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9" r:id="rId2"/>
    <p:sldId id="261" r:id="rId3"/>
    <p:sldId id="263" r:id="rId4"/>
    <p:sldId id="268" r:id="rId5"/>
    <p:sldId id="301" r:id="rId6"/>
    <p:sldId id="304" r:id="rId7"/>
    <p:sldId id="305" r:id="rId8"/>
    <p:sldId id="295" r:id="rId9"/>
    <p:sldId id="278" r:id="rId10"/>
    <p:sldId id="279" r:id="rId11"/>
    <p:sldId id="269" r:id="rId12"/>
    <p:sldId id="280" r:id="rId13"/>
    <p:sldId id="282" r:id="rId14"/>
    <p:sldId id="271" r:id="rId15"/>
    <p:sldId id="281" r:id="rId16"/>
    <p:sldId id="296" r:id="rId17"/>
    <p:sldId id="310" r:id="rId18"/>
    <p:sldId id="311" r:id="rId19"/>
    <p:sldId id="264" r:id="rId20"/>
    <p:sldId id="300" r:id="rId21"/>
    <p:sldId id="302" r:id="rId22"/>
    <p:sldId id="303" r:id="rId2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481F67"/>
    <a:srgbClr val="271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ga-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427DABD-C341-419A-83EC-B6CAFB982B4C}" type="datetimeFigureOut">
              <a:rPr lang="ga-IE"/>
              <a:pPr>
                <a:defRPr/>
              </a:pPr>
              <a:t>22/09/2015</a:t>
            </a:fld>
            <a:endParaRPr lang="ga-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ga-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0A82F14-79AF-42F7-B144-4FA86D259D20}" type="slidenum">
              <a:rPr lang="ga-IE"/>
              <a:pPr>
                <a:defRPr/>
              </a:pPr>
              <a:t>‹#›</a:t>
            </a:fld>
            <a:endParaRPr lang="ga-IE"/>
          </a:p>
        </p:txBody>
      </p:sp>
    </p:spTree>
    <p:extLst>
      <p:ext uri="{BB962C8B-B14F-4D97-AF65-F5344CB8AC3E}">
        <p14:creationId xmlns:p14="http://schemas.microsoft.com/office/powerpoint/2010/main" val="320733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A723C41-7E24-4162-95BB-3F302C4B4E60}" type="datetimeFigureOut">
              <a:rPr lang="en-IE"/>
              <a:pPr>
                <a:defRPr/>
              </a:pPr>
              <a:t>22/09/2015</a:t>
            </a:fld>
            <a:endParaRPr lang="en-I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8394643-79D4-4B16-8C02-020D83F3DC7A}" type="slidenum">
              <a:rPr lang="en-IE"/>
              <a:pPr>
                <a:defRPr/>
              </a:pPr>
              <a:t>‹#›</a:t>
            </a:fld>
            <a:endParaRPr lang="en-IE" dirty="0"/>
          </a:p>
        </p:txBody>
      </p:sp>
    </p:spTree>
    <p:extLst>
      <p:ext uri="{BB962C8B-B14F-4D97-AF65-F5344CB8AC3E}">
        <p14:creationId xmlns:p14="http://schemas.microsoft.com/office/powerpoint/2010/main" val="402913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CDDA2D6-E739-4777-906D-A2A7E70248E0}" type="slidenum">
              <a:rPr lang="en-US" sz="1200">
                <a:latin typeface="Calibri" pitchFamily="34" charset="0"/>
              </a:rPr>
              <a:pPr algn="r"/>
              <a:t>3</a:t>
            </a:fld>
            <a:endParaRPr lang="en-US" sz="1200" dirty="0">
              <a:latin typeface="Calibri" pitchFamily="34" charset="0"/>
            </a:endParaRPr>
          </a:p>
        </p:txBody>
      </p:sp>
      <p:sp>
        <p:nvSpPr>
          <p:cNvPr id="18434"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7765A2-80EE-46A4-80E0-CA691C856698}" type="slidenum">
              <a:rPr lang="en-US"/>
              <a:pPr fontAlgn="base">
                <a:spcBef>
                  <a:spcPct val="0"/>
                </a:spcBef>
                <a:spcAft>
                  <a:spcPct val="0"/>
                </a:spcAft>
                <a:defRPr/>
              </a:pPr>
              <a:t>16</a:t>
            </a:fld>
            <a:endParaRPr lang="en-US" dirty="0"/>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9A6E3-7F88-417D-9894-D52F7AE96D18}" type="slidenum">
              <a:rPr lang="en-US"/>
              <a:pPr fontAlgn="base">
                <a:spcBef>
                  <a:spcPct val="0"/>
                </a:spcBef>
                <a:spcAft>
                  <a:spcPct val="0"/>
                </a:spcAft>
                <a:defRPr/>
              </a:pPr>
              <a:t>17</a:t>
            </a:fld>
            <a:endParaRPr lang="en-US" dirty="0"/>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78389-B4FF-44E6-8BE4-81ECD4E09ABA}" type="slidenum">
              <a:rPr lang="en-GB"/>
              <a:pPr fontAlgn="base">
                <a:spcBef>
                  <a:spcPct val="0"/>
                </a:spcBef>
                <a:spcAft>
                  <a:spcPct val="0"/>
                </a:spcAft>
                <a:defRPr/>
              </a:pPr>
              <a:t>19</a:t>
            </a:fld>
            <a:endParaRPr lang="en-GB"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360B87-A14D-4DDA-83DF-44F85CA5A544}" type="slidenum">
              <a:rPr lang="en-US"/>
              <a:pPr fontAlgn="base">
                <a:spcBef>
                  <a:spcPct val="0"/>
                </a:spcBef>
                <a:spcAft>
                  <a:spcPct val="0"/>
                </a:spcAft>
                <a:defRPr/>
              </a:pPr>
              <a:t>4</a:t>
            </a:fld>
            <a:endParaRPr lang="en-US" dirty="0"/>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CD685-0532-40F9-88B9-C5C696C6EB1C}" type="slidenum">
              <a:rPr lang="en-IE"/>
              <a:pPr fontAlgn="base">
                <a:spcBef>
                  <a:spcPct val="0"/>
                </a:spcBef>
                <a:spcAft>
                  <a:spcPct val="0"/>
                </a:spcAft>
                <a:defRPr/>
              </a:pPr>
              <a:t>5</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6C7DD-135D-4A41-AA46-A6D284DBBE6E}" type="slidenum">
              <a:rPr lang="en-IE"/>
              <a:pPr fontAlgn="base">
                <a:spcBef>
                  <a:spcPct val="0"/>
                </a:spcBef>
                <a:spcAft>
                  <a:spcPct val="0"/>
                </a:spcAft>
                <a:defRPr/>
              </a:pPr>
              <a:t>9</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045B10-2900-4A8F-B170-897CD7738B7B}" type="slidenum">
              <a:rPr lang="en-IE"/>
              <a:pPr fontAlgn="base">
                <a:spcBef>
                  <a:spcPct val="0"/>
                </a:spcBef>
                <a:spcAft>
                  <a:spcPct val="0"/>
                </a:spcAft>
                <a:defRPr/>
              </a:pPr>
              <a:t>10</a:t>
            </a:fld>
            <a:endParaRPr lang="en-I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88E961-8DED-42F2-8E07-272BB8B1DD0B}" type="slidenum">
              <a:rPr lang="en-IE"/>
              <a:pPr fontAlgn="base">
                <a:spcBef>
                  <a:spcPct val="0"/>
                </a:spcBef>
                <a:spcAft>
                  <a:spcPct val="0"/>
                </a:spcAft>
                <a:defRPr/>
              </a:pPr>
              <a:t>12</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88C6A0-0F9A-473D-9E28-133C6B218EBD}" type="slidenum">
              <a:rPr lang="en-IE"/>
              <a:pPr fontAlgn="base">
                <a:spcBef>
                  <a:spcPct val="0"/>
                </a:spcBef>
                <a:spcAft>
                  <a:spcPct val="0"/>
                </a:spcAft>
                <a:defRPr/>
              </a:pPr>
              <a:t>13</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6867"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298AFA1F-7113-48B6-B827-2E9BABEED16D}" type="slidenum">
              <a:rPr lang="en-IE" sz="1200">
                <a:latin typeface="Calibri" pitchFamily="34" charset="0"/>
              </a:rPr>
              <a:pPr algn="r"/>
              <a:t>14</a:t>
            </a:fld>
            <a:endParaRPr lang="en-IE"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CE319D-07AF-4955-9988-1DB13AE8750F}" type="slidenum">
              <a:rPr lang="en-IE"/>
              <a:pPr fontAlgn="base">
                <a:spcBef>
                  <a:spcPct val="0"/>
                </a:spcBef>
                <a:spcAft>
                  <a:spcPct val="0"/>
                </a:spcAft>
                <a:defRPr/>
              </a:pPr>
              <a:t>15</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60E02AD5-5230-41C4-86AE-2D6ECA16339D}" type="datetimeFigureOut">
              <a:rPr lang="en-IE"/>
              <a:pPr>
                <a:defRPr/>
              </a:pPr>
              <a:t>22/09/2015</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2D977774-8E79-481A-A4EB-2F964DEECB98}" type="slidenum">
              <a:rPr lang="en-IE"/>
              <a:pPr>
                <a:defRPr/>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B44E5540-5D76-4085-A6F9-77783B7DF762}" type="datetimeFigureOut">
              <a:rPr lang="en-IE"/>
              <a:pPr>
                <a:defRPr/>
              </a:pPr>
              <a:t>22/09/2015</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EE06E8C7-02E4-4B08-A389-F10B41617363}" type="slidenum">
              <a:rPr lang="en-IE"/>
              <a:pPr>
                <a:defRPr/>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6AFE760B-B47E-4D58-A8C3-0FFDF8CBD2DC}" type="datetimeFigureOut">
              <a:rPr lang="en-IE"/>
              <a:pPr>
                <a:defRPr/>
              </a:pPr>
              <a:t>22/09/2015</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77F049CD-C295-4542-BD71-9038F3E13AE7}" type="slidenum">
              <a:rPr lang="en-IE"/>
              <a:pPr>
                <a:defRPr/>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C77C6E50-3075-4A9D-AD46-C12B233FD81D}" type="datetimeFigureOut">
              <a:rPr lang="en-IE"/>
              <a:pPr>
                <a:defRPr/>
              </a:pPr>
              <a:t>22/09/2015</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4B65FE3A-94E3-49A6-B847-FF567107C44D}" type="slidenum">
              <a:rPr lang="en-IE"/>
              <a:pPr>
                <a:defRPr/>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650BE0-0A9D-4CC6-9E37-EEC6B93C66FB}" type="datetimeFigureOut">
              <a:rPr lang="en-IE"/>
              <a:pPr>
                <a:defRPr/>
              </a:pPr>
              <a:t>22/09/2015</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5BB654B-82CE-4A1D-ACF6-487C209DDEE5}" type="slidenum">
              <a:rPr lang="en-IE"/>
              <a:pPr>
                <a:defRPr/>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90122241-681B-4486-A852-0182B3C74E33}" type="datetimeFigureOut">
              <a:rPr lang="en-IE"/>
              <a:pPr>
                <a:defRPr/>
              </a:pPr>
              <a:t>22/09/2015</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06C750CC-C5B2-4120-8A8D-5E8E45593777}" type="slidenum">
              <a:rPr lang="en-IE"/>
              <a:pPr>
                <a:defRPr/>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5B5FCCC1-0ACB-47A1-AA65-57CAABFA56AA}" type="datetimeFigureOut">
              <a:rPr lang="en-IE"/>
              <a:pPr>
                <a:defRPr/>
              </a:pPr>
              <a:t>22/09/2015</a:t>
            </a:fld>
            <a:endParaRPr lang="en-IE"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pPr>
              <a:defRPr/>
            </a:pPr>
            <a:fld id="{F1FC187F-3A1E-4486-82DF-68442D3C57C9}" type="slidenum">
              <a:rPr lang="en-IE"/>
              <a:pPr>
                <a:defRPr/>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4697276A-429D-4D75-AF9C-FC17192B3E33}" type="datetimeFigureOut">
              <a:rPr lang="en-IE"/>
              <a:pPr>
                <a:defRPr/>
              </a:pPr>
              <a:t>22/09/2015</a:t>
            </a:fld>
            <a:endParaRPr lang="en-IE"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pPr>
              <a:defRPr/>
            </a:pPr>
            <a:fld id="{10ACD6F8-6364-4706-A381-D1E7F9D1E494}" type="slidenum">
              <a:rPr lang="en-IE"/>
              <a:pPr>
                <a:defRPr/>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5DD082-A653-4B43-8575-6FE9D8D26B68}" type="datetimeFigureOut">
              <a:rPr lang="en-IE"/>
              <a:pPr>
                <a:defRPr/>
              </a:pPr>
              <a:t>22/09/2015</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pPr>
              <a:defRPr/>
            </a:pPr>
            <a:fld id="{6CAC9CB0-967B-471A-90F7-7CE83BE41AED}" type="slidenum">
              <a:rPr lang="en-IE"/>
              <a:pPr>
                <a:defRPr/>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043768-C8A2-4955-A539-48805A411946}" type="datetimeFigureOut">
              <a:rPr lang="en-IE"/>
              <a:pPr>
                <a:defRPr/>
              </a:pPr>
              <a:t>22/09/2015</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7ADD602F-609C-4538-A3B9-93C944458321}" type="slidenum">
              <a:rPr lang="en-IE"/>
              <a:pPr>
                <a:defRPr/>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83F870-9046-4CA6-B4D0-2410E3744DD3}" type="datetimeFigureOut">
              <a:rPr lang="en-IE"/>
              <a:pPr>
                <a:defRPr/>
              </a:pPr>
              <a:t>22/09/2015</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6FFDA421-0D8A-4318-A316-DB04BE968BB3}" type="slidenum">
              <a:rPr lang="en-IE"/>
              <a:pPr>
                <a:defRPr/>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9E8951A-5B0E-4A2B-96B9-9C00031D4A2B}" type="datetimeFigureOut">
              <a:rPr lang="en-IE"/>
              <a:pPr>
                <a:defRPr/>
              </a:pPr>
              <a:t>22/09/2015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5FE5E09-98C2-42C8-B72C-3274A99D2B85}"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ogg.ie/wp-content/uploads/eureka-2-13.pdf" TargetMode="External"/><Relationship Id="rId7" Type="http://schemas.openxmlformats.org/officeDocument/2006/relationships/hyperlink" Target="http://www.history.com/topics/exploration/vikings-history/videos/mankind-the-story-of-all-of-us-the-vikings?m=528e394da93ae&amp;s=undefined&amp;f=1&amp;free=false" TargetMode="External"/><Relationship Id="rId2" Type="http://schemas.openxmlformats.org/officeDocument/2006/relationships/hyperlink" Target="http://www.bbc.co.uk/schools/primaryhistory/vikings/" TargetMode="External"/><Relationship Id="rId1" Type="http://schemas.openxmlformats.org/officeDocument/2006/relationships/slideLayout" Target="../slideLayouts/slideLayout7.xml"/><Relationship Id="rId6" Type="http://schemas.openxmlformats.org/officeDocument/2006/relationships/hyperlink" Target="http://www.history.com/topics/exploration/vikings-history/videos/life-of-a-viking" TargetMode="External"/><Relationship Id="rId5" Type="http://schemas.openxmlformats.org/officeDocument/2006/relationships/hyperlink" Target="http://www.bbc.co.uk/history/walk/flash/viking.html" TargetMode="External"/><Relationship Id="rId4" Type="http://schemas.openxmlformats.org/officeDocument/2006/relationships/hyperlink" Target="http://www.bbc.co.uk/history/ancient/vikings/launch_gms_viking_quest.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2771775" y="1341438"/>
            <a:ext cx="6183313" cy="1200150"/>
          </a:xfrm>
          <a:prstGeom prst="rect">
            <a:avLst/>
          </a:prstGeom>
          <a:noFill/>
          <a:ln w="9525">
            <a:noFill/>
            <a:miter lim="800000"/>
            <a:headEnd/>
            <a:tailEnd/>
          </a:ln>
        </p:spPr>
        <p:txBody>
          <a:bodyPr>
            <a:spAutoFit/>
          </a:bodyPr>
          <a:lstStyle/>
          <a:p>
            <a:r>
              <a:rPr lang="ga-IE" sz="7200" b="1">
                <a:latin typeface="Monotype Corsiva" pitchFamily="66" charset="0"/>
              </a:rPr>
              <a:t>Na Lochlannaigh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50" presetClass="entr" presetSubtype="0" decel="10000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3"/>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74093" y="188913"/>
            <a:ext cx="3349022" cy="2231975"/>
          </a:xfrm>
          <a:prstGeom prst="rect">
            <a:avLst/>
          </a:prstGeom>
          <a:noFill/>
          <a:ln w="9525">
            <a:noFill/>
            <a:miter lim="800000"/>
            <a:headEnd/>
            <a:tailEnd/>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0825" y="3813175"/>
            <a:ext cx="1584325" cy="2863850"/>
          </a:xfrm>
          <a:prstGeom prst="rect">
            <a:avLst/>
          </a:prstGeom>
          <a:noFill/>
          <a:ln w="9525">
            <a:noFill/>
            <a:miter lim="800000"/>
            <a:headEnd/>
            <a:tailEnd/>
          </a:ln>
        </p:spPr>
      </p:pic>
      <p:sp>
        <p:nvSpPr>
          <p:cNvPr id="3" name="TextBox 2"/>
          <p:cNvSpPr txBox="1">
            <a:spLocks noChangeArrowheads="1"/>
          </p:cNvSpPr>
          <p:nvPr/>
        </p:nvSpPr>
        <p:spPr bwMode="auto">
          <a:xfrm>
            <a:off x="4391025" y="260350"/>
            <a:ext cx="4573588" cy="3013075"/>
          </a:xfrm>
          <a:prstGeom prst="rect">
            <a:avLst/>
          </a:prstGeom>
          <a:noFill/>
          <a:ln w="9525">
            <a:noFill/>
            <a:miter lim="800000"/>
            <a:headEnd/>
            <a:tailEnd/>
          </a:ln>
        </p:spPr>
        <p:txBody>
          <a:bodyPr>
            <a:spAutoFit/>
          </a:bodyPr>
          <a:lstStyle/>
          <a:p>
            <a:r>
              <a:rPr lang="ga-IE" sz="2400" dirty="0">
                <a:latin typeface="Comic Sans MS" pitchFamily="66" charset="0"/>
              </a:rPr>
              <a:t>Feirmeoirí ba ea na Lochlannaigh. D’fhásaidís barra mar choirce agus </a:t>
            </a:r>
            <a:r>
              <a:rPr lang="en-GB" sz="2400" dirty="0">
                <a:latin typeface="Comic Sans MS" pitchFamily="66" charset="0"/>
              </a:rPr>
              <a:t>eorna</a:t>
            </a:r>
            <a:r>
              <a:rPr lang="ga-IE" sz="2400" dirty="0">
                <a:latin typeface="Comic Sans MS" pitchFamily="66" charset="0"/>
              </a:rPr>
              <a:t>. D’úsáididís brónna chun na barra a </a:t>
            </a:r>
            <a:r>
              <a:rPr lang="ga-IE" sz="2400" dirty="0" err="1">
                <a:latin typeface="Comic Sans MS" pitchFamily="66" charset="0"/>
              </a:rPr>
              <a:t>mheilt</a:t>
            </a:r>
            <a:r>
              <a:rPr lang="ga-IE" sz="2400" dirty="0">
                <a:latin typeface="Comic Sans MS" pitchFamily="66" charset="0"/>
              </a:rPr>
              <a:t> chun plúr a dhéanamh le haghaidh aráin </a:t>
            </a:r>
            <a:r>
              <a:rPr lang="en-GB" sz="2400" dirty="0">
                <a:latin typeface="Comic Sans MS" pitchFamily="66" charset="0"/>
              </a:rPr>
              <a:t/>
            </a:r>
            <a:br>
              <a:rPr lang="en-GB" sz="2400" dirty="0">
                <a:latin typeface="Comic Sans MS" pitchFamily="66" charset="0"/>
              </a:rPr>
            </a:br>
            <a:r>
              <a:rPr lang="ga-IE" sz="2400" dirty="0">
                <a:latin typeface="Comic Sans MS" pitchFamily="66" charset="0"/>
              </a:rPr>
              <a:t>nó </a:t>
            </a:r>
            <a:r>
              <a:rPr lang="en-GB" sz="2400" dirty="0">
                <a:latin typeface="Comic Sans MS" pitchFamily="66" charset="0"/>
              </a:rPr>
              <a:t>chun </a:t>
            </a:r>
            <a:r>
              <a:rPr lang="ga-IE" sz="2400" dirty="0">
                <a:latin typeface="Comic Sans MS" pitchFamily="66" charset="0"/>
              </a:rPr>
              <a:t>min a dhéanamh</a:t>
            </a:r>
          </a:p>
          <a:p>
            <a:r>
              <a:rPr lang="ga-IE" sz="2400" dirty="0">
                <a:latin typeface="Comic Sans MS" pitchFamily="66" charset="0"/>
              </a:rPr>
              <a:t>le haghaidh leitean.</a:t>
            </a:r>
          </a:p>
        </p:txBody>
      </p:sp>
      <p:sp>
        <p:nvSpPr>
          <p:cNvPr id="9" name="Line Callout 1 8"/>
          <p:cNvSpPr>
            <a:spLocks/>
          </p:cNvSpPr>
          <p:nvPr/>
        </p:nvSpPr>
        <p:spPr bwMode="auto">
          <a:xfrm>
            <a:off x="2268538" y="3357563"/>
            <a:ext cx="3024187" cy="863600"/>
          </a:xfrm>
          <a:prstGeom prst="borderCallout1">
            <a:avLst>
              <a:gd name="adj1" fmla="val 13236"/>
              <a:gd name="adj2" fmla="val -2519"/>
              <a:gd name="adj3" fmla="val 114153"/>
              <a:gd name="adj4" fmla="val -26667"/>
            </a:avLst>
          </a:prstGeom>
          <a:solidFill>
            <a:srgbClr val="71A1DC"/>
          </a:solidFill>
          <a:ln w="25400" algn="ctr">
            <a:solidFill>
              <a:srgbClr val="385D8A"/>
            </a:solidFill>
            <a:miter lim="800000"/>
            <a:headEnd/>
            <a:tailEnd/>
          </a:ln>
        </p:spPr>
        <p:txBody>
          <a:bodyPr anchor="ctr"/>
          <a:lstStyle/>
          <a:p>
            <a:pPr algn="ctr"/>
            <a:r>
              <a:rPr lang="ga-IE">
                <a:solidFill>
                  <a:srgbClr val="FFFFFF"/>
                </a:solidFill>
                <a:latin typeface="Comic Sans MS" pitchFamily="66" charset="0"/>
              </a:rPr>
              <a:t>Céard eile a d’itheadh </a:t>
            </a:r>
            <a:br>
              <a:rPr lang="ga-IE">
                <a:solidFill>
                  <a:srgbClr val="FFFFFF"/>
                </a:solidFill>
                <a:latin typeface="Comic Sans MS" pitchFamily="66" charset="0"/>
              </a:rPr>
            </a:br>
            <a:r>
              <a:rPr lang="ga-IE">
                <a:solidFill>
                  <a:srgbClr val="FFFFFF"/>
                </a:solidFill>
                <a:latin typeface="Comic Sans MS" pitchFamily="66" charset="0"/>
              </a:rPr>
              <a:t>na Lochlannaigh, meas tú?</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73313" y="1008063"/>
            <a:ext cx="1511300" cy="2014537"/>
          </a:xfrm>
          <a:prstGeom prst="rect">
            <a:avLst/>
          </a:prstGeom>
          <a:noFill/>
          <a:ln w="9525">
            <a:noFill/>
            <a:miter lim="800000"/>
            <a:headEnd/>
            <a:tailEnd/>
          </a:ln>
        </p:spPr>
      </p:pic>
      <p:pic>
        <p:nvPicPr>
          <p:cNvPr id="5"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14888" y="3643313"/>
            <a:ext cx="4175125" cy="3203575"/>
          </a:xfrm>
          <a:prstGeom prst="rect">
            <a:avLst/>
          </a:prstGeom>
          <a:noFill/>
          <a:ln w="9525">
            <a:noFill/>
            <a:miter lim="800000"/>
            <a:headEnd/>
            <a:tailEnd/>
          </a:ln>
        </p:spPr>
      </p:pic>
      <p:sp>
        <p:nvSpPr>
          <p:cNvPr id="6" name="TextBox 5"/>
          <p:cNvSpPr txBox="1">
            <a:spLocks noChangeArrowheads="1"/>
          </p:cNvSpPr>
          <p:nvPr/>
        </p:nvSpPr>
        <p:spPr bwMode="auto">
          <a:xfrm>
            <a:off x="230297" y="1889944"/>
            <a:ext cx="996950" cy="522288"/>
          </a:xfrm>
          <a:prstGeom prst="rect">
            <a:avLst/>
          </a:prstGeom>
          <a:noFill/>
          <a:ln w="9525">
            <a:noFill/>
            <a:miter lim="800000"/>
            <a:headEnd/>
            <a:tailEnd/>
          </a:ln>
        </p:spPr>
        <p:txBody>
          <a:bodyPr wrap="none">
            <a:spAutoFit/>
          </a:bodyPr>
          <a:lstStyle/>
          <a:p>
            <a:r>
              <a:rPr lang="ga-IE" sz="2800" dirty="0">
                <a:latin typeface="Gill Sans Ultra Bold" pitchFamily="34" charset="0"/>
              </a:rPr>
              <a:t>Bró</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85" decel="100000"/>
                                        <p:tgtEl>
                                          <p:spTgt spid="6"/>
                                        </p:tgtEl>
                                      </p:cBhvr>
                                    </p:animEffect>
                                    <p:animScale>
                                      <p:cBhvr>
                                        <p:cTn id="16" dur="385" decel="100000"/>
                                        <p:tgtEl>
                                          <p:spTgt spid="6"/>
                                        </p:tgtEl>
                                      </p:cBhvr>
                                      <p:from x="10000" y="10000"/>
                                      <p:to x="200000" y="450000"/>
                                    </p:animScale>
                                    <p:animScale>
                                      <p:cBhvr>
                                        <p:cTn id="17" dur="615" accel="100000" fill="hold">
                                          <p:stCondLst>
                                            <p:cond delay="385"/>
                                          </p:stCondLst>
                                        </p:cTn>
                                        <p:tgtEl>
                                          <p:spTgt spid="6"/>
                                        </p:tgtEl>
                                      </p:cBhvr>
                                      <p:from x="200000" y="450000"/>
                                      <p:to x="100000" y="100000"/>
                                    </p:animScale>
                                    <p:set>
                                      <p:cBhvr>
                                        <p:cTn id="18" dur="385" fill="hold"/>
                                        <p:tgtEl>
                                          <p:spTgt spid="6"/>
                                        </p:tgtEl>
                                        <p:attrNameLst>
                                          <p:attrName>ppt_x</p:attrName>
                                        </p:attrNameLst>
                                      </p:cBhvr>
                                      <p:to>
                                        <p:strVal val="(0.5)"/>
                                      </p:to>
                                    </p:set>
                                    <p:anim from="(0.5)" to="(#ppt_x)" calcmode="lin" valueType="num">
                                      <p:cBhvr>
                                        <p:cTn id="19" dur="615" accel="100000" fill="hold">
                                          <p:stCondLst>
                                            <p:cond delay="385"/>
                                          </p:stCondLst>
                                        </p:cTn>
                                        <p:tgtEl>
                                          <p:spTgt spid="6"/>
                                        </p:tgtEl>
                                        <p:attrNameLst>
                                          <p:attrName>ppt_x</p:attrName>
                                        </p:attrNameLst>
                                      </p:cBhvr>
                                    </p:anim>
                                    <p:set>
                                      <p:cBhvr>
                                        <p:cTn id="20" dur="385" fill="hold"/>
                                        <p:tgtEl>
                                          <p:spTgt spid="6"/>
                                        </p:tgtEl>
                                        <p:attrNameLst>
                                          <p:attrName>ppt_y</p:attrName>
                                        </p:attrNameLst>
                                      </p:cBhvr>
                                      <p:to>
                                        <p:strVal val="(#ppt_y+0.4)"/>
                                      </p:to>
                                    </p:set>
                                    <p:anim from="(#ppt_y+0.4)" to="(#ppt_y)" calcmode="lin" valueType="num">
                                      <p:cBhvr>
                                        <p:cTn id="21" dur="615" accel="100000" fill="hold">
                                          <p:stCondLst>
                                            <p:cond delay="385"/>
                                          </p:stCondLst>
                                        </p:cTn>
                                        <p:tgtEl>
                                          <p:spTgt spid="6"/>
                                        </p:tgtEl>
                                        <p:attrNameLst>
                                          <p:attrName>ppt_y</p:attrName>
                                        </p:attrNameLst>
                                      </p:cBhvr>
                                    </p:anim>
                                  </p:childTnLst>
                                </p:cTn>
                              </p:par>
                              <p:par>
                                <p:cTn id="22" presetID="1" presetClass="exit" presetSubtype="0" fill="hold" nodeType="withEffect">
                                  <p:stCondLst>
                                    <p:cond delay="0"/>
                                  </p:stCondLst>
                                  <p:childTnLst>
                                    <p:set>
                                      <p:cBhvr>
                                        <p:cTn id="23" dur="1" fill="hold">
                                          <p:stCondLst>
                                            <p:cond delay="0"/>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875584" y="260648"/>
            <a:ext cx="3892823" cy="20163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a:spLocks noChangeArrowheads="1"/>
          </p:cNvSpPr>
          <p:nvPr/>
        </p:nvSpPr>
        <p:spPr bwMode="auto">
          <a:xfrm>
            <a:off x="2987675" y="5373688"/>
            <a:ext cx="1701800" cy="701675"/>
          </a:xfrm>
          <a:prstGeom prst="rect">
            <a:avLst/>
          </a:prstGeom>
          <a:noFill/>
          <a:ln w="9525">
            <a:noFill/>
            <a:miter lim="800000"/>
            <a:headEnd/>
            <a:tailEnd/>
          </a:ln>
        </p:spPr>
        <p:txBody>
          <a:bodyPr>
            <a:spAutoFit/>
          </a:bodyPr>
          <a:lstStyle/>
          <a:p>
            <a:r>
              <a:rPr lang="ga-IE" sz="2000">
                <a:latin typeface="Comic Sans MS" pitchFamily="66" charset="0"/>
              </a:rPr>
              <a:t>Théidís ag iascaireacht. </a:t>
            </a:r>
          </a:p>
        </p:txBody>
      </p:sp>
      <p:pic>
        <p:nvPicPr>
          <p:cNvPr id="43012"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3568" y="103071"/>
            <a:ext cx="2290763" cy="1979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a:spLocks noChangeArrowheads="1"/>
          </p:cNvSpPr>
          <p:nvPr/>
        </p:nvSpPr>
        <p:spPr bwMode="auto">
          <a:xfrm>
            <a:off x="2638425" y="3165475"/>
            <a:ext cx="3921125" cy="584200"/>
          </a:xfrm>
          <a:prstGeom prst="rect">
            <a:avLst/>
          </a:prstGeom>
          <a:noFill/>
          <a:ln w="9525">
            <a:noFill/>
            <a:miter lim="800000"/>
            <a:headEnd/>
            <a:tailEnd/>
          </a:ln>
        </p:spPr>
        <p:txBody>
          <a:bodyPr wrap="none">
            <a:spAutoFit/>
          </a:bodyPr>
          <a:lstStyle/>
          <a:p>
            <a:r>
              <a:rPr lang="ga-IE" sz="3200" b="1">
                <a:latin typeface="Comic Sans MS" pitchFamily="66" charset="0"/>
              </a:rPr>
              <a:t>Bia na Lochlannach</a:t>
            </a:r>
            <a:endParaRPr lang="ga-IE" sz="3200" b="1">
              <a:latin typeface="Calibri" pitchFamily="34" charset="0"/>
            </a:endParaRPr>
          </a:p>
        </p:txBody>
      </p:sp>
      <p:sp>
        <p:nvSpPr>
          <p:cNvPr id="16" name="TextBox 15"/>
          <p:cNvSpPr txBox="1">
            <a:spLocks noChangeArrowheads="1"/>
          </p:cNvSpPr>
          <p:nvPr/>
        </p:nvSpPr>
        <p:spPr bwMode="auto">
          <a:xfrm>
            <a:off x="6227763" y="4837113"/>
            <a:ext cx="2808287" cy="1938337"/>
          </a:xfrm>
          <a:prstGeom prst="rect">
            <a:avLst/>
          </a:prstGeom>
          <a:noFill/>
          <a:ln w="9525">
            <a:noFill/>
            <a:miter lim="800000"/>
            <a:headEnd/>
            <a:tailEnd/>
          </a:ln>
        </p:spPr>
        <p:txBody>
          <a:bodyPr>
            <a:spAutoFit/>
          </a:bodyPr>
          <a:lstStyle/>
          <a:p>
            <a:r>
              <a:rPr lang="ga-IE" sz="2000">
                <a:latin typeface="Comic Sans MS" pitchFamily="66" charset="0"/>
              </a:rPr>
              <a:t>D’fhásaidís coirce agus eorna. Dhéanaidís arán as na barra sin. Dhéanaidís beoir agus leite astu freisin. </a:t>
            </a:r>
            <a:endParaRPr lang="ga-IE" sz="2000">
              <a:latin typeface="Calibri" pitchFamily="34" charset="0"/>
            </a:endParaRPr>
          </a:p>
        </p:txBody>
      </p:sp>
      <p:sp>
        <p:nvSpPr>
          <p:cNvPr id="17" name="TextBox 16"/>
          <p:cNvSpPr txBox="1">
            <a:spLocks noChangeArrowheads="1"/>
          </p:cNvSpPr>
          <p:nvPr/>
        </p:nvSpPr>
        <p:spPr bwMode="auto">
          <a:xfrm>
            <a:off x="0" y="2133600"/>
            <a:ext cx="4284663" cy="1322388"/>
          </a:xfrm>
          <a:prstGeom prst="rect">
            <a:avLst/>
          </a:prstGeom>
          <a:noFill/>
          <a:ln w="9525">
            <a:noFill/>
            <a:miter lim="800000"/>
            <a:headEnd/>
            <a:tailEnd/>
          </a:ln>
        </p:spPr>
        <p:txBody>
          <a:bodyPr>
            <a:spAutoFit/>
          </a:bodyPr>
          <a:lstStyle/>
          <a:p>
            <a:r>
              <a:rPr lang="ga-IE" sz="2000">
                <a:latin typeface="Comic Sans MS" pitchFamily="66" charset="0"/>
              </a:rPr>
              <a:t>Feirmeoirí ba ea na Lochlannaigh. Choinnídís muca, ba, gabhair agus caoirigh. D’fhaighidís feoil, cáis agus bainne uathu. </a:t>
            </a:r>
          </a:p>
        </p:txBody>
      </p:sp>
      <p:sp>
        <p:nvSpPr>
          <p:cNvPr id="18" name="TextBox 17"/>
          <p:cNvSpPr txBox="1">
            <a:spLocks noChangeArrowheads="1"/>
          </p:cNvSpPr>
          <p:nvPr/>
        </p:nvSpPr>
        <p:spPr bwMode="auto">
          <a:xfrm>
            <a:off x="6983413" y="404813"/>
            <a:ext cx="2160587" cy="1630362"/>
          </a:xfrm>
          <a:prstGeom prst="rect">
            <a:avLst/>
          </a:prstGeom>
          <a:noFill/>
          <a:ln w="9525">
            <a:noFill/>
            <a:miter lim="800000"/>
            <a:headEnd/>
            <a:tailEnd/>
          </a:ln>
        </p:spPr>
        <p:txBody>
          <a:bodyPr>
            <a:spAutoFit/>
          </a:bodyPr>
          <a:lstStyle/>
          <a:p>
            <a:pPr algn="ctr"/>
            <a:r>
              <a:rPr lang="ga-IE" sz="2000">
                <a:latin typeface="Comic Sans MS" pitchFamily="66" charset="0"/>
              </a:rPr>
              <a:t>Dhéanaidís ainmhithe fiáine a sheilg – fianna, béir agus toirc ina measc.</a:t>
            </a:r>
            <a:endParaRPr lang="ga-IE" sz="2000">
              <a:latin typeface="Calibri"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060043" y="3861048"/>
            <a:ext cx="1737890" cy="1476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6653212" y="3263117"/>
            <a:ext cx="2382838" cy="15994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1"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56"/>
          <a:stretch/>
        </p:blipFill>
        <p:spPr bwMode="auto">
          <a:xfrm>
            <a:off x="845915" y="3524112"/>
            <a:ext cx="1296416" cy="2150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TextBox 21"/>
          <p:cNvSpPr txBox="1">
            <a:spLocks noChangeArrowheads="1"/>
          </p:cNvSpPr>
          <p:nvPr/>
        </p:nvSpPr>
        <p:spPr bwMode="auto">
          <a:xfrm>
            <a:off x="250825" y="5805488"/>
            <a:ext cx="2952750" cy="708025"/>
          </a:xfrm>
          <a:prstGeom prst="rect">
            <a:avLst/>
          </a:prstGeom>
          <a:noFill/>
          <a:ln w="9525">
            <a:noFill/>
            <a:miter lim="800000"/>
            <a:headEnd/>
            <a:tailEnd/>
          </a:ln>
        </p:spPr>
        <p:txBody>
          <a:bodyPr>
            <a:spAutoFit/>
          </a:bodyPr>
          <a:lstStyle/>
          <a:p>
            <a:r>
              <a:rPr lang="ga-IE" sz="2000">
                <a:latin typeface="Comic Sans MS" pitchFamily="66" charset="0"/>
              </a:rPr>
              <a:t>Mharaídís rónta agus míolta móra.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1000" fill="hold"/>
                                        <p:tgtEl>
                                          <p:spTgt spid="43012"/>
                                        </p:tgtEl>
                                        <p:attrNameLst>
                                          <p:attrName>ppt_w</p:attrName>
                                        </p:attrNameLst>
                                      </p:cBhvr>
                                      <p:tavLst>
                                        <p:tav tm="0">
                                          <p:val>
                                            <p:strVal val="#ppt_w*0.70"/>
                                          </p:val>
                                        </p:tav>
                                        <p:tav tm="100000">
                                          <p:val>
                                            <p:strVal val="#ppt_w"/>
                                          </p:val>
                                        </p:tav>
                                      </p:tavLst>
                                    </p:anim>
                                    <p:anim calcmode="lin" valueType="num">
                                      <p:cBhvr>
                                        <p:cTn id="15" dur="1000" fill="hold"/>
                                        <p:tgtEl>
                                          <p:spTgt spid="43012"/>
                                        </p:tgtEl>
                                        <p:attrNameLst>
                                          <p:attrName>ppt_h</p:attrName>
                                        </p:attrNameLst>
                                      </p:cBhvr>
                                      <p:tavLst>
                                        <p:tav tm="0">
                                          <p:val>
                                            <p:strVal val="#ppt_h"/>
                                          </p:val>
                                        </p:tav>
                                        <p:tav tm="100000">
                                          <p:val>
                                            <p:strVal val="#ppt_h"/>
                                          </p:val>
                                        </p:tav>
                                      </p:tavLst>
                                    </p:anim>
                                    <p:animEffect transition="in" filter="fade">
                                      <p:cBhvr>
                                        <p:cTn id="16" dur="1000"/>
                                        <p:tgtEl>
                                          <p:spTgt spid="43012"/>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0.70"/>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par>
                                <p:cTn id="29" presetID="5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strVal val="#ppt_w*0.70"/>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Effect transition="in" filter="fade">
                                      <p:cBhvr>
                                        <p:cTn id="45" dur="1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strVal val="#ppt_w*0.70"/>
                                          </p:val>
                                        </p:tav>
                                        <p:tav tm="100000">
                                          <p:val>
                                            <p:strVal val="#ppt_w"/>
                                          </p:val>
                                        </p:tav>
                                      </p:tavLst>
                                    </p:anim>
                                    <p:anim calcmode="lin" valueType="num">
                                      <p:cBhvr>
                                        <p:cTn id="51" dur="1000" fill="hold"/>
                                        <p:tgtEl>
                                          <p:spTgt spid="4"/>
                                        </p:tgtEl>
                                        <p:attrNameLst>
                                          <p:attrName>ppt_h</p:attrName>
                                        </p:attrNameLst>
                                      </p:cBhvr>
                                      <p:tavLst>
                                        <p:tav tm="0">
                                          <p:val>
                                            <p:strVal val="#ppt_h"/>
                                          </p:val>
                                        </p:tav>
                                        <p:tav tm="100000">
                                          <p:val>
                                            <p:strVal val="#ppt_h"/>
                                          </p:val>
                                        </p:tav>
                                      </p:tavLst>
                                    </p:anim>
                                    <p:animEffect transition="in" filter="fade">
                                      <p:cBhvr>
                                        <p:cTn id="52" dur="1000"/>
                                        <p:tgtEl>
                                          <p:spTgt spid="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strVal val="#ppt_w*0.70"/>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Effect transition="in" filter="fade">
                                      <p:cBhvr>
                                        <p:cTn id="57" dur="1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strVal val="#ppt_h"/>
                                          </p:val>
                                        </p:tav>
                                        <p:tav tm="100000">
                                          <p:val>
                                            <p:strVal val="#ppt_h"/>
                                          </p:val>
                                        </p:tav>
                                      </p:tavLst>
                                    </p:anim>
                                  </p:childTnLst>
                                </p:cTn>
                              </p:par>
                              <p:par>
                                <p:cTn id="64" presetID="55"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strVal val="#ppt_w*0.70"/>
                                          </p:val>
                                        </p:tav>
                                        <p:tav tm="100000">
                                          <p:val>
                                            <p:strVal val="#ppt_w"/>
                                          </p:val>
                                        </p:tav>
                                      </p:tavLst>
                                    </p:anim>
                                    <p:anim calcmode="lin" valueType="num">
                                      <p:cBhvr>
                                        <p:cTn id="67" dur="1000" fill="hold"/>
                                        <p:tgtEl>
                                          <p:spTgt spid="22"/>
                                        </p:tgtEl>
                                        <p:attrNameLst>
                                          <p:attrName>ppt_h</p:attrName>
                                        </p:attrNameLst>
                                      </p:cBhvr>
                                      <p:tavLst>
                                        <p:tav tm="0">
                                          <p:val>
                                            <p:strVal val="#ppt_h"/>
                                          </p:val>
                                        </p:tav>
                                        <p:tav tm="100000">
                                          <p:val>
                                            <p:strVal val="#ppt_h"/>
                                          </p:val>
                                        </p:tav>
                                      </p:tavLst>
                                    </p:anim>
                                    <p:animEffect transition="in" filter="fade">
                                      <p:cBhvr>
                                        <p:cTn id="6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4"/>
          <a:stretch/>
        </p:blipFill>
        <p:spPr bwMode="auto">
          <a:xfrm rot="16200000">
            <a:off x="1520591" y="-300200"/>
            <a:ext cx="1931252" cy="2988000"/>
          </a:xfrm>
          <a:prstGeom prst="rect">
            <a:avLst/>
          </a:prstGeom>
          <a:noFill/>
          <a:ln w="9525">
            <a:noFill/>
            <a:miter lim="800000"/>
            <a:headEnd/>
            <a:tailEnd/>
          </a:ln>
        </p:spPr>
      </p:pic>
      <p:sp>
        <p:nvSpPr>
          <p:cNvPr id="3" name="TextBox 2"/>
          <p:cNvSpPr txBox="1">
            <a:spLocks noChangeArrowheads="1"/>
          </p:cNvSpPr>
          <p:nvPr/>
        </p:nvSpPr>
        <p:spPr bwMode="auto">
          <a:xfrm>
            <a:off x="4932363" y="39688"/>
            <a:ext cx="4086225" cy="2308225"/>
          </a:xfrm>
          <a:prstGeom prst="rect">
            <a:avLst/>
          </a:prstGeom>
          <a:noFill/>
          <a:ln w="9525">
            <a:noFill/>
            <a:miter lim="800000"/>
            <a:headEnd/>
            <a:tailEnd/>
          </a:ln>
        </p:spPr>
        <p:txBody>
          <a:bodyPr>
            <a:spAutoFit/>
          </a:bodyPr>
          <a:lstStyle/>
          <a:p>
            <a:r>
              <a:rPr lang="ga-IE" sz="2400">
                <a:latin typeface="Comic Sans MS" pitchFamily="66" charset="0"/>
              </a:rPr>
              <a:t>Ní bhíodh cnaipí ná </a:t>
            </a:r>
            <a:r>
              <a:rPr lang="ga-IE" sz="2400" dirty="0" err="1">
                <a:latin typeface="Comic Sans MS" pitchFamily="66" charset="0"/>
              </a:rPr>
              <a:t>zipeanna</a:t>
            </a:r>
            <a:r>
              <a:rPr lang="ga-IE" sz="2400" dirty="0">
                <a:latin typeface="Comic Sans MS" pitchFamily="66" charset="0"/>
              </a:rPr>
              <a:t> ar éadaí na Lochlannach. D’úsáididís </a:t>
            </a:r>
            <a:r>
              <a:rPr lang="ga-IE" sz="2400" dirty="0" err="1">
                <a:latin typeface="Comic Sans MS" pitchFamily="66" charset="0"/>
              </a:rPr>
              <a:t>bróistí</a:t>
            </a:r>
            <a:r>
              <a:rPr lang="ga-IE" sz="2400" dirty="0">
                <a:latin typeface="Comic Sans MS" pitchFamily="66" charset="0"/>
              </a:rPr>
              <a:t> chun a gcuid éadaigh a cheangal. Féach an bróiste Lochlannach seo.</a:t>
            </a:r>
          </a:p>
        </p:txBody>
      </p:sp>
      <p:sp>
        <p:nvSpPr>
          <p:cNvPr id="6" name="TextBox 5"/>
          <p:cNvSpPr txBox="1">
            <a:spLocks noChangeArrowheads="1"/>
          </p:cNvSpPr>
          <p:nvPr/>
        </p:nvSpPr>
        <p:spPr bwMode="auto">
          <a:xfrm>
            <a:off x="1924050" y="1484313"/>
            <a:ext cx="2055813" cy="584200"/>
          </a:xfrm>
          <a:prstGeom prst="rect">
            <a:avLst/>
          </a:prstGeom>
          <a:noFill/>
          <a:ln w="9525">
            <a:noFill/>
            <a:miter lim="800000"/>
            <a:headEnd/>
            <a:tailEnd/>
          </a:ln>
        </p:spPr>
        <p:txBody>
          <a:bodyPr wrap="none">
            <a:spAutoFit/>
          </a:bodyPr>
          <a:lstStyle/>
          <a:p>
            <a:r>
              <a:rPr lang="ga-IE" sz="3200">
                <a:latin typeface="Gill Sans Ultra Bold" pitchFamily="34" charset="0"/>
              </a:rPr>
              <a:t>Bróiste</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0528" y="768349"/>
            <a:ext cx="1512888" cy="2016125"/>
          </a:xfrm>
          <a:prstGeom prst="rect">
            <a:avLst/>
          </a:prstGeom>
          <a:noFill/>
          <a:ln w="9525">
            <a:noFill/>
            <a:miter lim="800000"/>
            <a:headEnd/>
            <a:tailEnd/>
          </a:ln>
        </p:spPr>
      </p:pic>
      <p:sp>
        <p:nvSpPr>
          <p:cNvPr id="10" name="TextBox 9"/>
          <p:cNvSpPr txBox="1">
            <a:spLocks noChangeArrowheads="1"/>
          </p:cNvSpPr>
          <p:nvPr/>
        </p:nvSpPr>
        <p:spPr bwMode="auto">
          <a:xfrm>
            <a:off x="0" y="2644775"/>
            <a:ext cx="5651500" cy="4154488"/>
          </a:xfrm>
          <a:prstGeom prst="rect">
            <a:avLst/>
          </a:prstGeom>
          <a:noFill/>
          <a:ln w="9525">
            <a:noFill/>
            <a:miter lim="800000"/>
            <a:headEnd/>
            <a:tailEnd/>
          </a:ln>
        </p:spPr>
        <p:txBody>
          <a:bodyPr>
            <a:spAutoFit/>
          </a:bodyPr>
          <a:lstStyle/>
          <a:p>
            <a:r>
              <a:rPr lang="ga-IE" sz="2400" dirty="0">
                <a:latin typeface="Comic Sans MS" pitchFamily="66" charset="0"/>
              </a:rPr>
              <a:t>Chaitheadh na fir léine fhada thar bhríste fada. Cheanglaídís an bríste </a:t>
            </a:r>
            <a:r>
              <a:rPr lang="en-GB" sz="2400" dirty="0">
                <a:latin typeface="Comic Sans MS" pitchFamily="66" charset="0"/>
              </a:rPr>
              <a:t/>
            </a:r>
            <a:br>
              <a:rPr lang="en-GB" sz="2400" dirty="0">
                <a:latin typeface="Comic Sans MS" pitchFamily="66" charset="0"/>
              </a:rPr>
            </a:br>
            <a:r>
              <a:rPr lang="ga-IE" sz="2400" dirty="0">
                <a:latin typeface="Comic Sans MS" pitchFamily="66" charset="0"/>
              </a:rPr>
              <a:t>le crios. Is é a chaitheadh na mná ná gúna fada agus forléine anuas air. Cheanglaídís an fhorléine le dhá </a:t>
            </a:r>
            <a:r>
              <a:rPr lang="ga-IE" sz="2400" dirty="0" err="1">
                <a:latin typeface="Comic Sans MS" pitchFamily="66" charset="0"/>
              </a:rPr>
              <a:t>bhróiste</a:t>
            </a:r>
            <a:r>
              <a:rPr lang="ga-IE" sz="2400" dirty="0">
                <a:latin typeface="Comic Sans MS" pitchFamily="66" charset="0"/>
              </a:rPr>
              <a:t>, ceann ag gach gualainn. Chaitheadh na mná pósta </a:t>
            </a:r>
            <a:r>
              <a:rPr lang="ga-IE" sz="2400" dirty="0" err="1">
                <a:latin typeface="Comic Sans MS" pitchFamily="66" charset="0"/>
              </a:rPr>
              <a:t>scairf</a:t>
            </a:r>
            <a:r>
              <a:rPr lang="ga-IE" sz="2400" dirty="0">
                <a:latin typeface="Comic Sans MS" pitchFamily="66" charset="0"/>
              </a:rPr>
              <a:t> ar a gcloigeann i gcónaí. Chaitheadh na fir agus na mná brat agus cheanglaídís an brat le bróiste. As leathar a dhéanadh na Lochlannaigh a gcuid bróg.</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1013" y="2584450"/>
            <a:ext cx="3582987" cy="42148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style.rotation</p:attrName>
                                        </p:attrNameLst>
                                      </p:cBhvr>
                                      <p:tavLst>
                                        <p:tav tm="0">
                                          <p:val>
                                            <p:fltVal val="720"/>
                                          </p:val>
                                        </p:tav>
                                        <p:tav tm="100000">
                                          <p:val>
                                            <p:fltVal val="0"/>
                                          </p:val>
                                        </p:tav>
                                      </p:tavLst>
                                    </p:anim>
                                    <p:anim calcmode="lin" valueType="num">
                                      <p:cBhvr>
                                        <p:cTn id="9" dur="500" fill="hold"/>
                                        <p:tgtEl>
                                          <p:spTgt spid="9"/>
                                        </p:tgtEl>
                                        <p:attrNameLst>
                                          <p:attrName>ppt_h</p:attrName>
                                        </p:attrNameLst>
                                      </p:cBhvr>
                                      <p:tavLst>
                                        <p:tav tm="0">
                                          <p:val>
                                            <p:fltVal val="0"/>
                                          </p:val>
                                        </p:tav>
                                        <p:tav tm="100000">
                                          <p:val>
                                            <p:strVal val="#ppt_h"/>
                                          </p:val>
                                        </p:tav>
                                      </p:tavLst>
                                    </p:anim>
                                    <p:anim calcmode="lin" valueType="num">
                                      <p:cBhvr>
                                        <p:cTn id="10" dur="5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par>
                                <p:cTn id="22" presetID="1" presetClass="exit" presetSubtype="0" fill="hold"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1"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18" presetClass="entr" presetSubtype="12"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strips(down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24388" y="1328738"/>
            <a:ext cx="4427537" cy="1917700"/>
          </a:xfrm>
          <a:prstGeom prst="rect">
            <a:avLst/>
          </a:prstGeom>
          <a:noFill/>
          <a:ln w="9525">
            <a:noFill/>
            <a:miter lim="800000"/>
            <a:headEnd/>
            <a:tailEnd/>
          </a:ln>
        </p:spPr>
        <p:txBody>
          <a:bodyPr>
            <a:spAutoFit/>
          </a:bodyPr>
          <a:lstStyle/>
          <a:p>
            <a:r>
              <a:rPr lang="ga-IE" sz="2400">
                <a:latin typeface="Comic Sans MS" pitchFamily="66" charset="0"/>
              </a:rPr>
              <a:t>Seo clár imeartha adhmaid. D’imríodh na leanaí cluichí </a:t>
            </a:r>
            <a:r>
              <a:rPr lang="en-GB" sz="2400" dirty="0">
                <a:latin typeface="Comic Sans MS" pitchFamily="66" charset="0"/>
              </a:rPr>
              <a:t/>
            </a:r>
            <a:br>
              <a:rPr lang="en-GB" sz="2400" dirty="0">
                <a:latin typeface="Comic Sans MS" pitchFamily="66" charset="0"/>
              </a:rPr>
            </a:br>
            <a:r>
              <a:rPr lang="ga-IE" sz="2400">
                <a:latin typeface="Comic Sans MS" pitchFamily="66" charset="0"/>
              </a:rPr>
              <a:t>ar </a:t>
            </a:r>
            <a:r>
              <a:rPr lang="en-GB" sz="2400" dirty="0">
                <a:latin typeface="Comic Sans MS" pitchFamily="66" charset="0"/>
              </a:rPr>
              <a:t>chláir </a:t>
            </a:r>
            <a:r>
              <a:rPr lang="ga-IE" sz="2400">
                <a:latin typeface="Comic Sans MS" pitchFamily="66" charset="0"/>
              </a:rPr>
              <a:t>mar seo. Dhéantaí </a:t>
            </a:r>
            <a:r>
              <a:rPr lang="en-GB" sz="2400" dirty="0">
                <a:latin typeface="Comic Sans MS" pitchFamily="66" charset="0"/>
              </a:rPr>
              <a:t/>
            </a:r>
            <a:br>
              <a:rPr lang="en-GB" sz="2400" dirty="0">
                <a:latin typeface="Comic Sans MS" pitchFamily="66" charset="0"/>
              </a:rPr>
            </a:br>
            <a:r>
              <a:rPr lang="ga-IE" sz="2400">
                <a:latin typeface="Comic Sans MS" pitchFamily="66" charset="0"/>
              </a:rPr>
              <a:t>na fíoracha as cnámh nó</a:t>
            </a:r>
          </a:p>
          <a:p>
            <a:r>
              <a:rPr lang="ga-IE" sz="2400">
                <a:latin typeface="Comic Sans MS" pitchFamily="66" charset="0"/>
              </a:rPr>
              <a:t>as gloine. </a:t>
            </a:r>
          </a:p>
        </p:txBody>
      </p:sp>
      <p:sp>
        <p:nvSpPr>
          <p:cNvPr id="6" name="TextBox 5"/>
          <p:cNvSpPr txBox="1">
            <a:spLocks noChangeArrowheads="1"/>
          </p:cNvSpPr>
          <p:nvPr/>
        </p:nvSpPr>
        <p:spPr bwMode="auto">
          <a:xfrm>
            <a:off x="1403350" y="549275"/>
            <a:ext cx="2879725" cy="460375"/>
          </a:xfrm>
          <a:prstGeom prst="rect">
            <a:avLst/>
          </a:prstGeom>
          <a:noFill/>
          <a:ln w="9525">
            <a:noFill/>
            <a:miter lim="800000"/>
            <a:headEnd/>
            <a:tailEnd/>
          </a:ln>
        </p:spPr>
        <p:txBody>
          <a:bodyPr wrap="none">
            <a:spAutoFit/>
          </a:bodyPr>
          <a:lstStyle/>
          <a:p>
            <a:r>
              <a:rPr lang="ga-IE" sz="2400">
                <a:latin typeface="Gill Sans Ultra Bold" pitchFamily="34" charset="0"/>
              </a:rPr>
              <a:t>Clár Imeartha</a:t>
            </a:r>
          </a:p>
        </p:txBody>
      </p:sp>
      <p:sp>
        <p:nvSpPr>
          <p:cNvPr id="7" name="TextBox 6"/>
          <p:cNvSpPr txBox="1">
            <a:spLocks noChangeArrowheads="1"/>
          </p:cNvSpPr>
          <p:nvPr/>
        </p:nvSpPr>
        <p:spPr bwMode="auto">
          <a:xfrm>
            <a:off x="250825" y="3933825"/>
            <a:ext cx="4321175" cy="2678113"/>
          </a:xfrm>
          <a:prstGeom prst="rect">
            <a:avLst/>
          </a:prstGeom>
          <a:noFill/>
          <a:ln w="9525">
            <a:noFill/>
            <a:miter lim="800000"/>
            <a:headEnd/>
            <a:tailEnd/>
          </a:ln>
        </p:spPr>
        <p:txBody>
          <a:bodyPr>
            <a:spAutoFit/>
          </a:bodyPr>
          <a:lstStyle/>
          <a:p>
            <a:r>
              <a:rPr lang="ga-IE" sz="2400" dirty="0">
                <a:latin typeface="Comic Sans MS" pitchFamily="66" charset="0"/>
              </a:rPr>
              <a:t>Ceardaithe oilte adhmaid ba ea na Lochlannaigh. Tá go leor nithe adhmaid</a:t>
            </a:r>
            <a:r>
              <a:rPr lang="en-GB" sz="2400" dirty="0">
                <a:latin typeface="Comic Sans MS" pitchFamily="66" charset="0"/>
              </a:rPr>
              <a:t> a rinne na Lochlannaigh </a:t>
            </a:r>
            <a:r>
              <a:rPr lang="ga-IE" sz="2400" dirty="0">
                <a:latin typeface="Comic Sans MS" pitchFamily="66" charset="0"/>
              </a:rPr>
              <a:t>le feiceáil in Ard‑Mhúsaem na hÉireann</a:t>
            </a:r>
            <a:r>
              <a:rPr lang="en-GB" sz="2400" dirty="0">
                <a:latin typeface="Comic Sans MS" pitchFamily="66" charset="0"/>
              </a:rPr>
              <a:t> – </a:t>
            </a:r>
            <a:r>
              <a:rPr lang="ga-IE" sz="2400" dirty="0">
                <a:latin typeface="Comic Sans MS" pitchFamily="66" charset="0"/>
              </a:rPr>
              <a:t>buicéid, </a:t>
            </a:r>
            <a:r>
              <a:rPr lang="en-GB" sz="2400" dirty="0">
                <a:latin typeface="Comic Sans MS" pitchFamily="66" charset="0"/>
              </a:rPr>
              <a:t>tráidirí</a:t>
            </a:r>
            <a:r>
              <a:rPr lang="ga-IE" sz="2400" dirty="0">
                <a:latin typeface="Comic Sans MS" pitchFamily="66" charset="0"/>
              </a:rPr>
              <a:t>, spúnóga </a:t>
            </a:r>
            <a:r>
              <a:rPr lang="en-GB" sz="2400" dirty="0">
                <a:latin typeface="Comic Sans MS" pitchFamily="66" charset="0"/>
              </a:rPr>
              <a:t>agus mar sin de</a:t>
            </a:r>
            <a:r>
              <a:rPr lang="ga-IE" sz="2400" dirty="0">
                <a:latin typeface="Comic Sans MS" pitchFamily="66" charset="0"/>
              </a:rPr>
              <a:t>. </a:t>
            </a:r>
          </a:p>
        </p:txBody>
      </p:sp>
      <p:pic>
        <p:nvPicPr>
          <p:cNvPr id="33797"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6145" y="1196975"/>
            <a:ext cx="1778923" cy="2232025"/>
          </a:xfrm>
          <a:prstGeom prst="rect">
            <a:avLst/>
          </a:prstGeom>
          <a:noFill/>
          <a:ln w="9525">
            <a:noFill/>
            <a:miter lim="800000"/>
            <a:headEnd/>
            <a:tailEnd/>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8500" y="3284538"/>
            <a:ext cx="4511675" cy="3095625"/>
          </a:xfrm>
          <a:prstGeom prst="rect">
            <a:avLst/>
          </a:prstGeom>
          <a:noFill/>
          <a:ln w="9525">
            <a:noFill/>
            <a:miter lim="800000"/>
            <a:headEnd/>
            <a:tailEnd/>
          </a:ln>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5736" y="1304925"/>
            <a:ext cx="1511300" cy="20161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style.rotation</p:attrName>
                                        </p:attrNameLst>
                                      </p:cBhvr>
                                      <p:tavLst>
                                        <p:tav tm="0">
                                          <p:val>
                                            <p:fltVal val="720"/>
                                          </p:val>
                                        </p:tav>
                                        <p:tav tm="100000">
                                          <p:val>
                                            <p:fltVal val="0"/>
                                          </p:val>
                                        </p:tav>
                                      </p:tavLst>
                                    </p:anim>
                                    <p:anim calcmode="lin" valueType="num">
                                      <p:cBhvr>
                                        <p:cTn id="9" dur="500" fill="hold"/>
                                        <p:tgtEl>
                                          <p:spTgt spid="11"/>
                                        </p:tgtEl>
                                        <p:attrNameLst>
                                          <p:attrName>ppt_h</p:attrName>
                                        </p:attrNameLst>
                                      </p:cBhvr>
                                      <p:tavLst>
                                        <p:tav tm="0">
                                          <p:val>
                                            <p:fltVal val="0"/>
                                          </p:val>
                                        </p:tav>
                                        <p:tav tm="100000">
                                          <p:val>
                                            <p:strVal val="#ppt_h"/>
                                          </p:val>
                                        </p:tav>
                                      </p:tavLst>
                                    </p:anim>
                                    <p:anim calcmode="lin" valueType="num">
                                      <p:cBhvr>
                                        <p:cTn id="10" dur="5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par>
                                <p:cTn id="22" presetID="1" presetClass="exit" presetSubtype="0" fill="hold"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3"/>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395288" y="404813"/>
            <a:ext cx="8281987" cy="1552575"/>
          </a:xfrm>
          <a:prstGeom prst="rect">
            <a:avLst/>
          </a:prstGeom>
          <a:noFill/>
          <a:ln w="9525">
            <a:noFill/>
            <a:miter lim="800000"/>
            <a:headEnd/>
            <a:tailEnd/>
          </a:ln>
        </p:spPr>
        <p:txBody>
          <a:bodyPr>
            <a:spAutoFit/>
          </a:bodyPr>
          <a:lstStyle/>
          <a:p>
            <a:r>
              <a:rPr lang="ga-IE" sz="2400">
                <a:latin typeface="Comic Sans MS" pitchFamily="66" charset="0"/>
              </a:rPr>
              <a:t>As adhmad, freisin, a thógtaí na tithe. Díon tuí </a:t>
            </a:r>
            <a:r>
              <a:rPr lang="en-GB" sz="2400" dirty="0">
                <a:latin typeface="Comic Sans MS" pitchFamily="66" charset="0"/>
              </a:rPr>
              <a:t>a </a:t>
            </a:r>
            <a:r>
              <a:rPr lang="ga-IE" sz="2400">
                <a:latin typeface="Comic Sans MS" pitchFamily="66" charset="0"/>
              </a:rPr>
              <a:t>bhíodh orthu de ghnáth ach uaireanta bhíodh díon adhmaid orthu. Uaireanta eile</a:t>
            </a:r>
            <a:r>
              <a:rPr lang="en-GB" sz="2400" dirty="0">
                <a:latin typeface="Comic Sans MS" pitchFamily="66" charset="0"/>
              </a:rPr>
              <a:t> </a:t>
            </a:r>
            <a:r>
              <a:rPr lang="ga-IE" sz="2400">
                <a:latin typeface="Comic Sans MS" pitchFamily="66" charset="0"/>
              </a:rPr>
              <a:t>d’úsáidtí scraitheanna ar an díon, mar atá le feiceáil sa phictiúr. </a:t>
            </a:r>
            <a:endParaRPr lang="ga-IE" sz="2400">
              <a:latin typeface="Calibri" pitchFamily="34" charset="0"/>
            </a:endParaRPr>
          </a:p>
        </p:txBody>
      </p:sp>
      <p:pic>
        <p:nvPicPr>
          <p:cNvPr id="33794"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2"/>
          <a:stretch>
            <a:fillRect/>
          </a:stretch>
        </p:blipFill>
        <p:spPr bwMode="auto">
          <a:xfrm>
            <a:off x="627063" y="1773238"/>
            <a:ext cx="3527425" cy="3419475"/>
          </a:xfrm>
          <a:prstGeom prst="rect">
            <a:avLst/>
          </a:prstGeom>
          <a:noFill/>
          <a:ln w="9525">
            <a:noFill/>
            <a:miter lim="800000"/>
            <a:headEnd/>
            <a:tailEnd/>
          </a:ln>
          <a:effectLst>
            <a:outerShdw algn="tl" rotWithShape="0">
              <a:srgbClr val="000000">
                <a:alpha val="70000"/>
              </a:srgbClr>
            </a:outerShdw>
          </a:effectLst>
        </p:spPr>
      </p:pic>
      <p:sp>
        <p:nvSpPr>
          <p:cNvPr id="6" name="TextBox 5"/>
          <p:cNvSpPr txBox="1">
            <a:spLocks noChangeArrowheads="1"/>
          </p:cNvSpPr>
          <p:nvPr/>
        </p:nvSpPr>
        <p:spPr bwMode="auto">
          <a:xfrm>
            <a:off x="4718050" y="2117725"/>
            <a:ext cx="4319588" cy="4108450"/>
          </a:xfrm>
          <a:prstGeom prst="rect">
            <a:avLst/>
          </a:prstGeom>
          <a:noFill/>
          <a:ln w="9525">
            <a:noFill/>
            <a:miter lim="800000"/>
            <a:headEnd/>
            <a:tailEnd/>
          </a:ln>
        </p:spPr>
        <p:txBody>
          <a:bodyPr>
            <a:spAutoFit/>
          </a:bodyPr>
          <a:lstStyle/>
          <a:p>
            <a:r>
              <a:rPr lang="ga-IE" sz="2400">
                <a:latin typeface="Comic Sans MS" pitchFamily="66" charset="0"/>
              </a:rPr>
              <a:t>Aon seomra amháin a bhíodh sna tithe de ghnáth. Bhíodh tine i lár an tseomra agus dhéantaí an chócaireacht ansin. Ní bhíodh simléar ar na tithe. Ina áit sin bhíodh poll sa díon. Théadh cuid den deatach amach tríd an bpoll ach ba mhinic, mar sin féin, go mbíodh an seomra lán</a:t>
            </a:r>
          </a:p>
          <a:p>
            <a:r>
              <a:rPr lang="en-GB" sz="2400" dirty="0">
                <a:latin typeface="Comic Sans MS" pitchFamily="66" charset="0"/>
              </a:rPr>
              <a:t>de </a:t>
            </a:r>
            <a:r>
              <a:rPr lang="ga-IE" sz="2400">
                <a:latin typeface="Comic Sans MS" pitchFamily="66" charset="0"/>
              </a:rPr>
              <a:t>d</a:t>
            </a:r>
            <a:r>
              <a:rPr lang="en-GB" sz="2400" dirty="0">
                <a:latin typeface="Comic Sans MS" pitchFamily="66" charset="0"/>
              </a:rPr>
              <a:t>h</a:t>
            </a:r>
            <a:r>
              <a:rPr lang="ga-IE" sz="2400">
                <a:latin typeface="Comic Sans MS" pitchFamily="66" charset="0"/>
              </a:rPr>
              <a:t>eatach. </a:t>
            </a:r>
            <a:endParaRPr lang="ga-IE" sz="2400">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nodeType="with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1000" fill="hold"/>
                                        <p:tgtEl>
                                          <p:spTgt spid="33794"/>
                                        </p:tgtEl>
                                        <p:attrNameLst>
                                          <p:attrName>ppt_w</p:attrName>
                                        </p:attrNameLst>
                                      </p:cBhvr>
                                      <p:tavLst>
                                        <p:tav tm="0">
                                          <p:val>
                                            <p:strVal val="#ppt_w*0.70"/>
                                          </p:val>
                                        </p:tav>
                                        <p:tav tm="100000">
                                          <p:val>
                                            <p:strVal val="#ppt_w"/>
                                          </p:val>
                                        </p:tav>
                                      </p:tavLst>
                                    </p:anim>
                                    <p:anim calcmode="lin" valueType="num">
                                      <p:cBhvr>
                                        <p:cTn id="13" dur="1000" fill="hold"/>
                                        <p:tgtEl>
                                          <p:spTgt spid="33794"/>
                                        </p:tgtEl>
                                        <p:attrNameLst>
                                          <p:attrName>ppt_h</p:attrName>
                                        </p:attrNameLst>
                                      </p:cBhvr>
                                      <p:tavLst>
                                        <p:tav tm="0">
                                          <p:val>
                                            <p:strVal val="#ppt_h"/>
                                          </p:val>
                                        </p:tav>
                                        <p:tav tm="100000">
                                          <p:val>
                                            <p:strVal val="#ppt_h"/>
                                          </p:val>
                                        </p:tav>
                                      </p:tavLst>
                                    </p:anim>
                                    <p:animEffect transition="in" filter="fade">
                                      <p:cBhvr>
                                        <p:cTn id="14" dur="10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0375" y="1414807"/>
            <a:ext cx="2716783" cy="3466756"/>
          </a:xfrm>
          <a:prstGeom prst="rect">
            <a:avLst/>
          </a:prstGeom>
          <a:noFill/>
          <a:ln w="9525">
            <a:noFill/>
            <a:miter lim="800000"/>
            <a:headEnd/>
            <a:tailEnd/>
          </a:ln>
        </p:spPr>
      </p:pic>
      <p:sp>
        <p:nvSpPr>
          <p:cNvPr id="3" name="TextBox 2"/>
          <p:cNvSpPr txBox="1">
            <a:spLocks noChangeArrowheads="1"/>
          </p:cNvSpPr>
          <p:nvPr/>
        </p:nvSpPr>
        <p:spPr bwMode="auto">
          <a:xfrm>
            <a:off x="3563938" y="981075"/>
            <a:ext cx="5184775" cy="1938338"/>
          </a:xfrm>
          <a:prstGeom prst="rect">
            <a:avLst/>
          </a:prstGeom>
          <a:noFill/>
          <a:ln w="9525">
            <a:noFill/>
            <a:miter lim="800000"/>
            <a:headEnd/>
            <a:tailEnd/>
          </a:ln>
        </p:spPr>
        <p:txBody>
          <a:bodyPr>
            <a:spAutoFit/>
          </a:bodyPr>
          <a:lstStyle/>
          <a:p>
            <a:r>
              <a:rPr lang="ga-IE" sz="2400" dirty="0" smtClean="0">
                <a:latin typeface="Comic Sans MS" pitchFamily="66" charset="0"/>
              </a:rPr>
              <a:t>Bhí </a:t>
            </a:r>
            <a:r>
              <a:rPr lang="ga-IE" sz="2400" dirty="0">
                <a:latin typeface="Comic Sans MS" pitchFamily="66" charset="0"/>
              </a:rPr>
              <a:t>na Lochlannaigh an-</a:t>
            </a:r>
            <a:r>
              <a:rPr lang="en-GB" sz="2400" dirty="0">
                <a:latin typeface="Comic Sans MS" pitchFamily="66" charset="0"/>
              </a:rPr>
              <a:t>bhródúil</a:t>
            </a:r>
            <a:r>
              <a:rPr lang="ga-IE" sz="2400" dirty="0">
                <a:latin typeface="Comic Sans MS" pitchFamily="66" charset="0"/>
              </a:rPr>
              <a:t> as a gcuid arm, go háirithe as </a:t>
            </a:r>
            <a:r>
              <a:rPr lang="ga-IE" sz="2400" dirty="0" smtClean="0">
                <a:latin typeface="Comic Sans MS" pitchFamily="66" charset="0"/>
              </a:rPr>
              <a:t>a</a:t>
            </a:r>
            <a:r>
              <a:rPr lang="en-IE" sz="2400" dirty="0" smtClean="0">
                <a:latin typeface="Comic Sans MS" pitchFamily="66" charset="0"/>
              </a:rPr>
              <a:t> g</a:t>
            </a:r>
            <a:r>
              <a:rPr lang="ga-IE" sz="2400" dirty="0" smtClean="0">
                <a:latin typeface="Comic Sans MS" pitchFamily="66" charset="0"/>
              </a:rPr>
              <a:t>claimhte</a:t>
            </a:r>
            <a:r>
              <a:rPr lang="ga-IE" sz="2400" dirty="0">
                <a:latin typeface="Comic Sans MS" pitchFamily="66" charset="0"/>
              </a:rPr>
              <a:t>. Bhíodh sleánna, tuanna, </a:t>
            </a:r>
            <a:r>
              <a:rPr lang="ga-IE" sz="2400" dirty="0" err="1">
                <a:latin typeface="Comic Sans MS" pitchFamily="66" charset="0"/>
              </a:rPr>
              <a:t>boghanna</a:t>
            </a:r>
            <a:r>
              <a:rPr lang="ga-IE" sz="2400" dirty="0">
                <a:latin typeface="Comic Sans MS" pitchFamily="66" charset="0"/>
              </a:rPr>
              <a:t> agus saigheada acu freisin. </a:t>
            </a:r>
          </a:p>
        </p:txBody>
      </p:sp>
      <p:sp>
        <p:nvSpPr>
          <p:cNvPr id="6" name="TextBox 5"/>
          <p:cNvSpPr txBox="1">
            <a:spLocks noChangeArrowheads="1"/>
          </p:cNvSpPr>
          <p:nvPr/>
        </p:nvSpPr>
        <p:spPr bwMode="auto">
          <a:xfrm>
            <a:off x="827088" y="765175"/>
            <a:ext cx="1736725" cy="461963"/>
          </a:xfrm>
          <a:prstGeom prst="rect">
            <a:avLst/>
          </a:prstGeom>
          <a:noFill/>
          <a:ln w="9525">
            <a:noFill/>
            <a:miter lim="800000"/>
            <a:headEnd/>
            <a:tailEnd/>
          </a:ln>
        </p:spPr>
        <p:txBody>
          <a:bodyPr wrap="none">
            <a:spAutoFit/>
          </a:bodyPr>
          <a:lstStyle/>
          <a:p>
            <a:r>
              <a:rPr lang="ga-IE" sz="2400">
                <a:latin typeface="Gill Sans Ultra Bold" pitchFamily="34" charset="0"/>
              </a:rPr>
              <a:t>Claíomh</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65244" y="2608322"/>
            <a:ext cx="1511300" cy="2014537"/>
          </a:xfrm>
          <a:prstGeom prst="rect">
            <a:avLst/>
          </a:prstGeom>
          <a:noFill/>
          <a:ln w="9525">
            <a:noFill/>
            <a:miter lim="800000"/>
            <a:headEnd/>
            <a:tailEnd/>
          </a:ln>
        </p:spPr>
      </p:pic>
      <p:sp>
        <p:nvSpPr>
          <p:cNvPr id="37893" name="AutoShape 2" descr="data:image/jpeg;base64,/9j/4AAQSkZJRgABAQAAAQABAAD/2wCEAAkGBxEREhEQExEUExQRFRUUFxcVExgYFhoVGBUZFxcZHBQYICkgGhsxHxQTIj0hJyktMC4uFyA/OTM4NyguLiwBCgoKDg0OGxAQGzQkHCIsNTQ3NDgsLDQsNDY1LC03NDQvLCwsLCwsLCwsLSwsLCwsLCwsLCwsLywsLCwsLCwsLP/AABEIALQBGAMBIgACEQEDEQH/xAAcAAEAAwEBAQEBAAAAAAAAAAAABQYHBAMIAgH/xABAEAACAQIEBAMGAgcGBwEAAAABAgADEQQSITEFBiJBE1FhBxQycYGRI6FCUmKCkrHBM0NTcqKyFWNzg6Ph8DX/xAAZAQEAAwEBAAAAAAAAAAAAAAAAAQMEAgX/xAArEQEAAgIBAwIFBAMBAAAAAAAAAQIDERIEITFBURMyccHwM2Gx0SKBoSP/2gAMAwEAAhEDEQA/ANxiIgIiICIiAiIgIiICIiAiIgIiICIiBwYjHZcRRof4iVW2/UyW17fE32nfKPUrVH4ulwQaV1ygE3ommdb6AAl8xOuqhdxLxIhMkRElBERAREQEREBERAREQEREBERAREQEREBERAREQEREBERAREQEREBERArvDmDcSxun9nQwyeoLZ3P0Iyfw+ksUq/LVJ/f+L1GACtVw6LY3+DDjfyNnU29ZaJEJkiIkoIiICIiAiIgIiICIiAiIgIiICIiAiIgIiICIiAiIgIiICfitVVFZ2YKqAszE2AUC5JJ2Fp+5lntg49UFbCYGmTl8SlWrgbsvifhrfa3Q7EeYTtvEzp1Ws2nUNLwONpV0WrSqJURtmRgyn6idEwXg3GH4XUo4lHBo1iBiEJ+JDbr0J61GaxA1At5W3kGRW24Tek1nu/sRE6cIXlxerGNprian5AD/ANfScHNPNhw7NRoUxVrqoZrmyICQFBI+Jze4QW03Iuubu5XAyVyP0sRWP+rT8rTKeJ1alLE8SxQQFkdwzsGKZqYVrMQD2AA+ltpTN5im2iMfO8x7NN4FzSK1dsHWTwcQq5wL3Wol7EpexuNCVI0uNTrayTJcXgKv/EcJi2UC2ICDM+UkGoysUVwC2hJsNwWNtDbWp1jtuO6vJTjJERLFZERAREQEREBERAREQEREBERAREQEREBERAREQEREBMo584Tnx+JriqRUp4Wg6JYEEn3hW+IHW1JLW7tttNWMxznvj6NjveMKy4inQoLSxABNirVW6UOxa5BvsMo11leXfGdLsH6kI/jvA8K2CdyrGqyk0yC6/iMTa4BKkAt2AB7Daaf7PONLi8DRcXvTHgsCLHNT6QfquVv3pjvGMVia9fwRTOFWgAKiuQamckMLquhNrMBtp9DI8n8abhr/AIKM1OpY1Kee9wNAVzfC2t+wtYW7ivDyj5l/UcbfK3aeWJrBFZzsovObgvFaWLo08RRbMlQG1xYgg2ZSOzAggjzE4+Z+J06C087BQ7NubXy0ncgftWXQb6S606jbJWNzp/eWFtSb4tajE50ZDrY/CwB2tMP4vzivvHEKVRB4T4qo2YIpYZcq5cj9JuaQFzfQsLHcSnN/OWKp1GoUaz0FpdLJTy38TKSx8QKGsLqABbubeWUtTepUFPNcud2O7an5nW+vcyqurV17NfG2K3L3aZgedhWx3Dl2o0cRTu5UXJNM0wxVSQLZ3BI0OjabTfhPj/h+GcVCOoOmmm4JZdcw1Gl7Ea3tNO5R55xOCVRWd69LTMlRszDUXNOodS1iOkkgnQW3kxatOyL4cmT/AC14bnE8sNXWoi1EYMrgMpGxUi4InrLmMiIgIiICIiAiIgIiICIiAiIgIiICIiAiIgIiICIiBS/a1xM0OHuqvkNd1pXG5WxeoB81Rh8ifnMtXDB6eIVSougfq1T8Jgcn+pvr8ja0+3ziFlwtAfq1qp+eUIn5s32lUxTqt1qKzU6quHs3UAaqsHHyKIfW30Nd+8L8M8bRMOzDIFFs1z0klhqSbE5m1uTmU9th5SvNiyxa5uyOykH0awPqLKDsfik2Fq081IjqBI3+IlVI1HmNcvqde0g2pXxVYH9NFcWsAbaA2+QU+npFZiYT3i0tD9iGPbxMbQJ6WFOsq/tao5/h8Afuye504qKlOyG6u1Kkp/WV6ihyPQqdD8iO0p3ssq5OJeGTpWw1Rd92UoQBfvlUmTGMT8Skh/u66g665lcJa/obiw3sJGS2qr+lxxOSZn0ZlxWr4mPxqedeodPIMV+p02nvR4UDdrDLca21FltpY9v5mQ/ik4vEsL38Wrp/3G7/AF/OT1KocpuugFtTpqbaE99tvKZMm6+G3Bq1Nz7vUYUdVU30IV7ixvoUNhspOmncGeKUxUq00YdPUxuCbgAWBA3F8nzH1nbgMYga5+FwUfqvdGAudbXI308vWfj3epTxtPDhXLVGZKeVPjVlBBUkgW01106tdDOaxNu67LNYjc9mh8h8weFUGGqsRTq2Wnm/Rq+VtgpzAeWa2nVNKnz7WxaiwUgnfU2Kkdyb3Dambfy3WrPhqLV0KVSozBtGNtAxH6JIscu4vrL+kvaa6n0eV1mKK25R6pOIia2IiIgIiICIiAiIgIiICIiAiIgIiICIiAiIgIicvE8alClUrvfLSRnNt7AXsB3PaBintNq+88U8MnppmlS9MqWqNrpY3qMPoPKfipQBYsSdLkgkjUA37aai9u+sqnGMS9XEZ3+PP4jkNpnL5jY2Pcm3oJJ4pm8FHaoXeslJRoVUl1AHwna53O4Eq5bbcmDhbjtJYnFoFUuQTTy0idGLKDmp23v+rpvZJZOB+ziriGXEYhzhxkyhFANVhoQzZhambg9NiddbbTg5Ho0qb067U86KSERcmYshytVZhq9ibBWa1w1tVWbHhMQlRQ6NmVtQf5/X0nVMcxG58Soy5azbVZ7qxw3kHC4fEUsVTet4lIsRmcMrZqbIcwtfZz33AnhzLwOkBUxSM6OrZymlvELAZtRcC+umkukrnOrhMNcsFGZQxOwS92J9LAn6TnLEcJMN7ReNSzD2q8Nw9CvhMNh6a0vCw7sQuit4jgar+tdTdr36h5SsK+m1rjbTU21uLy6e2ABcdSe/xYde21qjd++8pAOcnse21vtbaZs3zaer0kR8KH9r1ywtqvysd/8A7+U604s96FV6n4+HezOQt2pVyisiplt8Lut+wXTUyMp0nqVEpAXeowVdRre1z9gdfQzw95SviUp9qtUIBbUFnshH1C9NtbyaRMQ7y3pqd/n52ab7PsPRuMS3XUqOCzvY6mqGbKCLDU77nU32msUK6OLqwYenY+R8jMu5U4f7sKeG0LorPVa97Of0ATplU1ANNyGPe0tXD65p1qZF7OcjC5sQxspttcNl18i3nIr1UReKaYOqpFp3HstkRE3MBERAREQEREBERAREQEREBERAREQEREBERASs+0LBmrhMviMlqiMQoBz2Pwm+wBs1x3QfI2aVnn5qi4cMiZznChbhRnf8NCWOgW7an1nGTfGdLcP6lfqwjivAcRTT3vwq3utVRVSocmUCouQCoVYhX62W1hqR3Nhw4VqtV8PSUqW8RES6jV6mWkM1visWGp2ufOavxYoeBmhSZTlxKqbWAsmK8e/bQolwf0rgjQgyocGw6jGocnwU/EFgtw6qQrD1zOh/d37yIjxHuv5TblM99bW2kFAZV+Felf8AInQv3AJ+bGTPK3FTTqhCfw6psd9HNgp9LnT1uO+8BTULYX23N7bevzE5ePVMyrSzZM7WLAlWVARcqyg2OYot7CxcnsJ7GaK1xanw8XFNrZI15lsRqCxtrbQ/Pymc+1TiRZW4fT1LYasxsLnOwWlST/yk/wAPnKLwenieDVTigPEp1TkNmslXxFOQvvezMrA/tWv1zi4tj6hGKrPUu/goS9zfNUxKm+/TsLAaAZQNFE8qacsdre2v+zEfd6dIiuWKz+/8T/Tu5yx9XHYiiSl8uGp0wy6K9RlVnAY9OUVM630730F5GcJ4fTq9HvGS4XKbjQOSoYhstwDl2OuvlcenBOINUYCtYr1HMw7AHXPbq3Ck+p2nTwVkpe71FvZVyatc9QLgWsdM6JMd79+718FONdR4RnF6mHHh1KOdXXPolViLElA2a+a7KxuMxAXsM2n69nPDlfENiCBkwiGqv/WbSgL+QIZvmg+kbxUGkzUbkZTksQb9LFRvby9N5ceUcL4WDTSxxFRqpGlsi/h0x+TH9+Te+sav4UXvFfK4cu/FUPew336mve/zWTCaMhHYr/vB/mJA8GaoMzU6edc1PO3ZVJPqDezBr9hbzn7wNepUxdBWJF6g6ASALEEj1sA1/OxmCuO3OJ9N/d1mpzveYnxH2adERPbeKREQEREBERAREQEREBERAREQEREBERAREQEjuN4Wm9PM9GnV8MhlzorZdRdhmBsQLm/pJGcfEz0qP1mtte+hJH2BiSEFz9RRcGRZVAJsNAMxpuBp31N/pMo4TUAxlQg/3NRRbuPw1v8ALTaaz7RaROBrMA7FBoEXMbuDSzEb5VFVmPop8pjvCMavvijOC1Vag01OtNnG2moRdtJFe2Sv1ascf+GSd+mlvors1zbWxO9xa517dQld5yw1YLTxQzrSRnp51a34pClRmvt0FbgGxO19BZeE0GrslNd3IFyNhuSR5AA/aaVU4ZRaj7s1NXpZQpRxmUgeYO5vrfznodZeNcPd5fSxMTy9nzseI1a4FHxKj0qbK/U7EZFOWndfhXqFhptm+n44zQLYfFHS9U4NFNrnWq5/ouk2DnDlGkuEy4ShTpmixfJTS2ZWtn0G72UH1y27yj8I4O2MqUKAJy+PQqMdwKdFXqaHuLsq/vDzmXtHTzEe8fzH9NtbTbNufGp/hS+LYIJWNIFgFC3ykqDobggaAGwNvOS2FrmkadVBrTdKlibXKsGI3Jsf6k+kkqnBqlPHVqddBmNzZgcpCkWZSR1CzHUdjY2N5L4jhVJMNWIRCWBykopI0tp5dzp5medeJtO3vxSJ3NfFlJ5oxtOviK2JSmUFQqbMBm6aaIWNtAem9h/OXj3bw6WDp7FMLQzf52phm+lzKoOEqaVA5dXqqGJNyVBv/T6zUaGGpko9upVRQ12t0ouxOmgO41lHUW1XurmsdPaJ9NSicAamHaq7LUUtTAVw1kUOKalTTt8V0GoN9hpbTv5Ow/i4sVCLiirMD6kFF+Wjt9o40/4R9XX/AHX/AKGT3IeByUWqka1W0P7CiwP3Ln7SOmtOW0b8QoyWiuG9/W06WeIieo8giIgIiICIiAiIgIiICIiAiIgIiICIiAiIgJyY/wDux51F/LX+lvrOucWMP4tEepuPpcH7qB+9A63UEEHYixnydxngtfhuLqjwmVcNiB4blTlOV81I5jo1wo29bz6ymAe26tVTGPQDDwnpJVsyKxuzMD1kZgAaY2On2nVd77JaH7NitYvilFlKJlv/AM0B2H0yqPTbsZfBPnvkTnTEYSlnFNXo0ytFkDNmYlSUZTYqHCoim9gwA2Os0zAe1HAVSiDxxUcN0GidCqFyMw6Sek6A66TrJymduaxERqF3c2lY4ZQpjiVcogUeArGwtd3fU27XyD52+cm8FVGIp06xBC1FDqpIPSwuua1wdCNASJGcHu3EOIt2VcKg+iOx/wB8otvcfVbTxb6feHtzmqjBYqqVDGhSqVkv2emhZTpbuJhGN9oVTI1OrhksVsrUqjpbTazZwfnpPobi+AXE0K2HYlVr03pMVtmAdSpIvpfWfLfMnDHo1atE9ZR3S+Ui+RsmYKLnU2Nu1/rItHdfgyWrWYidSkMLzhUYKiUKS5RbrLOf5qCNNrHaahynxDx8JScsGdQFcnfOiqrFvUsM3yceczLl7lGrVwT4xWRFSuKJBBdiWWmcwtsOsb+R89LHyrwypRqEJirZmUMBSBB7C6FiAQD6Gw9AJm6jD8SuoX/Gm+uU7le3wD4l6VJcwBYszDZVXQt87tp6g+Rl7oUVRVRRZVAUDyAFhIzlelbDUmOruoLkjUvsb+W1rdpLy3psPw6fvLJnyzaePpBERNCgiIgIiICIiAiIgIiICIiAiIgIiICIiAiIgJxVSTWQW2Um/ocwI+4X7ztkbjaq0nfENnIp0TdUUu1sxJsi3LHTsO0iRIz589uFRv8AiTKzXUUKJTfpBLgjXzIJ09PKXbivtfoqre70GcjZqjqE+f4Za4+ov6TJeYeLJjaz4ivXHitobOLBQbhVVvhAGgA+upJKuatbLowXmN+P9pXhHDbcJ8b/ABccy6dsmH0uNgbq/wAwwnfyHgRU4hg11y+IWOhPw06lQX12OS3lO/BVKS8AFMdWbGNkzbPpmuGFgRbuO4tvODkL/wDRwYFwTVNzqNPDYkAeVtLTZSd4pn6s9o1bTfsJhlpIlJRZaaqi/JRYa/ISD5XIavxJx3xIT+CmoP53lhld5KN0xj2+PHYog+YFTID/AKZinzC6vy2n8/OyxTAue8Oq47GK4tere4FxZkVxcMNfj89zN9M+c+auN0K+OxVZC1qlQqrKNGVFFMHMp6gcptvoy+eizrD5ahg+CheBpSCAk00xBAUXLeIta5FiL6D7SsYGvcZ2XIbAgPmHVl+EZgCbWIvbW+k0vlGor4HBkBspoUwM98xUIACb+YF/rMxw4TWl4fwsaZVgQ9gxFmXfWxO1vM6mRKcc+WxYRAqIBsFA/Kes8sNTVUVVUKoAAUbAW0At2nrO1BERAREQEREBERAREQEREBERAREQEREBERAREQE/lp/YgQ9flbAVHNR8Fh2djcsaKEk+ZNpIYTBUqQy06aUx5IgUflOiIFK9p3gNSo06lmc1MyrmZTkylXJykG3Uu3e3rKpyVgsMMdQBR92NIqxy+IqlusHUAKrAHW5OtrCOOcL4nVxFR3w1aoSxAK5AmUEhMrByAtvMA6m+pN7TyNynVot7zilUVB/Z0wc3h3UqzFrkZyCRpsCdeozPFs05O3arXrFGL3su15VuTaxp8N8ZUaqb4msqp8T3q1HAW+lzpb5y0kTywuFp0kWnTRaaILKqKFUDyCjQCaGXfbTA+ZuM8c4hmpNh8QtOqSBQp0XVMt9mYgM3l1EKbfDPHg3sn4pVdDVRMNTZ1z5qql8mzWRMwzWJ3P8AWfRESNOpv7dn5C2Fhpbbynz7xXieKoYjEUatXKVqtmTJTCm9QvuVLEHNe972YbHb6EmEe17BgcTdzoGoUnJt3HiKfnpT/MTjJHZb00/5615azyNxV8XgaFd7ZyHVrbXp1Gp3t2vkBt2vJ6Z77HOIK2GqYYH+xfOltvDq3Og7dYqdu/rNCnVZ3EKskatMERE6cEREBERAREQEREBERAREQEREBERAREQEREBERAREQEREBERAREQEh+YOWMJjgoxFLOV0DB2RgLg2zoQbXA0vEQP3wDl3C4FCmHpZA25LM7HUkXdyWO5795KxEBERAREQEREBERAREQER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sp>
        <p:nvSpPr>
          <p:cNvPr id="37894" name="AutoShape 4" descr="data:image/jpeg;base64,/9j/4AAQSkZJRgABAQAAAQABAAD/2wCEAAkGBxEREhEQExEUExQRFRUUFxcVExgYFhoVGBUZFxcZHBQYICkgGhsxHxQTIj0hJyktMC4uFyA/OTM4NyguLiwBCgoKDg0OGxAQGzQkHCIsNTQ3NDgsLDQsNDY1LC03NDQvLCwsLCwsLCwsLSwsLCwsLCwsLCwsLywsLCwsLCwsLP/AABEIALQBGAMBIgACEQEDEQH/xAAcAAEAAwEBAQEBAAAAAAAAAAAABQYHBAMIAgH/xABAEAACAQIEBAMGAgcGBwEAAAABAgADEQQSITEFBiJBE1FhBxQycYGRI6FCUmKCkrHBM0NTcqKyFWNzg6Ph8DX/xAAZAQEAAwEBAAAAAAAAAAAAAAAAAQMEAgX/xAArEQEAAgIBAwIFBAMBAAAAAAAAAQIDERIEITFBURMyccHwM2Gx0SKBoSP/2gAMAwEAAhEDEQA/ANxiIgIiICIiAiIgIiICIiAiIgIiICIiBwYjHZcRRof4iVW2/UyW17fE32nfKPUrVH4ulwQaV1ygE3ommdb6AAl8xOuqhdxLxIhMkRElBERAREQEREBERAREQEREBERAREQEREBERAREQEREBERAREQEREBERArvDmDcSxun9nQwyeoLZ3P0Iyfw+ksUq/LVJ/f+L1GACtVw6LY3+DDjfyNnU29ZaJEJkiIkoIiICIiAiIgIiICIiAiIgIiICIiAiIgIiICIiAiIgIiICfitVVFZ2YKqAszE2AUC5JJ2Fp+5lntg49UFbCYGmTl8SlWrgbsvifhrfa3Q7EeYTtvEzp1Ws2nUNLwONpV0WrSqJURtmRgyn6idEwXg3GH4XUo4lHBo1iBiEJ+JDbr0J61GaxA1At5W3kGRW24Tek1nu/sRE6cIXlxerGNprian5AD/ANfScHNPNhw7NRoUxVrqoZrmyICQFBI+Jze4QW03Iuubu5XAyVyP0sRWP+rT8rTKeJ1alLE8SxQQFkdwzsGKZqYVrMQD2AA+ltpTN5im2iMfO8x7NN4FzSK1dsHWTwcQq5wL3Wol7EpexuNCVI0uNTrayTJcXgKv/EcJi2UC2ICDM+UkGoysUVwC2hJsNwWNtDbWp1jtuO6vJTjJERLFZERAREQEREBERAREQEREBERAREQEREBERAREQEREBMo584Tnx+JriqRUp4Wg6JYEEn3hW+IHW1JLW7tttNWMxznvj6NjveMKy4inQoLSxABNirVW6UOxa5BvsMo11leXfGdLsH6kI/jvA8K2CdyrGqyk0yC6/iMTa4BKkAt2AB7Daaf7PONLi8DRcXvTHgsCLHNT6QfquVv3pjvGMVia9fwRTOFWgAKiuQamckMLquhNrMBtp9DI8n8abhr/AIKM1OpY1Kee9wNAVzfC2t+wtYW7ivDyj5l/UcbfK3aeWJrBFZzsovObgvFaWLo08RRbMlQG1xYgg2ZSOzAggjzE4+Z+J06C087BQ7NubXy0ncgftWXQb6S606jbJWNzp/eWFtSb4tajE50ZDrY/CwB2tMP4vzivvHEKVRB4T4qo2YIpYZcq5cj9JuaQFzfQsLHcSnN/OWKp1GoUaz0FpdLJTy38TKSx8QKGsLqABbubeWUtTepUFPNcud2O7an5nW+vcyqurV17NfG2K3L3aZgedhWx3Dl2o0cRTu5UXJNM0wxVSQLZ3BI0OjabTfhPj/h+GcVCOoOmmm4JZdcw1Gl7Ea3tNO5R55xOCVRWd69LTMlRszDUXNOodS1iOkkgnQW3kxatOyL4cmT/AC14bnE8sNXWoi1EYMrgMpGxUi4InrLmMiIgIiICIiAiIgIiICIiAiIgIiICIiAiIgIiICIiBS/a1xM0OHuqvkNd1pXG5WxeoB81Rh8ifnMtXDB6eIVSougfq1T8Jgcn+pvr8ja0+3ziFlwtAfq1qp+eUIn5s32lUxTqt1qKzU6quHs3UAaqsHHyKIfW30Nd+8L8M8bRMOzDIFFs1z0klhqSbE5m1uTmU9th5SvNiyxa5uyOykH0awPqLKDsfik2Fq081IjqBI3+IlVI1HmNcvqde0g2pXxVYH9NFcWsAbaA2+QU+npFZiYT3i0tD9iGPbxMbQJ6WFOsq/tao5/h8Afuye504qKlOyG6u1Kkp/WV6ihyPQqdD8iO0p3ssq5OJeGTpWw1Rd92UoQBfvlUmTGMT8Skh/u66g665lcJa/obiw3sJGS2qr+lxxOSZn0ZlxWr4mPxqedeodPIMV+p02nvR4UDdrDLca21FltpY9v5mQ/ik4vEsL38Wrp/3G7/AF/OT1KocpuugFtTpqbaE99tvKZMm6+G3Bq1Nz7vUYUdVU30IV7ixvoUNhspOmncGeKUxUq00YdPUxuCbgAWBA3F8nzH1nbgMYga5+FwUfqvdGAudbXI308vWfj3epTxtPDhXLVGZKeVPjVlBBUkgW01106tdDOaxNu67LNYjc9mh8h8weFUGGqsRTq2Wnm/Rq+VtgpzAeWa2nVNKnz7WxaiwUgnfU2Kkdyb3Dambfy3WrPhqLV0KVSozBtGNtAxH6JIscu4vrL+kvaa6n0eV1mKK25R6pOIia2IiIgIiICIiAiIgIiICIiAiIgIiICIiAiIgIicvE8alClUrvfLSRnNt7AXsB3PaBintNq+88U8MnppmlS9MqWqNrpY3qMPoPKfipQBYsSdLkgkjUA37aai9u+sqnGMS9XEZ3+PP4jkNpnL5jY2Pcm3oJJ4pm8FHaoXeslJRoVUl1AHwna53O4Eq5bbcmDhbjtJYnFoFUuQTTy0idGLKDmp23v+rpvZJZOB+ziriGXEYhzhxkyhFANVhoQzZhambg9NiddbbTg5Ho0qb067U86KSERcmYshytVZhq9ibBWa1w1tVWbHhMQlRQ6NmVtQf5/X0nVMcxG58Soy5azbVZ7qxw3kHC4fEUsVTet4lIsRmcMrZqbIcwtfZz33AnhzLwOkBUxSM6OrZymlvELAZtRcC+umkukrnOrhMNcsFGZQxOwS92J9LAn6TnLEcJMN7ReNSzD2q8Nw9CvhMNh6a0vCw7sQuit4jgar+tdTdr36h5SsK+m1rjbTU21uLy6e2ABcdSe/xYde21qjd++8pAOcnse21vtbaZs3zaer0kR8KH9r1ywtqvysd/8A7+U604s96FV6n4+HezOQt2pVyisiplt8Lut+wXTUyMp0nqVEpAXeowVdRre1z9gdfQzw95SviUp9qtUIBbUFnshH1C9NtbyaRMQ7y3pqd/n52ab7PsPRuMS3XUqOCzvY6mqGbKCLDU77nU32msUK6OLqwYenY+R8jMu5U4f7sKeG0LorPVa97Of0ATplU1ANNyGPe0tXD65p1qZF7OcjC5sQxspttcNl18i3nIr1UReKaYOqpFp3HstkRE3MBERAREQEREBERAREQEREBERAREQEREBERASs+0LBmrhMviMlqiMQoBz2Pwm+wBs1x3QfI2aVnn5qi4cMiZznChbhRnf8NCWOgW7an1nGTfGdLcP6lfqwjivAcRTT3vwq3utVRVSocmUCouQCoVYhX62W1hqR3Nhw4VqtV8PSUqW8RES6jV6mWkM1visWGp2ufOavxYoeBmhSZTlxKqbWAsmK8e/bQolwf0rgjQgyocGw6jGocnwU/EFgtw6qQrD1zOh/d37yIjxHuv5TblM99bW2kFAZV+Felf8AInQv3AJ+bGTPK3FTTqhCfw6psd9HNgp9LnT1uO+8BTULYX23N7bevzE5ePVMyrSzZM7WLAlWVARcqyg2OYot7CxcnsJ7GaK1xanw8XFNrZI15lsRqCxtrbQ/Pymc+1TiRZW4fT1LYasxsLnOwWlST/yk/wAPnKLwenieDVTigPEp1TkNmslXxFOQvvezMrA/tWv1zi4tj6hGKrPUu/goS9zfNUxKm+/TsLAaAZQNFE8qacsdre2v+zEfd6dIiuWKz+/8T/Tu5yx9XHYiiSl8uGp0wy6K9RlVnAY9OUVM630730F5GcJ4fTq9HvGS4XKbjQOSoYhstwDl2OuvlcenBOINUYCtYr1HMw7AHXPbq3Ck+p2nTwVkpe71FvZVyatc9QLgWsdM6JMd79+718FONdR4RnF6mHHh1KOdXXPolViLElA2a+a7KxuMxAXsM2n69nPDlfENiCBkwiGqv/WbSgL+QIZvmg+kbxUGkzUbkZTksQb9LFRvby9N5ceUcL4WDTSxxFRqpGlsi/h0x+TH9+Te+sav4UXvFfK4cu/FUPew336mve/zWTCaMhHYr/vB/mJA8GaoMzU6edc1PO3ZVJPqDezBr9hbzn7wNepUxdBWJF6g6ASALEEj1sA1/OxmCuO3OJ9N/d1mpzveYnxH2adERPbeKREQEREBERAREQEREBERAREQEREBERAREQEjuN4Wm9PM9GnV8MhlzorZdRdhmBsQLm/pJGcfEz0qP1mtte+hJH2BiSEFz9RRcGRZVAJsNAMxpuBp31N/pMo4TUAxlQg/3NRRbuPw1v8ALTaaz7RaROBrMA7FBoEXMbuDSzEb5VFVmPop8pjvCMavvijOC1Vag01OtNnG2moRdtJFe2Sv1ascf+GSd+mlvors1zbWxO9xa517dQld5yw1YLTxQzrSRnp51a34pClRmvt0FbgGxO19BZeE0GrslNd3IFyNhuSR5AA/aaVU4ZRaj7s1NXpZQpRxmUgeYO5vrfznodZeNcPd5fSxMTy9nzseI1a4FHxKj0qbK/U7EZFOWndfhXqFhptm+n44zQLYfFHS9U4NFNrnWq5/ouk2DnDlGkuEy4ShTpmixfJTS2ZWtn0G72UH1y27yj8I4O2MqUKAJy+PQqMdwKdFXqaHuLsq/vDzmXtHTzEe8fzH9NtbTbNufGp/hS+LYIJWNIFgFC3ykqDobggaAGwNvOS2FrmkadVBrTdKlibXKsGI3Jsf6k+kkqnBqlPHVqddBmNzZgcpCkWZSR1CzHUdjY2N5L4jhVJMNWIRCWBykopI0tp5dzp5medeJtO3vxSJ3NfFlJ5oxtOviK2JSmUFQqbMBm6aaIWNtAem9h/OXj3bw6WDp7FMLQzf52phm+lzKoOEqaVA5dXqqGJNyVBv/T6zUaGGpko9upVRQ12t0ouxOmgO41lHUW1XurmsdPaJ9NSicAamHaq7LUUtTAVw1kUOKalTTt8V0GoN9hpbTv5Ow/i4sVCLiirMD6kFF+Wjt9o40/4R9XX/AHX/AKGT3IeByUWqka1W0P7CiwP3Ln7SOmtOW0b8QoyWiuG9/W06WeIieo8giIgIiICIiAiIgIiICIiAiIgIiICIiAiIgJyY/wDux51F/LX+lvrOucWMP4tEepuPpcH7qB+9A63UEEHYixnydxngtfhuLqjwmVcNiB4blTlOV81I5jo1wo29bz6ymAe26tVTGPQDDwnpJVsyKxuzMD1kZgAaY2On2nVd77JaH7NitYvilFlKJlv/AM0B2H0yqPTbsZfBPnvkTnTEYSlnFNXo0ytFkDNmYlSUZTYqHCoim9gwA2Os0zAe1HAVSiDxxUcN0GidCqFyMw6Sek6A66TrJymduaxERqF3c2lY4ZQpjiVcogUeArGwtd3fU27XyD52+cm8FVGIp06xBC1FDqpIPSwuua1wdCNASJGcHu3EOIt2VcKg+iOx/wB8otvcfVbTxb6feHtzmqjBYqqVDGhSqVkv2emhZTpbuJhGN9oVTI1OrhksVsrUqjpbTazZwfnpPobi+AXE0K2HYlVr03pMVtmAdSpIvpfWfLfMnDHo1atE9ZR3S+Ui+RsmYKLnU2Nu1/rItHdfgyWrWYidSkMLzhUYKiUKS5RbrLOf5qCNNrHaahynxDx8JScsGdQFcnfOiqrFvUsM3yceczLl7lGrVwT4xWRFSuKJBBdiWWmcwtsOsb+R89LHyrwypRqEJirZmUMBSBB7C6FiAQD6Gw9AJm6jD8SuoX/Gm+uU7le3wD4l6VJcwBYszDZVXQt87tp6g+Rl7oUVRVRRZVAUDyAFhIzlelbDUmOruoLkjUvsb+W1rdpLy3psPw6fvLJnyzaePpBERNCgiIgIiICIiAiIgIiICIiAiIgIiICIiAiIgJxVSTWQW2Um/ocwI+4X7ztkbjaq0nfENnIp0TdUUu1sxJsi3LHTsO0iRIz589uFRv8AiTKzXUUKJTfpBLgjXzIJ09PKXbivtfoqre70GcjZqjqE+f4Za4+ov6TJeYeLJjaz4ivXHitobOLBQbhVVvhAGgA+upJKuatbLowXmN+P9pXhHDbcJ8b/ABccy6dsmH0uNgbq/wAwwnfyHgRU4hg11y+IWOhPw06lQX12OS3lO/BVKS8AFMdWbGNkzbPpmuGFgRbuO4tvODkL/wDRwYFwTVNzqNPDYkAeVtLTZSd4pn6s9o1bTfsJhlpIlJRZaaqi/JRYa/ISD5XIavxJx3xIT+CmoP53lhld5KN0xj2+PHYog+YFTID/AKZinzC6vy2n8/OyxTAue8Oq47GK4tere4FxZkVxcMNfj89zN9M+c+auN0K+OxVZC1qlQqrKNGVFFMHMp6gcptvoy+eizrD5ahg+CheBpSCAk00xBAUXLeIta5FiL6D7SsYGvcZ2XIbAgPmHVl+EZgCbWIvbW+k0vlGor4HBkBspoUwM98xUIACb+YF/rMxw4TWl4fwsaZVgQ9gxFmXfWxO1vM6mRKcc+WxYRAqIBsFA/Kes8sNTVUVVUKoAAUbAW0At2nrO1BERAREQEREBERAREQEREBERAREQEREBERAREQE/lp/YgQ9flbAVHNR8Fh2djcsaKEk+ZNpIYTBUqQy06aUx5IgUflOiIFK9p3gNSo06lmc1MyrmZTkylXJykG3Uu3e3rKpyVgsMMdQBR92NIqxy+IqlusHUAKrAHW5OtrCOOcL4nVxFR3w1aoSxAK5AmUEhMrByAtvMA6m+pN7TyNynVot7zilUVB/Z0wc3h3UqzFrkZyCRpsCdeozPFs05O3arXrFGL3su15VuTaxp8N8ZUaqb4msqp8T3q1HAW+lzpb5y0kTywuFp0kWnTRaaILKqKFUDyCjQCaGXfbTA+ZuM8c4hmpNh8QtOqSBQp0XVMt9mYgM3l1EKbfDPHg3sn4pVdDVRMNTZ1z5qql8mzWRMwzWJ3P8AWfRESNOpv7dn5C2Fhpbbynz7xXieKoYjEUatXKVqtmTJTCm9QvuVLEHNe972YbHb6EmEe17BgcTdzoGoUnJt3HiKfnpT/MTjJHZb00/5615azyNxV8XgaFd7ZyHVrbXp1Gp3t2vkBt2vJ6Z77HOIK2GqYYH+xfOltvDq3Og7dYqdu/rNCnVZ3EKskatMERE6cEREBERAREQEREBERAREQEREBERAREQEREBERAREQEREBERAREQEh+YOWMJjgoxFLOV0DB2RgLg2zoQbXA0vEQP3wDl3C4FCmHpZA25LM7HUkXdyWO5795KxEBERAREQEREBERAREQER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sp>
        <p:nvSpPr>
          <p:cNvPr id="37895" name="AutoShape 6" descr="data:image/jpeg;base64,/9j/4AAQSkZJRgABAQAAAQABAAD/2wCEAAkGBxEREhEQExEUExQRFRUUFxcVExgYFhoVGBUZFxcZHBQYICkgGhsxHxQTIj0hJyktMC4uFyA/OTM4NyguLiwBCgoKDg0OGxAQGzQkHCIsNTQ3NDgsLDQsNDY1LC03NDQvLCwsLCwsLCwsLSwsLCwsLCwsLCwsLywsLCwsLCwsLP/AABEIALQBGAMBIgACEQEDEQH/xAAcAAEAAwEBAQEBAAAAAAAAAAAABQYHBAMIAgH/xABAEAACAQIEBAMGAgcGBwEAAAABAgADEQQSITEFBiJBE1FhBxQycYGRI6FCUmKCkrHBM0NTcqKyFWNzg6Ph8DX/xAAZAQEAAwEBAAAAAAAAAAAAAAAAAQMEAgX/xAArEQEAAgIBAwIFBAMBAAAAAAAAAQIDERIEITFBURMyccHwM2Gx0SKBoSP/2gAMAwEAAhEDEQA/ANxiIgIiICIiAiIgIiICIiAiIgIiICIiBwYjHZcRRof4iVW2/UyW17fE32nfKPUrVH4ulwQaV1ygE3ommdb6AAl8xOuqhdxLxIhMkRElBERAREQEREBERAREQEREBERAREQEREBERAREQEREBERAREQEREBERArvDmDcSxun9nQwyeoLZ3P0Iyfw+ksUq/LVJ/f+L1GACtVw6LY3+DDjfyNnU29ZaJEJkiIkoIiICIiAiIgIiICIiAiIgIiICIiAiIgIiICIiAiIgIiICfitVVFZ2YKqAszE2AUC5JJ2Fp+5lntg49UFbCYGmTl8SlWrgbsvifhrfa3Q7EeYTtvEzp1Ws2nUNLwONpV0WrSqJURtmRgyn6idEwXg3GH4XUo4lHBo1iBiEJ+JDbr0J61GaxA1At5W3kGRW24Tek1nu/sRE6cIXlxerGNprian5AD/ANfScHNPNhw7NRoUxVrqoZrmyICQFBI+Jze4QW03Iuubu5XAyVyP0sRWP+rT8rTKeJ1alLE8SxQQFkdwzsGKZqYVrMQD2AA+ltpTN5im2iMfO8x7NN4FzSK1dsHWTwcQq5wL3Wol7EpexuNCVI0uNTrayTJcXgKv/EcJi2UC2ICDM+UkGoysUVwC2hJsNwWNtDbWp1jtuO6vJTjJERLFZERAREQEREBERAREQEREBERAREQEREBERAREQEREBMo584Tnx+JriqRUp4Wg6JYEEn3hW+IHW1JLW7tttNWMxznvj6NjveMKy4inQoLSxABNirVW6UOxa5BvsMo11leXfGdLsH6kI/jvA8K2CdyrGqyk0yC6/iMTa4BKkAt2AB7Daaf7PONLi8DRcXvTHgsCLHNT6QfquVv3pjvGMVia9fwRTOFWgAKiuQamckMLquhNrMBtp9DI8n8abhr/AIKM1OpY1Kee9wNAVzfC2t+wtYW7ivDyj5l/UcbfK3aeWJrBFZzsovObgvFaWLo08RRbMlQG1xYgg2ZSOzAggjzE4+Z+J06C087BQ7NubXy0ncgftWXQb6S606jbJWNzp/eWFtSb4tajE50ZDrY/CwB2tMP4vzivvHEKVRB4T4qo2YIpYZcq5cj9JuaQFzfQsLHcSnN/OWKp1GoUaz0FpdLJTy38TKSx8QKGsLqABbubeWUtTepUFPNcud2O7an5nW+vcyqurV17NfG2K3L3aZgedhWx3Dl2o0cRTu5UXJNM0wxVSQLZ3BI0OjabTfhPj/h+GcVCOoOmmm4JZdcw1Gl7Ea3tNO5R55xOCVRWd69LTMlRszDUXNOodS1iOkkgnQW3kxatOyL4cmT/AC14bnE8sNXWoi1EYMrgMpGxUi4InrLmMiIgIiICIiAiIgIiICIiAiIgIiICIiAiIgIiICIiBS/a1xM0OHuqvkNd1pXG5WxeoB81Rh8ifnMtXDB6eIVSougfq1T8Jgcn+pvr8ja0+3ziFlwtAfq1qp+eUIn5s32lUxTqt1qKzU6quHs3UAaqsHHyKIfW30Nd+8L8M8bRMOzDIFFs1z0klhqSbE5m1uTmU9th5SvNiyxa5uyOykH0awPqLKDsfik2Fq081IjqBI3+IlVI1HmNcvqde0g2pXxVYH9NFcWsAbaA2+QU+npFZiYT3i0tD9iGPbxMbQJ6WFOsq/tao5/h8Afuye504qKlOyG6u1Kkp/WV6ihyPQqdD8iO0p3ssq5OJeGTpWw1Rd92UoQBfvlUmTGMT8Skh/u66g665lcJa/obiw3sJGS2qr+lxxOSZn0ZlxWr4mPxqedeodPIMV+p02nvR4UDdrDLca21FltpY9v5mQ/ik4vEsL38Wrp/3G7/AF/OT1KocpuugFtTpqbaE99tvKZMm6+G3Bq1Nz7vUYUdVU30IV7ixvoUNhspOmncGeKUxUq00YdPUxuCbgAWBA3F8nzH1nbgMYga5+FwUfqvdGAudbXI308vWfj3epTxtPDhXLVGZKeVPjVlBBUkgW01106tdDOaxNu67LNYjc9mh8h8weFUGGqsRTq2Wnm/Rq+VtgpzAeWa2nVNKnz7WxaiwUgnfU2Kkdyb3Dambfy3WrPhqLV0KVSozBtGNtAxH6JIscu4vrL+kvaa6n0eV1mKK25R6pOIia2IiIgIiICIiAiIgIiICIiAiIgIiICIiAiIgIicvE8alClUrvfLSRnNt7AXsB3PaBintNq+88U8MnppmlS9MqWqNrpY3qMPoPKfipQBYsSdLkgkjUA37aai9u+sqnGMS9XEZ3+PP4jkNpnL5jY2Pcm3oJJ4pm8FHaoXeslJRoVUl1AHwna53O4Eq5bbcmDhbjtJYnFoFUuQTTy0idGLKDmp23v+rpvZJZOB+ziriGXEYhzhxkyhFANVhoQzZhambg9NiddbbTg5Ho0qb067U86KSERcmYshytVZhq9ibBWa1w1tVWbHhMQlRQ6NmVtQf5/X0nVMcxG58Soy5azbVZ7qxw3kHC4fEUsVTet4lIsRmcMrZqbIcwtfZz33AnhzLwOkBUxSM6OrZymlvELAZtRcC+umkukrnOrhMNcsFGZQxOwS92J9LAn6TnLEcJMN7ReNSzD2q8Nw9CvhMNh6a0vCw7sQuit4jgar+tdTdr36h5SsK+m1rjbTU21uLy6e2ABcdSe/xYde21qjd++8pAOcnse21vtbaZs3zaer0kR8KH9r1ywtqvysd/8A7+U604s96FV6n4+HezOQt2pVyisiplt8Lut+wXTUyMp0nqVEpAXeowVdRre1z9gdfQzw95SviUp9qtUIBbUFnshH1C9NtbyaRMQ7y3pqd/n52ab7PsPRuMS3XUqOCzvY6mqGbKCLDU77nU32msUK6OLqwYenY+R8jMu5U4f7sKeG0LorPVa97Of0ATplU1ANNyGPe0tXD65p1qZF7OcjC5sQxspttcNl18i3nIr1UReKaYOqpFp3HstkRE3MBERAREQEREBERAREQEREBERAREQEREBERASs+0LBmrhMviMlqiMQoBz2Pwm+wBs1x3QfI2aVnn5qi4cMiZznChbhRnf8NCWOgW7an1nGTfGdLcP6lfqwjivAcRTT3vwq3utVRVSocmUCouQCoVYhX62W1hqR3Nhw4VqtV8PSUqW8RES6jV6mWkM1visWGp2ufOavxYoeBmhSZTlxKqbWAsmK8e/bQolwf0rgjQgyocGw6jGocnwU/EFgtw6qQrD1zOh/d37yIjxHuv5TblM99bW2kFAZV+Felf8AInQv3AJ+bGTPK3FTTqhCfw6psd9HNgp9LnT1uO+8BTULYX23N7bevzE5ePVMyrSzZM7WLAlWVARcqyg2OYot7CxcnsJ7GaK1xanw8XFNrZI15lsRqCxtrbQ/Pymc+1TiRZW4fT1LYasxsLnOwWlST/yk/wAPnKLwenieDVTigPEp1TkNmslXxFOQvvezMrA/tWv1zi4tj6hGKrPUu/goS9zfNUxKm+/TsLAaAZQNFE8qacsdre2v+zEfd6dIiuWKz+/8T/Tu5yx9XHYiiSl8uGp0wy6K9RlVnAY9OUVM630730F5GcJ4fTq9HvGS4XKbjQOSoYhstwDl2OuvlcenBOINUYCtYr1HMw7AHXPbq3Ck+p2nTwVkpe71FvZVyatc9QLgWsdM6JMd79+718FONdR4RnF6mHHh1KOdXXPolViLElA2a+a7KxuMxAXsM2n69nPDlfENiCBkwiGqv/WbSgL+QIZvmg+kbxUGkzUbkZTksQb9LFRvby9N5ceUcL4WDTSxxFRqpGlsi/h0x+TH9+Te+sav4UXvFfK4cu/FUPew336mve/zWTCaMhHYr/vB/mJA8GaoMzU6edc1PO3ZVJPqDezBr9hbzn7wNepUxdBWJF6g6ASALEEj1sA1/OxmCuO3OJ9N/d1mpzveYnxH2adERPbeKREQEREBERAREQEREBERAREQEREBERAREQEjuN4Wm9PM9GnV8MhlzorZdRdhmBsQLm/pJGcfEz0qP1mtte+hJH2BiSEFz9RRcGRZVAJsNAMxpuBp31N/pMo4TUAxlQg/3NRRbuPw1v8ALTaaz7RaROBrMA7FBoEXMbuDSzEb5VFVmPop8pjvCMavvijOC1Vag01OtNnG2moRdtJFe2Sv1ascf+GSd+mlvors1zbWxO9xa517dQld5yw1YLTxQzrSRnp51a34pClRmvt0FbgGxO19BZeE0GrslNd3IFyNhuSR5AA/aaVU4ZRaj7s1NXpZQpRxmUgeYO5vrfznodZeNcPd5fSxMTy9nzseI1a4FHxKj0qbK/U7EZFOWndfhXqFhptm+n44zQLYfFHS9U4NFNrnWq5/ouk2DnDlGkuEy4ShTpmixfJTS2ZWtn0G72UH1y27yj8I4O2MqUKAJy+PQqMdwKdFXqaHuLsq/vDzmXtHTzEe8fzH9NtbTbNufGp/hS+LYIJWNIFgFC3ykqDobggaAGwNvOS2FrmkadVBrTdKlibXKsGI3Jsf6k+kkqnBqlPHVqddBmNzZgcpCkWZSR1CzHUdjY2N5L4jhVJMNWIRCWBykopI0tp5dzp5medeJtO3vxSJ3NfFlJ5oxtOviK2JSmUFQqbMBm6aaIWNtAem9h/OXj3bw6WDp7FMLQzf52phm+lzKoOEqaVA5dXqqGJNyVBv/T6zUaGGpko9upVRQ12t0ouxOmgO41lHUW1XurmsdPaJ9NSicAamHaq7LUUtTAVw1kUOKalTTt8V0GoN9hpbTv5Ow/i4sVCLiirMD6kFF+Wjt9o40/4R9XX/AHX/AKGT3IeByUWqka1W0P7CiwP3Ln7SOmtOW0b8QoyWiuG9/W06WeIieo8giIgIiICIiAiIgIiICIiAiIgIiICIiAiIgJyY/wDux51F/LX+lvrOucWMP4tEepuPpcH7qB+9A63UEEHYixnydxngtfhuLqjwmVcNiB4blTlOV81I5jo1wo29bz6ymAe26tVTGPQDDwnpJVsyKxuzMD1kZgAaY2On2nVd77JaH7NitYvilFlKJlv/AM0B2H0yqPTbsZfBPnvkTnTEYSlnFNXo0ytFkDNmYlSUZTYqHCoim9gwA2Os0zAe1HAVSiDxxUcN0GidCqFyMw6Sek6A66TrJymduaxERqF3c2lY4ZQpjiVcogUeArGwtd3fU27XyD52+cm8FVGIp06xBC1FDqpIPSwuua1wdCNASJGcHu3EOIt2VcKg+iOx/wB8otvcfVbTxb6feHtzmqjBYqqVDGhSqVkv2emhZTpbuJhGN9oVTI1OrhksVsrUqjpbTazZwfnpPobi+AXE0K2HYlVr03pMVtmAdSpIvpfWfLfMnDHo1atE9ZR3S+Ui+RsmYKLnU2Nu1/rItHdfgyWrWYidSkMLzhUYKiUKS5RbrLOf5qCNNrHaahynxDx8JScsGdQFcnfOiqrFvUsM3yceczLl7lGrVwT4xWRFSuKJBBdiWWmcwtsOsb+R89LHyrwypRqEJirZmUMBSBB7C6FiAQD6Gw9AJm6jD8SuoX/Gm+uU7le3wD4l6VJcwBYszDZVXQt87tp6g+Rl7oUVRVRRZVAUDyAFhIzlelbDUmOruoLkjUvsb+W1rdpLy3psPw6fvLJnyzaePpBERNCgiIgIiICIiAiIgIiICIiAiIgIiICIiAiIgJxVSTWQW2Um/ocwI+4X7ztkbjaq0nfENnIp0TdUUu1sxJsi3LHTsO0iRIz589uFRv8AiTKzXUUKJTfpBLgjXzIJ09PKXbivtfoqre70GcjZqjqE+f4Za4+ov6TJeYeLJjaz4ivXHitobOLBQbhVVvhAGgA+upJKuatbLowXmN+P9pXhHDbcJ8b/ABccy6dsmH0uNgbq/wAwwnfyHgRU4hg11y+IWOhPw06lQX12OS3lO/BVKS8AFMdWbGNkzbPpmuGFgRbuO4tvODkL/wDRwYFwTVNzqNPDYkAeVtLTZSd4pn6s9o1bTfsJhlpIlJRZaaqi/JRYa/ISD5XIavxJx3xIT+CmoP53lhld5KN0xj2+PHYog+YFTID/AKZinzC6vy2n8/OyxTAue8Oq47GK4tere4FxZkVxcMNfj89zN9M+c+auN0K+OxVZC1qlQqrKNGVFFMHMp6gcptvoy+eizrD5ahg+CheBpSCAk00xBAUXLeIta5FiL6D7SsYGvcZ2XIbAgPmHVl+EZgCbWIvbW+k0vlGor4HBkBspoUwM98xUIACb+YF/rMxw4TWl4fwsaZVgQ9gxFmXfWxO1vM6mRKcc+WxYRAqIBsFA/Kes8sNTVUVVUKoAAUbAW0At2nrO1BERAREQEREBERAREQEREBERAREQEREBERAREQE/lp/YgQ9flbAVHNR8Fh2djcsaKEk+ZNpIYTBUqQy06aUx5IgUflOiIFK9p3gNSo06lmc1MyrmZTkylXJykG3Uu3e3rKpyVgsMMdQBR92NIqxy+IqlusHUAKrAHW5OtrCOOcL4nVxFR3w1aoSxAK5AmUEhMrByAtvMA6m+pN7TyNynVot7zilUVB/Z0wc3h3UqzFrkZyCRpsCdeozPFs05O3arXrFGL3su15VuTaxp8N8ZUaqb4msqp8T3q1HAW+lzpb5y0kTywuFp0kWnTRaaILKqKFUDyCjQCaGXfbTA+ZuM8c4hmpNh8QtOqSBQp0XVMt9mYgM3l1EKbfDPHg3sn4pVdDVRMNTZ1z5qql8mzWRMwzWJ3P8AWfRESNOpv7dn5C2Fhpbbynz7xXieKoYjEUatXKVqtmTJTCm9QvuVLEHNe972YbHb6EmEe17BgcTdzoGoUnJt3HiKfnpT/MTjJHZb00/5615azyNxV8XgaFd7ZyHVrbXp1Gp3t2vkBt2vJ6Z77HOIK2GqYYH+xfOltvDq3Og7dYqdu/rNCnVZ3EKskatMERE6cEREBERAREQEREBERAREQEREBERAREQEREBERAREQEREBERAREQEh+YOWMJjgoxFLOV0DB2RgLg2zoQbXA0vEQP3wDl3C4FCmHpZA25LM7HUkXdyWO5795KxEBERAREQEREBERAREQER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sp>
        <p:nvSpPr>
          <p:cNvPr id="37896" name="AutoShape 8" descr="data:image/jpeg;base64,/9j/4AAQSkZJRgABAQAAAQABAAD/2wCEAAkGBxEREhEQExEUExQRFRUUFxcVExgYFhoVGBUZFxcZHBQYICkgGhsxHxQTIj0hJyktMC4uFyA/OTM4NyguLiwBCgoKDg0OGxAQGzQkHCIsNTQ3NDgsLDQsNDY1LC03NDQvLCwsLCwsLCwsLSwsLCwsLCwsLCwsLywsLCwsLCwsLP/AABEIALQBGAMBIgACEQEDEQH/xAAcAAEAAwEBAQEBAAAAAAAAAAAABQYHBAMIAgH/xABAEAACAQIEBAMGAgcGBwEAAAABAgADEQQSITEFBiJBE1FhBxQycYGRI6FCUmKCkrHBM0NTcqKyFWNzg6Ph8DX/xAAZAQEAAwEBAAAAAAAAAAAAAAAAAQMEAgX/xAArEQEAAgIBAwIFBAMBAAAAAAAAAQIDERIEITFBURMyccHwM2Gx0SKBoSP/2gAMAwEAAhEDEQA/ANxiIgIiICIiAiIgIiICIiAiIgIiICIiBwYjHZcRRof4iVW2/UyW17fE32nfKPUrVH4ulwQaV1ygE3ommdb6AAl8xOuqhdxLxIhMkRElBERAREQEREBERAREQEREBERAREQEREBERAREQEREBERAREQEREBERArvDmDcSxun9nQwyeoLZ3P0Iyfw+ksUq/LVJ/f+L1GACtVw6LY3+DDjfyNnU29ZaJEJkiIkoIiICIiAiIgIiICIiAiIgIiICIiAiIgIiICIiAiIgIiICfitVVFZ2YKqAszE2AUC5JJ2Fp+5lntg49UFbCYGmTl8SlWrgbsvifhrfa3Q7EeYTtvEzp1Ws2nUNLwONpV0WrSqJURtmRgyn6idEwXg3GH4XUo4lHBo1iBiEJ+JDbr0J61GaxA1At5W3kGRW24Tek1nu/sRE6cIXlxerGNprian5AD/ANfScHNPNhw7NRoUxVrqoZrmyICQFBI+Jze4QW03Iuubu5XAyVyP0sRWP+rT8rTKeJ1alLE8SxQQFkdwzsGKZqYVrMQD2AA+ltpTN5im2iMfO8x7NN4FzSK1dsHWTwcQq5wL3Wol7EpexuNCVI0uNTrayTJcXgKv/EcJi2UC2ICDM+UkGoysUVwC2hJsNwWNtDbWp1jtuO6vJTjJERLFZERAREQEREBERAREQEREBERAREQEREBERAREQEREBMo584Tnx+JriqRUp4Wg6JYEEn3hW+IHW1JLW7tttNWMxznvj6NjveMKy4inQoLSxABNirVW6UOxa5BvsMo11leXfGdLsH6kI/jvA8K2CdyrGqyk0yC6/iMTa4BKkAt2AB7Daaf7PONLi8DRcXvTHgsCLHNT6QfquVv3pjvGMVia9fwRTOFWgAKiuQamckMLquhNrMBtp9DI8n8abhr/AIKM1OpY1Kee9wNAVzfC2t+wtYW7ivDyj5l/UcbfK3aeWJrBFZzsovObgvFaWLo08RRbMlQG1xYgg2ZSOzAggjzE4+Z+J06C087BQ7NubXy0ncgftWXQb6S606jbJWNzp/eWFtSb4tajE50ZDrY/CwB2tMP4vzivvHEKVRB4T4qo2YIpYZcq5cj9JuaQFzfQsLHcSnN/OWKp1GoUaz0FpdLJTy38TKSx8QKGsLqABbubeWUtTepUFPNcud2O7an5nW+vcyqurV17NfG2K3L3aZgedhWx3Dl2o0cRTu5UXJNM0wxVSQLZ3BI0OjabTfhPj/h+GcVCOoOmmm4JZdcw1Gl7Ea3tNO5R55xOCVRWd69LTMlRszDUXNOodS1iOkkgnQW3kxatOyL4cmT/AC14bnE8sNXWoi1EYMrgMpGxUi4InrLmMiIgIiICIiAiIgIiICIiAiIgIiICIiAiIgIiICIiBS/a1xM0OHuqvkNd1pXG5WxeoB81Rh8ifnMtXDB6eIVSougfq1T8Jgcn+pvr8ja0+3ziFlwtAfq1qp+eUIn5s32lUxTqt1qKzU6quHs3UAaqsHHyKIfW30Nd+8L8M8bRMOzDIFFs1z0klhqSbE5m1uTmU9th5SvNiyxa5uyOykH0awPqLKDsfik2Fq081IjqBI3+IlVI1HmNcvqde0g2pXxVYH9NFcWsAbaA2+QU+npFZiYT3i0tD9iGPbxMbQJ6WFOsq/tao5/h8Afuye504qKlOyG6u1Kkp/WV6ihyPQqdD8iO0p3ssq5OJeGTpWw1Rd92UoQBfvlUmTGMT8Skh/u66g665lcJa/obiw3sJGS2qr+lxxOSZn0ZlxWr4mPxqedeodPIMV+p02nvR4UDdrDLca21FltpY9v5mQ/ik4vEsL38Wrp/3G7/AF/OT1KocpuugFtTpqbaE99tvKZMm6+G3Bq1Nz7vUYUdVU30IV7ixvoUNhspOmncGeKUxUq00YdPUxuCbgAWBA3F8nzH1nbgMYga5+FwUfqvdGAudbXI308vWfj3epTxtPDhXLVGZKeVPjVlBBUkgW01106tdDOaxNu67LNYjc9mh8h8weFUGGqsRTq2Wnm/Rq+VtgpzAeWa2nVNKnz7WxaiwUgnfU2Kkdyb3Dambfy3WrPhqLV0KVSozBtGNtAxH6JIscu4vrL+kvaa6n0eV1mKK25R6pOIia2IiIgIiICIiAiIgIiICIiAiIgIiICIiAiIgIicvE8alClUrvfLSRnNt7AXsB3PaBintNq+88U8MnppmlS9MqWqNrpY3qMPoPKfipQBYsSdLkgkjUA37aai9u+sqnGMS9XEZ3+PP4jkNpnL5jY2Pcm3oJJ4pm8FHaoXeslJRoVUl1AHwna53O4Eq5bbcmDhbjtJYnFoFUuQTTy0idGLKDmp23v+rpvZJZOB+ziriGXEYhzhxkyhFANVhoQzZhambg9NiddbbTg5Ho0qb067U86KSERcmYshytVZhq9ibBWa1w1tVWbHhMQlRQ6NmVtQf5/X0nVMcxG58Soy5azbVZ7qxw3kHC4fEUsVTet4lIsRmcMrZqbIcwtfZz33AnhzLwOkBUxSM6OrZymlvELAZtRcC+umkukrnOrhMNcsFGZQxOwS92J9LAn6TnLEcJMN7ReNSzD2q8Nw9CvhMNh6a0vCw7sQuit4jgar+tdTdr36h5SsK+m1rjbTU21uLy6e2ABcdSe/xYde21qjd++8pAOcnse21vtbaZs3zaer0kR8KH9r1ywtqvysd/8A7+U604s96FV6n4+HezOQt2pVyisiplt8Lut+wXTUyMp0nqVEpAXeowVdRre1z9gdfQzw95SviUp9qtUIBbUFnshH1C9NtbyaRMQ7y3pqd/n52ab7PsPRuMS3XUqOCzvY6mqGbKCLDU77nU32msUK6OLqwYenY+R8jMu5U4f7sKeG0LorPVa97Of0ATplU1ANNyGPe0tXD65p1qZF7OcjC5sQxspttcNl18i3nIr1UReKaYOqpFp3HstkRE3MBERAREQEREBERAREQEREBERAREQEREBERASs+0LBmrhMviMlqiMQoBz2Pwm+wBs1x3QfI2aVnn5qi4cMiZznChbhRnf8NCWOgW7an1nGTfGdLcP6lfqwjivAcRTT3vwq3utVRVSocmUCouQCoVYhX62W1hqR3Nhw4VqtV8PSUqW8RES6jV6mWkM1visWGp2ufOavxYoeBmhSZTlxKqbWAsmK8e/bQolwf0rgjQgyocGw6jGocnwU/EFgtw6qQrD1zOh/d37yIjxHuv5TblM99bW2kFAZV+Felf8AInQv3AJ+bGTPK3FTTqhCfw6psd9HNgp9LnT1uO+8BTULYX23N7bevzE5ePVMyrSzZM7WLAlWVARcqyg2OYot7CxcnsJ7GaK1xanw8XFNrZI15lsRqCxtrbQ/Pymc+1TiRZW4fT1LYasxsLnOwWlST/yk/wAPnKLwenieDVTigPEp1TkNmslXxFOQvvezMrA/tWv1zi4tj6hGKrPUu/goS9zfNUxKm+/TsLAaAZQNFE8qacsdre2v+zEfd6dIiuWKz+/8T/Tu5yx9XHYiiSl8uGp0wy6K9RlVnAY9OUVM630730F5GcJ4fTq9HvGS4XKbjQOSoYhstwDl2OuvlcenBOINUYCtYr1HMw7AHXPbq3Ck+p2nTwVkpe71FvZVyatc9QLgWsdM6JMd79+718FONdR4RnF6mHHh1KOdXXPolViLElA2a+a7KxuMxAXsM2n69nPDlfENiCBkwiGqv/WbSgL+QIZvmg+kbxUGkzUbkZTksQb9LFRvby9N5ceUcL4WDTSxxFRqpGlsi/h0x+TH9+Te+sav4UXvFfK4cu/FUPew336mve/zWTCaMhHYr/vB/mJA8GaoMzU6edc1PO3ZVJPqDezBr9hbzn7wNepUxdBWJF6g6ASALEEj1sA1/OxmCuO3OJ9N/d1mpzveYnxH2adERPbeKREQEREBERAREQEREBERAREQEREBERAREQEjuN4Wm9PM9GnV8MhlzorZdRdhmBsQLm/pJGcfEz0qP1mtte+hJH2BiSEFz9RRcGRZVAJsNAMxpuBp31N/pMo4TUAxlQg/3NRRbuPw1v8ALTaaz7RaROBrMA7FBoEXMbuDSzEb5VFVmPop8pjvCMavvijOC1Vag01OtNnG2moRdtJFe2Sv1ascf+GSd+mlvors1zbWxO9xa517dQld5yw1YLTxQzrSRnp51a34pClRmvt0FbgGxO19BZeE0GrslNd3IFyNhuSR5AA/aaVU4ZRaj7s1NXpZQpRxmUgeYO5vrfznodZeNcPd5fSxMTy9nzseI1a4FHxKj0qbK/U7EZFOWndfhXqFhptm+n44zQLYfFHS9U4NFNrnWq5/ouk2DnDlGkuEy4ShTpmixfJTS2ZWtn0G72UH1y27yj8I4O2MqUKAJy+PQqMdwKdFXqaHuLsq/vDzmXtHTzEe8fzH9NtbTbNufGp/hS+LYIJWNIFgFC3ykqDobggaAGwNvOS2FrmkadVBrTdKlibXKsGI3Jsf6k+kkqnBqlPHVqddBmNzZgcpCkWZSR1CzHUdjY2N5L4jhVJMNWIRCWBykopI0tp5dzp5medeJtO3vxSJ3NfFlJ5oxtOviK2JSmUFQqbMBm6aaIWNtAem9h/OXj3bw6WDp7FMLQzf52phm+lzKoOEqaVA5dXqqGJNyVBv/T6zUaGGpko9upVRQ12t0ouxOmgO41lHUW1XurmsdPaJ9NSicAamHaq7LUUtTAVw1kUOKalTTt8V0GoN9hpbTv5Ow/i4sVCLiirMD6kFF+Wjt9o40/4R9XX/AHX/AKGT3IeByUWqka1W0P7CiwP3Ln7SOmtOW0b8QoyWiuG9/W06WeIieo8giIgIiICIiAiIgIiICIiAiIgIiICIiAiIgJyY/wDux51F/LX+lvrOucWMP4tEepuPpcH7qB+9A63UEEHYixnydxngtfhuLqjwmVcNiB4blTlOV81I5jo1wo29bz6ymAe26tVTGPQDDwnpJVsyKxuzMD1kZgAaY2On2nVd77JaH7NitYvilFlKJlv/AM0B2H0yqPTbsZfBPnvkTnTEYSlnFNXo0ytFkDNmYlSUZTYqHCoim9gwA2Os0zAe1HAVSiDxxUcN0GidCqFyMw6Sek6A66TrJymduaxERqF3c2lY4ZQpjiVcogUeArGwtd3fU27XyD52+cm8FVGIp06xBC1FDqpIPSwuua1wdCNASJGcHu3EOIt2VcKg+iOx/wB8otvcfVbTxb6feHtzmqjBYqqVDGhSqVkv2emhZTpbuJhGN9oVTI1OrhksVsrUqjpbTazZwfnpPobi+AXE0K2HYlVr03pMVtmAdSpIvpfWfLfMnDHo1atE9ZR3S+Ui+RsmYKLnU2Nu1/rItHdfgyWrWYidSkMLzhUYKiUKS5RbrLOf5qCNNrHaahynxDx8JScsGdQFcnfOiqrFvUsM3yceczLl7lGrVwT4xWRFSuKJBBdiWWmcwtsOsb+R89LHyrwypRqEJirZmUMBSBB7C6FiAQD6Gw9AJm6jD8SuoX/Gm+uU7le3wD4l6VJcwBYszDZVXQt87tp6g+Rl7oUVRVRRZVAUDyAFhIzlelbDUmOruoLkjUvsb+W1rdpLy3psPw6fvLJnyzaePpBERNCgiIgIiICIiAiIgIiICIiAiIgIiICIiAiIgJxVSTWQW2Um/ocwI+4X7ztkbjaq0nfENnIp0TdUUu1sxJsi3LHTsO0iRIz589uFRv8AiTKzXUUKJTfpBLgjXzIJ09PKXbivtfoqre70GcjZqjqE+f4Za4+ov6TJeYeLJjaz4ivXHitobOLBQbhVVvhAGgA+upJKuatbLowXmN+P9pXhHDbcJ8b/ABccy6dsmH0uNgbq/wAwwnfyHgRU4hg11y+IWOhPw06lQX12OS3lO/BVKS8AFMdWbGNkzbPpmuGFgRbuO4tvODkL/wDRwYFwTVNzqNPDYkAeVtLTZSd4pn6s9o1bTfsJhlpIlJRZaaqi/JRYa/ISD5XIavxJx3xIT+CmoP53lhld5KN0xj2+PHYog+YFTID/AKZinzC6vy2n8/OyxTAue8Oq47GK4tere4FxZkVxcMNfj89zN9M+c+auN0K+OxVZC1qlQqrKNGVFFMHMp6gcptvoy+eizrD5ahg+CheBpSCAk00xBAUXLeIta5FiL6D7SsYGvcZ2XIbAgPmHVl+EZgCbWIvbW+k0vlGor4HBkBspoUwM98xUIACb+YF/rMxw4TWl4fwsaZVgQ9gxFmXfWxO1vM6mRKcc+WxYRAqIBsFA/Kes8sNTVUVVUKoAAUbAW0At2nrO1BERAREQEREBERAREQEREBERAREQEREBERAREQE/lp/YgQ9flbAVHNR8Fh2djcsaKEk+ZNpIYTBUqQy06aUx5IgUflOiIFK9p3gNSo06lmc1MyrmZTkylXJykG3Uu3e3rKpyVgsMMdQBR92NIqxy+IqlusHUAKrAHW5OtrCOOcL4nVxFR3w1aoSxAK5AmUEhMrByAtvMA6m+pN7TyNynVot7zilUVB/Z0wc3h3UqzFrkZyCRpsCdeozPFs05O3arXrFGL3su15VuTaxp8N8ZUaqb4msqp8T3q1HAW+lzpb5y0kTywuFp0kWnTRaaILKqKFUDyCjQCaGXfbTA+ZuM8c4hmpNh8QtOqSBQp0XVMt9mYgM3l1EKbfDPHg3sn4pVdDVRMNTZ1z5qql8mzWRMwzWJ3P8AWfRESNOpv7dn5C2Fhpbbynz7xXieKoYjEUatXKVqtmTJTCm9QvuVLEHNe972YbHb6EmEe17BgcTdzoGoUnJt3HiKfnpT/MTjJHZb00/5615azyNxV8XgaFd7ZyHVrbXp1Gp3t2vkBt2vJ6Z77HOIK2GqYYH+xfOltvDq3Og7dYqdu/rNCnVZ3EKskatMERE6cEREBERAREQEREBERAREQEREBERAREQEREBERAREQEREBERAREQEh+YOWMJjgoxFLOV0DB2RgLg2zoQbXA0vEQP3wDl3C4FCmHpZA25LM7HUkXdyWO5795KxEBERAREQEREBERAREQER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sp>
        <p:nvSpPr>
          <p:cNvPr id="37897" name="AutoShape 10" descr="data:image/jpeg;base64,/9j/4AAQSkZJRgABAQAAAQABAAD/2wCEAAkGBxEREhEQExEUExQRFRUUFxcVExgYFhoVGBUZFxcZHBQYICkgGhsxHxQTIj0hJyktMC4uFyA/OTM4NyguLiwBCgoKDg0OGxAQGzQkHCIsNTQ3NDgsLDQsNDY1LC03NDQvLCwsLCwsLCwsLSwsLCwsLCwsLCwsLywsLCwsLCwsLP/AABEIALQBGAMBIgACEQEDEQH/xAAcAAEAAwEBAQEBAAAAAAAAAAAABQYHBAMIAgH/xABAEAACAQIEBAMGAgcGBwEAAAABAgADEQQSITEFBiJBE1FhBxQycYGRI6FCUmKCkrHBM0NTcqKyFWNzg6Ph8DX/xAAZAQEAAwEBAAAAAAAAAAAAAAAAAQMEAgX/xAArEQEAAgIBAwIFBAMBAAAAAAAAAQIDERIEITFBURMyccHwM2Gx0SKBoSP/2gAMAwEAAhEDEQA/ANxiIgIiICIiAiIgIiICIiAiIgIiICIiBwYjHZcRRof4iVW2/UyW17fE32nfKPUrVH4ulwQaV1ygE3ommdb6AAl8xOuqhdxLxIhMkRElBERAREQEREBERAREQEREBERAREQEREBERAREQEREBERAREQEREBERArvDmDcSxun9nQwyeoLZ3P0Iyfw+ksUq/LVJ/f+L1GACtVw6LY3+DDjfyNnU29ZaJEJkiIkoIiICIiAiIgIiICIiAiIgIiICIiAiIgIiICIiAiIgIiICfitVVFZ2YKqAszE2AUC5JJ2Fp+5lntg49UFbCYGmTl8SlWrgbsvifhrfa3Q7EeYTtvEzp1Ws2nUNLwONpV0WrSqJURtmRgyn6idEwXg3GH4XUo4lHBo1iBiEJ+JDbr0J61GaxA1At5W3kGRW24Tek1nu/sRE6cIXlxerGNprian5AD/ANfScHNPNhw7NRoUxVrqoZrmyICQFBI+Jze4QW03Iuubu5XAyVyP0sRWP+rT8rTKeJ1alLE8SxQQFkdwzsGKZqYVrMQD2AA+ltpTN5im2iMfO8x7NN4FzSK1dsHWTwcQq5wL3Wol7EpexuNCVI0uNTrayTJcXgKv/EcJi2UC2ICDM+UkGoysUVwC2hJsNwWNtDbWp1jtuO6vJTjJERLFZERAREQEREBERAREQEREBERAREQEREBERAREQEREBMo584Tnx+JriqRUp4Wg6JYEEn3hW+IHW1JLW7tttNWMxznvj6NjveMKy4inQoLSxABNirVW6UOxa5BvsMo11leXfGdLsH6kI/jvA8K2CdyrGqyk0yC6/iMTa4BKkAt2AB7Daaf7PONLi8DRcXvTHgsCLHNT6QfquVv3pjvGMVia9fwRTOFWgAKiuQamckMLquhNrMBtp9DI8n8abhr/AIKM1OpY1Kee9wNAVzfC2t+wtYW7ivDyj5l/UcbfK3aeWJrBFZzsovObgvFaWLo08RRbMlQG1xYgg2ZSOzAggjzE4+Z+J06C087BQ7NubXy0ncgftWXQb6S606jbJWNzp/eWFtSb4tajE50ZDrY/CwB2tMP4vzivvHEKVRB4T4qo2YIpYZcq5cj9JuaQFzfQsLHcSnN/OWKp1GoUaz0FpdLJTy38TKSx8QKGsLqABbubeWUtTepUFPNcud2O7an5nW+vcyqurV17NfG2K3L3aZgedhWx3Dl2o0cRTu5UXJNM0wxVSQLZ3BI0OjabTfhPj/h+GcVCOoOmmm4JZdcw1Gl7Ea3tNO5R55xOCVRWd69LTMlRszDUXNOodS1iOkkgnQW3kxatOyL4cmT/AC14bnE8sNXWoi1EYMrgMpGxUi4InrLmMiIgIiICIiAiIgIiICIiAiIgIiICIiAiIgIiICIiBS/a1xM0OHuqvkNd1pXG5WxeoB81Rh8ifnMtXDB6eIVSougfq1T8Jgcn+pvr8ja0+3ziFlwtAfq1qp+eUIn5s32lUxTqt1qKzU6quHs3UAaqsHHyKIfW30Nd+8L8M8bRMOzDIFFs1z0klhqSbE5m1uTmU9th5SvNiyxa5uyOykH0awPqLKDsfik2Fq081IjqBI3+IlVI1HmNcvqde0g2pXxVYH9NFcWsAbaA2+QU+npFZiYT3i0tD9iGPbxMbQJ6WFOsq/tao5/h8Afuye504qKlOyG6u1Kkp/WV6ihyPQqdD8iO0p3ssq5OJeGTpWw1Rd92UoQBfvlUmTGMT8Skh/u66g665lcJa/obiw3sJGS2qr+lxxOSZn0ZlxWr4mPxqedeodPIMV+p02nvR4UDdrDLca21FltpY9v5mQ/ik4vEsL38Wrp/3G7/AF/OT1KocpuugFtTpqbaE99tvKZMm6+G3Bq1Nz7vUYUdVU30IV7ixvoUNhspOmncGeKUxUq00YdPUxuCbgAWBA3F8nzH1nbgMYga5+FwUfqvdGAudbXI308vWfj3epTxtPDhXLVGZKeVPjVlBBUkgW01106tdDOaxNu67LNYjc9mh8h8weFUGGqsRTq2Wnm/Rq+VtgpzAeWa2nVNKnz7WxaiwUgnfU2Kkdyb3Dambfy3WrPhqLV0KVSozBtGNtAxH6JIscu4vrL+kvaa6n0eV1mKK25R6pOIia2IiIgIiICIiAiIgIiICIiAiIgIiICIiAiIgIicvE8alClUrvfLSRnNt7AXsB3PaBintNq+88U8MnppmlS9MqWqNrpY3qMPoPKfipQBYsSdLkgkjUA37aai9u+sqnGMS9XEZ3+PP4jkNpnL5jY2Pcm3oJJ4pm8FHaoXeslJRoVUl1AHwna53O4Eq5bbcmDhbjtJYnFoFUuQTTy0idGLKDmp23v+rpvZJZOB+ziriGXEYhzhxkyhFANVhoQzZhambg9NiddbbTg5Ho0qb067U86KSERcmYshytVZhq9ibBWa1w1tVWbHhMQlRQ6NmVtQf5/X0nVMcxG58Soy5azbVZ7qxw3kHC4fEUsVTet4lIsRmcMrZqbIcwtfZz33AnhzLwOkBUxSM6OrZymlvELAZtRcC+umkukrnOrhMNcsFGZQxOwS92J9LAn6TnLEcJMN7ReNSzD2q8Nw9CvhMNh6a0vCw7sQuit4jgar+tdTdr36h5SsK+m1rjbTU21uLy6e2ABcdSe/xYde21qjd++8pAOcnse21vtbaZs3zaer0kR8KH9r1ywtqvysd/8A7+U604s96FV6n4+HezOQt2pVyisiplt8Lut+wXTUyMp0nqVEpAXeowVdRre1z9gdfQzw95SviUp9qtUIBbUFnshH1C9NtbyaRMQ7y3pqd/n52ab7PsPRuMS3XUqOCzvY6mqGbKCLDU77nU32msUK6OLqwYenY+R8jMu5U4f7sKeG0LorPVa97Of0ATplU1ANNyGPe0tXD65p1qZF7OcjC5sQxspttcNl18i3nIr1UReKaYOqpFp3HstkRE3MBERAREQEREBERAREQEREBERAREQEREBERASs+0LBmrhMviMlqiMQoBz2Pwm+wBs1x3QfI2aVnn5qi4cMiZznChbhRnf8NCWOgW7an1nGTfGdLcP6lfqwjivAcRTT3vwq3utVRVSocmUCouQCoVYhX62W1hqR3Nhw4VqtV8PSUqW8RES6jV6mWkM1visWGp2ufOavxYoeBmhSZTlxKqbWAsmK8e/bQolwf0rgjQgyocGw6jGocnwU/EFgtw6qQrD1zOh/d37yIjxHuv5TblM99bW2kFAZV+Felf8AInQv3AJ+bGTPK3FTTqhCfw6psd9HNgp9LnT1uO+8BTULYX23N7bevzE5ePVMyrSzZM7WLAlWVARcqyg2OYot7CxcnsJ7GaK1xanw8XFNrZI15lsRqCxtrbQ/Pymc+1TiRZW4fT1LYasxsLnOwWlST/yk/wAPnKLwenieDVTigPEp1TkNmslXxFOQvvezMrA/tWv1zi4tj6hGKrPUu/goS9zfNUxKm+/TsLAaAZQNFE8qacsdre2v+zEfd6dIiuWKz+/8T/Tu5yx9XHYiiSl8uGp0wy6K9RlVnAY9OUVM630730F5GcJ4fTq9HvGS4XKbjQOSoYhstwDl2OuvlcenBOINUYCtYr1HMw7AHXPbq3Ck+p2nTwVkpe71FvZVyatc9QLgWsdM6JMd79+718FONdR4RnF6mHHh1KOdXXPolViLElA2a+a7KxuMxAXsM2n69nPDlfENiCBkwiGqv/WbSgL+QIZvmg+kbxUGkzUbkZTksQb9LFRvby9N5ceUcL4WDTSxxFRqpGlsi/h0x+TH9+Te+sav4UXvFfK4cu/FUPew336mve/zWTCaMhHYr/vB/mJA8GaoMzU6edc1PO3ZVJPqDezBr9hbzn7wNepUxdBWJF6g6ASALEEj1sA1/OxmCuO3OJ9N/d1mpzveYnxH2adERPbeKREQEREBERAREQEREBERAREQEREBERAREQEjuN4Wm9PM9GnV8MhlzorZdRdhmBsQLm/pJGcfEz0qP1mtte+hJH2BiSEFz9RRcGRZVAJsNAMxpuBp31N/pMo4TUAxlQg/3NRRbuPw1v8ALTaaz7RaROBrMA7FBoEXMbuDSzEb5VFVmPop8pjvCMavvijOC1Vag01OtNnG2moRdtJFe2Sv1ascf+GSd+mlvors1zbWxO9xa517dQld5yw1YLTxQzrSRnp51a34pClRmvt0FbgGxO19BZeE0GrslNd3IFyNhuSR5AA/aaVU4ZRaj7s1NXpZQpRxmUgeYO5vrfznodZeNcPd5fSxMTy9nzseI1a4FHxKj0qbK/U7EZFOWndfhXqFhptm+n44zQLYfFHS9U4NFNrnWq5/ouk2DnDlGkuEy4ShTpmixfJTS2ZWtn0G72UH1y27yj8I4O2MqUKAJy+PQqMdwKdFXqaHuLsq/vDzmXtHTzEe8fzH9NtbTbNufGp/hS+LYIJWNIFgFC3ykqDobggaAGwNvOS2FrmkadVBrTdKlibXKsGI3Jsf6k+kkqnBqlPHVqddBmNzZgcpCkWZSR1CzHUdjY2N5L4jhVJMNWIRCWBykopI0tp5dzp5medeJtO3vxSJ3NfFlJ5oxtOviK2JSmUFQqbMBm6aaIWNtAem9h/OXj3bw6WDp7FMLQzf52phm+lzKoOEqaVA5dXqqGJNyVBv/T6zUaGGpko9upVRQ12t0ouxOmgO41lHUW1XurmsdPaJ9NSicAamHaq7LUUtTAVw1kUOKalTTt8V0GoN9hpbTv5Ow/i4sVCLiirMD6kFF+Wjt9o40/4R9XX/AHX/AKGT3IeByUWqka1W0P7CiwP3Ln7SOmtOW0b8QoyWiuG9/W06WeIieo8giIgIiICIiAiIgIiICIiAiIgIiICIiAiIgJyY/wDux51F/LX+lvrOucWMP4tEepuPpcH7qB+9A63UEEHYixnydxngtfhuLqjwmVcNiB4blTlOV81I5jo1wo29bz6ymAe26tVTGPQDDwnpJVsyKxuzMD1kZgAaY2On2nVd77JaH7NitYvilFlKJlv/AM0B2H0yqPTbsZfBPnvkTnTEYSlnFNXo0ytFkDNmYlSUZTYqHCoim9gwA2Os0zAe1HAVSiDxxUcN0GidCqFyMw6Sek6A66TrJymduaxERqF3c2lY4ZQpjiVcogUeArGwtd3fU27XyD52+cm8FVGIp06xBC1FDqpIPSwuua1wdCNASJGcHu3EOIt2VcKg+iOx/wB8otvcfVbTxb6feHtzmqjBYqqVDGhSqVkv2emhZTpbuJhGN9oVTI1OrhksVsrUqjpbTazZwfnpPobi+AXE0K2HYlVr03pMVtmAdSpIvpfWfLfMnDHo1atE9ZR3S+Ui+RsmYKLnU2Nu1/rItHdfgyWrWYidSkMLzhUYKiUKS5RbrLOf5qCNNrHaahynxDx8JScsGdQFcnfOiqrFvUsM3yceczLl7lGrVwT4xWRFSuKJBBdiWWmcwtsOsb+R89LHyrwypRqEJirZmUMBSBB7C6FiAQD6Gw9AJm6jD8SuoX/Gm+uU7le3wD4l6VJcwBYszDZVXQt87tp6g+Rl7oUVRVRRZVAUDyAFhIzlelbDUmOruoLkjUvsb+W1rdpLy3psPw6fvLJnyzaePpBERNCgiIgIiICIiAiIgIiICIiAiIgIiICIiAiIgJxVSTWQW2Um/ocwI+4X7ztkbjaq0nfENnIp0TdUUu1sxJsi3LHTsO0iRIz589uFRv8AiTKzXUUKJTfpBLgjXzIJ09PKXbivtfoqre70GcjZqjqE+f4Za4+ov6TJeYeLJjaz4ivXHitobOLBQbhVVvhAGgA+upJKuatbLowXmN+P9pXhHDbcJ8b/ABccy6dsmH0uNgbq/wAwwnfyHgRU4hg11y+IWOhPw06lQX12OS3lO/BVKS8AFMdWbGNkzbPpmuGFgRbuO4tvODkL/wDRwYFwTVNzqNPDYkAeVtLTZSd4pn6s9o1bTfsJhlpIlJRZaaqi/JRYa/ISD5XIavxJx3xIT+CmoP53lhld5KN0xj2+PHYog+YFTID/AKZinzC6vy2n8/OyxTAue8Oq47GK4tere4FxZkVxcMNfj89zN9M+c+auN0K+OxVZC1qlQqrKNGVFFMHMp6gcptvoy+eizrD5ahg+CheBpSCAk00xBAUXLeIta5FiL6D7SsYGvcZ2XIbAgPmHVl+EZgCbWIvbW+k0vlGor4HBkBspoUwM98xUIACb+YF/rMxw4TWl4fwsaZVgQ9gxFmXfWxO1vM6mRKcc+WxYRAqIBsFA/Kes8sNTVUVVUKoAAUbAW0At2nrO1BERAREQEREBERAREQEREBERAREQEREBERAREQE/lp/YgQ9flbAVHNR8Fh2djcsaKEk+ZNpIYTBUqQy06aUx5IgUflOiIFK9p3gNSo06lmc1MyrmZTkylXJykG3Uu3e3rKpyVgsMMdQBR92NIqxy+IqlusHUAKrAHW5OtrCOOcL4nVxFR3w1aoSxAK5AmUEhMrByAtvMA6m+pN7TyNynVot7zilUVB/Z0wc3h3UqzFrkZyCRpsCdeozPFs05O3arXrFGL3su15VuTaxp8N8ZUaqb4msqp8T3q1HAW+lzpb5y0kTywuFp0kWnTRaaILKqKFUDyCjQCaGXfbTA+ZuM8c4hmpNh8QtOqSBQp0XVMt9mYgM3l1EKbfDPHg3sn4pVdDVRMNTZ1z5qql8mzWRMwzWJ3P8AWfRESNOpv7dn5C2Fhpbbynz7xXieKoYjEUatXKVqtmTJTCm9QvuVLEHNe972YbHb6EmEe17BgcTdzoGoUnJt3HiKfnpT/MTjJHZb00/5615azyNxV8XgaFd7ZyHVrbXp1Gp3t2vkBt2vJ6Z77HOIK2GqYYH+xfOltvDq3Og7dYqdu/rNCnVZ3EKskatMERE6cEREBERAREQEREBERAREQEREBERAREQEREBERAREQEREBERAREQEh+YOWMJjgoxFLOV0DB2RgLg2zoQbXA0vEQP3wDl3C4FCmHpZA25LM7HUkXdyWO5795KxEBERAREQEREBERAREQER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pic>
        <p:nvPicPr>
          <p:cNvPr id="2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84663" y="3452813"/>
            <a:ext cx="4286250" cy="2857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style.rotation</p:attrName>
                                        </p:attrNameLst>
                                      </p:cBhvr>
                                      <p:tavLst>
                                        <p:tav tm="0">
                                          <p:val>
                                            <p:fltVal val="720"/>
                                          </p:val>
                                        </p:tav>
                                        <p:tav tm="100000">
                                          <p:val>
                                            <p:fltVal val="0"/>
                                          </p:val>
                                        </p:tav>
                                      </p:tavLst>
                                    </p:anim>
                                    <p:anim calcmode="lin" valueType="num">
                                      <p:cBhvr>
                                        <p:cTn id="9" dur="1000" fill="hold"/>
                                        <p:tgtEl>
                                          <p:spTgt spid="12"/>
                                        </p:tgtEl>
                                        <p:attrNameLst>
                                          <p:attrName>ppt_h</p:attrName>
                                        </p:attrNameLst>
                                      </p:cBhvr>
                                      <p:tavLst>
                                        <p:tav tm="0">
                                          <p:val>
                                            <p:fltVal val="0"/>
                                          </p:val>
                                        </p:tav>
                                        <p:tav tm="100000">
                                          <p:val>
                                            <p:strVal val="#ppt_h"/>
                                          </p:val>
                                        </p:tav>
                                      </p:tavLst>
                                    </p:anim>
                                    <p:anim calcmode="lin" valueType="num">
                                      <p:cBhvr>
                                        <p:cTn id="10" dur="1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par>
                                <p:cTn id="22" presetID="1" presetClass="exit" presetSubtype="0" fill="hold"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edge">
                                      <p:cBhvr>
                                        <p:cTn id="3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0688" y="676275"/>
            <a:ext cx="3222625" cy="5505450"/>
          </a:xfrm>
          <a:prstGeom prst="rect">
            <a:avLst/>
          </a:prstGeom>
          <a:noFill/>
          <a:ln w="9525">
            <a:noFill/>
            <a:miter lim="800000"/>
            <a:headEnd/>
            <a:tailEnd/>
          </a:ln>
        </p:spPr>
      </p:pic>
      <p:sp>
        <p:nvSpPr>
          <p:cNvPr id="8194" name="Text Box 2"/>
          <p:cNvSpPr txBox="1">
            <a:spLocks noChangeArrowheads="1"/>
          </p:cNvSpPr>
          <p:nvPr/>
        </p:nvSpPr>
        <p:spPr bwMode="auto">
          <a:xfrm>
            <a:off x="179388" y="115888"/>
            <a:ext cx="8785225" cy="463550"/>
          </a:xfrm>
          <a:prstGeom prst="rect">
            <a:avLst/>
          </a:prstGeom>
          <a:noFill/>
          <a:ln w="22225" algn="ctr">
            <a:noFill/>
            <a:miter lim="800000"/>
            <a:headEnd/>
            <a:tailEnd/>
          </a:ln>
        </p:spPr>
        <p:txBody>
          <a:bodyPr lIns="90000" tIns="46800" rIns="90000" bIns="46800">
            <a:spAutoFit/>
          </a:bodyPr>
          <a:lstStyle/>
          <a:p>
            <a:r>
              <a:rPr lang="ga-IE" sz="2400">
                <a:latin typeface="Comic Sans MS" pitchFamily="66" charset="0"/>
              </a:rPr>
              <a:t>An féidir leat airm </a:t>
            </a:r>
            <a:r>
              <a:rPr lang="en-GB" sz="2400" dirty="0">
                <a:latin typeface="Comic Sans MS" pitchFamily="66" charset="0"/>
              </a:rPr>
              <a:t>na Lochlannach seo</a:t>
            </a:r>
            <a:r>
              <a:rPr lang="ga-IE" sz="2400">
                <a:latin typeface="Comic Sans MS" pitchFamily="66" charset="0"/>
              </a:rPr>
              <a:t> a ainmniú?</a:t>
            </a:r>
          </a:p>
        </p:txBody>
      </p:sp>
      <p:sp>
        <p:nvSpPr>
          <p:cNvPr id="216077" name="Line 13"/>
          <p:cNvSpPr>
            <a:spLocks noChangeShapeType="1"/>
          </p:cNvSpPr>
          <p:nvPr/>
        </p:nvSpPr>
        <p:spPr bwMode="auto">
          <a:xfrm>
            <a:off x="2757488" y="1014413"/>
            <a:ext cx="1454150" cy="327025"/>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216078" name="Line 14"/>
          <p:cNvSpPr>
            <a:spLocks noChangeShapeType="1"/>
          </p:cNvSpPr>
          <p:nvPr/>
        </p:nvSpPr>
        <p:spPr bwMode="auto">
          <a:xfrm flipV="1">
            <a:off x="2374900" y="1873250"/>
            <a:ext cx="1296988" cy="107950"/>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216079" name="Line 15"/>
          <p:cNvSpPr>
            <a:spLocks noChangeShapeType="1"/>
          </p:cNvSpPr>
          <p:nvPr/>
        </p:nvSpPr>
        <p:spPr bwMode="auto">
          <a:xfrm flipV="1">
            <a:off x="2470150" y="4135438"/>
            <a:ext cx="554038" cy="104775"/>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216071" name="Text Box 7"/>
          <p:cNvSpPr txBox="1">
            <a:spLocks noChangeArrowheads="1"/>
          </p:cNvSpPr>
          <p:nvPr/>
        </p:nvSpPr>
        <p:spPr bwMode="auto">
          <a:xfrm>
            <a:off x="957263" y="814388"/>
            <a:ext cx="1800225" cy="401637"/>
          </a:xfrm>
          <a:prstGeom prst="rect">
            <a:avLst/>
          </a:prstGeom>
          <a:solidFill>
            <a:schemeClr val="bg1"/>
          </a:solidFill>
          <a:ln w="22225" algn="ctr">
            <a:solidFill>
              <a:srgbClr val="800080"/>
            </a:solidFill>
            <a:miter lim="800000"/>
            <a:headEnd/>
            <a:tailEnd/>
          </a:ln>
        </p:spPr>
        <p:txBody>
          <a:bodyPr lIns="90000" tIns="46800" rIns="90000" bIns="46800">
            <a:spAutoFit/>
          </a:bodyPr>
          <a:lstStyle/>
          <a:p>
            <a:pPr algn="ctr"/>
            <a:r>
              <a:rPr lang="ga-IE" sz="2000">
                <a:latin typeface="Comic Sans MS" pitchFamily="66" charset="0"/>
              </a:rPr>
              <a:t>Sleá</a:t>
            </a:r>
          </a:p>
        </p:txBody>
      </p:sp>
      <p:sp>
        <p:nvSpPr>
          <p:cNvPr id="216072" name="Text Box 8"/>
          <p:cNvSpPr txBox="1">
            <a:spLocks noChangeArrowheads="1"/>
          </p:cNvSpPr>
          <p:nvPr/>
        </p:nvSpPr>
        <p:spPr bwMode="auto">
          <a:xfrm>
            <a:off x="517525" y="4040188"/>
            <a:ext cx="1952625" cy="401637"/>
          </a:xfrm>
          <a:prstGeom prst="rect">
            <a:avLst/>
          </a:prstGeom>
          <a:solidFill>
            <a:schemeClr val="bg1"/>
          </a:solidFill>
          <a:ln w="22225" algn="ctr">
            <a:solidFill>
              <a:srgbClr val="800080"/>
            </a:solidFill>
            <a:miter lim="800000"/>
            <a:headEnd/>
            <a:tailEnd/>
          </a:ln>
        </p:spPr>
        <p:txBody>
          <a:bodyPr lIns="90000" tIns="46800" rIns="90000" bIns="46800">
            <a:spAutoFit/>
          </a:bodyPr>
          <a:lstStyle/>
          <a:p>
            <a:pPr algn="ctr"/>
            <a:r>
              <a:rPr lang="ga-IE" sz="2000">
                <a:latin typeface="Comic Sans MS" pitchFamily="66" charset="0"/>
              </a:rPr>
              <a:t>Sciath</a:t>
            </a:r>
          </a:p>
        </p:txBody>
      </p:sp>
      <p:sp>
        <p:nvSpPr>
          <p:cNvPr id="216073" name="Text Box 9"/>
          <p:cNvSpPr txBox="1">
            <a:spLocks noChangeArrowheads="1"/>
          </p:cNvSpPr>
          <p:nvPr/>
        </p:nvSpPr>
        <p:spPr bwMode="auto">
          <a:xfrm>
            <a:off x="6948488" y="3933825"/>
            <a:ext cx="1908175" cy="403225"/>
          </a:xfrm>
          <a:prstGeom prst="rect">
            <a:avLst/>
          </a:prstGeom>
          <a:solidFill>
            <a:schemeClr val="bg1"/>
          </a:solidFill>
          <a:ln w="22225" algn="ctr">
            <a:solidFill>
              <a:srgbClr val="800080"/>
            </a:solidFill>
            <a:miter lim="800000"/>
            <a:headEnd/>
            <a:tailEnd/>
          </a:ln>
        </p:spPr>
        <p:txBody>
          <a:bodyPr lIns="90000" tIns="46800" rIns="90000" bIns="46800">
            <a:spAutoFit/>
          </a:bodyPr>
          <a:lstStyle/>
          <a:p>
            <a:pPr algn="ctr"/>
            <a:r>
              <a:rPr lang="ga-IE" sz="2000">
                <a:latin typeface="Comic Sans MS" pitchFamily="66" charset="0"/>
              </a:rPr>
              <a:t>Claíomh</a:t>
            </a:r>
          </a:p>
        </p:txBody>
      </p:sp>
      <p:sp>
        <p:nvSpPr>
          <p:cNvPr id="216075" name="Text Box 11"/>
          <p:cNvSpPr txBox="1">
            <a:spLocks noChangeArrowheads="1"/>
          </p:cNvSpPr>
          <p:nvPr/>
        </p:nvSpPr>
        <p:spPr bwMode="auto">
          <a:xfrm>
            <a:off x="611188" y="1819275"/>
            <a:ext cx="1763712" cy="401638"/>
          </a:xfrm>
          <a:prstGeom prst="rect">
            <a:avLst/>
          </a:prstGeom>
          <a:solidFill>
            <a:schemeClr val="bg1"/>
          </a:solidFill>
          <a:ln w="22225" algn="ctr">
            <a:solidFill>
              <a:srgbClr val="800080"/>
            </a:solidFill>
            <a:miter lim="800000"/>
            <a:headEnd/>
            <a:tailEnd/>
          </a:ln>
        </p:spPr>
        <p:txBody>
          <a:bodyPr lIns="90000" tIns="46800" rIns="90000" bIns="46800">
            <a:spAutoFit/>
          </a:bodyPr>
          <a:lstStyle/>
          <a:p>
            <a:pPr algn="ctr"/>
            <a:r>
              <a:rPr lang="ga-IE" sz="2000">
                <a:latin typeface="Comic Sans MS" pitchFamily="66" charset="0"/>
              </a:rPr>
              <a:t>Clogad</a:t>
            </a:r>
          </a:p>
        </p:txBody>
      </p:sp>
      <p:sp>
        <p:nvSpPr>
          <p:cNvPr id="216081" name="Line 17"/>
          <p:cNvSpPr>
            <a:spLocks noChangeShapeType="1"/>
          </p:cNvSpPr>
          <p:nvPr/>
        </p:nvSpPr>
        <p:spPr bwMode="auto">
          <a:xfrm flipH="1" flipV="1">
            <a:off x="5903913" y="3970338"/>
            <a:ext cx="1044575" cy="217487"/>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11" name="Line 13"/>
          <p:cNvSpPr>
            <a:spLocks noChangeShapeType="1"/>
          </p:cNvSpPr>
          <p:nvPr/>
        </p:nvSpPr>
        <p:spPr bwMode="auto">
          <a:xfrm flipH="1" flipV="1">
            <a:off x="5724525" y="2909888"/>
            <a:ext cx="1030288" cy="3175"/>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12" name="Text Box 7"/>
          <p:cNvSpPr txBox="1">
            <a:spLocks noChangeArrowheads="1"/>
          </p:cNvSpPr>
          <p:nvPr/>
        </p:nvSpPr>
        <p:spPr bwMode="auto">
          <a:xfrm>
            <a:off x="6754813" y="2708275"/>
            <a:ext cx="1800225" cy="401638"/>
          </a:xfrm>
          <a:prstGeom prst="rect">
            <a:avLst/>
          </a:prstGeom>
          <a:solidFill>
            <a:schemeClr val="bg1"/>
          </a:solidFill>
          <a:ln w="22225" algn="ctr">
            <a:solidFill>
              <a:srgbClr val="800080"/>
            </a:solidFill>
            <a:miter lim="800000"/>
            <a:headEnd/>
            <a:tailEnd/>
          </a:ln>
        </p:spPr>
        <p:txBody>
          <a:bodyPr lIns="90000" tIns="46800" rIns="90000" bIns="46800">
            <a:spAutoFit/>
          </a:bodyPr>
          <a:lstStyle/>
          <a:p>
            <a:pPr algn="ctr"/>
            <a:r>
              <a:rPr lang="ga-IE" sz="2000">
                <a:latin typeface="Comic Sans MS" pitchFamily="66" charset="0"/>
              </a:rPr>
              <a:t>Tua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strVal val="#ppt_h"/>
                                          </p:val>
                                        </p:tav>
                                        <p:tav tm="100000">
                                          <p:val>
                                            <p:strVal val="#ppt_h"/>
                                          </p:val>
                                        </p:tav>
                                      </p:tavLst>
                                    </p:anim>
                                  </p:childTnLst>
                                </p:cTn>
                              </p:par>
                              <p:par>
                                <p:cTn id="9" presetID="47" presetClass="entr" presetSubtype="0" fill="hold" grpId="0" nodeType="withEffect">
                                  <p:stCondLst>
                                    <p:cond delay="0"/>
                                  </p:stCondLst>
                                  <p:childTnLst>
                                    <p:set>
                                      <p:cBhvr>
                                        <p:cTn id="10" dur="1" fill="hold">
                                          <p:stCondLst>
                                            <p:cond delay="0"/>
                                          </p:stCondLst>
                                        </p:cTn>
                                        <p:tgtEl>
                                          <p:spTgt spid="216077"/>
                                        </p:tgtEl>
                                        <p:attrNameLst>
                                          <p:attrName>style.visibility</p:attrName>
                                        </p:attrNameLst>
                                      </p:cBhvr>
                                      <p:to>
                                        <p:strVal val="visible"/>
                                      </p:to>
                                    </p:set>
                                    <p:animEffect transition="in" filter="fade">
                                      <p:cBhvr>
                                        <p:cTn id="11" dur="500"/>
                                        <p:tgtEl>
                                          <p:spTgt spid="216077"/>
                                        </p:tgtEl>
                                      </p:cBhvr>
                                    </p:animEffect>
                                    <p:anim calcmode="lin" valueType="num">
                                      <p:cBhvr>
                                        <p:cTn id="12" dur="500" fill="hold"/>
                                        <p:tgtEl>
                                          <p:spTgt spid="216077"/>
                                        </p:tgtEl>
                                        <p:attrNameLst>
                                          <p:attrName>ppt_x</p:attrName>
                                        </p:attrNameLst>
                                      </p:cBhvr>
                                      <p:tavLst>
                                        <p:tav tm="0">
                                          <p:val>
                                            <p:strVal val="#ppt_x"/>
                                          </p:val>
                                        </p:tav>
                                        <p:tav tm="100000">
                                          <p:val>
                                            <p:strVal val="#ppt_x"/>
                                          </p:val>
                                        </p:tav>
                                      </p:tavLst>
                                    </p:anim>
                                    <p:anim calcmode="lin" valueType="num">
                                      <p:cBhvr>
                                        <p:cTn id="13" dur="500" fill="hold"/>
                                        <p:tgtEl>
                                          <p:spTgt spid="21607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16071"/>
                                        </p:tgtEl>
                                        <p:attrNameLst>
                                          <p:attrName>style.visibility</p:attrName>
                                        </p:attrNameLst>
                                      </p:cBhvr>
                                      <p:to>
                                        <p:strVal val="visible"/>
                                      </p:to>
                                    </p:set>
                                    <p:animEffect transition="in" filter="fade">
                                      <p:cBhvr>
                                        <p:cTn id="18" dur="500"/>
                                        <p:tgtEl>
                                          <p:spTgt spid="216071"/>
                                        </p:tgtEl>
                                      </p:cBhvr>
                                    </p:animEffect>
                                    <p:anim calcmode="lin" valueType="num">
                                      <p:cBhvr>
                                        <p:cTn id="19" dur="500" fill="hold"/>
                                        <p:tgtEl>
                                          <p:spTgt spid="216071"/>
                                        </p:tgtEl>
                                        <p:attrNameLst>
                                          <p:attrName>ppt_x</p:attrName>
                                        </p:attrNameLst>
                                      </p:cBhvr>
                                      <p:tavLst>
                                        <p:tav tm="0">
                                          <p:val>
                                            <p:strVal val="#ppt_x"/>
                                          </p:val>
                                        </p:tav>
                                        <p:tav tm="100000">
                                          <p:val>
                                            <p:strVal val="#ppt_x"/>
                                          </p:val>
                                        </p:tav>
                                      </p:tavLst>
                                    </p:anim>
                                    <p:anim calcmode="lin" valueType="num">
                                      <p:cBhvr>
                                        <p:cTn id="20" dur="500" fill="hold"/>
                                        <p:tgtEl>
                                          <p:spTgt spid="21607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16078"/>
                                        </p:tgtEl>
                                        <p:attrNameLst>
                                          <p:attrName>style.visibility</p:attrName>
                                        </p:attrNameLst>
                                      </p:cBhvr>
                                      <p:to>
                                        <p:strVal val="visible"/>
                                      </p:to>
                                    </p:set>
                                    <p:animEffect transition="in" filter="fade">
                                      <p:cBhvr>
                                        <p:cTn id="25" dur="500"/>
                                        <p:tgtEl>
                                          <p:spTgt spid="216078"/>
                                        </p:tgtEl>
                                      </p:cBhvr>
                                    </p:animEffect>
                                    <p:anim calcmode="lin" valueType="num">
                                      <p:cBhvr>
                                        <p:cTn id="26" dur="500" fill="hold"/>
                                        <p:tgtEl>
                                          <p:spTgt spid="216078"/>
                                        </p:tgtEl>
                                        <p:attrNameLst>
                                          <p:attrName>ppt_x</p:attrName>
                                        </p:attrNameLst>
                                      </p:cBhvr>
                                      <p:tavLst>
                                        <p:tav tm="0">
                                          <p:val>
                                            <p:strVal val="#ppt_x"/>
                                          </p:val>
                                        </p:tav>
                                        <p:tav tm="100000">
                                          <p:val>
                                            <p:strVal val="#ppt_x"/>
                                          </p:val>
                                        </p:tav>
                                      </p:tavLst>
                                    </p:anim>
                                    <p:anim calcmode="lin" valueType="num">
                                      <p:cBhvr>
                                        <p:cTn id="27" dur="500" fill="hold"/>
                                        <p:tgtEl>
                                          <p:spTgt spid="21607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16075"/>
                                        </p:tgtEl>
                                        <p:attrNameLst>
                                          <p:attrName>style.visibility</p:attrName>
                                        </p:attrNameLst>
                                      </p:cBhvr>
                                      <p:to>
                                        <p:strVal val="visible"/>
                                      </p:to>
                                    </p:set>
                                    <p:animEffect transition="in" filter="fade">
                                      <p:cBhvr>
                                        <p:cTn id="32" dur="500"/>
                                        <p:tgtEl>
                                          <p:spTgt spid="216075"/>
                                        </p:tgtEl>
                                      </p:cBhvr>
                                    </p:animEffect>
                                    <p:anim calcmode="lin" valueType="num">
                                      <p:cBhvr>
                                        <p:cTn id="33" dur="500" fill="hold"/>
                                        <p:tgtEl>
                                          <p:spTgt spid="216075"/>
                                        </p:tgtEl>
                                        <p:attrNameLst>
                                          <p:attrName>ppt_x</p:attrName>
                                        </p:attrNameLst>
                                      </p:cBhvr>
                                      <p:tavLst>
                                        <p:tav tm="0">
                                          <p:val>
                                            <p:strVal val="#ppt_x"/>
                                          </p:val>
                                        </p:tav>
                                        <p:tav tm="100000">
                                          <p:val>
                                            <p:strVal val="#ppt_x"/>
                                          </p:val>
                                        </p:tav>
                                      </p:tavLst>
                                    </p:anim>
                                    <p:anim calcmode="lin" valueType="num">
                                      <p:cBhvr>
                                        <p:cTn id="34" dur="500" fill="hold"/>
                                        <p:tgtEl>
                                          <p:spTgt spid="21607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16079"/>
                                        </p:tgtEl>
                                        <p:attrNameLst>
                                          <p:attrName>style.visibility</p:attrName>
                                        </p:attrNameLst>
                                      </p:cBhvr>
                                      <p:to>
                                        <p:strVal val="visible"/>
                                      </p:to>
                                    </p:set>
                                    <p:animEffect transition="in" filter="fade">
                                      <p:cBhvr>
                                        <p:cTn id="39" dur="500"/>
                                        <p:tgtEl>
                                          <p:spTgt spid="216079"/>
                                        </p:tgtEl>
                                      </p:cBhvr>
                                    </p:animEffect>
                                    <p:anim calcmode="lin" valueType="num">
                                      <p:cBhvr>
                                        <p:cTn id="40" dur="500" fill="hold"/>
                                        <p:tgtEl>
                                          <p:spTgt spid="216079"/>
                                        </p:tgtEl>
                                        <p:attrNameLst>
                                          <p:attrName>ppt_x</p:attrName>
                                        </p:attrNameLst>
                                      </p:cBhvr>
                                      <p:tavLst>
                                        <p:tav tm="0">
                                          <p:val>
                                            <p:strVal val="#ppt_x"/>
                                          </p:val>
                                        </p:tav>
                                        <p:tav tm="100000">
                                          <p:val>
                                            <p:strVal val="#ppt_x"/>
                                          </p:val>
                                        </p:tav>
                                      </p:tavLst>
                                    </p:anim>
                                    <p:anim calcmode="lin" valueType="num">
                                      <p:cBhvr>
                                        <p:cTn id="41" dur="500" fill="hold"/>
                                        <p:tgtEl>
                                          <p:spTgt spid="21607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16072"/>
                                        </p:tgtEl>
                                        <p:attrNameLst>
                                          <p:attrName>style.visibility</p:attrName>
                                        </p:attrNameLst>
                                      </p:cBhvr>
                                      <p:to>
                                        <p:strVal val="visible"/>
                                      </p:to>
                                    </p:set>
                                    <p:animEffect transition="in" filter="fade">
                                      <p:cBhvr>
                                        <p:cTn id="46" dur="500"/>
                                        <p:tgtEl>
                                          <p:spTgt spid="216072"/>
                                        </p:tgtEl>
                                      </p:cBhvr>
                                    </p:animEffect>
                                    <p:anim calcmode="lin" valueType="num">
                                      <p:cBhvr>
                                        <p:cTn id="47" dur="500" fill="hold"/>
                                        <p:tgtEl>
                                          <p:spTgt spid="216072"/>
                                        </p:tgtEl>
                                        <p:attrNameLst>
                                          <p:attrName>ppt_x</p:attrName>
                                        </p:attrNameLst>
                                      </p:cBhvr>
                                      <p:tavLst>
                                        <p:tav tm="0">
                                          <p:val>
                                            <p:strVal val="#ppt_x"/>
                                          </p:val>
                                        </p:tav>
                                        <p:tav tm="100000">
                                          <p:val>
                                            <p:strVal val="#ppt_x"/>
                                          </p:val>
                                        </p:tav>
                                      </p:tavLst>
                                    </p:anim>
                                    <p:anim calcmode="lin" valueType="num">
                                      <p:cBhvr>
                                        <p:cTn id="48" dur="500" fill="hold"/>
                                        <p:tgtEl>
                                          <p:spTgt spid="21607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16081"/>
                                        </p:tgtEl>
                                        <p:attrNameLst>
                                          <p:attrName>style.visibility</p:attrName>
                                        </p:attrNameLst>
                                      </p:cBhvr>
                                      <p:to>
                                        <p:strVal val="visible"/>
                                      </p:to>
                                    </p:set>
                                    <p:animEffect transition="in" filter="fade">
                                      <p:cBhvr>
                                        <p:cTn id="67" dur="500"/>
                                        <p:tgtEl>
                                          <p:spTgt spid="216081"/>
                                        </p:tgtEl>
                                      </p:cBhvr>
                                    </p:animEffect>
                                    <p:anim calcmode="lin" valueType="num">
                                      <p:cBhvr>
                                        <p:cTn id="68" dur="500" fill="hold"/>
                                        <p:tgtEl>
                                          <p:spTgt spid="216081"/>
                                        </p:tgtEl>
                                        <p:attrNameLst>
                                          <p:attrName>ppt_x</p:attrName>
                                        </p:attrNameLst>
                                      </p:cBhvr>
                                      <p:tavLst>
                                        <p:tav tm="0">
                                          <p:val>
                                            <p:strVal val="#ppt_x"/>
                                          </p:val>
                                        </p:tav>
                                        <p:tav tm="100000">
                                          <p:val>
                                            <p:strVal val="#ppt_x"/>
                                          </p:val>
                                        </p:tav>
                                      </p:tavLst>
                                    </p:anim>
                                    <p:anim calcmode="lin" valueType="num">
                                      <p:cBhvr>
                                        <p:cTn id="69" dur="500" fill="hold"/>
                                        <p:tgtEl>
                                          <p:spTgt spid="21608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16073"/>
                                        </p:tgtEl>
                                        <p:attrNameLst>
                                          <p:attrName>style.visibility</p:attrName>
                                        </p:attrNameLst>
                                      </p:cBhvr>
                                      <p:to>
                                        <p:strVal val="visible"/>
                                      </p:to>
                                    </p:set>
                                    <p:animEffect transition="in" filter="fade">
                                      <p:cBhvr>
                                        <p:cTn id="74" dur="500"/>
                                        <p:tgtEl>
                                          <p:spTgt spid="216073"/>
                                        </p:tgtEl>
                                      </p:cBhvr>
                                    </p:animEffect>
                                    <p:anim calcmode="lin" valueType="num">
                                      <p:cBhvr>
                                        <p:cTn id="75" dur="500" fill="hold"/>
                                        <p:tgtEl>
                                          <p:spTgt spid="216073"/>
                                        </p:tgtEl>
                                        <p:attrNameLst>
                                          <p:attrName>ppt_x</p:attrName>
                                        </p:attrNameLst>
                                      </p:cBhvr>
                                      <p:tavLst>
                                        <p:tav tm="0">
                                          <p:val>
                                            <p:strVal val="#ppt_x"/>
                                          </p:val>
                                        </p:tav>
                                        <p:tav tm="100000">
                                          <p:val>
                                            <p:strVal val="#ppt_x"/>
                                          </p:val>
                                        </p:tav>
                                      </p:tavLst>
                                    </p:anim>
                                    <p:anim calcmode="lin" valueType="num">
                                      <p:cBhvr>
                                        <p:cTn id="76" dur="500" fill="hold"/>
                                        <p:tgtEl>
                                          <p:spTgt spid="216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16077" grpId="0" animBg="1"/>
      <p:bldP spid="216078" grpId="0" animBg="1"/>
      <p:bldP spid="216079" grpId="0" animBg="1"/>
      <p:bldP spid="216071" grpId="0" animBg="1"/>
      <p:bldP spid="216072" grpId="0" animBg="1"/>
      <p:bldP spid="216073" grpId="0" animBg="1"/>
      <p:bldP spid="216075" grpId="0" animBg="1"/>
      <p:bldP spid="216081"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5536" y="4210337"/>
            <a:ext cx="2559599" cy="27214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314" name="Text Box 2"/>
          <p:cNvSpPr txBox="1">
            <a:spLocks noChangeArrowheads="1"/>
          </p:cNvSpPr>
          <p:nvPr/>
        </p:nvSpPr>
        <p:spPr bwMode="auto">
          <a:xfrm>
            <a:off x="1020763" y="0"/>
            <a:ext cx="7164387" cy="955675"/>
          </a:xfrm>
          <a:prstGeom prst="rect">
            <a:avLst/>
          </a:prstGeom>
          <a:noFill/>
          <a:ln w="22225" algn="ctr">
            <a:noFill/>
            <a:miter lim="800000"/>
            <a:headEnd/>
            <a:tailEnd/>
          </a:ln>
        </p:spPr>
        <p:txBody>
          <a:bodyPr lIns="90000" tIns="46800" rIns="90000" bIns="46800">
            <a:spAutoFit/>
          </a:bodyPr>
          <a:lstStyle/>
          <a:p>
            <a:pPr algn="ctr"/>
            <a:r>
              <a:rPr lang="ga-IE" sz="2800">
                <a:latin typeface="Comic Sans MS" pitchFamily="66" charset="0"/>
              </a:rPr>
              <a:t>Págánaigh ba ea na Lochlannaigh. Bhí a lán déithe éagsúla acu. Seo cuid acu: </a:t>
            </a:r>
            <a:endParaRPr lang="ga-IE" sz="2400">
              <a:latin typeface="Comic Sans MS" pitchFamily="66" charset="0"/>
            </a:endParaRPr>
          </a:p>
        </p:txBody>
      </p:sp>
      <p:sp>
        <p:nvSpPr>
          <p:cNvPr id="3" name="TextBox 2"/>
          <p:cNvSpPr txBox="1">
            <a:spLocks noChangeArrowheads="1"/>
          </p:cNvSpPr>
          <p:nvPr/>
        </p:nvSpPr>
        <p:spPr bwMode="auto">
          <a:xfrm>
            <a:off x="2401888" y="1766888"/>
            <a:ext cx="2663825" cy="1616075"/>
          </a:xfrm>
          <a:prstGeom prst="rect">
            <a:avLst/>
          </a:prstGeom>
          <a:noFill/>
          <a:ln w="9525">
            <a:noFill/>
            <a:miter lim="800000"/>
            <a:headEnd/>
            <a:tailEnd/>
          </a:ln>
        </p:spPr>
        <p:txBody>
          <a:bodyPr>
            <a:spAutoFit/>
          </a:bodyPr>
          <a:lstStyle/>
          <a:p>
            <a:r>
              <a:rPr lang="ga-IE" sz="2000">
                <a:latin typeface="Comic Sans MS" pitchFamily="66" charset="0"/>
              </a:rPr>
              <a:t>Príomhdhia na Lochlannach agus dia an chogaidh. Bhíodh sé </a:t>
            </a:r>
            <a:r>
              <a:rPr lang="en-GB" sz="2000" dirty="0">
                <a:latin typeface="Comic Sans MS" pitchFamily="66" charset="0"/>
              </a:rPr>
              <a:t>ag </a:t>
            </a:r>
            <a:r>
              <a:rPr lang="ga-IE" sz="2000">
                <a:latin typeface="Comic Sans MS" pitchFamily="66" charset="0"/>
              </a:rPr>
              <a:t>marcaíocht ar chapall ochtchosach</a:t>
            </a:r>
            <a:r>
              <a:rPr lang="en-GB" sz="2000" dirty="0">
                <a:latin typeface="Comic Sans MS" pitchFamily="66" charset="0"/>
              </a:rPr>
              <a:t>.</a:t>
            </a:r>
            <a:endParaRPr lang="ga-IE" sz="2000">
              <a:latin typeface="Comic Sans MS" pitchFamily="66" charset="0"/>
            </a:endParaRPr>
          </a:p>
        </p:txBody>
      </p:sp>
      <p:sp>
        <p:nvSpPr>
          <p:cNvPr id="4" name="TextBox 3"/>
          <p:cNvSpPr txBox="1">
            <a:spLocks noChangeArrowheads="1"/>
          </p:cNvSpPr>
          <p:nvPr/>
        </p:nvSpPr>
        <p:spPr bwMode="auto">
          <a:xfrm>
            <a:off x="319088" y="1066800"/>
            <a:ext cx="1000125" cy="461963"/>
          </a:xfrm>
          <a:prstGeom prst="rect">
            <a:avLst/>
          </a:prstGeom>
          <a:solidFill>
            <a:schemeClr val="bg1"/>
          </a:solidFill>
          <a:ln w="9525">
            <a:solidFill>
              <a:schemeClr val="accent1"/>
            </a:solidFill>
            <a:miter lim="800000"/>
            <a:headEnd/>
            <a:tailEnd/>
          </a:ln>
        </p:spPr>
        <p:txBody>
          <a:bodyPr>
            <a:spAutoFit/>
          </a:bodyPr>
          <a:lstStyle/>
          <a:p>
            <a:r>
              <a:rPr lang="en-GB" sz="2400" b="1" dirty="0">
                <a:latin typeface="Comic Sans MS" pitchFamily="66" charset="0"/>
              </a:rPr>
              <a:t>Óidin</a:t>
            </a:r>
            <a:endParaRPr lang="ga-IE" sz="2400" b="1">
              <a:latin typeface="Comic Sans MS" pitchFamily="66" charset="0"/>
            </a:endParaRPr>
          </a:p>
        </p:txBody>
      </p:sp>
      <p:sp>
        <p:nvSpPr>
          <p:cNvPr id="5" name="TextBox 4"/>
          <p:cNvSpPr txBox="1">
            <a:spLocks noChangeArrowheads="1"/>
          </p:cNvSpPr>
          <p:nvPr/>
        </p:nvSpPr>
        <p:spPr bwMode="auto">
          <a:xfrm>
            <a:off x="5718175" y="1304925"/>
            <a:ext cx="1152525" cy="461963"/>
          </a:xfrm>
          <a:prstGeom prst="rect">
            <a:avLst/>
          </a:prstGeom>
          <a:solidFill>
            <a:schemeClr val="bg1"/>
          </a:solidFill>
          <a:ln w="9525" algn="ctr">
            <a:solidFill>
              <a:schemeClr val="accent1"/>
            </a:solidFill>
            <a:miter lim="800000"/>
            <a:headEnd/>
            <a:tailEnd/>
          </a:ln>
        </p:spPr>
        <p:txBody>
          <a:bodyPr>
            <a:spAutoFit/>
          </a:bodyPr>
          <a:lstStyle/>
          <a:p>
            <a:r>
              <a:rPr lang="en-GB" sz="2400" b="1" dirty="0">
                <a:latin typeface="Comic Sans MS" pitchFamily="66" charset="0"/>
              </a:rPr>
              <a:t>Fraer</a:t>
            </a:r>
            <a:endParaRPr lang="ga-IE" sz="2400" b="1" dirty="0">
              <a:latin typeface="Comic Sans MS" pitchFamily="66" charset="0"/>
            </a:endParaRPr>
          </a:p>
        </p:txBody>
      </p:sp>
      <p:sp>
        <p:nvSpPr>
          <p:cNvPr id="6" name="TextBox 5"/>
          <p:cNvSpPr txBox="1">
            <a:spLocks noChangeArrowheads="1"/>
          </p:cNvSpPr>
          <p:nvPr/>
        </p:nvSpPr>
        <p:spPr bwMode="auto">
          <a:xfrm>
            <a:off x="7002463" y="2276475"/>
            <a:ext cx="2160587" cy="1006475"/>
          </a:xfrm>
          <a:prstGeom prst="rect">
            <a:avLst/>
          </a:prstGeom>
          <a:noFill/>
          <a:ln w="9525">
            <a:noFill/>
            <a:miter lim="800000"/>
            <a:headEnd/>
            <a:tailEnd/>
          </a:ln>
        </p:spPr>
        <p:txBody>
          <a:bodyPr>
            <a:spAutoFit/>
          </a:bodyPr>
          <a:lstStyle/>
          <a:p>
            <a:r>
              <a:rPr lang="ga-IE" sz="2000">
                <a:latin typeface="Comic Sans MS" pitchFamily="66" charset="0"/>
              </a:rPr>
              <a:t>Dia an fhómhair agus na torthúlachta.</a:t>
            </a:r>
          </a:p>
        </p:txBody>
      </p:sp>
      <p:sp>
        <p:nvSpPr>
          <p:cNvPr id="7" name="TextBox 6"/>
          <p:cNvSpPr txBox="1">
            <a:spLocks noChangeArrowheads="1"/>
          </p:cNvSpPr>
          <p:nvPr/>
        </p:nvSpPr>
        <p:spPr bwMode="auto">
          <a:xfrm>
            <a:off x="250825" y="6021388"/>
            <a:ext cx="769938" cy="466725"/>
          </a:xfrm>
          <a:prstGeom prst="rect">
            <a:avLst/>
          </a:prstGeom>
          <a:solidFill>
            <a:schemeClr val="bg1"/>
          </a:solidFill>
          <a:ln w="9525" algn="ctr">
            <a:solidFill>
              <a:schemeClr val="accent1"/>
            </a:solidFill>
            <a:miter lim="800000"/>
            <a:headEnd/>
            <a:tailEnd/>
          </a:ln>
        </p:spPr>
        <p:txBody>
          <a:bodyPr>
            <a:spAutoFit/>
          </a:bodyPr>
          <a:lstStyle/>
          <a:p>
            <a:r>
              <a:rPr lang="en-GB" sz="2400" b="1" dirty="0">
                <a:latin typeface="Comic Sans MS" pitchFamily="66" charset="0"/>
              </a:rPr>
              <a:t>Túr</a:t>
            </a:r>
            <a:endParaRPr lang="ga-IE" sz="2400" b="1">
              <a:latin typeface="Comic Sans MS" pitchFamily="66" charset="0"/>
            </a:endParaRPr>
          </a:p>
        </p:txBody>
      </p:sp>
      <p:sp>
        <p:nvSpPr>
          <p:cNvPr id="8" name="TextBox 7"/>
          <p:cNvSpPr txBox="1">
            <a:spLocks noChangeArrowheads="1"/>
          </p:cNvSpPr>
          <p:nvPr/>
        </p:nvSpPr>
        <p:spPr bwMode="auto">
          <a:xfrm>
            <a:off x="3160713" y="4976813"/>
            <a:ext cx="2159000" cy="1311275"/>
          </a:xfrm>
          <a:prstGeom prst="rect">
            <a:avLst/>
          </a:prstGeom>
          <a:noFill/>
          <a:ln w="9525">
            <a:noFill/>
            <a:miter lim="800000"/>
            <a:headEnd/>
            <a:tailEnd/>
          </a:ln>
        </p:spPr>
        <p:txBody>
          <a:bodyPr>
            <a:spAutoFit/>
          </a:bodyPr>
          <a:lstStyle/>
          <a:p>
            <a:r>
              <a:rPr lang="ga-IE" sz="2000">
                <a:latin typeface="Comic Sans MS" pitchFamily="66" charset="0"/>
              </a:rPr>
              <a:t>Dia na toirní agus na tintrí. Bhíodh </a:t>
            </a:r>
            <a:r>
              <a:rPr lang="en-GB" sz="2000" dirty="0">
                <a:latin typeface="Comic Sans MS" pitchFamily="66" charset="0"/>
              </a:rPr>
              <a:t>ord </a:t>
            </a:r>
            <a:r>
              <a:rPr lang="ga-IE" sz="2000">
                <a:latin typeface="Comic Sans MS" pitchFamily="66" charset="0"/>
              </a:rPr>
              <a:t>mór ar iompar aige. </a:t>
            </a:r>
          </a:p>
        </p:txBody>
      </p:sp>
      <p:sp>
        <p:nvSpPr>
          <p:cNvPr id="9" name="TextBox 8"/>
          <p:cNvSpPr txBox="1">
            <a:spLocks noChangeArrowheads="1"/>
          </p:cNvSpPr>
          <p:nvPr/>
        </p:nvSpPr>
        <p:spPr bwMode="auto">
          <a:xfrm>
            <a:off x="5597525" y="4475163"/>
            <a:ext cx="919163" cy="466725"/>
          </a:xfrm>
          <a:prstGeom prst="rect">
            <a:avLst/>
          </a:prstGeom>
          <a:solidFill>
            <a:schemeClr val="bg1"/>
          </a:solidFill>
          <a:ln w="9525" algn="ctr">
            <a:solidFill>
              <a:schemeClr val="accent1"/>
            </a:solidFill>
            <a:miter lim="800000"/>
            <a:headEnd/>
            <a:tailEnd/>
          </a:ln>
        </p:spPr>
        <p:txBody>
          <a:bodyPr>
            <a:spAutoFit/>
          </a:bodyPr>
          <a:lstStyle/>
          <a:p>
            <a:r>
              <a:rPr lang="en-GB" sz="2400" b="1" dirty="0">
                <a:latin typeface="Comic Sans MS" pitchFamily="66" charset="0"/>
              </a:rPr>
              <a:t>Frae</a:t>
            </a:r>
            <a:endParaRPr lang="ga-IE" sz="2400" b="1">
              <a:latin typeface="Comic Sans MS" pitchFamily="66" charset="0"/>
            </a:endParaRPr>
          </a:p>
        </p:txBody>
      </p:sp>
      <p:sp>
        <p:nvSpPr>
          <p:cNvPr id="10" name="TextBox 9"/>
          <p:cNvSpPr txBox="1">
            <a:spLocks noChangeArrowheads="1"/>
          </p:cNvSpPr>
          <p:nvPr/>
        </p:nvSpPr>
        <p:spPr bwMode="auto">
          <a:xfrm>
            <a:off x="6130925" y="6165850"/>
            <a:ext cx="2089150" cy="396875"/>
          </a:xfrm>
          <a:prstGeom prst="rect">
            <a:avLst/>
          </a:prstGeom>
          <a:noFill/>
          <a:ln w="9525">
            <a:noFill/>
            <a:miter lim="800000"/>
            <a:headEnd/>
            <a:tailEnd/>
          </a:ln>
        </p:spPr>
        <p:txBody>
          <a:bodyPr>
            <a:spAutoFit/>
          </a:bodyPr>
          <a:lstStyle/>
          <a:p>
            <a:r>
              <a:rPr lang="ga-IE" sz="2000">
                <a:latin typeface="Comic Sans MS" pitchFamily="66" charset="0"/>
              </a:rPr>
              <a:t>Bandia an ghrá.</a:t>
            </a:r>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24475" y="2012950"/>
            <a:ext cx="1612900" cy="1846263"/>
          </a:xfrm>
          <a:prstGeom prst="rect">
            <a:avLst/>
          </a:prstGeom>
          <a:noFill/>
          <a:ln w="9525">
            <a:noFill/>
            <a:miter lim="800000"/>
            <a:headEnd/>
            <a:tailEnd/>
          </a:ln>
        </p:spPr>
      </p:pic>
      <p:pic>
        <p:nvPicPr>
          <p:cNvPr id="1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08625" y="4006850"/>
            <a:ext cx="3279775" cy="2193925"/>
          </a:xfrm>
          <a:prstGeom prst="rect">
            <a:avLst/>
          </a:prstGeom>
          <a:noFill/>
          <a:ln w="9525">
            <a:noFill/>
            <a:miter lim="800000"/>
            <a:headEnd/>
            <a:tailEnd/>
          </a:ln>
        </p:spPr>
      </p:pic>
      <p:pic>
        <p:nvPicPr>
          <p:cNvPr id="1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825" y="1646238"/>
            <a:ext cx="1992313"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13"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plus(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50" presetClass="entr" presetSubtype="0" decel="10000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p:cTn id="39" dur="1000" fill="hold"/>
                                        <p:tgtEl>
                                          <p:spTgt spid="2050"/>
                                        </p:tgtEl>
                                        <p:attrNameLst>
                                          <p:attrName>ppt_w</p:attrName>
                                        </p:attrNameLst>
                                      </p:cBhvr>
                                      <p:tavLst>
                                        <p:tav tm="0">
                                          <p:val>
                                            <p:strVal val="#ppt_w+.3"/>
                                          </p:val>
                                        </p:tav>
                                        <p:tav tm="100000">
                                          <p:val>
                                            <p:strVal val="#ppt_w"/>
                                          </p:val>
                                        </p:tav>
                                      </p:tavLst>
                                    </p:anim>
                                    <p:anim calcmode="lin" valueType="num">
                                      <p:cBhvr>
                                        <p:cTn id="40" dur="1000" fill="hold"/>
                                        <p:tgtEl>
                                          <p:spTgt spid="2050"/>
                                        </p:tgtEl>
                                        <p:attrNameLst>
                                          <p:attrName>ppt_h</p:attrName>
                                        </p:attrNameLst>
                                      </p:cBhvr>
                                      <p:tavLst>
                                        <p:tav tm="0">
                                          <p:val>
                                            <p:strVal val="#ppt_h"/>
                                          </p:val>
                                        </p:tav>
                                        <p:tav tm="100000">
                                          <p:val>
                                            <p:strVal val="#ppt_h"/>
                                          </p:val>
                                        </p:tav>
                                      </p:tavLst>
                                    </p:anim>
                                    <p:animEffect transition="in" filter="fade">
                                      <p:cBhvr>
                                        <p:cTn id="41" dur="1000"/>
                                        <p:tgtEl>
                                          <p:spTgt spid="2050"/>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55"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0.70"/>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par>
                                <p:cTn id="71" presetID="18" presetClass="entr" presetSubtype="12"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strips(downLeft)">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3" grpId="0"/>
      <p:bldP spid="4" grpId="0" animBg="1"/>
      <p:bldP spid="5" grpId="0" animBg="1"/>
      <p:bldP spid="6" grpId="0"/>
      <p:bldP spid="7" grpId="0" animBg="1"/>
      <p:bldP spid="8"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913" y="0"/>
            <a:ext cx="9205913" cy="6875463"/>
          </a:xfrm>
          <a:prstGeom prst="rect">
            <a:avLst/>
          </a:prstGeom>
          <a:noFill/>
          <a:ln w="9525">
            <a:noFill/>
            <a:miter lim="800000"/>
            <a:headEnd/>
            <a:tailEnd/>
          </a:ln>
        </p:spPr>
      </p:pic>
      <p:sp>
        <p:nvSpPr>
          <p:cNvPr id="44034" name="TextBox 3"/>
          <p:cNvSpPr txBox="1">
            <a:spLocks noChangeArrowheads="1"/>
          </p:cNvSpPr>
          <p:nvPr/>
        </p:nvSpPr>
        <p:spPr bwMode="auto">
          <a:xfrm>
            <a:off x="323850" y="4941888"/>
            <a:ext cx="3311525" cy="1322387"/>
          </a:xfrm>
          <a:prstGeom prst="rect">
            <a:avLst/>
          </a:prstGeom>
          <a:solidFill>
            <a:schemeClr val="bg2"/>
          </a:solidFill>
          <a:ln w="25400">
            <a:solidFill>
              <a:schemeClr val="tx1"/>
            </a:solidFill>
            <a:miter lim="800000"/>
            <a:headEnd/>
            <a:tailEnd/>
          </a:ln>
        </p:spPr>
        <p:txBody>
          <a:bodyPr>
            <a:spAutoFit/>
          </a:bodyPr>
          <a:lstStyle/>
          <a:p>
            <a:r>
              <a:rPr lang="ga-IE" sz="2000">
                <a:latin typeface="Comic Sans MS" pitchFamily="66" charset="0"/>
              </a:rPr>
              <a:t>Tháinig na Lochlannaigh go hÉirinn den chéad uair timpeall na bliana AD 795. Cén fáth, meas tú?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p:cTn id="7" dur="1000" fill="hold"/>
                                        <p:tgtEl>
                                          <p:spTgt spid="44033"/>
                                        </p:tgtEl>
                                        <p:attrNameLst>
                                          <p:attrName>ppt_w</p:attrName>
                                        </p:attrNameLst>
                                      </p:cBhvr>
                                      <p:tavLst>
                                        <p:tav tm="0">
                                          <p:val>
                                            <p:strVal val="#ppt_w*0.70"/>
                                          </p:val>
                                        </p:tav>
                                        <p:tav tm="100000">
                                          <p:val>
                                            <p:strVal val="#ppt_w"/>
                                          </p:val>
                                        </p:tav>
                                      </p:tavLst>
                                    </p:anim>
                                    <p:anim calcmode="lin" valueType="num">
                                      <p:cBhvr>
                                        <p:cTn id="8" dur="1000" fill="hold"/>
                                        <p:tgtEl>
                                          <p:spTgt spid="44033"/>
                                        </p:tgtEl>
                                        <p:attrNameLst>
                                          <p:attrName>ppt_h</p:attrName>
                                        </p:attrNameLst>
                                      </p:cBhvr>
                                      <p:tavLst>
                                        <p:tav tm="0">
                                          <p:val>
                                            <p:strVal val="#ppt_h"/>
                                          </p:val>
                                        </p:tav>
                                        <p:tav tm="100000">
                                          <p:val>
                                            <p:strVal val="#ppt_h"/>
                                          </p:val>
                                        </p:tav>
                                      </p:tavLst>
                                    </p:anim>
                                    <p:animEffect transition="in" filter="fade">
                                      <p:cBhvr>
                                        <p:cTn id="9" dur="1000"/>
                                        <p:tgtEl>
                                          <p:spTgt spid="44033"/>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circle(in)">
                                      <p:cBhvr>
                                        <p:cTn id="13"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717925" y="1184275"/>
            <a:ext cx="1768475" cy="457200"/>
          </a:xfrm>
          <a:prstGeom prst="rect">
            <a:avLst/>
          </a:prstGeom>
          <a:noFill/>
          <a:ln w="9525">
            <a:noFill/>
            <a:miter lim="800000"/>
            <a:headEnd/>
            <a:tailEnd/>
          </a:ln>
        </p:spPr>
        <p:txBody>
          <a:bodyPr>
            <a:spAutoFit/>
          </a:bodyPr>
          <a:lstStyle/>
          <a:p>
            <a:pPr eaLnBrk="0" hangingPunct="0"/>
            <a:endParaRPr lang="ga-IE">
              <a:solidFill>
                <a:schemeClr val="bg1"/>
              </a:solidFill>
              <a:latin typeface="Calibri" pitchFamily="34" charset="0"/>
            </a:endParaRPr>
          </a:p>
        </p:txBody>
      </p:sp>
      <p:sp>
        <p:nvSpPr>
          <p:cNvPr id="45058" name="Text Box 3"/>
          <p:cNvSpPr txBox="1">
            <a:spLocks noChangeArrowheads="1"/>
          </p:cNvSpPr>
          <p:nvPr/>
        </p:nvSpPr>
        <p:spPr bwMode="auto">
          <a:xfrm>
            <a:off x="914400" y="1565275"/>
            <a:ext cx="7086600" cy="457200"/>
          </a:xfrm>
          <a:prstGeom prst="rect">
            <a:avLst/>
          </a:prstGeom>
          <a:noFill/>
          <a:ln w="9525">
            <a:noFill/>
            <a:miter lim="800000"/>
            <a:headEnd/>
            <a:tailEnd/>
          </a:ln>
        </p:spPr>
        <p:txBody>
          <a:bodyPr>
            <a:spAutoFit/>
          </a:bodyPr>
          <a:lstStyle/>
          <a:p>
            <a:pPr eaLnBrk="0" hangingPunct="0"/>
            <a:endParaRPr lang="ga-IE">
              <a:latin typeface="Calibri" pitchFamily="34" charset="0"/>
            </a:endParaRPr>
          </a:p>
        </p:txBody>
      </p:sp>
      <p:graphicFrame>
        <p:nvGraphicFramePr>
          <p:cNvPr id="58424" name="Group 56"/>
          <p:cNvGraphicFramePr>
            <a:graphicFrameLocks noGrp="1"/>
          </p:cNvGraphicFramePr>
          <p:nvPr/>
        </p:nvGraphicFramePr>
        <p:xfrm>
          <a:off x="222250" y="639763"/>
          <a:ext cx="8640763" cy="6170105"/>
        </p:xfrm>
        <a:graphic>
          <a:graphicData uri="http://schemas.openxmlformats.org/drawingml/2006/table">
            <a:tbl>
              <a:tblPr/>
              <a:tblGrid>
                <a:gridCol w="5280025"/>
                <a:gridCol w="1520825"/>
                <a:gridCol w="1839913"/>
              </a:tblGrid>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tx1"/>
                          </a:solidFill>
                          <a:effectLst/>
                          <a:latin typeface="Comic Sans MS" pitchFamily="66"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tx1"/>
                          </a:solidFill>
                          <a:effectLst/>
                          <a:latin typeface="Comic Sans MS" pitchFamily="66" charset="0"/>
                          <a:cs typeface="Times New Roman"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tx1"/>
                          </a:solidFill>
                          <a:effectLst/>
                          <a:latin typeface="Comic Sans MS" pitchFamily="66"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Ba as Críoch Lochlann do na Lochlannaigh.</a:t>
                      </a:r>
                      <a:endPar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noProof="0" dirty="0" smtClean="0">
                          <a:ln>
                            <a:noFill/>
                          </a:ln>
                          <a:solidFill>
                            <a:schemeClr val="tx1"/>
                          </a:solidFill>
                          <a:effectLst/>
                          <a:latin typeface="Comic Sans MS" pitchFamily="66" charset="0"/>
                        </a:rPr>
                        <a:t>D’úsáideadh na Lochlannaigh brónna chun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noProof="0" dirty="0" smtClean="0">
                          <a:ln>
                            <a:noFill/>
                          </a:ln>
                          <a:solidFill>
                            <a:schemeClr val="tx1"/>
                          </a:solidFill>
                          <a:effectLst/>
                          <a:latin typeface="Comic Sans MS" pitchFamily="66" charset="0"/>
                        </a:rPr>
                        <a:t>a gcuid éadaigh a cheangal. </a:t>
                      </a:r>
                      <a:endPar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1900" noProof="0" dirty="0" smtClean="0">
                          <a:latin typeface="Comic Sans MS" pitchFamily="66" charset="0"/>
                        </a:rPr>
                        <a:t>As plaisteach a dhéanadh na Lochlannaigh </a:t>
                      </a:r>
                      <a:r>
                        <a:rPr lang="en-GB" sz="1900" noProof="0" dirty="0" smtClean="0">
                          <a:latin typeface="Comic Sans MS" pitchFamily="66" charset="0"/>
                        </a:rPr>
                        <a:t/>
                      </a:r>
                      <a:br>
                        <a:rPr lang="en-GB" sz="1900" noProof="0" dirty="0" smtClean="0">
                          <a:latin typeface="Comic Sans MS" pitchFamily="66" charset="0"/>
                        </a:rPr>
                      </a:br>
                      <a:r>
                        <a:rPr lang="ga-IE" sz="1900" noProof="0" dirty="0" smtClean="0">
                          <a:latin typeface="Comic Sans MS" pitchFamily="66" charset="0"/>
                        </a:rPr>
                        <a:t>a gcuid bróg.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Tháinig na Lochlannaigh go hÉirinn timpeall na bliana 795 </a:t>
                      </a:r>
                      <a:r>
                        <a:rPr lang="ga-IE" sz="1900" noProof="0" dirty="0" err="1" smtClean="0">
                          <a:latin typeface="Comic Sans MS" pitchFamily="66" charset="0"/>
                        </a:rPr>
                        <a:t>RCh</a:t>
                      </a:r>
                      <a:r>
                        <a:rPr lang="ga-IE" sz="1900" noProof="0" dirty="0" smtClean="0">
                          <a:latin typeface="Comic Sans MS" pitchFamily="66"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Bhíodh maidí </a:t>
                      </a:r>
                      <a:r>
                        <a:rPr lang="ga-IE" sz="1900" noProof="0" dirty="0" err="1" smtClean="0">
                          <a:latin typeface="Comic Sans MS" pitchFamily="66" charset="0"/>
                        </a:rPr>
                        <a:t>rámha</a:t>
                      </a:r>
                      <a:r>
                        <a:rPr lang="ga-IE" sz="1900" noProof="0" dirty="0" smtClean="0">
                          <a:latin typeface="Comic Sans MS" pitchFamily="66" charset="0"/>
                        </a:rPr>
                        <a:t> sna longa fada le go mbeadh na Lochlannaigh in ann rámhaíocht </a:t>
                      </a:r>
                      <a:r>
                        <a:rPr lang="en-GB" sz="1900" noProof="0" dirty="0" smtClean="0">
                          <a:latin typeface="Comic Sans MS" pitchFamily="66" charset="0"/>
                        </a:rPr>
                        <a:t/>
                      </a:r>
                      <a:br>
                        <a:rPr lang="en-GB" sz="1900" noProof="0" dirty="0" smtClean="0">
                          <a:latin typeface="Comic Sans MS" pitchFamily="66" charset="0"/>
                        </a:rPr>
                      </a:br>
                      <a:r>
                        <a:rPr lang="ga-IE" sz="1900" noProof="0" dirty="0" smtClean="0">
                          <a:latin typeface="Comic Sans MS" pitchFamily="66" charset="0"/>
                        </a:rPr>
                        <a:t>a dhéanamh dá mbeadh aimsir chiúin</a:t>
                      </a:r>
                      <a:r>
                        <a:rPr lang="ga-IE" sz="1900" baseline="0" noProof="0" dirty="0" smtClean="0">
                          <a:latin typeface="Comic Sans MS" pitchFamily="66" charset="0"/>
                        </a:rPr>
                        <a:t> ann</a:t>
                      </a:r>
                      <a:r>
                        <a:rPr lang="ga-IE" sz="1900" noProof="0" dirty="0" smtClean="0">
                          <a:latin typeface="Comic Sans MS" pitchFamily="66" charset="0"/>
                        </a:rPr>
                        <a:t>. </a:t>
                      </a:r>
                      <a:endPar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0" i="0" u="none" strike="noStrike" cap="none" normalizeH="0" baseline="0" noProof="0" dirty="0" smtClean="0">
                          <a:ln>
                            <a:noFill/>
                          </a:ln>
                          <a:solidFill>
                            <a:schemeClr val="tx1"/>
                          </a:solidFill>
                          <a:effectLst/>
                          <a:latin typeface="Comic Sans MS" pitchFamily="66" charset="0"/>
                          <a:cs typeface="Times New Roman" pitchFamily="18" charset="0"/>
                        </a:rPr>
                        <a:t>S</a:t>
                      </a:r>
                      <a:r>
                        <a:rPr kumimoji="0" lang="ga-IE" sz="1900" b="0" i="0" u="none" strike="noStrike" cap="none" normalizeH="0" baseline="0" noProof="0" dirty="0" err="1" smtClean="0">
                          <a:ln>
                            <a:noFill/>
                          </a:ln>
                          <a:solidFill>
                            <a:schemeClr val="tx1"/>
                          </a:solidFill>
                          <a:effectLst/>
                          <a:latin typeface="Comic Sans MS" pitchFamily="66" charset="0"/>
                          <a:cs typeface="Times New Roman" pitchFamily="18" charset="0"/>
                        </a:rPr>
                        <a:t>eomra</a:t>
                      </a:r>
                      <a:r>
                        <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rPr>
                        <a:t> amháin </a:t>
                      </a:r>
                      <a:r>
                        <a:rPr kumimoji="0" lang="en-GB" sz="1900" b="0" i="0" u="none" strike="noStrike" cap="none" normalizeH="0" baseline="0" noProof="0" dirty="0" smtClean="0">
                          <a:ln>
                            <a:noFill/>
                          </a:ln>
                          <a:solidFill>
                            <a:schemeClr val="tx1"/>
                          </a:solidFill>
                          <a:effectLst/>
                          <a:latin typeface="Comic Sans MS" pitchFamily="66" charset="0"/>
                          <a:cs typeface="Times New Roman" pitchFamily="18" charset="0"/>
                        </a:rPr>
                        <a:t>a bhíodh </a:t>
                      </a:r>
                      <a:r>
                        <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rPr>
                        <a:t>sna tithe Lochlannacha de ghnáth.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D’imríodh na leanaí cluichí ar chláir</a:t>
                      </a:r>
                      <a:r>
                        <a:rPr lang="ga-IE" sz="1900" baseline="0" noProof="0" dirty="0" smtClean="0">
                          <a:latin typeface="Comic Sans MS" pitchFamily="66" charset="0"/>
                        </a:rPr>
                        <a:t> imeartha adhmaid. </a:t>
                      </a:r>
                      <a:endParaRPr kumimoji="0" lang="ga-IE" sz="19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1900" noProof="0" dirty="0" smtClean="0">
                          <a:latin typeface="Comic Sans MS" pitchFamily="66" charset="0"/>
                        </a:rPr>
                        <a:t>Bhíodh</a:t>
                      </a:r>
                      <a:r>
                        <a:rPr lang="ga-IE" sz="1900" baseline="0" noProof="0" dirty="0" smtClean="0">
                          <a:latin typeface="Comic Sans MS" pitchFamily="66" charset="0"/>
                        </a:rPr>
                        <a:t> long fhada na Lochlannach caol</a:t>
                      </a:r>
                      <a:r>
                        <a:rPr lang="ga-IE" sz="1900" noProof="0" dirty="0" smtClean="0">
                          <a:latin typeface="Comic Sans MS" pitchFamily="66" charset="0"/>
                        </a:rPr>
                        <a:t> agus tapa. </a:t>
                      </a:r>
                      <a:endParaRPr kumimoji="0" lang="ga-IE" sz="19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3"/>
          <a:srcRect/>
          <a:stretch>
            <a:fillRect/>
          </a:stretch>
        </p:blipFill>
        <p:spPr bwMode="auto">
          <a:xfrm>
            <a:off x="6048375" y="1260475"/>
            <a:ext cx="457200" cy="457200"/>
          </a:xfrm>
          <a:prstGeom prst="rect">
            <a:avLst/>
          </a:prstGeom>
          <a:noFill/>
          <a:ln w="9525">
            <a:noFill/>
            <a:miter lim="800000"/>
            <a:headEnd/>
            <a:tailEnd/>
          </a:ln>
        </p:spPr>
      </p:pic>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7667625" y="2592388"/>
            <a:ext cx="457200"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7667625" y="1908175"/>
            <a:ext cx="457200"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6048375" y="4076700"/>
            <a:ext cx="457200" cy="457200"/>
          </a:xfrm>
          <a:prstGeom prst="rect">
            <a:avLst/>
          </a:prstGeom>
          <a:noFill/>
          <a:ln w="9525">
            <a:noFill/>
            <a:miter lim="800000"/>
            <a:headEnd/>
            <a:tailEnd/>
          </a:ln>
        </p:spPr>
      </p:pic>
      <p:pic>
        <p:nvPicPr>
          <p:cNvPr id="11370" name="Picture 106" descr="C:\Users\maire\Downloads\maighnéid\40px-Red_check.svg.png"/>
          <p:cNvPicPr>
            <a:picLocks noChangeAspect="1" noChangeArrowheads="1"/>
          </p:cNvPicPr>
          <p:nvPr/>
        </p:nvPicPr>
        <p:blipFill>
          <a:blip r:embed="rId3"/>
          <a:srcRect/>
          <a:stretch>
            <a:fillRect/>
          </a:stretch>
        </p:blipFill>
        <p:spPr bwMode="auto">
          <a:xfrm>
            <a:off x="7667625" y="3276600"/>
            <a:ext cx="4572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6048375" y="5580063"/>
            <a:ext cx="4572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6048375" y="4895850"/>
            <a:ext cx="457200" cy="457200"/>
          </a:xfrm>
          <a:prstGeom prst="rect">
            <a:avLst/>
          </a:prstGeom>
          <a:noFill/>
          <a:ln w="9525">
            <a:noFill/>
            <a:miter lim="800000"/>
            <a:headEnd/>
            <a:tailEnd/>
          </a:ln>
        </p:spPr>
      </p:pic>
      <p:pic>
        <p:nvPicPr>
          <p:cNvPr id="11374" name="Picture 110" descr="C:\Users\maire\Downloads\maighnéid\40px-Red_check.svg.png"/>
          <p:cNvPicPr>
            <a:picLocks noChangeAspect="1" noChangeArrowheads="1"/>
          </p:cNvPicPr>
          <p:nvPr/>
        </p:nvPicPr>
        <p:blipFill>
          <a:blip r:embed="rId3"/>
          <a:srcRect/>
          <a:stretch>
            <a:fillRect/>
          </a:stretch>
        </p:blipFill>
        <p:spPr bwMode="auto">
          <a:xfrm>
            <a:off x="6048375" y="6227763"/>
            <a:ext cx="457200" cy="457200"/>
          </a:xfrm>
          <a:prstGeom prst="rect">
            <a:avLst/>
          </a:prstGeom>
          <a:noFill/>
          <a:ln w="9525">
            <a:noFill/>
            <a:miter lim="800000"/>
            <a:headEnd/>
            <a:tailEnd/>
          </a:ln>
        </p:spPr>
      </p:pic>
      <p:sp>
        <p:nvSpPr>
          <p:cNvPr id="45109" name="Title 13"/>
          <p:cNvSpPr>
            <a:spLocks/>
          </p:cNvSpPr>
          <p:nvPr/>
        </p:nvSpPr>
        <p:spPr bwMode="auto">
          <a:xfrm>
            <a:off x="1692275" y="115888"/>
            <a:ext cx="5700713" cy="503237"/>
          </a:xfrm>
          <a:prstGeom prst="rect">
            <a:avLst/>
          </a:prstGeom>
          <a:noFill/>
          <a:ln w="9525">
            <a:noFill/>
            <a:miter lim="800000"/>
            <a:headEnd/>
            <a:tailEnd/>
          </a:ln>
        </p:spPr>
        <p:txBody>
          <a:bodyPr anchor="ctr"/>
          <a:lstStyle/>
          <a:p>
            <a:pPr algn="ctr"/>
            <a:r>
              <a:rPr lang="ga-IE" sz="2800">
                <a:latin typeface="Comic Sans MS" pitchFamily="66" charset="0"/>
              </a:rPr>
              <a:t>Fíor nó Bréagach?</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8424"/>
                                        </p:tgtEl>
                                        <p:attrNameLst>
                                          <p:attrName>style.visibility</p:attrName>
                                        </p:attrNameLst>
                                      </p:cBhvr>
                                      <p:to>
                                        <p:strVal val="visible"/>
                                      </p:to>
                                    </p:set>
                                    <p:animEffect transition="in" filter="randombar(horizontal)">
                                      <p:cBhvr>
                                        <p:cTn id="7" dur="500"/>
                                        <p:tgtEl>
                                          <p:spTgt spid="584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1"/>
                                        </p:tgtEl>
                                        <p:attrNameLst>
                                          <p:attrName>style.visibility</p:attrName>
                                        </p:attrNameLst>
                                      </p:cBhvr>
                                      <p:to>
                                        <p:strVal val="visible"/>
                                      </p:to>
                                    </p:set>
                                    <p:animEffect transition="in" filter="dissolve">
                                      <p:cBhvr>
                                        <p:cTn id="42" dur="500"/>
                                        <p:tgtEl>
                                          <p:spTgt spid="1137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374"/>
                                        </p:tgtEl>
                                        <p:attrNameLst>
                                          <p:attrName>style.visibility</p:attrName>
                                        </p:attrNameLst>
                                      </p:cBhvr>
                                      <p:to>
                                        <p:strVal val="visible"/>
                                      </p:to>
                                    </p:set>
                                    <p:animEffect transition="in" filter="dissolve">
                                      <p:cBhvr>
                                        <p:cTn id="47" dur="500"/>
                                        <p:tgtEl>
                                          <p:spTgt spid="1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331913" y="2781300"/>
            <a:ext cx="6623050" cy="708025"/>
          </a:xfrm>
          <a:prstGeom prst="rect">
            <a:avLst/>
          </a:prstGeom>
          <a:noFill/>
          <a:ln w="9525">
            <a:noFill/>
            <a:miter lim="800000"/>
            <a:headEnd/>
            <a:tailEnd/>
          </a:ln>
        </p:spPr>
        <p:txBody>
          <a:bodyPr wrap="none">
            <a:spAutoFit/>
          </a:bodyPr>
          <a:lstStyle/>
          <a:p>
            <a:r>
              <a:rPr lang="ga-IE" sz="4000">
                <a:latin typeface="Comic Sans MS" pitchFamily="66" charset="0"/>
              </a:rPr>
              <a:t>Cérbh iad na Lochlannaigh?</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1000" fill="hold"/>
                                        <p:tgtEl>
                                          <p:spTgt spid="28673"/>
                                        </p:tgtEl>
                                        <p:attrNameLst>
                                          <p:attrName>ppt_w</p:attrName>
                                        </p:attrNameLst>
                                      </p:cBhvr>
                                      <p:tavLst>
                                        <p:tav tm="0">
                                          <p:val>
                                            <p:strVal val="#ppt_w*0.70"/>
                                          </p:val>
                                        </p:tav>
                                        <p:tav tm="100000">
                                          <p:val>
                                            <p:strVal val="#ppt_w"/>
                                          </p:val>
                                        </p:tav>
                                      </p:tavLst>
                                    </p:anim>
                                    <p:anim calcmode="lin" valueType="num">
                                      <p:cBhvr>
                                        <p:cTn id="8" dur="1000" fill="hold"/>
                                        <p:tgtEl>
                                          <p:spTgt spid="28673"/>
                                        </p:tgtEl>
                                        <p:attrNameLst>
                                          <p:attrName>ppt_h</p:attrName>
                                        </p:attrNameLst>
                                      </p:cBhvr>
                                      <p:tavLst>
                                        <p:tav tm="0">
                                          <p:val>
                                            <p:strVal val="#ppt_h"/>
                                          </p:val>
                                        </p:tav>
                                        <p:tav tm="100000">
                                          <p:val>
                                            <p:strVal val="#ppt_h"/>
                                          </p:val>
                                        </p:tav>
                                      </p:tavLst>
                                    </p:anim>
                                    <p:animEffect transition="in" filter="fade">
                                      <p:cBhvr>
                                        <p:cTn id="9" dur="10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314325" y="115888"/>
            <a:ext cx="8280400" cy="1755775"/>
          </a:xfrm>
          <a:prstGeom prst="rect">
            <a:avLst/>
          </a:prstGeom>
          <a:noFill/>
          <a:ln w="9525">
            <a:noFill/>
            <a:miter lim="800000"/>
            <a:headEnd/>
            <a:tailEnd/>
          </a:ln>
        </p:spPr>
        <p:txBody>
          <a:bodyPr>
            <a:spAutoFit/>
          </a:bodyPr>
          <a:lstStyle/>
          <a:p>
            <a:r>
              <a:rPr lang="ga-IE" sz="2400">
                <a:latin typeface="Comic Sans MS" pitchFamily="66" charset="0"/>
              </a:rPr>
              <a:t>Tuilleadh eolais le fáil ar na suíomhanna seo:</a:t>
            </a:r>
            <a:endParaRPr lang="en-IE" sz="2400" dirty="0">
              <a:latin typeface="Comic Sans MS" pitchFamily="66" charset="0"/>
            </a:endParaRPr>
          </a:p>
          <a:p>
            <a:r>
              <a:rPr lang="en-IE" sz="2400" dirty="0">
                <a:latin typeface="Comic Sans MS" pitchFamily="66" charset="0"/>
                <a:hlinkClick r:id="rId2"/>
              </a:rPr>
              <a:t>http://www.bbc.co.uk/schools/primaryhistory/vikings/</a:t>
            </a:r>
            <a:endParaRPr lang="en-IE" sz="2400" dirty="0">
              <a:latin typeface="Comic Sans MS" pitchFamily="66" charset="0"/>
            </a:endParaRPr>
          </a:p>
          <a:p>
            <a:endParaRPr lang="en-IE" sz="1200" dirty="0">
              <a:latin typeface="Comic Sans MS" pitchFamily="66" charset="0"/>
              <a:hlinkClick r:id="rId3"/>
            </a:endParaRPr>
          </a:p>
          <a:p>
            <a:r>
              <a:rPr lang="en-IE" sz="2400" dirty="0">
                <a:latin typeface="Comic Sans MS" pitchFamily="66" charset="0"/>
                <a:hlinkClick r:id="rId3"/>
              </a:rPr>
              <a:t>http://www.cogg.ie/wp-content/uploads/eureka-2-13.pdf</a:t>
            </a:r>
            <a:r>
              <a:rPr lang="en-IE" sz="2400" dirty="0">
                <a:latin typeface="Comic Sans MS" pitchFamily="66" charset="0"/>
              </a:rPr>
              <a:t> </a:t>
            </a:r>
          </a:p>
        </p:txBody>
      </p:sp>
      <p:sp>
        <p:nvSpPr>
          <p:cNvPr id="3" name="TextBox 1"/>
          <p:cNvSpPr txBox="1">
            <a:spLocks noChangeArrowheads="1"/>
          </p:cNvSpPr>
          <p:nvPr/>
        </p:nvSpPr>
        <p:spPr bwMode="auto">
          <a:xfrm>
            <a:off x="328613" y="4724400"/>
            <a:ext cx="8280400" cy="2100263"/>
          </a:xfrm>
          <a:prstGeom prst="rect">
            <a:avLst/>
          </a:prstGeom>
          <a:noFill/>
          <a:ln w="9525">
            <a:noFill/>
            <a:miter lim="800000"/>
            <a:headEnd/>
            <a:tailEnd/>
          </a:ln>
        </p:spPr>
        <p:txBody>
          <a:bodyPr>
            <a:spAutoFit/>
          </a:bodyPr>
          <a:lstStyle/>
          <a:p>
            <a:r>
              <a:rPr lang="ga-IE" sz="2400">
                <a:latin typeface="Comic Sans MS" pitchFamily="66" charset="0"/>
              </a:rPr>
              <a:t>Is féidir cluichí faoi na Lochlannaigh a imirt ar na suíomhanna seo:</a:t>
            </a:r>
          </a:p>
          <a:p>
            <a:r>
              <a:rPr lang="en-IE" sz="2400" dirty="0">
                <a:latin typeface="Comic Sans MS" pitchFamily="66" charset="0"/>
                <a:hlinkClick r:id="rId4"/>
              </a:rPr>
              <a:t>http://www.bbc.co.uk/history/ancient/vikings/launch_gms_viking_quest.shtml</a:t>
            </a:r>
            <a:endParaRPr lang="en-IE" sz="2400" dirty="0">
              <a:latin typeface="Comic Sans MS" pitchFamily="66" charset="0"/>
            </a:endParaRPr>
          </a:p>
          <a:p>
            <a:endParaRPr lang="en-IE" sz="1200" dirty="0">
              <a:latin typeface="Comic Sans MS" pitchFamily="66" charset="0"/>
              <a:hlinkClick r:id="rId5"/>
            </a:endParaRPr>
          </a:p>
          <a:p>
            <a:r>
              <a:rPr lang="en-IE" sz="2400" dirty="0">
                <a:latin typeface="Comic Sans MS" pitchFamily="66" charset="0"/>
                <a:hlinkClick r:id="rId5"/>
              </a:rPr>
              <a:t>http://www.bbc.co.uk/history/walk/flash/viking.html</a:t>
            </a:r>
            <a:endParaRPr lang="en-IE" sz="2400" dirty="0">
              <a:latin typeface="Comic Sans MS" pitchFamily="66" charset="0"/>
            </a:endParaRPr>
          </a:p>
        </p:txBody>
      </p:sp>
      <p:sp>
        <p:nvSpPr>
          <p:cNvPr id="4" name="Rectangle 3"/>
          <p:cNvSpPr>
            <a:spLocks noChangeArrowheads="1"/>
          </p:cNvSpPr>
          <p:nvPr/>
        </p:nvSpPr>
        <p:spPr bwMode="auto">
          <a:xfrm>
            <a:off x="328613" y="1844675"/>
            <a:ext cx="8497887" cy="2830513"/>
          </a:xfrm>
          <a:prstGeom prst="rect">
            <a:avLst/>
          </a:prstGeom>
          <a:noFill/>
          <a:ln w="9525">
            <a:noFill/>
            <a:miter lim="800000"/>
            <a:headEnd/>
            <a:tailEnd/>
          </a:ln>
        </p:spPr>
        <p:txBody>
          <a:bodyPr>
            <a:spAutoFit/>
          </a:bodyPr>
          <a:lstStyle/>
          <a:p>
            <a:r>
              <a:rPr lang="ga-IE" sz="2400">
                <a:latin typeface="Comic Sans MS" pitchFamily="66" charset="0"/>
              </a:rPr>
              <a:t>Is féidir féachaint ar fhíseáin faoi na Lochlannaigh ar </a:t>
            </a:r>
            <a:r>
              <a:rPr lang="en-GB" sz="2400" dirty="0">
                <a:latin typeface="Comic Sans MS" pitchFamily="66" charset="0"/>
              </a:rPr>
              <a:t/>
            </a:r>
            <a:br>
              <a:rPr lang="en-GB" sz="2400" dirty="0">
                <a:latin typeface="Comic Sans MS" pitchFamily="66" charset="0"/>
              </a:rPr>
            </a:br>
            <a:r>
              <a:rPr lang="ga-IE" sz="2400">
                <a:latin typeface="Comic Sans MS" pitchFamily="66" charset="0"/>
              </a:rPr>
              <a:t>na naisc seo thíos: </a:t>
            </a:r>
            <a:r>
              <a:rPr lang="ga-IE" sz="2400">
                <a:latin typeface="Comic Sans MS" pitchFamily="66" charset="0"/>
                <a:hlinkClick r:id="rId6"/>
              </a:rPr>
              <a:t>http://www.history.com/topics/exploration/vikings-history/videos/life-of-a-viking</a:t>
            </a:r>
            <a:r>
              <a:rPr lang="ga-IE" sz="2400">
                <a:latin typeface="Comic Sans MS" pitchFamily="66" charset="0"/>
              </a:rPr>
              <a:t> </a:t>
            </a:r>
          </a:p>
          <a:p>
            <a:endParaRPr lang="ga-IE" sz="1200">
              <a:latin typeface="Comic Sans MS" pitchFamily="66" charset="0"/>
            </a:endParaRPr>
          </a:p>
          <a:p>
            <a:r>
              <a:rPr lang="ga-IE" sz="2400">
                <a:latin typeface="Comic Sans MS" pitchFamily="66" charset="0"/>
                <a:hlinkClick r:id="rId7"/>
              </a:rPr>
              <a:t>http://www.history.com/topics/exploration/vikings-history/videos/mankind-the-story-of-all-of-us-the-vikings?m=528e394da93ae&amp;s=undefined&amp;f=1&amp;free=false</a:t>
            </a:r>
            <a:r>
              <a:rPr lang="ga-IE" sz="240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dissolve">
                                      <p:cBhvr>
                                        <p:cTn id="7" dur="500"/>
                                        <p:tgtEl>
                                          <p:spTgt spid="604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611188" y="671513"/>
            <a:ext cx="7921625" cy="4801314"/>
          </a:xfrm>
          <a:prstGeom prst="rect">
            <a:avLst/>
          </a:prstGeom>
          <a:noFill/>
          <a:ln w="9525">
            <a:noFill/>
            <a:miter lim="800000"/>
            <a:headEnd/>
            <a:tailEnd/>
          </a:ln>
        </p:spPr>
        <p:txBody>
          <a:bodyPr>
            <a:spAutoFit/>
          </a:bodyPr>
          <a:lstStyle/>
          <a:p>
            <a:r>
              <a:rPr lang="ga-IE" b="1" dirty="0">
                <a:solidFill>
                  <a:srgbClr val="000000"/>
                </a:solidFill>
                <a:latin typeface="Comic Sans MS" pitchFamily="66" charset="0"/>
                <a:cs typeface="Times New Roman" pitchFamily="18" charset="0"/>
              </a:rPr>
              <a:t>Íomhánna:</a:t>
            </a:r>
            <a:endParaRPr lang="en-GB" b="1" dirty="0">
              <a:solidFill>
                <a:srgbClr val="000000"/>
              </a:solidFill>
              <a:latin typeface="Comic Sans MS" pitchFamily="66" charset="0"/>
              <a:cs typeface="Times New Roman" pitchFamily="18" charset="0"/>
            </a:endParaRPr>
          </a:p>
          <a:p>
            <a:r>
              <a:rPr lang="en-GB" dirty="0">
                <a:solidFill>
                  <a:srgbClr val="000000"/>
                </a:solidFill>
                <a:latin typeface="Comic Sans MS" pitchFamily="66" charset="0"/>
                <a:cs typeface="Times New Roman" pitchFamily="18" charset="0"/>
              </a:rPr>
              <a:t>Dómhnal Ó Bric</a:t>
            </a:r>
          </a:p>
          <a:p>
            <a:r>
              <a:rPr lang="en-GB" dirty="0">
                <a:solidFill>
                  <a:srgbClr val="000000"/>
                </a:solidFill>
                <a:latin typeface="Comic Sans MS" pitchFamily="66" charset="0"/>
                <a:cs typeface="Times New Roman" pitchFamily="18" charset="0"/>
              </a:rPr>
              <a:t>Christine Warner</a:t>
            </a:r>
          </a:p>
          <a:p>
            <a:r>
              <a:rPr lang="en-GB" dirty="0">
                <a:solidFill>
                  <a:srgbClr val="000000"/>
                </a:solidFill>
                <a:latin typeface="Comic Sans MS" pitchFamily="66" charset="0"/>
                <a:cs typeface="Times New Roman" pitchFamily="18" charset="0"/>
              </a:rPr>
              <a:t>Peter Donnelly</a:t>
            </a:r>
          </a:p>
          <a:p>
            <a:r>
              <a:rPr lang="en-GB" dirty="0">
                <a:solidFill>
                  <a:srgbClr val="000000"/>
                </a:solidFill>
                <a:latin typeface="Comic Sans MS" pitchFamily="66" charset="0"/>
                <a:cs typeface="Times New Roman" pitchFamily="18" charset="0"/>
              </a:rPr>
              <a:t>Shutterstock</a:t>
            </a:r>
          </a:p>
          <a:p>
            <a:r>
              <a:rPr lang="en-GB" dirty="0">
                <a:solidFill>
                  <a:srgbClr val="000000"/>
                </a:solidFill>
                <a:latin typeface="Comic Sans MS" pitchFamily="66" charset="0"/>
                <a:cs typeface="Times New Roman" pitchFamily="18" charset="0"/>
              </a:rPr>
              <a:t>Ard-Mhúsaem </a:t>
            </a:r>
            <a:r>
              <a:rPr lang="en-GB" dirty="0" err="1">
                <a:solidFill>
                  <a:srgbClr val="000000"/>
                </a:solidFill>
                <a:latin typeface="Comic Sans MS" pitchFamily="66" charset="0"/>
                <a:cs typeface="Times New Roman" pitchFamily="18" charset="0"/>
              </a:rPr>
              <a:t>na</a:t>
            </a:r>
            <a:r>
              <a:rPr lang="en-GB" dirty="0">
                <a:solidFill>
                  <a:srgbClr val="000000"/>
                </a:solidFill>
                <a:latin typeface="Comic Sans MS" pitchFamily="66" charset="0"/>
                <a:cs typeface="Times New Roman" pitchFamily="18" charset="0"/>
              </a:rPr>
              <a:t> </a:t>
            </a:r>
            <a:r>
              <a:rPr lang="en-GB" dirty="0" err="1" smtClean="0">
                <a:solidFill>
                  <a:srgbClr val="000000"/>
                </a:solidFill>
                <a:latin typeface="Comic Sans MS" pitchFamily="66" charset="0"/>
                <a:cs typeface="Times New Roman" pitchFamily="18" charset="0"/>
              </a:rPr>
              <a:t>hÉireann</a:t>
            </a:r>
            <a:endParaRPr lang="en-GB" dirty="0" smtClean="0">
              <a:solidFill>
                <a:srgbClr val="000000"/>
              </a:solidFill>
              <a:latin typeface="Comic Sans MS" pitchFamily="66" charset="0"/>
              <a:cs typeface="Times New Roman" pitchFamily="18" charset="0"/>
            </a:endParaRPr>
          </a:p>
          <a:p>
            <a:r>
              <a:rPr lang="en-GB" dirty="0" err="1" smtClean="0">
                <a:solidFill>
                  <a:srgbClr val="000000"/>
                </a:solidFill>
                <a:latin typeface="Comic Sans MS" pitchFamily="66" charset="0"/>
                <a:cs typeface="Times New Roman" pitchFamily="18" charset="0"/>
              </a:rPr>
              <a:t>Alamy</a:t>
            </a:r>
            <a:endParaRPr lang="ga-IE" dirty="0">
              <a:solidFill>
                <a:srgbClr val="000000"/>
              </a:solidFill>
              <a:latin typeface="Comic Sans MS" pitchFamily="66" charset="0"/>
              <a:cs typeface="Times New Roman" pitchFamily="18" charset="0"/>
            </a:endParaRPr>
          </a:p>
          <a:p>
            <a:endParaRPr lang="ga-IE" dirty="0">
              <a:solidFill>
                <a:srgbClr val="000000"/>
              </a:solidFill>
              <a:latin typeface="Comic Sans MS" pitchFamily="66" charset="0"/>
              <a:cs typeface="Times New Roman" pitchFamily="18" charset="0"/>
            </a:endParaRPr>
          </a:p>
          <a:p>
            <a:r>
              <a:rPr lang="ga-IE" dirty="0">
                <a:solidFill>
                  <a:srgbClr val="000000"/>
                </a:solidFill>
                <a:latin typeface="Comic Sans MS" pitchFamily="66" charset="0"/>
                <a:cs typeface="Times New Roman" pitchFamily="18" charset="0"/>
              </a:rPr>
              <a:t>Rinneadh gach iarracht teacht ar úinéir an chóipchirt i gcás na n‑íomhánna atá ar na sleamhnáin seo. Má rinneadh fail</a:t>
            </a:r>
            <a:r>
              <a:rPr lang="en-GB" dirty="0">
                <a:solidFill>
                  <a:srgbClr val="000000"/>
                </a:solidFill>
                <a:latin typeface="Comic Sans MS" pitchFamily="66" charset="0"/>
                <a:cs typeface="Times New Roman" pitchFamily="18" charset="0"/>
              </a:rPr>
              <a:t>l</a:t>
            </a:r>
            <a:r>
              <a:rPr lang="ga-IE" dirty="0">
                <a:solidFill>
                  <a:srgbClr val="000000"/>
                </a:solidFill>
                <a:latin typeface="Comic Sans MS" pitchFamily="66" charset="0"/>
                <a:cs typeface="Times New Roman" pitchFamily="18" charset="0"/>
              </a:rPr>
              <a:t>í ar aon bhealach</a:t>
            </a:r>
          </a:p>
          <a:p>
            <a:r>
              <a:rPr lang="ga-IE" dirty="0">
                <a:solidFill>
                  <a:srgbClr val="000000"/>
                </a:solidFill>
                <a:latin typeface="Comic Sans MS" pitchFamily="66" charset="0"/>
                <a:cs typeface="Times New Roman" pitchFamily="18" charset="0"/>
              </a:rPr>
              <a:t>ó thaobh cóipchirt de ba cheart d’úinéir an chóipchirt teagmháil</a:t>
            </a:r>
          </a:p>
          <a:p>
            <a:r>
              <a:rPr lang="ga-IE" dirty="0">
                <a:solidFill>
                  <a:srgbClr val="000000"/>
                </a:solidFill>
                <a:latin typeface="Comic Sans MS" pitchFamily="66" charset="0"/>
                <a:cs typeface="Times New Roman" pitchFamily="18" charset="0"/>
              </a:rPr>
              <a:t>a dhéanamh leis na foilsitheoirí. Beidh na foilsitheoirí lántoilteanach socruithe cuí a dhéanamh leis.</a:t>
            </a:r>
          </a:p>
          <a:p>
            <a:endParaRPr lang="ga-IE" dirty="0">
              <a:solidFill>
                <a:srgbClr val="000000"/>
              </a:solidFill>
              <a:latin typeface="Comic Sans MS" pitchFamily="66" charset="0"/>
              <a:cs typeface="Times New Roman" pitchFamily="18" charset="0"/>
            </a:endParaRPr>
          </a:p>
          <a:p>
            <a:r>
              <a:rPr lang="ga-IE" dirty="0">
                <a:solidFill>
                  <a:srgbClr val="000000"/>
                </a:solidFill>
                <a:latin typeface="Comic Sans MS" pitchFamily="66" charset="0"/>
                <a:cs typeface="Times New Roman" pitchFamily="18" charset="0"/>
              </a:rPr>
              <a:t>© Foras na Gaeilge, 201</a:t>
            </a:r>
            <a:r>
              <a:rPr lang="en-GB" dirty="0">
                <a:solidFill>
                  <a:srgbClr val="000000"/>
                </a:solidFill>
                <a:latin typeface="Comic Sans MS" pitchFamily="66" charset="0"/>
                <a:cs typeface="Times New Roman" pitchFamily="18" charset="0"/>
              </a:rPr>
              <a:t>5</a:t>
            </a:r>
            <a:endParaRPr lang="ga-IE" dirty="0">
              <a:solidFill>
                <a:srgbClr val="000000"/>
              </a:solidFill>
              <a:latin typeface="Comic Sans MS" pitchFamily="66" charset="0"/>
              <a:cs typeface="Times New Roman" pitchFamily="18" charset="0"/>
            </a:endParaRPr>
          </a:p>
          <a:p>
            <a:endParaRPr lang="ga-IE" dirty="0">
              <a:solidFill>
                <a:srgbClr val="000000"/>
              </a:solidFill>
              <a:latin typeface="Comic Sans MS" pitchFamily="66" charset="0"/>
              <a:cs typeface="Times New Roman" pitchFamily="18" charset="0"/>
            </a:endParaRPr>
          </a:p>
          <a:p>
            <a:r>
              <a:rPr lang="ga-IE" dirty="0">
                <a:solidFill>
                  <a:srgbClr val="000000"/>
                </a:solidFill>
                <a:latin typeface="Comic Sans MS" pitchFamily="66" charset="0"/>
                <a:cs typeface="Times New Roman" pitchFamily="18" charset="0"/>
              </a:rPr>
              <a:t>An Gúm, 24-27 Sráid Fhreidric Thuaidh, Baile Átha Cliath 1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1513" y="0"/>
            <a:ext cx="5932487" cy="6348413"/>
          </a:xfrm>
          <a:prstGeom prst="rect">
            <a:avLst/>
          </a:prstGeom>
          <a:noFill/>
          <a:ln w="9525">
            <a:noFill/>
            <a:miter lim="800000"/>
            <a:headEnd/>
            <a:tailEnd/>
          </a:ln>
        </p:spPr>
      </p:pic>
      <p:sp>
        <p:nvSpPr>
          <p:cNvPr id="8214" name="Text Box 22"/>
          <p:cNvSpPr txBox="1">
            <a:spLocks noChangeArrowheads="1"/>
          </p:cNvSpPr>
          <p:nvPr/>
        </p:nvSpPr>
        <p:spPr bwMode="auto">
          <a:xfrm>
            <a:off x="179388" y="908050"/>
            <a:ext cx="2952750" cy="3787775"/>
          </a:xfrm>
          <a:prstGeom prst="rect">
            <a:avLst/>
          </a:prstGeom>
          <a:solidFill>
            <a:schemeClr val="bg1"/>
          </a:solidFill>
          <a:ln w="22225" algn="ctr">
            <a:solidFill>
              <a:srgbClr val="800080"/>
            </a:solidFill>
            <a:miter lim="800000"/>
            <a:headEnd/>
            <a:tailEnd/>
          </a:ln>
        </p:spPr>
        <p:txBody>
          <a:bodyPr lIns="90000" tIns="46800" rIns="90000" bIns="46800">
            <a:spAutoFit/>
          </a:bodyPr>
          <a:lstStyle/>
          <a:p>
            <a:r>
              <a:rPr lang="ga-IE" sz="2000">
                <a:latin typeface="Comic Sans MS" pitchFamily="66" charset="0"/>
              </a:rPr>
              <a:t>Dream ba ea na Lochlannaigh a raibh cónaí orthu i gCríoch Lochlann níos mó ná míle bliain ó shin. </a:t>
            </a:r>
            <a:r>
              <a:rPr lang="en-GB" sz="2000" dirty="0">
                <a:latin typeface="Comic Sans MS" pitchFamily="66" charset="0"/>
              </a:rPr>
              <a:t/>
            </a:r>
            <a:br>
              <a:rPr lang="en-GB" sz="2000" dirty="0">
                <a:latin typeface="Comic Sans MS" pitchFamily="66" charset="0"/>
              </a:rPr>
            </a:br>
            <a:r>
              <a:rPr lang="ga-IE" sz="2000">
                <a:latin typeface="Comic Sans MS" pitchFamily="66" charset="0"/>
              </a:rPr>
              <a:t>Réigiún i dtuaisceart na hEorpa is ea Críoch Lochlann</a:t>
            </a:r>
            <a:r>
              <a:rPr lang="en-GB" sz="2000" dirty="0">
                <a:latin typeface="Comic Sans MS" pitchFamily="66" charset="0"/>
              </a:rPr>
              <a:t>. </a:t>
            </a:r>
            <a:r>
              <a:rPr lang="ga-IE" sz="2000">
                <a:latin typeface="Comic Sans MS" pitchFamily="66" charset="0"/>
              </a:rPr>
              <a:t>Tá an réigiún </a:t>
            </a:r>
            <a:r>
              <a:rPr lang="en-GB" sz="2000" dirty="0">
                <a:latin typeface="Comic Sans MS" pitchFamily="66" charset="0"/>
              </a:rPr>
              <a:t>sin </a:t>
            </a:r>
            <a:r>
              <a:rPr lang="ga-IE" sz="2000">
                <a:latin typeface="Comic Sans MS" pitchFamily="66" charset="0"/>
              </a:rPr>
              <a:t>roinnte ina thrí thír sa lá atá inniu ann – </a:t>
            </a:r>
            <a:r>
              <a:rPr lang="en-GB" sz="2000" dirty="0">
                <a:latin typeface="Comic Sans MS" pitchFamily="66" charset="0"/>
              </a:rPr>
              <a:t/>
            </a:r>
            <a:br>
              <a:rPr lang="en-GB" sz="2000" dirty="0">
                <a:latin typeface="Comic Sans MS" pitchFamily="66" charset="0"/>
              </a:rPr>
            </a:br>
            <a:r>
              <a:rPr lang="ga-IE" sz="2000">
                <a:latin typeface="Comic Sans MS" pitchFamily="66" charset="0"/>
              </a:rPr>
              <a:t>an Iorua, an tSualainn </a:t>
            </a:r>
            <a:r>
              <a:rPr lang="en-GB" sz="2000" dirty="0">
                <a:latin typeface="Comic Sans MS" pitchFamily="66" charset="0"/>
              </a:rPr>
              <a:t/>
            </a:r>
            <a:br>
              <a:rPr lang="en-GB" sz="2000" dirty="0">
                <a:latin typeface="Comic Sans MS" pitchFamily="66" charset="0"/>
              </a:rPr>
            </a:br>
            <a:r>
              <a:rPr lang="ga-IE" sz="2000">
                <a:latin typeface="Comic Sans MS" pitchFamily="66" charset="0"/>
              </a:rPr>
              <a:t>agus an Danmhairg. </a:t>
            </a:r>
          </a:p>
        </p:txBody>
      </p:sp>
      <p:sp>
        <p:nvSpPr>
          <p:cNvPr id="27" name="Right Arrow 26"/>
          <p:cNvSpPr>
            <a:spLocks noChangeArrowheads="1"/>
          </p:cNvSpPr>
          <p:nvPr/>
        </p:nvSpPr>
        <p:spPr bwMode="auto">
          <a:xfrm rot="3304831">
            <a:off x="4934744" y="1477169"/>
            <a:ext cx="936625" cy="144463"/>
          </a:xfrm>
          <a:prstGeom prst="rightArrow">
            <a:avLst>
              <a:gd name="adj1" fmla="val 50000"/>
              <a:gd name="adj2" fmla="val 50007"/>
            </a:avLst>
          </a:prstGeom>
          <a:solidFill>
            <a:srgbClr val="FFFF00"/>
          </a:solidFill>
          <a:ln w="25400" algn="ctr">
            <a:solidFill>
              <a:srgbClr val="385D8A"/>
            </a:solidFill>
            <a:miter lim="800000"/>
            <a:headEnd/>
            <a:tailEnd/>
          </a:ln>
        </p:spPr>
        <p:txBody>
          <a:bodyPr rot="10800000" vert="eaVert" anchor="ctr"/>
          <a:lstStyle/>
          <a:p>
            <a:pPr algn="ctr"/>
            <a:endParaRPr lang="ga-IE">
              <a:solidFill>
                <a:srgbClr val="FFFF00"/>
              </a:solidFill>
              <a:latin typeface="Calibri" pitchFamily="34" charset="0"/>
            </a:endParaRPr>
          </a:p>
        </p:txBody>
      </p:sp>
      <p:sp>
        <p:nvSpPr>
          <p:cNvPr id="32" name="Rectangle 31"/>
          <p:cNvSpPr/>
          <p:nvPr/>
        </p:nvSpPr>
        <p:spPr>
          <a:xfrm>
            <a:off x="5148263" y="3357563"/>
            <a:ext cx="1727200" cy="3603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ga-IE" dirty="0">
                <a:latin typeface="Comic Sans MS" pitchFamily="66" charset="0"/>
              </a:rPr>
              <a:t>An Danmhairg</a:t>
            </a:r>
          </a:p>
        </p:txBody>
      </p:sp>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2588" y="1947863"/>
            <a:ext cx="1377950" cy="1377950"/>
          </a:xfrm>
          <a:prstGeom prst="rect">
            <a:avLst/>
          </a:prstGeom>
          <a:noFill/>
          <a:ln w="9525">
            <a:noFill/>
            <a:miter lim="800000"/>
            <a:headEnd/>
            <a:tailEnd/>
          </a:ln>
        </p:spPr>
      </p:pic>
      <p:sp>
        <p:nvSpPr>
          <p:cNvPr id="16" name="Rectangle 15"/>
          <p:cNvSpPr/>
          <p:nvPr/>
        </p:nvSpPr>
        <p:spPr>
          <a:xfrm>
            <a:off x="6948488" y="1268413"/>
            <a:ext cx="1587500" cy="28892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ga-IE" dirty="0">
                <a:latin typeface="Comic Sans MS" pitchFamily="66" charset="0"/>
              </a:rPr>
              <a:t>An tSualainn</a:t>
            </a:r>
          </a:p>
        </p:txBody>
      </p:sp>
      <p:sp>
        <p:nvSpPr>
          <p:cNvPr id="17" name="Rectangle 16"/>
          <p:cNvSpPr/>
          <p:nvPr/>
        </p:nvSpPr>
        <p:spPr>
          <a:xfrm>
            <a:off x="4500563" y="908050"/>
            <a:ext cx="1371600" cy="36195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ga-IE" dirty="0">
                <a:latin typeface="Comic Sans MS" pitchFamily="66" charset="0"/>
              </a:rPr>
              <a:t>An Iorua</a:t>
            </a:r>
          </a:p>
        </p:txBody>
      </p:sp>
      <p:sp>
        <p:nvSpPr>
          <p:cNvPr id="18" name="Right Arrow 17"/>
          <p:cNvSpPr>
            <a:spLocks noChangeArrowheads="1"/>
          </p:cNvSpPr>
          <p:nvPr/>
        </p:nvSpPr>
        <p:spPr bwMode="auto">
          <a:xfrm rot="9083541">
            <a:off x="6227763" y="1844675"/>
            <a:ext cx="936625" cy="144463"/>
          </a:xfrm>
          <a:prstGeom prst="rightArrow">
            <a:avLst>
              <a:gd name="adj1" fmla="val 50000"/>
              <a:gd name="adj2" fmla="val 50007"/>
            </a:avLst>
          </a:prstGeom>
          <a:solidFill>
            <a:srgbClr val="FFFF00"/>
          </a:solidFill>
          <a:ln w="25400" algn="ctr">
            <a:solidFill>
              <a:srgbClr val="385D8A"/>
            </a:solidFill>
            <a:miter lim="800000"/>
            <a:headEnd/>
            <a:tailEnd/>
          </a:ln>
        </p:spPr>
        <p:txBody>
          <a:bodyPr rot="10800000" vert="eaVert" anchor="ctr"/>
          <a:lstStyle/>
          <a:p>
            <a:pPr algn="ctr"/>
            <a:endParaRPr lang="ga-IE">
              <a:solidFill>
                <a:srgbClr val="FFFF00"/>
              </a:solidFill>
              <a:latin typeface="Calibri" pitchFamily="34" charset="0"/>
            </a:endParaRPr>
          </a:p>
        </p:txBody>
      </p:sp>
      <p:sp>
        <p:nvSpPr>
          <p:cNvPr id="19" name="Right Arrow 18"/>
          <p:cNvSpPr>
            <a:spLocks noChangeArrowheads="1"/>
          </p:cNvSpPr>
          <p:nvPr/>
        </p:nvSpPr>
        <p:spPr bwMode="auto">
          <a:xfrm rot="-3252279">
            <a:off x="5356225" y="2933700"/>
            <a:ext cx="457200" cy="152400"/>
          </a:xfrm>
          <a:prstGeom prst="rightArrow">
            <a:avLst>
              <a:gd name="adj1" fmla="val 50000"/>
              <a:gd name="adj2" fmla="val 50125"/>
            </a:avLst>
          </a:prstGeom>
          <a:solidFill>
            <a:srgbClr val="FFFF00"/>
          </a:solidFill>
          <a:ln w="25400" algn="ctr">
            <a:solidFill>
              <a:srgbClr val="385D8A"/>
            </a:solidFill>
            <a:miter lim="800000"/>
            <a:headEnd/>
            <a:tailEnd/>
          </a:ln>
        </p:spPr>
        <p:txBody>
          <a:bodyPr rot="10800000" anchor="ctr"/>
          <a:lstStyle/>
          <a:p>
            <a:pPr algn="ctr"/>
            <a:endParaRPr lang="ga-IE">
              <a:solidFill>
                <a:srgbClr val="FFFF00"/>
              </a:solidFill>
              <a:latin typeface="Calibri" pitchFamily="34" charset="0"/>
            </a:endParaRPr>
          </a:p>
        </p:txBody>
      </p:sp>
      <p:sp>
        <p:nvSpPr>
          <p:cNvPr id="12" name="Notched Right Arrow 11"/>
          <p:cNvSpPr/>
          <p:nvPr/>
        </p:nvSpPr>
        <p:spPr>
          <a:xfrm rot="579392">
            <a:off x="4140200" y="1628775"/>
            <a:ext cx="977900" cy="48418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214"/>
                                        </p:tgtEl>
                                        <p:attrNameLst>
                                          <p:attrName>style.visibility</p:attrName>
                                        </p:attrNameLst>
                                      </p:cBhvr>
                                      <p:to>
                                        <p:strVal val="visible"/>
                                      </p:to>
                                    </p:set>
                                    <p:anim calcmode="lin" valueType="num">
                                      <p:cBhvr>
                                        <p:cTn id="7" dur="1000" fill="hold"/>
                                        <p:tgtEl>
                                          <p:spTgt spid="8214"/>
                                        </p:tgtEl>
                                        <p:attrNameLst>
                                          <p:attrName>ppt_x</p:attrName>
                                        </p:attrNameLst>
                                      </p:cBhvr>
                                      <p:tavLst>
                                        <p:tav tm="0">
                                          <p:val>
                                            <p:strVal val="#ppt_x-.2"/>
                                          </p:val>
                                        </p:tav>
                                        <p:tav tm="100000">
                                          <p:val>
                                            <p:strVal val="#ppt_x"/>
                                          </p:val>
                                        </p:tav>
                                      </p:tavLst>
                                    </p:anim>
                                    <p:anim calcmode="lin" valueType="num">
                                      <p:cBhvr>
                                        <p:cTn id="8" dur="1000" fill="hold"/>
                                        <p:tgtEl>
                                          <p:spTgt spid="82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17"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50" presetClass="entr" presetSubtype="0" decel="10000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strVal val="#ppt_w+.3"/>
                                          </p:val>
                                        </p:tav>
                                        <p:tav tm="100000">
                                          <p:val>
                                            <p:strVal val="#ppt_w"/>
                                          </p:val>
                                        </p:tav>
                                      </p:tavLst>
                                    </p:anim>
                                    <p:anim calcmode="lin" valueType="num">
                                      <p:cBhvr>
                                        <p:cTn id="30" dur="1000" fill="hold"/>
                                        <p:tgtEl>
                                          <p:spTgt spid="27"/>
                                        </p:tgtEl>
                                        <p:attrNameLst>
                                          <p:attrName>ppt_h</p:attrName>
                                        </p:attrNameLst>
                                      </p:cBhvr>
                                      <p:tavLst>
                                        <p:tav tm="0">
                                          <p:val>
                                            <p:strVal val="#ppt_h"/>
                                          </p:val>
                                        </p:tav>
                                        <p:tav tm="100000">
                                          <p:val>
                                            <p:strVal val="#ppt_h"/>
                                          </p:val>
                                        </p:tav>
                                      </p:tavLst>
                                    </p:anim>
                                    <p:animEffect transition="in" filter="fade">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55"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strVal val="#ppt_w*0.70"/>
                                          </p:val>
                                        </p:tav>
                                        <p:tav tm="100000">
                                          <p:val>
                                            <p:strVal val="#ppt_w"/>
                                          </p:val>
                                        </p:tav>
                                      </p:tavLst>
                                    </p:anim>
                                    <p:anim calcmode="lin" valueType="num">
                                      <p:cBhvr>
                                        <p:cTn id="41" dur="1000" fill="hold"/>
                                        <p:tgtEl>
                                          <p:spTgt spid="18"/>
                                        </p:tgtEl>
                                        <p:attrNameLst>
                                          <p:attrName>ppt_h</p:attrName>
                                        </p:attrNameLst>
                                      </p:cBhvr>
                                      <p:tavLst>
                                        <p:tav tm="0">
                                          <p:val>
                                            <p:strVal val="#ppt_h"/>
                                          </p:val>
                                        </p:tav>
                                        <p:tav tm="100000">
                                          <p:val>
                                            <p:strVal val="#ppt_h"/>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1"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strVal val="#ppt_w*0.70"/>
                                          </p:val>
                                        </p:tav>
                                        <p:tav tm="100000">
                                          <p:val>
                                            <p:strVal val="#ppt_w"/>
                                          </p:val>
                                        </p:tav>
                                      </p:tavLst>
                                    </p:anim>
                                    <p:anim calcmode="lin" valueType="num">
                                      <p:cBhvr>
                                        <p:cTn id="48" dur="1000" fill="hold"/>
                                        <p:tgtEl>
                                          <p:spTgt spid="32"/>
                                        </p:tgtEl>
                                        <p:attrNameLst>
                                          <p:attrName>ppt_h</p:attrName>
                                        </p:attrNameLst>
                                      </p:cBhvr>
                                      <p:tavLst>
                                        <p:tav tm="0">
                                          <p:val>
                                            <p:strVal val="#ppt_h"/>
                                          </p:val>
                                        </p:tav>
                                        <p:tav tm="100000">
                                          <p:val>
                                            <p:strVal val="#ppt_h"/>
                                          </p:val>
                                        </p:tav>
                                      </p:tavLst>
                                    </p:anim>
                                    <p:animEffect transition="in" filter="fade">
                                      <p:cBhvr>
                                        <p:cTn id="49" dur="1000"/>
                                        <p:tgtEl>
                                          <p:spTgt spid="32"/>
                                        </p:tgtEl>
                                      </p:cBhvr>
                                    </p:animEffect>
                                  </p:childTnLst>
                                </p:cTn>
                              </p:par>
                              <p:par>
                                <p:cTn id="50" presetID="55" presetClass="entr" presetSubtype="0" fill="hold" grpId="1"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strVal val="#ppt_w*0.70"/>
                                          </p:val>
                                        </p:tav>
                                        <p:tav tm="100000">
                                          <p:val>
                                            <p:strVal val="#ppt_w"/>
                                          </p:val>
                                        </p:tav>
                                      </p:tavLst>
                                    </p:anim>
                                    <p:anim calcmode="lin" valueType="num">
                                      <p:cBhvr>
                                        <p:cTn id="53" dur="1000" fill="hold"/>
                                        <p:tgtEl>
                                          <p:spTgt spid="19"/>
                                        </p:tgtEl>
                                        <p:attrNameLst>
                                          <p:attrName>ppt_h</p:attrName>
                                        </p:attrNameLst>
                                      </p:cBhvr>
                                      <p:tavLst>
                                        <p:tav tm="0">
                                          <p:val>
                                            <p:strVal val="#ppt_h"/>
                                          </p:val>
                                        </p:tav>
                                        <p:tav tm="100000">
                                          <p:val>
                                            <p:strVal val="#ppt_h"/>
                                          </p:val>
                                        </p:tav>
                                      </p:tavLst>
                                    </p:anim>
                                    <p:animEffect transition="in" filter="fade">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4" grpId="0" animBg="1"/>
      <p:bldP spid="27" grpId="0" animBg="1"/>
      <p:bldP spid="32" grpId="1" animBg="1"/>
      <p:bldP spid="16" grpId="0" animBg="1"/>
      <p:bldP spid="17" grpId="0" animBg="1"/>
      <p:bldP spid="18" grpId="0" animBg="1"/>
      <p:bldP spid="1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1513" y="0"/>
            <a:ext cx="5932487" cy="6348413"/>
          </a:xfrm>
          <a:prstGeom prst="rect">
            <a:avLst/>
          </a:prstGeom>
          <a:noFill/>
          <a:ln w="9525">
            <a:noFill/>
            <a:miter lim="800000"/>
            <a:headEnd/>
            <a:tailEnd/>
          </a:ln>
        </p:spPr>
      </p:pic>
      <p:grpSp>
        <p:nvGrpSpPr>
          <p:cNvPr id="2" name="Group 29"/>
          <p:cNvGrpSpPr>
            <a:grpSpLocks/>
          </p:cNvGrpSpPr>
          <p:nvPr/>
        </p:nvGrpSpPr>
        <p:grpSpPr bwMode="auto">
          <a:xfrm>
            <a:off x="0" y="1484313"/>
            <a:ext cx="5129213" cy="865187"/>
            <a:chOff x="193" y="1344"/>
            <a:chExt cx="3118" cy="545"/>
          </a:xfrm>
        </p:grpSpPr>
        <p:sp>
          <p:nvSpPr>
            <p:cNvPr id="19482" name="Line 18"/>
            <p:cNvSpPr>
              <a:spLocks noChangeShapeType="1"/>
            </p:cNvSpPr>
            <p:nvPr/>
          </p:nvSpPr>
          <p:spPr bwMode="auto">
            <a:xfrm flipH="1" flipV="1">
              <a:off x="340" y="1344"/>
              <a:ext cx="2971" cy="249"/>
            </a:xfrm>
            <a:prstGeom prst="line">
              <a:avLst/>
            </a:prstGeom>
            <a:noFill/>
            <a:ln w="57150">
              <a:solidFill>
                <a:srgbClr val="800080"/>
              </a:solidFill>
              <a:round/>
              <a:headEnd/>
              <a:tailEnd type="triangle" w="med" len="med"/>
            </a:ln>
          </p:spPr>
          <p:txBody>
            <a:bodyPr lIns="90000" tIns="46800" rIns="90000" bIns="46800"/>
            <a:lstStyle/>
            <a:p>
              <a:endParaRPr lang="ga-IE"/>
            </a:p>
          </p:txBody>
        </p:sp>
        <p:sp>
          <p:nvSpPr>
            <p:cNvPr id="19483" name="Text Box 21"/>
            <p:cNvSpPr txBox="1">
              <a:spLocks noChangeArrowheads="1"/>
            </p:cNvSpPr>
            <p:nvPr/>
          </p:nvSpPr>
          <p:spPr bwMode="auto">
            <a:xfrm>
              <a:off x="193" y="1480"/>
              <a:ext cx="1261" cy="409"/>
            </a:xfrm>
            <a:prstGeom prst="rect">
              <a:avLst/>
            </a:prstGeom>
            <a:solidFill>
              <a:schemeClr val="bg1"/>
            </a:solidFill>
            <a:ln w="22225" algn="ctr">
              <a:solidFill>
                <a:srgbClr val="800080"/>
              </a:solidFill>
              <a:miter lim="800000"/>
              <a:headEnd/>
              <a:tailEnd/>
            </a:ln>
          </p:spPr>
          <p:txBody>
            <a:bodyPr wrap="none" lIns="90000" tIns="46800" rIns="90000" bIns="46800">
              <a:spAutoFit/>
            </a:bodyPr>
            <a:lstStyle/>
            <a:p>
              <a:r>
                <a:rPr lang="ga-IE">
                  <a:latin typeface="Comic Sans MS" pitchFamily="66" charset="0"/>
                </a:rPr>
                <a:t>An Ghraonlainn &amp; </a:t>
              </a:r>
            </a:p>
            <a:p>
              <a:r>
                <a:rPr lang="ga-IE">
                  <a:latin typeface="Comic Sans MS" pitchFamily="66" charset="0"/>
                </a:rPr>
                <a:t>Meiriceá Thuaidh</a:t>
              </a:r>
            </a:p>
          </p:txBody>
        </p:sp>
      </p:grpSp>
      <p:grpSp>
        <p:nvGrpSpPr>
          <p:cNvPr id="3" name="Group 30"/>
          <p:cNvGrpSpPr>
            <a:grpSpLocks/>
          </p:cNvGrpSpPr>
          <p:nvPr/>
        </p:nvGrpSpPr>
        <p:grpSpPr bwMode="auto">
          <a:xfrm>
            <a:off x="3851275" y="620713"/>
            <a:ext cx="2146300" cy="1620837"/>
            <a:chOff x="2290" y="527"/>
            <a:chExt cx="1352" cy="1021"/>
          </a:xfrm>
        </p:grpSpPr>
        <p:sp>
          <p:nvSpPr>
            <p:cNvPr id="19480" name="Line 17"/>
            <p:cNvSpPr>
              <a:spLocks noChangeShapeType="1"/>
            </p:cNvSpPr>
            <p:nvPr/>
          </p:nvSpPr>
          <p:spPr bwMode="auto">
            <a:xfrm flipH="1" flipV="1">
              <a:off x="2290" y="709"/>
              <a:ext cx="1112" cy="839"/>
            </a:xfrm>
            <a:prstGeom prst="line">
              <a:avLst/>
            </a:prstGeom>
            <a:noFill/>
            <a:ln w="57150">
              <a:solidFill>
                <a:srgbClr val="800080"/>
              </a:solidFill>
              <a:round/>
              <a:headEnd/>
              <a:tailEnd type="triangle" w="med" len="med"/>
            </a:ln>
          </p:spPr>
          <p:txBody>
            <a:bodyPr lIns="90000" tIns="46800" rIns="90000" bIns="46800"/>
            <a:lstStyle/>
            <a:p>
              <a:endParaRPr lang="ga-IE"/>
            </a:p>
          </p:txBody>
        </p:sp>
        <p:sp>
          <p:nvSpPr>
            <p:cNvPr id="19481" name="Text Box 22"/>
            <p:cNvSpPr txBox="1">
              <a:spLocks noChangeArrowheads="1"/>
            </p:cNvSpPr>
            <p:nvPr/>
          </p:nvSpPr>
          <p:spPr bwMode="auto">
            <a:xfrm>
              <a:off x="2744" y="527"/>
              <a:ext cx="898" cy="234"/>
            </a:xfrm>
            <a:prstGeom prst="rect">
              <a:avLst/>
            </a:prstGeom>
            <a:solidFill>
              <a:schemeClr val="bg1"/>
            </a:solidFill>
            <a:ln w="22225" algn="ctr">
              <a:solidFill>
                <a:srgbClr val="800080"/>
              </a:solidFill>
              <a:miter lim="800000"/>
              <a:headEnd/>
              <a:tailEnd/>
            </a:ln>
          </p:spPr>
          <p:txBody>
            <a:bodyPr wrap="none" lIns="90000" tIns="46800" rIns="90000" bIns="46800">
              <a:spAutoFit/>
            </a:bodyPr>
            <a:lstStyle/>
            <a:p>
              <a:r>
                <a:rPr lang="ga-IE">
                  <a:latin typeface="Comic Sans MS" pitchFamily="66" charset="0"/>
                </a:rPr>
                <a:t>An Íoslainn</a:t>
              </a:r>
            </a:p>
          </p:txBody>
        </p:sp>
      </p:grpSp>
      <p:grpSp>
        <p:nvGrpSpPr>
          <p:cNvPr id="4" name="Group 28"/>
          <p:cNvGrpSpPr>
            <a:grpSpLocks/>
          </p:cNvGrpSpPr>
          <p:nvPr/>
        </p:nvGrpSpPr>
        <p:grpSpPr bwMode="auto">
          <a:xfrm>
            <a:off x="5580063" y="1628775"/>
            <a:ext cx="2636837" cy="1682750"/>
            <a:chOff x="3470" y="1230"/>
            <a:chExt cx="1661" cy="1060"/>
          </a:xfrm>
        </p:grpSpPr>
        <p:sp>
          <p:nvSpPr>
            <p:cNvPr id="19478" name="Freeform 16"/>
            <p:cNvSpPr>
              <a:spLocks/>
            </p:cNvSpPr>
            <p:nvPr/>
          </p:nvSpPr>
          <p:spPr bwMode="auto">
            <a:xfrm>
              <a:off x="3470" y="1525"/>
              <a:ext cx="771" cy="765"/>
            </a:xfrm>
            <a:custGeom>
              <a:avLst/>
              <a:gdLst>
                <a:gd name="T0" fmla="*/ 0 w 725"/>
                <a:gd name="T1" fmla="*/ 303 h 674"/>
                <a:gd name="T2" fmla="*/ 84 w 725"/>
                <a:gd name="T3" fmla="*/ 502 h 674"/>
                <a:gd name="T4" fmla="*/ 125 w 725"/>
                <a:gd name="T5" fmla="*/ 628 h 674"/>
                <a:gd name="T6" fmla="*/ 162 w 725"/>
                <a:gd name="T7" fmla="*/ 739 h 674"/>
                <a:gd name="T8" fmla="*/ 228 w 725"/>
                <a:gd name="T9" fmla="*/ 821 h 674"/>
                <a:gd name="T10" fmla="*/ 259 w 725"/>
                <a:gd name="T11" fmla="*/ 933 h 674"/>
                <a:gd name="T12" fmla="*/ 288 w 725"/>
                <a:gd name="T13" fmla="*/ 1106 h 674"/>
                <a:gd name="T14" fmla="*/ 340 w 725"/>
                <a:gd name="T15" fmla="*/ 1118 h 674"/>
                <a:gd name="T16" fmla="*/ 397 w 725"/>
                <a:gd name="T17" fmla="*/ 1092 h 674"/>
                <a:gd name="T18" fmla="*/ 493 w 725"/>
                <a:gd name="T19" fmla="*/ 1025 h 674"/>
                <a:gd name="T20" fmla="*/ 566 w 725"/>
                <a:gd name="T21" fmla="*/ 960 h 674"/>
                <a:gd name="T22" fmla="*/ 610 w 725"/>
                <a:gd name="T23" fmla="*/ 880 h 674"/>
                <a:gd name="T24" fmla="*/ 688 w 725"/>
                <a:gd name="T25" fmla="*/ 787 h 674"/>
                <a:gd name="T26" fmla="*/ 760 w 725"/>
                <a:gd name="T27" fmla="*/ 640 h 674"/>
                <a:gd name="T28" fmla="*/ 927 w 725"/>
                <a:gd name="T29" fmla="*/ 0 h 6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674"/>
                <a:gd name="T47" fmla="*/ 725 w 725"/>
                <a:gd name="T48" fmla="*/ 674 h 6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674">
                  <a:moveTo>
                    <a:pt x="0" y="182"/>
                  </a:moveTo>
                  <a:lnTo>
                    <a:pt x="66" y="302"/>
                  </a:lnTo>
                  <a:lnTo>
                    <a:pt x="98" y="378"/>
                  </a:lnTo>
                  <a:lnTo>
                    <a:pt x="126" y="446"/>
                  </a:lnTo>
                  <a:lnTo>
                    <a:pt x="178" y="494"/>
                  </a:lnTo>
                  <a:lnTo>
                    <a:pt x="202" y="562"/>
                  </a:lnTo>
                  <a:lnTo>
                    <a:pt x="226" y="666"/>
                  </a:lnTo>
                  <a:lnTo>
                    <a:pt x="266" y="674"/>
                  </a:lnTo>
                  <a:lnTo>
                    <a:pt x="310" y="658"/>
                  </a:lnTo>
                  <a:lnTo>
                    <a:pt x="386" y="618"/>
                  </a:lnTo>
                  <a:lnTo>
                    <a:pt x="442" y="578"/>
                  </a:lnTo>
                  <a:lnTo>
                    <a:pt x="478" y="530"/>
                  </a:lnTo>
                  <a:lnTo>
                    <a:pt x="538" y="474"/>
                  </a:lnTo>
                  <a:lnTo>
                    <a:pt x="594" y="386"/>
                  </a:lnTo>
                  <a:lnTo>
                    <a:pt x="725" y="0"/>
                  </a:lnTo>
                </a:path>
              </a:pathLst>
            </a:custGeom>
            <a:noFill/>
            <a:ln w="57150">
              <a:solidFill>
                <a:srgbClr val="800080"/>
              </a:solidFill>
              <a:round/>
              <a:headEnd/>
              <a:tailEnd type="triangle" w="med" len="med"/>
            </a:ln>
          </p:spPr>
          <p:txBody>
            <a:bodyPr lIns="90000" tIns="46800" rIns="90000" bIns="46800"/>
            <a:lstStyle/>
            <a:p>
              <a:endParaRPr lang="ga-IE"/>
            </a:p>
          </p:txBody>
        </p:sp>
        <p:sp>
          <p:nvSpPr>
            <p:cNvPr id="19479" name="Text Box 23"/>
            <p:cNvSpPr txBox="1">
              <a:spLocks noChangeArrowheads="1"/>
            </p:cNvSpPr>
            <p:nvPr/>
          </p:nvSpPr>
          <p:spPr bwMode="auto">
            <a:xfrm>
              <a:off x="4121" y="1230"/>
              <a:ext cx="1010" cy="234"/>
            </a:xfrm>
            <a:prstGeom prst="rect">
              <a:avLst/>
            </a:prstGeom>
            <a:solidFill>
              <a:schemeClr val="bg1"/>
            </a:solidFill>
            <a:ln w="22225" algn="ctr">
              <a:solidFill>
                <a:srgbClr val="800080"/>
              </a:solidFill>
              <a:miter lim="800000"/>
              <a:headEnd/>
              <a:tailEnd/>
            </a:ln>
          </p:spPr>
          <p:txBody>
            <a:bodyPr wrap="none" lIns="90000" tIns="46800" rIns="90000" bIns="46800">
              <a:spAutoFit/>
            </a:bodyPr>
            <a:lstStyle/>
            <a:p>
              <a:r>
                <a:rPr lang="ga-IE">
                  <a:latin typeface="Comic Sans MS" pitchFamily="66" charset="0"/>
                </a:rPr>
                <a:t>An Fhionlainn</a:t>
              </a:r>
            </a:p>
          </p:txBody>
        </p:sp>
      </p:grpSp>
      <p:grpSp>
        <p:nvGrpSpPr>
          <p:cNvPr id="5" name="Group 26"/>
          <p:cNvGrpSpPr>
            <a:grpSpLocks/>
          </p:cNvGrpSpPr>
          <p:nvPr/>
        </p:nvGrpSpPr>
        <p:grpSpPr bwMode="auto">
          <a:xfrm>
            <a:off x="1620838" y="2024063"/>
            <a:ext cx="3924300" cy="1558925"/>
            <a:chOff x="885" y="1729"/>
            <a:chExt cx="2472" cy="982"/>
          </a:xfrm>
        </p:grpSpPr>
        <p:sp>
          <p:nvSpPr>
            <p:cNvPr id="19474" name="Freeform 10"/>
            <p:cNvSpPr>
              <a:spLocks/>
            </p:cNvSpPr>
            <p:nvPr/>
          </p:nvSpPr>
          <p:spPr bwMode="auto">
            <a:xfrm>
              <a:off x="2812" y="1888"/>
              <a:ext cx="544" cy="431"/>
            </a:xfrm>
            <a:custGeom>
              <a:avLst/>
              <a:gdLst>
                <a:gd name="T0" fmla="*/ 528 w 548"/>
                <a:gd name="T1" fmla="*/ 0 h 402"/>
                <a:gd name="T2" fmla="*/ 0 w 548"/>
                <a:gd name="T3" fmla="*/ 569 h 402"/>
                <a:gd name="T4" fmla="*/ 0 60000 65536"/>
                <a:gd name="T5" fmla="*/ 0 60000 65536"/>
                <a:gd name="T6" fmla="*/ 0 w 548"/>
                <a:gd name="T7" fmla="*/ 0 h 402"/>
                <a:gd name="T8" fmla="*/ 548 w 548"/>
                <a:gd name="T9" fmla="*/ 402 h 402"/>
              </a:gdLst>
              <a:ahLst/>
              <a:cxnLst>
                <a:cxn ang="T4">
                  <a:pos x="T0" y="T1"/>
                </a:cxn>
                <a:cxn ang="T5">
                  <a:pos x="T2" y="T3"/>
                </a:cxn>
              </a:cxnLst>
              <a:rect l="T6" t="T7" r="T8" b="T9"/>
              <a:pathLst>
                <a:path w="548" h="402">
                  <a:moveTo>
                    <a:pt x="548" y="0"/>
                  </a:moveTo>
                  <a:lnTo>
                    <a:pt x="0" y="402"/>
                  </a:lnTo>
                </a:path>
              </a:pathLst>
            </a:custGeom>
            <a:noFill/>
            <a:ln w="57150">
              <a:solidFill>
                <a:srgbClr val="800080"/>
              </a:solidFill>
              <a:round/>
              <a:headEnd/>
              <a:tailEnd type="triangle" w="med" len="med"/>
            </a:ln>
          </p:spPr>
          <p:txBody>
            <a:bodyPr lIns="90000" tIns="46800" rIns="90000" bIns="46800"/>
            <a:lstStyle/>
            <a:p>
              <a:endParaRPr lang="ga-IE"/>
            </a:p>
          </p:txBody>
        </p:sp>
        <p:sp>
          <p:nvSpPr>
            <p:cNvPr id="19475" name="Freeform 12"/>
            <p:cNvSpPr>
              <a:spLocks/>
            </p:cNvSpPr>
            <p:nvPr/>
          </p:nvSpPr>
          <p:spPr bwMode="auto">
            <a:xfrm>
              <a:off x="2805" y="1820"/>
              <a:ext cx="552" cy="151"/>
            </a:xfrm>
            <a:custGeom>
              <a:avLst/>
              <a:gdLst>
                <a:gd name="T0" fmla="*/ 552 w 552"/>
                <a:gd name="T1" fmla="*/ 0 h 151"/>
                <a:gd name="T2" fmla="*/ 0 w 552"/>
                <a:gd name="T3" fmla="*/ 151 h 151"/>
                <a:gd name="T4" fmla="*/ 0 60000 65536"/>
                <a:gd name="T5" fmla="*/ 0 60000 65536"/>
                <a:gd name="T6" fmla="*/ 0 w 552"/>
                <a:gd name="T7" fmla="*/ 0 h 151"/>
                <a:gd name="T8" fmla="*/ 552 w 552"/>
                <a:gd name="T9" fmla="*/ 151 h 151"/>
              </a:gdLst>
              <a:ahLst/>
              <a:cxnLst>
                <a:cxn ang="T4">
                  <a:pos x="T0" y="T1"/>
                </a:cxn>
                <a:cxn ang="T5">
                  <a:pos x="T2" y="T3"/>
                </a:cxn>
              </a:cxnLst>
              <a:rect l="T6" t="T7" r="T8" b="T9"/>
              <a:pathLst>
                <a:path w="552" h="151">
                  <a:moveTo>
                    <a:pt x="552" y="0"/>
                  </a:moveTo>
                  <a:lnTo>
                    <a:pt x="0" y="151"/>
                  </a:lnTo>
                </a:path>
              </a:pathLst>
            </a:custGeom>
            <a:noFill/>
            <a:ln w="57150">
              <a:solidFill>
                <a:srgbClr val="800080"/>
              </a:solidFill>
              <a:round/>
              <a:headEnd/>
              <a:tailEnd type="triangle" w="med" len="med"/>
            </a:ln>
          </p:spPr>
          <p:txBody>
            <a:bodyPr lIns="90000" tIns="46800" rIns="90000" bIns="46800"/>
            <a:lstStyle/>
            <a:p>
              <a:endParaRPr lang="ga-IE"/>
            </a:p>
          </p:txBody>
        </p:sp>
        <p:sp>
          <p:nvSpPr>
            <p:cNvPr id="19476" name="Freeform 13"/>
            <p:cNvSpPr>
              <a:spLocks/>
            </p:cNvSpPr>
            <p:nvPr/>
          </p:nvSpPr>
          <p:spPr bwMode="auto">
            <a:xfrm>
              <a:off x="2358" y="1729"/>
              <a:ext cx="976" cy="444"/>
            </a:xfrm>
            <a:custGeom>
              <a:avLst/>
              <a:gdLst>
                <a:gd name="T0" fmla="*/ 1134 w 940"/>
                <a:gd name="T1" fmla="*/ 67 h 444"/>
                <a:gd name="T2" fmla="*/ 821 w 940"/>
                <a:gd name="T3" fmla="*/ 9 h 444"/>
                <a:gd name="T4" fmla="*/ 659 w 940"/>
                <a:gd name="T5" fmla="*/ 0 h 444"/>
                <a:gd name="T6" fmla="*/ 463 w 940"/>
                <a:gd name="T7" fmla="*/ 12 h 444"/>
                <a:gd name="T8" fmla="*/ 318 w 940"/>
                <a:gd name="T9" fmla="*/ 30 h 444"/>
                <a:gd name="T10" fmla="*/ 195 w 940"/>
                <a:gd name="T11" fmla="*/ 60 h 444"/>
                <a:gd name="T12" fmla="*/ 101 w 940"/>
                <a:gd name="T13" fmla="*/ 129 h 444"/>
                <a:gd name="T14" fmla="*/ 48 w 940"/>
                <a:gd name="T15" fmla="*/ 204 h 444"/>
                <a:gd name="T16" fmla="*/ 6 w 940"/>
                <a:gd name="T17" fmla="*/ 312 h 444"/>
                <a:gd name="T18" fmla="*/ 0 w 940"/>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444"/>
                <a:gd name="T32" fmla="*/ 940 w 940"/>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444">
                  <a:moveTo>
                    <a:pt x="940" y="67"/>
                  </a:moveTo>
                  <a:lnTo>
                    <a:pt x="681" y="9"/>
                  </a:lnTo>
                  <a:lnTo>
                    <a:pt x="546" y="0"/>
                  </a:lnTo>
                  <a:lnTo>
                    <a:pt x="384" y="12"/>
                  </a:lnTo>
                  <a:lnTo>
                    <a:pt x="264" y="30"/>
                  </a:lnTo>
                  <a:lnTo>
                    <a:pt x="162" y="60"/>
                  </a:lnTo>
                  <a:lnTo>
                    <a:pt x="84" y="129"/>
                  </a:lnTo>
                  <a:lnTo>
                    <a:pt x="39" y="204"/>
                  </a:lnTo>
                  <a:lnTo>
                    <a:pt x="6" y="312"/>
                  </a:lnTo>
                  <a:lnTo>
                    <a:pt x="0" y="444"/>
                  </a:lnTo>
                </a:path>
              </a:pathLst>
            </a:custGeom>
            <a:noFill/>
            <a:ln w="57150">
              <a:solidFill>
                <a:srgbClr val="800080"/>
              </a:solidFill>
              <a:round/>
              <a:headEnd/>
              <a:tailEnd type="triangle" w="med" len="med"/>
            </a:ln>
          </p:spPr>
          <p:txBody>
            <a:bodyPr lIns="90000" tIns="46800" rIns="90000" bIns="46800"/>
            <a:lstStyle/>
            <a:p>
              <a:endParaRPr lang="ga-IE"/>
            </a:p>
          </p:txBody>
        </p:sp>
        <p:sp>
          <p:nvSpPr>
            <p:cNvPr id="19477" name="Text Box 24"/>
            <p:cNvSpPr txBox="1">
              <a:spLocks noChangeArrowheads="1"/>
            </p:cNvSpPr>
            <p:nvPr/>
          </p:nvSpPr>
          <p:spPr bwMode="auto">
            <a:xfrm>
              <a:off x="885" y="2477"/>
              <a:ext cx="1462" cy="234"/>
            </a:xfrm>
            <a:prstGeom prst="rect">
              <a:avLst/>
            </a:prstGeom>
            <a:solidFill>
              <a:schemeClr val="bg1"/>
            </a:solidFill>
            <a:ln w="22225" algn="ctr">
              <a:solidFill>
                <a:srgbClr val="800080"/>
              </a:solidFill>
              <a:miter lim="800000"/>
              <a:headEnd/>
              <a:tailEnd/>
            </a:ln>
          </p:spPr>
          <p:txBody>
            <a:bodyPr wrap="none" lIns="90000" tIns="46800" rIns="90000" bIns="46800">
              <a:spAutoFit/>
            </a:bodyPr>
            <a:lstStyle/>
            <a:p>
              <a:r>
                <a:rPr lang="ga-IE">
                  <a:latin typeface="Comic Sans MS" pitchFamily="66" charset="0"/>
                </a:rPr>
                <a:t>An Bhreatain &amp; Éire</a:t>
              </a:r>
            </a:p>
          </p:txBody>
        </p:sp>
      </p:grpSp>
      <p:grpSp>
        <p:nvGrpSpPr>
          <p:cNvPr id="6" name="Group 27"/>
          <p:cNvGrpSpPr>
            <a:grpSpLocks/>
          </p:cNvGrpSpPr>
          <p:nvPr/>
        </p:nvGrpSpPr>
        <p:grpSpPr bwMode="auto">
          <a:xfrm rot="835212">
            <a:off x="4891088" y="2130425"/>
            <a:ext cx="1522412" cy="2859088"/>
            <a:chOff x="2880" y="1911"/>
            <a:chExt cx="831" cy="1254"/>
          </a:xfrm>
        </p:grpSpPr>
        <p:sp>
          <p:nvSpPr>
            <p:cNvPr id="19471" name="Line 19"/>
            <p:cNvSpPr>
              <a:spLocks noChangeShapeType="1"/>
            </p:cNvSpPr>
            <p:nvPr/>
          </p:nvSpPr>
          <p:spPr bwMode="auto">
            <a:xfrm flipH="1">
              <a:off x="2880" y="1911"/>
              <a:ext cx="499" cy="929"/>
            </a:xfrm>
            <a:prstGeom prst="line">
              <a:avLst/>
            </a:prstGeom>
            <a:noFill/>
            <a:ln w="57150">
              <a:solidFill>
                <a:srgbClr val="800080"/>
              </a:solidFill>
              <a:round/>
              <a:headEnd/>
              <a:tailEnd type="triangle" w="med" len="med"/>
            </a:ln>
          </p:spPr>
          <p:txBody>
            <a:bodyPr lIns="90000" tIns="46800" rIns="90000" bIns="46800"/>
            <a:lstStyle/>
            <a:p>
              <a:endParaRPr lang="ga-IE"/>
            </a:p>
          </p:txBody>
        </p:sp>
        <p:sp>
          <p:nvSpPr>
            <p:cNvPr id="19472" name="Line 20"/>
            <p:cNvSpPr>
              <a:spLocks noChangeShapeType="1"/>
            </p:cNvSpPr>
            <p:nvPr/>
          </p:nvSpPr>
          <p:spPr bwMode="auto">
            <a:xfrm flipH="1">
              <a:off x="3356" y="1933"/>
              <a:ext cx="46" cy="635"/>
            </a:xfrm>
            <a:prstGeom prst="line">
              <a:avLst/>
            </a:prstGeom>
            <a:noFill/>
            <a:ln w="57150">
              <a:solidFill>
                <a:srgbClr val="800080"/>
              </a:solidFill>
              <a:round/>
              <a:headEnd/>
              <a:tailEnd type="triangle" w="med" len="med"/>
            </a:ln>
          </p:spPr>
          <p:txBody>
            <a:bodyPr lIns="90000" tIns="46800" rIns="90000" bIns="46800"/>
            <a:lstStyle/>
            <a:p>
              <a:endParaRPr lang="ga-IE"/>
            </a:p>
          </p:txBody>
        </p:sp>
        <p:sp>
          <p:nvSpPr>
            <p:cNvPr id="19473" name="Text Box 25"/>
            <p:cNvSpPr txBox="1">
              <a:spLocks noChangeArrowheads="1"/>
            </p:cNvSpPr>
            <p:nvPr/>
          </p:nvSpPr>
          <p:spPr bwMode="auto">
            <a:xfrm rot="-835212">
              <a:off x="3018" y="2881"/>
              <a:ext cx="693" cy="284"/>
            </a:xfrm>
            <a:prstGeom prst="rect">
              <a:avLst/>
            </a:prstGeom>
            <a:solidFill>
              <a:schemeClr val="bg1"/>
            </a:solidFill>
            <a:ln w="22225" algn="ctr">
              <a:solidFill>
                <a:srgbClr val="800080"/>
              </a:solidFill>
              <a:miter lim="800000"/>
              <a:headEnd/>
              <a:tailEnd/>
            </a:ln>
          </p:spPr>
          <p:txBody>
            <a:bodyPr lIns="90000" tIns="46800" rIns="90000" bIns="46800">
              <a:spAutoFit/>
            </a:bodyPr>
            <a:lstStyle/>
            <a:p>
              <a:r>
                <a:rPr lang="ga-IE">
                  <a:latin typeface="Comic Sans MS" pitchFamily="66" charset="0"/>
                </a:rPr>
                <a:t>Mór-roinn na hEorpa</a:t>
              </a:r>
            </a:p>
          </p:txBody>
        </p:sp>
      </p:grpSp>
      <p:grpSp>
        <p:nvGrpSpPr>
          <p:cNvPr id="19463" name="Group 29"/>
          <p:cNvGrpSpPr>
            <a:grpSpLocks/>
          </p:cNvGrpSpPr>
          <p:nvPr/>
        </p:nvGrpSpPr>
        <p:grpSpPr bwMode="auto">
          <a:xfrm>
            <a:off x="5607050" y="3282950"/>
            <a:ext cx="3630613" cy="1112838"/>
            <a:chOff x="3532" y="2068"/>
            <a:chExt cx="2287" cy="701"/>
          </a:xfrm>
        </p:grpSpPr>
        <p:sp>
          <p:nvSpPr>
            <p:cNvPr id="19469" name="Line 18"/>
            <p:cNvSpPr>
              <a:spLocks noChangeShapeType="1"/>
            </p:cNvSpPr>
            <p:nvPr/>
          </p:nvSpPr>
          <p:spPr bwMode="auto">
            <a:xfrm rot="-8490093" flipH="1" flipV="1">
              <a:off x="3532" y="2403"/>
              <a:ext cx="2287" cy="366"/>
            </a:xfrm>
            <a:prstGeom prst="line">
              <a:avLst/>
            </a:prstGeom>
            <a:noFill/>
            <a:ln w="57150">
              <a:solidFill>
                <a:srgbClr val="800080"/>
              </a:solidFill>
              <a:round/>
              <a:headEnd/>
              <a:tailEnd type="triangle" w="med" len="med"/>
            </a:ln>
          </p:spPr>
          <p:txBody>
            <a:bodyPr lIns="90000" tIns="46800" rIns="90000" bIns="46800"/>
            <a:lstStyle/>
            <a:p>
              <a:endParaRPr lang="ga-IE"/>
            </a:p>
          </p:txBody>
        </p:sp>
        <p:sp>
          <p:nvSpPr>
            <p:cNvPr id="19470" name="Text Box 21"/>
            <p:cNvSpPr txBox="1">
              <a:spLocks noChangeArrowheads="1"/>
            </p:cNvSpPr>
            <p:nvPr/>
          </p:nvSpPr>
          <p:spPr bwMode="auto">
            <a:xfrm>
              <a:off x="4604" y="2068"/>
              <a:ext cx="1043" cy="418"/>
            </a:xfrm>
            <a:prstGeom prst="rect">
              <a:avLst/>
            </a:prstGeom>
            <a:solidFill>
              <a:schemeClr val="bg1"/>
            </a:solidFill>
            <a:ln w="22225" algn="ctr">
              <a:solidFill>
                <a:srgbClr val="800080"/>
              </a:solidFill>
              <a:miter lim="800000"/>
              <a:headEnd/>
              <a:tailEnd/>
            </a:ln>
          </p:spPr>
          <p:txBody>
            <a:bodyPr lIns="90000" tIns="46800" rIns="90000" bIns="46800">
              <a:spAutoFit/>
            </a:bodyPr>
            <a:lstStyle/>
            <a:p>
              <a:r>
                <a:rPr lang="ga-IE">
                  <a:latin typeface="Comic Sans MS" pitchFamily="66" charset="0"/>
                </a:rPr>
                <a:t>Cathair Chonstaintín</a:t>
              </a:r>
            </a:p>
          </p:txBody>
        </p:sp>
      </p:grpSp>
      <p:cxnSp>
        <p:nvCxnSpPr>
          <p:cNvPr id="32" name="Straight Arrow Connector 31"/>
          <p:cNvCxnSpPr/>
          <p:nvPr/>
        </p:nvCxnSpPr>
        <p:spPr>
          <a:xfrm rot="5400000">
            <a:off x="2451894" y="2956719"/>
            <a:ext cx="3521075" cy="2592387"/>
          </a:xfrm>
          <a:prstGeom prst="curvedConnector3">
            <a:avLst>
              <a:gd name="adj1" fmla="val 38347"/>
            </a:avLst>
          </a:prstGeom>
          <a:ln w="44450">
            <a:solidFill>
              <a:srgbClr val="800080"/>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916238" y="5580063"/>
            <a:ext cx="3527425" cy="433387"/>
          </a:xfrm>
          <a:prstGeom prst="curvedConnector3">
            <a:avLst>
              <a:gd name="adj1" fmla="val 50665"/>
            </a:avLst>
          </a:prstGeom>
          <a:ln w="44450">
            <a:solidFill>
              <a:srgbClr val="800080"/>
            </a:solidFill>
            <a:tailEnd type="triangle"/>
          </a:ln>
        </p:spPr>
        <p:style>
          <a:lnRef idx="1">
            <a:schemeClr val="accent1"/>
          </a:lnRef>
          <a:fillRef idx="0">
            <a:schemeClr val="accent1"/>
          </a:fillRef>
          <a:effectRef idx="0">
            <a:schemeClr val="accent1"/>
          </a:effectRef>
          <a:fontRef idx="minor">
            <a:schemeClr val="tx1"/>
          </a:fontRef>
        </p:style>
      </p:cxnSp>
      <p:sp>
        <p:nvSpPr>
          <p:cNvPr id="67" name="Text Box 22"/>
          <p:cNvSpPr txBox="1">
            <a:spLocks noChangeArrowheads="1"/>
          </p:cNvSpPr>
          <p:nvPr/>
        </p:nvSpPr>
        <p:spPr bwMode="auto">
          <a:xfrm>
            <a:off x="179388" y="3660775"/>
            <a:ext cx="2447925" cy="2552700"/>
          </a:xfrm>
          <a:prstGeom prst="rect">
            <a:avLst/>
          </a:prstGeom>
          <a:solidFill>
            <a:schemeClr val="bg1"/>
          </a:solidFill>
          <a:ln w="22225" algn="ctr">
            <a:solidFill>
              <a:srgbClr val="800080"/>
            </a:solidFill>
            <a:miter lim="800000"/>
            <a:headEnd/>
            <a:tailEnd/>
          </a:ln>
        </p:spPr>
        <p:txBody>
          <a:bodyPr lIns="90000" tIns="46800" rIns="90000" bIns="46800">
            <a:spAutoFit/>
          </a:bodyPr>
          <a:lstStyle/>
          <a:p>
            <a:r>
              <a:rPr lang="ga-IE" sz="2000">
                <a:latin typeface="Comic Sans MS" pitchFamily="66" charset="0"/>
              </a:rPr>
              <a:t>Ó dheireadh an 8ú haois ar aghaidh thosaigh cuid mhór </a:t>
            </a:r>
            <a:r>
              <a:rPr lang="en-GB" sz="2000" dirty="0">
                <a:latin typeface="Comic Sans MS" pitchFamily="66" charset="0"/>
              </a:rPr>
              <a:t>fear as </a:t>
            </a:r>
            <a:r>
              <a:rPr lang="ga-IE" sz="2000">
                <a:latin typeface="Comic Sans MS" pitchFamily="66" charset="0"/>
              </a:rPr>
              <a:t>Críoch Lochlann</a:t>
            </a:r>
            <a:r>
              <a:rPr lang="en-GB" sz="2000" dirty="0">
                <a:latin typeface="Comic Sans MS" pitchFamily="66" charset="0"/>
              </a:rPr>
              <a:t> ag </a:t>
            </a:r>
            <a:r>
              <a:rPr lang="ga-IE" sz="2000">
                <a:latin typeface="Comic Sans MS" pitchFamily="66" charset="0"/>
              </a:rPr>
              <a:t>taisteal thar lear. Thaistil cuid acu</a:t>
            </a:r>
            <a:r>
              <a:rPr lang="en-GB" sz="2000" dirty="0">
                <a:latin typeface="Comic Sans MS" pitchFamily="66" charset="0"/>
              </a:rPr>
              <a:t> </a:t>
            </a:r>
            <a:br>
              <a:rPr lang="en-GB" sz="2000" dirty="0">
                <a:latin typeface="Comic Sans MS" pitchFamily="66" charset="0"/>
              </a:rPr>
            </a:br>
            <a:r>
              <a:rPr lang="ga-IE" sz="2000">
                <a:latin typeface="Comic Sans MS" pitchFamily="66" charset="0"/>
              </a:rPr>
              <a:t>i bhfad </a:t>
            </a:r>
            <a:r>
              <a:rPr lang="en-GB" sz="2000" dirty="0">
                <a:latin typeface="Comic Sans MS" pitchFamily="66" charset="0"/>
              </a:rPr>
              <a:t>ó </a:t>
            </a:r>
            <a:r>
              <a:rPr lang="ga-IE" sz="2000">
                <a:latin typeface="Comic Sans MS" pitchFamily="66" charset="0"/>
              </a:rPr>
              <a:t>bhaile. </a:t>
            </a:r>
          </a:p>
        </p:txBody>
      </p:sp>
      <p:pic>
        <p:nvPicPr>
          <p:cNvPr id="68" name="Picture 2"/>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3647" b="96657" l="2367" r="97041">
                        <a14:foregroundMark x1="39645" y1="65957" x2="53846" y2="97568"/>
                        <a14:foregroundMark x1="83432" y1="77508" x2="94675" y2="77204"/>
                        <a14:foregroundMark x1="89941" y1="83587" x2="97633" y2="83283"/>
                        <a14:foregroundMark x1="11538" y1="72036" x2="2367" y2="71429"/>
                        <a14:foregroundMark x1="54734" y1="12766" x2="56509" y2="3647"/>
                        <a14:backgroundMark x1="24556" y1="48632" x2="24556" y2="48632"/>
                        <a14:backgroundMark x1="73077" y1="54103" x2="73077" y2="54103"/>
                        <a14:backgroundMark x1="47929" y1="14590" x2="47929" y2="14590"/>
                        <a14:backgroundMark x1="53550" y1="15502" x2="53550" y2="15502"/>
                      </a14:backgroundRemoval>
                    </a14:imgEffect>
                  </a14:imgLayer>
                </a14:imgProps>
              </a:ext>
              <a:ext uri="{28A0092B-C50C-407E-A947-70E740481C1C}">
                <a14:useLocalDpi xmlns:a14="http://schemas.microsoft.com/office/drawing/2010/main"/>
              </a:ext>
            </a:extLst>
          </a:blip>
          <a:stretch>
            <a:fillRect/>
          </a:stretch>
        </p:blipFill>
        <p:spPr bwMode="auto">
          <a:xfrm>
            <a:off x="6227762" y="292630"/>
            <a:ext cx="1440581" cy="1338458"/>
          </a:xfrm>
          <a:prstGeom prst="rect">
            <a:avLst/>
          </a:prstGeom>
          <a:noFill/>
          <a:ln w="9525">
            <a:noFill/>
            <a:miter lim="800000"/>
            <a:headEnd/>
            <a:tailEnd/>
          </a:ln>
        </p:spPr>
      </p:pic>
      <p:sp>
        <p:nvSpPr>
          <p:cNvPr id="28" name="Text Box 22"/>
          <p:cNvSpPr txBox="1">
            <a:spLocks noChangeArrowheads="1"/>
          </p:cNvSpPr>
          <p:nvPr/>
        </p:nvSpPr>
        <p:spPr bwMode="auto">
          <a:xfrm>
            <a:off x="392113" y="6348413"/>
            <a:ext cx="5835650" cy="401637"/>
          </a:xfrm>
          <a:prstGeom prst="rect">
            <a:avLst/>
          </a:prstGeom>
          <a:solidFill>
            <a:schemeClr val="bg1"/>
          </a:solidFill>
          <a:ln w="22225" algn="ctr">
            <a:solidFill>
              <a:srgbClr val="800080"/>
            </a:solidFill>
            <a:miter lim="800000"/>
            <a:headEnd/>
            <a:tailEnd/>
          </a:ln>
        </p:spPr>
        <p:txBody>
          <a:bodyPr lIns="90000" tIns="46800" rIns="90000" bIns="46800">
            <a:spAutoFit/>
          </a:bodyPr>
          <a:lstStyle/>
          <a:p>
            <a:r>
              <a:rPr lang="ga-IE" sz="2000">
                <a:latin typeface="Comic Sans MS" pitchFamily="66" charset="0"/>
              </a:rPr>
              <a:t>Cén fáth a ndeachaigh siad thar lear, meas tú?</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ppt_x</p:attrName>
                                        </p:attrNameLst>
                                      </p:cBhvr>
                                      <p:tavLst>
                                        <p:tav tm="0">
                                          <p:val>
                                            <p:strVal val="#ppt_x-.2"/>
                                          </p:val>
                                        </p:tav>
                                        <p:tav tm="100000">
                                          <p:val>
                                            <p:strVal val="#ppt_x"/>
                                          </p:val>
                                        </p:tav>
                                      </p:tavLst>
                                    </p:anim>
                                    <p:anim calcmode="lin" valueType="num">
                                      <p:cBhvr>
                                        <p:cTn id="8" dur="10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
                                        </p:tgtEl>
                                      </p:cBhvr>
                                    </p:animEffect>
                                  </p:childTnLst>
                                </p:cTn>
                              </p:par>
                              <p:par>
                                <p:cTn id="10" presetID="55"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1000" fill="hold"/>
                                        <p:tgtEl>
                                          <p:spTgt spid="68"/>
                                        </p:tgtEl>
                                        <p:attrNameLst>
                                          <p:attrName>ppt_w</p:attrName>
                                        </p:attrNameLst>
                                      </p:cBhvr>
                                      <p:tavLst>
                                        <p:tav tm="0">
                                          <p:val>
                                            <p:strVal val="#ppt_w*0.70"/>
                                          </p:val>
                                        </p:tav>
                                        <p:tav tm="100000">
                                          <p:val>
                                            <p:strVal val="#ppt_w"/>
                                          </p:val>
                                        </p:tav>
                                      </p:tavLst>
                                    </p:anim>
                                    <p:anim calcmode="lin" valueType="num">
                                      <p:cBhvr>
                                        <p:cTn id="13" dur="1000" fill="hold"/>
                                        <p:tgtEl>
                                          <p:spTgt spid="68"/>
                                        </p:tgtEl>
                                        <p:attrNameLst>
                                          <p:attrName>ppt_h</p:attrName>
                                        </p:attrNameLst>
                                      </p:cBhvr>
                                      <p:tavLst>
                                        <p:tav tm="0">
                                          <p:val>
                                            <p:strVal val="#ppt_h"/>
                                          </p:val>
                                        </p:tav>
                                        <p:tav tm="100000">
                                          <p:val>
                                            <p:strVal val="#ppt_h"/>
                                          </p:val>
                                        </p:tav>
                                      </p:tavLst>
                                    </p:anim>
                                    <p:animEffect transition="in" filter="fade">
                                      <p:cBhvr>
                                        <p:cTn id="14" dur="10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9"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par>
                                <p:cTn id="38" presetID="9"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dissolv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9463"/>
                                        </p:tgtEl>
                                        <p:attrNameLst>
                                          <p:attrName>style.visibility</p:attrName>
                                        </p:attrNameLst>
                                      </p:cBhvr>
                                      <p:to>
                                        <p:strVal val="visible"/>
                                      </p:to>
                                    </p:set>
                                    <p:animEffect transition="in" filter="dissolve">
                                      <p:cBhvr>
                                        <p:cTn id="50" dur="500"/>
                                        <p:tgtEl>
                                          <p:spTgt spid="19463"/>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ppt_x</p:attrName>
                                        </p:attrNameLst>
                                      </p:cBhvr>
                                      <p:tavLst>
                                        <p:tav tm="0">
                                          <p:val>
                                            <p:strVal val="#ppt_x-.2"/>
                                          </p:val>
                                        </p:tav>
                                        <p:tav tm="100000">
                                          <p:val>
                                            <p:strVal val="#ppt_x"/>
                                          </p:val>
                                        </p:tav>
                                      </p:tavLst>
                                    </p:anim>
                                    <p:anim calcmode="lin" valueType="num">
                                      <p:cBhvr>
                                        <p:cTn id="5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150" y="0"/>
            <a:ext cx="10287000" cy="6858000"/>
          </a:xfrm>
          <a:prstGeom prst="rect">
            <a:avLst/>
          </a:prstGeom>
          <a:noFill/>
          <a:ln w="9525">
            <a:noFill/>
            <a:miter lim="800000"/>
            <a:headEnd/>
            <a:tailEnd/>
          </a:ln>
        </p:spPr>
      </p:pic>
      <p:sp>
        <p:nvSpPr>
          <p:cNvPr id="21506" name="Rectangle 15"/>
          <p:cNvSpPr>
            <a:spLocks noChangeArrowheads="1"/>
          </p:cNvSpPr>
          <p:nvPr/>
        </p:nvSpPr>
        <p:spPr bwMode="auto">
          <a:xfrm>
            <a:off x="2916238" y="188913"/>
            <a:ext cx="6251575" cy="5976937"/>
          </a:xfrm>
          <a:prstGeom prst="rect">
            <a:avLst/>
          </a:prstGeom>
          <a:solidFill>
            <a:schemeClr val="bg1">
              <a:alpha val="50195"/>
            </a:schemeClr>
          </a:solidFill>
          <a:ln w="9525">
            <a:noFill/>
            <a:miter lim="800000"/>
            <a:headEnd/>
            <a:tailEnd/>
          </a:ln>
        </p:spPr>
        <p:txBody>
          <a:bodyPr/>
          <a:lstStyle/>
          <a:p>
            <a:pPr marL="342900" indent="-342900">
              <a:spcBef>
                <a:spcPct val="20000"/>
              </a:spcBef>
              <a:buFontTx/>
              <a:buChar char="•"/>
            </a:pPr>
            <a:r>
              <a:rPr lang="ga-IE" sz="2000">
                <a:latin typeface="Comic Sans MS" pitchFamily="66" charset="0"/>
              </a:rPr>
              <a:t>Ní raibh dóthain talamh feirmeoireachta i gCríoch Lochlann do na daoine ar fad a bhí ina gcónaí sa réigiún. D’imigh cuid mhór de na fir thar lear, mar sin, chun iarracht a dhéanamh beatha níos fearr a bhaint amach dóibh féin agus dá muintir. </a:t>
            </a:r>
            <a:endParaRPr lang="en-GB" sz="2000" dirty="0">
              <a:latin typeface="Comic Sans MS" pitchFamily="66" charset="0"/>
            </a:endParaRPr>
          </a:p>
          <a:p>
            <a:pPr marL="342900" indent="-342900">
              <a:spcBef>
                <a:spcPct val="20000"/>
              </a:spcBef>
              <a:buFontTx/>
              <a:buChar char="•"/>
            </a:pPr>
            <a:endParaRPr lang="ga-IE" sz="2000">
              <a:latin typeface="Comic Sans MS" pitchFamily="66" charset="0"/>
            </a:endParaRPr>
          </a:p>
          <a:p>
            <a:pPr marL="342900" indent="-342900">
              <a:spcBef>
                <a:spcPct val="20000"/>
              </a:spcBef>
              <a:buFontTx/>
              <a:buChar char="•"/>
            </a:pPr>
            <a:r>
              <a:rPr lang="ga-IE" sz="2000">
                <a:latin typeface="Comic Sans MS" pitchFamily="66" charset="0"/>
              </a:rPr>
              <a:t>Bhí báid mhaithe ag na Lochlannaigh. D’fhéadfaidís turais fhada ar an bhfarraige a dhéanamh leo. Mairnéalaigh den scoth ba ea na Lochlannaigh freisin.</a:t>
            </a:r>
            <a:endParaRPr lang="en-GB" sz="2000" dirty="0">
              <a:latin typeface="Comic Sans MS" pitchFamily="66" charset="0"/>
            </a:endParaRPr>
          </a:p>
          <a:p>
            <a:pPr marL="342900" indent="-342900">
              <a:spcBef>
                <a:spcPct val="20000"/>
              </a:spcBef>
              <a:buFontTx/>
              <a:buChar char="•"/>
            </a:pPr>
            <a:endParaRPr lang="ga-IE" sz="2000">
              <a:latin typeface="Calibri" pitchFamily="34" charset="0"/>
            </a:endParaRPr>
          </a:p>
          <a:p>
            <a:pPr marL="342900" indent="-342900">
              <a:spcBef>
                <a:spcPct val="20000"/>
              </a:spcBef>
              <a:buFontTx/>
              <a:buChar char="•"/>
            </a:pPr>
            <a:r>
              <a:rPr lang="ga-IE" sz="2000">
                <a:latin typeface="Comic Sans MS" pitchFamily="66" charset="0"/>
              </a:rPr>
              <a:t>Thaistil grúpaí éagsúla chuig tíortha éagsúla thar lear. Bhailigh siad saibhreas dóibh féin ar bhealaí éagsúla. Thug siad ruathar ar </a:t>
            </a:r>
            <a:r>
              <a:rPr lang="en-GB" sz="2000" dirty="0">
                <a:latin typeface="Comic Sans MS" pitchFamily="66" charset="0"/>
              </a:rPr>
              <a:t>cheantair </a:t>
            </a:r>
            <a:r>
              <a:rPr lang="ga-IE" sz="2000">
                <a:latin typeface="Comic Sans MS" pitchFamily="66" charset="0"/>
              </a:rPr>
              <a:t>s</a:t>
            </a:r>
            <a:r>
              <a:rPr lang="en-GB" sz="2000" dirty="0">
                <a:latin typeface="Comic Sans MS" pitchFamily="66" charset="0"/>
              </a:rPr>
              <a:t>h</a:t>
            </a:r>
            <a:r>
              <a:rPr lang="ga-IE" sz="2000">
                <a:latin typeface="Comic Sans MS" pitchFamily="66" charset="0"/>
              </a:rPr>
              <a:t>aibhre chun na </a:t>
            </a:r>
            <a:r>
              <a:rPr lang="en-GB" sz="2000" dirty="0">
                <a:latin typeface="Comic Sans MS" pitchFamily="66" charset="0"/>
              </a:rPr>
              <a:t>h</a:t>
            </a:r>
            <a:r>
              <a:rPr lang="ga-IE" sz="2000">
                <a:latin typeface="Comic Sans MS" pitchFamily="66" charset="0"/>
              </a:rPr>
              <a:t>earraí luachmhara a bhí ag na daoine ansin a ghoid. Rinne siad earraí a dhíol agus a cheannach chomh maith.</a:t>
            </a:r>
            <a:endParaRPr lang="ga-IE" sz="24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dissolve">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dissolve">
                                      <p:cBhvr>
                                        <p:cTn id="12" dur="500"/>
                                        <p:tgtEl>
                                          <p:spTgt spid="215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animEffect transition="in" filter="dissolve">
                                      <p:cBhvr>
                                        <p:cTn id="17"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 y="-34925"/>
            <a:ext cx="9191625" cy="6892925"/>
          </a:xfrm>
          <a:prstGeom prst="rect">
            <a:avLst/>
          </a:prstGeom>
          <a:noFill/>
          <a:ln w="9525">
            <a:noFill/>
            <a:miter lim="800000"/>
            <a:headEnd/>
            <a:tailEnd/>
          </a:ln>
        </p:spPr>
      </p:pic>
      <p:sp>
        <p:nvSpPr>
          <p:cNvPr id="3" name="TextBox 2"/>
          <p:cNvSpPr txBox="1">
            <a:spLocks noChangeArrowheads="1"/>
          </p:cNvSpPr>
          <p:nvPr/>
        </p:nvSpPr>
        <p:spPr bwMode="auto">
          <a:xfrm>
            <a:off x="179388" y="188913"/>
            <a:ext cx="4968875" cy="1016000"/>
          </a:xfrm>
          <a:prstGeom prst="rect">
            <a:avLst/>
          </a:prstGeom>
          <a:solidFill>
            <a:schemeClr val="bg2"/>
          </a:solidFill>
          <a:ln>
            <a:headEnd/>
            <a:tailEnd/>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ga-IE" sz="2000" dirty="0">
                <a:solidFill>
                  <a:prstClr val="black"/>
                </a:solidFill>
                <a:latin typeface="Comic Sans MS" pitchFamily="66" charset="0"/>
              </a:rPr>
              <a:t>Seo an cineál loinge a bhíodh ag na Lochlannaigh agus iad ag taisteal chuig tíortha eile. </a:t>
            </a:r>
            <a:r>
              <a:rPr lang="ga-IE" sz="2000" b="1" dirty="0">
                <a:solidFill>
                  <a:srgbClr val="FF0000"/>
                </a:solidFill>
                <a:latin typeface="Comic Sans MS" pitchFamily="66" charset="0"/>
              </a:rPr>
              <a:t>Long fhada </a:t>
            </a:r>
            <a:r>
              <a:rPr lang="ga-IE" sz="2000" dirty="0">
                <a:solidFill>
                  <a:prstClr val="black"/>
                </a:solidFill>
                <a:latin typeface="Comic Sans MS" pitchFamily="66" charset="0"/>
              </a:rPr>
              <a:t>a thugtar air.</a:t>
            </a:r>
            <a:endParaRPr lang="ga-IE" sz="2000" dirty="0">
              <a:solidFill>
                <a:prstClr val="black"/>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strVal val="#ppt_w*0.70"/>
                                          </p:val>
                                        </p:tav>
                                        <p:tav tm="100000">
                                          <p:val>
                                            <p:strVal val="#ppt_w"/>
                                          </p:val>
                                        </p:tav>
                                      </p:tavLst>
                                    </p:anim>
                                    <p:anim calcmode="lin" valueType="num">
                                      <p:cBhvr>
                                        <p:cTn id="8" dur="1000" fill="hold"/>
                                        <p:tgtEl>
                                          <p:spTgt spid="37890"/>
                                        </p:tgtEl>
                                        <p:attrNameLst>
                                          <p:attrName>ppt_h</p:attrName>
                                        </p:attrNameLst>
                                      </p:cBhvr>
                                      <p:tavLst>
                                        <p:tav tm="0">
                                          <p:val>
                                            <p:strVal val="#ppt_h"/>
                                          </p:val>
                                        </p:tav>
                                        <p:tav tm="100000">
                                          <p:val>
                                            <p:strVal val="#ppt_h"/>
                                          </p:val>
                                        </p:tav>
                                      </p:tavLst>
                                    </p:anim>
                                    <p:animEffect transition="in" filter="fade">
                                      <p:cBhvr>
                                        <p:cTn id="9" dur="1000"/>
                                        <p:tgtEl>
                                          <p:spTgt spid="3789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208" b="3"/>
          <a:stretch>
            <a:fillRect/>
          </a:stretch>
        </p:blipFill>
        <p:spPr bwMode="auto">
          <a:xfrm>
            <a:off x="0" y="0"/>
            <a:ext cx="9144000" cy="6875463"/>
          </a:xfrm>
          <a:prstGeom prst="rect">
            <a:avLst/>
          </a:prstGeom>
          <a:noFill/>
          <a:ln w="9525">
            <a:noFill/>
            <a:miter lim="800000"/>
            <a:headEnd/>
            <a:tailEnd/>
          </a:ln>
        </p:spPr>
      </p:pic>
      <p:sp>
        <p:nvSpPr>
          <p:cNvPr id="6" name="TextBox 5"/>
          <p:cNvSpPr txBox="1">
            <a:spLocks noChangeArrowheads="1"/>
          </p:cNvSpPr>
          <p:nvPr/>
        </p:nvSpPr>
        <p:spPr bwMode="auto">
          <a:xfrm>
            <a:off x="4859338" y="4581525"/>
            <a:ext cx="4140200" cy="1322388"/>
          </a:xfrm>
          <a:prstGeom prst="rect">
            <a:avLst/>
          </a:prstGeom>
          <a:solidFill>
            <a:schemeClr val="bg2"/>
          </a:solidFill>
          <a:ln>
            <a:headEnd/>
            <a:tailEnd/>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ga-IE" sz="2000" dirty="0">
                <a:solidFill>
                  <a:prstClr val="black"/>
                </a:solidFill>
                <a:latin typeface="Comic Sans MS" pitchFamily="66" charset="0"/>
              </a:rPr>
              <a:t>Bhí an long fhada caol agus tapa. Bhíodh tosach na loinge</a:t>
            </a:r>
            <a:r>
              <a:rPr lang="en-GB" sz="2000" dirty="0">
                <a:solidFill>
                  <a:prstClr val="black"/>
                </a:solidFill>
                <a:latin typeface="Comic Sans MS" pitchFamily="66" charset="0"/>
              </a:rPr>
              <a:t>, agus deireadh na loinge corruair, </a:t>
            </a:r>
            <a:r>
              <a:rPr lang="ga-IE" sz="2000" dirty="0">
                <a:solidFill>
                  <a:prstClr val="black"/>
                </a:solidFill>
                <a:latin typeface="Comic Sans MS" pitchFamily="66" charset="0"/>
              </a:rPr>
              <a:t>snoite i gcruth cloigeann </a:t>
            </a:r>
            <a:r>
              <a:rPr lang="ga-IE" sz="2000" dirty="0" err="1">
                <a:solidFill>
                  <a:prstClr val="black"/>
                </a:solidFill>
                <a:latin typeface="Comic Sans MS" pitchFamily="66" charset="0"/>
              </a:rPr>
              <a:t>ainmh</a:t>
            </a:r>
            <a:r>
              <a:rPr lang="en-GB" sz="2000" dirty="0">
                <a:solidFill>
                  <a:prstClr val="black"/>
                </a:solidFill>
                <a:latin typeface="Comic Sans MS" pitchFamily="66" charset="0"/>
              </a:rPr>
              <a:t>í.</a:t>
            </a:r>
            <a:endParaRPr lang="ga-IE" sz="2000" dirty="0">
              <a:solidFill>
                <a:prstClr val="black"/>
              </a:solidFill>
            </a:endParaRPr>
          </a:p>
        </p:txBody>
      </p:sp>
      <p:sp>
        <p:nvSpPr>
          <p:cNvPr id="7" name="TextBox 6"/>
          <p:cNvSpPr txBox="1">
            <a:spLocks noChangeArrowheads="1"/>
          </p:cNvSpPr>
          <p:nvPr/>
        </p:nvSpPr>
        <p:spPr bwMode="auto">
          <a:xfrm>
            <a:off x="179388" y="333375"/>
            <a:ext cx="3816350" cy="2246313"/>
          </a:xfrm>
          <a:prstGeom prst="rect">
            <a:avLst/>
          </a:prstGeom>
          <a:solidFill>
            <a:schemeClr val="bg2"/>
          </a:solidFill>
          <a:ln>
            <a:headEnd/>
            <a:tailEnd/>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ga-IE" sz="2000" dirty="0">
                <a:solidFill>
                  <a:prstClr val="black"/>
                </a:solidFill>
                <a:latin typeface="Comic Sans MS" pitchFamily="66" charset="0"/>
              </a:rPr>
              <a:t>Bhíodh maidí </a:t>
            </a:r>
            <a:r>
              <a:rPr lang="ga-IE" sz="2000" dirty="0" err="1">
                <a:solidFill>
                  <a:prstClr val="black"/>
                </a:solidFill>
                <a:latin typeface="Comic Sans MS" pitchFamily="66" charset="0"/>
              </a:rPr>
              <a:t>rámha</a:t>
            </a:r>
            <a:r>
              <a:rPr lang="ga-IE" sz="2000" dirty="0">
                <a:solidFill>
                  <a:prstClr val="black"/>
                </a:solidFill>
                <a:latin typeface="Comic Sans MS" pitchFamily="66" charset="0"/>
              </a:rPr>
              <a:t> </a:t>
            </a:r>
            <a:r>
              <a:rPr lang="en-GB" sz="2000" dirty="0">
                <a:solidFill>
                  <a:prstClr val="black"/>
                </a:solidFill>
                <a:latin typeface="Comic Sans MS" pitchFamily="66" charset="0"/>
              </a:rPr>
              <a:t>sna longa</a:t>
            </a:r>
            <a:r>
              <a:rPr lang="ga-IE" sz="2000" dirty="0">
                <a:solidFill>
                  <a:prstClr val="black"/>
                </a:solidFill>
                <a:latin typeface="Comic Sans MS" pitchFamily="66" charset="0"/>
              </a:rPr>
              <a:t> sa dóigh is go mbeidís in ann rámhaíocht a dhéanamh dá mbeadh aimsir chiúin ann. Chrochaidís</a:t>
            </a:r>
            <a:r>
              <a:rPr lang="en-GB" sz="2000" dirty="0">
                <a:solidFill>
                  <a:prstClr val="black"/>
                </a:solidFill>
                <a:latin typeface="Comic Sans MS" pitchFamily="66" charset="0"/>
              </a:rPr>
              <a:t> </a:t>
            </a:r>
            <a:r>
              <a:rPr lang="ga-IE" sz="2000" dirty="0">
                <a:solidFill>
                  <a:prstClr val="black"/>
                </a:solidFill>
                <a:latin typeface="Comic Sans MS" pitchFamily="66" charset="0"/>
              </a:rPr>
              <a:t>a gcuid sciath </a:t>
            </a:r>
            <a:r>
              <a:rPr lang="en-GB" sz="2000" dirty="0">
                <a:solidFill>
                  <a:prstClr val="black"/>
                </a:solidFill>
                <a:latin typeface="Comic Sans MS" pitchFamily="66" charset="0"/>
              </a:rPr>
              <a:t/>
            </a:r>
            <a:br>
              <a:rPr lang="en-GB" sz="2000" dirty="0">
                <a:solidFill>
                  <a:prstClr val="black"/>
                </a:solidFill>
                <a:latin typeface="Comic Sans MS" pitchFamily="66" charset="0"/>
              </a:rPr>
            </a:br>
            <a:r>
              <a:rPr lang="ga-IE" sz="2000" dirty="0">
                <a:solidFill>
                  <a:prstClr val="black"/>
                </a:solidFill>
                <a:latin typeface="Comic Sans MS" pitchFamily="66" charset="0"/>
              </a:rPr>
              <a:t>ar raca a bhíodh ar an taobh amuigh den long.</a:t>
            </a:r>
            <a:endParaRPr lang="ga-IE" sz="2000" dirty="0">
              <a:solidFill>
                <a:prstClr val="black"/>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3213100"/>
            <a:ext cx="5222875" cy="3481388"/>
          </a:xfrm>
          <a:prstGeom prst="rect">
            <a:avLst/>
          </a:prstGeom>
          <a:noFill/>
          <a:ln w="9525">
            <a:noFill/>
            <a:miter lim="800000"/>
            <a:headEnd/>
            <a:tailEnd/>
          </a:ln>
        </p:spPr>
      </p:pic>
      <p:pic>
        <p:nvPicPr>
          <p:cNvPr id="358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8488" y="852488"/>
            <a:ext cx="2112962" cy="3440112"/>
          </a:xfrm>
          <a:prstGeom prst="rect">
            <a:avLst/>
          </a:prstGeom>
          <a:noFill/>
          <a:ln w="9525">
            <a:noFill/>
            <a:miter lim="800000"/>
            <a:headEnd/>
            <a:tailEnd/>
          </a:ln>
        </p:spPr>
      </p:pic>
      <p:sp>
        <p:nvSpPr>
          <p:cNvPr id="2" name="TextBox 1"/>
          <p:cNvSpPr txBox="1">
            <a:spLocks noChangeArrowheads="1"/>
          </p:cNvSpPr>
          <p:nvPr/>
        </p:nvSpPr>
        <p:spPr bwMode="auto">
          <a:xfrm>
            <a:off x="179388" y="317500"/>
            <a:ext cx="8193087" cy="461963"/>
          </a:xfrm>
          <a:prstGeom prst="rect">
            <a:avLst/>
          </a:prstGeom>
          <a:noFill/>
          <a:ln w="9525">
            <a:noFill/>
            <a:miter lim="800000"/>
            <a:headEnd/>
            <a:tailEnd/>
          </a:ln>
        </p:spPr>
        <p:txBody>
          <a:bodyPr>
            <a:spAutoFit/>
          </a:bodyPr>
          <a:lstStyle/>
          <a:p>
            <a:r>
              <a:rPr lang="ga-IE" sz="2400">
                <a:latin typeface="Comic Sans MS" pitchFamily="66" charset="0"/>
              </a:rPr>
              <a:t>Conas a fhaighimid eolas ar shaol na Lochlannach fadó?</a:t>
            </a:r>
          </a:p>
        </p:txBody>
      </p:sp>
      <p:sp>
        <p:nvSpPr>
          <p:cNvPr id="4" name="TextBox 3"/>
          <p:cNvSpPr txBox="1">
            <a:spLocks noChangeArrowheads="1"/>
          </p:cNvSpPr>
          <p:nvPr/>
        </p:nvSpPr>
        <p:spPr bwMode="auto">
          <a:xfrm>
            <a:off x="179388" y="904875"/>
            <a:ext cx="6761162" cy="2308225"/>
          </a:xfrm>
          <a:prstGeom prst="rect">
            <a:avLst/>
          </a:prstGeom>
          <a:noFill/>
          <a:ln w="9525">
            <a:noFill/>
            <a:miter lim="800000"/>
            <a:headEnd/>
            <a:tailEnd/>
          </a:ln>
        </p:spPr>
        <p:txBody>
          <a:bodyPr>
            <a:spAutoFit/>
          </a:bodyPr>
          <a:lstStyle/>
          <a:p>
            <a:r>
              <a:rPr lang="ga-IE" sz="2400">
                <a:latin typeface="Comic Sans MS" pitchFamily="66" charset="0"/>
              </a:rPr>
              <a:t>Slí amháin le heolas a fháil ar na Lochlannaigh ná breathnú ar na nithe a d’fhág siad ina ndiaidh. Déanann </a:t>
            </a:r>
            <a:r>
              <a:rPr lang="ga-IE" sz="2400" b="1">
                <a:solidFill>
                  <a:srgbClr val="FF0000"/>
                </a:solidFill>
                <a:latin typeface="Comic Sans MS" pitchFamily="66" charset="0"/>
              </a:rPr>
              <a:t>seandálaithe</a:t>
            </a:r>
            <a:r>
              <a:rPr lang="ga-IE" sz="2400">
                <a:solidFill>
                  <a:srgbClr val="FF0000"/>
                </a:solidFill>
                <a:latin typeface="Comic Sans MS" pitchFamily="66" charset="0"/>
              </a:rPr>
              <a:t> </a:t>
            </a:r>
            <a:r>
              <a:rPr lang="ga-IE" sz="2400">
                <a:latin typeface="Comic Sans MS" pitchFamily="66" charset="0"/>
              </a:rPr>
              <a:t>tochailt sa talamh chun teacht ar na nithe sin. Déanann siad staidéar orthu agus deir siad linn ansin cad dó </a:t>
            </a:r>
            <a:r>
              <a:rPr lang="en-GB" sz="2400" dirty="0">
                <a:latin typeface="Comic Sans MS" pitchFamily="66" charset="0"/>
              </a:rPr>
              <a:t>ar </a:t>
            </a:r>
            <a:r>
              <a:rPr lang="ga-IE" sz="2400">
                <a:latin typeface="Comic Sans MS" pitchFamily="66" charset="0"/>
              </a:rPr>
              <a:t>úsáid na Lochlannaigh iad.</a:t>
            </a:r>
          </a:p>
        </p:txBody>
      </p:sp>
      <p:sp>
        <p:nvSpPr>
          <p:cNvPr id="35844" name="Rectangle 2"/>
          <p:cNvSpPr>
            <a:spLocks noChangeArrowheads="1"/>
          </p:cNvSpPr>
          <p:nvPr/>
        </p:nvSpPr>
        <p:spPr bwMode="auto">
          <a:xfrm>
            <a:off x="5580063" y="4221163"/>
            <a:ext cx="2808287" cy="1200150"/>
          </a:xfrm>
          <a:prstGeom prst="rect">
            <a:avLst/>
          </a:prstGeom>
          <a:noFill/>
          <a:ln w="9525">
            <a:noFill/>
            <a:miter lim="800000"/>
            <a:headEnd/>
            <a:tailEnd/>
          </a:ln>
        </p:spPr>
        <p:txBody>
          <a:bodyPr>
            <a:spAutoFit/>
          </a:bodyPr>
          <a:lstStyle/>
          <a:p>
            <a:r>
              <a:rPr lang="ga-IE" sz="2400">
                <a:latin typeface="Comic Sans MS" pitchFamily="66" charset="0"/>
              </a:rPr>
              <a:t>Féach na seandálaithe seo ag obair!</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dissolve">
                                      <p:cBhvr>
                                        <p:cTn id="11" dur="500"/>
                                        <p:tgtEl>
                                          <p:spTgt spid="35842"/>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584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35844"/>
                                        </p:tgtEl>
                                        <p:attrNameLst>
                                          <p:attrName>style.visibility</p:attrName>
                                        </p:attrNameLst>
                                      </p:cBhvr>
                                      <p:to>
                                        <p:strVal val="visible"/>
                                      </p:to>
                                    </p:set>
                                    <p:anim calcmode="lin" valueType="num">
                                      <p:cBhvr>
                                        <p:cTn id="32" dur="500" fill="hold"/>
                                        <p:tgtEl>
                                          <p:spTgt spid="35844"/>
                                        </p:tgtEl>
                                        <p:attrNameLst>
                                          <p:attrName>ppt_w</p:attrName>
                                        </p:attrNameLst>
                                      </p:cBhvr>
                                      <p:tavLst>
                                        <p:tav tm="0">
                                          <p:val>
                                            <p:fltVal val="0"/>
                                          </p:val>
                                        </p:tav>
                                        <p:tav tm="100000">
                                          <p:val>
                                            <p:strVal val="#ppt_w"/>
                                          </p:val>
                                        </p:tav>
                                      </p:tavLst>
                                    </p:anim>
                                    <p:anim calcmode="lin" valueType="num">
                                      <p:cBhvr>
                                        <p:cTn id="33" dur="500" fill="hold"/>
                                        <p:tgtEl>
                                          <p:spTgt spid="358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358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70188" y="2636838"/>
            <a:ext cx="3602037" cy="823912"/>
          </a:xfrm>
          <a:prstGeom prst="rect">
            <a:avLst/>
          </a:prstGeom>
          <a:noFill/>
          <a:ln w="9525">
            <a:noFill/>
            <a:miter lim="800000"/>
            <a:headEnd/>
            <a:tailEnd/>
          </a:ln>
        </p:spPr>
        <p:txBody>
          <a:bodyPr>
            <a:spAutoFit/>
          </a:bodyPr>
          <a:lstStyle/>
          <a:p>
            <a:r>
              <a:rPr lang="ga-IE" sz="4800">
                <a:latin typeface="Solari"/>
              </a:rPr>
              <a:t>FIANAISE </a:t>
            </a:r>
            <a:endParaRPr lang="ga-IE" sz="4800">
              <a:latin typeface="Calibri" pitchFamily="34" charset="0"/>
            </a:endParaRPr>
          </a:p>
        </p:txBody>
      </p:sp>
      <p:sp>
        <p:nvSpPr>
          <p:cNvPr id="26626" name="AutoShape 4" descr="data:image/jpeg;base64,/9j/4AAQSkZJRgABAQAAAQABAAD/2wCEAAkGBhQSERUUExQUFBUWFRwYGBcYGBgYFxgYGBgYFxgXFxUXHCYeFxkjGhUXHy8gIycpLCwsGB4xNTAqNSYrLCkBCQoKDgwOFw8PFykcHBwpKSkpLCwpKSksKSksLCwpKSksKSkpKSwsLCkpLCksKSwpLCksKSwpKSwsLCwpLCwsLP/AABEIAMIBBAMBIgACEQEDEQH/xAAaAAACAwEBAAAAAAAAAAAAAAACAwABBAUG/8QAOxAAAQMCAwYFBAECBQMFAAAAAQACEQMhMUFRBBJhcYHwkaGxwdEFEyLh8TJSBkJicrIUI4IVY5Kiwv/EABkBAAMBAQEAAAAAAAAAAAAAAAABAgMEBf/EACURAQADAAICAgIBBQAAAAAAAAABAhEDMRIhQVEEMiITFFJhcf/aAAwDAQACEQMRAD8A4dKqW/0uqN5PIWyl9WrN/p2isObifVYQjaF6jlyHYof4n2puFcO/3Mb8LoUf8bbSMW0X+IPqvMxAlDs29dz7Tg20AfOqNLIet23/ABuX0nsdRI3mlshwI/JpEwRlK8ewXT3uQAYpScQRZSUaiMNUqbqMBFgUYYHj4QhqYWplPZy7AInIj2CHBTdW6j9HeW/m4AyYgTmYtNrWWtn0kcfELGeasKisuNuowzxXZ/6NowHWE1uzjIDmon8iPiFeDhBhIwKgonQ+C7raAnT3TBsgOBy75qf7ifoeDzO0bE+N5g/Ic4cMwe8UzcIyXoHUOAKo0ZwHv5FKOefoeDz+5oqc267TqHAdRKB2wA5Doqjnj5gvBx2sUeF0H7BoVlqUCOS1ryVt8pmswUGzOqzkXhatzTRC6nnwVpZoVuEtRgCVdQIDLurH9QpRuvn+lwnkTuzPDeW8hK2qiXsc0f5gR5W84U2j0Hc2HbW7jQTBMgdBvHkAM07aXbzCGuAJEBwvE2kXXD2I030mOqTcNuJsd4GLTmG46LQadDFriDamN2TDpcZAiC67zOVzZXE7DOvR9HYnsENeIyH5Q2ABDfywt4kqkoUGU5a2qW3JI/E3N7yLWgRoAomrIQJjEACbTbdNQmkXEHDHK+XeqLEIqhVNSKAbqhZZMUdgmbOWKg1BtP1BlMjfduzha3XRatjaKglpBBzy6JTaIHZQatlL6e43sOa3bPsTRlJ1WoNg9my5b8/+LWKfbLT+ntbxPJPFGMgm78BNDFzTaZ7XEEfZ7FkwCBf0TBR7/lGLJGR9vrCjmj+fhOLOQ76wgAjGEAIBwR/ZjL4VudoR0Mqvu2uUAJbhAGOcHyKXUpd3T8Rjkg3TgMEAg0idVTqUHDjPBbm7PIJ06pNTZ5iwnhM94IDEac+iTU2bvNbW0cL9cFW0bOWugkWzHr5IDl1dlEZa6LMdmxz7810307pL2fyrryWr0U1iXHcyCqeuq/ZgeXwsVXZ49l1U5ot6n1LO1Mc9+Pv31VtTaojFLaZEjA3WyAfTXbgqN3d77b3Q3Mg/k2OMOatFSsym5o+2N4DecW5Ew2391pnQDis2xvjaCJJLmA//ABJGXDdC7Bcpr9Mo9TMMFDaGOktZVgmbbwBJuTAdxUQbW6sXHcIa0WH4tdPG7hGkcOKirVHhNpaoY4IjYJqGHHVEEsBGEyMhSoMOca42CNgkLdQpZxfDxWXJyeC611lp/TwR+QBGhuOq3bPR4W7smOFkdNpjD5XDa829y2isQItAyV7qg4pm5359FBgpU+S0s3b2JOFiBfXC6UxnCAmNbfRMIGX/AEiNPx5JjfRRpvBQCnxOcjNXTpBxgnyTxQFzA4c1UunhykJBnbsgBuQnsoMnM8Qb+ClSn+9EUzlfQWRMniq2xtEbhkaHH4PRA4xiACdLY+i0CnaABIE4jXK2mSE0ZvPl4paeMhdN54Kizj0wRuowLePzoiZWLdLjL18UaTK6mQROeEZ9UirU3jc5rW/+qIjj5Qk16V8B829boDHuce8llrNjiVv3MvDose0iDOU+CYiQhmWff6VVaYIM+XtKCnvGbRPtgnPap08cXbKFi05iLeHQrk7LReKTqYd+TSWtcRlYt8iF6Ovs8jpK4Bo1W7Q4R/2yJP8AugN//K7uPk8u+2Nq4VS2UUXU3SSd/wDI3vvDKct4NXXrbaGmDK4/1Xao/CBcbwJcJlpkANxJkBF9b23cDHBpcCItGWGOt07T474ss/nG/Lp/+os4+Ci8t/63/wC2/wAvlWsv69mvhD17mmCRiidR3gQc7YT5FU1yY1y7WK/togFSMXtaUTORptOyUJvkt0WCTQp/iIRsFyOvhqvNvabTroiMg+l3zWqhRBGMRlmk0qNpywnEdT1V/dgxGChQ6jIOWKvdvj3qltF+XeaYLIAg7RMFTRDN/wCUT2xcFMjN4635IROY77Kr7owNlW9+0gP79sO9P5UBMWMHRASI4zJnkLe6pzrZx0njnrHilp4ax5GfPvRNpuMzy9cIhIpjPUZ8T5x7q3Cccz33xU6rD3PJ00wHqipscQeGkZZ96JbnRh2eiOnHAjse6AAth2OWk8rafKW5l4Njhnj72Ke9wtu4i89fVHtbAWb2BN4+LWz88EBzKgItFuygfZ065HRPBnGAfJIfI8JB76eKoid0z1/aTtezgg4XErURJGMYd+aqo0G4x7smTnN3QM5S21bkT4pu1bMDfA5ZSuaQQ64POFGK1udytguZt9MSCM1sFQmJmDloh2ohwsL4fytOO01nU2jXJLOH8LlVW72zFudJ0H/xO76X6rsPbC51Gn/3q1PJ7A8dRuu9JXdf+Ua5revf08+qVkKLgbvbtwUfWa0bziABiSh2Wu17d5pkHuDx4I30Q4FpwIg9V6v/ABzjC07PRJM8Vxfou0gb1GTvMJ5FoNo5SLL0Oyt/pGfcrn5r/wAc+2lI9tdOxjjHVOAAKULAQNfHUprZj152XE1NbSMTxsMrSB6q3O1PAWwGPVFRflOGWWSlWDa3RBpSNh4lOa2FKNsuaPaDMwI/hAKDoNz37rQ08e4j0WcMuOIw4+6eSAMRP8/pEiCTEnmoH2vjnmo5ox7uoDBxnu8dEAD3yBkfi6pkEkz3qiqskSs1StFuCnBrSdobAvAz/XVX9+LiTyxWJwbE70xc8ENOvIluWWYzwSk4dF20E/BHit1Igt0gYE6268lxdm2qPxOGWdufTzW/YiQR0/XukcNtFzS3qB6ZpbowmRlpfFKa8g8J7x4KVqs4C8zHVMF7RwHIJW0U/wAcyRywWprQBjpz/SSDvGde5+U4KSXNzHrZIAvjlZa/sHQQLn9eSRUZdUTLWbZZ5W8twHDFZNpZBEG3hfsoAakG9sMvlZXMHwnAe90p4z6ftAc7bKcGei4lamKdek/+5zgTefyDbcrHxPBel2mlvMnMFeb+uMJphzTZjg8iLmPSASurjnaZ9MuSHL+pUd2q8cZ8b+6i79f6fTqnfdYkDzE+8dFFnPHOpryRka1UPp4p03hkCd4jHS0yfNP2d2+1rhg4A+IlTY62+xrgZBAvrPDVBszTTe5m6dxzi5rhgJuWkZXmOa7ukAr/AE1n3WPFnAkmM7Zrs7O3d3TrPS37XOqtMgYfiSD1C6FEzB8uUd+C4ub9m1OnQpATpOPCYB5BSQDHpwn4Qtd4z+/hWKVuWfFYNDWu/IymsZGnvhPuksbbHTqtlOnvQIAvj31QBMw5jw7sjcyCRp1QF8E9+WSHeJNhjjZIJAVsE4HFFviOOfeatrb4xKYDXoWSalO1gF0G04iBy6JVZnDHRBMe9wx/fsub9TJAkaweAXUqttA/fQpb2AiHDKLoNx9me45SOYlaahkW8eA9VVX6cR/QYUZsz8yJ7/SJTGk0Kska/pdrZDAkjHAnRY9ioBhnOLElaqu0cZPP3U4uJMbV1BI0nuUAqd+yBri63l7qPpX0GmaAfGpx0UazS5J6zwQ2mBb3TnOsO+d9UwGpTMyMdO+qz1TInFaHEzGGc4Z8BglupeaZMzhbr4rPtEE8OOMJ7zGd+5KGoO+GXogMLRpfNBUi5RPF++o6hUXDx+EBmrnH25/C4+3UgWPBsC0i9okY8F2dtImw7gT0lczaaQMtIBBsRkujg9zKLsn0yl92jTdMfjB5jFRY9i21tE1KZtFQwP8AS4Bw/wCSi28o+XDaZicekosDQIAHAWRi1pSaFYkSRu8Jk9YtK0hg0vGOcLduU4fkQcgPf4TdiqGb+HVZzIc4ZwPSVopvAM5b3NefyftLevTrUxEAYa94JxAmMLfylU8DGWHl8JjG7wnuxWS2ttO2gVF0Z/0lFQqWwyOPLHyRGiADN8cPIICq9aYMc1TRBOhQ/bjCIPccrpjKfRAMds/njHfFEz8efd0ezuw8Dr3ipVvf9dIhI0c4kYmGi04mfdATGqayARJtmFVamDca9wmRIfEeGEq6wL/4CIZ2+ET+nggMtXYt0SLjUYfI6rM6lhPXOPldOLeXPuEh2zX9PZAZaWzDIk8MJ4LTT2EG4PAk66YyFPsnw66IpOduGXc+qQVVo7hnInW8cNVAN7HuB5qnU74G/FNp0tSPHuUAt7CbkH1QFp8VpdZtxM99Es07AzjJ7/aDLcLAze+GlvkJMXjADsTKbUfje2PVZTXvFozPHggKqUcwbR649EhrrEEWN+MiP2tLxfCwx0SXY4Xix4W8kBlqsjHL9x7LNUMDja/fd1vqQT0v4Ln7RhwsmUkbQ+2XLiVgetda5jvvFKqUYMLu/Hrkb9srz7x5H/EX0tz6u83NonmJHoAqXp3M1CtVPFEzqdbmtzTWnxyUaMzhopC6MSx06RY4y8vNnS6J0iwAi3mtu5MQcx42Cz1zFRp1BB6EH3K10acgRYe47K83ljLy2r061MwN0+XeIwTA0hwkWN+sYcylUHyBNyDB8be62b8xaM8li0PpbKW6InCRiTN/c4o21g5oF4zI9L6YpbXt/ETieo1SCnUr88OwmCiJEE2xOnTVMpj8oPei0Pa0H8sNR6JaeMYZPz+01mzflGJy5alPdSGIi+UyZyR0CGtM2ve3FAxKGyA2BtA8TrCXX2GJAdf0jojp1Q28n21U/wCuvcAccePsq0sBs9EbpBm5F4nIyB3kgq0IAI1ItlHfkhqbRvGYi0WzurO8QABujEx3ayRsxMWPd5RRMzh3ipUab+6X9ouH5RfT0TSY6uMAR49wq3JGIPzGCUNmaMBlbDuULqNpm84kpA0uAtP6QP2gCwHX5so6iMzJVhl5gZphQryIzn9qBpOuGZN5/hGRnh3irc44jAADvxSMgUxe9xkslahfrfsLRMHuTKEXHHPkmC34WtbySyJ77uitP5euXdlTwM++CAyvzvI0HDLyWHanR4DrwWqsYnAZW4/wuebmRhOaulfKcTM4W1l7q64uI0v30RuGCjsvDvxXp5kY55ZnNlWicVEBqhEKZRd4owVZMm20iAHf2uHgfxPqn7M+C3PlxTHs3gQcCIWPZrtg4tsemPsVxfk196045dmk4QIxnHpdaNkrExOkHDzXO2d+E3strKcGMZ0nmuNq3MZEZDmqJndIQ06mDZxu3nmJRAmwiL80w07wLcVQNsf0kFpDuEJ4MjJLD0TaxE36K/vznPP4QDlxsjNPMIIIBNr42GXknupWuYtqlB0XGIv4I3unv08EjU12MHHqipkThj3gl48ZROEd/CZ6PaG2kkcfRA8ZAomVDgrqEAcYjvxQGSpTMg4ZY+KbIiITib6cSlVLjAhBANkDjxUbYWKpwnIyOkIC31MrHqrLTGMY5W7kIaTM49CVTjfgEBT2kzxQPwPJNqNm82Hrn3wWfaawiLYieWkIMmBdx75JNZwg706xysrfWuPIdDbnzWGobx6Xw1PXHggiqlSeJ4R0BjxVCjAjOZPNaqNKBOOmE3mT1jwQvx8PZd/Bx+MbLC9tnGc07d95LNteyB9NzXTDhBjQrob1u+SS4Y8l0IZjTURByiAeCiCSHo2uVg0JLqUVJtDm3/3NuOpH/FNCupS3hE9dDkehWfJTzrhxOSui6SWwAMeGhw5ro7KwkWsPMFcnZ6/90Bw/E6fwfddHZ6+RJExfvULy5jJyW8NdJhjUDktNVsgX4cxfzACzNcBfAEX54SE3Z6k2NxnH/IKZOD6NyNc8fIpv2gJxF8vRZg6L6GxOBC0FxdGE8EjQBOY2yWWx37JtCoLa+fPxQDalEBs5xb35pEWwWiq+RBBhZmHHEHyQYS+D8Qia+RJgcJ9dUFRmfkoHWyTIym9pOM8vcqVSIPiga2/7yTnX6d2QCHOMd95qi6eCM0hHBLqtEafKACsBxGmUpzXT0PcpbAcLnj3go4Rr3qSgLc+2PfyszqlwPHTvgrey87osOvfwlVKhnC2sRyhAMr1BukD0WR7BnhFuJ1KJroOXHks1TaSTYY9zZBl16hBxBk5acBxSHiDEcXeoCMVYvEn/AC/J5+ijaVr3OJK6OHj8p2emd7YaXeg9UqoMOR91ZGQ7snPo2HP4XoOfplPsUAWtlACJ7y9kl7QJhIawlhUWzcURo8mMJgQAI2hWY2pgQtCMBAKr0CbjGIjJw0Pyi2faBAIxBi4vycNR+1pa1L2jZv8AM3HMf3RhycMj0PDl5uLy9x2qtsaqdQ4YjUHVbKNaDc2GBy6jJcahtkjG41xB05rXQrXEiB/9bDPTvRcDd16VWRI/IHCMhxRl+lj3Zc8PmI/EG53THphitM2i88R4XzCRtVGte4MEdQrIHVIpVAYHfFVTqibHpf3QDzViASjDx8ac55LM/aeM3ggDLSEwUxa/Th05oGtLKx0uczpz1SXOi0d8kP3cpFuOXLNBVa4ZiTnMW1QB1HnKCIzgIGbfPGOHpqgqVYubjTPzyVt2mf8AKRzgnhnCZGOrWn1QVK9wCDHl30S61eXEugzFuXHL9LLXqDe3nO3bzOHS+SRtr3wMcsTZZqlUkiCSNRHXhHFZam2NJ/vM2iInngemqgqVIhtOBzb8oJrcRoSczcjwQP2kRbzN/NZTTqTi0Dx/k+CW/ZQDBc4nwHKyD0Tqs4TGcfOvpzWZ9T8sPck8OKLaNowaL8b65DNVQoxc3Oq14+Kbz/pNrYbSpZnH0wTZso0mJHDv0Qms7XzC9GKxWMhzzMyW4CZRvrjd8PcLPtFUnFKL7KhjRUrW71n3SK1S/X1ukuekMbDY3nO4uMnlOaMGH/eUWfeVIGNwYjDFA3kmNCE6oMRBiY0JjWI0tKaxMaE0UQrbRRo1i2nYN64O67WJB4OGeHNZ6VYtcGu/B2UixP8Apdg711C6wpc1Kmyhw3XDeByIWPJxVv76ldb4yfkQYgaxYaYZLdR2rK7hhlPVc5/017LsO+3+0n8x/tcSJ6weJSRtzQRvfi4HB/4zfAgxa+S4rUtXttW0T07NLajcgcDMg+OqIVwbxBmxj3Kws2gkyBHImOGJPij+/h+QB4nyjVZrdFm0DW+mMmdckkySCHQQeh1B1ErOCTj5EfyjfthEGcBGFuuF0g1OLh/VB018kupXDeZOWHiFjO0lxEA38OgRO2feN50tGXFBjrVgbe5J6nSyUNuJEbpOkEZYY+yD/pmEEj8ozJUAkRYHXXhZMhim82JgZxj7o6WzsF90F3+q588FkdTjBxnh33qg+4IFxyt4IJ0Xba0a9+yTU+qTZuWf6xPRZw3eILW5YzA6KDYnAfk/oPcn9LWvFa3UJm8Qt+3uM5GLAxfXMk45BZn0nPuSR6zrGATgwDAAKpXVT8aI/b2mbzPRjWAC2OZzPM9UO8h3kBK6YjOkNVJ9o71UeeCz0nXWubJSmfTJUZINljcV1o5pVaiDiD4JaXk5LiluK6h2dv8AalOoDRGn5OYrXQ+2NFEaNaALIgoohAwnBUogjWprVFEFK0wYKKIMJUDQbG40OHgrUQbzP+JaTaZO4Az/AGgN9E7Zqhd9uSTMY3UUXDzdt+Hprom5GQBt0T9n9wooudtAWmx6eoVPeZiTE4KKIEEg3/8AApmziWxlGHgqUQUk7SINuK0/SWAtJIBOpx8VFF08H7M+TpuKTtGHeqtRdzFiKAq1FSgFUVSiZm08+i0BRRRKLCOCXWNgrUUpgp7kmo5UogKlRRR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sp>
        <p:nvSpPr>
          <p:cNvPr id="26627" name="AutoShape 6" descr="data:image/jpeg;base64,/9j/4AAQSkZJRgABAQAAAQABAAD/2wCEAAkGBhQSERUUExQUFBUWFRwYGBcYGBgYFxgYGBgYFxgXFxUXHCYeFxkjGhUXHy8gIycpLCwsGB4xNTAqNSYrLCkBCQoKDgwOFw8PFykcHBwpKSkpLCwpKSksKSksLCwpKSksKSkpKSwsLCkpLCksKSwpLCksKSwpKSwsLCwpLCwsLP/AABEIAMIBBAMBIgACEQEDEQH/xAAaAAACAwEBAAAAAAAAAAAAAAACAwABBAUG/8QAOxAAAQMCAwYFBAECBQMFAAAAAQACEQMhMUFRBBJhcYHwkaGxwdEFEyLh8TJSBkJicrIUI4IVY5Kiwv/EABkBAAMBAQEAAAAAAAAAAAAAAAABAgMEBf/EACURAQADAAICAgIBBQAAAAAAAAABAhEDMRIhQVEEMiITFFJhcf/aAAwDAQACEQMRAD8A4dKqW/0uqN5PIWyl9WrN/p2isObifVYQjaF6jlyHYof4n2puFcO/3Mb8LoUf8bbSMW0X+IPqvMxAlDs29dz7Tg20AfOqNLIet23/ABuX0nsdRI3mlshwI/JpEwRlK8ewXT3uQAYpScQRZSUaiMNUqbqMBFgUYYHj4QhqYWplPZy7AInIj2CHBTdW6j9HeW/m4AyYgTmYtNrWWtn0kcfELGeasKisuNuowzxXZ/6NowHWE1uzjIDmon8iPiFeDhBhIwKgonQ+C7raAnT3TBsgOBy75qf7ifoeDzO0bE+N5g/Ic4cMwe8UzcIyXoHUOAKo0ZwHv5FKOefoeDz+5oqc267TqHAdRKB2wA5Doqjnj5gvBx2sUeF0H7BoVlqUCOS1ryVt8pmswUGzOqzkXhatzTRC6nnwVpZoVuEtRgCVdQIDLurH9QpRuvn+lwnkTuzPDeW8hK2qiXsc0f5gR5W84U2j0Hc2HbW7jQTBMgdBvHkAM07aXbzCGuAJEBwvE2kXXD2I030mOqTcNuJsd4GLTmG46LQadDFriDamN2TDpcZAiC67zOVzZXE7DOvR9HYnsENeIyH5Q2ABDfywt4kqkoUGU5a2qW3JI/E3N7yLWgRoAomrIQJjEACbTbdNQmkXEHDHK+XeqLEIqhVNSKAbqhZZMUdgmbOWKg1BtP1BlMjfduzha3XRatjaKglpBBzy6JTaIHZQatlL6e43sOa3bPsTRlJ1WoNg9my5b8/+LWKfbLT+ntbxPJPFGMgm78BNDFzTaZ7XEEfZ7FkwCBf0TBR7/lGLJGR9vrCjmj+fhOLOQ76wgAjGEAIBwR/ZjL4VudoR0Mqvu2uUAJbhAGOcHyKXUpd3T8Rjkg3TgMEAg0idVTqUHDjPBbm7PIJ06pNTZ5iwnhM94IDEac+iTU2bvNbW0cL9cFW0bOWugkWzHr5IDl1dlEZa6LMdmxz7810307pL2fyrryWr0U1iXHcyCqeuq/ZgeXwsVXZ49l1U5ot6n1LO1Mc9+Pv31VtTaojFLaZEjA3WyAfTXbgqN3d77b3Q3Mg/k2OMOatFSsym5o+2N4DecW5Ew2391pnQDis2xvjaCJJLmA//ABJGXDdC7Bcpr9Mo9TMMFDaGOktZVgmbbwBJuTAdxUQbW6sXHcIa0WH4tdPG7hGkcOKirVHhNpaoY4IjYJqGHHVEEsBGEyMhSoMOca42CNgkLdQpZxfDxWXJyeC611lp/TwR+QBGhuOq3bPR4W7smOFkdNpjD5XDa829y2isQItAyV7qg4pm5359FBgpU+S0s3b2JOFiBfXC6UxnCAmNbfRMIGX/AEiNPx5JjfRRpvBQCnxOcjNXTpBxgnyTxQFzA4c1UunhykJBnbsgBuQnsoMnM8Qb+ClSn+9EUzlfQWRMniq2xtEbhkaHH4PRA4xiACdLY+i0CnaABIE4jXK2mSE0ZvPl4paeMhdN54Kizj0wRuowLePzoiZWLdLjL18UaTK6mQROeEZ9UirU3jc5rW/+qIjj5Qk16V8B829boDHuce8llrNjiVv3MvDose0iDOU+CYiQhmWff6VVaYIM+XtKCnvGbRPtgnPap08cXbKFi05iLeHQrk7LReKTqYd+TSWtcRlYt8iF6Ovs8jpK4Bo1W7Q4R/2yJP8AugN//K7uPk8u+2Nq4VS2UUXU3SSd/wDI3vvDKct4NXXrbaGmDK4/1Xao/CBcbwJcJlpkANxJkBF9b23cDHBpcCItGWGOt07T474ss/nG/Lp/+os4+Ci8t/63/wC2/wAvlWsv69mvhD17mmCRiidR3gQc7YT5FU1yY1y7WK/togFSMXtaUTORptOyUJvkt0WCTQp/iIRsFyOvhqvNvabTroiMg+l3zWqhRBGMRlmk0qNpywnEdT1V/dgxGChQ6jIOWKvdvj3qltF+XeaYLIAg7RMFTRDN/wCUT2xcFMjN4635IROY77Kr7owNlW9+0gP79sO9P5UBMWMHRASI4zJnkLe6pzrZx0njnrHilp4ax5GfPvRNpuMzy9cIhIpjPUZ8T5x7q3Cccz33xU6rD3PJ00wHqipscQeGkZZ96JbnRh2eiOnHAjse6AAth2OWk8rafKW5l4Njhnj72Ke9wtu4i89fVHtbAWb2BN4+LWz88EBzKgItFuygfZ065HRPBnGAfJIfI8JB76eKoid0z1/aTtezgg4XErURJGMYd+aqo0G4x7smTnN3QM5S21bkT4pu1bMDfA5ZSuaQQ64POFGK1udytguZt9MSCM1sFQmJmDloh2ohwsL4fytOO01nU2jXJLOH8LlVW72zFudJ0H/xO76X6rsPbC51Gn/3q1PJ7A8dRuu9JXdf+Ua5revf08+qVkKLgbvbtwUfWa0bziABiSh2Wu17d5pkHuDx4I30Q4FpwIg9V6v/ABzjC07PRJM8Vxfou0gb1GTvMJ5FoNo5SLL0Oyt/pGfcrn5r/wAc+2lI9tdOxjjHVOAAKULAQNfHUprZj152XE1NbSMTxsMrSB6q3O1PAWwGPVFRflOGWWSlWDa3RBpSNh4lOa2FKNsuaPaDMwI/hAKDoNz37rQ08e4j0WcMuOIw4+6eSAMRP8/pEiCTEnmoH2vjnmo5ox7uoDBxnu8dEAD3yBkfi6pkEkz3qiqskSs1StFuCnBrSdobAvAz/XVX9+LiTyxWJwbE70xc8ENOvIluWWYzwSk4dF20E/BHit1Igt0gYE6268lxdm2qPxOGWdufTzW/YiQR0/XukcNtFzS3qB6ZpbowmRlpfFKa8g8J7x4KVqs4C8zHVMF7RwHIJW0U/wAcyRywWprQBjpz/SSDvGde5+U4KSXNzHrZIAvjlZa/sHQQLn9eSRUZdUTLWbZZ5W8twHDFZNpZBEG3hfsoAakG9sMvlZXMHwnAe90p4z6ftAc7bKcGei4lamKdek/+5zgTefyDbcrHxPBel2mlvMnMFeb+uMJphzTZjg8iLmPSASurjnaZ9MuSHL+pUd2q8cZ8b+6i79f6fTqnfdYkDzE+8dFFnPHOpryRka1UPp4p03hkCd4jHS0yfNP2d2+1rhg4A+IlTY62+xrgZBAvrPDVBszTTe5m6dxzi5rhgJuWkZXmOa7ukAr/AE1n3WPFnAkmM7Zrs7O3d3TrPS37XOqtMgYfiSD1C6FEzB8uUd+C4ub9m1OnQpATpOPCYB5BSQDHpwn4Qtd4z+/hWKVuWfFYNDWu/IymsZGnvhPuksbbHTqtlOnvQIAvj31QBMw5jw7sjcyCRp1QF8E9+WSHeJNhjjZIJAVsE4HFFviOOfeatrb4xKYDXoWSalO1gF0G04iBy6JVZnDHRBMe9wx/fsub9TJAkaweAXUqttA/fQpb2AiHDKLoNx9me45SOYlaahkW8eA9VVX6cR/QYUZsz8yJ7/SJTGk0Kska/pdrZDAkjHAnRY9ioBhnOLElaqu0cZPP3U4uJMbV1BI0nuUAqd+yBri63l7qPpX0GmaAfGpx0UazS5J6zwQ2mBb3TnOsO+d9UwGpTMyMdO+qz1TInFaHEzGGc4Z8BglupeaZMzhbr4rPtEE8OOMJ7zGd+5KGoO+GXogMLRpfNBUi5RPF++o6hUXDx+EBmrnH25/C4+3UgWPBsC0i9okY8F2dtImw7gT0lczaaQMtIBBsRkujg9zKLsn0yl92jTdMfjB5jFRY9i21tE1KZtFQwP8AS4Bw/wCSi28o+XDaZicekosDQIAHAWRi1pSaFYkSRu8Jk9YtK0hg0vGOcLduU4fkQcgPf4TdiqGb+HVZzIc4ZwPSVopvAM5b3NefyftLevTrUxEAYa94JxAmMLfylU8DGWHl8JjG7wnuxWS2ttO2gVF0Z/0lFQqWwyOPLHyRGiADN8cPIICq9aYMc1TRBOhQ/bjCIPccrpjKfRAMds/njHfFEz8efd0ezuw8Dr3ipVvf9dIhI0c4kYmGi04mfdATGqayARJtmFVamDca9wmRIfEeGEq6wL/4CIZ2+ET+nggMtXYt0SLjUYfI6rM6lhPXOPldOLeXPuEh2zX9PZAZaWzDIk8MJ4LTT2EG4PAk66YyFPsnw66IpOduGXc+qQVVo7hnInW8cNVAN7HuB5qnU74G/FNp0tSPHuUAt7CbkH1QFp8VpdZtxM99Es07AzjJ7/aDLcLAze+GlvkJMXjADsTKbUfje2PVZTXvFozPHggKqUcwbR649EhrrEEWN+MiP2tLxfCwx0SXY4Xix4W8kBlqsjHL9x7LNUMDja/fd1vqQT0v4Ln7RhwsmUkbQ+2XLiVgetda5jvvFKqUYMLu/Hrkb9srz7x5H/EX0tz6u83NonmJHoAqXp3M1CtVPFEzqdbmtzTWnxyUaMzhopC6MSx06RY4y8vNnS6J0iwAi3mtu5MQcx42Cz1zFRp1BB6EH3K10acgRYe47K83ljLy2r061MwN0+XeIwTA0hwkWN+sYcylUHyBNyDB8be62b8xaM8li0PpbKW6InCRiTN/c4o21g5oF4zI9L6YpbXt/ETieo1SCnUr88OwmCiJEE2xOnTVMpj8oPei0Pa0H8sNR6JaeMYZPz+01mzflGJy5alPdSGIi+UyZyR0CGtM2ve3FAxKGyA2BtA8TrCXX2GJAdf0jojp1Q28n21U/wCuvcAccePsq0sBs9EbpBm5F4nIyB3kgq0IAI1ItlHfkhqbRvGYi0WzurO8QABujEx3ayRsxMWPd5RRMzh3ipUab+6X9ouH5RfT0TSY6uMAR49wq3JGIPzGCUNmaMBlbDuULqNpm84kpA0uAtP6QP2gCwHX5so6iMzJVhl5gZphQryIzn9qBpOuGZN5/hGRnh3irc44jAADvxSMgUxe9xkslahfrfsLRMHuTKEXHHPkmC34WtbySyJ77uitP5euXdlTwM++CAyvzvI0HDLyWHanR4DrwWqsYnAZW4/wuebmRhOaulfKcTM4W1l7q64uI0v30RuGCjsvDvxXp5kY55ZnNlWicVEBqhEKZRd4owVZMm20iAHf2uHgfxPqn7M+C3PlxTHs3gQcCIWPZrtg4tsemPsVxfk196045dmk4QIxnHpdaNkrExOkHDzXO2d+E3strKcGMZ0nmuNq3MZEZDmqJndIQ06mDZxu3nmJRAmwiL80w07wLcVQNsf0kFpDuEJ4MjJLD0TaxE36K/vznPP4QDlxsjNPMIIIBNr42GXknupWuYtqlB0XGIv4I3unv08EjU12MHHqipkThj3gl48ZROEd/CZ6PaG2kkcfRA8ZAomVDgrqEAcYjvxQGSpTMg4ZY+KbIiITib6cSlVLjAhBANkDjxUbYWKpwnIyOkIC31MrHqrLTGMY5W7kIaTM49CVTjfgEBT2kzxQPwPJNqNm82Hrn3wWfaawiLYieWkIMmBdx75JNZwg706xysrfWuPIdDbnzWGobx6Xw1PXHggiqlSeJ4R0BjxVCjAjOZPNaqNKBOOmE3mT1jwQvx8PZd/Bx+MbLC9tnGc07d95LNteyB9NzXTDhBjQrob1u+SS4Y8l0IZjTURByiAeCiCSHo2uVg0JLqUVJtDm3/3NuOpH/FNCupS3hE9dDkehWfJTzrhxOSui6SWwAMeGhw5ro7KwkWsPMFcnZ6/90Bw/E6fwfddHZ6+RJExfvULy5jJyW8NdJhjUDktNVsgX4cxfzACzNcBfAEX54SE3Z6k2NxnH/IKZOD6NyNc8fIpv2gJxF8vRZg6L6GxOBC0FxdGE8EjQBOY2yWWx37JtCoLa+fPxQDalEBs5xb35pEWwWiq+RBBhZmHHEHyQYS+D8Qia+RJgcJ9dUFRmfkoHWyTIym9pOM8vcqVSIPiga2/7yTnX6d2QCHOMd95qi6eCM0hHBLqtEafKACsBxGmUpzXT0PcpbAcLnj3go4Rr3qSgLc+2PfyszqlwPHTvgrey87osOvfwlVKhnC2sRyhAMr1BukD0WR7BnhFuJ1KJroOXHks1TaSTYY9zZBl16hBxBk5acBxSHiDEcXeoCMVYvEn/AC/J5+ijaVr3OJK6OHj8p2emd7YaXeg9UqoMOR91ZGQ7snPo2HP4XoOfplPsUAWtlACJ7y9kl7QJhIawlhUWzcURo8mMJgQAI2hWY2pgQtCMBAKr0CbjGIjJw0Pyi2faBAIxBi4vycNR+1pa1L2jZv8AM3HMf3RhycMj0PDl5uLy9x2qtsaqdQ4YjUHVbKNaDc2GBy6jJcahtkjG41xB05rXQrXEiB/9bDPTvRcDd16VWRI/IHCMhxRl+lj3Zc8PmI/EG53THphitM2i88R4XzCRtVGte4MEdQrIHVIpVAYHfFVTqibHpf3QDzViASjDx8ac55LM/aeM3ggDLSEwUxa/Th05oGtLKx0uczpz1SXOi0d8kP3cpFuOXLNBVa4ZiTnMW1QB1HnKCIzgIGbfPGOHpqgqVYubjTPzyVt2mf8AKRzgnhnCZGOrWn1QVK9wCDHl30S61eXEugzFuXHL9LLXqDe3nO3bzOHS+SRtr3wMcsTZZqlUkiCSNRHXhHFZam2NJ/vM2iInngemqgqVIhtOBzb8oJrcRoSczcjwQP2kRbzN/NZTTqTi0Dx/k+CW/ZQDBc4nwHKyD0Tqs4TGcfOvpzWZ9T8sPck8OKLaNowaL8b65DNVQoxc3Oq14+Kbz/pNrYbSpZnH0wTZso0mJHDv0Qms7XzC9GKxWMhzzMyW4CZRvrjd8PcLPtFUnFKL7KhjRUrW71n3SK1S/X1ukuekMbDY3nO4uMnlOaMGH/eUWfeVIGNwYjDFA3kmNCE6oMRBiY0JjWI0tKaxMaE0UQrbRRo1i2nYN64O67WJB4OGeHNZ6VYtcGu/B2UixP8Apdg711C6wpc1Kmyhw3XDeByIWPJxVv76ldb4yfkQYgaxYaYZLdR2rK7hhlPVc5/017LsO+3+0n8x/tcSJ6weJSRtzQRvfi4HB/4zfAgxa+S4rUtXttW0T07NLajcgcDMg+OqIVwbxBmxj3Kws2gkyBHImOGJPij+/h+QB4nyjVZrdFm0DW+mMmdckkySCHQQeh1B1ErOCTj5EfyjfthEGcBGFuuF0g1OLh/VB018kupXDeZOWHiFjO0lxEA38OgRO2feN50tGXFBjrVgbe5J6nSyUNuJEbpOkEZYY+yD/pmEEj8ozJUAkRYHXXhZMhim82JgZxj7o6WzsF90F3+q588FkdTjBxnh33qg+4IFxyt4IJ0Xba0a9+yTU+qTZuWf6xPRZw3eILW5YzA6KDYnAfk/oPcn9LWvFa3UJm8Qt+3uM5GLAxfXMk45BZn0nPuSR6zrGATgwDAAKpXVT8aI/b2mbzPRjWAC2OZzPM9UO8h3kBK6YjOkNVJ9o71UeeCz0nXWubJSmfTJUZINljcV1o5pVaiDiD4JaXk5LiluK6h2dv8AalOoDRGn5OYrXQ+2NFEaNaALIgoohAwnBUogjWprVFEFK0wYKKIMJUDQbG40OHgrUQbzP+JaTaZO4Az/AGgN9E7Zqhd9uSTMY3UUXDzdt+Hprom5GQBt0T9n9wooudtAWmx6eoVPeZiTE4KKIEEg3/8AApmziWxlGHgqUQUk7SINuK0/SWAtJIBOpx8VFF08H7M+TpuKTtGHeqtRdzFiKAq1FSgFUVSiZm08+i0BRRRKLCOCXWNgrUUpgp7kmo5UogKlRRR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ga-IE">
              <a:latin typeface="Calibri" pitchFamily="34" charset="0"/>
            </a:endParaRPr>
          </a:p>
        </p:txBody>
      </p:sp>
      <p:sp>
        <p:nvSpPr>
          <p:cNvPr id="36878" name="Text Box 14"/>
          <p:cNvSpPr txBox="1">
            <a:spLocks noChangeArrowheads="1"/>
          </p:cNvSpPr>
          <p:nvPr/>
        </p:nvSpPr>
        <p:spPr bwMode="auto">
          <a:xfrm>
            <a:off x="3482975" y="3789363"/>
            <a:ext cx="2384425" cy="2308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ga-IE" sz="2400" dirty="0">
                <a:latin typeface="Comic Sans MS" pitchFamily="66" charset="0"/>
              </a:rPr>
              <a:t>Céard a insíonn</a:t>
            </a:r>
          </a:p>
          <a:p>
            <a:pPr algn="ctr" fontAlgn="auto">
              <a:spcBef>
                <a:spcPts val="0"/>
              </a:spcBef>
              <a:spcAft>
                <a:spcPts val="0"/>
              </a:spcAft>
              <a:defRPr/>
            </a:pPr>
            <a:r>
              <a:rPr lang="ga-IE" sz="2400" dirty="0">
                <a:latin typeface="Comic Sans MS" pitchFamily="66" charset="0"/>
              </a:rPr>
              <a:t>siad dúinn</a:t>
            </a:r>
          </a:p>
          <a:p>
            <a:pPr algn="ctr" fontAlgn="auto">
              <a:spcBef>
                <a:spcPts val="0"/>
              </a:spcBef>
              <a:spcAft>
                <a:spcPts val="0"/>
              </a:spcAft>
              <a:defRPr/>
            </a:pPr>
            <a:r>
              <a:rPr lang="ga-IE" sz="2400" dirty="0">
                <a:latin typeface="Comic Sans MS" pitchFamily="66" charset="0"/>
              </a:rPr>
              <a:t>faoi shaol</a:t>
            </a:r>
          </a:p>
          <a:p>
            <a:pPr algn="ctr" fontAlgn="auto">
              <a:spcBef>
                <a:spcPts val="0"/>
              </a:spcBef>
              <a:spcAft>
                <a:spcPts val="0"/>
              </a:spcAft>
              <a:defRPr/>
            </a:pPr>
            <a:r>
              <a:rPr lang="ga-IE" sz="2400" dirty="0">
                <a:latin typeface="Comic Sans MS" pitchFamily="66" charset="0"/>
              </a:rPr>
              <a:t>na Lochlannach,</a:t>
            </a:r>
          </a:p>
          <a:p>
            <a:pPr algn="ctr" fontAlgn="auto">
              <a:spcBef>
                <a:spcPts val="0"/>
              </a:spcBef>
              <a:spcAft>
                <a:spcPts val="0"/>
              </a:spcAft>
              <a:defRPr/>
            </a:pPr>
            <a:r>
              <a:rPr lang="ga-IE" sz="2400" dirty="0">
                <a:latin typeface="Comic Sans MS" pitchFamily="66" charset="0"/>
              </a:rPr>
              <a:t>meas tú?</a:t>
            </a:r>
          </a:p>
        </p:txBody>
      </p:sp>
      <p:sp>
        <p:nvSpPr>
          <p:cNvPr id="10" name="TextBox 9"/>
          <p:cNvSpPr txBox="1"/>
          <p:nvPr/>
        </p:nvSpPr>
        <p:spPr>
          <a:xfrm>
            <a:off x="154389" y="2636838"/>
            <a:ext cx="8880921"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ga-IE" sz="2400" dirty="0" err="1" smtClean="0">
                <a:latin typeface="Comic Sans MS" pitchFamily="66" charset="0"/>
              </a:rPr>
              <a:t>Déantúsáin</a:t>
            </a:r>
            <a:r>
              <a:rPr lang="ga-IE" sz="2400" dirty="0" smtClean="0">
                <a:latin typeface="Comic Sans MS" pitchFamily="66" charset="0"/>
              </a:rPr>
              <a:t> Lochlannacha atá le feiceáil sna pictiúir seo. Fianaise </a:t>
            </a:r>
            <a:r>
              <a:rPr lang="ga-IE" sz="2400" dirty="0">
                <a:latin typeface="Comic Sans MS" pitchFamily="66" charset="0"/>
              </a:rPr>
              <a:t>is ea iad ar an gcineál saoil a </a:t>
            </a:r>
            <a:r>
              <a:rPr lang="ga-IE" sz="2400" dirty="0" smtClean="0">
                <a:latin typeface="Comic Sans MS" pitchFamily="66" charset="0"/>
              </a:rPr>
              <a:t>bhí</a:t>
            </a:r>
            <a:r>
              <a:rPr lang="en-GB" sz="2400" dirty="0" smtClean="0">
                <a:latin typeface="Comic Sans MS" pitchFamily="66" charset="0"/>
              </a:rPr>
              <a:t> </a:t>
            </a:r>
            <a:r>
              <a:rPr lang="ga-IE" sz="2400" dirty="0" smtClean="0">
                <a:latin typeface="Comic Sans MS" pitchFamily="66" charset="0"/>
              </a:rPr>
              <a:t>ag </a:t>
            </a:r>
            <a:r>
              <a:rPr lang="ga-IE" sz="2400" dirty="0">
                <a:latin typeface="Comic Sans MS" pitchFamily="66" charset="0"/>
              </a:rPr>
              <a:t>na Lochlannaigh. </a:t>
            </a:r>
          </a:p>
        </p:txBody>
      </p:sp>
      <p:pic>
        <p:nvPicPr>
          <p:cNvPr id="26630"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14589" y="115888"/>
            <a:ext cx="1778923" cy="2232025"/>
          </a:xfrm>
          <a:prstGeom prst="rect">
            <a:avLst/>
          </a:prstGeom>
          <a:noFill/>
          <a:ln w="9525">
            <a:noFill/>
            <a:miter lim="800000"/>
            <a:headEnd/>
            <a:tailEnd/>
          </a:ln>
        </p:spPr>
      </p:pic>
      <p:pic>
        <p:nvPicPr>
          <p:cNvPr id="26631"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39552" y="188913"/>
            <a:ext cx="3024883" cy="2015951"/>
          </a:xfrm>
          <a:prstGeom prst="rect">
            <a:avLst/>
          </a:prstGeom>
          <a:noFill/>
          <a:ln w="9525">
            <a:noFill/>
            <a:miter lim="800000"/>
            <a:headEnd/>
            <a:tailEnd/>
          </a:ln>
        </p:spPr>
      </p:pic>
      <p:pic>
        <p:nvPicPr>
          <p:cNvPr id="26632"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588224" y="3719333"/>
            <a:ext cx="1522846" cy="2796766"/>
          </a:xfrm>
          <a:prstGeom prst="rect">
            <a:avLst/>
          </a:prstGeom>
          <a:noFill/>
          <a:ln w="9525">
            <a:noFill/>
            <a:miter lim="800000"/>
            <a:headEnd/>
            <a:tailEnd/>
          </a:ln>
        </p:spPr>
      </p:pic>
      <p:pic>
        <p:nvPicPr>
          <p:cNvPr id="26633" name="Picture 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rot="2849916">
            <a:off x="852037" y="3980364"/>
            <a:ext cx="1812438" cy="231276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6878"/>
                                        </p:tgtEl>
                                        <p:attrNameLst>
                                          <p:attrName>style.visibility</p:attrName>
                                        </p:attrNameLst>
                                      </p:cBhvr>
                                      <p:to>
                                        <p:strVal val="visible"/>
                                      </p:to>
                                    </p:set>
                                    <p:animEffect transition="in" filter="dissolve">
                                      <p:cBhvr>
                                        <p:cTn id="20" dur="500"/>
                                        <p:tgtEl>
                                          <p:spTgt spid="36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78" grpId="0" animBg="1"/>
      <p:bldP spid="10"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A300C6"/>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6280</TotalTime>
  <Words>1025</Words>
  <Application>Microsoft Office PowerPoint</Application>
  <PresentationFormat>On-screen Show (4:3)</PresentationFormat>
  <Paragraphs>122</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maire</dc:creator>
  <cp:lastModifiedBy>Cáit Nic Fhionnlaoich</cp:lastModifiedBy>
  <cp:revision>256</cp:revision>
  <cp:lastPrinted>2015-09-16T13:38:23Z</cp:lastPrinted>
  <dcterms:created xsi:type="dcterms:W3CDTF">2014-11-26T15:47:26Z</dcterms:created>
  <dcterms:modified xsi:type="dcterms:W3CDTF">2015-09-22T14:27:59Z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2806465</vt:lpwstr>
  </property>
  <property fmtid="{D5CDD505-2E9C-101B-9397-08002B2CF9AE}" pid="3" name="NXPowerLiteSettings">
    <vt:lpwstr>F7000400038000</vt:lpwstr>
  </property>
  <property fmtid="{D5CDD505-2E9C-101B-9397-08002B2CF9AE}" pid="4" name="NXPowerLiteVersion">
    <vt:lpwstr>D6.2.12</vt:lpwstr>
  </property>
</Properties>
</file>