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294" r:id="rId3"/>
    <p:sldId id="284" r:id="rId4"/>
    <p:sldId id="291" r:id="rId5"/>
    <p:sldId id="266" r:id="rId6"/>
    <p:sldId id="261" r:id="rId7"/>
    <p:sldId id="282" r:id="rId8"/>
    <p:sldId id="301" r:id="rId9"/>
    <p:sldId id="269" r:id="rId10"/>
    <p:sldId id="287" r:id="rId11"/>
    <p:sldId id="298" r:id="rId12"/>
    <p:sldId id="299" r:id="rId13"/>
    <p:sldId id="304" r:id="rId14"/>
    <p:sldId id="283" r:id="rId15"/>
    <p:sldId id="295" r:id="rId16"/>
    <p:sldId id="296" r:id="rId17"/>
    <p:sldId id="297" r:id="rId18"/>
    <p:sldId id="302" r:id="rId19"/>
    <p:sldId id="303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036"/>
    <a:srgbClr val="001236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712" autoAdjust="0"/>
  </p:normalViewPr>
  <p:slideViewPr>
    <p:cSldViewPr snapToGrid="0">
      <p:cViewPr varScale="1">
        <p:scale>
          <a:sx n="83" d="100"/>
          <a:sy n="83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8917-973D-4380-8DEA-8D904ACCF23C}" type="datetimeFigureOut">
              <a:rPr lang="ga-IE" smtClean="0"/>
              <a:t>28/10/2016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D0439-3B56-4E2D-B019-8A57AE270E84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49748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A4D73-2B03-4D12-964C-84B25BC37015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8F666-7003-4529-AE11-B43A013CD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3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12456-8404-4813-98F0-EEE3AC2067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906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dirty="0" smtClean="0"/>
              <a:t>An chéad nasc marbh.</a:t>
            </a: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F666-7003-4529-AE11-B43A013CDD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8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55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12456-8404-4813-98F0-EEE3AC2067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660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950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12456-8404-4813-98F0-EEE3AC2067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867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dirty="0" smtClean="0"/>
              <a:t>ag an nasc...?</a:t>
            </a: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F666-7003-4529-AE11-B43A013CD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8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8F666-7003-4529-AE11-B43A013CDD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0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249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ga-IE" dirty="0" smtClean="0"/>
              <a:t>Arbh fhiú “sa leathsféar thuaidh” a chur leis an gceist dheireanach?</a:t>
            </a:r>
            <a:endParaRPr lang="en-IE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36DF9-570B-498C-816D-60834D53C8B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06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9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4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2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5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9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4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3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3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0F2C-4831-4B0D-B3B1-D749FC7FA24A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58DB-3DB2-4BB1-BD13-978647CA6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0408/es0408page01.cfm?chapter_no=visualiz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acmillanmh.com/science/2008/student/na/scienceinmotion/Common/SIM.html?Module=../Grade4/Chapter8-EarthRevolvesAroundTheSu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quiz/mquiz.asp?filename=MniGhallnaseasui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3/science/environment_earth_universe/astronomy_space/activit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ile:BlueMarble_monthlies_animation.gi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179" y="0"/>
            <a:ext cx="5178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9600" dirty="0" smtClean="0">
                <a:latin typeface="AR BERKLEY" panose="02000000000000000000" pitchFamily="2" charset="0"/>
              </a:rPr>
              <a:t>Na Séasúir</a:t>
            </a:r>
            <a:endParaRPr lang="ga-IE" sz="9600" dirty="0">
              <a:latin typeface="AR BERKLEY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000" y="1893396"/>
            <a:ext cx="8974027" cy="41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3"/>
          <p:cNvSpPr>
            <a:spLocks noChangeArrowheads="1"/>
          </p:cNvSpPr>
          <p:nvPr/>
        </p:nvSpPr>
        <p:spPr bwMode="auto">
          <a:xfrm>
            <a:off x="3808844" y="3222380"/>
            <a:ext cx="1546035" cy="1600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E4D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ga-IE" altLang="en-US" dirty="0"/>
          </a:p>
        </p:txBody>
      </p:sp>
      <p:sp>
        <p:nvSpPr>
          <p:cNvPr id="1127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07835" y="1"/>
            <a:ext cx="8948057" cy="1177290"/>
          </a:xfrm>
        </p:spPr>
        <p:txBody>
          <a:bodyPr anchor="t">
            <a:noAutofit/>
          </a:bodyPr>
          <a:lstStyle/>
          <a:p>
            <a:r>
              <a:rPr lang="ga-IE" altLang="en-US" sz="2600" dirty="0" smtClean="0">
                <a:latin typeface="Tw Cen MT" panose="020B0602020104020603" pitchFamily="34" charset="0"/>
              </a:rPr>
              <a:t>Athraíonn na séasúir de réir mar a ghluaiseann an domhan timpeall na gréine. Braitheann na séasúir ar cé acu an leathsféar thuaidh nó an leathsféar theas atá claonta i dtreo na gréine.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864" y="1920099"/>
            <a:ext cx="900000" cy="1173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74" y="2223002"/>
            <a:ext cx="900000" cy="1173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864" y="4609435"/>
            <a:ext cx="900000" cy="1173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864" y="3435811"/>
            <a:ext cx="900000" cy="11739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155" y="2261610"/>
            <a:ext cx="900000" cy="11739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027" y="4609436"/>
            <a:ext cx="900000" cy="11739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864" y="4917000"/>
            <a:ext cx="900000" cy="1173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027" y="3435522"/>
            <a:ext cx="900000" cy="1173914"/>
          </a:xfrm>
          <a:prstGeom prst="rect">
            <a:avLst/>
          </a:prstGeom>
        </p:spPr>
      </p:pic>
      <p:sp>
        <p:nvSpPr>
          <p:cNvPr id="23" name="Rectangle 14"/>
          <p:cNvSpPr txBox="1">
            <a:spLocks noChangeArrowheads="1"/>
          </p:cNvSpPr>
          <p:nvPr/>
        </p:nvSpPr>
        <p:spPr>
          <a:xfrm>
            <a:off x="6652940" y="4814498"/>
            <a:ext cx="2582500" cy="1941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An chuid eile den bhliain, bíonn an leathsféar theas claonta i dtreo </a:t>
            </a:r>
            <a:r>
              <a:rPr lang="en-GB" altLang="en-US" sz="2600" dirty="0" smtClean="0">
                <a:latin typeface="Tw Cen MT" panose="020B0602020104020603" pitchFamily="34" charset="0"/>
              </a:rPr>
              <a:t/>
            </a:r>
            <a:br>
              <a:rPr lang="en-GB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na gréine.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>
          <a:xfrm>
            <a:off x="123652" y="1516577"/>
            <a:ext cx="3122468" cy="2252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Bíonn an leathsféar thuaidh claonta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i dtreo na gréine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ar feadh leath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na bliana, ó mhí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an Mhárta go mí Mheán Fómhair.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26" name="Rectangle 14"/>
          <p:cNvSpPr txBox="1">
            <a:spLocks noChangeArrowheads="1"/>
          </p:cNvSpPr>
          <p:nvPr/>
        </p:nvSpPr>
        <p:spPr>
          <a:xfrm>
            <a:off x="3761148" y="1145905"/>
            <a:ext cx="1641430" cy="77332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Mí an Mhárta</a:t>
            </a:r>
            <a:endParaRPr lang="ga-IE" altLang="en-US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Rectangle 14"/>
          <p:cNvSpPr txBox="1">
            <a:spLocks noChangeArrowheads="1"/>
          </p:cNvSpPr>
          <p:nvPr/>
        </p:nvSpPr>
        <p:spPr>
          <a:xfrm>
            <a:off x="3761149" y="6077529"/>
            <a:ext cx="1641430" cy="77332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Mí Mheán Fómhair</a:t>
            </a:r>
            <a:endParaRPr lang="ga-IE" altLang="en-US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7" grpId="0"/>
      <p:bldP spid="23" grpId="1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9714" y="3189349"/>
            <a:ext cx="5568286" cy="1545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Rectangle 3"/>
          <p:cNvSpPr/>
          <p:nvPr/>
        </p:nvSpPr>
        <p:spPr>
          <a:xfrm>
            <a:off x="1887309" y="2914343"/>
            <a:ext cx="5271447" cy="9658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91" y="1860539"/>
            <a:ext cx="2760736" cy="360096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7457" y="1682068"/>
            <a:ext cx="3816000" cy="38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744268" y="3340568"/>
            <a:ext cx="3942282" cy="954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800" dirty="0" smtClean="0">
                <a:latin typeface="Tw Cen MT" panose="020B0602020104020603" pitchFamily="34" charset="0"/>
              </a:rPr>
              <a:t>Tugann an ghrian teas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agus solas don domhan.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41327" y="29028"/>
            <a:ext cx="9102673" cy="1835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Nuair a bhíonn an leathsféar thuaidh claonta i dtreo na gréine, bíonn an ghrian ag soilsiú go díreach ar an gcuid sin den domhan. Mar sin, faigheann sé níos mó de theas agus de sholas na gréine. Nuair a tharlaíonn sin, an samhradh atá ann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sa leathsféar thuaidh.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348073">
            <a:off x="741191" y="2426283"/>
            <a:ext cx="1284410" cy="1172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 Leathsféar Thuaidh</a:t>
            </a:r>
            <a:endParaRPr lang="ga-IE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506926">
            <a:off x="2601706" y="2668728"/>
            <a:ext cx="1284410" cy="54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Samhradh</a:t>
            </a:r>
            <a:endParaRPr lang="ga-IE" sz="2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348073">
            <a:off x="341447" y="3543837"/>
            <a:ext cx="1284410" cy="1276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 Leathsféar Theas</a:t>
            </a:r>
            <a:endParaRPr lang="ga-IE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859862">
            <a:off x="2413899" y="4575451"/>
            <a:ext cx="1491864" cy="54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Geimhreadh</a:t>
            </a:r>
            <a:endParaRPr lang="ga-IE" sz="2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1327" y="5609110"/>
            <a:ext cx="9102674" cy="1248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Faigheann an leathsféar theas níos lú de theas agus de sholas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na gréine</a:t>
            </a:r>
            <a:r>
              <a:rPr lang="en-GB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>i rith na tréimhse</a:t>
            </a:r>
            <a:r>
              <a:rPr lang="en-GB" altLang="en-US" sz="2600" dirty="0" smtClean="0">
                <a:latin typeface="Tw Cen MT" panose="020B0602020104020603" pitchFamily="34" charset="0"/>
              </a:rPr>
              <a:t> sin,</a:t>
            </a:r>
            <a:r>
              <a:rPr lang="ga-IE" altLang="en-US" sz="2600" dirty="0" smtClean="0">
                <a:latin typeface="Tw Cen MT" panose="020B0602020104020603" pitchFamily="34" charset="0"/>
              </a:rPr>
              <a:t> de bharr nach mbíonn an ghrian ag soilsiú go díreach air. An geimhreadh atá ann sa leathsféar theas.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1" grpId="0"/>
      <p:bldP spid="11" grpId="1"/>
      <p:bldP spid="12" grpId="0"/>
      <p:bldP spid="12" grpId="1"/>
      <p:bldP spid="13" grpId="0"/>
      <p:bldP spid="13" grpId="1"/>
      <p:bldP spid="16" grpId="0"/>
      <p:bldP spid="17" grpId="1"/>
      <p:bldP spid="17" grpId="2"/>
      <p:bldP spid="18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95915" y="2397323"/>
            <a:ext cx="5568286" cy="15452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92754" y="2951831"/>
            <a:ext cx="5271447" cy="9658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49343"/>
            <a:ext cx="3924000" cy="39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405038" y="-30206"/>
            <a:ext cx="6202496" cy="191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Faigheann an leathsféar thuaidh níos lú </a:t>
            </a:r>
            <a:r>
              <a:rPr lang="en-GB" altLang="en-US" sz="2600" dirty="0" smtClean="0">
                <a:latin typeface="Tw Cen MT" panose="020B0602020104020603" pitchFamily="34" charset="0"/>
              </a:rPr>
              <a:t/>
            </a:r>
            <a:br>
              <a:rPr lang="en-GB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de theas agus de sholas na gréine i rith </a:t>
            </a:r>
            <a:r>
              <a:rPr lang="en-GB" altLang="en-US" sz="2600" dirty="0" smtClean="0">
                <a:latin typeface="Tw Cen MT" panose="020B0602020104020603" pitchFamily="34" charset="0"/>
              </a:rPr>
              <a:t/>
            </a:r>
            <a:br>
              <a:rPr lang="en-GB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na tréimhse</a:t>
            </a:r>
            <a:r>
              <a:rPr lang="en-GB" altLang="en-US" sz="2600" dirty="0" smtClean="0">
                <a:latin typeface="Tw Cen MT" panose="020B0602020104020603" pitchFamily="34" charset="0"/>
              </a:rPr>
              <a:t> sin, </a:t>
            </a:r>
            <a:r>
              <a:rPr lang="ga-IE" altLang="en-US" sz="2600" dirty="0" smtClean="0">
                <a:latin typeface="Tw Cen MT" panose="020B0602020104020603" pitchFamily="34" charset="0"/>
              </a:rPr>
              <a:t>de bharr nach mbíonn </a:t>
            </a:r>
            <a:r>
              <a:rPr lang="en-GB" altLang="en-US" sz="2600" dirty="0" smtClean="0">
                <a:latin typeface="Tw Cen MT" panose="020B0602020104020603" pitchFamily="34" charset="0"/>
              </a:rPr>
              <a:t/>
            </a:r>
            <a:br>
              <a:rPr lang="en-GB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an ghrian ag soilsiú go díreach air. </a:t>
            </a:r>
            <a:r>
              <a:rPr lang="ga-IE" altLang="en-US" sz="2600" dirty="0">
                <a:latin typeface="Tw Cen MT" panose="020B0602020104020603" pitchFamily="34" charset="0"/>
              </a:rPr>
              <a:t>An geimhreadh atá ann sa leathsféar </a:t>
            </a:r>
            <a:r>
              <a:rPr lang="ga-IE" altLang="en-US" sz="2600" dirty="0" smtClean="0">
                <a:latin typeface="Tw Cen MT" panose="020B0602020104020603" pitchFamily="34" charset="0"/>
              </a:rPr>
              <a:t>thuaidh.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7559" y="5148606"/>
            <a:ext cx="9106441" cy="170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2600" dirty="0" smtClean="0">
                <a:latin typeface="Tw Cen MT" panose="020B0602020104020603" pitchFamily="34" charset="0"/>
              </a:rPr>
              <a:t>Nuair a bhíonn an leathsféar theas claonta i dtreo na gréine,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bíonn an ghrian ag soilsiú go díreach ar an gcuid sin den domhan. Mar sin, faigheann sé níos mó de theas agus de sholas na gréine</a:t>
            </a:r>
            <a:r>
              <a:rPr lang="ga-IE" altLang="en-US" sz="2600" dirty="0">
                <a:latin typeface="Tw Cen MT" panose="020B0602020104020603" pitchFamily="34" charset="0"/>
              </a:rPr>
              <a:t>. Nuair a tharlaíonn sin, an samhradh atá ann sa leathsféar </a:t>
            </a:r>
            <a:r>
              <a:rPr lang="en-GB" altLang="en-US" sz="2600" dirty="0" err="1" smtClean="0">
                <a:latin typeface="Tw Cen MT" panose="020B0602020104020603" pitchFamily="34" charset="0"/>
              </a:rPr>
              <a:t>theas</a:t>
            </a:r>
            <a:r>
              <a:rPr lang="ga-IE" altLang="en-US" sz="2600" dirty="0" smtClean="0">
                <a:latin typeface="Tw Cen MT" panose="020B0602020104020603" pitchFamily="34" charset="0"/>
              </a:rPr>
              <a:t>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286" y="1787487"/>
            <a:ext cx="2760736" cy="36009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348073">
            <a:off x="7523873" y="1935037"/>
            <a:ext cx="1284410" cy="1532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 Leathsféar Thuaidh</a:t>
            </a:r>
            <a:endParaRPr lang="ga-IE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034532">
            <a:off x="5315623" y="3714872"/>
            <a:ext cx="1284410" cy="54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Samhradh</a:t>
            </a:r>
            <a:endParaRPr lang="ga-IE" sz="2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348073">
            <a:off x="6990974" y="3094297"/>
            <a:ext cx="1442762" cy="1532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 Leathsféar Theas</a:t>
            </a:r>
            <a:endParaRPr lang="ga-IE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348073">
            <a:off x="5325308" y="2064732"/>
            <a:ext cx="1528455" cy="54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Geimhreadh</a:t>
            </a:r>
            <a:endParaRPr lang="ga-IE" sz="2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1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8" grpId="0"/>
      <p:bldP spid="12" grpId="0"/>
      <p:bldP spid="12" grpId="1"/>
      <p:bldP spid="13" grpId="0"/>
      <p:bldP spid="13" grpId="1"/>
      <p:bldP spid="16" grpId="0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25" y="1898247"/>
            <a:ext cx="88466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Tá léiriú breise ar thuras an domhain timpeall 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na gréine ar an nasc seo:</a:t>
            </a:r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 </a:t>
            </a:r>
            <a:r>
              <a:rPr lang="ga-IE" sz="3200" dirty="0" smtClean="0">
                <a:latin typeface="Tw Cen MT" panose="020B0602020104020603" pitchFamily="34" charset="0"/>
                <a:hlinkClick r:id="rId4"/>
              </a:rPr>
              <a:t>http://macmillanmh.com/science/2008/student/na/scienceinmotion/Common/SIM.html?Module=../Grade4/Chapter8-EarthRevolvesAroundTheSun/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/>
          <p:cNvSpPr/>
          <p:nvPr/>
        </p:nvSpPr>
        <p:spPr>
          <a:xfrm>
            <a:off x="-13995" y="-43950"/>
            <a:ext cx="9252000" cy="6984000"/>
          </a:xfrm>
          <a:prstGeom prst="rect">
            <a:avLst/>
          </a:prstGeom>
          <a:solidFill>
            <a:srgbClr val="0F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>
              <a:solidFill>
                <a:srgbClr val="00206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995" y="135330"/>
            <a:ext cx="9252000" cy="652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519058" y="5288340"/>
            <a:ext cx="3624942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Ní bheadh aon séasúir ann, áfach, mura mbeadh an domhan claonta ar a ais. </a:t>
            </a:r>
            <a:endParaRPr lang="ga-IE" alt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0" y="4654013"/>
            <a:ext cx="1619942" cy="800965"/>
          </a:xfrm>
          <a:prstGeom prst="wedgeRectCallout">
            <a:avLst>
              <a:gd name="adj1" fmla="val 28537"/>
              <a:gd name="adj2" fmla="val -14205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Geimhreadh</a:t>
            </a:r>
            <a:endParaRPr lang="ga-IE" altLang="en-US" sz="2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242977" y="1816858"/>
            <a:ext cx="1466405" cy="733806"/>
          </a:xfrm>
          <a:prstGeom prst="wedgeRectCallout">
            <a:avLst>
              <a:gd name="adj1" fmla="val 25707"/>
              <a:gd name="adj2" fmla="val 13649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Samhradh</a:t>
            </a:r>
            <a:endParaRPr lang="ga-IE" alt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7410735" y="4423226"/>
            <a:ext cx="1429640" cy="735259"/>
          </a:xfrm>
          <a:prstGeom prst="wedgeRectCallout">
            <a:avLst>
              <a:gd name="adj1" fmla="val -18226"/>
              <a:gd name="adj2" fmla="val -15568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Samhradh</a:t>
            </a:r>
            <a:endParaRPr lang="ga-IE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7276431" y="1762810"/>
            <a:ext cx="1750699" cy="735978"/>
          </a:xfrm>
          <a:prstGeom prst="wedgeRectCallout">
            <a:avLst>
              <a:gd name="adj1" fmla="val -6381"/>
              <a:gd name="adj2" fmla="val 13552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Geimhreadh</a:t>
            </a:r>
            <a:endParaRPr lang="ga-IE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3817967" y="4122058"/>
            <a:ext cx="1350169" cy="668798"/>
          </a:xfrm>
          <a:prstGeom prst="wedgeRectCallout">
            <a:avLst>
              <a:gd name="adj1" fmla="val -1385"/>
              <a:gd name="adj2" fmla="val 12293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Fómhar</a:t>
            </a:r>
            <a:endParaRPr lang="ga-IE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2558460" y="6073170"/>
            <a:ext cx="1350169" cy="784830"/>
          </a:xfrm>
          <a:prstGeom prst="wedgeRectCallout">
            <a:avLst>
              <a:gd name="adj1" fmla="val 74519"/>
              <a:gd name="adj2" fmla="val -5978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22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tEarrach</a:t>
            </a:r>
            <a:endParaRPr lang="ga-IE" altLang="en-US" sz="2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2558460" y="23024"/>
            <a:ext cx="1801254" cy="455947"/>
          </a:xfrm>
          <a:prstGeom prst="wedgeRectCallout">
            <a:avLst>
              <a:gd name="adj1" fmla="val 49400"/>
              <a:gd name="adj2" fmla="val 99379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tEarrach</a:t>
            </a:r>
            <a:endParaRPr lang="ga-IE" alt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2646261" y="1441384"/>
            <a:ext cx="1350169" cy="750947"/>
          </a:xfrm>
          <a:prstGeom prst="wedgeRectCallout">
            <a:avLst>
              <a:gd name="adj1" fmla="val 68466"/>
              <a:gd name="adj2" fmla="val -3837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Fómhar</a:t>
            </a:r>
            <a:endParaRPr lang="ga-IE" altLang="en-US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19942" y="2810985"/>
            <a:ext cx="248397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 mí an Mheithimh bíonn </a:t>
            </a:r>
            <a:r>
              <a:rPr lang="en-GB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leathsféar</a:t>
            </a:r>
            <a:r>
              <a:rPr lang="en-GB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2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thuaidh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claonta </a:t>
            </a:r>
            <a:b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 dtreo na gréine. </a:t>
            </a:r>
            <a:endParaRPr lang="ga-IE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408862" y="2503208"/>
            <a:ext cx="2239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 mí na Nollag bíonn </a:t>
            </a:r>
            <a:r>
              <a:rPr lang="en-GB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altLang="en-US" sz="2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leathsféar</a:t>
            </a:r>
            <a:r>
              <a:rPr lang="en-GB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2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theas</a:t>
            </a:r>
            <a:r>
              <a:rPr lang="en-GB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claonta i dtreo na gréine. </a:t>
            </a:r>
            <a:endParaRPr lang="ga-IE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519058" y="5288340"/>
            <a:ext cx="3624942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Athraíonn na séasúir de réir mar a ghluaiseann an domhan thart ar an ngrian.</a:t>
            </a:r>
            <a:endParaRPr lang="ga-IE" alt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08862" y="-32327"/>
            <a:ext cx="37351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 mí an Mhárta agus i mí Mheán Fómhair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ionann </a:t>
            </a:r>
            <a:b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méid solais a fhaigheann an dá leathsféar ón ngrian. </a:t>
            </a:r>
            <a:endParaRPr lang="ga-IE" alt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9946" grpId="0" animBg="1"/>
      <p:bldP spid="39952" grpId="0" animBg="1"/>
      <p:bldP spid="39953" grpId="0" animBg="1"/>
      <p:bldP spid="39954" grpId="0" animBg="1"/>
      <p:bldP spid="39961" grpId="0" animBg="1"/>
      <p:bldP spid="39962" grpId="0" animBg="1"/>
      <p:bldP spid="39965" grpId="0" animBg="1"/>
      <p:bldP spid="39966" grpId="0" animBg="1"/>
      <p:bldP spid="13" grpId="0"/>
      <p:bldP spid="13" grpId="1"/>
      <p:bldP spid="14" grpId="0"/>
      <p:bldP spid="14" grpId="1"/>
      <p:bldP spid="16" grpId="2" animBg="1"/>
      <p:bldP spid="16" grpId="3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3931445" y="1184275"/>
            <a:ext cx="1326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828800" y="1565275"/>
            <a:ext cx="531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999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08251"/>
              </p:ext>
            </p:extLst>
          </p:nvPr>
        </p:nvGraphicFramePr>
        <p:xfrm>
          <a:off x="203200" y="538755"/>
          <a:ext cx="8621486" cy="6166845"/>
        </p:xfrm>
        <a:graphic>
          <a:graphicData uri="http://schemas.openxmlformats.org/drawingml/2006/table">
            <a:tbl>
              <a:tblPr/>
              <a:tblGrid>
                <a:gridCol w="5878286"/>
                <a:gridCol w="1030514"/>
                <a:gridCol w="1712686"/>
              </a:tblGrid>
              <a:tr h="598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Is í an ghealach a thugann solas agus teas don domhan.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Is pláinéad í an ghrian.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 mí an Mheithimh bíonn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leathsféar thuaidh claonta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 dtreo na gréine.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9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8 séasúr sa bhliain.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Éire sa leathsféar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thuaidh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Tógann sé mí ar an domhan dul timpeall na gréine uair amháin.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an Astráil sa leathsféar theas.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Bíonn na séasúir againn mar go bhfuil an domhan claonta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ar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a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ais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Bíonn sé ina shamhradh san Astráil nuair a bhíonn sé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ina gheimhreadh in Éirinn.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609" y="1237817"/>
            <a:ext cx="5364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025" y="2366134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685" y="1761963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0678" y="6147588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685" y="3023590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685" y="4226594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512" y="3599672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3" name="Picture 109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512" y="5510749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5128" y="4801450"/>
            <a:ext cx="53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94" name="Text Box 69"/>
          <p:cNvSpPr txBox="1">
            <a:spLocks noChangeArrowheads="1"/>
          </p:cNvSpPr>
          <p:nvPr/>
        </p:nvSpPr>
        <p:spPr bwMode="auto">
          <a:xfrm>
            <a:off x="2681288" y="2"/>
            <a:ext cx="3781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8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657" y="889682"/>
            <a:ext cx="795382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4400" dirty="0">
                <a:latin typeface="Berlin Sans FB" panose="020E0602020502020306" pitchFamily="34" charset="0"/>
              </a:rPr>
              <a:t>Tráth na gCeist</a:t>
            </a:r>
          </a:p>
          <a:p>
            <a:r>
              <a:rPr lang="ga-IE" sz="4400" u="sng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ga-IE" sz="4400" u="sng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ga-IE" sz="4400" u="sng" dirty="0" smtClean="0">
                <a:latin typeface="Tw Cen MT" panose="020B0602020104020603" pitchFamily="34" charset="0"/>
                <a:hlinkClick r:id="rId3"/>
              </a:rPr>
              <a:t>www.oswego.org/ocsd-web/quiz/mquiz.asp?filename=MniGhallnaseasuir</a:t>
            </a:r>
            <a:endParaRPr lang="en-GB" sz="4400" u="sng" dirty="0" smtClean="0">
              <a:latin typeface="Tw Cen MT" panose="020B0602020104020603" pitchFamily="34" charset="0"/>
            </a:endParaRPr>
          </a:p>
          <a:p>
            <a:endParaRPr lang="ga-IE" sz="28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602" y="348769"/>
            <a:ext cx="87850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000" dirty="0" smtClean="0">
                <a:latin typeface="Tw Cen MT" panose="020B0602020104020603" pitchFamily="34" charset="0"/>
              </a:rPr>
              <a:t>Cliceáil ar an nasc thíos chun féachaint ar fhíseán </a:t>
            </a:r>
            <a:br>
              <a:rPr lang="ga-IE" sz="3000" dirty="0" smtClean="0">
                <a:latin typeface="Tw Cen MT" panose="020B0602020104020603" pitchFamily="34" charset="0"/>
              </a:rPr>
            </a:br>
            <a:r>
              <a:rPr lang="ga-IE" sz="3000" dirty="0" smtClean="0">
                <a:latin typeface="Tw Cen MT" panose="020B0602020104020603" pitchFamily="34" charset="0"/>
              </a:rPr>
              <a:t>faoin ngrianchóras: </a:t>
            </a:r>
            <a:r>
              <a:rPr lang="ga-IE" sz="3000" dirty="0" smtClean="0">
                <a:latin typeface="Tw Cen MT" panose="020B0602020104020603" pitchFamily="34" charset="0"/>
                <a:hlinkClick r:id="rId3"/>
              </a:rPr>
              <a:t>http://www.bbc.co.uk/bitesize/ks3/science/environment_earth_universe/astronomy_space/activity/</a:t>
            </a:r>
            <a:r>
              <a:rPr lang="ga-IE" sz="3000" dirty="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5847" y="2680748"/>
            <a:ext cx="876860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000" dirty="0" smtClean="0">
                <a:latin typeface="Tw Cen MT" panose="020B0602020104020603" pitchFamily="34" charset="0"/>
              </a:rPr>
              <a:t>Cliceáil ar an nasc thíos chun</a:t>
            </a:r>
            <a:r>
              <a:rPr lang="en-GB" sz="3000" dirty="0" smtClean="0">
                <a:latin typeface="Tw Cen MT" panose="020B0602020104020603" pitchFamily="34" charset="0"/>
              </a:rPr>
              <a:t> </a:t>
            </a:r>
            <a:r>
              <a:rPr lang="ga-IE" sz="3000" dirty="0" smtClean="0">
                <a:latin typeface="Tw Cen MT" panose="020B0602020104020603" pitchFamily="34" charset="0"/>
              </a:rPr>
              <a:t>féachaint ar íomhá shatailíte</a:t>
            </a:r>
            <a:r>
              <a:rPr lang="en-GB" sz="3000" dirty="0" smtClean="0">
                <a:latin typeface="Tw Cen MT" panose="020B0602020104020603" pitchFamily="34" charset="0"/>
              </a:rPr>
              <a:t> </a:t>
            </a:r>
            <a:r>
              <a:rPr lang="ga-IE" sz="3000" dirty="0" smtClean="0">
                <a:latin typeface="Tw Cen MT" panose="020B0602020104020603" pitchFamily="34" charset="0"/>
              </a:rPr>
              <a:t>den domhan agus í ag athrú de réir </a:t>
            </a:r>
            <a:r>
              <a:rPr lang="en-GB" sz="3000" dirty="0" smtClean="0">
                <a:latin typeface="Tw Cen MT" panose="020B0602020104020603" pitchFamily="34" charset="0"/>
              </a:rPr>
              <a:t/>
            </a:r>
            <a:br>
              <a:rPr lang="en-GB" sz="3000" dirty="0" smtClean="0">
                <a:latin typeface="Tw Cen MT" panose="020B0602020104020603" pitchFamily="34" charset="0"/>
              </a:rPr>
            </a:br>
            <a:r>
              <a:rPr lang="ga-IE" sz="3000" dirty="0" smtClean="0">
                <a:latin typeface="Tw Cen MT" panose="020B0602020104020603" pitchFamily="34" charset="0"/>
              </a:rPr>
              <a:t>an tséasúir:</a:t>
            </a:r>
          </a:p>
          <a:p>
            <a:r>
              <a:rPr lang="ga-IE" sz="3000" dirty="0" smtClean="0">
                <a:latin typeface="Tw Cen MT" panose="020B0602020104020603" pitchFamily="34" charset="0"/>
                <a:hlinkClick r:id="rId4"/>
              </a:rPr>
              <a:t>https://en.wikipedia.org/wiki/File:BlueMarble_monthlies_animation.gif</a:t>
            </a:r>
            <a:r>
              <a:rPr lang="ga-IE" sz="3000" dirty="0" smtClean="0">
                <a:latin typeface="Tw Cen MT" panose="020B0602020104020603" pitchFamily="34" charset="0"/>
              </a:rPr>
              <a:t> </a:t>
            </a:r>
            <a:endParaRPr lang="ga-IE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781272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2200" b="1" dirty="0" smtClean="0">
                <a:latin typeface="Tw Cen MT" panose="020B0602020104020603" pitchFamily="34" charset="0"/>
              </a:rPr>
              <a:t>Íomhánna: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Shutterstock</a:t>
            </a:r>
            <a:endParaRPr lang="ga-IE" altLang="ga-IE" sz="2200" b="1" dirty="0">
              <a:latin typeface="Tw Cen MT" panose="020B0602020104020603" pitchFamily="34" charset="0"/>
            </a:endParaRP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ga-IE" altLang="ga-IE" sz="2200" dirty="0" smtClean="0">
                <a:latin typeface="Tw Cen MT" panose="020B0602020104020603" pitchFamily="34" charset="0"/>
              </a:rPr>
              <a:t>na </a:t>
            </a:r>
            <a:r>
              <a:rPr lang="ga-IE" altLang="ga-IE" sz="22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2200" dirty="0">
                <a:latin typeface="Tw Cen MT" panose="020B0602020104020603" pitchFamily="34" charset="0"/>
              </a:rPr>
              <a:t>l</a:t>
            </a:r>
            <a:r>
              <a:rPr lang="ga-IE" altLang="ga-IE" sz="2200" dirty="0">
                <a:latin typeface="Tw Cen MT" panose="020B0602020104020603" pitchFamily="34" charset="0"/>
              </a:rPr>
              <a:t>í </a:t>
            </a:r>
            <a:r>
              <a:rPr lang="ga-IE" altLang="ga-IE" sz="2200" dirty="0" smtClean="0">
                <a:latin typeface="Tw Cen MT" panose="020B0602020104020603" pitchFamily="34" charset="0"/>
              </a:rPr>
              <a:t>ar </a:t>
            </a:r>
            <a:r>
              <a:rPr lang="ga-IE" altLang="ga-IE" sz="2200" dirty="0">
                <a:latin typeface="Tw Cen MT" panose="020B0602020104020603" pitchFamily="34" charset="0"/>
              </a:rPr>
              <a:t>aon </a:t>
            </a:r>
            <a:r>
              <a:rPr lang="ga-IE" altLang="ga-IE" sz="22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ó </a:t>
            </a:r>
            <a:r>
              <a:rPr lang="ga-IE" altLang="ga-IE" sz="2200" dirty="0">
                <a:latin typeface="Tw Cen MT" panose="020B0602020104020603" pitchFamily="34" charset="0"/>
              </a:rPr>
              <a:t>thaobh cóipchirt de ba cheart d’úinéir </a:t>
            </a:r>
            <a:r>
              <a:rPr lang="ga-IE" altLang="ga-IE" sz="2200" dirty="0" smtClean="0">
                <a:latin typeface="Tw Cen MT" panose="020B0602020104020603" pitchFamily="34" charset="0"/>
              </a:rPr>
              <a:t>an </a:t>
            </a:r>
            <a:r>
              <a:rPr lang="ga-IE" altLang="ga-IE" sz="2200" dirty="0">
                <a:latin typeface="Tw Cen MT" panose="020B0602020104020603" pitchFamily="34" charset="0"/>
              </a:rPr>
              <a:t>chóipchirt </a:t>
            </a:r>
            <a:r>
              <a:rPr lang="ga-IE" altLang="ga-IE" sz="2200" dirty="0" smtClean="0">
                <a:latin typeface="Tw Cen MT" panose="020B0602020104020603" pitchFamily="34" charset="0"/>
              </a:rPr>
              <a:t>teagmháil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dirty="0">
                <a:latin typeface="Tw Cen MT" panose="020B0602020104020603" pitchFamily="34" charset="0"/>
              </a:rPr>
              <a:t>dhéanamh leis na foilsitheoirí. Beidh </a:t>
            </a:r>
            <a:r>
              <a:rPr lang="ga-IE" altLang="ga-IE" sz="2200" dirty="0" smtClean="0">
                <a:latin typeface="Tw Cen MT" panose="020B0602020104020603" pitchFamily="34" charset="0"/>
              </a:rPr>
              <a:t>na </a:t>
            </a:r>
            <a:r>
              <a:rPr lang="ga-IE" altLang="ga-IE" sz="2200" dirty="0">
                <a:latin typeface="Tw Cen MT" panose="020B0602020104020603" pitchFamily="34" charset="0"/>
              </a:rPr>
              <a:t>foilsitheoirí lántoilteanach socruithe cuí a dhéanamh leis.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200" dirty="0">
                <a:latin typeface="Tw Cen MT" panose="020B0602020104020603" pitchFamily="34" charset="0"/>
              </a:rPr>
              <a:t>6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2200" dirty="0" err="1">
                <a:latin typeface="Tw Cen MT" panose="020B0602020104020603" pitchFamily="34" charset="0"/>
              </a:rPr>
              <a:t>Fhreidric</a:t>
            </a:r>
            <a:r>
              <a:rPr lang="ga-IE" altLang="ga-IE" sz="22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36074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9652" y="0"/>
            <a:ext cx="45343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63745" y="2309541"/>
            <a:ext cx="1748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An fómhar</a:t>
            </a:r>
            <a:endParaRPr lang="ga-IE" sz="2400" b="1" dirty="0">
              <a:latin typeface="Tw Cen MT" panose="020B0602020104020603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98281" y="1763222"/>
            <a:ext cx="2052000" cy="39600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An geimhreadh</a:t>
            </a:r>
            <a:endParaRPr lang="ga-IE" sz="2400" b="1" dirty="0">
              <a:latin typeface="Tw Cen MT" panose="020B0602020104020603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11959" y="102042"/>
            <a:ext cx="1933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An</a:t>
            </a:r>
            <a:r>
              <a:rPr lang="en-IE" sz="2400" b="1" dirty="0" smtClean="0">
                <a:latin typeface="Tw Cen MT" panose="020B0602020104020603" pitchFamily="34" charset="0"/>
              </a:rPr>
              <a:t> </a:t>
            </a:r>
            <a:r>
              <a:rPr lang="ga-IE" sz="2400" b="1" dirty="0" smtClean="0">
                <a:latin typeface="Tw Cen MT" panose="020B0602020104020603" pitchFamily="34" charset="0"/>
              </a:rPr>
              <a:t>t-earrach</a:t>
            </a:r>
            <a:endParaRPr lang="ga-IE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79002" y="3968306"/>
            <a:ext cx="1997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An samhradh</a:t>
            </a:r>
            <a:endParaRPr lang="ga-IE" sz="2400" b="1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66037" y="1921405"/>
            <a:ext cx="3481600" cy="47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5605" y="257307"/>
            <a:ext cx="2058803" cy="1740961"/>
          </a:xfrm>
          <a:prstGeom prst="wedgeEllipseCallout">
            <a:avLst>
              <a:gd name="adj1" fmla="val 54318"/>
              <a:gd name="adj2" fmla="val 6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Tá ceithre shéasúr sa bhliain.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86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nimBg="1" autoUpdateAnimBg="0"/>
      <p:bldP spid="11" grpId="0" autoUpdateAnimBg="0"/>
      <p:bldP spid="12" grpId="0" autoUpdateAnimBg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237" y="2924325"/>
            <a:ext cx="323838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24983">
            <a:off x="5795029" y="843318"/>
            <a:ext cx="308333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7840" y="3209106"/>
            <a:ext cx="252492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02987">
            <a:off x="139554" y="374921"/>
            <a:ext cx="30765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21036911">
            <a:off x="1210427" y="1689317"/>
            <a:ext cx="1548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fómhar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071858" y="2915205"/>
            <a:ext cx="19094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samhradh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688472" y="3145476"/>
            <a:ext cx="186506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t-earrach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582" y="2467366"/>
            <a:ext cx="1133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554" y="3140322"/>
            <a:ext cx="1133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719" y="19003"/>
            <a:ext cx="1133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301" y="-168554"/>
            <a:ext cx="1133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87370">
            <a:off x="3522579" y="2870812"/>
            <a:ext cx="309864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880" y="3307221"/>
            <a:ext cx="1133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 rot="21017414">
            <a:off x="3436864" y="2962883"/>
            <a:ext cx="2202591" cy="492443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geimhreadh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9151" y="553962"/>
            <a:ext cx="308424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920" y="-243290"/>
            <a:ext cx="1133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124278" y="1770719"/>
            <a:ext cx="174083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samhradh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3450" y="4789515"/>
            <a:ext cx="298323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29885" y="6409515"/>
            <a:ext cx="1584000" cy="432000"/>
          </a:xfrm>
          <a:prstGeom prst="rect">
            <a:avLst/>
          </a:prstGeom>
          <a:solidFill>
            <a:schemeClr val="tx1"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fómhar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835" y="5629972"/>
            <a:ext cx="763727" cy="13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Callout 29"/>
          <p:cNvSpPr/>
          <p:nvPr/>
        </p:nvSpPr>
        <p:spPr>
          <a:xfrm>
            <a:off x="1502229" y="5321758"/>
            <a:ext cx="3035930" cy="1531258"/>
          </a:xfrm>
          <a:prstGeom prst="wedgeEllipseCallout">
            <a:avLst>
              <a:gd name="adj1" fmla="val -66378"/>
              <a:gd name="adj2" fmla="val -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200" dirty="0" smtClean="0">
                <a:latin typeface="Tw Cen MT" panose="020B0602020104020603" pitchFamily="34" charset="0"/>
              </a:rPr>
              <a:t>Féach ar gach pictiúr agus abair cén séasúr atá á léiriú ann.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441740">
            <a:off x="5867978" y="2420567"/>
            <a:ext cx="22025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geimhreadh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25" y="5226345"/>
            <a:ext cx="1136274" cy="16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7" grpId="0" autoUpdateAnimBg="0"/>
      <p:bldP spid="7178" grpId="0" autoUpdateAnimBg="0"/>
      <p:bldP spid="22" grpId="0" animBg="1"/>
      <p:bldP spid="24" grpId="0" autoUpdateAnimBg="0"/>
      <p:bldP spid="25" grpId="0" animBg="1" autoUpdateAnimBg="0"/>
      <p:bldP spid="30" grpId="0" animBg="1"/>
      <p:bldP spid="717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8629" y="1982955"/>
            <a:ext cx="3481600" cy="47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268730" y="75153"/>
            <a:ext cx="4540332" cy="2428017"/>
          </a:xfrm>
          <a:prstGeom prst="wedgeEllipseCallout">
            <a:avLst>
              <a:gd name="adj1" fmla="val 57373"/>
              <a:gd name="adj2" fmla="val 38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>
                <a:latin typeface="Tw Cen MT" panose="020B0602020104020603" pitchFamily="34" charset="0"/>
              </a:rPr>
              <a:t>Chun an cheist sin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fhreagairt,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féachaimis ar </a:t>
            </a:r>
            <a:r>
              <a:rPr lang="ga-IE" sz="2400" dirty="0">
                <a:latin typeface="Tw Cen MT" panose="020B0602020104020603" pitchFamily="34" charset="0"/>
              </a:rPr>
              <a:t>an </a:t>
            </a:r>
            <a:r>
              <a:rPr lang="ga-IE" sz="2400" dirty="0" smtClean="0">
                <a:latin typeface="Tw Cen MT" panose="020B0602020104020603" pitchFamily="34" charset="0"/>
              </a:rPr>
              <a:t>ngrian</a:t>
            </a:r>
            <a:r>
              <a:rPr lang="en-GB" sz="2400" dirty="0" smtClean="0">
                <a:latin typeface="Tw Cen MT" panose="020B0602020104020603" pitchFamily="34" charset="0"/>
              </a:rPr>
              <a:t>,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an domhan agus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a </a:t>
            </a:r>
            <a:r>
              <a:rPr lang="ga-IE" sz="2400" dirty="0">
                <a:latin typeface="Tw Cen MT" panose="020B0602020104020603" pitchFamily="34" charset="0"/>
              </a:rPr>
              <a:t>ngluaiseachtaí siúd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br>
              <a:rPr lang="en-GB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sa spás.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96" y="5723256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Cad is cúis leis na séasúir?</a:t>
            </a:r>
            <a:endParaRPr lang="ga-IE" sz="3200" dirty="0">
              <a:latin typeface="Tw Cen MT" panose="020B06020201040206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35975" y="186912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2861" y="0"/>
            <a:ext cx="1270879" cy="21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6492" y="1595457"/>
            <a:ext cx="4908213" cy="42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67530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/>
          <p:cNvSpPr/>
          <p:nvPr/>
        </p:nvSpPr>
        <p:spPr>
          <a:xfrm>
            <a:off x="-13483" y="-54000"/>
            <a:ext cx="9252000" cy="6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83" y="432000"/>
            <a:ext cx="9252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16772" y="4769729"/>
            <a:ext cx="38272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pláinéad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é an domhan. Gluaiseann sé timpeall na gréine.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12748" y="584503"/>
            <a:ext cx="4177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w Cen MT" panose="020B0602020104020603" pitchFamily="34" charset="0"/>
              </a:rPr>
              <a:t>Is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réalta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ghrian.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Is 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í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ghrian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thugann</a:t>
            </a:r>
            <a:r>
              <a:rPr lang="en-GB" sz="28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solas agus teas don domhan.</a:t>
            </a:r>
            <a:r>
              <a:rPr lang="en-GB" sz="28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3710655" y="2624447"/>
            <a:ext cx="1780744" cy="165165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400" b="1" dirty="0" smtClean="0">
                <a:solidFill>
                  <a:srgbClr val="000099"/>
                </a:solidFill>
                <a:latin typeface="Tw Cen MT" panose="020B0602020104020603" pitchFamily="34" charset="0"/>
              </a:rPr>
              <a:t>An Ghrian</a:t>
            </a:r>
            <a:endParaRPr lang="ga-IE" altLang="en-US" sz="2400" b="1" dirty="0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1465730" y="1412875"/>
            <a:ext cx="6521823" cy="418110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ga-IE" altLang="en-US" dirty="0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4140317" y="5035976"/>
            <a:ext cx="1161000" cy="11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rgbClr val="000099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altLang="en-US" sz="2000" b="1" dirty="0" smtClean="0">
                <a:solidFill>
                  <a:srgbClr val="000099"/>
                </a:solidFill>
                <a:latin typeface="Tw Cen MT" panose="020B0602020104020603" pitchFamily="34" charset="0"/>
              </a:rPr>
              <a:t>Domhan</a:t>
            </a:r>
            <a:endParaRPr lang="ga-IE" altLang="en-US" sz="2000" b="1" dirty="0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>
          <a:xfrm>
            <a:off x="290285" y="198641"/>
            <a:ext cx="8621485" cy="8318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ga-IE" altLang="en-US" sz="2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Tógann sé bliain ar an domhan dul</a:t>
            </a:r>
            <a:r>
              <a:rPr lang="en-GB" altLang="en-US" sz="2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timpeall na gréine</a:t>
            </a:r>
            <a:r>
              <a:rPr lang="en-GB" altLang="en-US" sz="2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r>
              <a:rPr lang="ga-IE" altLang="en-US" sz="2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endParaRPr lang="ga-IE" altLang="en-US" sz="2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826097" y="3175985"/>
            <a:ext cx="416205" cy="93610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flipH="1" flipV="1">
            <a:off x="8194422" y="3227405"/>
            <a:ext cx="398017" cy="88468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185E-6 C 0.19375 1.6185E-6 0.35244 -0.13596 0.35244 -0.30197 C 0.35244 -0.46821 0.19375 -0.60254 -4.72222E-6 -0.60254 C -0.19409 -0.60254 -0.35156 -0.46821 -0.35156 -0.30197 C -0.35156 -0.13596 -0.19409 1.6185E-6 -4.72222E-6 1.6185E-6 Z " pathEditMode="fixed" rAng="0" ptsTypes="AAAAA">
                                      <p:cBhvr>
                                        <p:cTn id="34" dur="5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3" grpId="0" animBg="1"/>
      <p:bldP spid="40975" grpId="0" animBg="1"/>
      <p:bldP spid="40975" grpId="1" animBg="1"/>
      <p:bldP spid="10" grpId="0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0" b="99139" l="9937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74721" y="807110"/>
            <a:ext cx="3933028" cy="38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4380" y="1834331"/>
            <a:ext cx="414278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Tá líne timpeall ar lár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na cruinneoige chun an</a:t>
            </a:r>
            <a:r>
              <a:rPr lang="ga-IE" altLang="en-US" sz="2600" b="1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meánchiorcal</a:t>
            </a:r>
            <a:r>
              <a:rPr lang="ga-IE" altLang="en-US" sz="2600" dirty="0" smtClean="0">
                <a:latin typeface="Tw Cen MT" panose="020B0602020104020603" pitchFamily="34" charset="0"/>
              </a:rPr>
              <a:t> a chur in iúl. Líne shamhailteach</a:t>
            </a:r>
            <a:r>
              <a:rPr lang="en-GB" altLang="en-US" sz="2600" dirty="0" smtClean="0">
                <a:latin typeface="Tw Cen MT" panose="020B0602020104020603" pitchFamily="34" charset="0"/>
              </a:rPr>
              <a:t> is </a:t>
            </a:r>
            <a:r>
              <a:rPr lang="en-GB" altLang="en-US" sz="2600" dirty="0" err="1" smtClean="0">
                <a:latin typeface="Tw Cen MT" panose="020B0602020104020603" pitchFamily="34" charset="0"/>
              </a:rPr>
              <a:t>ea</a:t>
            </a:r>
            <a:r>
              <a:rPr lang="en-GB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>an meánchiorcal </a:t>
            </a:r>
            <a:r>
              <a:rPr lang="en-GB" altLang="en-US" sz="2600" dirty="0" err="1" smtClean="0">
                <a:latin typeface="Tw Cen MT" panose="020B0602020104020603" pitchFamily="34" charset="0"/>
              </a:rPr>
              <a:t>agus</a:t>
            </a:r>
            <a:r>
              <a:rPr lang="en-GB" altLang="en-US" sz="2600" dirty="0" smtClean="0">
                <a:latin typeface="Tw Cen MT" panose="020B0602020104020603" pitchFamily="34" charset="0"/>
              </a:rPr>
              <a:t> </a:t>
            </a:r>
            <a:r>
              <a:rPr lang="en-GB" altLang="en-US" sz="2600" dirty="0" err="1" smtClean="0">
                <a:latin typeface="Tw Cen MT" panose="020B0602020104020603" pitchFamily="34" charset="0"/>
              </a:rPr>
              <a:t>tá</a:t>
            </a:r>
            <a:r>
              <a:rPr lang="en-GB" altLang="en-US" sz="2600" dirty="0" smtClean="0">
                <a:latin typeface="Tw Cen MT" panose="020B0602020104020603" pitchFamily="34" charset="0"/>
              </a:rPr>
              <a:t> </a:t>
            </a:r>
            <a:r>
              <a:rPr lang="en-GB" altLang="en-US" sz="2600" dirty="0" err="1" smtClean="0">
                <a:latin typeface="Tw Cen MT" panose="020B0602020104020603" pitchFamily="34" charset="0"/>
              </a:rPr>
              <a:t>sé</a:t>
            </a:r>
            <a:r>
              <a:rPr lang="ga-IE" altLang="en-US" sz="2600" dirty="0" smtClean="0">
                <a:latin typeface="Tw Cen MT" panose="020B0602020104020603" pitchFamily="34" charset="0"/>
              </a:rPr>
              <a:t> leath bealaigh idir an Pol Thuaidh agus an Pol Theas.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380" y="5245407"/>
            <a:ext cx="861560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An </a:t>
            </a:r>
            <a:r>
              <a:rPr lang="ga-IE" altLang="en-US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leathsféar thuaidh</a:t>
            </a:r>
            <a:r>
              <a:rPr lang="ga-IE" altLang="en-US" sz="2600" b="1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>a thugtar ar an gcuid sin den domhan atá taobh ó thuaidh den mheánchiorcal, agus an </a:t>
            </a:r>
            <a:r>
              <a:rPr lang="ga-IE" altLang="en-US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leathsféar theas</a:t>
            </a:r>
            <a:r>
              <a:rPr lang="ga-IE" altLang="en-US" sz="2600" b="1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>a thugtar ar an gcuid sin atá taobh ó dheas de.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380" y="308818"/>
            <a:ext cx="425433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Féach an chruinneog seo ar dheis. Is mionsamhail den domhan í an chruinneog.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6567888" y="104328"/>
            <a:ext cx="1679720" cy="621864"/>
          </a:xfrm>
          <a:prstGeom prst="wedgeRectCallout">
            <a:avLst>
              <a:gd name="adj1" fmla="val -130017"/>
              <a:gd name="adj2" fmla="val 6657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Pol Thuaidh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7244185" y="832811"/>
            <a:ext cx="1549553" cy="1131637"/>
          </a:xfrm>
          <a:prstGeom prst="wedgeRectCallout">
            <a:avLst>
              <a:gd name="adj1" fmla="val -130513"/>
              <a:gd name="adj2" fmla="val -47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Leathsféar Thuaidh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149318" y="2090972"/>
            <a:ext cx="1970590" cy="830740"/>
          </a:xfrm>
          <a:prstGeom prst="wedgeRectCallout">
            <a:avLst>
              <a:gd name="adj1" fmla="val -114913"/>
              <a:gd name="adj2" fmla="val -3145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Meánchiorcal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7244185" y="3044464"/>
            <a:ext cx="1549553" cy="1092107"/>
          </a:xfrm>
          <a:prstGeom prst="wedgeRectCallout">
            <a:avLst>
              <a:gd name="adj1" fmla="val -113893"/>
              <a:gd name="adj2" fmla="val -5307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Leathsféar Theas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6842841" y="4368798"/>
            <a:ext cx="1291772" cy="653143"/>
          </a:xfrm>
          <a:prstGeom prst="wedgeRectCallout">
            <a:avLst>
              <a:gd name="adj1" fmla="val -100774"/>
              <a:gd name="adj2" fmla="val -16163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Pol Theas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0" b="99139" l="9937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74721" y="807110"/>
            <a:ext cx="3933028" cy="38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3381" y="540057"/>
            <a:ext cx="42100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An féidir leat Éire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 fheiceáil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ar an gcruinneog?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4313394" y="1161536"/>
            <a:ext cx="1100207" cy="8964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28601" dir="2700000" sy="89999" rotWithShape="0">
                    <a:srgbClr val="000000">
                      <a:alpha val="25499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3371" y="2692981"/>
            <a:ext cx="42100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Tá Éire sa leathsféar thuaidh.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6567888" y="104328"/>
            <a:ext cx="1679720" cy="621864"/>
          </a:xfrm>
          <a:prstGeom prst="wedgeRectCallout">
            <a:avLst>
              <a:gd name="adj1" fmla="val -130017"/>
              <a:gd name="adj2" fmla="val 6657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Pol Thuaidh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149318" y="2090972"/>
            <a:ext cx="1970590" cy="830740"/>
          </a:xfrm>
          <a:prstGeom prst="wedgeRectCallout">
            <a:avLst>
              <a:gd name="adj1" fmla="val -116992"/>
              <a:gd name="adj2" fmla="val -2904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Meánchiorcal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244185" y="3044464"/>
            <a:ext cx="1549553" cy="1092107"/>
          </a:xfrm>
          <a:prstGeom prst="wedgeRectCallout">
            <a:avLst>
              <a:gd name="adj1" fmla="val -113893"/>
              <a:gd name="adj2" fmla="val -5307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Leathsféar Theas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7244185" y="832814"/>
            <a:ext cx="1549553" cy="1085898"/>
          </a:xfrm>
          <a:prstGeom prst="wedgeRectCallout">
            <a:avLst>
              <a:gd name="adj1" fmla="val -130513"/>
              <a:gd name="adj2" fmla="val -478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Leathsféar Thuaidh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842841" y="4368798"/>
            <a:ext cx="1291772" cy="653143"/>
          </a:xfrm>
          <a:prstGeom prst="wedgeRectCallout">
            <a:avLst>
              <a:gd name="adj1" fmla="val -100774"/>
              <a:gd name="adj2" fmla="val -16163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ga-IE" altLang="en-U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Pol Theas</a:t>
            </a:r>
            <a:endParaRPr lang="ga-IE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231" y="952690"/>
            <a:ext cx="357848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Líne shamhailteach eile is ea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ais an domhain</a:t>
            </a:r>
            <a:r>
              <a:rPr lang="ga-IE" sz="2800" dirty="0" smtClean="0">
                <a:latin typeface="Tw Cen MT" panose="020B0602020104020603" pitchFamily="34" charset="0"/>
              </a:rPr>
              <a:t>. Téann an ais ón </a:t>
            </a:r>
            <a:r>
              <a:rPr lang="ga-IE" sz="2800" dirty="0" err="1" smtClean="0">
                <a:latin typeface="Tw Cen MT" panose="020B0602020104020603" pitchFamily="34" charset="0"/>
              </a:rPr>
              <a:t>bPol</a:t>
            </a:r>
            <a:r>
              <a:rPr lang="ga-IE" sz="2800" dirty="0" smtClean="0">
                <a:latin typeface="Tw Cen MT" panose="020B0602020104020603" pitchFamily="34" charset="0"/>
              </a:rPr>
              <a:t> Thuaidh go dtí an Pol Theas.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231" y="4841075"/>
            <a:ext cx="79743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Feictear ón gcruinneog go bhfuil an domhan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claonta</a:t>
            </a:r>
            <a: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b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en-GB" sz="2800" dirty="0" err="1" smtClean="0">
                <a:latin typeface="Tw Cen MT" panose="020B0602020104020603" pitchFamily="34" charset="0"/>
              </a:rPr>
              <a:t>ar</a:t>
            </a:r>
            <a:r>
              <a:rPr lang="en-GB" sz="2800" dirty="0" smtClean="0">
                <a:latin typeface="Tw Cen MT" panose="020B0602020104020603" pitchFamily="34" charset="0"/>
              </a:rPr>
              <a:t> a </a:t>
            </a:r>
            <a:r>
              <a:rPr lang="en-GB" sz="2800" dirty="0" err="1" smtClean="0">
                <a:latin typeface="Tw Cen MT" panose="020B0602020104020603" pitchFamily="34" charset="0"/>
              </a:rPr>
              <a:t>ais</a:t>
            </a:r>
            <a:r>
              <a:rPr lang="ga-IE" sz="2800" dirty="0" smtClean="0">
                <a:latin typeface="Tw Cen MT" panose="020B0602020104020603" pitchFamily="34" charset="0"/>
              </a:rPr>
              <a:t>. Bíonn </a:t>
            </a:r>
            <a:r>
              <a:rPr lang="en-GB" sz="2800" dirty="0" smtClean="0">
                <a:latin typeface="Tw Cen MT" panose="020B0602020104020603" pitchFamily="34" charset="0"/>
              </a:rPr>
              <a:t>an </a:t>
            </a:r>
            <a:r>
              <a:rPr lang="en-GB" sz="2800" dirty="0" err="1" smtClean="0">
                <a:latin typeface="Tw Cen MT" panose="020B0602020104020603" pitchFamily="34" charset="0"/>
              </a:rPr>
              <a:t>domhan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i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gcónaí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claonta. Ní thagann aon athrú air sin le linn na bliana.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Is mar gheall ar an </a:t>
            </a:r>
            <a:r>
              <a:rPr lang="en-GB" sz="2800" dirty="0" smtClean="0">
                <a:latin typeface="Tw Cen MT" panose="020B0602020104020603" pitchFamily="34" charset="0"/>
              </a:rPr>
              <a:t>g</a:t>
            </a:r>
            <a:r>
              <a:rPr lang="ga-IE" sz="2800" dirty="0" smtClean="0">
                <a:latin typeface="Tw Cen MT" panose="020B0602020104020603" pitchFamily="34" charset="0"/>
              </a:rPr>
              <a:t>claonadh sin a bhíonn na séasúir againn.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4390" y="952690"/>
            <a:ext cx="3987159" cy="32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420000" flipV="1">
            <a:off x="5442072" y="2868351"/>
            <a:ext cx="109746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840000" flipV="1">
            <a:off x="5688455" y="2442997"/>
            <a:ext cx="68531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" flipV="1">
            <a:off x="5883761" y="2023328"/>
            <a:ext cx="94755" cy="2883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480000" flipV="1">
            <a:off x="6102899" y="1621511"/>
            <a:ext cx="80739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23011" y="988285"/>
            <a:ext cx="1296415" cy="5626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w Cen MT" panose="020B0602020104020603" pitchFamily="34" charset="0"/>
              </a:rPr>
              <a:t>an </a:t>
            </a:r>
            <a:r>
              <a:rPr lang="en-GB" sz="2000" b="1" dirty="0" err="1" smtClean="0">
                <a:latin typeface="Tw Cen MT" panose="020B0602020104020603" pitchFamily="34" charset="0"/>
              </a:rPr>
              <a:t>ais</a:t>
            </a:r>
            <a:endParaRPr lang="ga-IE" sz="2000" b="1" dirty="0">
              <a:latin typeface="Tw Cen MT" panose="020B0602020104020603" pitchFamily="34" charset="0"/>
            </a:endParaRPr>
          </a:p>
        </p:txBody>
      </p:sp>
      <p:cxnSp>
        <p:nvCxnSpPr>
          <p:cNvPr id="17" name="Straight Arrow Connector 16"/>
          <p:cNvCxnSpPr>
            <a:stCxn id="15" idx="5"/>
          </p:cNvCxnSpPr>
          <p:nvPr/>
        </p:nvCxnSpPr>
        <p:spPr>
          <a:xfrm>
            <a:off x="5629570" y="1468520"/>
            <a:ext cx="333884" cy="3833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7610</TotalTime>
  <Words>687</Words>
  <Application>Microsoft Office PowerPoint</Application>
  <PresentationFormat>Taispeántas ar scáileán</PresentationFormat>
  <Paragraphs>106</Paragraphs>
  <Slides>19</Slides>
  <Notes>10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19</vt:i4>
      </vt:variant>
    </vt:vector>
  </HeadingPairs>
  <TitlesOfParts>
    <vt:vector size="20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Athraíonn na séasúir de réir mar a ghluaiseann an domhan timpeall na gréine. Braitheann na séasúir ar cé acu an leathsféar thuaidh nó an leathsféar theas atá claonta i dtreo na gréine. 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Kayla Reed</cp:lastModifiedBy>
  <cp:revision>297</cp:revision>
  <cp:lastPrinted>2015-12-09T10:40:42Z</cp:lastPrinted>
  <dcterms:created xsi:type="dcterms:W3CDTF">2015-09-01T07:48:58Z</dcterms:created>
  <dcterms:modified xsi:type="dcterms:W3CDTF">2016-10-28T13:45:36Z</dcterms:modified>
</cp:coreProperties>
</file>