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9" r:id="rId2"/>
    <p:sldId id="271" r:id="rId3"/>
    <p:sldId id="281" r:id="rId4"/>
    <p:sldId id="275" r:id="rId5"/>
    <p:sldId id="290" r:id="rId6"/>
    <p:sldId id="277" r:id="rId7"/>
    <p:sldId id="296" r:id="rId8"/>
    <p:sldId id="285" r:id="rId9"/>
    <p:sldId id="282" r:id="rId10"/>
    <p:sldId id="298" r:id="rId11"/>
    <p:sldId id="304" r:id="rId12"/>
    <p:sldId id="286" r:id="rId13"/>
    <p:sldId id="276" r:id="rId14"/>
    <p:sldId id="300" r:id="rId15"/>
    <p:sldId id="287" r:id="rId16"/>
    <p:sldId id="280" r:id="rId17"/>
    <p:sldId id="294" r:id="rId18"/>
    <p:sldId id="299" r:id="rId19"/>
    <p:sldId id="293" r:id="rId20"/>
    <p:sldId id="264" r:id="rId21"/>
    <p:sldId id="265" r:id="rId22"/>
    <p:sldId id="301" r:id="rId23"/>
    <p:sldId id="302" r:id="rId24"/>
  </p:sldIdLst>
  <p:sldSz cx="914558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re ni ghallchobhair" initials="mn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FF7"/>
    <a:srgbClr val="76F6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2" autoAdjust="0"/>
    <p:restoredTop sz="87914" autoAdjust="0"/>
  </p:normalViewPr>
  <p:slideViewPr>
    <p:cSldViewPr snapToGrid="0">
      <p:cViewPr>
        <p:scale>
          <a:sx n="75" d="100"/>
          <a:sy n="75" d="100"/>
        </p:scale>
        <p:origin x="-1278" y="-126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6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9E30C-3327-4929-BCEC-CC33AAABDA83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D75AC-32A5-4869-B8E7-28AA6EA480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325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ga-IE" sz="1200" dirty="0" smtClean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D75AC-32A5-4869-B8E7-28AA6EA4809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350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4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D75AC-32A5-4869-B8E7-28AA6EA4809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081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D75AC-32A5-4869-B8E7-28AA6EA4809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720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D75AC-32A5-4869-B8E7-28AA6EA4809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720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38730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D75AC-32A5-4869-B8E7-28AA6EA4809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945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D75AC-32A5-4869-B8E7-28AA6EA4809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78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199" y="1122363"/>
            <a:ext cx="6859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199" y="3602038"/>
            <a:ext cx="6859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FEB8C-53F8-4433-9C67-8750DA4AEDD8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B07B-E491-45D4-ADC0-AB3925969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941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FEB8C-53F8-4433-9C67-8750DA4AEDD8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B07B-E491-45D4-ADC0-AB3925969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59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4812" y="365125"/>
            <a:ext cx="1972017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759" y="365125"/>
            <a:ext cx="5801732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FEB8C-53F8-4433-9C67-8750DA4AEDD8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B07B-E491-45D4-ADC0-AB3925969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42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FEB8C-53F8-4433-9C67-8750DA4AEDD8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B07B-E491-45D4-ADC0-AB3925969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071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96" y="1709739"/>
            <a:ext cx="78880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996" y="4589464"/>
            <a:ext cx="78880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FEB8C-53F8-4433-9C67-8750DA4AEDD8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B07B-E491-45D4-ADC0-AB3925969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17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759" y="1825625"/>
            <a:ext cx="388687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954" y="1825625"/>
            <a:ext cx="388687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FEB8C-53F8-4433-9C67-8750DA4AEDD8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B07B-E491-45D4-ADC0-AB3925969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035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0" y="365126"/>
            <a:ext cx="788807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951" y="1681163"/>
            <a:ext cx="38690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51" y="2505075"/>
            <a:ext cx="38690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954" y="1681163"/>
            <a:ext cx="38880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954" y="2505075"/>
            <a:ext cx="388806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FEB8C-53F8-4433-9C67-8750DA4AEDD8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B07B-E491-45D4-ADC0-AB3925969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68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FEB8C-53F8-4433-9C67-8750DA4AEDD8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B07B-E491-45D4-ADC0-AB3925969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54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FEB8C-53F8-4433-9C67-8750DA4AEDD8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B07B-E491-45D4-ADC0-AB3925969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61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066" y="987426"/>
            <a:ext cx="462995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FEB8C-53F8-4433-9C67-8750DA4AEDD8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B07B-E491-45D4-ADC0-AB3925969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71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8066" y="987426"/>
            <a:ext cx="462995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FEB8C-53F8-4433-9C67-8750DA4AEDD8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B07B-E491-45D4-ADC0-AB3925969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16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759" y="1825625"/>
            <a:ext cx="78880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FEB8C-53F8-4433-9C67-8750DA4AEDD8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FB07B-E491-45D4-ADC0-AB3925969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23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tiff"/><Relationship Id="rId5" Type="http://schemas.openxmlformats.org/officeDocument/2006/relationships/image" Target="../media/image27.tiff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.ie/latest/rainfall_radar_ga.as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et.ie/sat/iuk-v_ga.asp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tiff"/><Relationship Id="rId3" Type="http://schemas.openxmlformats.org/officeDocument/2006/relationships/image" Target="../media/image33.png"/><Relationship Id="rId7" Type="http://schemas.openxmlformats.org/officeDocument/2006/relationships/image" Target="../media/image3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tiff"/><Relationship Id="rId5" Type="http://schemas.openxmlformats.org/officeDocument/2006/relationships/image" Target="../media/image35.tiff"/><Relationship Id="rId4" Type="http://schemas.openxmlformats.org/officeDocument/2006/relationships/image" Target="../media/image34.tif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tiff"/><Relationship Id="rId3" Type="http://schemas.openxmlformats.org/officeDocument/2006/relationships/hyperlink" Target="http://www.met.ie/default_ga.asp" TargetMode="External"/><Relationship Id="rId7" Type="http://schemas.openxmlformats.org/officeDocument/2006/relationships/image" Target="../media/image36.tiff"/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tiff"/><Relationship Id="rId5" Type="http://schemas.openxmlformats.org/officeDocument/2006/relationships/image" Target="../media/image34.tiff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met.ie/latest/reports_ga.asp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g4.ie/ga/beo/bail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bc.co.uk/irish/fios/cluichiteanga/surfandweatherreport.shtml" TargetMode="External"/><Relationship Id="rId5" Type="http://schemas.openxmlformats.org/officeDocument/2006/relationships/hyperlink" Target="http://www.bbc.co.uk/schools/whatisweather/aboutweather/flash_menu.shtml" TargetMode="External"/><Relationship Id="rId4" Type="http://schemas.openxmlformats.org/officeDocument/2006/relationships/hyperlink" Target="http://www.tg4.ie/ga/clair/an-aimsir/weather-terms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.ie/about/weatherobservingstations/default_ga.asp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4138" y="0"/>
            <a:ext cx="9229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76967" y="3811592"/>
            <a:ext cx="65686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8800" dirty="0" smtClean="0">
                <a:latin typeface="Berlin Sans FB" panose="020E0602020502020306" pitchFamily="34" charset="0"/>
              </a:rPr>
              <a:t>Réamhaisnéis</a:t>
            </a:r>
          </a:p>
          <a:p>
            <a:pPr algn="ctr"/>
            <a:r>
              <a:rPr lang="ga-IE" sz="8800" dirty="0" smtClean="0">
                <a:latin typeface="Berlin Sans FB" panose="020E0602020502020306" pitchFamily="34" charset="0"/>
              </a:rPr>
              <a:t> na </a:t>
            </a:r>
            <a:r>
              <a:rPr lang="ga-IE" sz="8800" dirty="0" err="1" smtClean="0">
                <a:latin typeface="Berlin Sans FB" panose="020E0602020502020306" pitchFamily="34" charset="0"/>
              </a:rPr>
              <a:t>hAimsire</a:t>
            </a:r>
            <a:endParaRPr lang="ga-IE" sz="88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6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287" y="404275"/>
            <a:ext cx="43671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Úsáidtear </a:t>
            </a:r>
            <a:r>
              <a:rPr lang="ga-IE" sz="28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eite ghaoithe</a:t>
            </a:r>
            <a:r>
              <a:rPr lang="ga-IE" sz="2800" dirty="0" smtClean="0">
                <a:latin typeface="Tw Cen MT" panose="020B0602020104020603" pitchFamily="34" charset="0"/>
              </a:rPr>
              <a:t>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chun treo na gaoithe a léiriú. Féach ar an ngrianghraf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ar dheis. Cén aird as a bhfuil an ghaoth ag séideadh?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7533" y="4416423"/>
            <a:ext cx="83989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Tá sí ag séideadh ón iarthar. Ainmnítear gaoth as an aird </a:t>
            </a:r>
            <a:r>
              <a:rPr lang="ga-IE" sz="28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as</a:t>
            </a:r>
            <a:r>
              <a:rPr lang="ga-IE" sz="2800" dirty="0" smtClean="0">
                <a:latin typeface="Tw Cen MT" panose="020B0602020104020603" pitchFamily="34" charset="0"/>
              </a:rPr>
              <a:t> a dtagann sí. Mar sin, </a:t>
            </a:r>
            <a:r>
              <a:rPr lang="ga-IE" sz="28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gaoth aniar </a:t>
            </a:r>
            <a:r>
              <a:rPr lang="ga-IE" sz="2800" dirty="0" smtClean="0">
                <a:latin typeface="Tw Cen MT" panose="020B0602020104020603" pitchFamily="34" charset="0"/>
              </a:rPr>
              <a:t>atá inti sa chás seo.</a:t>
            </a:r>
            <a:endParaRPr lang="ga-IE" sz="2800" dirty="0">
              <a:latin typeface="Tw Cen MT" panose="020B0602020104020603" pitchFamily="34" charset="0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912" y="404275"/>
            <a:ext cx="4088022" cy="272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8" b="97765" l="389" r="98833">
                        <a14:foregroundMark x1="24125" y1="43017" x2="24125" y2="43017"/>
                        <a14:foregroundMark x1="25681" y1="53631" x2="25681" y2="53631"/>
                        <a14:foregroundMark x1="22179" y1="32123" x2="18288" y2="50838"/>
                        <a14:foregroundMark x1="5837" y1="31285" x2="5837" y2="31285"/>
                        <a14:foregroundMark x1="5837" y1="42737" x2="5837" y2="42737"/>
                        <a14:foregroundMark x1="29961" y1="31844" x2="29961" y2="31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91553" flipH="1">
            <a:off x="2437511" y="5372887"/>
            <a:ext cx="924658" cy="540000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0" y="1"/>
            <a:ext cx="3714750" cy="880155"/>
          </a:xfrm>
          <a:prstGeom prst="horizontalScroll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Handwriting" panose="03010101010101010101" pitchFamily="66" charset="0"/>
              </a:rPr>
              <a:t>Treo na Gaoithe</a:t>
            </a:r>
            <a:endParaRPr lang="ga-IE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ucida Handwriting" panose="03010101010101010101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440" y="932149"/>
            <a:ext cx="4079447" cy="5303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630" y="3181351"/>
            <a:ext cx="900000" cy="525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207866" y="6047436"/>
            <a:ext cx="900000" cy="5308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08689" y="244254"/>
            <a:ext cx="900000" cy="5308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57028" y="3296648"/>
            <a:ext cx="901745" cy="53188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6361014" y="3131911"/>
            <a:ext cx="1210485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</a:p>
          <a:p>
            <a:pPr algn="ctr"/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t-oirthear</a:t>
            </a:r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5026556" y="4947829"/>
            <a:ext cx="1272612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</a:p>
          <a:p>
            <a:pPr algn="ctr"/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deisceart</a:t>
            </a:r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3747199" y="3157188"/>
            <a:ext cx="1144317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</a:p>
          <a:p>
            <a:pPr algn="ctr"/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t-iarthar</a:t>
            </a:r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5470273" y="1452572"/>
            <a:ext cx="1356486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</a:p>
          <a:p>
            <a:pPr algn="ctr"/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tuaisceart</a:t>
            </a:r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064" y="1045871"/>
            <a:ext cx="2319866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Séideann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an ghaoth anoir </a:t>
            </a:r>
            <a:br>
              <a:rPr lang="ga-IE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ón oirthear. 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015" y="1045871"/>
            <a:ext cx="2325615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Séideann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an ghaoth aneas</a:t>
            </a:r>
            <a:r>
              <a:rPr lang="ga-IE" sz="2400" dirty="0" smtClean="0">
                <a:latin typeface="Tw Cen MT" panose="020B0602020104020603" pitchFamily="34" charset="0"/>
              </a:rPr>
              <a:t>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ón ndeisceart. 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064" y="1034305"/>
            <a:ext cx="2319866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Séideann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an ghaoth aniar </a:t>
            </a:r>
            <a:r>
              <a:rPr lang="ga-IE" sz="2400" dirty="0" smtClean="0">
                <a:latin typeface="Tw Cen MT" panose="020B0602020104020603" pitchFamily="34" charset="0"/>
              </a:rPr>
              <a:t>ón iarthar. 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1064" y="1015570"/>
            <a:ext cx="2319866" cy="156966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Séideann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an ghaoth </a:t>
            </a:r>
            <a:br>
              <a:rPr lang="ga-IE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anoir aduaidh </a:t>
            </a:r>
            <a:br>
              <a:rPr lang="ga-IE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ón oirthuaisceart.  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1064" y="1021685"/>
            <a:ext cx="2236867" cy="156966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Séideann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an ghaoth </a:t>
            </a:r>
            <a:br>
              <a:rPr lang="ga-IE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anoir aneas </a:t>
            </a:r>
            <a:br>
              <a:rPr lang="ga-IE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ón oirdheisceart.  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313" y="1021685"/>
            <a:ext cx="2236867" cy="156966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Séideann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an ghaoth </a:t>
            </a:r>
            <a:br>
              <a:rPr lang="ga-IE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aniar aneas </a:t>
            </a:r>
            <a:br>
              <a:rPr lang="ga-IE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ón iardheisceart.  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38" l="0" r="100000">
                        <a14:foregroundMark x1="27315" y1="46094" x2="27315" y2="46094"/>
                        <a14:foregroundMark x1="28241" y1="55469" x2="28241" y2="55469"/>
                        <a14:foregroundMark x1="8796" y1="28125" x2="8796" y2="2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95509" flipH="1">
            <a:off x="3476167" y="1376034"/>
            <a:ext cx="924658" cy="54000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87" b="100000" l="0" r="100000">
                        <a14:foregroundMark x1="25207" y1="38043" x2="26033" y2="36413"/>
                        <a14:foregroundMark x1="20661" y1="43478" x2="20661" y2="43478"/>
                        <a14:foregroundMark x1="24380" y1="50000" x2="24380" y2="50000"/>
                        <a14:foregroundMark x1="7851" y1="28804" x2="7851" y2="28804"/>
                        <a14:foregroundMark x1="5372" y1="41848" x2="5372" y2="41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130091">
            <a:off x="7634941" y="1197262"/>
            <a:ext cx="924658" cy="54000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38" b="100000" l="0" r="98068">
                        <a14:foregroundMark x1="18357" y1="47692" x2="18357" y2="47692"/>
                        <a14:foregroundMark x1="26087" y1="45641" x2="26087" y2="45641"/>
                        <a14:foregroundMark x1="9179" y1="30256" x2="9179" y2="30256"/>
                        <a14:foregroundMark x1="5314" y1="43077" x2="5314" y2="4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35214">
            <a:off x="7114633" y="5125929"/>
            <a:ext cx="924659" cy="540000"/>
          </a:xfrm>
          <a:prstGeom prst="rect">
            <a:avLst/>
          </a:prstGeom>
        </p:spPr>
      </p:pic>
      <p:sp>
        <p:nvSpPr>
          <p:cNvPr id="11" name="Down Arrow Callout 10"/>
          <p:cNvSpPr/>
          <p:nvPr/>
        </p:nvSpPr>
        <p:spPr>
          <a:xfrm>
            <a:off x="5495190" y="59682"/>
            <a:ext cx="1306652" cy="117045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400" dirty="0" smtClean="0">
                <a:latin typeface="Tw Cen MT" panose="020B0602020104020603" pitchFamily="34" charset="0"/>
              </a:rPr>
              <a:t>Aduaidh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18" name="Up Arrow Callout 17"/>
          <p:cNvSpPr/>
          <p:nvPr/>
        </p:nvSpPr>
        <p:spPr>
          <a:xfrm rot="3175562">
            <a:off x="2315148" y="4980669"/>
            <a:ext cx="1399368" cy="1180933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400" dirty="0" smtClean="0">
                <a:latin typeface="Tw Cen MT" panose="020B0602020104020603" pitchFamily="34" charset="0"/>
              </a:rPr>
              <a:t>Aniar aneas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53" name="Up Arrow Callout 52"/>
          <p:cNvSpPr/>
          <p:nvPr/>
        </p:nvSpPr>
        <p:spPr>
          <a:xfrm rot="18877479">
            <a:off x="6710211" y="4698490"/>
            <a:ext cx="1523318" cy="1206559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800" dirty="0" smtClean="0">
                <a:latin typeface="Tw Cen MT" panose="020B0602020104020603" pitchFamily="34" charset="0"/>
              </a:rPr>
              <a:t>Anoir aneas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56" name="Down Arrow Callout 55"/>
          <p:cNvSpPr/>
          <p:nvPr/>
        </p:nvSpPr>
        <p:spPr>
          <a:xfrm rot="3160319">
            <a:off x="7153854" y="926421"/>
            <a:ext cx="1587155" cy="1333372"/>
          </a:xfrm>
          <a:prstGeom prst="downArrowCallout">
            <a:avLst>
              <a:gd name="adj1" fmla="val 31523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800" dirty="0" smtClean="0">
                <a:latin typeface="Tw Cen MT" panose="020B0602020104020603" pitchFamily="34" charset="0"/>
              </a:rPr>
              <a:t>Anoir aduaidh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57" name="Down Arrow Callout 56"/>
          <p:cNvSpPr/>
          <p:nvPr/>
        </p:nvSpPr>
        <p:spPr>
          <a:xfrm rot="19009627">
            <a:off x="3371978" y="1107531"/>
            <a:ext cx="1439746" cy="119761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400" dirty="0" smtClean="0">
                <a:latin typeface="Tw Cen MT" panose="020B0602020104020603" pitchFamily="34" charset="0"/>
              </a:rPr>
              <a:t>Aniar aduaidh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4" name="Right Arrow Callout 3"/>
          <p:cNvSpPr/>
          <p:nvPr/>
        </p:nvSpPr>
        <p:spPr>
          <a:xfrm>
            <a:off x="2287931" y="3106635"/>
            <a:ext cx="1316971" cy="758439"/>
          </a:xfrm>
          <a:prstGeom prst="rightArrowCallout">
            <a:avLst>
              <a:gd name="adj1" fmla="val 21651"/>
              <a:gd name="adj2" fmla="val 34930"/>
              <a:gd name="adj3" fmla="val 29180"/>
              <a:gd name="adj4" fmla="val 783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800" dirty="0" smtClean="0">
                <a:latin typeface="Tw Cen MT" panose="020B0602020104020603" pitchFamily="34" charset="0"/>
              </a:rPr>
              <a:t>Aniar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3" name="Left Arrow Callout 12"/>
          <p:cNvSpPr/>
          <p:nvPr/>
        </p:nvSpPr>
        <p:spPr>
          <a:xfrm>
            <a:off x="7669160" y="3157188"/>
            <a:ext cx="1338666" cy="694854"/>
          </a:xfrm>
          <a:prstGeom prst="leftArrowCallout">
            <a:avLst>
              <a:gd name="adj1" fmla="val 28047"/>
              <a:gd name="adj2" fmla="val 31011"/>
              <a:gd name="adj3" fmla="val 26043"/>
              <a:gd name="adj4" fmla="val 813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800" dirty="0" smtClean="0">
                <a:latin typeface="Tw Cen MT" panose="020B0602020104020603" pitchFamily="34" charset="0"/>
              </a:rPr>
              <a:t>Anoir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54" name="Up Arrow Callout 53"/>
          <p:cNvSpPr/>
          <p:nvPr/>
        </p:nvSpPr>
        <p:spPr>
          <a:xfrm>
            <a:off x="5026556" y="5716563"/>
            <a:ext cx="1226655" cy="1024883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800" dirty="0" smtClean="0">
                <a:latin typeface="Tw Cen MT" panose="020B0602020104020603" pitchFamily="34" charset="0"/>
              </a:rPr>
              <a:t>Aneas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064" y="1045871"/>
            <a:ext cx="1955536" cy="156966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Séideann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an ghaoth aduaidh </a:t>
            </a:r>
            <a:br>
              <a:rPr lang="ga-IE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ón tuaisceart.  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32" name="TextBox 2"/>
          <p:cNvSpPr txBox="1">
            <a:spLocks noChangeArrowheads="1"/>
          </p:cNvSpPr>
          <p:nvPr/>
        </p:nvSpPr>
        <p:spPr bwMode="auto">
          <a:xfrm rot="19912780">
            <a:off x="415865" y="1065309"/>
            <a:ext cx="15902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ga-IE" sz="4800" b="1" dirty="0" smtClean="0">
                <a:solidFill>
                  <a:srgbClr val="FF0000"/>
                </a:solidFill>
                <a:latin typeface="Berlin Sans FB" panose="020E0602020502020306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Súil Siar</a:t>
            </a:r>
            <a:endParaRPr lang="ga-IE" sz="4800" b="1" dirty="0">
              <a:solidFill>
                <a:srgbClr val="FF0000"/>
              </a:solidFill>
              <a:latin typeface="Berlin Sans FB" panose="020E0602020502020306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1014" y="1002701"/>
            <a:ext cx="2397963" cy="165600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Séideann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an ghaoth </a:t>
            </a:r>
            <a:br>
              <a:rPr lang="ga-IE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aniar aduaidh </a:t>
            </a:r>
            <a:br>
              <a:rPr lang="ga-IE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ón iarthuaisceart.   </a:t>
            </a:r>
            <a:endParaRPr lang="ga-IE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26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6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7" grpId="1" animBg="1"/>
      <p:bldP spid="22" grpId="0" animBg="1"/>
      <p:bldP spid="22" grpId="1" animBg="1"/>
      <p:bldP spid="23" grpId="0" animBg="1"/>
      <p:bldP spid="23" grpId="1" animBg="1"/>
      <p:bldP spid="67" grpId="0" animBg="1"/>
      <p:bldP spid="67" grpId="1" animBg="1"/>
      <p:bldP spid="69" grpId="0" animBg="1"/>
      <p:bldP spid="69" grpId="1" animBg="1"/>
      <p:bldP spid="70" grpId="0" animBg="1"/>
      <p:bldP spid="11" grpId="0" animBg="1"/>
      <p:bldP spid="18" grpId="0" animBg="1"/>
      <p:bldP spid="53" grpId="0" animBg="1"/>
      <p:bldP spid="56" grpId="0" animBg="1"/>
      <p:bldP spid="57" grpId="0" animBg="1"/>
      <p:bldP spid="4" grpId="0" animBg="1"/>
      <p:bldP spid="13" grpId="0" animBg="1"/>
      <p:bldP spid="54" grpId="0" animBg="1"/>
      <p:bldP spid="24" grpId="0" animBg="1"/>
      <p:bldP spid="24" grpId="1" animBg="1"/>
      <p:bldP spid="32" grpId="0"/>
      <p:bldP spid="32" grpId="1"/>
      <p:bldP spid="32" grpId="2"/>
      <p:bldP spid="32" grpId="3"/>
      <p:bldP spid="32" grpId="4"/>
      <p:bldP spid="32" grpId="5"/>
      <p:bldP spid="32" grpId="6"/>
      <p:bldP spid="32" grpId="9"/>
      <p:bldP spid="68" grpId="0" animBg="1"/>
      <p:bldP spid="6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7723754" y="1047668"/>
            <a:ext cx="871262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642148"/>
              </p:ext>
            </p:extLst>
          </p:nvPr>
        </p:nvGraphicFramePr>
        <p:xfrm>
          <a:off x="328693" y="2662648"/>
          <a:ext cx="609705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911"/>
                <a:gridCol w="4003147"/>
              </a:tblGrid>
              <a:tr h="37084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 marL="68592" marR="68592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92" marR="68592">
                    <a:solidFill>
                      <a:srgbClr val="EAEFF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 marL="68592" marR="68592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92" marR="68592"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</a:txBody>
                  <a:tcPr marL="68592" marR="68592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92" marR="68592"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 marL="68592" marR="68592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92" marR="68592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328693" y="2158148"/>
            <a:ext cx="671028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Berlin Sans FB" panose="020E0602020502020306" pitchFamily="34" charset="0"/>
              </a:rPr>
              <a:t>An féidir leat na comharthaí thíos a léamh?</a:t>
            </a:r>
            <a:endParaRPr lang="ga-IE" sz="2600" dirty="0">
              <a:latin typeface="Berlin Sans FB" panose="020E0602020502020306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35998" y="3741500"/>
            <a:ext cx="39131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000" dirty="0">
                <a:latin typeface="Tw Cen MT" panose="020B0602020104020603" pitchFamily="34" charset="0"/>
              </a:rPr>
              <a:t>Gaoth anoir aneas atá ann.</a:t>
            </a:r>
          </a:p>
          <a:p>
            <a:r>
              <a:rPr lang="ga-IE" sz="2000" dirty="0">
                <a:latin typeface="Tw Cen MT" panose="020B0602020104020603" pitchFamily="34" charset="0"/>
              </a:rPr>
              <a:t>Tá luas de 10 </a:t>
            </a:r>
            <a:r>
              <a:rPr lang="ga-IE" sz="2000" dirty="0" err="1">
                <a:latin typeface="Tw Cen MT" panose="020B0602020104020603" pitchFamily="34" charset="0"/>
              </a:rPr>
              <a:t>km</a:t>
            </a:r>
            <a:r>
              <a:rPr lang="ga-IE" sz="2000" dirty="0">
                <a:latin typeface="Tw Cen MT" panose="020B0602020104020603" pitchFamily="34" charset="0"/>
              </a:rPr>
              <a:t> san uair fúithi.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35997" y="4658034"/>
            <a:ext cx="3539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000" dirty="0">
                <a:latin typeface="Tw Cen MT" panose="020B0602020104020603" pitchFamily="34" charset="0"/>
              </a:rPr>
              <a:t>Gaoth anoir atá ann.</a:t>
            </a:r>
          </a:p>
          <a:p>
            <a:r>
              <a:rPr lang="ga-IE" sz="2000" dirty="0">
                <a:latin typeface="Tw Cen MT" panose="020B0602020104020603" pitchFamily="34" charset="0"/>
              </a:rPr>
              <a:t>Tá luas de 17 </a:t>
            </a:r>
            <a:r>
              <a:rPr lang="ga-IE" sz="2000" dirty="0" err="1">
                <a:latin typeface="Tw Cen MT" panose="020B0602020104020603" pitchFamily="34" charset="0"/>
              </a:rPr>
              <a:t>km</a:t>
            </a:r>
            <a:r>
              <a:rPr lang="ga-IE" sz="2000" dirty="0">
                <a:latin typeface="Tw Cen MT" panose="020B0602020104020603" pitchFamily="34" charset="0"/>
              </a:rPr>
              <a:t> san uair fúithi.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22214" y="5485429"/>
            <a:ext cx="38225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000" dirty="0">
                <a:latin typeface="Tw Cen MT" panose="020B0602020104020603" pitchFamily="34" charset="0"/>
              </a:rPr>
              <a:t>Gaoth aniar aneas atá ann. </a:t>
            </a:r>
            <a:br>
              <a:rPr lang="ga-IE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Tá luas de 5 </a:t>
            </a:r>
            <a:r>
              <a:rPr lang="ga-IE" sz="2000" dirty="0" err="1">
                <a:latin typeface="Tw Cen MT" panose="020B0602020104020603" pitchFamily="34" charset="0"/>
              </a:rPr>
              <a:t>km</a:t>
            </a:r>
            <a:r>
              <a:rPr lang="ga-IE" sz="2000" dirty="0">
                <a:latin typeface="Tw Cen MT" panose="020B0602020104020603" pitchFamily="34" charset="0"/>
              </a:rPr>
              <a:t> san uair fúithi.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83344" y="2871296"/>
            <a:ext cx="3539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Gaoth aneas atá ann.</a:t>
            </a:r>
          </a:p>
          <a:p>
            <a:r>
              <a:rPr lang="ga-IE" sz="2000" dirty="0" smtClean="0">
                <a:latin typeface="Tw Cen MT" panose="020B0602020104020603" pitchFamily="34" charset="0"/>
              </a:rPr>
              <a:t>Tá luas de 20 </a:t>
            </a:r>
            <a:r>
              <a:rPr lang="ga-IE" sz="2000" dirty="0" err="1" smtClean="0">
                <a:latin typeface="Tw Cen MT" panose="020B0602020104020603" pitchFamily="34" charset="0"/>
              </a:rPr>
              <a:t>km</a:t>
            </a:r>
            <a:r>
              <a:rPr lang="ga-IE" sz="2000" dirty="0" smtClean="0">
                <a:latin typeface="Tw Cen MT" panose="020B0602020104020603" pitchFamily="34" charset="0"/>
              </a:rPr>
              <a:t> san uair fúithi.</a:t>
            </a:r>
            <a:endParaRPr lang="ga-IE" sz="2000" dirty="0">
              <a:latin typeface="Tw Cen MT" panose="020B0602020104020603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20000" flipH="1">
            <a:off x="723141" y="4913501"/>
            <a:ext cx="835339" cy="2138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543906" y="5533064"/>
            <a:ext cx="307646" cy="28057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852131" y="3741501"/>
            <a:ext cx="577358" cy="353942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375072" y="2675046"/>
            <a:ext cx="18016" cy="56259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5"/>
          <p:cNvSpPr>
            <a:spLocks noChangeAspect="1"/>
          </p:cNvSpPr>
          <p:nvPr/>
        </p:nvSpPr>
        <p:spPr>
          <a:xfrm>
            <a:off x="6175754" y="273668"/>
            <a:ext cx="1548000" cy="154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36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17</a:t>
            </a:r>
            <a:endParaRPr lang="ga-IE" sz="36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20" name="Rectangle 4"/>
          <p:cNvSpPr/>
          <p:nvPr/>
        </p:nvSpPr>
        <p:spPr>
          <a:xfrm>
            <a:off x="328693" y="273668"/>
            <a:ext cx="5364832" cy="12926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Seo comhartha gaoithe. Léiríonn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an tsaighead treo na gaoithe.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Tá luas na gaoithe scríofa sa chiorcal.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21" name="Rectangle 4"/>
          <p:cNvSpPr/>
          <p:nvPr/>
        </p:nvSpPr>
        <p:spPr>
          <a:xfrm>
            <a:off x="328693" y="246607"/>
            <a:ext cx="4873307" cy="8925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Gaoth aniar atá ann.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Tá luas de 17 </a:t>
            </a:r>
            <a:r>
              <a:rPr lang="ga-IE" sz="2600" dirty="0" err="1" smtClean="0">
                <a:latin typeface="Tw Cen MT" panose="020B0602020104020603" pitchFamily="34" charset="0"/>
              </a:rPr>
              <a:t>km</a:t>
            </a:r>
            <a:r>
              <a:rPr lang="ga-IE" sz="2600" dirty="0" smtClean="0">
                <a:latin typeface="Tw Cen MT" panose="020B0602020104020603" pitchFamily="34" charset="0"/>
              </a:rPr>
              <a:t> san uair fúithi.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8693" y="223460"/>
            <a:ext cx="5221207" cy="16927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ga-IE" sz="2600" dirty="0">
                <a:latin typeface="Tw Cen MT" panose="020B0602020104020603" pitchFamily="34" charset="0"/>
              </a:rPr>
              <a:t>Úsáidtear comharthaí den chineál </a:t>
            </a:r>
            <a:r>
              <a:rPr lang="ga-IE" sz="2600" dirty="0" smtClean="0">
                <a:latin typeface="Tw Cen MT" panose="020B0602020104020603" pitchFamily="34" charset="0"/>
              </a:rPr>
              <a:t>seo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ar </a:t>
            </a:r>
            <a:r>
              <a:rPr lang="ga-IE" sz="2600" dirty="0">
                <a:latin typeface="Tw Cen MT" panose="020B0602020104020603" pitchFamily="34" charset="0"/>
              </a:rPr>
              <a:t>léarscáileanna aimsire de chuid </a:t>
            </a:r>
            <a:br>
              <a:rPr lang="ga-IE" sz="2600" dirty="0">
                <a:latin typeface="Tw Cen MT" panose="020B0602020104020603" pitchFamily="34" charset="0"/>
              </a:rPr>
            </a:br>
            <a:r>
              <a:rPr lang="ga-IE" sz="2600" dirty="0" err="1">
                <a:latin typeface="Tw Cen MT" panose="020B0602020104020603" pitchFamily="34" charset="0"/>
              </a:rPr>
              <a:t>Met</a:t>
            </a:r>
            <a:r>
              <a:rPr lang="ga-IE" sz="2600" dirty="0">
                <a:latin typeface="Tw Cen MT" panose="020B0602020104020603" pitchFamily="34" charset="0"/>
              </a:rPr>
              <a:t> Éireann. </a:t>
            </a:r>
            <a:r>
              <a:rPr lang="ga-IE" sz="2600" dirty="0" smtClean="0">
                <a:latin typeface="Tw Cen MT" panose="020B0602020104020603" pitchFamily="34" charset="0"/>
              </a:rPr>
              <a:t>An féidir leat an comhartha a léamh?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32" name="Oval 24"/>
          <p:cNvSpPr>
            <a:spLocks noChangeAspect="1"/>
          </p:cNvSpPr>
          <p:nvPr/>
        </p:nvSpPr>
        <p:spPr>
          <a:xfrm>
            <a:off x="1026643" y="5581313"/>
            <a:ext cx="696859" cy="6968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5</a:t>
            </a:r>
            <a:endParaRPr lang="ga-IE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3" name="Oval 30"/>
          <p:cNvSpPr>
            <a:spLocks noChangeAspect="1"/>
          </p:cNvSpPr>
          <p:nvPr/>
        </p:nvSpPr>
        <p:spPr>
          <a:xfrm>
            <a:off x="1070432" y="2911590"/>
            <a:ext cx="627297" cy="62729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20</a:t>
            </a:r>
            <a:endParaRPr lang="ga-IE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4" name="Oval 26"/>
          <p:cNvSpPr>
            <a:spLocks noChangeAspect="1"/>
          </p:cNvSpPr>
          <p:nvPr/>
        </p:nvSpPr>
        <p:spPr>
          <a:xfrm>
            <a:off x="1065671" y="3741502"/>
            <a:ext cx="636820" cy="6368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10</a:t>
            </a:r>
            <a:endParaRPr lang="ga-IE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5" name="Oval 22"/>
          <p:cNvSpPr>
            <a:spLocks noChangeAspect="1"/>
          </p:cNvSpPr>
          <p:nvPr/>
        </p:nvSpPr>
        <p:spPr>
          <a:xfrm>
            <a:off x="1062886" y="4617402"/>
            <a:ext cx="642390" cy="6423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17</a:t>
            </a:r>
            <a:endParaRPr lang="ga-IE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93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9" grpId="0" animBg="1"/>
      <p:bldP spid="20" grpId="0" animBg="1"/>
      <p:bldP spid="20" grpId="1" animBg="1"/>
      <p:bldP spid="21" grpId="0" animBg="1"/>
      <p:bldP spid="5" grpId="0" animBg="1"/>
      <p:bldP spid="5" grpId="1" animBg="1"/>
      <p:bldP spid="32" grpId="0" animBg="1"/>
      <p:bldP spid="33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6519" y="226412"/>
            <a:ext cx="456906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Chomh maith leis na huirlisí aimsire, úsáideann </a:t>
            </a:r>
            <a:r>
              <a:rPr lang="ga-IE" sz="2600" dirty="0" err="1" smtClean="0">
                <a:latin typeface="Tw Cen MT" panose="020B0602020104020603" pitchFamily="34" charset="0"/>
              </a:rPr>
              <a:t>Met</a:t>
            </a:r>
            <a:r>
              <a:rPr lang="ga-IE" sz="2600" dirty="0" smtClean="0">
                <a:latin typeface="Tw Cen MT" panose="020B0602020104020603" pitchFamily="34" charset="0"/>
              </a:rPr>
              <a:t> Éireann </a:t>
            </a:r>
            <a:r>
              <a:rPr lang="ga-IE" sz="26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íomhánna satailíte </a:t>
            </a:r>
            <a:r>
              <a:rPr lang="ga-IE" sz="2600" dirty="0" smtClean="0">
                <a:latin typeface="Tw Cen MT" panose="020B0602020104020603" pitchFamily="34" charset="0"/>
              </a:rPr>
              <a:t>chun an réamhaisnéis a ullmhú. Pictiúir den domhan ón spás atá i gceist leo seo.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1905" y="3802048"/>
            <a:ext cx="416207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Úsáideann </a:t>
            </a:r>
            <a:r>
              <a:rPr lang="ga-IE" sz="2600" dirty="0" err="1" smtClean="0">
                <a:latin typeface="Tw Cen MT" panose="020B0602020104020603" pitchFamily="34" charset="0"/>
              </a:rPr>
              <a:t>Met</a:t>
            </a:r>
            <a:r>
              <a:rPr lang="ga-IE" sz="2600" dirty="0" smtClean="0">
                <a:latin typeface="Tw Cen MT" panose="020B0602020104020603" pitchFamily="34" charset="0"/>
              </a:rPr>
              <a:t> Éireann </a:t>
            </a:r>
            <a:r>
              <a:rPr lang="ga-IE" sz="26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radar</a:t>
            </a:r>
            <a:r>
              <a:rPr lang="ga-IE" sz="2600" dirty="0" smtClean="0">
                <a:latin typeface="Tw Cen MT" panose="020B0602020104020603" pitchFamily="34" charset="0"/>
              </a:rPr>
              <a:t> chun báisteach a thuar. Déanann báisteach, sneachta agus clocha sneachta tonnta radair</a:t>
            </a:r>
            <a:r>
              <a:rPr lang="ga-IE" sz="2600" dirty="0">
                <a:latin typeface="Tw Cen MT" panose="020B0602020104020603" pitchFamily="34" charset="0"/>
              </a:rPr>
              <a:t> </a:t>
            </a:r>
            <a:r>
              <a:rPr lang="ga-IE" sz="2600" dirty="0" smtClean="0">
                <a:latin typeface="Tw Cen MT" panose="020B0602020104020603" pitchFamily="34" charset="0"/>
              </a:rPr>
              <a:t>agus is féidir iad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 léiriú ar léarscáil.</a:t>
            </a:r>
            <a:endParaRPr lang="ga-IE" sz="2600" dirty="0">
              <a:latin typeface="Tw Cen MT" panose="020B0602020104020603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63882" y="3067196"/>
            <a:ext cx="3585322" cy="358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5750" y="316948"/>
            <a:ext cx="3994385" cy="299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4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23900" y="3055796"/>
            <a:ext cx="77201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3000" dirty="0" smtClean="0">
                <a:latin typeface="Tw Cen MT" panose="020B0602020104020603" pitchFamily="34" charset="0"/>
              </a:rPr>
              <a:t>Cliceáil an nasc thíos chun féachaint ar radar báistí an lae:</a:t>
            </a:r>
          </a:p>
          <a:p>
            <a:r>
              <a:rPr lang="ga-IE" sz="3000" dirty="0" smtClean="0">
                <a:latin typeface="Tw Cen MT" panose="020B0602020104020603" pitchFamily="34" charset="0"/>
                <a:hlinkClick r:id="rId3"/>
              </a:rPr>
              <a:t>http://www.met.ie/latest/rainfall_radar_ga.asp</a:t>
            </a:r>
            <a:r>
              <a:rPr lang="ga-IE" sz="3000" dirty="0" smtClean="0">
                <a:latin typeface="Tw Cen MT" panose="020B0602020104020603" pitchFamily="34" charset="0"/>
              </a:rPr>
              <a:t>  </a:t>
            </a:r>
            <a:endParaRPr lang="ga-IE" sz="3000" dirty="0">
              <a:latin typeface="Tw Cen MT" panose="020B0602020104020603" pitchFamily="34" charset="0"/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723900" y="1028616"/>
            <a:ext cx="74871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3000" dirty="0" smtClean="0">
                <a:latin typeface="Tw Cen MT" panose="020B0602020104020603" pitchFamily="34" charset="0"/>
              </a:rPr>
              <a:t>Cliceáil an nasc seo chun féachaint ar íomhá satailíte reatha d’Éirinn:</a:t>
            </a:r>
          </a:p>
          <a:p>
            <a:r>
              <a:rPr lang="ga-IE" sz="3000" dirty="0" smtClean="0">
                <a:latin typeface="Tw Cen MT" panose="020B0602020104020603" pitchFamily="34" charset="0"/>
                <a:hlinkClick r:id="rId4"/>
              </a:rPr>
              <a:t>http://www.met.ie/sat/iuk-v_ga.asp</a:t>
            </a:r>
            <a:endParaRPr lang="ga-IE" sz="3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0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545584"/>
              </p:ext>
            </p:extLst>
          </p:nvPr>
        </p:nvGraphicFramePr>
        <p:xfrm>
          <a:off x="109199" y="1232977"/>
          <a:ext cx="4616856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722"/>
                <a:gridCol w="3074134"/>
              </a:tblGrid>
              <a:tr h="188574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</a:txBody>
                  <a:tcPr marL="68592" marR="68592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92" marR="68592">
                    <a:solidFill>
                      <a:srgbClr val="EAEFF7"/>
                    </a:solidFill>
                  </a:tcPr>
                </a:tc>
              </a:tr>
              <a:tr h="188574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</a:txBody>
                  <a:tcPr marL="68592" marR="68592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92" marR="68592"/>
                </a:tc>
              </a:tr>
              <a:tr h="188574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 marL="68592" marR="68592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92" marR="68592"/>
                </a:tc>
              </a:tr>
              <a:tr h="188574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</a:txBody>
                  <a:tcPr marL="68592" marR="68592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92" marR="68592"/>
                </a:tc>
              </a:tr>
              <a:tr h="188574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</a:txBody>
                  <a:tcPr marL="68592" marR="68592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92" marR="68592"/>
                </a:tc>
              </a:tr>
              <a:tr h="188574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 marL="68592" marR="68592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92" marR="68592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5154" y="130593"/>
            <a:ext cx="9130434" cy="8925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600" dirty="0" smtClean="0">
                <a:latin typeface="Tw Cen MT" panose="020B0602020104020603" pitchFamily="34" charset="0"/>
              </a:rPr>
              <a:t>Seo thíos cuid de na comharthaí a bhíonn ar léarscáileanna aimsire. An féidir leat na comharthaí a mheaitseáil leis an gcur síos ceart?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5535" y="3829050"/>
            <a:ext cx="2313640" cy="461665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ga-IE" sz="2400" dirty="0" smtClean="0">
                <a:latin typeface="Tw Cen MT" panose="020B0602020104020603" pitchFamily="34" charset="0"/>
              </a:rPr>
              <a:t>Tréimhsí gréine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4579" y="5986172"/>
            <a:ext cx="1837449" cy="461665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ga-IE" sz="2400" dirty="0" smtClean="0">
                <a:latin typeface="Tw Cen MT" panose="020B0602020104020603" pitchFamily="34" charset="0"/>
              </a:rPr>
              <a:t>Scamallach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2354" y="2562580"/>
            <a:ext cx="1607671" cy="461665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ga-IE" sz="2400" dirty="0" smtClean="0">
                <a:latin typeface="Tw Cen MT" panose="020B0602020104020603" pitchFamily="34" charset="0"/>
              </a:rPr>
              <a:t>Báisteach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5051" y="4675667"/>
            <a:ext cx="2633954" cy="830997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ga-IE" sz="2400" dirty="0" smtClean="0">
                <a:latin typeface="Tw Cen MT" panose="020B0602020104020603" pitchFamily="34" charset="0"/>
              </a:rPr>
              <a:t>Tréimhsí gréine agus tréimhsí báistí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6288" y="1210524"/>
            <a:ext cx="1714797" cy="461665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ga-IE" sz="2400" dirty="0" smtClean="0">
                <a:latin typeface="Tw Cen MT" panose="020B0602020104020603" pitchFamily="34" charset="0"/>
              </a:rPr>
              <a:t>Grianmhar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11925" y="5986173"/>
            <a:ext cx="1327250" cy="461665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ga-IE" sz="2400" dirty="0" smtClean="0">
                <a:latin typeface="Tw Cen MT" panose="020B0602020104020603" pitchFamily="34" charset="0"/>
              </a:rPr>
              <a:t>Sneachta</a:t>
            </a:r>
            <a:endParaRPr lang="ga-IE" sz="2400" dirty="0">
              <a:latin typeface="Tw Cen MT" panose="020B0602020104020603" pitchFamily="34" charset="0"/>
            </a:endParaRPr>
          </a:p>
        </p:txBody>
      </p:sp>
      <p:pic>
        <p:nvPicPr>
          <p:cNvPr id="21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117" y="1258241"/>
            <a:ext cx="1297946" cy="1044000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22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892" y="2212109"/>
            <a:ext cx="1432395" cy="900000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23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287" y="3051882"/>
            <a:ext cx="1023607" cy="936000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24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46" y="3886420"/>
            <a:ext cx="1210750" cy="1152000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25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21" y="4934316"/>
            <a:ext cx="936000" cy="936000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26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287" y="5839060"/>
            <a:ext cx="1055383" cy="972000"/>
          </a:xfrm>
          <a:prstGeom prst="ellipse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2857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49288 -0.3370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53" y="-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-0.31996 -0.5215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7" y="-2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42847 0.1043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24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4125 -0.0988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0.4941 0.5587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5" y="2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-0.54184 0.0039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0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 animBg="1"/>
      <p:bldP spid="6" grpId="0" animBg="1"/>
      <p:bldP spid="7" grpId="0" animBg="1"/>
      <p:bldP spid="10" grpId="0" animBg="1"/>
      <p:bldP spid="12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1" y="0"/>
            <a:ext cx="5271048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20837017" flipH="1">
            <a:off x="4054334" y="5299190"/>
            <a:ext cx="4941465" cy="830997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 smtClean="0">
                <a:latin typeface="Tw Cen MT" panose="020B0602020104020603" pitchFamily="34" charset="0"/>
              </a:rPr>
              <a:t>Déan cur síos ar an aimsir i gContae Chorcaí.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20837017" flipH="1">
            <a:off x="4042228" y="5350605"/>
            <a:ext cx="4953723" cy="830997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 smtClean="0">
                <a:latin typeface="Tw Cen MT" panose="020B0602020104020603" pitchFamily="34" charset="0"/>
              </a:rPr>
              <a:t>Cén t-ainm a thabharfá ar an ngaoth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 léirítear ar an léarscáil?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92350" y="234806"/>
            <a:ext cx="33870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Féach ar an léarscáil aimsire agus freagair na ceisteanna seo.  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 rot="20837017" flipH="1">
            <a:off x="4062347" y="5350606"/>
            <a:ext cx="4937452" cy="830997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 smtClean="0">
                <a:latin typeface="Tw Cen MT" panose="020B0602020104020603" pitchFamily="34" charset="0"/>
              </a:rPr>
              <a:t>Déan cur síos ar an aimsir i gContae Dhún na nGall.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20837017" flipH="1">
            <a:off x="4640651" y="5535271"/>
            <a:ext cx="3768831" cy="461665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 smtClean="0">
                <a:latin typeface="Tw Cen MT" panose="020B0602020104020603" pitchFamily="34" charset="0"/>
              </a:rPr>
              <a:t>Cá bhfuil an áit is teo sa tír?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80220" y="2086278"/>
            <a:ext cx="3611328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Cliceáil ar an nasc seo chun réamhaisnéis na haimsire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le haghaidh an lae inniu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 fháil ó </a:t>
            </a:r>
            <a:r>
              <a:rPr lang="ga-IE" sz="2400" dirty="0" err="1" smtClean="0">
                <a:latin typeface="Tw Cen MT" panose="020B0602020104020603" pitchFamily="34" charset="0"/>
              </a:rPr>
              <a:t>Met</a:t>
            </a:r>
            <a:r>
              <a:rPr lang="ga-IE" sz="2400" dirty="0" smtClean="0">
                <a:latin typeface="Tw Cen MT" panose="020B0602020104020603" pitchFamily="34" charset="0"/>
              </a:rPr>
              <a:t> Éireann:</a:t>
            </a:r>
          </a:p>
          <a:p>
            <a:r>
              <a:rPr lang="ga-IE" sz="2400" dirty="0">
                <a:latin typeface="Tw Cen MT" panose="020B0602020104020603" pitchFamily="34" charset="0"/>
                <a:hlinkClick r:id="rId3"/>
              </a:rPr>
              <a:t>http://www.met.ie/default_ga.asp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20837017" flipH="1">
            <a:off x="4048824" y="5342780"/>
            <a:ext cx="4964497" cy="830997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 err="1" smtClean="0">
                <a:latin typeface="Tw Cen MT" panose="020B0602020104020603" pitchFamily="34" charset="0"/>
              </a:rPr>
              <a:t>Cen</a:t>
            </a:r>
            <a:r>
              <a:rPr lang="ga-IE" sz="2400" dirty="0" smtClean="0">
                <a:latin typeface="Tw Cen MT" panose="020B0602020104020603" pitchFamily="34" charset="0"/>
              </a:rPr>
              <a:t> cúige arbh fhearr leat bheith ann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de réir na réamhaisnéise seo?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837017" flipH="1">
            <a:off x="4016027" y="5125814"/>
            <a:ext cx="5006122" cy="1200329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 smtClean="0">
                <a:latin typeface="Tw Cen MT" panose="020B0602020104020603" pitchFamily="34" charset="0"/>
              </a:rPr>
              <a:t>Cad é an difear idir an teocht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in oirdheisceart na tíre agus an teocht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i dtuaisceart na tíre i gcéimeanna C?</a:t>
            </a:r>
            <a:endParaRPr lang="ga-IE" sz="2400" dirty="0">
              <a:latin typeface="Tw Cen MT" panose="020B0602020104020603" pitchFamily="34" charset="0"/>
            </a:endParaRPr>
          </a:p>
        </p:txBody>
      </p:sp>
      <p:cxnSp>
        <p:nvCxnSpPr>
          <p:cNvPr id="36" name="Straight Arrow Connector 44"/>
          <p:cNvCxnSpPr/>
          <p:nvPr/>
        </p:nvCxnSpPr>
        <p:spPr>
          <a:xfrm flipV="1">
            <a:off x="3994302" y="912030"/>
            <a:ext cx="755777" cy="1527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45"/>
          <p:cNvSpPr>
            <a:spLocks noChangeAspect="1"/>
          </p:cNvSpPr>
          <p:nvPr/>
        </p:nvSpPr>
        <p:spPr>
          <a:xfrm>
            <a:off x="3725438" y="613232"/>
            <a:ext cx="612000" cy="61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40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58" name="Straight Arrow Connector 42"/>
          <p:cNvCxnSpPr/>
          <p:nvPr/>
        </p:nvCxnSpPr>
        <p:spPr>
          <a:xfrm flipV="1">
            <a:off x="2685361" y="2611760"/>
            <a:ext cx="755777" cy="1527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43"/>
          <p:cNvSpPr>
            <a:spLocks noChangeAspect="1"/>
          </p:cNvSpPr>
          <p:nvPr/>
        </p:nvSpPr>
        <p:spPr>
          <a:xfrm>
            <a:off x="2416497" y="2312962"/>
            <a:ext cx="612000" cy="61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  <a:r>
              <a:rPr lang="en-GB" dirty="0" smtClean="0">
                <a:solidFill>
                  <a:schemeClr val="tx1"/>
                </a:solidFill>
              </a:rPr>
              <a:t>7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1" name="Oval 46"/>
          <p:cNvSpPr>
            <a:spLocks noChangeAspect="1"/>
          </p:cNvSpPr>
          <p:nvPr/>
        </p:nvSpPr>
        <p:spPr>
          <a:xfrm>
            <a:off x="2765693" y="3178987"/>
            <a:ext cx="612000" cy="612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16</a:t>
            </a:r>
            <a:endParaRPr lang="en-GB" dirty="0"/>
          </a:p>
        </p:txBody>
      </p:sp>
      <p:cxnSp>
        <p:nvCxnSpPr>
          <p:cNvPr id="64" name="Straight Arrow Connector 40"/>
          <p:cNvCxnSpPr/>
          <p:nvPr/>
        </p:nvCxnSpPr>
        <p:spPr>
          <a:xfrm flipV="1">
            <a:off x="1485534" y="5269308"/>
            <a:ext cx="755777" cy="1527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41"/>
          <p:cNvSpPr>
            <a:spLocks noChangeAspect="1"/>
          </p:cNvSpPr>
          <p:nvPr/>
        </p:nvSpPr>
        <p:spPr>
          <a:xfrm>
            <a:off x="1210714" y="4828295"/>
            <a:ext cx="612000" cy="61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35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67" name="Straight Arrow Connector 38"/>
          <p:cNvCxnSpPr/>
          <p:nvPr/>
        </p:nvCxnSpPr>
        <p:spPr>
          <a:xfrm flipV="1">
            <a:off x="3508470" y="4372862"/>
            <a:ext cx="755777" cy="1527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39"/>
          <p:cNvSpPr>
            <a:spLocks noChangeAspect="1"/>
          </p:cNvSpPr>
          <p:nvPr/>
        </p:nvSpPr>
        <p:spPr>
          <a:xfrm>
            <a:off x="3282619" y="3974475"/>
            <a:ext cx="612000" cy="61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  <a:r>
              <a:rPr lang="en-GB" dirty="0" smtClean="0">
                <a:solidFill>
                  <a:schemeClr val="tx1"/>
                </a:solidFill>
              </a:rPr>
              <a:t>9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2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982" y="1914800"/>
            <a:ext cx="1297946" cy="1044000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33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56" y="5413074"/>
            <a:ext cx="1432395" cy="900000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39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6401" y="384800"/>
            <a:ext cx="1023607" cy="936000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40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5422" y="3012316"/>
            <a:ext cx="1210750" cy="1152000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41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438" y="3120316"/>
            <a:ext cx="936000" cy="936000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4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203" y="1321451"/>
            <a:ext cx="1297946" cy="1044000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4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216" y="5503669"/>
            <a:ext cx="1297946" cy="1044000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72" name="Oval 47"/>
          <p:cNvSpPr>
            <a:spLocks noChangeAspect="1"/>
          </p:cNvSpPr>
          <p:nvPr/>
        </p:nvSpPr>
        <p:spPr>
          <a:xfrm>
            <a:off x="1210714" y="5966036"/>
            <a:ext cx="612000" cy="612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12</a:t>
            </a:r>
            <a:endParaRPr lang="en-GB" dirty="0"/>
          </a:p>
        </p:txBody>
      </p:sp>
      <p:pic>
        <p:nvPicPr>
          <p:cNvPr id="45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5329" y="4306295"/>
            <a:ext cx="1297946" cy="1044000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69" name="Oval 49"/>
          <p:cNvSpPr>
            <a:spLocks noChangeAspect="1"/>
          </p:cNvSpPr>
          <p:nvPr/>
        </p:nvSpPr>
        <p:spPr>
          <a:xfrm>
            <a:off x="3156451" y="4988624"/>
            <a:ext cx="612000" cy="612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14</a:t>
            </a:r>
            <a:endParaRPr lang="en-GB" dirty="0"/>
          </a:p>
        </p:txBody>
      </p:sp>
      <p:sp>
        <p:nvSpPr>
          <p:cNvPr id="35" name="Oval 48"/>
          <p:cNvSpPr>
            <a:spLocks noChangeAspect="1"/>
          </p:cNvSpPr>
          <p:nvPr/>
        </p:nvSpPr>
        <p:spPr>
          <a:xfrm>
            <a:off x="2792331" y="927304"/>
            <a:ext cx="612000" cy="612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</a:t>
            </a:r>
          </a:p>
        </p:txBody>
      </p:sp>
      <p:sp>
        <p:nvSpPr>
          <p:cNvPr id="57" name="Oval 18"/>
          <p:cNvSpPr>
            <a:spLocks noChangeAspect="1"/>
          </p:cNvSpPr>
          <p:nvPr/>
        </p:nvSpPr>
        <p:spPr>
          <a:xfrm>
            <a:off x="873918" y="1914800"/>
            <a:ext cx="612000" cy="612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13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7" grpId="0" animBg="1"/>
      <p:bldP spid="38" grpId="0"/>
      <p:bldP spid="51" grpId="0" animBg="1"/>
      <p:bldP spid="52" grpId="0" animBg="1"/>
      <p:bldP spid="30" grpId="0" animBg="1"/>
      <p:bldP spid="31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9911" y="1547262"/>
            <a:ext cx="77667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Roghnaigh cúig lá sa gheimhreadh agus cúig lá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sa samhradh. Coinnigh cuntas ar luas agus ar threo na gaoithe, ar an teocht agus ar an méid báistí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a thiteann gach lá le linn na tréimhse sin.</a:t>
            </a:r>
          </a:p>
          <a:p>
            <a:endParaRPr lang="ga-IE" sz="2800" dirty="0">
              <a:latin typeface="Tw Cen MT" panose="020B0602020104020603" pitchFamily="34" charset="0"/>
            </a:endParaRPr>
          </a:p>
          <a:p>
            <a:r>
              <a:rPr lang="ga-IE" sz="2800" dirty="0" smtClean="0">
                <a:latin typeface="Tw Cen MT" panose="020B0602020104020603" pitchFamily="34" charset="0"/>
              </a:rPr>
              <a:t>Gheobhaidh tú na sonraí is déanaí anseo: </a:t>
            </a:r>
            <a:r>
              <a:rPr lang="ga-IE" sz="2800" dirty="0" smtClean="0">
                <a:latin typeface="Tw Cen MT" panose="020B0602020104020603" pitchFamily="34" charset="0"/>
                <a:hlinkClick r:id="rId2"/>
              </a:rPr>
              <a:t>http://www.met.ie/latest/reports_ga.asp</a:t>
            </a:r>
            <a:r>
              <a:rPr lang="ga-IE" sz="2800" dirty="0" smtClean="0">
                <a:latin typeface="Tw Cen MT" panose="020B0602020104020603" pitchFamily="34" charset="0"/>
              </a:rPr>
              <a:t> </a:t>
            </a:r>
          </a:p>
          <a:p>
            <a:endParaRPr lang="ga-IE" sz="2800" dirty="0">
              <a:latin typeface="Tw Cen MT" panose="020B0602020104020603" pitchFamily="34" charset="0"/>
            </a:endParaRPr>
          </a:p>
          <a:p>
            <a:r>
              <a:rPr lang="ga-IE" sz="2800" dirty="0" smtClean="0">
                <a:latin typeface="Tw Cen MT" panose="020B0602020104020603" pitchFamily="34" charset="0"/>
              </a:rPr>
              <a:t>Cláraigh na torthaí sna táblaí ar leathanach 44 den leabhar oibre.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6" name="Horizontal Scroll 5"/>
          <p:cNvSpPr>
            <a:spLocks noChangeAspect="1"/>
          </p:cNvSpPr>
          <p:nvPr/>
        </p:nvSpPr>
        <p:spPr>
          <a:xfrm>
            <a:off x="2644043" y="62253"/>
            <a:ext cx="3806178" cy="118800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" panose="020E0602020502020306" pitchFamily="34" charset="0"/>
              </a:rPr>
              <a:t>Tuairisc Aimsire</a:t>
            </a:r>
            <a:endParaRPr lang="ga-IE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199" y="170253"/>
            <a:ext cx="124143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1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549617"/>
              </p:ext>
            </p:extLst>
          </p:nvPr>
        </p:nvGraphicFramePr>
        <p:xfrm>
          <a:off x="252144" y="1506505"/>
          <a:ext cx="8589976" cy="5115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877"/>
                <a:gridCol w="794996"/>
                <a:gridCol w="462761"/>
                <a:gridCol w="1503228"/>
                <a:gridCol w="1178406"/>
                <a:gridCol w="733814"/>
                <a:gridCol w="1231430"/>
                <a:gridCol w="1261464"/>
              </a:tblGrid>
              <a:tr h="858324">
                <a:tc>
                  <a:txBody>
                    <a:bodyPr/>
                    <a:lstStyle/>
                    <a:p>
                      <a:r>
                        <a:rPr lang="ga-IE" sz="2000" noProof="0" dirty="0" smtClean="0">
                          <a:latin typeface="Tw Cen MT" panose="020B0602020104020603" pitchFamily="34" charset="0"/>
                        </a:rPr>
                        <a:t>Lá</a:t>
                      </a:r>
                      <a:endParaRPr lang="ga-IE" sz="2000" noProof="0" dirty="0">
                        <a:latin typeface="Tw Cen MT" panose="020B0602020104020603" pitchFamily="34" charset="0"/>
                      </a:endParaRPr>
                    </a:p>
                  </a:txBody>
                  <a:tcPr marL="68592" marR="68592"/>
                </a:tc>
                <a:tc>
                  <a:txBody>
                    <a:bodyPr/>
                    <a:lstStyle/>
                    <a:p>
                      <a:r>
                        <a:rPr lang="ga-IE" sz="2000" noProof="0" dirty="0" smtClean="0">
                          <a:latin typeface="Tw Cen MT" panose="020B0602020104020603" pitchFamily="34" charset="0"/>
                        </a:rPr>
                        <a:t>Dáta</a:t>
                      </a:r>
                      <a:endParaRPr lang="ga-IE" sz="2000" noProof="0" dirty="0">
                        <a:latin typeface="Tw Cen MT" panose="020B0602020104020603" pitchFamily="34" charset="0"/>
                      </a:endParaRPr>
                    </a:p>
                  </a:txBody>
                  <a:tcPr marL="68592" marR="68592"/>
                </a:tc>
                <a:tc gridSpan="2">
                  <a:txBody>
                    <a:bodyPr/>
                    <a:lstStyle/>
                    <a:p>
                      <a:r>
                        <a:rPr lang="ga-IE" sz="2000" noProof="0" dirty="0" smtClean="0">
                          <a:latin typeface="Tw Cen MT" panose="020B0602020104020603" pitchFamily="34" charset="0"/>
                        </a:rPr>
                        <a:t>Treo</a:t>
                      </a:r>
                      <a:r>
                        <a:rPr lang="ga-IE" sz="2000" baseline="0" noProof="0" dirty="0" smtClean="0">
                          <a:latin typeface="Tw Cen MT" panose="020B0602020104020603" pitchFamily="34" charset="0"/>
                        </a:rPr>
                        <a:t> na Gaoithe</a:t>
                      </a:r>
                      <a:endParaRPr lang="ga-IE" sz="2000" noProof="0" dirty="0">
                        <a:latin typeface="Tw Cen MT" panose="020B0602020104020603" pitchFamily="34" charset="0"/>
                      </a:endParaRPr>
                    </a:p>
                  </a:txBody>
                  <a:tcPr marL="68592" marR="68592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ga-IE" sz="2000" noProof="0" dirty="0" smtClean="0">
                          <a:latin typeface="Tw Cen MT" panose="020B0602020104020603" pitchFamily="34" charset="0"/>
                        </a:rPr>
                        <a:t>Luas na Gaoithe</a:t>
                      </a:r>
                      <a:endParaRPr lang="ga-IE" sz="2000" noProof="0" dirty="0">
                        <a:latin typeface="Tw Cen MT" panose="020B0602020104020603" pitchFamily="34" charset="0"/>
                      </a:endParaRPr>
                    </a:p>
                  </a:txBody>
                  <a:tcPr marL="68592" marR="68592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a-IE" sz="2000" noProof="0" dirty="0" smtClean="0">
                          <a:latin typeface="Tw Cen MT" panose="020B0602020104020603" pitchFamily="34" charset="0"/>
                        </a:rPr>
                        <a:t>Báisteach</a:t>
                      </a:r>
                      <a:endParaRPr lang="ga-IE" sz="2000" noProof="0" dirty="0">
                        <a:latin typeface="Tw Cen MT" panose="020B0602020104020603" pitchFamily="34" charset="0"/>
                      </a:endParaRPr>
                    </a:p>
                  </a:txBody>
                  <a:tcPr marL="68592" marR="68592"/>
                </a:tc>
                <a:tc>
                  <a:txBody>
                    <a:bodyPr/>
                    <a:lstStyle/>
                    <a:p>
                      <a:r>
                        <a:rPr lang="ga-IE" sz="2000" noProof="0" dirty="0" smtClean="0">
                          <a:latin typeface="Tw Cen MT" panose="020B0602020104020603" pitchFamily="34" charset="0"/>
                        </a:rPr>
                        <a:t>Teocht</a:t>
                      </a:r>
                      <a:endParaRPr lang="ga-IE" sz="2000" noProof="0" dirty="0">
                        <a:latin typeface="Tw Cen MT" panose="020B0602020104020603" pitchFamily="34" charset="0"/>
                      </a:endParaRPr>
                    </a:p>
                  </a:txBody>
                  <a:tcPr marL="68592" marR="68592"/>
                </a:tc>
              </a:tr>
              <a:tr h="490470">
                <a:tc>
                  <a:txBody>
                    <a:bodyPr/>
                    <a:lstStyle/>
                    <a:p>
                      <a:r>
                        <a:rPr lang="ga-IE" sz="2000" noProof="0" dirty="0" smtClean="0">
                          <a:latin typeface="Tw Cen MT" panose="020B0602020104020603" pitchFamily="34" charset="0"/>
                        </a:rPr>
                        <a:t>Dé</a:t>
                      </a:r>
                      <a:r>
                        <a:rPr lang="ga-IE" sz="2000" baseline="0" noProof="0" dirty="0" smtClean="0">
                          <a:latin typeface="Tw Cen MT" panose="020B0602020104020603" pitchFamily="34" charset="0"/>
                        </a:rPr>
                        <a:t> Luain</a:t>
                      </a:r>
                      <a:endParaRPr lang="ga-IE" sz="2000" noProof="0" dirty="0">
                        <a:latin typeface="Tw Cen MT" panose="020B0602020104020603" pitchFamily="34" charset="0"/>
                      </a:endParaRPr>
                    </a:p>
                  </a:txBody>
                  <a:tcPr marL="68592" marR="68592"/>
                </a:tc>
                <a:tc>
                  <a:txBody>
                    <a:bodyPr/>
                    <a:lstStyle/>
                    <a:p>
                      <a:endParaRPr lang="ga-IE" noProof="0" dirty="0">
                        <a:latin typeface="Tw Cen MT" panose="020B0602020104020603" pitchFamily="34" charset="0"/>
                      </a:endParaRPr>
                    </a:p>
                  </a:txBody>
                  <a:tcPr marL="68592" marR="68592"/>
                </a:tc>
                <a:tc gridSpan="2">
                  <a:txBody>
                    <a:bodyPr/>
                    <a:lstStyle/>
                    <a:p>
                      <a:endParaRPr lang="ga-IE" noProof="0" dirty="0">
                        <a:latin typeface="Tw Cen MT" panose="020B0602020104020603" pitchFamily="34" charset="0"/>
                      </a:endParaRPr>
                    </a:p>
                  </a:txBody>
                  <a:tcPr marL="68592" marR="68592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ga-IE" noProof="0" dirty="0">
                        <a:latin typeface="Tw Cen MT" panose="020B0602020104020603" pitchFamily="34" charset="0"/>
                      </a:endParaRPr>
                    </a:p>
                  </a:txBody>
                  <a:tcPr marL="68592" marR="68592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ga-IE" noProof="0" dirty="0">
                        <a:latin typeface="Tw Cen MT" panose="020B0602020104020603" pitchFamily="34" charset="0"/>
                      </a:endParaRPr>
                    </a:p>
                  </a:txBody>
                  <a:tcPr marL="68592" marR="68592"/>
                </a:tc>
                <a:tc>
                  <a:txBody>
                    <a:bodyPr/>
                    <a:lstStyle/>
                    <a:p>
                      <a:endParaRPr lang="ga-IE" noProof="0" dirty="0">
                        <a:latin typeface="Tw Cen MT" panose="020B0602020104020603" pitchFamily="34" charset="0"/>
                      </a:endParaRPr>
                    </a:p>
                  </a:txBody>
                  <a:tcPr marL="68592" marR="68592"/>
                </a:tc>
              </a:tr>
              <a:tr h="490470">
                <a:tc>
                  <a:txBody>
                    <a:bodyPr/>
                    <a:lstStyle/>
                    <a:p>
                      <a:r>
                        <a:rPr lang="ga-IE" sz="2000" noProof="0" dirty="0" smtClean="0">
                          <a:latin typeface="Tw Cen MT" panose="020B0602020104020603" pitchFamily="34" charset="0"/>
                        </a:rPr>
                        <a:t>Dé</a:t>
                      </a:r>
                      <a:r>
                        <a:rPr lang="ga-IE" sz="2000" baseline="0" noProof="0" dirty="0" smtClean="0">
                          <a:latin typeface="Tw Cen MT" panose="020B0602020104020603" pitchFamily="34" charset="0"/>
                        </a:rPr>
                        <a:t> Máirt</a:t>
                      </a:r>
                      <a:endParaRPr lang="ga-IE" sz="2000" noProof="0" dirty="0">
                        <a:latin typeface="Tw Cen MT" panose="020B0602020104020603" pitchFamily="34" charset="0"/>
                      </a:endParaRPr>
                    </a:p>
                  </a:txBody>
                  <a:tcPr marL="68592" marR="68592"/>
                </a:tc>
                <a:tc>
                  <a:txBody>
                    <a:bodyPr/>
                    <a:lstStyle/>
                    <a:p>
                      <a:endParaRPr lang="ga-IE" noProof="0" dirty="0">
                        <a:latin typeface="Tw Cen MT" panose="020B0602020104020603" pitchFamily="34" charset="0"/>
                      </a:endParaRPr>
                    </a:p>
                  </a:txBody>
                  <a:tcPr marL="68592" marR="68592"/>
                </a:tc>
                <a:tc gridSpan="2">
                  <a:txBody>
                    <a:bodyPr/>
                    <a:lstStyle/>
                    <a:p>
                      <a:endParaRPr lang="ga-IE" noProof="0" dirty="0">
                        <a:latin typeface="Tw Cen MT" panose="020B0602020104020603" pitchFamily="34" charset="0"/>
                      </a:endParaRPr>
                    </a:p>
                  </a:txBody>
                  <a:tcPr marL="68592" marR="68592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ga-IE" noProof="0" dirty="0">
                        <a:latin typeface="Tw Cen MT" panose="020B0602020104020603" pitchFamily="34" charset="0"/>
                      </a:endParaRPr>
                    </a:p>
                  </a:txBody>
                  <a:tcPr marL="68592" marR="68592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ga-IE" noProof="0" dirty="0">
                        <a:latin typeface="Tw Cen MT" panose="020B0602020104020603" pitchFamily="34" charset="0"/>
                      </a:endParaRPr>
                    </a:p>
                  </a:txBody>
                  <a:tcPr marL="68592" marR="68592"/>
                </a:tc>
                <a:tc>
                  <a:txBody>
                    <a:bodyPr/>
                    <a:lstStyle/>
                    <a:p>
                      <a:endParaRPr lang="ga-IE" noProof="0" dirty="0">
                        <a:latin typeface="Tw Cen MT" panose="020B0602020104020603" pitchFamily="34" charset="0"/>
                      </a:endParaRPr>
                    </a:p>
                  </a:txBody>
                  <a:tcPr marL="68592" marR="68592"/>
                </a:tc>
              </a:tr>
              <a:tr h="6948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000" noProof="0" dirty="0" smtClean="0">
                          <a:latin typeface="Tw Cen MT" panose="020B0602020104020603" pitchFamily="34" charset="0"/>
                        </a:rPr>
                        <a:t>Dé</a:t>
                      </a:r>
                      <a:r>
                        <a:rPr lang="ga-IE" sz="2000" baseline="0" noProof="0" dirty="0" smtClean="0">
                          <a:latin typeface="Tw Cen MT" panose="020B0602020104020603" pitchFamily="34" charset="0"/>
                        </a:rPr>
                        <a:t> Céadaoin</a:t>
                      </a:r>
                      <a:endParaRPr lang="ga-IE" sz="2000" noProof="0" dirty="0" smtClean="0">
                        <a:latin typeface="Tw Cen MT" panose="020B0602020104020603" pitchFamily="34" charset="0"/>
                      </a:endParaRPr>
                    </a:p>
                  </a:txBody>
                  <a:tcPr marL="68592" marR="68592"/>
                </a:tc>
                <a:tc>
                  <a:txBody>
                    <a:bodyPr/>
                    <a:lstStyle/>
                    <a:p>
                      <a:endParaRPr lang="ga-IE" noProof="0" dirty="0">
                        <a:latin typeface="Tw Cen MT" panose="020B0602020104020603" pitchFamily="34" charset="0"/>
                      </a:endParaRPr>
                    </a:p>
                  </a:txBody>
                  <a:tcPr marL="68592" marR="68592"/>
                </a:tc>
                <a:tc gridSpan="2">
                  <a:txBody>
                    <a:bodyPr/>
                    <a:lstStyle/>
                    <a:p>
                      <a:endParaRPr lang="ga-IE" noProof="0" dirty="0">
                        <a:latin typeface="Tw Cen MT" panose="020B0602020104020603" pitchFamily="34" charset="0"/>
                      </a:endParaRPr>
                    </a:p>
                  </a:txBody>
                  <a:tcPr marL="68592" marR="68592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ga-IE" noProof="0" dirty="0">
                        <a:latin typeface="Tw Cen MT" panose="020B0602020104020603" pitchFamily="34" charset="0"/>
                      </a:endParaRPr>
                    </a:p>
                  </a:txBody>
                  <a:tcPr marL="68592" marR="68592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ga-IE" noProof="0" dirty="0">
                        <a:latin typeface="Tw Cen MT" panose="020B0602020104020603" pitchFamily="34" charset="0"/>
                      </a:endParaRPr>
                    </a:p>
                  </a:txBody>
                  <a:tcPr marL="68592" marR="68592"/>
                </a:tc>
                <a:tc>
                  <a:txBody>
                    <a:bodyPr/>
                    <a:lstStyle/>
                    <a:p>
                      <a:endParaRPr lang="ga-IE" noProof="0" dirty="0">
                        <a:latin typeface="Tw Cen MT" panose="020B0602020104020603" pitchFamily="34" charset="0"/>
                      </a:endParaRPr>
                    </a:p>
                  </a:txBody>
                  <a:tcPr marL="68592" marR="68592"/>
                </a:tc>
              </a:tr>
              <a:tr h="490470">
                <a:tc>
                  <a:txBody>
                    <a:bodyPr/>
                    <a:lstStyle/>
                    <a:p>
                      <a:r>
                        <a:rPr lang="ga-IE" sz="2000" noProof="0" dirty="0" smtClean="0">
                          <a:latin typeface="Tw Cen MT" panose="020B0602020104020603" pitchFamily="34" charset="0"/>
                        </a:rPr>
                        <a:t>Déardaoin</a:t>
                      </a:r>
                      <a:endParaRPr lang="ga-IE" sz="2000" noProof="0" dirty="0">
                        <a:latin typeface="Tw Cen MT" panose="020B0602020104020603" pitchFamily="34" charset="0"/>
                      </a:endParaRPr>
                    </a:p>
                  </a:txBody>
                  <a:tcPr marL="68592" marR="68592"/>
                </a:tc>
                <a:tc>
                  <a:txBody>
                    <a:bodyPr/>
                    <a:lstStyle/>
                    <a:p>
                      <a:endParaRPr lang="ga-IE" noProof="0" dirty="0">
                        <a:latin typeface="Tw Cen MT" panose="020B0602020104020603" pitchFamily="34" charset="0"/>
                      </a:endParaRPr>
                    </a:p>
                  </a:txBody>
                  <a:tcPr marL="68592" marR="68592"/>
                </a:tc>
                <a:tc gridSpan="2">
                  <a:txBody>
                    <a:bodyPr/>
                    <a:lstStyle/>
                    <a:p>
                      <a:endParaRPr lang="ga-IE" noProof="0" dirty="0">
                        <a:latin typeface="Tw Cen MT" panose="020B0602020104020603" pitchFamily="34" charset="0"/>
                      </a:endParaRPr>
                    </a:p>
                  </a:txBody>
                  <a:tcPr marL="68592" marR="68592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ga-IE" noProof="0" dirty="0">
                        <a:latin typeface="Tw Cen MT" panose="020B0602020104020603" pitchFamily="34" charset="0"/>
                      </a:endParaRPr>
                    </a:p>
                  </a:txBody>
                  <a:tcPr marL="68592" marR="68592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ga-IE" noProof="0" dirty="0">
                        <a:latin typeface="Tw Cen MT" panose="020B0602020104020603" pitchFamily="34" charset="0"/>
                      </a:endParaRPr>
                    </a:p>
                  </a:txBody>
                  <a:tcPr marL="68592" marR="68592"/>
                </a:tc>
                <a:tc>
                  <a:txBody>
                    <a:bodyPr/>
                    <a:lstStyle/>
                    <a:p>
                      <a:endParaRPr lang="ga-IE" noProof="0" dirty="0">
                        <a:latin typeface="Tw Cen MT" panose="020B0602020104020603" pitchFamily="34" charset="0"/>
                      </a:endParaRPr>
                    </a:p>
                  </a:txBody>
                  <a:tcPr marL="68592" marR="68592"/>
                </a:tc>
              </a:tr>
              <a:tr h="490470">
                <a:tc>
                  <a:txBody>
                    <a:bodyPr/>
                    <a:lstStyle/>
                    <a:p>
                      <a:r>
                        <a:rPr lang="ga-IE" sz="2000" noProof="0" dirty="0" smtClean="0">
                          <a:latin typeface="Tw Cen MT" panose="020B0602020104020603" pitchFamily="34" charset="0"/>
                        </a:rPr>
                        <a:t>Dé hAoine</a:t>
                      </a:r>
                      <a:endParaRPr lang="ga-IE" sz="2000" noProof="0" dirty="0">
                        <a:latin typeface="Tw Cen MT" panose="020B0602020104020603" pitchFamily="34" charset="0"/>
                      </a:endParaRPr>
                    </a:p>
                  </a:txBody>
                  <a:tcPr marL="68592" marR="68592"/>
                </a:tc>
                <a:tc>
                  <a:txBody>
                    <a:bodyPr/>
                    <a:lstStyle/>
                    <a:p>
                      <a:endParaRPr lang="ga-IE" noProof="0" dirty="0">
                        <a:latin typeface="Tw Cen MT" panose="020B0602020104020603" pitchFamily="34" charset="0"/>
                      </a:endParaRPr>
                    </a:p>
                  </a:txBody>
                  <a:tcPr marL="68592" marR="68592"/>
                </a:tc>
                <a:tc gridSpan="2">
                  <a:txBody>
                    <a:bodyPr/>
                    <a:lstStyle/>
                    <a:p>
                      <a:endParaRPr lang="ga-IE" noProof="0" dirty="0">
                        <a:latin typeface="Tw Cen MT" panose="020B0602020104020603" pitchFamily="34" charset="0"/>
                      </a:endParaRPr>
                    </a:p>
                  </a:txBody>
                  <a:tcPr marL="68592" marR="68592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ga-IE" noProof="0" dirty="0">
                        <a:latin typeface="Tw Cen MT" panose="020B0602020104020603" pitchFamily="34" charset="0"/>
                      </a:endParaRPr>
                    </a:p>
                  </a:txBody>
                  <a:tcPr marL="68592" marR="68592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ga-IE" noProof="0" dirty="0">
                        <a:latin typeface="Tw Cen MT" panose="020B0602020104020603" pitchFamily="34" charset="0"/>
                      </a:endParaRPr>
                    </a:p>
                  </a:txBody>
                  <a:tcPr marL="68592" marR="68592"/>
                </a:tc>
                <a:tc>
                  <a:txBody>
                    <a:bodyPr/>
                    <a:lstStyle/>
                    <a:p>
                      <a:endParaRPr lang="ga-IE" noProof="0" dirty="0">
                        <a:latin typeface="Tw Cen MT" panose="020B0602020104020603" pitchFamily="34" charset="0"/>
                      </a:endParaRPr>
                    </a:p>
                  </a:txBody>
                  <a:tcPr marL="68592" marR="68592"/>
                </a:tc>
              </a:tr>
              <a:tr h="479333">
                <a:tc rowSpan="3" gridSpan="3">
                  <a:txBody>
                    <a:bodyPr/>
                    <a:lstStyle/>
                    <a:p>
                      <a:endParaRPr lang="ga-IE" noProof="0" dirty="0" smtClean="0">
                        <a:latin typeface="Tw Cen MT" panose="020B0602020104020603" pitchFamily="34" charset="0"/>
                      </a:endParaRPr>
                    </a:p>
                    <a:p>
                      <a:endParaRPr lang="ga-IE" noProof="0" dirty="0" smtClean="0">
                        <a:latin typeface="Tw Cen MT" panose="020B0602020104020603" pitchFamily="34" charset="0"/>
                      </a:endParaRPr>
                    </a:p>
                    <a:p>
                      <a:endParaRPr lang="ga-IE" noProof="0" dirty="0" smtClean="0">
                        <a:latin typeface="Tw Cen MT" panose="020B0602020104020603" pitchFamily="34" charset="0"/>
                      </a:endParaRPr>
                    </a:p>
                    <a:p>
                      <a:endParaRPr lang="ga-IE" noProof="0" dirty="0">
                        <a:latin typeface="Tw Cen MT" panose="020B0602020104020603" pitchFamily="34" charset="0"/>
                      </a:endParaRPr>
                    </a:p>
                  </a:txBody>
                  <a:tcPr marL="68592" marR="68592"/>
                </a:tc>
                <a:tc rowSpan="3"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ga-IE" sz="2000" noProof="0" dirty="0" smtClean="0">
                          <a:latin typeface="Tw Cen MT" panose="020B0602020104020603" pitchFamily="34" charset="0"/>
                        </a:rPr>
                        <a:t>Meánluas</a:t>
                      </a:r>
                      <a:r>
                        <a:rPr lang="ga-IE" sz="2000" baseline="0" noProof="0" dirty="0" smtClean="0">
                          <a:latin typeface="Tw Cen MT" panose="020B0602020104020603" pitchFamily="34" charset="0"/>
                        </a:rPr>
                        <a:t> gaoithe:</a:t>
                      </a:r>
                      <a:endParaRPr lang="ga-IE" sz="2000" noProof="0" dirty="0">
                        <a:latin typeface="Tw Cen MT" panose="020B0602020104020603" pitchFamily="34" charset="0"/>
                      </a:endParaRPr>
                    </a:p>
                  </a:txBody>
                  <a:tcPr marL="68592" marR="68592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3" gridSpan="3">
                  <a:txBody>
                    <a:bodyPr/>
                    <a:lstStyle/>
                    <a:p>
                      <a:endParaRPr lang="ga-IE" noProof="0" dirty="0">
                        <a:latin typeface="Tw Cen MT" panose="020B0602020104020603" pitchFamily="34" charset="0"/>
                      </a:endParaRPr>
                    </a:p>
                  </a:txBody>
                  <a:tcPr marL="68592" marR="68592"/>
                </a:tc>
                <a:tc rowSpan="3"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79333"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ga-IE" sz="2000" noProof="0" dirty="0" smtClean="0">
                          <a:latin typeface="Tw Cen MT" panose="020B0602020104020603" pitchFamily="34" charset="0"/>
                        </a:rPr>
                        <a:t>Báisteach</a:t>
                      </a:r>
                      <a:r>
                        <a:rPr lang="ga-IE" sz="2000" baseline="0" noProof="0" dirty="0" smtClean="0">
                          <a:latin typeface="Tw Cen MT" panose="020B0602020104020603" pitchFamily="34" charset="0"/>
                        </a:rPr>
                        <a:t> iomlán:</a:t>
                      </a:r>
                      <a:endParaRPr lang="ga-IE" sz="2000" noProof="0" dirty="0">
                        <a:latin typeface="Tw Cen MT" panose="020B0602020104020603" pitchFamily="34" charset="0"/>
                      </a:endParaRPr>
                    </a:p>
                  </a:txBody>
                  <a:tcPr marL="68592" marR="68592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35364"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ga-IE" sz="2000" noProof="0" dirty="0" smtClean="0">
                          <a:latin typeface="Tw Cen MT" panose="020B0602020104020603" pitchFamily="34" charset="0"/>
                        </a:rPr>
                        <a:t>Meánteocht:</a:t>
                      </a:r>
                      <a:endParaRPr lang="ga-IE" sz="2000" noProof="0" dirty="0">
                        <a:latin typeface="Tw Cen MT" panose="020B0602020104020603" pitchFamily="34" charset="0"/>
                      </a:endParaRPr>
                    </a:p>
                  </a:txBody>
                  <a:tcPr marL="68592" marR="68592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Horizontal Scroll 5"/>
          <p:cNvSpPr>
            <a:spLocks noChangeAspect="1"/>
          </p:cNvSpPr>
          <p:nvPr/>
        </p:nvSpPr>
        <p:spPr>
          <a:xfrm>
            <a:off x="2644043" y="62253"/>
            <a:ext cx="3806178" cy="118800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" panose="020E0602020502020306" pitchFamily="34" charset="0"/>
              </a:rPr>
              <a:t>Tuairisc Aimsire</a:t>
            </a:r>
            <a:endParaRPr lang="ga-IE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199" y="170253"/>
            <a:ext cx="124143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5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282226" y="0"/>
            <a:ext cx="4974443" cy="6858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863081" y="130870"/>
            <a:ext cx="4127926" cy="2905133"/>
          </a:xfr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ga-IE" sz="3000" dirty="0" smtClean="0">
                <a:latin typeface="Berlin Sans FB" panose="020E0602020502020306" pitchFamily="34" charset="0"/>
              </a:rPr>
              <a:t>Cruthaigh stáisiún aimsire de do chuid féin!</a:t>
            </a:r>
            <a:br>
              <a:rPr lang="ga-IE" sz="3000" dirty="0" smtClean="0">
                <a:latin typeface="Berlin Sans FB" panose="020E0602020502020306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Lean </a:t>
            </a:r>
            <a:r>
              <a:rPr lang="ga-IE" sz="2600" dirty="0">
                <a:latin typeface="Tw Cen MT" panose="020B0602020104020603" pitchFamily="34" charset="0"/>
              </a:rPr>
              <a:t>na treoracha sa mhír ‘Aimsir’ in Féach Thart: Tíreolaíocht – Rang 4 chun méadar báistí agus ainéimiméadar a dhéanamh</a:t>
            </a:r>
            <a:r>
              <a:rPr lang="ga-IE" sz="2600" dirty="0" smtClean="0">
                <a:latin typeface="Tw Cen MT" panose="020B0602020104020603" pitchFamily="34" charset="0"/>
              </a:rPr>
              <a:t>.</a:t>
            </a:r>
            <a:endParaRPr lang="ga-IE" sz="3000" dirty="0">
              <a:latin typeface="Berlin Sans FB" panose="020E0602020502020306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4350" y="3036003"/>
            <a:ext cx="2126657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4441" y="3148892"/>
            <a:ext cx="1728045" cy="36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597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4550" y="-107955"/>
            <a:ext cx="9230138" cy="778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ronuilleog 2"/>
          <p:cNvSpPr/>
          <p:nvPr/>
        </p:nvSpPr>
        <p:spPr>
          <a:xfrm>
            <a:off x="-84550" y="2937626"/>
            <a:ext cx="9230138" cy="172327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2" name="TextBox 1"/>
          <p:cNvSpPr txBox="1"/>
          <p:nvPr/>
        </p:nvSpPr>
        <p:spPr>
          <a:xfrm>
            <a:off x="246519" y="2876302"/>
            <a:ext cx="856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Bíonn an aimsir ag athrú an t-am ar fad in Éirinn. Athraíonn sí ó lá go chéile agus ó uair go huair fiú. Bíonn tionchar ag an aimsir ar gach duine, ar a gcuid oibre agus ar a gcuid caitheamh aimsire.</a:t>
            </a:r>
            <a:endParaRPr lang="ga-IE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4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"/>
          <p:cNvSpPr txBox="1">
            <a:spLocks noChangeArrowheads="1"/>
          </p:cNvSpPr>
          <p:nvPr/>
        </p:nvSpPr>
        <p:spPr bwMode="auto">
          <a:xfrm>
            <a:off x="3932127" y="1184275"/>
            <a:ext cx="13265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1829118" y="1565275"/>
            <a:ext cx="53158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 dirty="0">
              <a:latin typeface="Calibri" pitchFamily="34" charset="0"/>
            </a:endParaRPr>
          </a:p>
        </p:txBody>
      </p:sp>
      <p:graphicFrame>
        <p:nvGraphicFramePr>
          <p:cNvPr id="44090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196982"/>
              </p:ext>
            </p:extLst>
          </p:nvPr>
        </p:nvGraphicFramePr>
        <p:xfrm>
          <a:off x="241300" y="620713"/>
          <a:ext cx="8534400" cy="5837874"/>
        </p:xfrm>
        <a:graphic>
          <a:graphicData uri="http://schemas.openxmlformats.org/drawingml/2006/table">
            <a:tbl>
              <a:tblPr/>
              <a:tblGrid>
                <a:gridCol w="5273407"/>
                <a:gridCol w="1475444"/>
                <a:gridCol w="1785549"/>
              </a:tblGrid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Ráiteas</a:t>
                      </a:r>
                    </a:p>
                  </a:txBody>
                  <a:tcPr marL="68592" marR="685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Fíor </a:t>
                      </a:r>
                    </a:p>
                  </a:txBody>
                  <a:tcPr marL="68592" marR="685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Bréagach</a:t>
                      </a:r>
                    </a:p>
                  </a:txBody>
                  <a:tcPr marL="68592" marR="685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Séideann an ghaoth anoir ón iarthar. </a:t>
                      </a:r>
                      <a:endParaRPr kumimoji="0" lang="ga-IE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8592" marR="685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2" marR="685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2" marR="685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000" dirty="0" smtClean="0">
                          <a:latin typeface="Tw Cen MT" panose="020B0602020104020603" pitchFamily="34" charset="0"/>
                        </a:rPr>
                        <a:t>Tugtar </a:t>
                      </a:r>
                      <a:r>
                        <a:rPr lang="ga-IE" sz="2000" b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meitéareolaí</a:t>
                      </a:r>
                      <a:r>
                        <a:rPr lang="ga-IE" sz="2000" b="1" dirty="0" smtClean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ga-IE" sz="2000" dirty="0" smtClean="0">
                          <a:latin typeface="Tw Cen MT" panose="020B0602020104020603" pitchFamily="34" charset="0"/>
                        </a:rPr>
                        <a:t>ar dhuine a dhéanann staidéar ar an aimsir agus ar an atmaisféar.</a:t>
                      </a:r>
                      <a:endParaRPr kumimoji="0" lang="ga-IE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8592" marR="685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2" marR="685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2" marR="685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000" noProof="0" dirty="0" smtClean="0">
                          <a:latin typeface="Tw Cen MT" panose="020B0602020104020603" pitchFamily="34" charset="0"/>
                        </a:rPr>
                        <a:t>Úsáidtear eite ghaoithe chun luas na gaoithe</a:t>
                      </a:r>
                      <a:r>
                        <a:rPr lang="ga-IE" sz="2000" baseline="0" noProof="0" dirty="0" smtClean="0">
                          <a:latin typeface="Tw Cen MT" panose="020B0602020104020603" pitchFamily="34" charset="0"/>
                        </a:rPr>
                        <a:t> </a:t>
                      </a:r>
                      <a:br>
                        <a:rPr lang="ga-IE" sz="2000" baseline="0" noProof="0" dirty="0" smtClean="0">
                          <a:latin typeface="Tw Cen MT" panose="020B0602020104020603" pitchFamily="34" charset="0"/>
                        </a:rPr>
                      </a:br>
                      <a:r>
                        <a:rPr lang="ga-IE" sz="2000" baseline="0" noProof="0" dirty="0" smtClean="0">
                          <a:latin typeface="Tw Cen MT" panose="020B0602020104020603" pitchFamily="34" charset="0"/>
                        </a:rPr>
                        <a:t>a thomhas. </a:t>
                      </a:r>
                      <a:endParaRPr kumimoji="0" lang="ga-IE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8592" marR="685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2" marR="685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2" marR="685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Úsáidtear teirmiméadar chun an teocht </a:t>
                      </a:r>
                      <a:b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</a:b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a thomhas.</a:t>
                      </a:r>
                    </a:p>
                  </a:txBody>
                  <a:tcPr marL="68592" marR="685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2" marR="685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2" marR="685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Úsáidtear ainéimiméadar chun luas na gaoithe </a:t>
                      </a:r>
                      <a:b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</a:b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a thomhas.</a:t>
                      </a:r>
                    </a:p>
                  </a:txBody>
                  <a:tcPr marL="68592" marR="685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2" marR="685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2" marR="685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000" dirty="0" smtClean="0">
                          <a:latin typeface="Tw Cen MT" panose="020B0602020104020603" pitchFamily="34" charset="0"/>
                        </a:rPr>
                        <a:t>Is é </a:t>
                      </a:r>
                      <a:r>
                        <a:rPr lang="ga-IE" sz="2000" b="0" dirty="0" err="1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Met</a:t>
                      </a:r>
                      <a:r>
                        <a:rPr lang="ga-IE" sz="2000" b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Éireann </a:t>
                      </a:r>
                      <a:r>
                        <a:rPr lang="ga-IE" sz="2000" dirty="0" smtClean="0">
                          <a:latin typeface="Tw Cen MT" panose="020B0602020104020603" pitchFamily="34" charset="0"/>
                        </a:rPr>
                        <a:t>a chuireann réamhaisnéis </a:t>
                      </a:r>
                      <a:br>
                        <a:rPr lang="ga-IE" sz="2000" dirty="0" smtClean="0">
                          <a:latin typeface="Tw Cen MT" panose="020B0602020104020603" pitchFamily="34" charset="0"/>
                        </a:rPr>
                      </a:br>
                      <a:r>
                        <a:rPr lang="ga-IE" sz="2000" dirty="0" smtClean="0">
                          <a:latin typeface="Tw Cen MT" panose="020B0602020104020603" pitchFamily="34" charset="0"/>
                        </a:rPr>
                        <a:t>na haimsire ar fáil in Éirinn.</a:t>
                      </a:r>
                      <a:endParaRPr kumimoji="0" lang="ga-IE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8592" marR="685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2" marR="685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2" marR="685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Séideann an ghaoth aduaidh ón deisceart.</a:t>
                      </a:r>
                    </a:p>
                  </a:txBody>
                  <a:tcPr marL="68592" marR="685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2" marR="685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2" marR="685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Tá stáisiún aimsire amháin ag </a:t>
                      </a:r>
                      <a:r>
                        <a:rPr kumimoji="0" lang="ga-IE" sz="2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Met</a:t>
                      </a: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Éireann sa tír. </a:t>
                      </a:r>
                    </a:p>
                  </a:txBody>
                  <a:tcPr marL="68592" marR="685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2" marR="685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2" marR="685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4497" y="1325007"/>
            <a:ext cx="34296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4181" y="1913414"/>
            <a:ext cx="34296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1822" y="3284538"/>
            <a:ext cx="34296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2464" y="2627991"/>
            <a:ext cx="34296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1822" y="4004469"/>
            <a:ext cx="34296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1822" y="4673600"/>
            <a:ext cx="34296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5086" y="5957035"/>
            <a:ext cx="34296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1055" y="5378096"/>
            <a:ext cx="34296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85" name="Text Box 56"/>
          <p:cNvSpPr txBox="1">
            <a:spLocks noChangeArrowheads="1"/>
          </p:cNvSpPr>
          <p:nvPr/>
        </p:nvSpPr>
        <p:spPr bwMode="auto">
          <a:xfrm>
            <a:off x="2785951" y="2"/>
            <a:ext cx="3618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ga-IE" sz="2800" dirty="0">
                <a:latin typeface="Berlin Sans FB" panose="020E0602020502020306" pitchFamily="34" charset="0"/>
              </a:rPr>
              <a:t>Fíor nó Bréagach?</a:t>
            </a:r>
          </a:p>
        </p:txBody>
      </p:sp>
    </p:spTree>
    <p:extLst>
      <p:ext uri="{BB962C8B-B14F-4D97-AF65-F5344CB8AC3E}">
        <p14:creationId xmlns:p14="http://schemas.microsoft.com/office/powerpoint/2010/main" val="158785871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54298"/>
            <a:ext cx="8636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Réamhaisnéis na haimsire le fáil as Gaeilge ag a haon an chloig gach lá anseo: </a:t>
            </a:r>
            <a:r>
              <a:rPr lang="ga-IE" sz="2600" dirty="0">
                <a:latin typeface="Tw Cen MT" panose="020B0602020104020603" pitchFamily="34" charset="0"/>
                <a:hlinkClick r:id="rId3"/>
              </a:rPr>
              <a:t>http://www.tg4.ie/ga/beo/baile</a:t>
            </a:r>
            <a:r>
              <a:rPr lang="ga-IE" sz="2600" dirty="0" smtClean="0">
                <a:latin typeface="Tw Cen MT" panose="020B0602020104020603" pitchFamily="34" charset="0"/>
                <a:hlinkClick r:id="rId3"/>
              </a:rPr>
              <a:t>/</a:t>
            </a:r>
            <a:endParaRPr lang="ga-IE" sz="2600" dirty="0" smtClean="0">
              <a:latin typeface="Tw Cen MT" panose="020B0602020104020603" pitchFamily="34" charset="0"/>
            </a:endParaRPr>
          </a:p>
          <a:p>
            <a:endParaRPr lang="ga-IE" sz="2600" dirty="0" smtClean="0">
              <a:latin typeface="Tw Cen MT" panose="020B0602020104020603" pitchFamily="34" charset="0"/>
            </a:endParaRPr>
          </a:p>
          <a:p>
            <a:r>
              <a:rPr lang="ga-IE" sz="2600" dirty="0" smtClean="0">
                <a:latin typeface="Tw Cen MT" panose="020B0602020104020603" pitchFamily="34" charset="0"/>
              </a:rPr>
              <a:t>Nathanna </a:t>
            </a:r>
            <a:r>
              <a:rPr lang="ga-IE" sz="2600" dirty="0">
                <a:latin typeface="Tw Cen MT" panose="020B0602020104020603" pitchFamily="34" charset="0"/>
              </a:rPr>
              <a:t>cainte agus </a:t>
            </a:r>
            <a:r>
              <a:rPr lang="ga-IE" sz="2600" dirty="0" err="1">
                <a:latin typeface="Tw Cen MT" panose="020B0602020104020603" pitchFamily="34" charset="0"/>
              </a:rPr>
              <a:t>seanfhocail</a:t>
            </a:r>
            <a:r>
              <a:rPr lang="ga-IE" sz="2600" dirty="0">
                <a:latin typeface="Tw Cen MT" panose="020B0602020104020603" pitchFamily="34" charset="0"/>
              </a:rPr>
              <a:t> le fáil </a:t>
            </a:r>
            <a:r>
              <a:rPr lang="ga-IE" sz="2600" dirty="0" smtClean="0">
                <a:latin typeface="Tw Cen MT" panose="020B0602020104020603" pitchFamily="34" charset="0"/>
              </a:rPr>
              <a:t>anseo</a:t>
            </a:r>
            <a:r>
              <a:rPr lang="ga-IE" sz="2600" dirty="0">
                <a:latin typeface="Tw Cen MT" panose="020B0602020104020603" pitchFamily="34" charset="0"/>
              </a:rPr>
              <a:t>: </a:t>
            </a:r>
            <a:r>
              <a:rPr lang="ga-IE" sz="2600" dirty="0">
                <a:latin typeface="Tw Cen MT" panose="020B0602020104020603" pitchFamily="34" charset="0"/>
                <a:hlinkClick r:id="rId4"/>
              </a:rPr>
              <a:t>http://www.tg4.ie/ga/clair/an-aimsir/weather-terms</a:t>
            </a:r>
            <a:r>
              <a:rPr lang="ga-IE" sz="2600" dirty="0" smtClean="0">
                <a:latin typeface="Tw Cen MT" panose="020B0602020104020603" pitchFamily="34" charset="0"/>
                <a:hlinkClick r:id="rId4"/>
              </a:rPr>
              <a:t>/</a:t>
            </a:r>
            <a:endParaRPr lang="ga-IE" sz="2600" dirty="0" smtClean="0">
              <a:latin typeface="Tw Cen MT" panose="020B0602020104020603" pitchFamily="34" charset="0"/>
            </a:endParaRPr>
          </a:p>
          <a:p>
            <a:endParaRPr lang="ga-IE" sz="2600" dirty="0" smtClean="0">
              <a:latin typeface="Tw Cen MT" panose="020B0602020104020603" pitchFamily="34" charset="0"/>
            </a:endParaRPr>
          </a:p>
          <a:p>
            <a:r>
              <a:rPr lang="ga-IE" sz="2600" dirty="0" smtClean="0">
                <a:latin typeface="Tw Cen MT" panose="020B0602020104020603" pitchFamily="34" charset="0"/>
              </a:rPr>
              <a:t>Tuilleadh </a:t>
            </a:r>
            <a:r>
              <a:rPr lang="ga-IE" sz="2600" dirty="0">
                <a:latin typeface="Tw Cen MT" panose="020B0602020104020603" pitchFamily="34" charset="0"/>
              </a:rPr>
              <a:t>eolais le fáil ar na suíomhanna seo:</a:t>
            </a:r>
          </a:p>
          <a:p>
            <a:r>
              <a:rPr lang="ga-IE" sz="2600" dirty="0">
                <a:latin typeface="Tw Cen MT" panose="020B0602020104020603" pitchFamily="34" charset="0"/>
                <a:hlinkClick r:id="rId5"/>
              </a:rPr>
              <a:t>http://www.bbc.co.uk/schools/whatisweather/aboutweather/flash_menu.shtml</a:t>
            </a:r>
            <a:r>
              <a:rPr lang="ga-IE" sz="2600" dirty="0">
                <a:latin typeface="Tw Cen MT" panose="020B0602020104020603" pitchFamily="34" charset="0"/>
              </a:rPr>
              <a:t> </a:t>
            </a:r>
          </a:p>
          <a:p>
            <a:endParaRPr lang="ga-IE" sz="2600" dirty="0">
              <a:latin typeface="Tw Cen MT" panose="020B0602020104020603" pitchFamily="34" charset="0"/>
              <a:hlinkClick r:id=""/>
            </a:endParaRPr>
          </a:p>
          <a:p>
            <a:r>
              <a:rPr lang="ga-IE" sz="2600" dirty="0">
                <a:latin typeface="Tw Cen MT" panose="020B0602020104020603" pitchFamily="34" charset="0"/>
                <a:hlinkClick r:id=""/>
              </a:rPr>
              <a:t>http://www.met.ie/education/default_ga.asp</a:t>
            </a:r>
            <a:r>
              <a:rPr lang="ga-IE" sz="2600" dirty="0">
                <a:latin typeface="Tw Cen MT" panose="020B0602020104020603" pitchFamily="34" charset="0"/>
              </a:rPr>
              <a:t> </a:t>
            </a:r>
            <a:endParaRPr lang="ga-IE" sz="2600" dirty="0" smtClean="0">
              <a:latin typeface="Tw Cen MT" panose="020B0602020104020603" pitchFamily="34" charset="0"/>
            </a:endParaRPr>
          </a:p>
          <a:p>
            <a:endParaRPr lang="ga-IE" sz="2600" dirty="0">
              <a:latin typeface="Tw Cen MT" panose="020B0602020104020603" pitchFamily="34" charset="0"/>
            </a:endParaRPr>
          </a:p>
          <a:p>
            <a:r>
              <a:rPr lang="ga-IE" sz="2600" dirty="0" smtClean="0">
                <a:latin typeface="Tw Cen MT" panose="020B0602020104020603" pitchFamily="34" charset="0"/>
              </a:rPr>
              <a:t>Cliceáil ar an nasc thíos chun cluiche </a:t>
            </a:r>
            <a:r>
              <a:rPr lang="ga-IE" sz="2600" dirty="0">
                <a:latin typeface="Tw Cen MT" panose="020B0602020104020603" pitchFamily="34" charset="0"/>
              </a:rPr>
              <a:t>faoin aimsir a </a:t>
            </a:r>
            <a:r>
              <a:rPr lang="ga-IE" sz="2600" dirty="0" smtClean="0">
                <a:latin typeface="Tw Cen MT" panose="020B0602020104020603" pitchFamily="34" charset="0"/>
              </a:rPr>
              <a:t>imirt:</a:t>
            </a:r>
            <a:endParaRPr lang="ga-IE" sz="2600" dirty="0">
              <a:latin typeface="Tw Cen MT" panose="020B0602020104020603" pitchFamily="34" charset="0"/>
            </a:endParaRPr>
          </a:p>
          <a:p>
            <a:r>
              <a:rPr lang="ga-IE" sz="2600" dirty="0">
                <a:latin typeface="Tw Cen MT" panose="020B0602020104020603" pitchFamily="34" charset="0"/>
                <a:hlinkClick r:id="rId6"/>
              </a:rPr>
              <a:t>http://</a:t>
            </a:r>
            <a:r>
              <a:rPr lang="ga-IE" sz="2600" dirty="0" smtClean="0">
                <a:latin typeface="Tw Cen MT" panose="020B0602020104020603" pitchFamily="34" charset="0"/>
                <a:hlinkClick r:id="rId6"/>
              </a:rPr>
              <a:t>www.bbc.co.uk/irish/fios/cluichiteanga/surfandweatherreport.shtml</a:t>
            </a:r>
            <a:endParaRPr lang="ga-IE" sz="2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10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11188" y="671513"/>
            <a:ext cx="8137276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000" b="1" dirty="0">
                <a:latin typeface="Tw Cen MT" panose="020B0602020104020603" pitchFamily="34" charset="0"/>
                <a:cs typeface="Times New Roman" pitchFamily="18" charset="0"/>
              </a:rPr>
              <a:t>Gabhaimid buíochas leis na daoine agus leis na heagraíochtaí a leanas </a:t>
            </a:r>
            <a:r>
              <a:rPr lang="ga-IE" sz="2000" b="1" dirty="0" smtClean="0">
                <a:latin typeface="Tw Cen MT" panose="020B0602020104020603" pitchFamily="34" charset="0"/>
                <a:cs typeface="Times New Roman" pitchFamily="18" charset="0"/>
              </a:rPr>
              <a:t/>
            </a:r>
            <a:br>
              <a:rPr lang="ga-IE" sz="2000" b="1" dirty="0" smtClean="0"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2000" b="1" dirty="0" smtClean="0">
                <a:latin typeface="Tw Cen MT" panose="020B0602020104020603" pitchFamily="34" charset="0"/>
                <a:cs typeface="Times New Roman" pitchFamily="18" charset="0"/>
              </a:rPr>
              <a:t>a </a:t>
            </a:r>
            <a:r>
              <a:rPr lang="ga-IE" sz="2000" b="1" dirty="0">
                <a:latin typeface="Tw Cen MT" panose="020B0602020104020603" pitchFamily="34" charset="0"/>
                <a:cs typeface="Times New Roman" pitchFamily="18" charset="0"/>
              </a:rPr>
              <a:t>chuir íomhánna ar fáil do na sleamhnáin seo</a:t>
            </a:r>
            <a:r>
              <a:rPr lang="ga-IE" sz="2000" b="1" dirty="0" smtClean="0">
                <a:latin typeface="Tw Cen MT" panose="020B0602020104020603" pitchFamily="34" charset="0"/>
                <a:cs typeface="Times New Roman" pitchFamily="18" charset="0"/>
              </a:rPr>
              <a:t>: </a:t>
            </a:r>
            <a:r>
              <a:rPr lang="ga-IE" sz="2000" dirty="0"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000" dirty="0" smtClean="0">
                <a:latin typeface="Tw Cen MT" panose="020B0602020104020603" pitchFamily="34" charset="0"/>
                <a:cs typeface="Times New Roman" pitchFamily="18" charset="0"/>
              </a:rPr>
              <a:t>Christine </a:t>
            </a:r>
            <a:r>
              <a:rPr lang="ga-IE" sz="2000" dirty="0" err="1" smtClean="0">
                <a:latin typeface="Tw Cen MT" panose="020B0602020104020603" pitchFamily="34" charset="0"/>
                <a:cs typeface="Times New Roman" pitchFamily="18" charset="0"/>
              </a:rPr>
              <a:t>Warner</a:t>
            </a:r>
            <a:endParaRPr lang="ga-IE" sz="2000" b="1" dirty="0"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2000" dirty="0"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000" b="1" dirty="0">
                <a:latin typeface="Tw Cen MT" panose="020B0602020104020603" pitchFamily="34" charset="0"/>
                <a:cs typeface="Times New Roman" pitchFamily="18" charset="0"/>
              </a:rPr>
              <a:t>Íomhánna eile</a:t>
            </a:r>
            <a:r>
              <a:rPr lang="ga-IE" sz="2000" b="1" dirty="0" smtClean="0">
                <a:latin typeface="Tw Cen MT" panose="020B0602020104020603" pitchFamily="34" charset="0"/>
                <a:cs typeface="Times New Roman" pitchFamily="18" charset="0"/>
              </a:rPr>
              <a:t>: </a:t>
            </a:r>
            <a:r>
              <a:rPr lang="ga-IE" sz="2000" dirty="0" err="1" smtClean="0">
                <a:latin typeface="Tw Cen MT" panose="020B0602020104020603" pitchFamily="34" charset="0"/>
                <a:cs typeface="Times New Roman" pitchFamily="18" charset="0"/>
              </a:rPr>
              <a:t>Shutterstock</a:t>
            </a:r>
            <a:endParaRPr lang="ga-IE" sz="2000" b="1" dirty="0"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2000" dirty="0"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000" dirty="0">
                <a:latin typeface="Tw Cen MT" panose="020B0602020104020603" pitchFamily="34" charset="0"/>
                <a:cs typeface="Times New Roman" pitchFamily="18" charset="0"/>
              </a:rPr>
              <a:t>Rinneadh gach iarracht teacht ar úinéir an chóipchirt i gcás </a:t>
            </a:r>
            <a:r>
              <a:rPr lang="ga-IE" sz="2000" dirty="0" smtClean="0">
                <a:latin typeface="Tw Cen MT" panose="020B0602020104020603" pitchFamily="34" charset="0"/>
                <a:cs typeface="Times New Roman" pitchFamily="18" charset="0"/>
              </a:rPr>
              <a:t>na </a:t>
            </a:r>
            <a:r>
              <a:rPr lang="ga-IE" sz="2000" dirty="0">
                <a:latin typeface="Tw Cen MT" panose="020B0602020104020603" pitchFamily="34" charset="0"/>
                <a:cs typeface="Times New Roman" pitchFamily="18" charset="0"/>
              </a:rPr>
              <a:t>n‑íomhánna atá ar na sleamhnáin seo. Má rinneadh fail</a:t>
            </a:r>
            <a:r>
              <a:rPr lang="en-GB" sz="2000" dirty="0">
                <a:latin typeface="Tw Cen MT" panose="020B0602020104020603" pitchFamily="34" charset="0"/>
                <a:cs typeface="Times New Roman" pitchFamily="18" charset="0"/>
              </a:rPr>
              <a:t>l</a:t>
            </a:r>
            <a:r>
              <a:rPr lang="ga-IE" sz="2000" dirty="0">
                <a:latin typeface="Tw Cen MT" panose="020B0602020104020603" pitchFamily="34" charset="0"/>
                <a:cs typeface="Times New Roman" pitchFamily="18" charset="0"/>
              </a:rPr>
              <a:t>í ar aon </a:t>
            </a:r>
            <a:r>
              <a:rPr lang="ga-IE" sz="2000" dirty="0" smtClean="0">
                <a:latin typeface="Tw Cen MT" panose="020B0602020104020603" pitchFamily="34" charset="0"/>
                <a:cs typeface="Times New Roman" pitchFamily="18" charset="0"/>
              </a:rPr>
              <a:t>bhealach</a:t>
            </a:r>
            <a:r>
              <a:rPr lang="en-GB" sz="2000" dirty="0" smtClean="0"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000" dirty="0" smtClean="0">
                <a:latin typeface="Tw Cen MT" panose="020B0602020104020603" pitchFamily="34" charset="0"/>
                <a:cs typeface="Times New Roman" pitchFamily="18" charset="0"/>
              </a:rPr>
              <a:t>ó </a:t>
            </a:r>
            <a:r>
              <a:rPr lang="ga-IE" sz="2000" dirty="0">
                <a:latin typeface="Tw Cen MT" panose="020B0602020104020603" pitchFamily="34" charset="0"/>
                <a:cs typeface="Times New Roman" pitchFamily="18" charset="0"/>
              </a:rPr>
              <a:t>thaobh cóipchirt de ba cheart d’úinéir an chóipchirt </a:t>
            </a:r>
            <a:r>
              <a:rPr lang="ga-IE" sz="2000" dirty="0" smtClean="0">
                <a:latin typeface="Tw Cen MT" panose="020B0602020104020603" pitchFamily="34" charset="0"/>
                <a:cs typeface="Times New Roman" pitchFamily="18" charset="0"/>
              </a:rPr>
              <a:t>teagmháil</a:t>
            </a:r>
            <a:r>
              <a:rPr lang="en-GB" sz="2000" dirty="0" smtClean="0"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000" dirty="0" smtClean="0">
                <a:latin typeface="Tw Cen MT" panose="020B0602020104020603" pitchFamily="34" charset="0"/>
                <a:cs typeface="Times New Roman" pitchFamily="18" charset="0"/>
              </a:rPr>
              <a:t>a </a:t>
            </a:r>
            <a:r>
              <a:rPr lang="ga-IE" sz="2000" dirty="0">
                <a:latin typeface="Tw Cen MT" panose="020B0602020104020603" pitchFamily="34" charset="0"/>
                <a:cs typeface="Times New Roman" pitchFamily="18" charset="0"/>
              </a:rPr>
              <a:t>dhéanamh leis </a:t>
            </a:r>
            <a:r>
              <a:rPr lang="en-GB" sz="2000" dirty="0" smtClean="0">
                <a:latin typeface="Tw Cen MT" panose="020B0602020104020603" pitchFamily="34" charset="0"/>
                <a:cs typeface="Times New Roman" pitchFamily="18" charset="0"/>
              </a:rPr>
              <a:t/>
            </a:r>
            <a:br>
              <a:rPr lang="en-GB" sz="2000" dirty="0" smtClean="0"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2000" dirty="0" smtClean="0">
                <a:latin typeface="Tw Cen MT" panose="020B0602020104020603" pitchFamily="34" charset="0"/>
                <a:cs typeface="Times New Roman" pitchFamily="18" charset="0"/>
              </a:rPr>
              <a:t>na </a:t>
            </a:r>
            <a:r>
              <a:rPr lang="ga-IE" sz="2000" dirty="0">
                <a:latin typeface="Tw Cen MT" panose="020B0602020104020603" pitchFamily="34" charset="0"/>
                <a:cs typeface="Times New Roman" pitchFamily="18" charset="0"/>
              </a:rPr>
              <a:t>foilsitheoirí. Beidh na foilsitheoirí lántoilteanach socruithe cuí </a:t>
            </a:r>
            <a:r>
              <a:rPr lang="en-GB" sz="2000" dirty="0" smtClean="0">
                <a:latin typeface="Tw Cen MT" panose="020B0602020104020603" pitchFamily="34" charset="0"/>
                <a:cs typeface="Times New Roman" pitchFamily="18" charset="0"/>
              </a:rPr>
              <a:t/>
            </a:r>
            <a:br>
              <a:rPr lang="en-GB" sz="2000" dirty="0" smtClean="0"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2000" dirty="0" smtClean="0">
                <a:latin typeface="Tw Cen MT" panose="020B0602020104020603" pitchFamily="34" charset="0"/>
                <a:cs typeface="Times New Roman" pitchFamily="18" charset="0"/>
              </a:rPr>
              <a:t>a </a:t>
            </a:r>
            <a:r>
              <a:rPr lang="ga-IE" sz="2000" dirty="0">
                <a:latin typeface="Tw Cen MT" panose="020B0602020104020603" pitchFamily="34" charset="0"/>
                <a:cs typeface="Times New Roman" pitchFamily="18" charset="0"/>
              </a:rPr>
              <a:t>dhéanamh leis.</a:t>
            </a:r>
          </a:p>
          <a:p>
            <a:endParaRPr lang="ga-IE" sz="2000" dirty="0"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000" dirty="0">
                <a:latin typeface="Tw Cen MT" panose="020B0602020104020603" pitchFamily="34" charset="0"/>
                <a:cs typeface="Times New Roman" pitchFamily="18" charset="0"/>
              </a:rPr>
              <a:t>© Foras na Gaeilge, </a:t>
            </a:r>
            <a:r>
              <a:rPr lang="ga-IE" sz="2000" dirty="0" smtClean="0">
                <a:latin typeface="Tw Cen MT" panose="020B0602020104020603" pitchFamily="34" charset="0"/>
                <a:cs typeface="Times New Roman" pitchFamily="18" charset="0"/>
              </a:rPr>
              <a:t>201</a:t>
            </a:r>
            <a:r>
              <a:rPr lang="en-GB" sz="2000" dirty="0" smtClean="0">
                <a:latin typeface="Tw Cen MT" panose="020B0602020104020603" pitchFamily="34" charset="0"/>
                <a:cs typeface="Times New Roman" pitchFamily="18" charset="0"/>
              </a:rPr>
              <a:t>6</a:t>
            </a:r>
            <a:endParaRPr lang="ga-IE" sz="2000" dirty="0"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000" dirty="0">
                <a:latin typeface="Tw Cen MT" panose="020B0602020104020603" pitchFamily="34" charset="0"/>
                <a:cs typeface="Times New Roman" pitchFamily="18" charset="0"/>
              </a:rPr>
              <a:t>An Gúm, 24-27 Sráid </a:t>
            </a:r>
            <a:r>
              <a:rPr lang="ga-IE" sz="2000" dirty="0" err="1">
                <a:latin typeface="Tw Cen MT" panose="020B0602020104020603" pitchFamily="34" charset="0"/>
                <a:cs typeface="Times New Roman" pitchFamily="18" charset="0"/>
              </a:rPr>
              <a:t>Fhreidric</a:t>
            </a:r>
            <a:r>
              <a:rPr lang="ga-IE" sz="2000" dirty="0">
                <a:latin typeface="Tw Cen MT" panose="020B0602020104020603" pitchFamily="34" charset="0"/>
                <a:cs typeface="Times New Roman" pitchFamily="18" charset="0"/>
              </a:rPr>
              <a:t> Thuaidh, Baile Átha Cliath 1 </a:t>
            </a:r>
          </a:p>
        </p:txBody>
      </p:sp>
    </p:spTree>
    <p:extLst>
      <p:ext uri="{BB962C8B-B14F-4D97-AF65-F5344CB8AC3E}">
        <p14:creationId xmlns:p14="http://schemas.microsoft.com/office/powerpoint/2010/main" val="101349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678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914893">
            <a:off x="5487714" y="560041"/>
            <a:ext cx="3474225" cy="23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6093" y="310062"/>
            <a:ext cx="2877418" cy="1916999"/>
          </a:xfrm>
          <a:prstGeom prst="rect">
            <a:avLst/>
          </a:prstGeom>
        </p:spPr>
      </p:pic>
      <p:pic>
        <p:nvPicPr>
          <p:cNvPr id="9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24544">
            <a:off x="268653" y="408141"/>
            <a:ext cx="2848286" cy="2584581"/>
          </a:xfrm>
          <a:prstGeom prst="rect">
            <a:avLst/>
          </a:prstGeom>
        </p:spPr>
      </p:pic>
      <p:sp>
        <p:nvSpPr>
          <p:cNvPr id="20" name="TextBox 14"/>
          <p:cNvSpPr txBox="1"/>
          <p:nvPr/>
        </p:nvSpPr>
        <p:spPr>
          <a:xfrm>
            <a:off x="1565318" y="3106260"/>
            <a:ext cx="603169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noFill/>
          </a:ln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ga-IE" sz="28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Féach ar na daoine sna grianghraif seo. </a:t>
            </a:r>
            <a:endParaRPr lang="ga-IE" sz="28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58590" y="3113278"/>
            <a:ext cx="6031694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5875">
            <a:solidFill>
              <a:schemeClr val="accent2">
                <a:alpha val="99000"/>
              </a:schemeClr>
            </a:solidFill>
          </a:ln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Cén bhaint atá ag an aimsir leis na rudaí atá ar siúl acu?</a:t>
            </a:r>
            <a:endParaRPr lang="ga-IE" sz="2800" dirty="0">
              <a:latin typeface="Tw Cen MT" panose="020B0602020104020603" pitchFamily="34" charset="0"/>
            </a:endParaRPr>
          </a:p>
        </p:txBody>
      </p:sp>
      <p:pic>
        <p:nvPicPr>
          <p:cNvPr id="19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25797">
            <a:off x="5665620" y="4273412"/>
            <a:ext cx="3319127" cy="2212751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4391" y="4277253"/>
            <a:ext cx="2940091" cy="2205068"/>
          </a:xfrm>
          <a:prstGeom prst="rect">
            <a:avLst/>
          </a:prstGeom>
        </p:spPr>
      </p:pic>
      <p:pic>
        <p:nvPicPr>
          <p:cNvPr id="17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67100">
            <a:off x="154716" y="4320099"/>
            <a:ext cx="3078449" cy="222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12086" y="2937555"/>
            <a:ext cx="685919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Smaoinigh ar na bealaí éagsúla a gcuirfeadh an aimsir isteach ar a gcuid oibre.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2086" y="2937558"/>
            <a:ext cx="8156683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Bíonn na daoine sna grianghraif seo ag brath go mór ar réamhaisnéis na haimsire. Cén fáth, meas tú?</a:t>
            </a:r>
            <a:endParaRPr lang="ga-IE" sz="2800" dirty="0">
              <a:latin typeface="Tw Cen MT" panose="020B0602020104020603" pitchFamily="34" charset="0"/>
            </a:endParaRPr>
          </a:p>
        </p:txBody>
      </p:sp>
      <p:pic>
        <p:nvPicPr>
          <p:cNvPr id="25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9670">
            <a:off x="-61091" y="383220"/>
            <a:ext cx="3663753" cy="2427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928" y="258211"/>
            <a:ext cx="3464057" cy="2312862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78314">
            <a:off x="5552355" y="498747"/>
            <a:ext cx="3560420" cy="2374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8795">
            <a:off x="-111745" y="3938746"/>
            <a:ext cx="3641694" cy="2427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4845" y="4504961"/>
            <a:ext cx="3375455" cy="2253200"/>
          </a:xfrm>
          <a:prstGeom prst="rect">
            <a:avLst/>
          </a:prstGeom>
        </p:spPr>
      </p:pic>
      <p:pic>
        <p:nvPicPr>
          <p:cNvPr id="30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18083">
            <a:off x="5256351" y="3954475"/>
            <a:ext cx="3964309" cy="2653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TextBox 12"/>
          <p:cNvSpPr txBox="1"/>
          <p:nvPr/>
        </p:nvSpPr>
        <p:spPr>
          <a:xfrm rot="548913">
            <a:off x="278336" y="377637"/>
            <a:ext cx="1141252" cy="461665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ga-IE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Píolóta</a:t>
            </a:r>
            <a:endParaRPr lang="ga-IE" sz="2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3" name="TextBox 17"/>
          <p:cNvSpPr txBox="1"/>
          <p:nvPr/>
        </p:nvSpPr>
        <p:spPr>
          <a:xfrm>
            <a:off x="4791474" y="377636"/>
            <a:ext cx="1271067" cy="461665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ga-IE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Tógálaí</a:t>
            </a:r>
            <a:endParaRPr lang="ga-IE" sz="2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 rot="21141536">
            <a:off x="5793426" y="2340241"/>
            <a:ext cx="1685263" cy="461665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ga-IE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Garraíodóir</a:t>
            </a:r>
            <a:endParaRPr lang="ga-IE" sz="2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5" name="TextBox 3"/>
          <p:cNvSpPr txBox="1"/>
          <p:nvPr/>
        </p:nvSpPr>
        <p:spPr>
          <a:xfrm rot="438531">
            <a:off x="-1489" y="5648080"/>
            <a:ext cx="1426950" cy="461665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ga-IE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Feirmeoir</a:t>
            </a:r>
            <a:endParaRPr lang="ga-IE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6" name="TextBox 18"/>
          <p:cNvSpPr txBox="1"/>
          <p:nvPr/>
        </p:nvSpPr>
        <p:spPr>
          <a:xfrm>
            <a:off x="2581931" y="4606561"/>
            <a:ext cx="2129997" cy="461665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ga-IE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Tiománaí leoraí</a:t>
            </a:r>
            <a:endParaRPr lang="ga-IE" sz="2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7" name="TextBox 14"/>
          <p:cNvSpPr txBox="1"/>
          <p:nvPr/>
        </p:nvSpPr>
        <p:spPr>
          <a:xfrm rot="21197751">
            <a:off x="7876745" y="5732378"/>
            <a:ext cx="1246154" cy="461665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ga-IE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Iascaire</a:t>
            </a:r>
            <a:endParaRPr lang="ga-IE" sz="2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76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  <p:bldP spid="2" grpId="0" animBg="1"/>
      <p:bldP spid="2" grpId="1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052137" y="2595574"/>
            <a:ext cx="4828816" cy="10506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ga-IE" sz="2400" dirty="0" smtClean="0">
                <a:latin typeface="Tw Cen MT" panose="020B0602020104020603" pitchFamily="34" charset="0"/>
              </a:rPr>
              <a:t>Tugtar eolas ar ghnéithe éagsúla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den aimsir i réamhaisnéis na haimsire. Seo cuid acu: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225122" y="5641050"/>
            <a:ext cx="10800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ga-IE" sz="2400" dirty="0">
                <a:latin typeface="Tw Cen MT" panose="020B0602020104020603" pitchFamily="34" charset="0"/>
              </a:rPr>
              <a:t>Teocht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391440" y="5657670"/>
            <a:ext cx="27493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ga-IE" sz="2400" dirty="0" smtClean="0">
                <a:latin typeface="Tw Cen MT" panose="020B0602020104020603" pitchFamily="34" charset="0"/>
              </a:rPr>
              <a:t>Báisteach, sneachta, flichshneachta agus clocha sneachta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48483" y="5692543"/>
            <a:ext cx="1601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ga-IE" sz="2400" dirty="0">
                <a:latin typeface="Tw Cen MT" panose="020B0602020104020603" pitchFamily="34" charset="0"/>
              </a:rPr>
              <a:t>An Ghaoth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979162" y="5657177"/>
            <a:ext cx="16871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ga-IE" sz="2400" dirty="0">
                <a:latin typeface="Tw Cen MT" panose="020B0602020104020603" pitchFamily="34" charset="0"/>
              </a:rPr>
              <a:t>Scamaill</a:t>
            </a:r>
          </a:p>
        </p:txBody>
      </p:sp>
      <p:sp>
        <p:nvSpPr>
          <p:cNvPr id="18" name="Rectangle 3"/>
          <p:cNvSpPr/>
          <p:nvPr/>
        </p:nvSpPr>
        <p:spPr>
          <a:xfrm>
            <a:off x="4052137" y="777027"/>
            <a:ext cx="4678607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Bíonn réamhaisnéis na haimsire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le fáil ar an teilifís, ar an raidió,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sna nuachtáin agus ar an idirlíon.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52137" y="777027"/>
            <a:ext cx="5021855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Tugann réamhaisnéis na haimsire eolas dúinn ar an aimsir atá le teacht. Úsáidtear </a:t>
            </a:r>
            <a:r>
              <a:rPr lang="ga-IE" sz="24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léarscáil aimsire</a:t>
            </a:r>
            <a:r>
              <a:rPr lang="ga-IE" sz="2400" dirty="0" smtClean="0">
                <a:latin typeface="Tw Cen MT" panose="020B0602020104020603" pitchFamily="34" charset="0"/>
              </a:rPr>
              <a:t> chun an aimsir i gceantracha éagsúla a léiriú.</a:t>
            </a:r>
            <a:endParaRPr lang="ga-IE" sz="2400" dirty="0">
              <a:latin typeface="Tw Cen MT" panose="020B0602020104020603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6597" y="851623"/>
            <a:ext cx="3426216" cy="315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shutterstock_13183559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7043" y="4248316"/>
            <a:ext cx="1356243" cy="132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83100" y="4234827"/>
            <a:ext cx="1366028" cy="135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" descr="shutterstock_113185546 copy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11" b="89474" l="5202" r="9711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94836" y="4241568"/>
            <a:ext cx="1655763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val 12"/>
          <p:cNvSpPr>
            <a:spLocks noChangeArrowheads="1"/>
          </p:cNvSpPr>
          <p:nvPr/>
        </p:nvSpPr>
        <p:spPr bwMode="auto">
          <a:xfrm>
            <a:off x="528446" y="4811413"/>
            <a:ext cx="649001" cy="592779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pic>
        <p:nvPicPr>
          <p:cNvPr id="25" name="Picture 11" descr="shutterstock_76780720 copy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9256"/>
            <a:ext cx="2935893" cy="105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Horizontal Scroll 10"/>
          <p:cNvSpPr/>
          <p:nvPr/>
        </p:nvSpPr>
        <p:spPr>
          <a:xfrm>
            <a:off x="59007" y="0"/>
            <a:ext cx="6664705" cy="738342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3200" dirty="0">
                <a:latin typeface="Berlin Sans FB" panose="020E0602020502020306" pitchFamily="34" charset="0"/>
              </a:rPr>
              <a:t>Cad is réamhaisnéis </a:t>
            </a:r>
            <a:r>
              <a:rPr lang="ga-IE" sz="3200" dirty="0" smtClean="0">
                <a:latin typeface="Berlin Sans FB" panose="020E0602020502020306" pitchFamily="34" charset="0"/>
              </a:rPr>
              <a:t>na haimsire </a:t>
            </a:r>
            <a:r>
              <a:rPr lang="ga-IE" sz="3200" dirty="0">
                <a:latin typeface="Berlin Sans FB" panose="020E0602020502020306" pitchFamily="34" charset="0"/>
              </a:rPr>
              <a:t>ann</a:t>
            </a:r>
            <a:r>
              <a:rPr lang="ga-IE" sz="3200" dirty="0" smtClean="0">
                <a:latin typeface="Berlin Sans FB" panose="020E0602020502020306" pitchFamily="34" charset="0"/>
              </a:rPr>
              <a:t>?</a:t>
            </a:r>
            <a:endParaRPr lang="ga-IE" sz="3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04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6" grpId="0"/>
      <p:bldP spid="18" grpId="0" animBg="1"/>
      <p:bldP spid="4" grpId="0" animBg="1"/>
      <p:bldP spid="4" grpId="1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9700" y="204292"/>
            <a:ext cx="3707030" cy="364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13225" y="2590684"/>
            <a:ext cx="472381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Is éard is </a:t>
            </a:r>
            <a:r>
              <a:rPr lang="ga-IE" sz="26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meitéareolaíocht</a:t>
            </a:r>
            <a:r>
              <a:rPr lang="ga-IE" sz="2600" dirty="0" smtClean="0">
                <a:latin typeface="Tw Cen MT" panose="020B0602020104020603" pitchFamily="34" charset="0"/>
              </a:rPr>
              <a:t> ann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ná staidéar ar an aimsir agus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ar an atmaisféar.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13225" y="204292"/>
            <a:ext cx="457171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Is </a:t>
            </a:r>
            <a:r>
              <a:rPr lang="ga-IE" sz="2600" dirty="0">
                <a:latin typeface="Tw Cen MT" panose="020B0602020104020603" pitchFamily="34" charset="0"/>
              </a:rPr>
              <a:t>é</a:t>
            </a:r>
            <a:r>
              <a:rPr lang="ga-IE" sz="2600" dirty="0" smtClean="0">
                <a:latin typeface="Tw Cen MT" panose="020B0602020104020603" pitchFamily="34" charset="0"/>
              </a:rPr>
              <a:t> </a:t>
            </a:r>
            <a:r>
              <a:rPr lang="ga-IE" sz="2600" b="1" dirty="0" err="1">
                <a:solidFill>
                  <a:srgbClr val="FF0000"/>
                </a:solidFill>
                <a:latin typeface="Tw Cen MT" panose="020B0602020104020603" pitchFamily="34" charset="0"/>
              </a:rPr>
              <a:t>Met</a:t>
            </a:r>
            <a:r>
              <a:rPr lang="ga-IE" sz="2600" b="1" dirty="0">
                <a:solidFill>
                  <a:srgbClr val="FF0000"/>
                </a:solidFill>
                <a:latin typeface="Tw Cen MT" panose="020B0602020104020603" pitchFamily="34" charset="0"/>
              </a:rPr>
              <a:t> Éireann</a:t>
            </a:r>
            <a:r>
              <a:rPr lang="ga-IE" sz="2600" dirty="0" smtClean="0">
                <a:latin typeface="Tw Cen MT" panose="020B0602020104020603" pitchFamily="34" charset="0"/>
              </a:rPr>
              <a:t> a chuireann réamhaisnéis na haimsire ar fáil dúinne. Seirbhís Náisiúnta Meitéareolaíochta na hÉireann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is ea </a:t>
            </a:r>
            <a:r>
              <a:rPr lang="ga-IE" sz="2600" dirty="0" err="1" smtClean="0">
                <a:latin typeface="Tw Cen MT" panose="020B0602020104020603" pitchFamily="34" charset="0"/>
              </a:rPr>
              <a:t>Met</a:t>
            </a:r>
            <a:r>
              <a:rPr lang="ga-IE" sz="2600" dirty="0" smtClean="0">
                <a:latin typeface="Tw Cen MT" panose="020B0602020104020603" pitchFamily="34" charset="0"/>
              </a:rPr>
              <a:t> Éireann.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6" name="Rectangle 2"/>
          <p:cNvSpPr/>
          <p:nvPr/>
        </p:nvSpPr>
        <p:spPr>
          <a:xfrm>
            <a:off x="4213225" y="4234060"/>
            <a:ext cx="480501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Tugtar </a:t>
            </a:r>
            <a:r>
              <a:rPr lang="ga-IE" sz="26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meitéareolaí </a:t>
            </a:r>
            <a:r>
              <a:rPr lang="ga-IE" sz="2600" dirty="0" smtClean="0">
                <a:latin typeface="Tw Cen MT" panose="020B0602020104020603" pitchFamily="34" charset="0"/>
              </a:rPr>
              <a:t>ar dhuine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 dhéanann staidéar ar an aimsir. Déanann meitéareolaithe iarracht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an aimsir a thuar.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8" name="TextBox 16"/>
          <p:cNvSpPr txBox="1"/>
          <p:nvPr/>
        </p:nvSpPr>
        <p:spPr>
          <a:xfrm rot="20837017" flipH="1">
            <a:off x="5075556" y="5923738"/>
            <a:ext cx="4069124" cy="492443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dirty="0" smtClean="0">
                <a:latin typeface="Tw Cen MT" panose="020B0602020104020603" pitchFamily="34" charset="0"/>
              </a:rPr>
              <a:t>Cad is </a:t>
            </a:r>
            <a:r>
              <a:rPr lang="ga-IE" sz="2600" dirty="0" smtClean="0">
                <a:latin typeface="Tw Cen MT" panose="020B0602020104020603" pitchFamily="34" charset="0"/>
              </a:rPr>
              <a:t>stáisiún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ga-IE" sz="2600" dirty="0" smtClean="0">
                <a:latin typeface="Tw Cen MT" panose="020B0602020104020603" pitchFamily="34" charset="0"/>
              </a:rPr>
              <a:t>aimsire ann?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211215" y="4234060"/>
            <a:ext cx="3564000" cy="2124000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0"/>
          </a:sp3d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Tá ceanncheathrú </a:t>
            </a:r>
            <a:r>
              <a:rPr lang="ga-IE" sz="2600" dirty="0" err="1" smtClean="0">
                <a:latin typeface="Tw Cen MT" panose="020B0602020104020603" pitchFamily="34" charset="0"/>
              </a:rPr>
              <a:t>Met</a:t>
            </a:r>
            <a:r>
              <a:rPr lang="ga-IE" sz="2600" dirty="0" smtClean="0">
                <a:latin typeface="Tw Cen MT" panose="020B0602020104020603" pitchFamily="34" charset="0"/>
              </a:rPr>
              <a:t> Éireann i mBaile Átha Cliath. Tá stáisiúin aimsire de chuid </a:t>
            </a:r>
            <a:r>
              <a:rPr lang="ga-IE" sz="2600" dirty="0" err="1" smtClean="0">
                <a:latin typeface="Tw Cen MT" panose="020B0602020104020603" pitchFamily="34" charset="0"/>
              </a:rPr>
              <a:t>Met</a:t>
            </a:r>
            <a:r>
              <a:rPr lang="ga-IE" sz="2600" dirty="0" smtClean="0">
                <a:latin typeface="Tw Cen MT" panose="020B0602020104020603" pitchFamily="34" charset="0"/>
              </a:rPr>
              <a:t> Éireann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ar fud na hÉireann. </a:t>
            </a:r>
            <a:endParaRPr lang="ga-IE" sz="2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5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2755" y="179282"/>
            <a:ext cx="408667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6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Stáisiún aimsire </a:t>
            </a:r>
            <a:r>
              <a:rPr lang="ga-IE" sz="2600" dirty="0" smtClean="0">
                <a:latin typeface="Tw Cen MT" panose="020B0602020104020603" pitchFamily="34" charset="0"/>
              </a:rPr>
              <a:t>a thugtar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ar an áit a mbailíonn meitéareolaithe eolas faoin aimsir. Úsáideann siad an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t-eolas sin chun réamhaisnéis na haimsire a chur le chéile.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94442" y="179282"/>
            <a:ext cx="4464000" cy="29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94442" y="3149154"/>
            <a:ext cx="4464000" cy="49244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ga-IE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Stáisiún Aimsire i Luimneach</a:t>
            </a:r>
            <a:endParaRPr lang="ga-IE" sz="2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Rectangle 7"/>
          <p:cNvSpPr/>
          <p:nvPr/>
        </p:nvSpPr>
        <p:spPr>
          <a:xfrm rot="20820000">
            <a:off x="4366707" y="5443513"/>
            <a:ext cx="4742137" cy="892552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ga-IE" sz="2600" dirty="0">
                <a:solidFill>
                  <a:schemeClr val="bg1"/>
                </a:solidFill>
                <a:latin typeface="Tw Cen MT" panose="020B0602020104020603" pitchFamily="34" charset="0"/>
              </a:rPr>
              <a:t>An bhfuil aon </a:t>
            </a:r>
            <a:r>
              <a:rPr lang="ga-IE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stáisiún aimsire gar do do theach féin? </a:t>
            </a:r>
          </a:p>
        </p:txBody>
      </p:sp>
      <p:sp>
        <p:nvSpPr>
          <p:cNvPr id="6" name="Rectangle 7"/>
          <p:cNvSpPr/>
          <p:nvPr/>
        </p:nvSpPr>
        <p:spPr>
          <a:xfrm>
            <a:off x="422743" y="4662430"/>
            <a:ext cx="718455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  <a:hlinkClick r:id="rId3"/>
              </a:rPr>
              <a:t>http://www.met.ie/about/weatherobservingstations/default_ga.asp</a:t>
            </a:r>
            <a:r>
              <a:rPr lang="ga-IE" sz="2600" dirty="0" smtClean="0"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7" name="Rectangle 7"/>
          <p:cNvSpPr/>
          <p:nvPr/>
        </p:nvSpPr>
        <p:spPr>
          <a:xfrm>
            <a:off x="422743" y="2890139"/>
            <a:ext cx="390434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Cliceáil ar an nasc thíos chun léarscáil de na stáisiúin aimsire ar fud na hÉireann a fheiceáil. </a:t>
            </a:r>
          </a:p>
        </p:txBody>
      </p:sp>
    </p:spTree>
    <p:extLst>
      <p:ext uri="{BB962C8B-B14F-4D97-AF65-F5344CB8AC3E}">
        <p14:creationId xmlns:p14="http://schemas.microsoft.com/office/powerpoint/2010/main" val="277859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0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onuilleog 1"/>
          <p:cNvSpPr/>
          <p:nvPr/>
        </p:nvSpPr>
        <p:spPr>
          <a:xfrm>
            <a:off x="6942663" y="3299614"/>
            <a:ext cx="1557870" cy="3570974"/>
          </a:xfrm>
          <a:prstGeom prst="rect">
            <a:avLst/>
          </a:prstGeom>
          <a:solidFill>
            <a:schemeClr val="tx2">
              <a:alpha val="47000"/>
            </a:schemeClr>
          </a:solidFill>
          <a:effectLst>
            <a:softEdge rad="127000"/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4" name="Rectangle 3"/>
          <p:cNvSpPr/>
          <p:nvPr/>
        </p:nvSpPr>
        <p:spPr>
          <a:xfrm>
            <a:off x="2486024" y="221647"/>
            <a:ext cx="636266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Úsáideann meitéareolaithe</a:t>
            </a:r>
            <a:r>
              <a:rPr lang="ga-IE" sz="2600" b="1" dirty="0" smtClean="0">
                <a:latin typeface="Tw Cen MT" panose="020B0602020104020603" pitchFamily="34" charset="0"/>
              </a:rPr>
              <a:t> </a:t>
            </a:r>
            <a:r>
              <a:rPr lang="ga-IE" sz="26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méadar báistí </a:t>
            </a:r>
            <a:r>
              <a:rPr lang="ga-IE" sz="2600" dirty="0" smtClean="0">
                <a:latin typeface="Tw Cen MT" panose="020B0602020104020603" pitchFamily="34" charset="0"/>
              </a:rPr>
              <a:t>chun an méid báistí a thomhas. Is ina mhilliméadair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 thomhaistear an méid báistí a thiteann. </a:t>
            </a:r>
          </a:p>
        </p:txBody>
      </p:sp>
      <p:sp>
        <p:nvSpPr>
          <p:cNvPr id="6" name="Rectangle 4"/>
          <p:cNvSpPr/>
          <p:nvPr/>
        </p:nvSpPr>
        <p:spPr>
          <a:xfrm>
            <a:off x="2486024" y="1660876"/>
            <a:ext cx="646747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Úsáidtear </a:t>
            </a:r>
            <a:r>
              <a:rPr lang="ga-IE" sz="2600" b="1" dirty="0" smtClean="0">
                <a:solidFill>
                  <a:srgbClr val="FF0000"/>
                </a:solidFill>
                <a:latin typeface="Tw Cen MT" panose="020B0602020104020603" pitchFamily="34" charset="0"/>
                <a:cs typeface="Times New Roman" pitchFamily="18" charset="0"/>
              </a:rPr>
              <a:t>teirmiméadar</a:t>
            </a:r>
            <a:r>
              <a:rPr lang="ga-IE" sz="2600" dirty="0" smtClean="0">
                <a:latin typeface="Tw Cen MT" panose="020B0602020104020603" pitchFamily="34" charset="0"/>
                <a:cs typeface="Times New Roman" pitchFamily="18" charset="0"/>
              </a:rPr>
              <a:t> chun an teocht </a:t>
            </a:r>
            <a:br>
              <a:rPr lang="ga-IE" sz="2600" dirty="0" smtClean="0"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2600" dirty="0" smtClean="0">
                <a:latin typeface="Tw Cen MT" panose="020B0602020104020603" pitchFamily="34" charset="0"/>
                <a:cs typeface="Times New Roman" pitchFamily="18" charset="0"/>
              </a:rPr>
              <a:t>a thomhas. Tá 20 céim C ar an teirmiméadar thíos. Seasann ‘C’ do scála teochta </a:t>
            </a:r>
            <a:r>
              <a:rPr lang="ga-IE" sz="2600" b="1" dirty="0" err="1" smtClean="0">
                <a:solidFill>
                  <a:srgbClr val="FF3300"/>
                </a:solidFill>
                <a:latin typeface="Tw Cen MT" panose="020B0602020104020603" pitchFamily="34" charset="0"/>
                <a:cs typeface="Times New Roman" pitchFamily="18" charset="0"/>
              </a:rPr>
              <a:t>Celsius</a:t>
            </a:r>
            <a:r>
              <a:rPr lang="ga-IE" sz="2600" dirty="0" smtClean="0">
                <a:latin typeface="Tw Cen MT" panose="020B0602020104020603" pitchFamily="34" charset="0"/>
                <a:cs typeface="Times New Roman" pitchFamily="18" charset="0"/>
              </a:rPr>
              <a:t>. </a:t>
            </a:r>
            <a:br>
              <a:rPr lang="ga-IE" sz="2600" dirty="0" smtClean="0"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2600" dirty="0" smtClean="0">
                <a:latin typeface="Tw Cen MT" panose="020B0602020104020603" pitchFamily="34" charset="0"/>
                <a:cs typeface="Times New Roman" pitchFamily="18" charset="0"/>
              </a:rPr>
              <a:t>Is ina céimeanna </a:t>
            </a:r>
            <a:r>
              <a:rPr lang="ga-IE" sz="2600" dirty="0" err="1" smtClean="0">
                <a:latin typeface="Tw Cen MT" panose="020B0602020104020603" pitchFamily="34" charset="0"/>
                <a:cs typeface="Times New Roman" pitchFamily="18" charset="0"/>
              </a:rPr>
              <a:t>Celsius</a:t>
            </a:r>
            <a:r>
              <a:rPr lang="ga-IE" sz="2600" dirty="0" smtClean="0">
                <a:latin typeface="Tw Cen MT" panose="020B0602020104020603" pitchFamily="34" charset="0"/>
                <a:cs typeface="Times New Roman" pitchFamily="18" charset="0"/>
              </a:rPr>
              <a:t> a thomhaistear </a:t>
            </a:r>
            <a:br>
              <a:rPr lang="ga-IE" sz="2600" dirty="0" smtClean="0"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2600" dirty="0" smtClean="0">
                <a:latin typeface="Tw Cen MT" panose="020B0602020104020603" pitchFamily="34" charset="0"/>
                <a:cs typeface="Times New Roman" pitchFamily="18" charset="0"/>
              </a:rPr>
              <a:t>an teocht.</a:t>
            </a:r>
            <a:endParaRPr lang="ga-IE" sz="2600" dirty="0">
              <a:latin typeface="Tw Cen MT" panose="020B0602020104020603" pitchFamily="34" charset="0"/>
              <a:cs typeface="Times New Roman" pitchFamily="18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725" y="288267"/>
            <a:ext cx="1999173" cy="29987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887" y="3409244"/>
            <a:ext cx="993423" cy="3351714"/>
          </a:xfrm>
          <a:prstGeom prst="rect">
            <a:avLst/>
          </a:prstGeom>
        </p:spPr>
      </p:pic>
      <p:sp>
        <p:nvSpPr>
          <p:cNvPr id="11" name="Dronuilleog 10"/>
          <p:cNvSpPr/>
          <p:nvPr/>
        </p:nvSpPr>
        <p:spPr>
          <a:xfrm>
            <a:off x="248726" y="4552191"/>
            <a:ext cx="5952049" cy="11359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13" name="Rectangle 5"/>
          <p:cNvSpPr/>
          <p:nvPr/>
        </p:nvSpPr>
        <p:spPr>
          <a:xfrm>
            <a:off x="333375" y="4599369"/>
            <a:ext cx="48577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Is mar seo a chuirtear 20 céim </a:t>
            </a:r>
            <a:r>
              <a:rPr lang="ga-IE" sz="2800" dirty="0" err="1" smtClean="0">
                <a:latin typeface="Tw Cen MT" panose="020B0602020104020603" pitchFamily="34" charset="0"/>
              </a:rPr>
              <a:t>Celsius</a:t>
            </a:r>
            <a:r>
              <a:rPr lang="ga-IE" sz="2800" dirty="0" smtClean="0">
                <a:latin typeface="Tw Cen MT" panose="020B0602020104020603" pitchFamily="34" charset="0"/>
              </a:rPr>
              <a:t> in iúl ar léarscáil aimsire: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14" name="Oval 6"/>
          <p:cNvSpPr>
            <a:spLocks noChangeAspect="1"/>
          </p:cNvSpPr>
          <p:nvPr/>
        </p:nvSpPr>
        <p:spPr>
          <a:xfrm>
            <a:off x="5191124" y="4753331"/>
            <a:ext cx="733705" cy="73370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Tw Cen MT" panose="020B0602020104020603" pitchFamily="34" charset="0"/>
              </a:rPr>
              <a:t>20</a:t>
            </a:r>
            <a:endParaRPr lang="en-GB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11" grpId="0" animBg="1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5895" y="148319"/>
            <a:ext cx="86212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Bíonn an gléas seo in úsáid i stáisiúin aimsire de chuid </a:t>
            </a:r>
            <a:r>
              <a:rPr lang="ga-IE" sz="2400" dirty="0" err="1" smtClean="0">
                <a:latin typeface="Tw Cen MT" panose="020B0602020104020603" pitchFamily="34" charset="0"/>
              </a:rPr>
              <a:t>Met</a:t>
            </a:r>
            <a:r>
              <a:rPr lang="ga-IE" sz="2400" dirty="0" smtClean="0">
                <a:latin typeface="Tw Cen MT" panose="020B0602020104020603" pitchFamily="34" charset="0"/>
              </a:rPr>
              <a:t> Éireann. An bhfuil a fhios agat cén fheidhm atá leis?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71334" y="1065450"/>
            <a:ext cx="4572794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ga-IE" sz="24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Ainéimiméadar</a:t>
            </a:r>
            <a:r>
              <a:rPr lang="ga-IE" sz="2400" b="1" dirty="0" smtClean="0"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latin typeface="Tw Cen MT" panose="020B0602020104020603" pitchFamily="34" charset="0"/>
              </a:rPr>
              <a:t>atá ann. Úsáidtear é chun luas agus treo na gaoithe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 thomhas.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895" y="1326394"/>
            <a:ext cx="4114652" cy="2770171"/>
          </a:xfrm>
          <a:prstGeom prst="rect">
            <a:avLst/>
          </a:prstGeom>
        </p:spPr>
      </p:pic>
      <p:sp>
        <p:nvSpPr>
          <p:cNvPr id="7" name="Rectangle 3"/>
          <p:cNvSpPr/>
          <p:nvPr/>
        </p:nvSpPr>
        <p:spPr>
          <a:xfrm>
            <a:off x="4371333" y="2391079"/>
            <a:ext cx="4677417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Coinníonn an t-ainéimiméadar cuntas ar imrothluithe sa nóiméad (</a:t>
            </a:r>
            <a:r>
              <a:rPr lang="ga-IE" sz="2400" dirty="0" err="1" smtClean="0">
                <a:latin typeface="Tw Cen MT" panose="020B0602020104020603" pitchFamily="34" charset="0"/>
              </a:rPr>
              <a:t>RPM</a:t>
            </a:r>
            <a:r>
              <a:rPr lang="ga-IE" sz="2400" dirty="0" smtClean="0">
                <a:latin typeface="Tw Cen MT" panose="020B0602020104020603" pitchFamily="34" charset="0"/>
              </a:rPr>
              <a:t>).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Is ionann sin agus an méid uaireanta a chasann an t-ainéimiméadar thart in aon nóiméad amháin. </a:t>
            </a:r>
          </a:p>
        </p:txBody>
      </p:sp>
      <p:sp>
        <p:nvSpPr>
          <p:cNvPr id="9" name="Rectangle 3"/>
          <p:cNvSpPr/>
          <p:nvPr/>
        </p:nvSpPr>
        <p:spPr>
          <a:xfrm>
            <a:off x="542599" y="4835822"/>
            <a:ext cx="8061172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Athraíonn meitéareolaithe na huimhreacha sin go dtí ciliméadair san uair nó go dtí muirmhílte san uair</a:t>
            </a:r>
            <a:r>
              <a:rPr lang="ga-IE" sz="2400" dirty="0">
                <a:latin typeface="Tw Cen MT" panose="020B0602020104020603" pitchFamily="34" charset="0"/>
              </a:rPr>
              <a:t>. Is ionann muirmhíle san uair agus 1.852 </a:t>
            </a:r>
            <a:r>
              <a:rPr lang="ga-IE" sz="2400" dirty="0" err="1">
                <a:latin typeface="Tw Cen MT" panose="020B0602020104020603" pitchFamily="34" charset="0"/>
              </a:rPr>
              <a:t>km</a:t>
            </a:r>
            <a:r>
              <a:rPr lang="ga-IE" sz="2400" dirty="0">
                <a:latin typeface="Tw Cen MT" panose="020B0602020104020603" pitchFamily="34" charset="0"/>
              </a:rPr>
              <a:t>/uair</a:t>
            </a:r>
            <a:r>
              <a:rPr lang="ga-IE" sz="2400" dirty="0" smtClean="0">
                <a:latin typeface="Tw Cen MT" panose="020B0602020104020603" pitchFamily="34" charset="0"/>
              </a:rPr>
              <a:t>.</a:t>
            </a:r>
            <a:endParaRPr lang="ga-IE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31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6521</TotalTime>
  <Words>900</Words>
  <Application>Microsoft Office PowerPoint</Application>
  <PresentationFormat>Saincheaptha</PresentationFormat>
  <Paragraphs>185</Paragraphs>
  <Slides>23</Slides>
  <Notes>7</Notes>
  <HiddenSlides>0</HiddenSlides>
  <MMClips>0</MMClips>
  <ScaleCrop>false</ScaleCrop>
  <HeadingPairs>
    <vt:vector size="4" baseType="variant">
      <vt:variant>
        <vt:lpstr>Téama</vt:lpstr>
      </vt:variant>
      <vt:variant>
        <vt:i4>1</vt:i4>
      </vt:variant>
      <vt:variant>
        <vt:lpstr>Teidil sleamhnáin</vt:lpstr>
      </vt:variant>
      <vt:variant>
        <vt:i4>23</vt:i4>
      </vt:variant>
    </vt:vector>
  </HeadingPairs>
  <TitlesOfParts>
    <vt:vector size="24" baseType="lpstr">
      <vt:lpstr>Office Theme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Cruthaigh stáisiún aimsire de do chuid féin! Lean na treoracha sa mhír ‘Aimsir’ in Féach Thart: Tíreolaíocht – Rang 4 chun méadar báistí agus ainéimiméadar a dhéanamh.</vt:lpstr>
      <vt:lpstr>Láithreoireacht PowerPoint</vt:lpstr>
      <vt:lpstr>Láithreoireacht PowerPoint</vt:lpstr>
      <vt:lpstr>Láithreoireacht PowerPoint</vt:lpstr>
      <vt:lpstr>Láithreoireacht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 ni ghallchobhair</dc:creator>
  <cp:lastModifiedBy>Kayla Reed</cp:lastModifiedBy>
  <cp:revision>356</cp:revision>
  <dcterms:created xsi:type="dcterms:W3CDTF">2016-03-31T16:00:56Z</dcterms:created>
  <dcterms:modified xsi:type="dcterms:W3CDTF">2016-11-08T14:47:43Z</dcterms:modified>
</cp:coreProperties>
</file>