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96" r:id="rId4"/>
    <p:sldId id="260" r:id="rId5"/>
    <p:sldId id="269" r:id="rId6"/>
    <p:sldId id="281" r:id="rId7"/>
    <p:sldId id="282" r:id="rId8"/>
    <p:sldId id="283" r:id="rId9"/>
    <p:sldId id="284" r:id="rId10"/>
    <p:sldId id="287" r:id="rId11"/>
    <p:sldId id="297" r:id="rId12"/>
    <p:sldId id="261" r:id="rId13"/>
    <p:sldId id="259" r:id="rId14"/>
    <p:sldId id="298" r:id="rId15"/>
    <p:sldId id="288" r:id="rId16"/>
    <p:sldId id="290" r:id="rId17"/>
    <p:sldId id="292" r:id="rId18"/>
    <p:sldId id="274" r:id="rId19"/>
    <p:sldId id="289" r:id="rId20"/>
    <p:sldId id="293" r:id="rId21"/>
    <p:sldId id="295" r:id="rId22"/>
    <p:sldId id="278" r:id="rId23"/>
    <p:sldId id="294" r:id="rId24"/>
    <p:sldId id="276" r:id="rId25"/>
    <p:sldId id="299" r:id="rId26"/>
    <p:sldId id="300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A8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971" autoAdjust="0"/>
  </p:normalViewPr>
  <p:slideViewPr>
    <p:cSldViewPr>
      <p:cViewPr>
        <p:scale>
          <a:sx n="75" d="100"/>
          <a:sy n="75" d="100"/>
        </p:scale>
        <p:origin x="-152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D63F11-B519-4B30-97A4-F9E237F59284}" type="datetimeFigureOut">
              <a:rPr lang="en-GB"/>
              <a:pPr>
                <a:defRPr/>
              </a:pPr>
              <a:t>18/11/2016</a:t>
            </a:fld>
            <a:endParaRPr lang="en-GB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A640F3-7C8C-4A8A-9319-D740922BD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2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CEEA2-AEA0-4BE9-9918-7D62126D3F5C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48007D-B4ED-488E-9968-5875504F93F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8120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645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6717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717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8007D-B4ED-488E-9968-5875504F93FD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718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7CFC4-9429-447B-BAC1-4183BAB1BC7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436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7CFC4-9429-447B-BAC1-4183BAB1BC7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1751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6ADC2-F656-4E70-B3C8-89316C5F70B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8926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65890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F2040-A452-4FE8-AC00-25602B03033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5990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41853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2533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40980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3164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3761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1E8A6-2913-453E-BF71-F4DECA8A7AA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038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  <p:extLst>
      <p:ext uri="{BB962C8B-B14F-4D97-AF65-F5344CB8AC3E}">
        <p14:creationId xmlns:p14="http://schemas.microsoft.com/office/powerpoint/2010/main" val="155740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9502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329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4250D-5FE5-43F9-9D5A-14670D0DF44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607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3513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1D54-73F9-4B34-9538-92C41E591977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52A5-E571-4AD8-89E1-A37CCE45B2E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210C-BEE8-49FB-B2C1-9C09F769DC52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1FFA-C6D8-4FCE-A9B2-329EA40097F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963C-ACF9-4E3D-B6B5-AB2FD9DEC9CD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948B-8B1C-4119-AC3D-421E9F02413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258F-7C25-4E43-94DE-54FEE39D6A17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7761-C5FF-45EA-BB12-51BBE94FA09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FB47-4717-49B0-A220-6F51E3F15982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60B0-5E75-43C2-8725-7D6FC9548EA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E315-E1C3-4670-B8AC-4914203FF968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519D-22D4-4F20-931B-C4CA73CCA0B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B30A-064C-430E-94AA-943D28EA65C3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7C1A-4858-4CC5-A468-95E33286FA6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FA98-A239-45A5-ADF1-A1A8CFF1AD6B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F7C7-896F-4776-B679-F7F1CDC1354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0FE2-A5FC-4F88-B86F-D6A21F0B862F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263C-D96A-4237-AB60-24C37C263A7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429B-A957-4D7D-98B7-450E1E562177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DBB9-2D73-43DD-94CA-5E76339E023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610E-5C91-4E7A-A46F-53F593EBE1A0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75A6-CD2B-4417-9396-A2F05F4C4D1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F9E53-5B35-4044-998F-E4B37C6B84F0}" type="datetimeFigureOut">
              <a:rPr lang="en-IE"/>
              <a:pPr>
                <a:defRPr/>
              </a:pPr>
              <a:t>18/11/2016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4683A-3D32-41EF-8EF8-3AFE5247FE1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wego.org/ocsd-web/quiz/mquiz.asp?filename=MniGhallanfhrain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/video/destinations/france-overview-des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seterra.net/ga/vgp/300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nline.seterra.net/ga/ex/4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kids-corner/countries/flash/index_ga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imeforkids.com/destination/franc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timeforkids.com/destination/france/native-ling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4518" y="-387424"/>
            <a:ext cx="9178517" cy="75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707904" y="1268760"/>
            <a:ext cx="4897289" cy="965200"/>
          </a:xfrm>
        </p:spPr>
        <p:txBody>
          <a:bodyPr/>
          <a:lstStyle/>
          <a:p>
            <a:pPr eaLnBrk="1" hangingPunct="1"/>
            <a:r>
              <a:rPr lang="ga-IE" sz="66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 Fhrainc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8925" y="676782"/>
            <a:ext cx="471512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</a:t>
            </a:r>
            <a:r>
              <a:rPr lang="en-GB" sz="2800" dirty="0" smtClean="0">
                <a:latin typeface="Tw Cen MT" panose="020B0602020104020603" pitchFamily="34" charset="0"/>
              </a:rPr>
              <a:t>é</a:t>
            </a:r>
            <a:r>
              <a:rPr lang="ga-IE" sz="2800" dirty="0" smtClean="0">
                <a:latin typeface="Tw Cen MT" panose="020B0602020104020603" pitchFamily="34" charset="0"/>
              </a:rPr>
              <a:t> Páras príomhchathair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na Fraince. Cónaíonn breis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is 10 milliún duine sa chathair agus sna bruachbhailte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timpeall uirthi.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255" y="421477"/>
            <a:ext cx="3955697" cy="26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1020885" flipH="1">
            <a:off x="2681121" y="5902401"/>
            <a:ext cx="6475166" cy="4308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An féidir leat Túr Eiffel a fheiceáil sa ghrianghraf</a:t>
            </a:r>
            <a:r>
              <a:rPr lang="en-GB" sz="2200" dirty="0" smtClean="0">
                <a:latin typeface="Tw Cen MT" panose="020B0602020104020603" pitchFamily="34" charset="0"/>
              </a:rPr>
              <a:t> thuas</a:t>
            </a:r>
            <a:r>
              <a:rPr lang="ga-IE" sz="2200" dirty="0" smtClean="0">
                <a:latin typeface="Tw Cen MT" panose="020B0602020104020603" pitchFamily="34" charset="0"/>
              </a:rPr>
              <a:t>?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80277" y="583988"/>
            <a:ext cx="914400" cy="86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2349" y="3530925"/>
            <a:ext cx="387150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clú agus cáil ar T</a:t>
            </a:r>
            <a:r>
              <a:rPr lang="en-GB" sz="2800" dirty="0" smtClean="0">
                <a:latin typeface="Tw Cen MT" panose="020B0602020104020603" pitchFamily="34" charset="0"/>
              </a:rPr>
              <a:t>h</a:t>
            </a:r>
            <a:r>
              <a:rPr lang="ga-IE" sz="2800" dirty="0" smtClean="0">
                <a:latin typeface="Tw Cen MT" panose="020B0602020104020603" pitchFamily="34" charset="0"/>
              </a:rPr>
              <a:t>úr Eiffel ar fud an domhain. Tugann timpeall 7 milliún turasóir cuairt air gach bliain!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8925" y="3334309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2" grpId="0" animBg="1"/>
      <p:bldP spid="2" grpId="1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31634" y="391176"/>
            <a:ext cx="388421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a lán foirgnimh cháiliúla i bPáras. Seo ar chlé músaem darb ainm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</a:t>
            </a:r>
            <a:r>
              <a:rPr lang="ga-IE" sz="2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Louvre</a:t>
            </a:r>
            <a:r>
              <a:rPr lang="ga-IE" sz="2600" dirty="0" smtClean="0">
                <a:latin typeface="Tw Cen MT" panose="020B0602020104020603" pitchFamily="34" charset="0"/>
              </a:rPr>
              <a:t>. Tá seoda ealaíne ó gach cearn den domhan le feiceáil 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6376" y="3624601"/>
            <a:ext cx="441736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Ceann de na pictiúir atá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le feiceáil sa Louvre ná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‘Mona Lisa’. Is pictiúr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de chuid Leonardo da Vinci é, agus deirtear gurb é an pictiúr is cáiliúla ar domhan</a:t>
            </a:r>
            <a:r>
              <a:rPr lang="en-GB" sz="2600" dirty="0" smtClean="0">
                <a:latin typeface="Tw Cen MT" panose="020B0602020104020603" pitchFamily="34" charset="0"/>
              </a:rPr>
              <a:t> é</a:t>
            </a:r>
            <a:r>
              <a:rPr lang="ga-IE" sz="2600" dirty="0" smtClean="0">
                <a:latin typeface="Tw Cen MT" panose="020B0602020104020603" pitchFamily="34" charset="0"/>
              </a:rPr>
              <a:t>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3740" y="3624601"/>
            <a:ext cx="4140000" cy="27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376" y="391176"/>
            <a:ext cx="4140000" cy="27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55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82394" y="472604"/>
            <a:ext cx="4294062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Fástar go leor fíonchaor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sa Fhrainc. Is i </a:t>
            </a:r>
            <a:r>
              <a:rPr lang="en-GB" sz="2800" dirty="0" smtClean="0">
                <a:latin typeface="Tw Cen MT" panose="020B0602020104020603" pitchFamily="34" charset="0"/>
              </a:rPr>
              <a:t>b</a:t>
            </a:r>
            <a:r>
              <a:rPr lang="ga-IE" sz="2800" dirty="0" err="1" smtClean="0">
                <a:latin typeface="Tw Cen MT" panose="020B0602020104020603" pitchFamily="34" charset="0"/>
              </a:rPr>
              <a:t>hfíonghoirt</a:t>
            </a:r>
            <a:r>
              <a:rPr lang="ga-IE" sz="2800" dirty="0" smtClean="0">
                <a:latin typeface="Tw Cen MT" panose="020B0602020104020603" pitchFamily="34" charset="0"/>
              </a:rPr>
              <a:t> mar seo thíos a </a:t>
            </a:r>
            <a:r>
              <a:rPr lang="ga-IE" sz="2800" dirty="0" err="1" smtClean="0">
                <a:latin typeface="Tw Cen MT" panose="020B0602020104020603" pitchFamily="34" charset="0"/>
              </a:rPr>
              <a:t>fhástar</a:t>
            </a:r>
            <a:r>
              <a:rPr lang="ga-IE" sz="2800" dirty="0" smtClean="0">
                <a:latin typeface="Tw Cen MT" panose="020B0602020104020603" pitchFamily="34" charset="0"/>
              </a:rPr>
              <a:t> iad. Úsáidtear na fíonchaora </a:t>
            </a:r>
            <a:r>
              <a:rPr lang="en-GB" sz="2800" dirty="0" err="1" smtClean="0">
                <a:latin typeface="Tw Cen MT" panose="020B0602020104020603" pitchFamily="34" charset="0"/>
              </a:rPr>
              <a:t>ansin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chun fíon a dhéanamh.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6784" y="3435350"/>
            <a:ext cx="45466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73463"/>
            <a:ext cx="216693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9850" y="333375"/>
            <a:ext cx="2008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7157" y="350227"/>
            <a:ext cx="4824536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Tá an-cháil ar </a:t>
            </a:r>
            <a:r>
              <a:rPr lang="ga-IE" sz="2800" dirty="0" err="1" smtClean="0">
                <a:latin typeface="Tw Cen MT" panose="020B0602020104020603" pitchFamily="34" charset="0"/>
              </a:rPr>
              <a:t>fhíonta</a:t>
            </a:r>
            <a:r>
              <a:rPr lang="ga-IE" sz="2800" dirty="0" smtClean="0">
                <a:latin typeface="Tw Cen MT" panose="020B0602020104020603" pitchFamily="34" charset="0"/>
              </a:rPr>
              <a:t> na Fraince ar fud an domhain. Tá cuid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de na </a:t>
            </a:r>
            <a:r>
              <a:rPr lang="ga-IE" sz="2800" dirty="0" err="1" smtClean="0">
                <a:latin typeface="Tw Cen MT" panose="020B0602020104020603" pitchFamily="34" charset="0"/>
              </a:rPr>
              <a:t>fíonta</a:t>
            </a:r>
            <a:r>
              <a:rPr lang="ga-IE" sz="2800" dirty="0" smtClean="0">
                <a:latin typeface="Tw Cen MT" panose="020B0602020104020603" pitchFamily="34" charset="0"/>
              </a:rPr>
              <a:t> ainmnithe as na ceantair ina ndéantar iad,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ar nós </a:t>
            </a:r>
            <a:r>
              <a:rPr lang="ga-IE" sz="2800" dirty="0" err="1" smtClean="0">
                <a:latin typeface="Tw Cen MT" panose="020B0602020104020603" pitchFamily="34" charset="0"/>
              </a:rPr>
              <a:t>Médoc</a:t>
            </a:r>
            <a:r>
              <a:rPr lang="ga-IE" sz="2800" dirty="0" smtClean="0">
                <a:latin typeface="Tw Cen MT" panose="020B0602020104020603" pitchFamily="34" charset="0"/>
              </a:rPr>
              <a:t>, </a:t>
            </a:r>
            <a:r>
              <a:rPr lang="ga-IE" sz="2800" dirty="0" err="1" smtClean="0">
                <a:latin typeface="Tw Cen MT" panose="020B0602020104020603" pitchFamily="34" charset="0"/>
              </a:rPr>
              <a:t>Champagne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agus </a:t>
            </a:r>
            <a:r>
              <a:rPr lang="ga-IE" sz="2800" dirty="0" err="1" smtClean="0">
                <a:latin typeface="Tw Cen MT" panose="020B0602020104020603" pitchFamily="34" charset="0"/>
              </a:rPr>
              <a:t>Chablis</a:t>
            </a:r>
            <a:r>
              <a:rPr lang="ga-IE" sz="2800" dirty="0" smtClean="0">
                <a:latin typeface="Tw Cen MT" panose="020B0602020104020603" pitchFamily="34" charset="0"/>
              </a:rPr>
              <a:t>.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75076" y="0"/>
            <a:ext cx="36571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Bíonn </a:t>
            </a:r>
            <a:r>
              <a:rPr lang="ga-IE" sz="2400" i="1" dirty="0" smtClean="0">
                <a:latin typeface="Tw Cen MT" panose="020B0602020104020603" pitchFamily="34" charset="0"/>
              </a:rPr>
              <a:t>boulangerie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ngach baile sa Fhrainc.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Is é atá sa </a:t>
            </a:r>
            <a:r>
              <a:rPr lang="ga-IE" sz="2400" i="1" dirty="0" smtClean="0">
                <a:latin typeface="Tw Cen MT" panose="020B0602020104020603" pitchFamily="34" charset="0"/>
              </a:rPr>
              <a:t>boulangerie </a:t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ná bácús.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22460" y="2545708"/>
            <a:ext cx="22222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4000" dirty="0" smtClean="0">
                <a:latin typeface="Berlin Sans FB" panose="020E0602020502020306" pitchFamily="34" charset="0"/>
              </a:rPr>
              <a:t>Bia na Fraince</a:t>
            </a:r>
            <a:endParaRPr lang="ga-IE" sz="4000" dirty="0">
              <a:latin typeface="Berlin Sans FB" panose="020E0602020502020306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285510"/>
            <a:ext cx="3483357" cy="26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5288340"/>
            <a:ext cx="3851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féidir go leor cineálacha aráin a cheannach sa </a:t>
            </a:r>
            <a:r>
              <a:rPr lang="ga-IE" sz="2400" i="1" dirty="0" smtClean="0">
                <a:latin typeface="Tw Cen MT" panose="020B0602020104020603" pitchFamily="34" charset="0"/>
              </a:rPr>
              <a:t>boulangerie</a:t>
            </a:r>
            <a:r>
              <a:rPr lang="ga-IE" sz="2400" dirty="0" smtClean="0">
                <a:latin typeface="Tw Cen MT" panose="020B0602020104020603" pitchFamily="34" charset="0"/>
              </a:rPr>
              <a:t>, ina measc an </a:t>
            </a:r>
            <a:r>
              <a:rPr lang="ga-IE" sz="2400" i="1" dirty="0" smtClean="0">
                <a:latin typeface="Tw Cen MT" panose="020B0602020104020603" pitchFamily="34" charset="0"/>
              </a:rPr>
              <a:t>baguette</a:t>
            </a:r>
            <a:r>
              <a:rPr lang="ga-IE" sz="2400" dirty="0" smtClean="0">
                <a:latin typeface="Tw Cen MT" panose="020B0602020104020603" pitchFamily="34" charset="0"/>
              </a:rPr>
              <a:t>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5574" y="3983706"/>
            <a:ext cx="2159154" cy="28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29229"/>
            <a:ext cx="3622460" cy="24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4528" y="1883318"/>
            <a:ext cx="2284164" cy="22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0" y="31633"/>
            <a:ext cx="2358548" cy="1276680"/>
          </a:xfrm>
          <a:prstGeom prst="wedgeEllipseCallout">
            <a:avLst>
              <a:gd name="adj1" fmla="val 36783"/>
              <a:gd name="adj2" fmla="val 724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solidFill>
                  <a:schemeClr val="tx1"/>
                </a:solidFill>
              </a:rPr>
              <a:t>Agus ná déanaimis dearmad ar na </a:t>
            </a:r>
            <a:r>
              <a:rPr lang="ga-IE" i="1" dirty="0" smtClean="0">
                <a:solidFill>
                  <a:schemeClr val="tx1"/>
                </a:solidFill>
              </a:rPr>
              <a:t>croissants</a:t>
            </a:r>
            <a:r>
              <a:rPr lang="ga-IE" dirty="0" smtClean="0">
                <a:solidFill>
                  <a:schemeClr val="tx1"/>
                </a:solidFill>
              </a:rPr>
              <a:t>!</a:t>
            </a:r>
            <a:endParaRPr lang="ga-IE" dirty="0">
              <a:solidFill>
                <a:schemeClr val="tx1"/>
              </a:solidFill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4266648"/>
            <a:ext cx="3077387" cy="20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54 0.0932 L -0.11754 0.09343 C -0.12205 0.08996 -0.12639 0.08556 -0.13143 0.08395 C -0.13733 0.08186 -0.14393 0.08279 -0.15 0.0821 C -0.15313 0.08163 -0.15608 0.08048 -0.1592 0.08025 C -0.16493 0.07932 -0.17066 0.07886 -0.17622 0.07839 C -0.19011 0.07284 -0.17448 0.07839 -0.20712 0.07469 C -0.20886 0.07446 -0.21024 0.07331 -0.21181 0.07284 C -0.21459 0.07192 -0.21702 0.07146 -0.21962 0.07099 C -0.22257 0.0703 -0.22587 0.06961 -0.22882 0.06914 C -0.2316 0.06845 -0.23403 0.06776 -0.23663 0.06729 C -0.25834 0.06244 -0.23455 0.06799 -0.25365 0.06359 C -0.2658 0.05619 -0.2559 0.06105 -0.27674 0.05804 C -0.27952 0.05758 -0.28802 0.05527 -0.29063 0.05434 C -0.29393 0.05319 -0.29688 0.0518 -0.3 0.05064 C -0.30156 0.04995 -0.30313 0.04879 -0.30469 0.04879 C -0.32188 0.04648 -0.31406 0.04764 -0.32778 0.04509 C -0.32934 0.0437 -0.3309 0.04209 -0.33247 0.04139 C -0.34011 0.03746 -0.34584 0.04024 -0.35417 0.04139 C -0.36684 0.03815 -0.36563 0.03815 -0.38351 0.03769 C -0.41285 0.03654 -0.44236 0.0363 -0.4717 0.03584 C -0.47483 0.03099 -0.47709 0.02636 -0.48108 0.02289 C -0.48507 0.01919 -0.49705 0.0104 -0.50104 0.00809 C -0.50521 0.00578 -0.50955 0.00485 -0.51354 0.00254 C -0.5158 0.00115 -0.51754 -0.00162 -0.51997 -0.00301 C -0.52379 -0.00602 -0.52761 -0.00972 -0.53212 -0.01041 C -0.54809 -0.01365 -0.5382 -0.01203 -0.56146 -0.01411 C -0.56424 -0.01481 -0.56667 -0.01573 -0.56927 -0.01596 C -0.60382 -0.0192 -0.60625 -0.01781 -0.6434 -0.01596 C -0.64618 -0.0155 -0.64861 -0.01481 -0.65122 -0.01411 C -0.66181 -0.01203 -0.6599 -0.01342 -0.66823 -0.01041 C -0.66997 -0.00995 -0.67153 -0.00949 -0.67292 -0.00856 C -0.67465 -0.00764 -0.67587 -0.00625 -0.67743 -0.00486 C -0.70191 -0.0081 -0.68334 -0.00509 -0.69757 -0.00856 C -0.70278 -0.00995 -0.71302 -0.01226 -0.71302 -0.01203 L -0.77813 -0.01041 C -0.78177 -0.01041 -0.78542 -0.00902 -0.78889 -0.00856 C -0.79514 -0.00787 -0.80139 -0.00764 -0.80747 -0.00671 C -0.81372 -0.00602 -0.81997 -0.00463 -0.82604 -0.00301 C -0.82813 -0.00255 -0.83021 -0.00209 -0.83229 -0.00116 C -0.8349 -0.00024 -0.8375 0.00115 -0.83993 0.00254 C -0.84653 0.00531 -0.84618 0.00393 -0.85382 0.00994 C -0.85677 0.01202 -0.85903 0.0148 -0.86163 0.01734 C -0.86476 0.01988 -0.86806 0.02197 -0.87084 0.02474 C -0.87309 0.02636 -0.875 0.02867 -0.87709 0.03029 C -0.87865 0.03122 -0.88038 0.03122 -0.88177 0.03214 C -0.88386 0.03307 -0.88594 0.03469 -0.88785 0.03584 C -0.88941 0.03654 -0.89115 0.03677 -0.89254 0.03769 C -0.89965 0.04116 -0.89809 0.04232 -0.90643 0.04324 C -0.91111 0.04347 -0.9158 0.04324 -0.92031 0.04324 L -0.88177 -0.01781 " pathEditMode="relative" rAng="0" ptsTypes="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39" y="-5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3" grpId="0"/>
      <p:bldP spid="13" grpId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6982" y="4366288"/>
            <a:ext cx="41469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an-cháil ar cháiseanna de chuid na Fraince</a:t>
            </a:r>
            <a:r>
              <a:rPr lang="en-GB" sz="2800" dirty="0" smtClean="0">
                <a:latin typeface="Tw Cen MT" panose="020B0602020104020603" pitchFamily="34" charset="0"/>
              </a:rPr>
              <a:t> – </a:t>
            </a:r>
            <a:r>
              <a:rPr lang="ga-IE" sz="2800" dirty="0" smtClean="0">
                <a:latin typeface="Tw Cen MT" panose="020B0602020104020603" pitchFamily="34" charset="0"/>
              </a:rPr>
              <a:t/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Brie</a:t>
            </a:r>
            <a:r>
              <a:rPr lang="ga-IE" sz="2800" dirty="0" smtClean="0">
                <a:latin typeface="Tw Cen MT" panose="020B0602020104020603" pitchFamily="34" charset="0"/>
              </a:rPr>
              <a:t>,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Camembert</a:t>
            </a:r>
            <a:r>
              <a:rPr lang="ga-IE" sz="2800" dirty="0" smtClean="0">
                <a:latin typeface="Tw Cen MT" panose="020B0602020104020603" pitchFamily="34" charset="0"/>
              </a:rPr>
              <a:t> agus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Roquefort</a:t>
            </a:r>
            <a:r>
              <a:rPr lang="en-GB" sz="2800" dirty="0" smtClean="0">
                <a:latin typeface="Tw Cen MT" panose="020B0602020104020603" pitchFamily="34" charset="0"/>
              </a:rPr>
              <a:t>, mar </a:t>
            </a:r>
            <a:r>
              <a:rPr lang="ga-IE" sz="2800" dirty="0" smtClean="0">
                <a:latin typeface="Tw Cen MT" panose="020B0602020104020603" pitchFamily="34" charset="0"/>
              </a:rPr>
              <a:t>shampla.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5448" y="3858432"/>
            <a:ext cx="4248000" cy="28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15448" y="550343"/>
            <a:ext cx="40682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Itear seilidí sa Fhrainc. </a:t>
            </a:r>
            <a:r>
              <a:rPr lang="ga-IE" sz="2800" i="1" dirty="0" smtClean="0">
                <a:latin typeface="Tw Cen MT" panose="020B0602020104020603" pitchFamily="34" charset="0"/>
              </a:rPr>
              <a:t>Escargots</a:t>
            </a:r>
            <a:r>
              <a:rPr lang="ga-IE" sz="2800" dirty="0" smtClean="0">
                <a:latin typeface="Tw Cen MT" panose="020B0602020104020603" pitchFamily="34" charset="0"/>
              </a:rPr>
              <a:t> a thugtar orthu.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982" y="170276"/>
            <a:ext cx="4248000" cy="28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99792" y="3068960"/>
            <a:ext cx="35418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4000" dirty="0" smtClean="0">
                <a:latin typeface="Berlin Sans FB" panose="020E0602020502020306" pitchFamily="34" charset="0"/>
              </a:rPr>
              <a:t>Bia na Fraince</a:t>
            </a:r>
            <a:endParaRPr lang="ga-IE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52"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00808"/>
            <a:ext cx="3381375" cy="42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4105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Bíonn féile mhór </a:t>
            </a:r>
            <a: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sa Fhrainc gach bliain </a:t>
            </a:r>
            <a: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an 14 Iúil.</a:t>
            </a:r>
            <a:endParaRPr lang="ga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020885" flipH="1">
            <a:off x="2204642" y="5516991"/>
            <a:ext cx="6883056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Cén fáth a mbíonn muintir na Fraince ag ceiliúradh an lá sin, meas tú?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38725" y="0"/>
            <a:ext cx="41052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Bíonn féile acu ar an lá sin gach bliain chun comóradh a dhéanamh </a:t>
            </a:r>
            <a: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an lá a gabhadh an </a:t>
            </a:r>
            <a:r>
              <a:rPr lang="ga-IE" sz="2800" b="1" i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Bastille</a:t>
            </a:r>
            <a:r>
              <a:rPr lang="ga-IE" sz="28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sa bhliain 1789. Ba é sin an chéad eachtra i Réabhlóid na Fraince. </a:t>
            </a:r>
            <a:endParaRPr lang="ga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9780" y="0"/>
            <a:ext cx="5342550" cy="5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3992" y="224259"/>
            <a:ext cx="370745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Réigiún i dtuaisceart na Fraince is ea an Normainn. An bhfuil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fhios agat cén bhaint atá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ag an Normainn le hÉirinn?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40382" y="846387"/>
            <a:ext cx="342439" cy="386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4048" y="1312297"/>
            <a:ext cx="13312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 dirty="0">
                <a:latin typeface="Comic Sans MS" panose="030F0702030302020204" pitchFamily="66" charset="0"/>
              </a:rPr>
              <a:t>A</a:t>
            </a:r>
            <a:r>
              <a:rPr lang="en-GB" altLang="en-US" sz="1400" dirty="0" smtClean="0">
                <a:latin typeface="Comic Sans MS" panose="030F0702030302020204" pitchFamily="66" charset="0"/>
              </a:rPr>
              <a:t>n </a:t>
            </a:r>
            <a:r>
              <a:rPr lang="ga-IE" altLang="en-US" sz="1400" dirty="0" smtClean="0">
                <a:latin typeface="Comic Sans MS" panose="030F0702030302020204" pitchFamily="66" charset="0"/>
              </a:rPr>
              <a:t>Normainn</a:t>
            </a:r>
            <a:endParaRPr lang="ga-IE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65" y="1916832"/>
            <a:ext cx="34559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Tháinig na Normannaigh </a:t>
            </a:r>
            <a:r>
              <a:rPr lang="en-GB" sz="2200" dirty="0" smtClean="0">
                <a:latin typeface="Tw Cen MT" panose="020B0602020104020603" pitchFamily="34" charset="0"/>
              </a:rPr>
              <a:t/>
            </a:r>
            <a:br>
              <a:rPr lang="en-GB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go hÉirinn sa bhliain 1169. </a:t>
            </a:r>
            <a:r>
              <a:rPr lang="en-GB" sz="2200" dirty="0" smtClean="0">
                <a:latin typeface="Tw Cen MT" panose="020B0602020104020603" pitchFamily="34" charset="0"/>
              </a:rPr>
              <a:t/>
            </a:r>
            <a:br>
              <a:rPr lang="en-GB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Ba as an Normainn do na Normannaigh.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465" y="3593001"/>
            <a:ext cx="6012000" cy="32204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4869" y="0"/>
            <a:ext cx="4684810" cy="468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380727" y="1002447"/>
            <a:ext cx="342439" cy="386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8500" y="260647"/>
            <a:ext cx="407275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Tá nasc idir Éire agus an Bhriotáin in iarthuaisceart na Fraince freisin. Tá cultúr Ceilteach sa Bhriotáin, mar atá in Éirinn. Labhraítear teanga Cheilteach ann –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Bhriotáinis. Tá cosúlachtaí áirithe idir an Ghaeilge agus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Bhriotáinis.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88024" y="1195927"/>
            <a:ext cx="1027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An Bhriotáin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76777" y="4797152"/>
            <a:ext cx="44279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Bíonn ceol Ceilteach le cloisteáil </a:t>
            </a:r>
            <a:r>
              <a:rPr lang="en-GB" sz="2200" dirty="0" smtClean="0">
                <a:latin typeface="Tw Cen MT" panose="020B0602020104020603" pitchFamily="34" charset="0"/>
              </a:rPr>
              <a:t/>
            </a:r>
            <a:br>
              <a:rPr lang="en-GB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sa Bhriotáin. Bíonn go leor féilte ceoil sa réigiún gach bliain, agus déantar ceiliúradh ar an gceol agus ar an damhsa tradisiúnta ag na féilte sin.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26263">
            <a:off x="17139" y="3022649"/>
            <a:ext cx="4422914" cy="1636032"/>
          </a:xfrm>
          <a:prstGeom prst="ellipse">
            <a:avLst/>
          </a:prstGeom>
          <a:ln w="381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489" y="4817256"/>
            <a:ext cx="3022568" cy="2021680"/>
          </a:xfrm>
          <a:prstGeom prst="ellipse">
            <a:avLst/>
          </a:prstGeom>
          <a:ln w="381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0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7786" y="140681"/>
            <a:ext cx="2839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600" dirty="0" smtClean="0">
                <a:latin typeface="Berlin Sans FB" panose="020E0602020502020306" pitchFamily="34" charset="0"/>
              </a:rPr>
              <a:t>F</a:t>
            </a:r>
            <a:r>
              <a:rPr lang="en-IE" sz="3600" dirty="0" smtClean="0">
                <a:latin typeface="Berlin Sans FB" panose="020E0602020502020306" pitchFamily="34" charset="0"/>
              </a:rPr>
              <a:t>í</a:t>
            </a:r>
            <a:r>
              <a:rPr lang="ga-IE" sz="3600" dirty="0" smtClean="0">
                <a:latin typeface="Berlin Sans FB" panose="020E0602020502020306" pitchFamily="34" charset="0"/>
              </a:rPr>
              <a:t>ricí Spéisiúla</a:t>
            </a:r>
            <a:endParaRPr lang="ga-IE" sz="36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290" y="942468"/>
            <a:ext cx="6204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Déantar carranna </a:t>
            </a:r>
            <a:r>
              <a:rPr lang="ga-IE" sz="24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Citroën</a:t>
            </a:r>
            <a:r>
              <a:rPr lang="ga-IE" sz="2400" dirty="0" smtClean="0">
                <a:latin typeface="Tw Cen MT" panose="020B0602020104020603" pitchFamily="34" charset="0"/>
              </a:rPr>
              <a:t>, </a:t>
            </a:r>
            <a:r>
              <a:rPr lang="ga-IE" sz="24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Peugeot</a:t>
            </a:r>
            <a:r>
              <a:rPr lang="ga-IE" sz="2400" dirty="0" smtClean="0">
                <a:latin typeface="Tw Cen MT" panose="020B0602020104020603" pitchFamily="34" charset="0"/>
              </a:rPr>
              <a:t> agus </a:t>
            </a:r>
            <a:r>
              <a:rPr lang="ga-IE" sz="2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Renault</a:t>
            </a:r>
            <a:r>
              <a:rPr lang="ga-IE" sz="2400" dirty="0" smtClean="0">
                <a:latin typeface="Tw Cen MT" panose="020B0602020104020603" pitchFamily="34" charset="0"/>
              </a:rPr>
              <a:t> sa Fhrainc.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325" y="4652307"/>
            <a:ext cx="61333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Tá an-tóir ar an gcluiche </a:t>
            </a:r>
            <a:r>
              <a:rPr lang="en-GB" sz="2400" b="1" i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p</a:t>
            </a:r>
            <a:r>
              <a:rPr lang="ga-IE" sz="2400" b="1" i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étanque</a:t>
            </a:r>
            <a:r>
              <a:rPr lang="ga-IE" sz="2400" dirty="0" smtClean="0">
                <a:latin typeface="Tw Cen MT" panose="020B0602020104020603" pitchFamily="34" charset="0"/>
              </a:rPr>
              <a:t> sa Fhrainc. Sa chluiche caitear 3 liathróid mhiotail agus déantar iarracht iad a fháil chomh cóngarach </a:t>
            </a:r>
            <a:r>
              <a:rPr lang="en-GB" sz="2400" dirty="0" err="1" smtClean="0">
                <a:latin typeface="Tw Cen MT" panose="020B0602020104020603" pitchFamily="34" charset="0"/>
              </a:rPr>
              <a:t>agus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is féidir do</a:t>
            </a:r>
            <a:r>
              <a:rPr lang="en-GB" sz="2400" dirty="0" smtClean="0">
                <a:latin typeface="Tw Cen MT" panose="020B0602020104020603" pitchFamily="34" charset="0"/>
              </a:rPr>
              <a:t>n</a:t>
            </a:r>
            <a:r>
              <a:rPr lang="ga-IE" sz="2400" dirty="0" smtClean="0">
                <a:latin typeface="Tw Cen MT" panose="020B0602020104020603" pitchFamily="34" charset="0"/>
              </a:rPr>
              <a:t> liathróid adhmaid. Imrítear amuigh faoin aer é.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290" y="3419624"/>
            <a:ext cx="6204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Téann tollán </a:t>
            </a:r>
            <a:r>
              <a:rPr lang="ga-IE" sz="2400" dirty="0" err="1" smtClean="0">
                <a:latin typeface="Tw Cen MT" panose="020B0602020104020603" pitchFamily="34" charset="0"/>
              </a:rPr>
              <a:t>Mont</a:t>
            </a:r>
            <a:r>
              <a:rPr lang="ga-IE" sz="2400" dirty="0" smtClean="0">
                <a:latin typeface="Tw Cen MT" panose="020B0602020104020603" pitchFamily="34" charset="0"/>
              </a:rPr>
              <a:t> Blanc ón bhFrainc go dtí an Iodáil. Tollán 11 </a:t>
            </a:r>
            <a:r>
              <a:rPr lang="ga-IE" sz="2400" dirty="0" err="1" smtClean="0">
                <a:latin typeface="Tw Cen MT" panose="020B0602020104020603" pitchFamily="34" charset="0"/>
              </a:rPr>
              <a:t>km</a:t>
            </a:r>
            <a:r>
              <a:rPr lang="ga-IE" sz="2400" dirty="0" smtClean="0">
                <a:latin typeface="Tw Cen MT" panose="020B0602020104020603" pitchFamily="34" charset="0"/>
              </a:rPr>
              <a:t> ar fad atá ann.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290" y="1946787"/>
            <a:ext cx="61764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buFont typeface="Arial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Is rás cáiliúil rothaíochta é an </a:t>
            </a:r>
            <a:r>
              <a:rPr lang="ga-IE" sz="24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Tour</a:t>
            </a:r>
            <a:r>
              <a:rPr lang="ga-IE" sz="2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de </a:t>
            </a:r>
            <a:r>
              <a:rPr lang="ga-IE" sz="24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France</a:t>
            </a:r>
            <a:r>
              <a:rPr lang="ga-IE" sz="2400" dirty="0" smtClean="0">
                <a:latin typeface="Tw Cen MT" panose="020B0602020104020603" pitchFamily="34" charset="0"/>
              </a:rPr>
              <a:t>. Bíonn an rás timpeall 3,500 </a:t>
            </a:r>
            <a:r>
              <a:rPr lang="ga-IE" sz="2400" dirty="0" err="1" smtClean="0">
                <a:latin typeface="Tw Cen MT" panose="020B0602020104020603" pitchFamily="34" charset="0"/>
              </a:rPr>
              <a:t>km</a:t>
            </a:r>
            <a:r>
              <a:rPr lang="ga-IE" sz="2400" dirty="0" smtClean="0">
                <a:latin typeface="Tw Cen MT" panose="020B0602020104020603" pitchFamily="34" charset="0"/>
              </a:rPr>
              <a:t> ar fad agus maireann sé 21 lá.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711" y="3212976"/>
            <a:ext cx="2412000" cy="16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9449" y="219180"/>
            <a:ext cx="2158506" cy="155594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2702" y="1946787"/>
            <a:ext cx="2412000" cy="10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712" y="4977672"/>
            <a:ext cx="2412000" cy="16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15994" r="18456" b="17165"/>
          <a:stretch/>
        </p:blipFill>
        <p:spPr bwMode="auto">
          <a:xfrm>
            <a:off x="6263680" y="3406000"/>
            <a:ext cx="2216434" cy="247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7459" y="26968"/>
            <a:ext cx="7129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Tugann na milliúin turasóir cuairt ar an bhFrainc gach bliain. Cad a mheallann ann iad, meas tú?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263680" y="2157776"/>
            <a:ext cx="2880320" cy="1319755"/>
          </a:xfrm>
          <a:prstGeom prst="cloudCallout">
            <a:avLst>
              <a:gd name="adj1" fmla="val 6519"/>
              <a:gd name="adj2" fmla="val 93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</a:rPr>
              <a:t>Taitníonn an aimsir i ndeisceart na Fraince liomsa. 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43524" y="2390726"/>
            <a:ext cx="2340552" cy="1164543"/>
          </a:xfrm>
          <a:prstGeom prst="cloudCallout">
            <a:avLst>
              <a:gd name="adj1" fmla="val 12540"/>
              <a:gd name="adj2" fmla="val 765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solidFill>
                  <a:schemeClr val="tx1"/>
                </a:solidFill>
              </a:rPr>
              <a:t>Is breá liomsa na foirgnimh áille.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07830" y="1088975"/>
            <a:ext cx="2089150" cy="1331913"/>
          </a:xfrm>
          <a:prstGeom prst="cloudCallout">
            <a:avLst>
              <a:gd name="adj1" fmla="val 4131"/>
              <a:gd name="adj2" fmla="val 1001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solidFill>
                  <a:schemeClr val="tx1"/>
                </a:solidFill>
              </a:rPr>
              <a:t>Téimse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ga-IE" dirty="0" smtClean="0">
                <a:solidFill>
                  <a:schemeClr val="tx1"/>
                </a:solidFill>
              </a:rPr>
              <a:t>ag sciáil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ga-IE" dirty="0" smtClean="0">
                <a:solidFill>
                  <a:schemeClr val="tx1"/>
                </a:solidFill>
              </a:rPr>
              <a:t>sna hAlpa.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737720" y="967740"/>
            <a:ext cx="2376934" cy="1176701"/>
          </a:xfrm>
          <a:prstGeom prst="cloudCallout">
            <a:avLst>
              <a:gd name="adj1" fmla="val -29719"/>
              <a:gd name="adj2" fmla="val 835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dirty="0" smtClean="0">
                <a:solidFill>
                  <a:schemeClr val="tx1"/>
                </a:solidFill>
              </a:rPr>
              <a:t>Is breá liomsa bia blasta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ga-IE" dirty="0" smtClean="0">
                <a:solidFill>
                  <a:schemeClr val="tx1"/>
                </a:solidFill>
              </a:rPr>
              <a:t>na Fraince.</a:t>
            </a:r>
            <a:endParaRPr lang="ga-IE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076" y="3011554"/>
            <a:ext cx="2412770" cy="241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780" y="2528788"/>
            <a:ext cx="178678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12" y="3699282"/>
            <a:ext cx="2447238" cy="24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1770" y="5884555"/>
            <a:ext cx="7560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Céard </a:t>
            </a:r>
            <a:r>
              <a:rPr lang="en-GB" sz="2800" dirty="0" smtClean="0">
                <a:latin typeface="Tw Cen MT" panose="020B0602020104020603" pitchFamily="34" charset="0"/>
              </a:rPr>
              <a:t>ba </a:t>
            </a:r>
            <a:r>
              <a:rPr lang="ga-IE" sz="2800" dirty="0" smtClean="0">
                <a:latin typeface="Tw Cen MT" panose="020B0602020104020603" pitchFamily="34" charset="0"/>
              </a:rPr>
              <a:t>mhaith leatsa a fheiceáil nó a dhéanamh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 má thugann tú cuairt ar an bhFrainc amach anseo?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1440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483768" y="1514661"/>
            <a:ext cx="1439862" cy="57626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947684">
            <a:off x="3914960" y="2019495"/>
            <a:ext cx="431800" cy="3405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91180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</a:rPr>
              <a:t>Tá an Fhrainc sa leathsféar thuaidh.</a:t>
            </a:r>
            <a:endParaRPr lang="ga-IE" sz="36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0487" y="332656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</a:rPr>
              <a:t>Cá háit ar domhan a bhfuil an Fhrainc?</a:t>
            </a:r>
            <a:endParaRPr lang="ga-IE" sz="32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69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38598"/>
              </p:ext>
            </p:extLst>
          </p:nvPr>
        </p:nvGraphicFramePr>
        <p:xfrm>
          <a:off x="209674" y="543051"/>
          <a:ext cx="8784976" cy="6286399"/>
        </p:xfrm>
        <a:graphic>
          <a:graphicData uri="http://schemas.openxmlformats.org/drawingml/2006/table">
            <a:tbl>
              <a:tblPr/>
              <a:tblGrid>
                <a:gridCol w="5616624"/>
                <a:gridCol w="1297477"/>
                <a:gridCol w="1870875"/>
              </a:tblGrid>
              <a:tr h="601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na hAlpa mar theorainn idir an Fhrainc agus an Spáinn.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Is í an tSéin an abhainn is faide sa Fhrainc.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Comhlacht Seapánach is ea Renault.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Tá teorainn ag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an bhFrainc leis an nGearmáin.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Bíonn féile sa Fhrainc ar an 14 Lúnasa gach bliain chun comóradh a dhéanamh ar an lá </a:t>
                      </a:r>
                      <a:b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</a:b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 gabhadh an </a:t>
                      </a:r>
                      <a:r>
                        <a:rPr kumimoji="0" lang="ga-IE" sz="22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Bastille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Tá an Fhrainc sa leathsféar thuaidh.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200" noProof="0" dirty="0" smtClean="0">
                          <a:latin typeface="Tw Cen MT" panose="020B0602020104020603" pitchFamily="34" charset="0"/>
                        </a:rPr>
                        <a:t>Réigiún 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Ceilteach is ea an Bhriotáin.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Páras suite ar 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an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kumimoji="0" lang="en-GB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Séin.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00" y="12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00" y="262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00" y="198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00" y="417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000" y="331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000" y="568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000" y="500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000" y="630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7" name="Text Box 54"/>
          <p:cNvSpPr txBox="1">
            <a:spLocks noChangeArrowheads="1"/>
          </p:cNvSpPr>
          <p:nvPr/>
        </p:nvSpPr>
        <p:spPr bwMode="auto">
          <a:xfrm>
            <a:off x="2484438" y="0"/>
            <a:ext cx="424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6022481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539552" y="1700808"/>
            <a:ext cx="8081963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4400" dirty="0">
                <a:latin typeface="Berlin Sans FB" panose="020E0602020502020306" pitchFamily="34" charset="0"/>
              </a:rPr>
              <a:t>Tráth na </a:t>
            </a:r>
            <a:r>
              <a:rPr lang="ga-IE" sz="4400" dirty="0" smtClean="0">
                <a:latin typeface="Berlin Sans FB" panose="020E0602020502020306" pitchFamily="34" charset="0"/>
              </a:rPr>
              <a:t>gCeist</a:t>
            </a:r>
            <a:endParaRPr lang="en-IE" sz="4400" dirty="0">
              <a:latin typeface="Berlin Sans FB" panose="020E0602020502020306" pitchFamily="34" charset="0"/>
            </a:endParaRPr>
          </a:p>
          <a:p>
            <a:r>
              <a:rPr lang="ga-IE" sz="4000" dirty="0" smtClean="0">
                <a:latin typeface="Tw Cen MT" panose="020B0602020104020603" pitchFamily="34" charset="0"/>
                <a:hlinkClick r:id="rId3"/>
              </a:rPr>
              <a:t>http</a:t>
            </a:r>
            <a:r>
              <a:rPr lang="ga-IE" sz="4000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ga-IE" sz="4000" dirty="0" smtClean="0">
                <a:latin typeface="Tw Cen MT" panose="020B0602020104020603" pitchFamily="34" charset="0"/>
                <a:hlinkClick r:id="rId3"/>
              </a:rPr>
              <a:t>www.oswego.org/ocsd-web/quiz/mquiz.asp?filename=MniGhallanfhrainc</a:t>
            </a:r>
            <a:r>
              <a:rPr lang="en-GB" sz="4000" dirty="0" smtClean="0">
                <a:latin typeface="Tw Cen MT" panose="020B0602020104020603" pitchFamily="34" charset="0"/>
              </a:rPr>
              <a:t> </a:t>
            </a:r>
            <a:endParaRPr lang="ga-IE" sz="4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467544" y="1484785"/>
            <a:ext cx="8229600" cy="25922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ga-IE" sz="3600" dirty="0" smtClean="0">
                <a:latin typeface="Tw Cen MT" panose="020B0602020104020603" pitchFamily="34" charset="0"/>
              </a:rPr>
              <a:t>Cliceáil </a:t>
            </a:r>
            <a:r>
              <a:rPr lang="en-GB" sz="3600" dirty="0" err="1" smtClean="0">
                <a:latin typeface="Tw Cen MT" panose="020B0602020104020603" pitchFamily="34" charset="0"/>
              </a:rPr>
              <a:t>ar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r>
              <a:rPr lang="ga-IE" sz="3600" dirty="0" smtClean="0">
                <a:latin typeface="Tw Cen MT" panose="020B0602020104020603" pitchFamily="34" charset="0"/>
              </a:rPr>
              <a:t>an nasc thíos chun féachaint </a:t>
            </a:r>
            <a:r>
              <a:rPr lang="en-GB" sz="3600" dirty="0" smtClean="0">
                <a:latin typeface="Tw Cen MT" panose="020B0602020104020603" pitchFamily="34" charset="0"/>
              </a:rPr>
              <a:t/>
            </a:r>
            <a:br>
              <a:rPr lang="en-GB" sz="3600" dirty="0" smtClean="0">
                <a:latin typeface="Tw Cen MT" panose="020B0602020104020603" pitchFamily="34" charset="0"/>
              </a:rPr>
            </a:br>
            <a:r>
              <a:rPr lang="ga-IE" sz="3600" dirty="0" smtClean="0">
                <a:latin typeface="Tw Cen MT" panose="020B0602020104020603" pitchFamily="34" charset="0"/>
              </a:rPr>
              <a:t>ar fhíseán faoin bhFrainc: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ga-IE" sz="3600" u="sng" dirty="0" smtClean="0">
                <a:latin typeface="Tw Cen MT" panose="020B0602020104020603" pitchFamily="34" charset="0"/>
                <a:hlinkClick r:id="rId2"/>
              </a:rPr>
              <a:t>http://video.nationalgeographic.com/video/destinations/france-overview-dest</a:t>
            </a:r>
            <a:endParaRPr lang="ga-IE" sz="3600" dirty="0" smtClean="0">
              <a:latin typeface="Tw Cen MT" panose="020B0602020104020603" pitchFamily="34" charset="0"/>
            </a:endParaRPr>
          </a:p>
          <a:p>
            <a:pPr marL="0" indent="0">
              <a:buFont typeface="Arial" charset="0"/>
              <a:buNone/>
            </a:pPr>
            <a:endParaRPr lang="ga-IE" sz="3600" dirty="0" smtClean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539750" y="3068960"/>
            <a:ext cx="80819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altLang="en-US" sz="3600" dirty="0">
                <a:latin typeface="Tw Cen MT" panose="020B0602020104020603" pitchFamily="34" charset="0"/>
              </a:rPr>
              <a:t>Cliceáil ar an nasc thíos chun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cluiche</a:t>
            </a:r>
            <a:r>
              <a:rPr lang="ga-IE" sz="3600" dirty="0">
                <a:latin typeface="Tw Cen MT" panose="020B0602020104020603" pitchFamily="34" charset="0"/>
              </a:rPr>
              <a:t> </a:t>
            </a:r>
            <a:r>
              <a:rPr lang="en-GB" sz="3600" dirty="0" smtClean="0">
                <a:latin typeface="Tw Cen MT" panose="020B0602020104020603" pitchFamily="34" charset="0"/>
              </a:rPr>
              <a:t/>
            </a:r>
            <a:br>
              <a:rPr lang="en-GB" sz="3600" dirty="0" smtClean="0">
                <a:latin typeface="Tw Cen MT" panose="020B0602020104020603" pitchFamily="34" charset="0"/>
              </a:rPr>
            </a:br>
            <a:r>
              <a:rPr lang="ga-IE" sz="3600" dirty="0" smtClean="0">
                <a:latin typeface="Tw Cen MT" panose="020B0602020104020603" pitchFamily="34" charset="0"/>
              </a:rPr>
              <a:t>faoi </a:t>
            </a:r>
            <a:r>
              <a:rPr lang="ga-IE" sz="3600" dirty="0">
                <a:latin typeface="Tw Cen MT" panose="020B0602020104020603" pitchFamily="34" charset="0"/>
              </a:rPr>
              <a:t>thíortha </a:t>
            </a:r>
            <a:r>
              <a:rPr lang="ga-IE" sz="3600" dirty="0" smtClean="0">
                <a:latin typeface="Tw Cen MT" panose="020B0602020104020603" pitchFamily="34" charset="0"/>
              </a:rPr>
              <a:t>na hEorpa</a:t>
            </a:r>
            <a:r>
              <a:rPr lang="en-GB" sz="3600" dirty="0" smtClean="0">
                <a:latin typeface="Tw Cen MT" panose="020B0602020104020603" pitchFamily="34" charset="0"/>
              </a:rPr>
              <a:t> a </a:t>
            </a:r>
            <a:r>
              <a:rPr lang="en-GB" sz="3600" dirty="0" err="1" smtClean="0">
                <a:latin typeface="Tw Cen MT" panose="020B0602020104020603" pitchFamily="34" charset="0"/>
              </a:rPr>
              <a:t>imirt</a:t>
            </a:r>
            <a:r>
              <a:rPr lang="ga-IE" sz="3600" dirty="0" smtClean="0">
                <a:latin typeface="Tw Cen MT" panose="020B0602020104020603" pitchFamily="34" charset="0"/>
              </a:rPr>
              <a:t>: </a:t>
            </a:r>
            <a:r>
              <a:rPr lang="ga-IE" sz="3600" dirty="0" smtClean="0">
                <a:latin typeface="Tw Cen MT" panose="020B0602020104020603" pitchFamily="34" charset="0"/>
                <a:hlinkClick r:id="rId3"/>
              </a:rPr>
              <a:t>http://online.seterra.net/ga/vgp/3007</a:t>
            </a:r>
            <a:r>
              <a:rPr lang="ga-IE" sz="3600" dirty="0" smtClean="0">
                <a:latin typeface="Tw Cen MT" panose="020B0602020104020603" pitchFamily="34" charset="0"/>
              </a:rPr>
              <a:t> </a:t>
            </a:r>
            <a:endParaRPr lang="ga-IE" sz="3600" dirty="0">
              <a:latin typeface="Tw Cen MT" panose="020B0602020104020603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9750" y="980728"/>
            <a:ext cx="82087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altLang="en-US" sz="3600" dirty="0">
                <a:latin typeface="Tw Cen MT" panose="020B0602020104020603" pitchFamily="34" charset="0"/>
              </a:rPr>
              <a:t>Cliceáil ar an nasc thíos </a:t>
            </a:r>
            <a:r>
              <a:rPr lang="ga-IE" altLang="en-US" sz="3600" dirty="0" smtClean="0">
                <a:latin typeface="Tw Cen MT" panose="020B0602020104020603" pitchFamily="34" charset="0"/>
              </a:rPr>
              <a:t>chun</a:t>
            </a:r>
            <a:r>
              <a:rPr lang="en-GB" altLang="en-US" sz="3600" dirty="0" smtClean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cluiche</a:t>
            </a:r>
            <a:r>
              <a:rPr lang="ga-IE" sz="3600" dirty="0" smtClean="0">
                <a:latin typeface="Tw Cen MT" panose="020B0602020104020603" pitchFamily="34" charset="0"/>
              </a:rPr>
              <a:t> </a:t>
            </a:r>
            <a:r>
              <a:rPr lang="en-GB" sz="3600" dirty="0" smtClean="0">
                <a:latin typeface="Tw Cen MT" panose="020B0602020104020603" pitchFamily="34" charset="0"/>
              </a:rPr>
              <a:t/>
            </a:r>
            <a:br>
              <a:rPr lang="en-GB" sz="3600" dirty="0" smtClean="0">
                <a:latin typeface="Tw Cen MT" panose="020B0602020104020603" pitchFamily="34" charset="0"/>
              </a:rPr>
            </a:br>
            <a:r>
              <a:rPr lang="ga-IE" sz="3600" dirty="0" smtClean="0">
                <a:latin typeface="Tw Cen MT" panose="020B0602020104020603" pitchFamily="34" charset="0"/>
              </a:rPr>
              <a:t>faoi chathracha na Fraince</a:t>
            </a:r>
            <a:r>
              <a:rPr lang="en-GB" sz="3600" dirty="0" smtClean="0">
                <a:latin typeface="Tw Cen MT" panose="020B0602020104020603" pitchFamily="34" charset="0"/>
              </a:rPr>
              <a:t> a </a:t>
            </a:r>
            <a:r>
              <a:rPr lang="en-GB" sz="3600" dirty="0" err="1" smtClean="0">
                <a:latin typeface="Tw Cen MT" panose="020B0602020104020603" pitchFamily="34" charset="0"/>
              </a:rPr>
              <a:t>imirt</a:t>
            </a:r>
            <a:r>
              <a:rPr lang="ga-IE" sz="3600" dirty="0" smtClean="0">
                <a:latin typeface="Tw Cen MT" panose="020B0602020104020603" pitchFamily="34" charset="0"/>
              </a:rPr>
              <a:t>: </a:t>
            </a:r>
          </a:p>
          <a:p>
            <a:r>
              <a:rPr lang="ga-IE" sz="3600" dirty="0" smtClean="0">
                <a:latin typeface="Tw Cen MT" panose="020B0602020104020603" pitchFamily="34" charset="0"/>
                <a:hlinkClick r:id="rId4"/>
              </a:rPr>
              <a:t>http://online.seterra.net/ga/ex/44</a:t>
            </a:r>
            <a:r>
              <a:rPr lang="ga-IE" sz="3600" dirty="0" smtClean="0">
                <a:latin typeface="Tw Cen MT" panose="020B0602020104020603" pitchFamily="34" charset="0"/>
              </a:rPr>
              <a:t> </a:t>
            </a:r>
            <a:endParaRPr lang="ga-IE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290482" y="1052736"/>
            <a:ext cx="856932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600" dirty="0">
                <a:latin typeface="Tw Cen MT" panose="020B0602020104020603" pitchFamily="34" charset="0"/>
              </a:rPr>
              <a:t>Tuilleadh eolais </a:t>
            </a:r>
            <a:r>
              <a:rPr lang="en-GB" sz="3600" dirty="0">
                <a:latin typeface="Tw Cen MT" panose="020B0602020104020603" pitchFamily="34" charset="0"/>
              </a:rPr>
              <a:t>le </a:t>
            </a:r>
            <a:r>
              <a:rPr lang="ga-IE" sz="3600" dirty="0">
                <a:latin typeface="Tw Cen MT" panose="020B0602020104020603" pitchFamily="34" charset="0"/>
              </a:rPr>
              <a:t>fáil ar na suíomhanna seo</a:t>
            </a:r>
            <a:r>
              <a:rPr lang="ga-IE" sz="3600" dirty="0" smtClean="0">
                <a:latin typeface="Tw Cen MT" panose="020B0602020104020603" pitchFamily="34" charset="0"/>
              </a:rPr>
              <a:t>:</a:t>
            </a:r>
            <a:endParaRPr lang="en-GB" sz="3600" dirty="0" smtClean="0">
              <a:latin typeface="Tw Cen MT" panose="020B0602020104020603" pitchFamily="34" charset="0"/>
            </a:endParaRPr>
          </a:p>
          <a:p>
            <a:r>
              <a:rPr lang="ga-IE" sz="3600" dirty="0">
                <a:latin typeface="Tw Cen MT" panose="020B0602020104020603" pitchFamily="34" charset="0"/>
                <a:hlinkClick r:id="rId3"/>
              </a:rPr>
              <a:t>http://</a:t>
            </a:r>
            <a:r>
              <a:rPr lang="ga-IE" sz="3600" dirty="0" smtClean="0">
                <a:latin typeface="Tw Cen MT" panose="020B0602020104020603" pitchFamily="34" charset="0"/>
                <a:hlinkClick r:id="rId3"/>
              </a:rPr>
              <a:t>europa.eu/kids-corner/countries/flash/index_ga.htm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</a:p>
          <a:p>
            <a:endParaRPr lang="ga-IE" sz="3600" dirty="0">
              <a:latin typeface="Tw Cen MT" panose="020B0602020104020603" pitchFamily="34" charset="0"/>
            </a:endParaRPr>
          </a:p>
          <a:p>
            <a:r>
              <a:rPr lang="en-IE" sz="3600" dirty="0">
                <a:latin typeface="Tw Cen MT" panose="020B0602020104020603" pitchFamily="34" charset="0"/>
                <a:hlinkClick r:id="rId4"/>
              </a:rPr>
              <a:t>http://</a:t>
            </a:r>
            <a:r>
              <a:rPr lang="en-IE" sz="3600" dirty="0" smtClean="0">
                <a:latin typeface="Tw Cen MT" panose="020B0602020104020603" pitchFamily="34" charset="0"/>
                <a:hlinkClick r:id="rId4"/>
              </a:rPr>
              <a:t>www.timeforkids.com/destination/france</a:t>
            </a:r>
            <a:r>
              <a:rPr lang="en-IE" sz="3600" dirty="0" smtClean="0">
                <a:latin typeface="Tw Cen MT" panose="020B0602020104020603" pitchFamily="34" charset="0"/>
              </a:rPr>
              <a:t> </a:t>
            </a:r>
            <a:endParaRPr lang="en-IE" sz="3600" dirty="0">
              <a:latin typeface="Tw Cen MT" panose="020B0602020104020603" pitchFamily="34" charset="0"/>
            </a:endParaRPr>
          </a:p>
          <a:p>
            <a:endParaRPr lang="en-IE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611188" y="690563"/>
            <a:ext cx="79216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1800" b="1" dirty="0">
                <a:latin typeface="Tw Cen MT" panose="020B0602020104020603" pitchFamily="34" charset="0"/>
              </a:rPr>
              <a:t>Gabhaimid buíochas leis na daoine agus leis na heagraíochtaí a leanas a chuir íomhánna ar fáil do na sleamhnáin seo</a:t>
            </a:r>
            <a:r>
              <a:rPr lang="ga-IE" altLang="ga-IE" sz="18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1800" dirty="0" smtClean="0">
                <a:latin typeface="Tw Cen MT" panose="020B0602020104020603" pitchFamily="34" charset="0"/>
              </a:rPr>
              <a:t>Christine </a:t>
            </a:r>
            <a:r>
              <a:rPr lang="ga-IE" altLang="ga-IE" sz="1800" dirty="0" err="1" smtClean="0">
                <a:latin typeface="Tw Cen MT" panose="020B0602020104020603" pitchFamily="34" charset="0"/>
              </a:rPr>
              <a:t>Warner</a:t>
            </a:r>
            <a:endParaRPr lang="ga-IE" altLang="ga-IE" sz="1800" dirty="0" smtClean="0">
              <a:latin typeface="Tw Cen MT" panose="020B0602020104020603" pitchFamily="34" charset="0"/>
            </a:endParaRPr>
          </a:p>
          <a:p>
            <a:r>
              <a:rPr lang="en-IE" sz="1800" dirty="0" smtClean="0">
                <a:latin typeface="Tw Cen MT" panose="020B0602020104020603" pitchFamily="34" charset="0"/>
              </a:rPr>
              <a:t>PARIS </a:t>
            </a:r>
            <a:r>
              <a:rPr lang="en-IE" sz="1800" dirty="0">
                <a:latin typeface="Tw Cen MT" panose="020B0602020104020603" pitchFamily="34" charset="0"/>
              </a:rPr>
              <a:t>- AUGUST 4: Visitors take photo of Leonardo </a:t>
            </a:r>
            <a:r>
              <a:rPr lang="en-IE" sz="1800" dirty="0" err="1">
                <a:latin typeface="Tw Cen MT" panose="020B0602020104020603" pitchFamily="34" charset="0"/>
              </a:rPr>
              <a:t>DaVinci's</a:t>
            </a:r>
            <a:r>
              <a:rPr lang="en-IE" sz="1800" dirty="0">
                <a:latin typeface="Tw Cen MT" panose="020B0602020104020603" pitchFamily="34" charset="0"/>
              </a:rPr>
              <a:t> "Mona Lisa" at the Louvre Museum, August 4, 2012 in Paris, France. The painting is one of the world's most </a:t>
            </a:r>
            <a:r>
              <a:rPr lang="en-IE" sz="1800" dirty="0" smtClean="0">
                <a:latin typeface="Tw Cen MT" panose="020B0602020104020603" pitchFamily="34" charset="0"/>
              </a:rPr>
              <a:t>famous.</a:t>
            </a:r>
            <a:r>
              <a:rPr lang="ga-IE" sz="1800" dirty="0" smtClean="0">
                <a:latin typeface="Tw Cen MT" panose="020B0602020104020603" pitchFamily="34" charset="0"/>
              </a:rPr>
              <a:t> S-F/Shutterstock.com</a:t>
            </a:r>
            <a:endParaRPr lang="ga-IE" sz="1800" dirty="0">
              <a:latin typeface="Tw Cen MT" panose="020B0602020104020603" pitchFamily="34" charset="0"/>
            </a:endParaRPr>
          </a:p>
          <a:p>
            <a:r>
              <a:rPr lang="ga-IE" sz="1800" dirty="0" err="1">
                <a:latin typeface="Tw Cen MT" panose="020B0602020104020603" pitchFamily="34" charset="0"/>
              </a:rPr>
              <a:t>PARIS</a:t>
            </a:r>
            <a:r>
              <a:rPr lang="ga-IE" sz="1800" dirty="0">
                <a:latin typeface="Tw Cen MT" panose="020B0602020104020603" pitchFamily="34" charset="0"/>
              </a:rPr>
              <a:t> - </a:t>
            </a:r>
            <a:r>
              <a:rPr lang="ga-IE" sz="1800" dirty="0" err="1">
                <a:latin typeface="Tw Cen MT" panose="020B0602020104020603" pitchFamily="34" charset="0"/>
              </a:rPr>
              <a:t>JULY</a:t>
            </a:r>
            <a:r>
              <a:rPr lang="ga-IE" sz="1800" dirty="0">
                <a:latin typeface="Tw Cen MT" panose="020B0602020104020603" pitchFamily="34" charset="0"/>
              </a:rPr>
              <a:t> 14: </a:t>
            </a:r>
            <a:r>
              <a:rPr lang="ga-IE" sz="1800" dirty="0" err="1">
                <a:latin typeface="Tw Cen MT" panose="020B0602020104020603" pitchFamily="34" charset="0"/>
              </a:rPr>
              <a:t>night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scene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of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fireworks</a:t>
            </a:r>
            <a:r>
              <a:rPr lang="ga-IE" sz="1800" dirty="0">
                <a:latin typeface="Tw Cen MT" panose="020B0602020104020603" pitchFamily="34" charset="0"/>
              </a:rPr>
              <a:t> at Eiffel </a:t>
            </a:r>
            <a:r>
              <a:rPr lang="ga-IE" sz="1800" dirty="0" err="1">
                <a:latin typeface="Tw Cen MT" panose="020B0602020104020603" pitchFamily="34" charset="0"/>
              </a:rPr>
              <a:t>Tower</a:t>
            </a:r>
            <a:r>
              <a:rPr lang="ga-IE" sz="1800" dirty="0">
                <a:latin typeface="Tw Cen MT" panose="020B0602020104020603" pitchFamily="34" charset="0"/>
              </a:rPr>
              <a:t> in Bastille </a:t>
            </a:r>
            <a:r>
              <a:rPr lang="ga-IE" sz="1800" dirty="0" err="1">
                <a:latin typeface="Tw Cen MT" panose="020B0602020104020603" pitchFamily="34" charset="0"/>
              </a:rPr>
              <a:t>Day</a:t>
            </a:r>
            <a:r>
              <a:rPr lang="ga-IE" sz="1800" dirty="0">
                <a:latin typeface="Tw Cen MT" panose="020B0602020104020603" pitchFamily="34" charset="0"/>
              </a:rPr>
              <a:t>, </a:t>
            </a:r>
            <a:r>
              <a:rPr lang="ga-IE" sz="1800" dirty="0" err="1">
                <a:latin typeface="Tw Cen MT" panose="020B0602020104020603" pitchFamily="34" charset="0"/>
              </a:rPr>
              <a:t>July</a:t>
            </a:r>
            <a:r>
              <a:rPr lang="ga-IE" sz="1800" dirty="0">
                <a:latin typeface="Tw Cen MT" panose="020B0602020104020603" pitchFamily="34" charset="0"/>
              </a:rPr>
              <a:t> 14, 2013 in </a:t>
            </a:r>
            <a:r>
              <a:rPr lang="ga-IE" sz="1800" dirty="0" err="1">
                <a:latin typeface="Tw Cen MT" panose="020B0602020104020603" pitchFamily="34" charset="0"/>
              </a:rPr>
              <a:t>Paris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err="1">
                <a:latin typeface="Tw Cen MT" panose="020B0602020104020603" pitchFamily="34" charset="0"/>
              </a:rPr>
              <a:t>France</a:t>
            </a:r>
            <a:r>
              <a:rPr lang="ga-IE" sz="1800" dirty="0">
                <a:latin typeface="Tw Cen MT" panose="020B0602020104020603" pitchFamily="34" charset="0"/>
              </a:rPr>
              <a:t>. </a:t>
            </a:r>
            <a:r>
              <a:rPr lang="ga-IE" sz="1800" dirty="0" smtClean="0">
                <a:latin typeface="Tw Cen MT" panose="020B0602020104020603" pitchFamily="34" charset="0"/>
              </a:rPr>
              <a:t>Ditty_about_summer/Shutterstock.com</a:t>
            </a:r>
            <a:endParaRPr lang="ga-IE" sz="1800" dirty="0">
              <a:latin typeface="Tw Cen MT" panose="020B0602020104020603" pitchFamily="34" charset="0"/>
            </a:endParaRPr>
          </a:p>
          <a:p>
            <a:r>
              <a:rPr lang="en-US" sz="1800" dirty="0" smtClean="0">
                <a:latin typeface="Tw Cen MT" panose="020B0602020104020603" pitchFamily="34" charset="0"/>
              </a:rPr>
              <a:t>QUIMPER</a:t>
            </a:r>
            <a:r>
              <a:rPr lang="en-US" sz="1800" dirty="0">
                <a:latin typeface="Tw Cen MT" panose="020B0602020104020603" pitchFamily="34" charset="0"/>
              </a:rPr>
              <a:t>, FRANCE JULY 26, 2013: Festival of Breton dance with traditional clothes in Quimper, Brittany, France. A revival of traditional Breton dancing has taken place for about 70 years.</a:t>
            </a:r>
            <a:r>
              <a:rPr lang="ga-IE" sz="1800" dirty="0">
                <a:latin typeface="Tw Cen MT" panose="020B0602020104020603" pitchFamily="34" charset="0"/>
              </a:rPr>
              <a:t> </a:t>
            </a:r>
            <a:r>
              <a:rPr lang="ga-IE" sz="1800" dirty="0" smtClean="0">
                <a:latin typeface="Tw Cen MT" panose="020B0602020104020603" pitchFamily="34" charset="0"/>
              </a:rPr>
              <a:t>WorldPictures/Shutterstock.com</a:t>
            </a:r>
            <a:endParaRPr lang="en-US" sz="1800" dirty="0">
              <a:latin typeface="Tw Cen MT" panose="020B0602020104020603" pitchFamily="34" charset="0"/>
            </a:endParaRPr>
          </a:p>
          <a:p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b="1" dirty="0">
                <a:latin typeface="Tw Cen MT" panose="020B0602020104020603" pitchFamily="34" charset="0"/>
              </a:rPr>
              <a:t>Íomhánna eile</a:t>
            </a:r>
            <a:r>
              <a:rPr lang="ga-IE" altLang="ga-IE" sz="18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1800" dirty="0" err="1" smtClean="0">
                <a:latin typeface="Tw Cen MT" panose="020B0602020104020603" pitchFamily="34" charset="0"/>
              </a:rPr>
              <a:t>Shutterstock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ga-IE" altLang="ga-IE" sz="1800" dirty="0" smtClean="0">
                <a:latin typeface="Tw Cen MT" panose="020B0602020104020603" pitchFamily="34" charset="0"/>
              </a:rPr>
              <a:t>na </a:t>
            </a:r>
            <a:r>
              <a:rPr lang="ga-IE" altLang="ga-IE" sz="1800" dirty="0">
                <a:latin typeface="Tw Cen MT" panose="020B0602020104020603" pitchFamily="34" charset="0"/>
              </a:rPr>
              <a:t>n‑íomhánna atá ar na sleamhnáin seo. Má rinneadh fail</a:t>
            </a:r>
            <a:r>
              <a:rPr lang="en-GB" altLang="ga-IE" sz="1800" dirty="0">
                <a:latin typeface="Tw Cen MT" panose="020B0602020104020603" pitchFamily="34" charset="0"/>
              </a:rPr>
              <a:t>l</a:t>
            </a:r>
            <a:r>
              <a:rPr lang="ga-IE" altLang="ga-IE" sz="1800" dirty="0">
                <a:latin typeface="Tw Cen MT" panose="020B0602020104020603" pitchFamily="34" charset="0"/>
              </a:rPr>
              <a:t>í ar aon </a:t>
            </a:r>
            <a:r>
              <a:rPr lang="ga-IE" altLang="ga-IE" sz="1800" dirty="0" smtClean="0">
                <a:latin typeface="Tw Cen MT" panose="020B0602020104020603" pitchFamily="34" charset="0"/>
              </a:rPr>
              <a:t>bhealach</a:t>
            </a:r>
            <a:r>
              <a:rPr lang="en-GB" altLang="ga-IE" sz="1800" dirty="0" smtClean="0">
                <a:latin typeface="Tw Cen MT" panose="020B0602020104020603" pitchFamily="34" charset="0"/>
              </a:rPr>
              <a:t> </a:t>
            </a:r>
            <a:r>
              <a:rPr lang="ga-IE" altLang="ga-IE" sz="1800" dirty="0" smtClean="0">
                <a:latin typeface="Tw Cen MT" panose="020B0602020104020603" pitchFamily="34" charset="0"/>
              </a:rPr>
              <a:t>ó </a:t>
            </a:r>
            <a:r>
              <a:rPr lang="ga-IE" altLang="ga-IE" sz="1800" dirty="0">
                <a:latin typeface="Tw Cen MT" panose="020B0602020104020603" pitchFamily="34" charset="0"/>
              </a:rPr>
              <a:t>thaobh cóipchirt de ba cheart d’úinéir an chóipchirt </a:t>
            </a:r>
            <a:r>
              <a:rPr lang="ga-IE" altLang="ga-IE" sz="1800" dirty="0" smtClean="0">
                <a:latin typeface="Tw Cen MT" panose="020B0602020104020603" pitchFamily="34" charset="0"/>
              </a:rPr>
              <a:t>teagmhála </a:t>
            </a:r>
            <a:r>
              <a:rPr lang="ga-IE" altLang="ga-IE" sz="1800" dirty="0">
                <a:latin typeface="Tw Cen MT" panose="020B0602020104020603" pitchFamily="34" charset="0"/>
              </a:rPr>
              <a:t>dhéanamh leis na foilsitheoirí. Beidh na foilsitheoirí lántoilteanach socruithe cuí a dhéanamh leis.</a:t>
            </a:r>
          </a:p>
          <a:p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1800" dirty="0">
                <a:latin typeface="Tw Cen MT" panose="020B0602020104020603" pitchFamily="34" charset="0"/>
              </a:rPr>
              <a:t>6</a:t>
            </a:r>
            <a:endParaRPr lang="ga-IE" altLang="ga-IE" sz="1800" dirty="0">
              <a:latin typeface="Tw Cen MT" panose="020B0602020104020603" pitchFamily="34" charset="0"/>
            </a:endParaRPr>
          </a:p>
          <a:p>
            <a:r>
              <a:rPr lang="ga-IE" altLang="ga-IE" sz="1800" dirty="0">
                <a:latin typeface="Tw Cen MT" panose="020B0602020104020603" pitchFamily="34" charset="0"/>
              </a:rPr>
              <a:t>An Gúm, 24-27 Sráid </a:t>
            </a:r>
            <a:r>
              <a:rPr lang="ga-IE" altLang="ga-IE" sz="1800" dirty="0" err="1">
                <a:latin typeface="Tw Cen MT" panose="020B0602020104020603" pitchFamily="34" charset="0"/>
              </a:rPr>
              <a:t>Fhreidric</a:t>
            </a:r>
            <a:r>
              <a:rPr lang="ga-IE" altLang="ga-IE" sz="1800" dirty="0">
                <a:latin typeface="Tw Cen MT" panose="020B0602020104020603" pitchFamily="34" charset="0"/>
              </a:rPr>
              <a:t>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42376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ga-IE" sz="5400" dirty="0" smtClean="0">
                <a:latin typeface="Berlin Sans FB" panose="020E0602020502020306" pitchFamily="34" charset="0"/>
              </a:rPr>
              <a:t>Cén ilchríoch ina bhfuil sí?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1188" y="2997200"/>
            <a:ext cx="1764000" cy="5232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 Afraic?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708400" y="2924175"/>
            <a:ext cx="1440000" cy="5232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 Áise?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84888" y="3573463"/>
            <a:ext cx="1799480" cy="5232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 Eoraip</a:t>
            </a:r>
            <a:r>
              <a:rPr lang="ga-IE" sz="2400" dirty="0">
                <a:latin typeface="Comic Sans MS" pitchFamily="66" charset="0"/>
              </a:rPr>
              <a:t>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16252" y="3956050"/>
            <a:ext cx="1872000" cy="5232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 Aigéine?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53088" y="4597826"/>
            <a:ext cx="1512000" cy="95410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 smtClean="0">
                <a:latin typeface="Tw Cen MT" panose="020B0602020104020603" pitchFamily="34" charset="0"/>
              </a:rPr>
              <a:t>Meiriceá Thuaidh?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008956" y="4182327"/>
            <a:ext cx="1440000" cy="95410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Meiriceá Theas?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347864" y="5276056"/>
            <a:ext cx="1944688" cy="5232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800" dirty="0">
                <a:latin typeface="Tw Cen MT" panose="020B0602020104020603" pitchFamily="34" charset="0"/>
              </a:rPr>
              <a:t>Antartaice?</a:t>
            </a:r>
          </a:p>
        </p:txBody>
      </p:sp>
    </p:spTree>
    <p:extLst>
      <p:ext uri="{BB962C8B-B14F-4D97-AF65-F5344CB8AC3E}">
        <p14:creationId xmlns:p14="http://schemas.microsoft.com/office/powerpoint/2010/main" val="16134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92275" y="260349"/>
            <a:ext cx="5759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</a:rPr>
              <a:t>Tá an Fhrainc san Eoraip.</a:t>
            </a:r>
            <a:endParaRPr lang="ga-IE" sz="36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0598" y="6018396"/>
            <a:ext cx="888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600" dirty="0" smtClean="0">
                <a:latin typeface="Tw Cen MT" panose="020B0602020104020603" pitchFamily="34" charset="0"/>
              </a:rPr>
              <a:t>Tá sí in iarthar na hEorpa, soir ó dheas ó Éirinn.</a:t>
            </a:r>
            <a:endParaRPr lang="ga-IE" sz="3200" dirty="0">
              <a:latin typeface="Tw Cen MT" panose="020B06020201040206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7583" y="1040048"/>
            <a:ext cx="5826249" cy="499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666" y="3970555"/>
            <a:ext cx="2757450" cy="27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30664" y="620688"/>
            <a:ext cx="974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200" dirty="0">
                <a:latin typeface="Berlin Sans FB" panose="020E0602020502020306" pitchFamily="34" charset="0"/>
              </a:rPr>
              <a:t>Fíricí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2513" y="1289993"/>
            <a:ext cx="2952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Príomhchathair: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2513" y="3044317"/>
            <a:ext cx="27742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>
                <a:latin typeface="Tw Cen MT" panose="020B0602020104020603" pitchFamily="34" charset="0"/>
              </a:rPr>
              <a:t>Cathracha eile: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2513" y="4070159"/>
            <a:ext cx="2089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Airgeadra: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2513" y="4654934"/>
            <a:ext cx="1584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Teanga: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2513" y="1874766"/>
            <a:ext cx="1511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Daonra: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54924" y="1289992"/>
            <a:ext cx="1441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Páras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72106" y="1874767"/>
            <a:ext cx="2160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6</a:t>
            </a:r>
            <a:r>
              <a:rPr lang="en-GB" sz="3200" dirty="0" smtClean="0">
                <a:latin typeface="Tw Cen MT" panose="020B0602020104020603" pitchFamily="34" charset="0"/>
              </a:rPr>
              <a:t>5</a:t>
            </a:r>
            <a:r>
              <a:rPr lang="ga-IE" sz="3200" dirty="0" smtClean="0">
                <a:latin typeface="Tw Cen MT" panose="020B0602020104020603" pitchFamily="34" charset="0"/>
              </a:rPr>
              <a:t> milliún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72106" y="3044316"/>
            <a:ext cx="53427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3200" dirty="0" smtClean="0">
                <a:latin typeface="Tw Cen MT" panose="020B0602020104020603" pitchFamily="34" charset="0"/>
              </a:rPr>
              <a:t>Marseille, </a:t>
            </a:r>
            <a:r>
              <a:rPr lang="en-IE" sz="3200" dirty="0">
                <a:latin typeface="Tw Cen MT" panose="020B0602020104020603" pitchFamily="34" charset="0"/>
              </a:rPr>
              <a:t>Nice, Lyon</a:t>
            </a:r>
            <a:r>
              <a:rPr lang="en-IE" sz="3200" dirty="0" smtClean="0">
                <a:latin typeface="Tw Cen MT" panose="020B0602020104020603" pitchFamily="34" charset="0"/>
              </a:rPr>
              <a:t>, Toulouse, Bordeaux</a:t>
            </a:r>
            <a:endParaRPr lang="en-IE" sz="3200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54924" y="4121534"/>
            <a:ext cx="2160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An euro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554924" y="4707053"/>
            <a:ext cx="2287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An Fhraincis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02512" y="5411450"/>
            <a:ext cx="56796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Cliceáil ar an nasc thíos chun an Fhraincis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chloisteáil: </a:t>
            </a:r>
            <a:r>
              <a:rPr lang="ga-IE" sz="2200" dirty="0">
                <a:latin typeface="Tw Cen MT" panose="020B0602020104020603" pitchFamily="34" charset="0"/>
                <a:hlinkClick r:id="rId4"/>
              </a:rPr>
              <a:t>http://</a:t>
            </a:r>
            <a:r>
              <a:rPr lang="ga-IE" sz="2200" dirty="0" smtClean="0">
                <a:latin typeface="Tw Cen MT" panose="020B0602020104020603" pitchFamily="34" charset="0"/>
                <a:hlinkClick r:id="rId4"/>
              </a:rPr>
              <a:t>www.timeforkids.com/destination/france/native-lingo</a:t>
            </a:r>
            <a:endParaRPr lang="ga-IE" sz="2200" dirty="0" smtClean="0">
              <a:latin typeface="Tw Cen MT" panose="020B0602020104020603" pitchFamily="34" charset="0"/>
            </a:endParaRPr>
          </a:p>
        </p:txBody>
      </p:sp>
      <p:sp>
        <p:nvSpPr>
          <p:cNvPr id="22548" name="TextBox 40"/>
          <p:cNvSpPr txBox="1">
            <a:spLocks noChangeArrowheads="1"/>
          </p:cNvSpPr>
          <p:nvPr/>
        </p:nvSpPr>
        <p:spPr bwMode="auto">
          <a:xfrm>
            <a:off x="2034165" y="58886"/>
            <a:ext cx="2664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600" dirty="0" smtClean="0">
                <a:latin typeface="Berlin Sans FB" panose="020E0602020502020306" pitchFamily="34" charset="0"/>
              </a:rPr>
              <a:t>An Fhrainc</a:t>
            </a:r>
            <a:endParaRPr lang="ga-IE" sz="3600" dirty="0">
              <a:latin typeface="Berlin Sans FB" panose="020E0602020502020306" pitchFamily="34" charset="0"/>
            </a:endParaRPr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7496526" y="5896467"/>
            <a:ext cx="122237" cy="122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7666142" y="4837012"/>
            <a:ext cx="122237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8088254" y="5983919"/>
            <a:ext cx="122238" cy="122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8064681" y="5543868"/>
            <a:ext cx="122237" cy="122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7200681" y="5723524"/>
            <a:ext cx="122237" cy="122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8399432" y="5959366"/>
            <a:ext cx="122238" cy="122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7226" y="540895"/>
            <a:ext cx="2480835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149373" y="5451098"/>
            <a:ext cx="595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err="1" smtClean="0">
                <a:latin typeface="Tw Cen MT" panose="020B0602020104020603" pitchFamily="34" charset="0"/>
              </a:rPr>
              <a:t>Lyon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501345" y="5820430"/>
            <a:ext cx="593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Nice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955409" y="6081604"/>
            <a:ext cx="1027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err="1" smtClean="0">
                <a:latin typeface="Tw Cen MT" panose="020B0602020104020603" pitchFamily="34" charset="0"/>
              </a:rPr>
              <a:t>Marseille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636162" y="5866597"/>
            <a:ext cx="943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err="1" smtClean="0">
                <a:latin typeface="Tw Cen MT" panose="020B0602020104020603" pitchFamily="34" charset="0"/>
              </a:rPr>
              <a:t>Toulouse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82915" y="5571015"/>
            <a:ext cx="108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err="1" smtClean="0">
                <a:latin typeface="Tw Cen MT" panose="020B0602020104020603" pitchFamily="34" charset="0"/>
              </a:rPr>
              <a:t>Bordeaux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837022" y="4728856"/>
            <a:ext cx="705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800" dirty="0" smtClean="0">
                <a:latin typeface="Tw Cen MT" panose="020B0602020104020603" pitchFamily="34" charset="0"/>
              </a:rPr>
              <a:t>Páras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62121" y="2459542"/>
            <a:ext cx="25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dirty="0" smtClean="0">
                <a:latin typeface="Tw Cen MT" panose="020B0602020104020603" pitchFamily="34" charset="0"/>
              </a:rPr>
              <a:t>551,695 </a:t>
            </a:r>
            <a:r>
              <a:rPr lang="ga-IE" sz="3200" dirty="0" smtClean="0">
                <a:latin typeface="Tw Cen MT" panose="020B0602020104020603" pitchFamily="34" charset="0"/>
              </a:rPr>
              <a:t>km²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02513" y="2459541"/>
            <a:ext cx="3095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Achar:</a:t>
            </a:r>
            <a:endParaRPr lang="ga-IE" sz="32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80"/>
                            </p:stCondLst>
                            <p:childTnLst>
                              <p:par>
                                <p:cTn id="1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27" grpId="0"/>
      <p:bldP spid="28" grpId="0"/>
      <p:bldP spid="30" grpId="0"/>
      <p:bldP spid="31" grpId="0"/>
      <p:bldP spid="32" grpId="0"/>
      <p:bldP spid="33" grpId="0"/>
      <p:bldP spid="22548" grpId="0"/>
      <p:bldP spid="22554" grpId="0" animBg="1"/>
      <p:bldP spid="22555" grpId="0" animBg="1"/>
      <p:bldP spid="22556" grpId="0" animBg="1"/>
      <p:bldP spid="22557" grpId="0" animBg="1"/>
      <p:bldP spid="22558" grpId="0" animBg="1"/>
      <p:bldP spid="22559" grpId="0" animBg="1"/>
      <p:bldP spid="34" grpId="0"/>
      <p:bldP spid="36" grpId="0"/>
      <p:bldP spid="37" grpId="0"/>
      <p:bldP spid="38" grpId="0"/>
      <p:bldP spid="39" grpId="0"/>
      <p:bldP spid="40" grpId="0"/>
      <p:bldP spid="40" grpId="1"/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9632" y="4941167"/>
            <a:ext cx="69127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í an Fhrainc an tír is mó in iarthar na hEorpa.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Tá sí breis is 6 huaire níos mó ná Éire.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Féach leathanach 28 san </a:t>
            </a:r>
            <a:r>
              <a:rPr lang="ga-IE" sz="2800" i="1" dirty="0" smtClean="0">
                <a:latin typeface="Tw Cen MT" panose="020B0602020104020603" pitchFamily="34" charset="0"/>
              </a:rPr>
              <a:t>Atlas Bunscoile</a:t>
            </a:r>
            <a:r>
              <a:rPr lang="ga-IE" sz="2800" dirty="0" smtClean="0">
                <a:latin typeface="Tw Cen MT" panose="020B0602020104020603" pitchFamily="34" charset="0"/>
              </a:rPr>
              <a:t>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69800" y="650907"/>
            <a:ext cx="5286651" cy="402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9806" y="488854"/>
            <a:ext cx="4320486" cy="61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Box 16"/>
          <p:cNvSpPr txBox="1">
            <a:spLocks noChangeArrowheads="1"/>
          </p:cNvSpPr>
          <p:nvPr/>
        </p:nvSpPr>
        <p:spPr bwMode="auto">
          <a:xfrm>
            <a:off x="5087014" y="1506113"/>
            <a:ext cx="36719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An féidir leat na tíortha a bhfuil teorainn acu leis an bhFrainc a ainmniú?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088121" y="4679612"/>
            <a:ext cx="323100" cy="2350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59" name="5-Point Star 58"/>
          <p:cNvSpPr/>
          <p:nvPr/>
        </p:nvSpPr>
        <p:spPr>
          <a:xfrm>
            <a:off x="4094287" y="3291697"/>
            <a:ext cx="328612" cy="25229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627558" y="3291697"/>
            <a:ext cx="94273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 An Iodáil</a:t>
            </a:r>
            <a:endParaRPr lang="ga-IE" altLang="en-US" sz="1400" dirty="0">
              <a:latin typeface="Tw Cen MT" panose="020B0602020104020603" pitchFamily="34" charset="0"/>
            </a:endParaRPr>
          </a:p>
        </p:txBody>
      </p:sp>
      <p:sp>
        <p:nvSpPr>
          <p:cNvPr id="63" name="5-Point Star 62"/>
          <p:cNvSpPr/>
          <p:nvPr/>
        </p:nvSpPr>
        <p:spPr>
          <a:xfrm>
            <a:off x="2723728" y="1329107"/>
            <a:ext cx="328612" cy="29255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454364" y="1329107"/>
            <a:ext cx="859531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An Bheilg</a:t>
            </a:r>
            <a:endParaRPr lang="ga-IE" altLang="en-US" sz="1400" dirty="0">
              <a:latin typeface="Tw Cen MT" panose="020B0602020104020603" pitchFamily="34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3047332" y="1698303"/>
            <a:ext cx="308644" cy="252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459323" y="1670414"/>
            <a:ext cx="10166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Lucsamburg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67" name="5-Point Star 66"/>
          <p:cNvSpPr/>
          <p:nvPr/>
        </p:nvSpPr>
        <p:spPr>
          <a:xfrm>
            <a:off x="3570376" y="2734540"/>
            <a:ext cx="322042" cy="31313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307242" y="2739898"/>
            <a:ext cx="84830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An Eilvéis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69" name="5-Point Star 68"/>
          <p:cNvSpPr/>
          <p:nvPr/>
        </p:nvSpPr>
        <p:spPr>
          <a:xfrm>
            <a:off x="3749800" y="1714942"/>
            <a:ext cx="493712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530026" y="1642244"/>
            <a:ext cx="1044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An Ghearmáin</a:t>
            </a:r>
            <a:endParaRPr lang="ga-IE" altLang="en-US" sz="1400" dirty="0">
              <a:latin typeface="Tw Cen MT" panose="020B0602020104020603" pitchFamily="34" charset="0"/>
            </a:endParaRPr>
          </a:p>
        </p:txBody>
      </p:sp>
      <p:sp>
        <p:nvSpPr>
          <p:cNvPr id="44" name="TextBox 16"/>
          <p:cNvSpPr txBox="1">
            <a:spLocks noChangeArrowheads="1"/>
          </p:cNvSpPr>
          <p:nvPr/>
        </p:nvSpPr>
        <p:spPr bwMode="auto">
          <a:xfrm>
            <a:off x="5098297" y="3345178"/>
            <a:ext cx="37941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dirty="0" smtClean="0">
                <a:latin typeface="Tw Cen MT" panose="020B0602020104020603" pitchFamily="34" charset="0"/>
              </a:rPr>
              <a:t>Tá trí réimse uisce amach ó chósta na Fraince. An féidir leat iad a ainmniú?</a:t>
            </a:r>
            <a:endParaRPr lang="ga-IE" altLang="en-US" sz="2800" dirty="0">
              <a:latin typeface="Tw Cen MT" panose="020B0602020104020603" pitchFamily="34" charset="0"/>
            </a:endParaRPr>
          </a:p>
        </p:txBody>
      </p:sp>
      <p:sp>
        <p:nvSpPr>
          <p:cNvPr id="47" name="5-Point Star 46"/>
          <p:cNvSpPr/>
          <p:nvPr/>
        </p:nvSpPr>
        <p:spPr>
          <a:xfrm>
            <a:off x="831146" y="1575544"/>
            <a:ext cx="447398" cy="3283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1</a:t>
            </a:r>
            <a:endParaRPr lang="ga-IE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3835" y="1585810"/>
            <a:ext cx="96128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Muir nIocht</a:t>
            </a:r>
            <a:endParaRPr lang="ga-IE" altLang="en-US" sz="1400" dirty="0">
              <a:latin typeface="Tw Cen MT" panose="020B0602020104020603" pitchFamily="34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409832" y="2839358"/>
            <a:ext cx="388006" cy="3778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2</a:t>
            </a:r>
            <a:endParaRPr lang="ga-IE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54618" y="2776270"/>
            <a:ext cx="936000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An </a:t>
            </a:r>
            <a:r>
              <a:rPr lang="ga-IE" altLang="en-US" sz="1400" dirty="0" err="1" smtClean="0">
                <a:latin typeface="Tw Cen MT" panose="020B0602020104020603" pitchFamily="34" charset="0"/>
              </a:rPr>
              <a:t>tAigéan</a:t>
            </a:r>
            <a:r>
              <a:rPr lang="ga-IE" altLang="en-US" sz="1400" dirty="0" smtClean="0">
                <a:latin typeface="Tw Cen MT" panose="020B0602020104020603" pitchFamily="34" charset="0"/>
              </a:rPr>
              <a:t> </a:t>
            </a:r>
          </a:p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Atlantach</a:t>
            </a:r>
            <a:endParaRPr lang="ga-IE" altLang="en-US" sz="1400" dirty="0">
              <a:latin typeface="Tw Cen MT" panose="020B0602020104020603" pitchFamily="34" charset="0"/>
            </a:endParaRPr>
          </a:p>
        </p:txBody>
      </p:sp>
      <p:sp>
        <p:nvSpPr>
          <p:cNvPr id="55" name="5-Point Star 54"/>
          <p:cNvSpPr/>
          <p:nvPr/>
        </p:nvSpPr>
        <p:spPr>
          <a:xfrm>
            <a:off x="3241764" y="4643263"/>
            <a:ext cx="385794" cy="3337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3</a:t>
            </a:r>
            <a:endParaRPr lang="ga-IE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735611" y="4653941"/>
            <a:ext cx="12960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An Mheánmhuir</a:t>
            </a:r>
            <a:endParaRPr lang="ga-IE" altLang="en-US" sz="14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5860" y="4643263"/>
            <a:ext cx="9076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400" dirty="0" smtClean="0">
                <a:latin typeface="Tw Cen MT" panose="020B0602020104020603" pitchFamily="34" charset="0"/>
              </a:rPr>
              <a:t>An Spáinn</a:t>
            </a:r>
            <a:endParaRPr lang="ga-IE" altLang="en-US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allAtOnce"/>
      <p:bldP spid="60" grpId="0" animBg="1"/>
      <p:bldP spid="64" grpId="0" animBg="1"/>
      <p:bldP spid="66" grpId="0" animBg="1"/>
      <p:bldP spid="68" grpId="0" animBg="1"/>
      <p:bldP spid="70" grpId="0" animBg="1"/>
      <p:bldP spid="44" grpId="0" build="allAtOnce"/>
      <p:bldP spid="48" grpId="0" animBg="1"/>
      <p:bldP spid="52" grpId="0" animBg="1"/>
      <p:bldP spid="5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6513" y="3428815"/>
            <a:ext cx="3852000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na </a:t>
            </a:r>
            <a:r>
              <a:rPr lang="ga-IE" sz="2800" dirty="0" err="1" smtClean="0">
                <a:latin typeface="Tw Cen MT" panose="020B0602020104020603" pitchFamily="34" charset="0"/>
              </a:rPr>
              <a:t>Piréiní</a:t>
            </a:r>
            <a:r>
              <a:rPr lang="ga-IE" sz="2800" dirty="0" smtClean="0">
                <a:latin typeface="Tw Cen MT" panose="020B0602020104020603" pitchFamily="34" charset="0"/>
              </a:rPr>
              <a:t> mar theorainn idir an Fhrainc agus an Spáinn. Is in iardheisceart na tíre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atá na </a:t>
            </a:r>
            <a:r>
              <a:rPr lang="ga-IE" sz="2800" dirty="0" err="1" smtClean="0">
                <a:latin typeface="Tw Cen MT" panose="020B0602020104020603" pitchFamily="34" charset="0"/>
              </a:rPr>
              <a:t>Piréiní</a:t>
            </a:r>
            <a:r>
              <a:rPr lang="ga-IE" sz="2800" dirty="0" smtClean="0">
                <a:latin typeface="Tw Cen MT" panose="020B0602020104020603" pitchFamily="34" charset="0"/>
              </a:rPr>
              <a:t>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12" y="2039114"/>
            <a:ext cx="4968000" cy="48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94837" y="3770109"/>
            <a:ext cx="3673981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</a:t>
            </a:r>
            <a:r>
              <a:rPr lang="en-GB" sz="2800" dirty="0" smtClean="0">
                <a:latin typeface="Tw Cen MT" panose="020B0602020104020603" pitchFamily="34" charset="0"/>
              </a:rPr>
              <a:t>é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</a:t>
            </a:r>
            <a:r>
              <a:rPr lang="ga-IE" sz="28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Loire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an abhainn is faide sa Fhrainc.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31416" y="3770108"/>
            <a:ext cx="3000823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Páras suite ar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</a:rPr>
              <a:t>an tSéin</a:t>
            </a:r>
            <a:r>
              <a:rPr lang="ga-IE" sz="2800" dirty="0" smtClean="0">
                <a:latin typeface="Tw Cen MT" panose="020B0602020104020603" pitchFamily="34" charset="0"/>
              </a:rPr>
              <a:t>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03647" y="5725426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Na </a:t>
            </a:r>
            <a:r>
              <a:rPr lang="ga-IE" altLang="en-US" sz="1600" dirty="0" err="1" smtClean="0">
                <a:latin typeface="Tw Cen MT" panose="020B0602020104020603" pitchFamily="34" charset="0"/>
              </a:rPr>
              <a:t>Piréiní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35017" y="4934922"/>
            <a:ext cx="1007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Na hAlpa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75014" y="3981548"/>
            <a:ext cx="9925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An </a:t>
            </a:r>
            <a:r>
              <a:rPr lang="ga-IE" altLang="en-US" sz="1600" dirty="0" err="1" smtClean="0">
                <a:latin typeface="Tw Cen MT" panose="020B0602020104020603" pitchFamily="34" charset="0"/>
              </a:rPr>
              <a:t>Loire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827" y="116252"/>
            <a:ext cx="3852000" cy="270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31"/>
          <p:cNvSpPr>
            <a:spLocks noChangeArrowheads="1"/>
          </p:cNvSpPr>
          <p:nvPr/>
        </p:nvSpPr>
        <p:spPr bwMode="auto">
          <a:xfrm>
            <a:off x="3848811" y="4643116"/>
            <a:ext cx="180000" cy="180000"/>
          </a:xfrm>
          <a:prstGeom prst="triangl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sz="2400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73286" y="4562848"/>
            <a:ext cx="1214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err="1" smtClean="0">
                <a:latin typeface="Tw Cen MT" panose="020B0602020104020603" pitchFamily="34" charset="0"/>
              </a:rPr>
              <a:t>Mont</a:t>
            </a:r>
            <a:r>
              <a:rPr lang="ga-IE" altLang="en-US" sz="1600" dirty="0" smtClean="0">
                <a:latin typeface="Tw Cen MT" panose="020B0602020104020603" pitchFamily="34" charset="0"/>
              </a:rPr>
              <a:t> Blanc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186513" y="3217679"/>
            <a:ext cx="3852000" cy="3108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sa Fhrainc atá an chuid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is airde de </a:t>
            </a:r>
            <a:r>
              <a:rPr lang="ga-IE" sz="2800" dirty="0" err="1" smtClean="0">
                <a:latin typeface="Tw Cen MT" panose="020B0602020104020603" pitchFamily="34" charset="0"/>
              </a:rPr>
              <a:t>Mont</a:t>
            </a:r>
            <a:r>
              <a:rPr lang="ga-IE" sz="2800" dirty="0" smtClean="0">
                <a:latin typeface="Tw Cen MT" panose="020B0602020104020603" pitchFamily="34" charset="0"/>
              </a:rPr>
              <a:t> Blanc, ach tá cuid den sliabh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san Iodáil agus san Eilvéis chomh maith. Tugtar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‘an bhinn’ ar an gcuid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is airde de shliabh.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50730" y="3090261"/>
            <a:ext cx="834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Páras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50007" y="3674128"/>
            <a:ext cx="1981200" cy="1508760"/>
          </a:xfrm>
          <a:custGeom>
            <a:avLst/>
            <a:gdLst>
              <a:gd name="connsiteX0" fmla="*/ 0 w 1981200"/>
              <a:gd name="connsiteY0" fmla="*/ 198120 h 1508760"/>
              <a:gd name="connsiteX1" fmla="*/ 0 w 1981200"/>
              <a:gd name="connsiteY1" fmla="*/ 198120 h 1508760"/>
              <a:gd name="connsiteX2" fmla="*/ 68580 w 1981200"/>
              <a:gd name="connsiteY2" fmla="*/ 213360 h 1508760"/>
              <a:gd name="connsiteX3" fmla="*/ 99060 w 1981200"/>
              <a:gd name="connsiteY3" fmla="*/ 236220 h 1508760"/>
              <a:gd name="connsiteX4" fmla="*/ 144780 w 1981200"/>
              <a:gd name="connsiteY4" fmla="*/ 251460 h 1508760"/>
              <a:gd name="connsiteX5" fmla="*/ 205740 w 1981200"/>
              <a:gd name="connsiteY5" fmla="*/ 243840 h 1508760"/>
              <a:gd name="connsiteX6" fmla="*/ 228600 w 1981200"/>
              <a:gd name="connsiteY6" fmla="*/ 228600 h 1508760"/>
              <a:gd name="connsiteX7" fmla="*/ 236220 w 1981200"/>
              <a:gd name="connsiteY7" fmla="*/ 205740 h 1508760"/>
              <a:gd name="connsiteX8" fmla="*/ 358140 w 1981200"/>
              <a:gd name="connsiteY8" fmla="*/ 198120 h 1508760"/>
              <a:gd name="connsiteX9" fmla="*/ 381000 w 1981200"/>
              <a:gd name="connsiteY9" fmla="*/ 182880 h 1508760"/>
              <a:gd name="connsiteX10" fmla="*/ 571500 w 1981200"/>
              <a:gd name="connsiteY10" fmla="*/ 198120 h 1508760"/>
              <a:gd name="connsiteX11" fmla="*/ 617220 w 1981200"/>
              <a:gd name="connsiteY11" fmla="*/ 266700 h 1508760"/>
              <a:gd name="connsiteX12" fmla="*/ 640080 w 1981200"/>
              <a:gd name="connsiteY12" fmla="*/ 274320 h 1508760"/>
              <a:gd name="connsiteX13" fmla="*/ 693420 w 1981200"/>
              <a:gd name="connsiteY13" fmla="*/ 281940 h 1508760"/>
              <a:gd name="connsiteX14" fmla="*/ 739140 w 1981200"/>
              <a:gd name="connsiteY14" fmla="*/ 289560 h 1508760"/>
              <a:gd name="connsiteX15" fmla="*/ 807720 w 1981200"/>
              <a:gd name="connsiteY15" fmla="*/ 251460 h 1508760"/>
              <a:gd name="connsiteX16" fmla="*/ 800100 w 1981200"/>
              <a:gd name="connsiteY16" fmla="*/ 228600 h 1508760"/>
              <a:gd name="connsiteX17" fmla="*/ 868680 w 1981200"/>
              <a:gd name="connsiteY17" fmla="*/ 220980 h 1508760"/>
              <a:gd name="connsiteX18" fmla="*/ 899160 w 1981200"/>
              <a:gd name="connsiteY18" fmla="*/ 213360 h 1508760"/>
              <a:gd name="connsiteX19" fmla="*/ 1074420 w 1981200"/>
              <a:gd name="connsiteY19" fmla="*/ 205740 h 1508760"/>
              <a:gd name="connsiteX20" fmla="*/ 1097280 w 1981200"/>
              <a:gd name="connsiteY20" fmla="*/ 129540 h 1508760"/>
              <a:gd name="connsiteX21" fmla="*/ 1150620 w 1981200"/>
              <a:gd name="connsiteY21" fmla="*/ 83820 h 1508760"/>
              <a:gd name="connsiteX22" fmla="*/ 1158240 w 1981200"/>
              <a:gd name="connsiteY22" fmla="*/ 60960 h 1508760"/>
              <a:gd name="connsiteX23" fmla="*/ 1188720 w 1981200"/>
              <a:gd name="connsiteY23" fmla="*/ 53340 h 1508760"/>
              <a:gd name="connsiteX24" fmla="*/ 1234440 w 1981200"/>
              <a:gd name="connsiteY24" fmla="*/ 30480 h 1508760"/>
              <a:gd name="connsiteX25" fmla="*/ 1280160 w 1981200"/>
              <a:gd name="connsiteY25" fmla="*/ 15240 h 1508760"/>
              <a:gd name="connsiteX26" fmla="*/ 1325880 w 1981200"/>
              <a:gd name="connsiteY26" fmla="*/ 0 h 1508760"/>
              <a:gd name="connsiteX27" fmla="*/ 1363980 w 1981200"/>
              <a:gd name="connsiteY27" fmla="*/ 30480 h 1508760"/>
              <a:gd name="connsiteX28" fmla="*/ 1386840 w 1981200"/>
              <a:gd name="connsiteY28" fmla="*/ 38100 h 1508760"/>
              <a:gd name="connsiteX29" fmla="*/ 1432560 w 1981200"/>
              <a:gd name="connsiteY29" fmla="*/ 68580 h 1508760"/>
              <a:gd name="connsiteX30" fmla="*/ 1455420 w 1981200"/>
              <a:gd name="connsiteY30" fmla="*/ 76200 h 1508760"/>
              <a:gd name="connsiteX31" fmla="*/ 1478280 w 1981200"/>
              <a:gd name="connsiteY31" fmla="*/ 91440 h 1508760"/>
              <a:gd name="connsiteX32" fmla="*/ 1516380 w 1981200"/>
              <a:gd name="connsiteY32" fmla="*/ 137160 h 1508760"/>
              <a:gd name="connsiteX33" fmla="*/ 1524000 w 1981200"/>
              <a:gd name="connsiteY33" fmla="*/ 160020 h 1508760"/>
              <a:gd name="connsiteX34" fmla="*/ 1554480 w 1981200"/>
              <a:gd name="connsiteY34" fmla="*/ 228600 h 1508760"/>
              <a:gd name="connsiteX35" fmla="*/ 1562100 w 1981200"/>
              <a:gd name="connsiteY35" fmla="*/ 266700 h 1508760"/>
              <a:gd name="connsiteX36" fmla="*/ 1569720 w 1981200"/>
              <a:gd name="connsiteY36" fmla="*/ 289560 h 1508760"/>
              <a:gd name="connsiteX37" fmla="*/ 1577340 w 1981200"/>
              <a:gd name="connsiteY37" fmla="*/ 327660 h 1508760"/>
              <a:gd name="connsiteX38" fmla="*/ 1592580 w 1981200"/>
              <a:gd name="connsiteY38" fmla="*/ 350520 h 1508760"/>
              <a:gd name="connsiteX39" fmla="*/ 1607820 w 1981200"/>
              <a:gd name="connsiteY39" fmla="*/ 396240 h 1508760"/>
              <a:gd name="connsiteX40" fmla="*/ 1615440 w 1981200"/>
              <a:gd name="connsiteY40" fmla="*/ 419100 h 1508760"/>
              <a:gd name="connsiteX41" fmla="*/ 1638300 w 1981200"/>
              <a:gd name="connsiteY41" fmla="*/ 472440 h 1508760"/>
              <a:gd name="connsiteX42" fmla="*/ 1661160 w 1981200"/>
              <a:gd name="connsiteY42" fmla="*/ 480060 h 1508760"/>
              <a:gd name="connsiteX43" fmla="*/ 1684020 w 1981200"/>
              <a:gd name="connsiteY43" fmla="*/ 502920 h 1508760"/>
              <a:gd name="connsiteX44" fmla="*/ 1691640 w 1981200"/>
              <a:gd name="connsiteY44" fmla="*/ 525780 h 1508760"/>
              <a:gd name="connsiteX45" fmla="*/ 1737360 w 1981200"/>
              <a:gd name="connsiteY45" fmla="*/ 541020 h 1508760"/>
              <a:gd name="connsiteX46" fmla="*/ 1760220 w 1981200"/>
              <a:gd name="connsiteY46" fmla="*/ 563880 h 1508760"/>
              <a:gd name="connsiteX47" fmla="*/ 1767840 w 1981200"/>
              <a:gd name="connsiteY47" fmla="*/ 586740 h 1508760"/>
              <a:gd name="connsiteX48" fmla="*/ 1805940 w 1981200"/>
              <a:gd name="connsiteY48" fmla="*/ 617220 h 1508760"/>
              <a:gd name="connsiteX49" fmla="*/ 1859280 w 1981200"/>
              <a:gd name="connsiteY49" fmla="*/ 685800 h 1508760"/>
              <a:gd name="connsiteX50" fmla="*/ 1874520 w 1981200"/>
              <a:gd name="connsiteY50" fmla="*/ 708660 h 1508760"/>
              <a:gd name="connsiteX51" fmla="*/ 1882140 w 1981200"/>
              <a:gd name="connsiteY51" fmla="*/ 731520 h 1508760"/>
              <a:gd name="connsiteX52" fmla="*/ 1920240 w 1981200"/>
              <a:gd name="connsiteY52" fmla="*/ 746760 h 1508760"/>
              <a:gd name="connsiteX53" fmla="*/ 1927860 w 1981200"/>
              <a:gd name="connsiteY53" fmla="*/ 769620 h 1508760"/>
              <a:gd name="connsiteX54" fmla="*/ 1943100 w 1981200"/>
              <a:gd name="connsiteY54" fmla="*/ 845820 h 1508760"/>
              <a:gd name="connsiteX55" fmla="*/ 1935480 w 1981200"/>
              <a:gd name="connsiteY55" fmla="*/ 891540 h 1508760"/>
              <a:gd name="connsiteX56" fmla="*/ 1927860 w 1981200"/>
              <a:gd name="connsiteY56" fmla="*/ 922020 h 1508760"/>
              <a:gd name="connsiteX57" fmla="*/ 1935480 w 1981200"/>
              <a:gd name="connsiteY57" fmla="*/ 944880 h 1508760"/>
              <a:gd name="connsiteX58" fmla="*/ 1905000 w 1981200"/>
              <a:gd name="connsiteY58" fmla="*/ 990600 h 1508760"/>
              <a:gd name="connsiteX59" fmla="*/ 1912620 w 1981200"/>
              <a:gd name="connsiteY59" fmla="*/ 1043940 h 1508760"/>
              <a:gd name="connsiteX60" fmla="*/ 1965960 w 1981200"/>
              <a:gd name="connsiteY60" fmla="*/ 1074420 h 1508760"/>
              <a:gd name="connsiteX61" fmla="*/ 1973580 w 1981200"/>
              <a:gd name="connsiteY61" fmla="*/ 1127760 h 1508760"/>
              <a:gd name="connsiteX62" fmla="*/ 1981200 w 1981200"/>
              <a:gd name="connsiteY62" fmla="*/ 1158240 h 1508760"/>
              <a:gd name="connsiteX63" fmla="*/ 1973580 w 1981200"/>
              <a:gd name="connsiteY63" fmla="*/ 1203960 h 1508760"/>
              <a:gd name="connsiteX64" fmla="*/ 1958340 w 1981200"/>
              <a:gd name="connsiteY64" fmla="*/ 1249680 h 1508760"/>
              <a:gd name="connsiteX65" fmla="*/ 1935480 w 1981200"/>
              <a:gd name="connsiteY65" fmla="*/ 1264920 h 1508760"/>
              <a:gd name="connsiteX66" fmla="*/ 1920240 w 1981200"/>
              <a:gd name="connsiteY66" fmla="*/ 1287780 h 1508760"/>
              <a:gd name="connsiteX67" fmla="*/ 1912620 w 1981200"/>
              <a:gd name="connsiteY67" fmla="*/ 1341120 h 1508760"/>
              <a:gd name="connsiteX68" fmla="*/ 1882140 w 1981200"/>
              <a:gd name="connsiteY68" fmla="*/ 1348740 h 1508760"/>
              <a:gd name="connsiteX69" fmla="*/ 1874520 w 1981200"/>
              <a:gd name="connsiteY69" fmla="*/ 1478280 h 1508760"/>
              <a:gd name="connsiteX70" fmla="*/ 1912620 w 1981200"/>
              <a:gd name="connsiteY70" fmla="*/ 1508760 h 1508760"/>
              <a:gd name="connsiteX71" fmla="*/ 1927860 w 1981200"/>
              <a:gd name="connsiteY71" fmla="*/ 1501140 h 1508760"/>
              <a:gd name="connsiteX72" fmla="*/ 1927860 w 1981200"/>
              <a:gd name="connsiteY72" fmla="*/ 150114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981200" h="1508760">
                <a:moveTo>
                  <a:pt x="0" y="198120"/>
                </a:moveTo>
                <a:lnTo>
                  <a:pt x="0" y="198120"/>
                </a:lnTo>
                <a:cubicBezTo>
                  <a:pt x="22860" y="203200"/>
                  <a:pt x="46723" y="204954"/>
                  <a:pt x="68580" y="213360"/>
                </a:cubicBezTo>
                <a:cubicBezTo>
                  <a:pt x="80433" y="217919"/>
                  <a:pt x="87701" y="230540"/>
                  <a:pt x="99060" y="236220"/>
                </a:cubicBezTo>
                <a:cubicBezTo>
                  <a:pt x="113428" y="243404"/>
                  <a:pt x="144780" y="251460"/>
                  <a:pt x="144780" y="251460"/>
                </a:cubicBezTo>
                <a:cubicBezTo>
                  <a:pt x="165100" y="248920"/>
                  <a:pt x="185983" y="249228"/>
                  <a:pt x="205740" y="243840"/>
                </a:cubicBezTo>
                <a:cubicBezTo>
                  <a:pt x="214575" y="241430"/>
                  <a:pt x="222879" y="235751"/>
                  <a:pt x="228600" y="228600"/>
                </a:cubicBezTo>
                <a:cubicBezTo>
                  <a:pt x="233618" y="222328"/>
                  <a:pt x="228401" y="207580"/>
                  <a:pt x="236220" y="205740"/>
                </a:cubicBezTo>
                <a:cubicBezTo>
                  <a:pt x="275857" y="196414"/>
                  <a:pt x="317500" y="200660"/>
                  <a:pt x="358140" y="198120"/>
                </a:cubicBezTo>
                <a:cubicBezTo>
                  <a:pt x="365760" y="193040"/>
                  <a:pt x="371842" y="182880"/>
                  <a:pt x="381000" y="182880"/>
                </a:cubicBezTo>
                <a:cubicBezTo>
                  <a:pt x="444703" y="182880"/>
                  <a:pt x="571500" y="198120"/>
                  <a:pt x="571500" y="198120"/>
                </a:cubicBezTo>
                <a:cubicBezTo>
                  <a:pt x="584992" y="225104"/>
                  <a:pt x="592561" y="245563"/>
                  <a:pt x="617220" y="266700"/>
                </a:cubicBezTo>
                <a:cubicBezTo>
                  <a:pt x="623318" y="271927"/>
                  <a:pt x="632204" y="272745"/>
                  <a:pt x="640080" y="274320"/>
                </a:cubicBezTo>
                <a:cubicBezTo>
                  <a:pt x="657692" y="277842"/>
                  <a:pt x="675668" y="279209"/>
                  <a:pt x="693420" y="281940"/>
                </a:cubicBezTo>
                <a:cubicBezTo>
                  <a:pt x="708691" y="284289"/>
                  <a:pt x="723900" y="287020"/>
                  <a:pt x="739140" y="289560"/>
                </a:cubicBezTo>
                <a:cubicBezTo>
                  <a:pt x="770750" y="281658"/>
                  <a:pt x="807720" y="290630"/>
                  <a:pt x="807720" y="251460"/>
                </a:cubicBezTo>
                <a:cubicBezTo>
                  <a:pt x="807720" y="243428"/>
                  <a:pt x="802640" y="236220"/>
                  <a:pt x="800100" y="228600"/>
                </a:cubicBezTo>
                <a:cubicBezTo>
                  <a:pt x="822960" y="226060"/>
                  <a:pt x="845947" y="224477"/>
                  <a:pt x="868680" y="220980"/>
                </a:cubicBezTo>
                <a:cubicBezTo>
                  <a:pt x="879031" y="219388"/>
                  <a:pt x="888716" y="214134"/>
                  <a:pt x="899160" y="213360"/>
                </a:cubicBezTo>
                <a:cubicBezTo>
                  <a:pt x="957475" y="209040"/>
                  <a:pt x="1016000" y="208280"/>
                  <a:pt x="1074420" y="205740"/>
                </a:cubicBezTo>
                <a:cubicBezTo>
                  <a:pt x="1077470" y="193539"/>
                  <a:pt x="1091714" y="133250"/>
                  <a:pt x="1097280" y="129540"/>
                </a:cubicBezTo>
                <a:cubicBezTo>
                  <a:pt x="1132095" y="106330"/>
                  <a:pt x="1113664" y="120776"/>
                  <a:pt x="1150620" y="83820"/>
                </a:cubicBezTo>
                <a:cubicBezTo>
                  <a:pt x="1153160" y="76200"/>
                  <a:pt x="1151968" y="65978"/>
                  <a:pt x="1158240" y="60960"/>
                </a:cubicBezTo>
                <a:cubicBezTo>
                  <a:pt x="1166418" y="54418"/>
                  <a:pt x="1178650" y="56217"/>
                  <a:pt x="1188720" y="53340"/>
                </a:cubicBezTo>
                <a:cubicBezTo>
                  <a:pt x="1247079" y="36666"/>
                  <a:pt x="1174327" y="57197"/>
                  <a:pt x="1234440" y="30480"/>
                </a:cubicBezTo>
                <a:cubicBezTo>
                  <a:pt x="1249120" y="23956"/>
                  <a:pt x="1264920" y="20320"/>
                  <a:pt x="1280160" y="15240"/>
                </a:cubicBezTo>
                <a:lnTo>
                  <a:pt x="1325880" y="0"/>
                </a:lnTo>
                <a:cubicBezTo>
                  <a:pt x="1383339" y="19153"/>
                  <a:pt x="1314741" y="-8911"/>
                  <a:pt x="1363980" y="30480"/>
                </a:cubicBezTo>
                <a:cubicBezTo>
                  <a:pt x="1370252" y="35498"/>
                  <a:pt x="1379819" y="34199"/>
                  <a:pt x="1386840" y="38100"/>
                </a:cubicBezTo>
                <a:cubicBezTo>
                  <a:pt x="1402851" y="46995"/>
                  <a:pt x="1415184" y="62788"/>
                  <a:pt x="1432560" y="68580"/>
                </a:cubicBezTo>
                <a:cubicBezTo>
                  <a:pt x="1440180" y="71120"/>
                  <a:pt x="1448236" y="72608"/>
                  <a:pt x="1455420" y="76200"/>
                </a:cubicBezTo>
                <a:cubicBezTo>
                  <a:pt x="1463611" y="80296"/>
                  <a:pt x="1471245" y="85577"/>
                  <a:pt x="1478280" y="91440"/>
                </a:cubicBezTo>
                <a:cubicBezTo>
                  <a:pt x="1492725" y="103477"/>
                  <a:pt x="1507817" y="120034"/>
                  <a:pt x="1516380" y="137160"/>
                </a:cubicBezTo>
                <a:cubicBezTo>
                  <a:pt x="1519972" y="144344"/>
                  <a:pt x="1520408" y="152836"/>
                  <a:pt x="1524000" y="160020"/>
                </a:cubicBezTo>
                <a:cubicBezTo>
                  <a:pt x="1545283" y="202587"/>
                  <a:pt x="1541374" y="163070"/>
                  <a:pt x="1554480" y="228600"/>
                </a:cubicBezTo>
                <a:cubicBezTo>
                  <a:pt x="1557020" y="241300"/>
                  <a:pt x="1558959" y="254135"/>
                  <a:pt x="1562100" y="266700"/>
                </a:cubicBezTo>
                <a:cubicBezTo>
                  <a:pt x="1564048" y="274492"/>
                  <a:pt x="1567772" y="281768"/>
                  <a:pt x="1569720" y="289560"/>
                </a:cubicBezTo>
                <a:cubicBezTo>
                  <a:pt x="1572861" y="302125"/>
                  <a:pt x="1572792" y="315533"/>
                  <a:pt x="1577340" y="327660"/>
                </a:cubicBezTo>
                <a:cubicBezTo>
                  <a:pt x="1580556" y="336235"/>
                  <a:pt x="1588861" y="342151"/>
                  <a:pt x="1592580" y="350520"/>
                </a:cubicBezTo>
                <a:cubicBezTo>
                  <a:pt x="1599104" y="365200"/>
                  <a:pt x="1602740" y="381000"/>
                  <a:pt x="1607820" y="396240"/>
                </a:cubicBezTo>
                <a:lnTo>
                  <a:pt x="1615440" y="419100"/>
                </a:lnTo>
                <a:cubicBezTo>
                  <a:pt x="1619994" y="432762"/>
                  <a:pt x="1628884" y="463024"/>
                  <a:pt x="1638300" y="472440"/>
                </a:cubicBezTo>
                <a:cubicBezTo>
                  <a:pt x="1643980" y="478120"/>
                  <a:pt x="1653540" y="477520"/>
                  <a:pt x="1661160" y="480060"/>
                </a:cubicBezTo>
                <a:cubicBezTo>
                  <a:pt x="1668780" y="487680"/>
                  <a:pt x="1678042" y="493954"/>
                  <a:pt x="1684020" y="502920"/>
                </a:cubicBezTo>
                <a:cubicBezTo>
                  <a:pt x="1688475" y="509603"/>
                  <a:pt x="1685104" y="521111"/>
                  <a:pt x="1691640" y="525780"/>
                </a:cubicBezTo>
                <a:cubicBezTo>
                  <a:pt x="1704712" y="535117"/>
                  <a:pt x="1737360" y="541020"/>
                  <a:pt x="1737360" y="541020"/>
                </a:cubicBezTo>
                <a:cubicBezTo>
                  <a:pt x="1744980" y="548640"/>
                  <a:pt x="1754242" y="554914"/>
                  <a:pt x="1760220" y="563880"/>
                </a:cubicBezTo>
                <a:cubicBezTo>
                  <a:pt x="1764675" y="570563"/>
                  <a:pt x="1762613" y="580642"/>
                  <a:pt x="1767840" y="586740"/>
                </a:cubicBezTo>
                <a:cubicBezTo>
                  <a:pt x="1778424" y="599089"/>
                  <a:pt x="1793240" y="607060"/>
                  <a:pt x="1805940" y="617220"/>
                </a:cubicBezTo>
                <a:cubicBezTo>
                  <a:pt x="1826761" y="679682"/>
                  <a:pt x="1790747" y="583001"/>
                  <a:pt x="1859280" y="685800"/>
                </a:cubicBezTo>
                <a:cubicBezTo>
                  <a:pt x="1864360" y="693420"/>
                  <a:pt x="1870424" y="700469"/>
                  <a:pt x="1874520" y="708660"/>
                </a:cubicBezTo>
                <a:cubicBezTo>
                  <a:pt x="1878112" y="715844"/>
                  <a:pt x="1875970" y="726378"/>
                  <a:pt x="1882140" y="731520"/>
                </a:cubicBezTo>
                <a:cubicBezTo>
                  <a:pt x="1892648" y="740277"/>
                  <a:pt x="1907540" y="741680"/>
                  <a:pt x="1920240" y="746760"/>
                </a:cubicBezTo>
                <a:cubicBezTo>
                  <a:pt x="1922780" y="754380"/>
                  <a:pt x="1926285" y="761744"/>
                  <a:pt x="1927860" y="769620"/>
                </a:cubicBezTo>
                <a:cubicBezTo>
                  <a:pt x="1945372" y="857179"/>
                  <a:pt x="1925885" y="794174"/>
                  <a:pt x="1943100" y="845820"/>
                </a:cubicBezTo>
                <a:cubicBezTo>
                  <a:pt x="1940560" y="861060"/>
                  <a:pt x="1938510" y="876390"/>
                  <a:pt x="1935480" y="891540"/>
                </a:cubicBezTo>
                <a:cubicBezTo>
                  <a:pt x="1933426" y="901809"/>
                  <a:pt x="1927860" y="911547"/>
                  <a:pt x="1927860" y="922020"/>
                </a:cubicBezTo>
                <a:cubicBezTo>
                  <a:pt x="1927860" y="930052"/>
                  <a:pt x="1932940" y="937260"/>
                  <a:pt x="1935480" y="944880"/>
                </a:cubicBezTo>
                <a:cubicBezTo>
                  <a:pt x="1925320" y="960120"/>
                  <a:pt x="1902410" y="972468"/>
                  <a:pt x="1905000" y="990600"/>
                </a:cubicBezTo>
                <a:cubicBezTo>
                  <a:pt x="1907540" y="1008380"/>
                  <a:pt x="1904588" y="1027876"/>
                  <a:pt x="1912620" y="1043940"/>
                </a:cubicBezTo>
                <a:cubicBezTo>
                  <a:pt x="1921846" y="1062393"/>
                  <a:pt x="1948558" y="1068619"/>
                  <a:pt x="1965960" y="1074420"/>
                </a:cubicBezTo>
                <a:cubicBezTo>
                  <a:pt x="1968500" y="1092200"/>
                  <a:pt x="1970367" y="1110089"/>
                  <a:pt x="1973580" y="1127760"/>
                </a:cubicBezTo>
                <a:cubicBezTo>
                  <a:pt x="1975453" y="1138064"/>
                  <a:pt x="1981200" y="1147767"/>
                  <a:pt x="1981200" y="1158240"/>
                </a:cubicBezTo>
                <a:cubicBezTo>
                  <a:pt x="1981200" y="1173690"/>
                  <a:pt x="1977327" y="1188971"/>
                  <a:pt x="1973580" y="1203960"/>
                </a:cubicBezTo>
                <a:cubicBezTo>
                  <a:pt x="1969684" y="1219545"/>
                  <a:pt x="1971706" y="1240769"/>
                  <a:pt x="1958340" y="1249680"/>
                </a:cubicBezTo>
                <a:lnTo>
                  <a:pt x="1935480" y="1264920"/>
                </a:lnTo>
                <a:cubicBezTo>
                  <a:pt x="1930400" y="1272540"/>
                  <a:pt x="1922872" y="1279008"/>
                  <a:pt x="1920240" y="1287780"/>
                </a:cubicBezTo>
                <a:cubicBezTo>
                  <a:pt x="1915079" y="1304983"/>
                  <a:pt x="1922139" y="1325890"/>
                  <a:pt x="1912620" y="1341120"/>
                </a:cubicBezTo>
                <a:cubicBezTo>
                  <a:pt x="1907069" y="1350001"/>
                  <a:pt x="1892300" y="1346200"/>
                  <a:pt x="1882140" y="1348740"/>
                </a:cubicBezTo>
                <a:cubicBezTo>
                  <a:pt x="1849596" y="1397557"/>
                  <a:pt x="1856628" y="1376894"/>
                  <a:pt x="1874520" y="1478280"/>
                </a:cubicBezTo>
                <a:cubicBezTo>
                  <a:pt x="1877618" y="1495833"/>
                  <a:pt x="1895629" y="1508760"/>
                  <a:pt x="1912620" y="1508760"/>
                </a:cubicBezTo>
                <a:cubicBezTo>
                  <a:pt x="1918300" y="1508760"/>
                  <a:pt x="1922780" y="1503680"/>
                  <a:pt x="1927860" y="1501140"/>
                </a:cubicBezTo>
                <a:lnTo>
                  <a:pt x="1927860" y="150114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8" name="Freeform 7"/>
          <p:cNvSpPr/>
          <p:nvPr/>
        </p:nvSpPr>
        <p:spPr>
          <a:xfrm>
            <a:off x="1995804" y="2925175"/>
            <a:ext cx="1276350" cy="953175"/>
          </a:xfrm>
          <a:custGeom>
            <a:avLst/>
            <a:gdLst>
              <a:gd name="connsiteX0" fmla="*/ 0 w 1276350"/>
              <a:gd name="connsiteY0" fmla="*/ 10200 h 953175"/>
              <a:gd name="connsiteX1" fmla="*/ 0 w 1276350"/>
              <a:gd name="connsiteY1" fmla="*/ 10200 h 953175"/>
              <a:gd name="connsiteX2" fmla="*/ 90488 w 1276350"/>
              <a:gd name="connsiteY2" fmla="*/ 5438 h 953175"/>
              <a:gd name="connsiteX3" fmla="*/ 104775 w 1276350"/>
              <a:gd name="connsiteY3" fmla="*/ 14963 h 953175"/>
              <a:gd name="connsiteX4" fmla="*/ 133350 w 1276350"/>
              <a:gd name="connsiteY4" fmla="*/ 24488 h 953175"/>
              <a:gd name="connsiteX5" fmla="*/ 152400 w 1276350"/>
              <a:gd name="connsiteY5" fmla="*/ 53063 h 953175"/>
              <a:gd name="connsiteX6" fmla="*/ 157163 w 1276350"/>
              <a:gd name="connsiteY6" fmla="*/ 67350 h 953175"/>
              <a:gd name="connsiteX7" fmla="*/ 176213 w 1276350"/>
              <a:gd name="connsiteY7" fmla="*/ 95925 h 953175"/>
              <a:gd name="connsiteX8" fmla="*/ 180975 w 1276350"/>
              <a:gd name="connsiteY8" fmla="*/ 110213 h 953175"/>
              <a:gd name="connsiteX9" fmla="*/ 228600 w 1276350"/>
              <a:gd name="connsiteY9" fmla="*/ 114975 h 953175"/>
              <a:gd name="connsiteX10" fmla="*/ 242888 w 1276350"/>
              <a:gd name="connsiteY10" fmla="*/ 119738 h 953175"/>
              <a:gd name="connsiteX11" fmla="*/ 252413 w 1276350"/>
              <a:gd name="connsiteY11" fmla="*/ 153075 h 953175"/>
              <a:gd name="connsiteX12" fmla="*/ 257175 w 1276350"/>
              <a:gd name="connsiteY12" fmla="*/ 167363 h 953175"/>
              <a:gd name="connsiteX13" fmla="*/ 276225 w 1276350"/>
              <a:gd name="connsiteY13" fmla="*/ 186413 h 953175"/>
              <a:gd name="connsiteX14" fmla="*/ 295275 w 1276350"/>
              <a:gd name="connsiteY14" fmla="*/ 229275 h 953175"/>
              <a:gd name="connsiteX15" fmla="*/ 309563 w 1276350"/>
              <a:gd name="connsiteY15" fmla="*/ 234038 h 953175"/>
              <a:gd name="connsiteX16" fmla="*/ 323850 w 1276350"/>
              <a:gd name="connsiteY16" fmla="*/ 229275 h 953175"/>
              <a:gd name="connsiteX17" fmla="*/ 338138 w 1276350"/>
              <a:gd name="connsiteY17" fmla="*/ 234038 h 953175"/>
              <a:gd name="connsiteX18" fmla="*/ 371475 w 1276350"/>
              <a:gd name="connsiteY18" fmla="*/ 238800 h 953175"/>
              <a:gd name="connsiteX19" fmla="*/ 395288 w 1276350"/>
              <a:gd name="connsiteY19" fmla="*/ 276900 h 953175"/>
              <a:gd name="connsiteX20" fmla="*/ 476250 w 1276350"/>
              <a:gd name="connsiteY20" fmla="*/ 281663 h 953175"/>
              <a:gd name="connsiteX21" fmla="*/ 538163 w 1276350"/>
              <a:gd name="connsiteY21" fmla="*/ 286425 h 953175"/>
              <a:gd name="connsiteX22" fmla="*/ 561975 w 1276350"/>
              <a:gd name="connsiteY22" fmla="*/ 319763 h 953175"/>
              <a:gd name="connsiteX23" fmla="*/ 566738 w 1276350"/>
              <a:gd name="connsiteY23" fmla="*/ 334050 h 953175"/>
              <a:gd name="connsiteX24" fmla="*/ 571500 w 1276350"/>
              <a:gd name="connsiteY24" fmla="*/ 362625 h 953175"/>
              <a:gd name="connsiteX25" fmla="*/ 576263 w 1276350"/>
              <a:gd name="connsiteY25" fmla="*/ 415013 h 953175"/>
              <a:gd name="connsiteX26" fmla="*/ 581025 w 1276350"/>
              <a:gd name="connsiteY26" fmla="*/ 438825 h 953175"/>
              <a:gd name="connsiteX27" fmla="*/ 600075 w 1276350"/>
              <a:gd name="connsiteY27" fmla="*/ 467400 h 953175"/>
              <a:gd name="connsiteX28" fmla="*/ 614363 w 1276350"/>
              <a:gd name="connsiteY28" fmla="*/ 472163 h 953175"/>
              <a:gd name="connsiteX29" fmla="*/ 623888 w 1276350"/>
              <a:gd name="connsiteY29" fmla="*/ 486450 h 953175"/>
              <a:gd name="connsiteX30" fmla="*/ 638175 w 1276350"/>
              <a:gd name="connsiteY30" fmla="*/ 491213 h 953175"/>
              <a:gd name="connsiteX31" fmla="*/ 642938 w 1276350"/>
              <a:gd name="connsiteY31" fmla="*/ 505500 h 953175"/>
              <a:gd name="connsiteX32" fmla="*/ 695325 w 1276350"/>
              <a:gd name="connsiteY32" fmla="*/ 519788 h 953175"/>
              <a:gd name="connsiteX33" fmla="*/ 700088 w 1276350"/>
              <a:gd name="connsiteY33" fmla="*/ 534075 h 953175"/>
              <a:gd name="connsiteX34" fmla="*/ 819150 w 1276350"/>
              <a:gd name="connsiteY34" fmla="*/ 553125 h 953175"/>
              <a:gd name="connsiteX35" fmla="*/ 857250 w 1276350"/>
              <a:gd name="connsiteY35" fmla="*/ 543600 h 953175"/>
              <a:gd name="connsiteX36" fmla="*/ 900113 w 1276350"/>
              <a:gd name="connsiteY36" fmla="*/ 519788 h 953175"/>
              <a:gd name="connsiteX37" fmla="*/ 938213 w 1276350"/>
              <a:gd name="connsiteY37" fmla="*/ 510263 h 953175"/>
              <a:gd name="connsiteX38" fmla="*/ 966788 w 1276350"/>
              <a:gd name="connsiteY38" fmla="*/ 500738 h 953175"/>
              <a:gd name="connsiteX39" fmla="*/ 1023938 w 1276350"/>
              <a:gd name="connsiteY39" fmla="*/ 505500 h 953175"/>
              <a:gd name="connsiteX40" fmla="*/ 1033463 w 1276350"/>
              <a:gd name="connsiteY40" fmla="*/ 534075 h 953175"/>
              <a:gd name="connsiteX41" fmla="*/ 1057275 w 1276350"/>
              <a:gd name="connsiteY41" fmla="*/ 557888 h 953175"/>
              <a:gd name="connsiteX42" fmla="*/ 1066800 w 1276350"/>
              <a:gd name="connsiteY42" fmla="*/ 572175 h 953175"/>
              <a:gd name="connsiteX43" fmla="*/ 1071563 w 1276350"/>
              <a:gd name="connsiteY43" fmla="*/ 586463 h 953175"/>
              <a:gd name="connsiteX44" fmla="*/ 1100138 w 1276350"/>
              <a:gd name="connsiteY44" fmla="*/ 610275 h 953175"/>
              <a:gd name="connsiteX45" fmla="*/ 1114425 w 1276350"/>
              <a:gd name="connsiteY45" fmla="*/ 615038 h 953175"/>
              <a:gd name="connsiteX46" fmla="*/ 1133475 w 1276350"/>
              <a:gd name="connsiteY46" fmla="*/ 643613 h 953175"/>
              <a:gd name="connsiteX47" fmla="*/ 1143000 w 1276350"/>
              <a:gd name="connsiteY47" fmla="*/ 657900 h 953175"/>
              <a:gd name="connsiteX48" fmla="*/ 1147763 w 1276350"/>
              <a:gd name="connsiteY48" fmla="*/ 672188 h 953175"/>
              <a:gd name="connsiteX49" fmla="*/ 1176338 w 1276350"/>
              <a:gd name="connsiteY49" fmla="*/ 724575 h 953175"/>
              <a:gd name="connsiteX50" fmla="*/ 1181100 w 1276350"/>
              <a:gd name="connsiteY50" fmla="*/ 738863 h 953175"/>
              <a:gd name="connsiteX51" fmla="*/ 1195388 w 1276350"/>
              <a:gd name="connsiteY51" fmla="*/ 753150 h 953175"/>
              <a:gd name="connsiteX52" fmla="*/ 1209675 w 1276350"/>
              <a:gd name="connsiteY52" fmla="*/ 781725 h 953175"/>
              <a:gd name="connsiteX53" fmla="*/ 1223963 w 1276350"/>
              <a:gd name="connsiteY53" fmla="*/ 786488 h 953175"/>
              <a:gd name="connsiteX54" fmla="*/ 1233488 w 1276350"/>
              <a:gd name="connsiteY54" fmla="*/ 815063 h 953175"/>
              <a:gd name="connsiteX55" fmla="*/ 1238250 w 1276350"/>
              <a:gd name="connsiteY55" fmla="*/ 862688 h 953175"/>
              <a:gd name="connsiteX56" fmla="*/ 1252538 w 1276350"/>
              <a:gd name="connsiteY56" fmla="*/ 872213 h 953175"/>
              <a:gd name="connsiteX57" fmla="*/ 1257300 w 1276350"/>
              <a:gd name="connsiteY57" fmla="*/ 886500 h 953175"/>
              <a:gd name="connsiteX58" fmla="*/ 1266825 w 1276350"/>
              <a:gd name="connsiteY58" fmla="*/ 900788 h 953175"/>
              <a:gd name="connsiteX59" fmla="*/ 1271588 w 1276350"/>
              <a:gd name="connsiteY59" fmla="*/ 948413 h 953175"/>
              <a:gd name="connsiteX60" fmla="*/ 1276350 w 1276350"/>
              <a:gd name="connsiteY60" fmla="*/ 953175 h 953175"/>
              <a:gd name="connsiteX61" fmla="*/ 1271588 w 1276350"/>
              <a:gd name="connsiteY61" fmla="*/ 953175 h 9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76350" h="953175">
                <a:moveTo>
                  <a:pt x="0" y="10200"/>
                </a:moveTo>
                <a:lnTo>
                  <a:pt x="0" y="10200"/>
                </a:lnTo>
                <a:cubicBezTo>
                  <a:pt x="41968" y="874"/>
                  <a:pt x="46252" y="-4771"/>
                  <a:pt x="90488" y="5438"/>
                </a:cubicBezTo>
                <a:cubicBezTo>
                  <a:pt x="96065" y="6725"/>
                  <a:pt x="99545" y="12638"/>
                  <a:pt x="104775" y="14963"/>
                </a:cubicBezTo>
                <a:cubicBezTo>
                  <a:pt x="113950" y="19041"/>
                  <a:pt x="133350" y="24488"/>
                  <a:pt x="133350" y="24488"/>
                </a:cubicBezTo>
                <a:cubicBezTo>
                  <a:pt x="139700" y="34013"/>
                  <a:pt x="148779" y="42203"/>
                  <a:pt x="152400" y="53063"/>
                </a:cubicBezTo>
                <a:cubicBezTo>
                  <a:pt x="153988" y="57825"/>
                  <a:pt x="154725" y="62962"/>
                  <a:pt x="157163" y="67350"/>
                </a:cubicBezTo>
                <a:cubicBezTo>
                  <a:pt x="162723" y="77357"/>
                  <a:pt x="176213" y="95925"/>
                  <a:pt x="176213" y="95925"/>
                </a:cubicBezTo>
                <a:cubicBezTo>
                  <a:pt x="177800" y="100688"/>
                  <a:pt x="176257" y="108497"/>
                  <a:pt x="180975" y="110213"/>
                </a:cubicBezTo>
                <a:cubicBezTo>
                  <a:pt x="195969" y="115665"/>
                  <a:pt x="212831" y="112549"/>
                  <a:pt x="228600" y="114975"/>
                </a:cubicBezTo>
                <a:cubicBezTo>
                  <a:pt x="233562" y="115738"/>
                  <a:pt x="238125" y="118150"/>
                  <a:pt x="242888" y="119738"/>
                </a:cubicBezTo>
                <a:cubicBezTo>
                  <a:pt x="254304" y="153987"/>
                  <a:pt x="240456" y="111223"/>
                  <a:pt x="252413" y="153075"/>
                </a:cubicBezTo>
                <a:cubicBezTo>
                  <a:pt x="253792" y="157902"/>
                  <a:pt x="254257" y="163278"/>
                  <a:pt x="257175" y="167363"/>
                </a:cubicBezTo>
                <a:cubicBezTo>
                  <a:pt x="262395" y="174671"/>
                  <a:pt x="269875" y="180063"/>
                  <a:pt x="276225" y="186413"/>
                </a:cubicBezTo>
                <a:cubicBezTo>
                  <a:pt x="279136" y="195145"/>
                  <a:pt x="284983" y="221042"/>
                  <a:pt x="295275" y="229275"/>
                </a:cubicBezTo>
                <a:cubicBezTo>
                  <a:pt x="299195" y="232411"/>
                  <a:pt x="304800" y="232450"/>
                  <a:pt x="309563" y="234038"/>
                </a:cubicBezTo>
                <a:cubicBezTo>
                  <a:pt x="314325" y="232450"/>
                  <a:pt x="318830" y="229275"/>
                  <a:pt x="323850" y="229275"/>
                </a:cubicBezTo>
                <a:cubicBezTo>
                  <a:pt x="328870" y="229275"/>
                  <a:pt x="333215" y="233053"/>
                  <a:pt x="338138" y="234038"/>
                </a:cubicBezTo>
                <a:cubicBezTo>
                  <a:pt x="349145" y="236239"/>
                  <a:pt x="360363" y="237213"/>
                  <a:pt x="371475" y="238800"/>
                </a:cubicBezTo>
                <a:cubicBezTo>
                  <a:pt x="375611" y="251207"/>
                  <a:pt x="376750" y="274119"/>
                  <a:pt x="395288" y="276900"/>
                </a:cubicBezTo>
                <a:cubicBezTo>
                  <a:pt x="422023" y="280910"/>
                  <a:pt x="449276" y="279865"/>
                  <a:pt x="476250" y="281663"/>
                </a:cubicBezTo>
                <a:cubicBezTo>
                  <a:pt x="496903" y="283040"/>
                  <a:pt x="517525" y="284838"/>
                  <a:pt x="538163" y="286425"/>
                </a:cubicBezTo>
                <a:cubicBezTo>
                  <a:pt x="561975" y="294363"/>
                  <a:pt x="550862" y="286425"/>
                  <a:pt x="561975" y="319763"/>
                </a:cubicBezTo>
                <a:lnTo>
                  <a:pt x="566738" y="334050"/>
                </a:lnTo>
                <a:cubicBezTo>
                  <a:pt x="568325" y="343575"/>
                  <a:pt x="570372" y="353035"/>
                  <a:pt x="571500" y="362625"/>
                </a:cubicBezTo>
                <a:cubicBezTo>
                  <a:pt x="573549" y="380040"/>
                  <a:pt x="574088" y="397614"/>
                  <a:pt x="576263" y="415013"/>
                </a:cubicBezTo>
                <a:cubicBezTo>
                  <a:pt x="577267" y="423045"/>
                  <a:pt x="577676" y="431456"/>
                  <a:pt x="581025" y="438825"/>
                </a:cubicBezTo>
                <a:cubicBezTo>
                  <a:pt x="585762" y="449247"/>
                  <a:pt x="589215" y="463780"/>
                  <a:pt x="600075" y="467400"/>
                </a:cubicBezTo>
                <a:lnTo>
                  <a:pt x="614363" y="472163"/>
                </a:lnTo>
                <a:cubicBezTo>
                  <a:pt x="617538" y="476925"/>
                  <a:pt x="619419" y="482874"/>
                  <a:pt x="623888" y="486450"/>
                </a:cubicBezTo>
                <a:cubicBezTo>
                  <a:pt x="627808" y="489586"/>
                  <a:pt x="634625" y="487663"/>
                  <a:pt x="638175" y="491213"/>
                </a:cubicBezTo>
                <a:cubicBezTo>
                  <a:pt x="641725" y="494763"/>
                  <a:pt x="638853" y="502582"/>
                  <a:pt x="642938" y="505500"/>
                </a:cubicBezTo>
                <a:cubicBezTo>
                  <a:pt x="652336" y="512213"/>
                  <a:pt x="683319" y="517387"/>
                  <a:pt x="695325" y="519788"/>
                </a:cubicBezTo>
                <a:cubicBezTo>
                  <a:pt x="696913" y="524550"/>
                  <a:pt x="698870" y="529205"/>
                  <a:pt x="700088" y="534075"/>
                </a:cubicBezTo>
                <a:cubicBezTo>
                  <a:pt x="715358" y="595154"/>
                  <a:pt x="682487" y="558820"/>
                  <a:pt x="819150" y="553125"/>
                </a:cubicBezTo>
                <a:cubicBezTo>
                  <a:pt x="825753" y="551805"/>
                  <a:pt x="849009" y="548178"/>
                  <a:pt x="857250" y="543600"/>
                </a:cubicBezTo>
                <a:cubicBezTo>
                  <a:pt x="890585" y="525080"/>
                  <a:pt x="874709" y="526716"/>
                  <a:pt x="900113" y="519788"/>
                </a:cubicBezTo>
                <a:cubicBezTo>
                  <a:pt x="912743" y="516344"/>
                  <a:pt x="925794" y="514403"/>
                  <a:pt x="938213" y="510263"/>
                </a:cubicBezTo>
                <a:lnTo>
                  <a:pt x="966788" y="500738"/>
                </a:lnTo>
                <a:cubicBezTo>
                  <a:pt x="985838" y="502325"/>
                  <a:pt x="1006840" y="496951"/>
                  <a:pt x="1023938" y="505500"/>
                </a:cubicBezTo>
                <a:cubicBezTo>
                  <a:pt x="1032918" y="509990"/>
                  <a:pt x="1027894" y="525721"/>
                  <a:pt x="1033463" y="534075"/>
                </a:cubicBezTo>
                <a:cubicBezTo>
                  <a:pt x="1046163" y="553125"/>
                  <a:pt x="1038225" y="545188"/>
                  <a:pt x="1057275" y="557888"/>
                </a:cubicBezTo>
                <a:cubicBezTo>
                  <a:pt x="1060450" y="562650"/>
                  <a:pt x="1064240" y="567056"/>
                  <a:pt x="1066800" y="572175"/>
                </a:cubicBezTo>
                <a:cubicBezTo>
                  <a:pt x="1069045" y="576665"/>
                  <a:pt x="1068778" y="582286"/>
                  <a:pt x="1071563" y="586463"/>
                </a:cubicBezTo>
                <a:cubicBezTo>
                  <a:pt x="1076830" y="594364"/>
                  <a:pt x="1091352" y="605882"/>
                  <a:pt x="1100138" y="610275"/>
                </a:cubicBezTo>
                <a:cubicBezTo>
                  <a:pt x="1104628" y="612520"/>
                  <a:pt x="1109663" y="613450"/>
                  <a:pt x="1114425" y="615038"/>
                </a:cubicBezTo>
                <a:lnTo>
                  <a:pt x="1133475" y="643613"/>
                </a:lnTo>
                <a:cubicBezTo>
                  <a:pt x="1136650" y="648375"/>
                  <a:pt x="1141190" y="652470"/>
                  <a:pt x="1143000" y="657900"/>
                </a:cubicBezTo>
                <a:lnTo>
                  <a:pt x="1147763" y="672188"/>
                </a:lnTo>
                <a:cubicBezTo>
                  <a:pt x="1157219" y="766753"/>
                  <a:pt x="1134908" y="696955"/>
                  <a:pt x="1176338" y="724575"/>
                </a:cubicBezTo>
                <a:cubicBezTo>
                  <a:pt x="1180515" y="727360"/>
                  <a:pt x="1178315" y="734686"/>
                  <a:pt x="1181100" y="738863"/>
                </a:cubicBezTo>
                <a:cubicBezTo>
                  <a:pt x="1184836" y="744467"/>
                  <a:pt x="1190625" y="748388"/>
                  <a:pt x="1195388" y="753150"/>
                </a:cubicBezTo>
                <a:cubicBezTo>
                  <a:pt x="1198525" y="762563"/>
                  <a:pt x="1201281" y="775010"/>
                  <a:pt x="1209675" y="781725"/>
                </a:cubicBezTo>
                <a:cubicBezTo>
                  <a:pt x="1213595" y="784861"/>
                  <a:pt x="1219200" y="784900"/>
                  <a:pt x="1223963" y="786488"/>
                </a:cubicBezTo>
                <a:cubicBezTo>
                  <a:pt x="1227138" y="796013"/>
                  <a:pt x="1232489" y="805073"/>
                  <a:pt x="1233488" y="815063"/>
                </a:cubicBezTo>
                <a:cubicBezTo>
                  <a:pt x="1235075" y="830938"/>
                  <a:pt x="1233205" y="847553"/>
                  <a:pt x="1238250" y="862688"/>
                </a:cubicBezTo>
                <a:cubicBezTo>
                  <a:pt x="1240060" y="868118"/>
                  <a:pt x="1247775" y="869038"/>
                  <a:pt x="1252538" y="872213"/>
                </a:cubicBezTo>
                <a:cubicBezTo>
                  <a:pt x="1254125" y="876975"/>
                  <a:pt x="1255055" y="882010"/>
                  <a:pt x="1257300" y="886500"/>
                </a:cubicBezTo>
                <a:cubicBezTo>
                  <a:pt x="1259860" y="891620"/>
                  <a:pt x="1264570" y="895527"/>
                  <a:pt x="1266825" y="900788"/>
                </a:cubicBezTo>
                <a:cubicBezTo>
                  <a:pt x="1273898" y="917292"/>
                  <a:pt x="1271588" y="930444"/>
                  <a:pt x="1271588" y="948413"/>
                </a:cubicBezTo>
                <a:lnTo>
                  <a:pt x="1276350" y="953175"/>
                </a:lnTo>
                <a:lnTo>
                  <a:pt x="1271588" y="9531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528493" y="3217679"/>
            <a:ext cx="122237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95055" y="2755900"/>
            <a:ext cx="1014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1600" dirty="0" smtClean="0">
                <a:latin typeface="Tw Cen MT" panose="020B0602020104020603" pitchFamily="34" charset="0"/>
              </a:rPr>
              <a:t>An tSéin</a:t>
            </a:r>
            <a:endParaRPr lang="ga-IE" altLang="en-US" sz="16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612" y="223232"/>
            <a:ext cx="4968000" cy="181588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é </a:t>
            </a:r>
            <a:r>
              <a:rPr lang="ga-IE" sz="28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Mont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Blanc </a:t>
            </a:r>
            <a:r>
              <a:rPr lang="ga-IE" sz="2800" dirty="0" smtClean="0">
                <a:latin typeface="Tw Cen MT" panose="020B0602020104020603" pitchFamily="34" charset="0"/>
              </a:rPr>
              <a:t>an sliabh is airde sa Fhrainc. Tá sé suite sna hAlpa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in oirdheisceart na tíre. 4807 m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ar airde atá sé.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7" grpId="0" animBg="1"/>
      <p:bldP spid="16" grpId="0"/>
      <p:bldP spid="19" grpId="0"/>
      <p:bldP spid="20" grpId="0"/>
      <p:bldP spid="23" grpId="0" animBg="1"/>
      <p:bldP spid="25" grpId="0"/>
      <p:bldP spid="26" grpId="0" animBg="1"/>
      <p:bldP spid="26" grpId="1" animBg="1"/>
      <p:bldP spid="28" grpId="0"/>
      <p:bldP spid="4" grpId="0" animBg="1"/>
      <p:bldP spid="8" grpId="0" animBg="1"/>
      <p:bldP spid="27" grpId="0" animBg="1"/>
      <p:bldP spid="21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209" y="3789040"/>
            <a:ext cx="286713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Aeráid Mheánmhuirí atá i ndeisceart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na Fraince. Bíonn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samhradh te agus grianmhar. Bíonn an geimhreadh bog.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137655" y="2906154"/>
            <a:ext cx="25507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4000" dirty="0" smtClean="0">
                <a:latin typeface="Berlin Sans FB" panose="020E0602020502020306" pitchFamily="34" charset="0"/>
              </a:rPr>
              <a:t>Aeráid </a:t>
            </a:r>
            <a:r>
              <a:rPr lang="en-GB" sz="4000" dirty="0" smtClean="0">
                <a:latin typeface="Berlin Sans FB" panose="020E0602020502020306" pitchFamily="34" charset="0"/>
              </a:rPr>
              <a:t/>
            </a:r>
            <a:br>
              <a:rPr lang="en-GB" sz="4000" dirty="0" smtClean="0">
                <a:latin typeface="Berlin Sans FB" panose="020E0602020502020306" pitchFamily="34" charset="0"/>
              </a:rPr>
            </a:br>
            <a:r>
              <a:rPr lang="ga-IE" sz="4000" dirty="0" smtClean="0">
                <a:latin typeface="Berlin Sans FB" panose="020E0602020502020306" pitchFamily="34" charset="0"/>
              </a:rPr>
              <a:t>na Fraince</a:t>
            </a:r>
            <a:endParaRPr lang="ga-IE" sz="4000" dirty="0">
              <a:latin typeface="Berlin Sans FB" panose="020E0602020502020306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3036" y="4684711"/>
            <a:ext cx="299938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In oirthear agus </a:t>
            </a:r>
            <a:r>
              <a:rPr lang="en-GB" sz="2600" dirty="0" smtClean="0">
                <a:latin typeface="Tw Cen MT" panose="020B0602020104020603" pitchFamily="34" charset="0"/>
              </a:rPr>
              <a:t/>
            </a:r>
            <a:br>
              <a:rPr lang="en-GB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lár na tíre</a:t>
            </a:r>
            <a:r>
              <a:rPr lang="en-GB" sz="2600" dirty="0" smtClean="0">
                <a:latin typeface="Tw Cen MT" panose="020B0602020104020603" pitchFamily="34" charset="0"/>
              </a:rPr>
              <a:t>,</a:t>
            </a:r>
            <a:r>
              <a:rPr lang="ga-IE" sz="2600" dirty="0" smtClean="0">
                <a:latin typeface="Tw Cen MT" panose="020B0602020104020603" pitchFamily="34" charset="0"/>
              </a:rPr>
              <a:t> bíonn sé te sa samhradh agus fuar sa gheimhreadh.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512" y="2780928"/>
            <a:ext cx="32937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trí phríomhréigiún aeráide sa Fhrainc.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67867" y="156484"/>
            <a:ext cx="50405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Tá an aeráid in iarthar na Fraince cosúil go maith le haeráid na hÉireann ach amháin go mbíonn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samhradh níos tirime sa réigiún sin ná mar a bhíonn in Éirinn.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068" y="2285608"/>
            <a:ext cx="3598237" cy="23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2986" y="4448857"/>
            <a:ext cx="3620050" cy="24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252" y="156485"/>
            <a:ext cx="3669710" cy="24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0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4" grpId="0"/>
      <p:bldP spid="5" grpId="0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8276</TotalTime>
  <Words>970</Words>
  <Application>Microsoft Office PowerPoint</Application>
  <PresentationFormat>Taispeántas ar scáileán</PresentationFormat>
  <Paragraphs>141</Paragraphs>
  <Slides>26</Slides>
  <Notes>20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26</vt:i4>
      </vt:variant>
    </vt:vector>
  </HeadingPairs>
  <TitlesOfParts>
    <vt:vector size="27" baseType="lpstr">
      <vt:lpstr>Office Theme</vt:lpstr>
      <vt:lpstr>An Fhrainc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Iodáil</dc:title>
  <dc:creator>maire</dc:creator>
  <cp:lastModifiedBy>Kayla Reed</cp:lastModifiedBy>
  <cp:revision>472</cp:revision>
  <cp:lastPrinted>2016-02-03T14:30:01Z</cp:lastPrinted>
  <dcterms:created xsi:type="dcterms:W3CDTF">2012-09-26T07:28:29Z</dcterms:created>
  <dcterms:modified xsi:type="dcterms:W3CDTF">2016-11-18T16:38:23Z</dcterms:modified>
</cp:coreProperties>
</file>