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2" r:id="rId2"/>
    <p:sldId id="298" r:id="rId3"/>
    <p:sldId id="257" r:id="rId4"/>
    <p:sldId id="310" r:id="rId5"/>
    <p:sldId id="260" r:id="rId6"/>
    <p:sldId id="306" r:id="rId7"/>
    <p:sldId id="311" r:id="rId8"/>
    <p:sldId id="259" r:id="rId9"/>
    <p:sldId id="267" r:id="rId10"/>
    <p:sldId id="275" r:id="rId11"/>
    <p:sldId id="299" r:id="rId12"/>
    <p:sldId id="300" r:id="rId13"/>
    <p:sldId id="312" r:id="rId14"/>
    <p:sldId id="302" r:id="rId15"/>
    <p:sldId id="305" r:id="rId16"/>
    <p:sldId id="303" r:id="rId17"/>
    <p:sldId id="256" r:id="rId18"/>
    <p:sldId id="308" r:id="rId19"/>
    <p:sldId id="30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 ni ghallchobhair" initials="mn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1962" autoAdjust="0"/>
  </p:normalViewPr>
  <p:slideViewPr>
    <p:cSldViewPr snapToGrid="0">
      <p:cViewPr>
        <p:scale>
          <a:sx n="75" d="100"/>
          <a:sy n="75" d="100"/>
        </p:scale>
        <p:origin x="-696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E1339-CACA-4A1F-8373-C2ABF9E24360}" type="datetimeFigureOut">
              <a:rPr lang="ga-IE" smtClean="0"/>
              <a:t>18/09/2017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6070-1B0E-461C-B63C-884D8DA3940C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65725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065F2-FBFD-4AC6-8154-4E727BC51C0A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557B7-9B79-47B8-B100-CCA261EA0C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52A6363-C7B1-42AC-B9EA-E72195B60365}" type="slidenum">
              <a:rPr lang="en-GB" altLang="en-US" sz="1200"/>
              <a:pPr eaLnBrk="1" hangingPunct="1"/>
              <a:t>9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302977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52A6363-C7B1-42AC-B9EA-E72195B60365}" type="slidenum">
              <a:rPr lang="en-GB" altLang="en-US" sz="1200"/>
              <a:pPr eaLnBrk="1" hangingPunct="1"/>
              <a:t>10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smtClean="0"/>
          </a:p>
        </p:txBody>
      </p:sp>
    </p:spTree>
    <p:extLst>
      <p:ext uri="{BB962C8B-B14F-4D97-AF65-F5344CB8AC3E}">
        <p14:creationId xmlns:p14="http://schemas.microsoft.com/office/powerpoint/2010/main" val="3340340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33C0BC0-5109-4DA0-B38D-8B1278FEA167}" type="slidenum">
              <a:rPr lang="en-GB" altLang="en-US" sz="1200"/>
              <a:pPr eaLnBrk="1" hangingPunct="1"/>
              <a:t>11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47708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52A6363-C7B1-42AC-B9EA-E72195B60365}" type="slidenum">
              <a:rPr lang="en-GB" altLang="en-US" sz="1200"/>
              <a:pPr eaLnBrk="1" hangingPunct="1"/>
              <a:t>12</a:t>
            </a:fld>
            <a:endParaRPr lang="en-GB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ga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5640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33C0BC0-5109-4DA0-B38D-8B1278FEA167}" type="slidenum">
              <a:rPr lang="en-GB" altLang="en-US" sz="1200"/>
              <a:pPr eaLnBrk="1" hangingPunct="1"/>
              <a:t>14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59895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E9102DA-3939-465B-912B-615D013CDDBE}" type="slidenum">
              <a:rPr lang="en-GB" altLang="en-US" sz="1200"/>
              <a:pPr eaLnBrk="1" hangingPunct="1"/>
              <a:t>16</a:t>
            </a:fld>
            <a:endParaRPr lang="en-GB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816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557B7-9B79-47B8-B100-CCA261EA0C7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3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0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93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22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18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85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0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9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8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24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19F2-1446-4710-92EC-6C3D89386826}" type="datetimeFigureOut">
              <a:rPr lang="en-GB" smtClean="0"/>
              <a:t>18/09/2017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39DF3-726F-4A97-AB2A-8FDF03F17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2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iV1m4j2wJ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8-23.pdf" TargetMode="External"/><Relationship Id="rId2" Type="http://schemas.openxmlformats.org/officeDocument/2006/relationships/hyperlink" Target="http://www.cogg.ie/wp-content/uploads/eureka-6-7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rimaryscience.ie/media/pdfs/irish/col/tuirne_boga_ceatha.pdf" TargetMode="External"/><Relationship Id="rId5" Type="http://schemas.openxmlformats.org/officeDocument/2006/relationships/hyperlink" Target="http://www.met.ie/education/pdfs_ga/Plean%20Ceachta%20Feinimein%20Optula.pdf" TargetMode="External"/><Relationship Id="rId4" Type="http://schemas.openxmlformats.org/officeDocument/2006/relationships/hyperlink" Target="http://www.cogg.ie/wp-content/uploads/eureka_irish_11.13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2504" y="0"/>
            <a:ext cx="12204504" cy="68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650478">
            <a:off x="187238" y="1290158"/>
            <a:ext cx="5835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000" dirty="0" smtClean="0">
                <a:latin typeface="MV Boli" panose="02000500030200090000" pitchFamily="2" charset="0"/>
                <a:cs typeface="MV Boli" panose="02000500030200090000" pitchFamily="2" charset="0"/>
              </a:rPr>
              <a:t>Dath an tSolais</a:t>
            </a:r>
          </a:p>
        </p:txBody>
      </p:sp>
    </p:spTree>
    <p:extLst>
      <p:ext uri="{BB962C8B-B14F-4D97-AF65-F5344CB8AC3E}">
        <p14:creationId xmlns:p14="http://schemas.microsoft.com/office/powerpoint/2010/main" val="21613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4200" y="496746"/>
            <a:ext cx="6409238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Modh</a:t>
            </a:r>
          </a:p>
          <a:p>
            <a:pPr eaLnBrk="1" hangingPunct="1"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Líon an soitheach le huisce. </a:t>
            </a:r>
          </a:p>
          <a:p>
            <a:pPr eaLnBrk="1" hangingPunct="1"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Cuir an scáthán isteach san uisce. Bain úsáid as an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Blu-tack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chun é a ghreamú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 thaobh an tsoithigh.  </a:t>
            </a:r>
          </a:p>
          <a:p>
            <a:pPr eaLnBrk="1" hangingPunct="1"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Tabhair an fearas ar fad chuig áit/seomra dorcha.</a:t>
            </a:r>
          </a:p>
          <a:p>
            <a:pPr eaLnBrk="1" hangingPunct="1"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Iarr ar chara leat píosa de chárta bán a ardú le go mbeidh sé os comhair an scátháin amach. </a:t>
            </a:r>
          </a:p>
          <a:p>
            <a:pPr eaLnBrk="1" hangingPunct="1"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Soilsigh tóirse ar an gcuid sin </a:t>
            </a:r>
            <a: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den scáthán atá faoi uisce.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438" y="1080283"/>
            <a:ext cx="4860036" cy="46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55813" y="2763330"/>
            <a:ext cx="582752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Athraonadh</a:t>
            </a:r>
            <a:r>
              <a:rPr lang="en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solas agus é ag gluaiseacht ón aer isteach san uisce. Mar thoradh air sin scoilteadh ina seacht ndath é. Ansin frithchaitheadh na dathanna den scáthán agus bhí siad le feiceáil ar an bpíosa cárta.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5813" y="283695"/>
            <a:ext cx="5662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4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Cad a tharla?</a:t>
            </a:r>
            <a:endParaRPr lang="ga-IE" altLang="en-US" sz="4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55813" y="1071315"/>
            <a:ext cx="58275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Bhí dathanna an bhogha báistí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feiceáil ar an gcárta.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Conas a tharla sé sin, meas tú?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837017" flipH="1">
            <a:off x="4932078" y="4840821"/>
            <a:ext cx="7216313" cy="12003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An féidir dath bán a dhéanamh ach dathanna an bhogha báistí a chur le chéile, meas tú? Bain triail as an turgnamh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an gcéad sleamhnán eile go bhfeicfidh tú.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039" y="1071315"/>
            <a:ext cx="5220081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4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utoUpdateAnimBg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64527" y="408502"/>
            <a:ext cx="6389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Turgnamh: Dath bán a dhéanamh as dathanna an bhogha báistí</a:t>
            </a:r>
            <a:endParaRPr lang="ga-IE" altLang="en-US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891204" y="1814381"/>
            <a:ext cx="52193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Fearas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</a:t>
            </a: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eabhar oibre, leathanach 35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Páipéar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Siosúr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Gliú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Cairtchlár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Pinn luaidhe daite nó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marcóirí</a:t>
            </a:r>
            <a:endParaRPr lang="ga-IE" sz="28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Téad láidir, timpeall 120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cm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fad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6529" y="1814381"/>
            <a:ext cx="3151059" cy="258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215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034" y="560267"/>
            <a:ext cx="1087987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Modh</a:t>
            </a:r>
          </a:p>
          <a:p>
            <a:pPr marL="444500" lvl="0" indent="-444500">
              <a:buFont typeface="+mj-lt"/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Faigh píosa páipéir. Bain úsáid as chun an ciorcal atá ar leathanach 35 den leabhar oibre a rianú. Gearr amach an ciorcal nua atá tarraingthe agat. Greamaigh den chairtchlár ansin é agus gearr thart ar an gciorcal arís.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gach cuid den chiorcal 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dhathú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de réir dhathanna an bhogha báistí.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Déan dhá pholl i lár an diosca, 1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cm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ar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shiúl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óna chéile, agus cuir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téad tríothu. Ceangail dhá cheann na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téide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dá chéile. Bíodh leath </a:t>
            </a:r>
            <a:b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téide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ar thaobh amháin den diosca agus an leath eile ar an taobh eile de. Agus greim agat ar dhá thaobh na </a:t>
            </a: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téide</a:t>
            </a: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 cas an diosca go dtí go mbíonn an téad casta go dlúth. 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Tarraing do lámha óna chéile. Ba chóir go gcasfaidh an diosca go tapa. </a:t>
            </a:r>
            <a:endParaRPr lang="ga-IE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84840" y="1756300"/>
            <a:ext cx="603367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Nuair a casadh an diosca ar ardluas bhí cuma bhán air. Feictear dath bán nuair a mheasctar seacht ndath an bhogha báistí lena</a:t>
            </a:r>
            <a:r>
              <a:rPr lang="en-GB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chéile. 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55813" y="283695"/>
            <a:ext cx="5662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4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Cad a tharla?</a:t>
            </a:r>
            <a:endParaRPr lang="ga-IE" altLang="en-US" sz="44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531" y="786245"/>
            <a:ext cx="3533775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5813" y="5680148"/>
            <a:ext cx="751413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féidir físeán den turgnamh seo a fheiceáil ar an nasc seo:  </a:t>
            </a:r>
          </a:p>
          <a:p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  <a:hlinkClick r:id="rId4"/>
              </a:rPr>
              <a:t>https://www.youtube.com/watch?v=7iV1m4j2wJQ</a:t>
            </a:r>
            <a:r>
              <a:rPr lang="ga-IE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2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utoUpdateAnimBg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3233" y="3263378"/>
            <a:ext cx="3291589" cy="3593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837017" flipH="1">
            <a:off x="6642046" y="4887365"/>
            <a:ext cx="5464536" cy="13849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I rang 4</a:t>
            </a:r>
            <a:r>
              <a:rPr lang="en-GB" sz="2800" dirty="0" smtClean="0">
                <a:latin typeface="Tw Cen MT" panose="020B0602020104020603" pitchFamily="34" charset="0"/>
              </a:rPr>
              <a:t>,</a:t>
            </a:r>
            <a:r>
              <a:rPr lang="ga-IE" sz="2800" dirty="0" smtClean="0">
                <a:latin typeface="Tw Cen MT" panose="020B0602020104020603" pitchFamily="34" charset="0"/>
              </a:rPr>
              <a:t> d’fhoghlaim tú faoi theoiric eile a chruthaigh </a:t>
            </a:r>
            <a:r>
              <a:rPr lang="ga-IE" sz="2800" dirty="0" err="1" smtClean="0">
                <a:latin typeface="Tw Cen MT" panose="020B0602020104020603" pitchFamily="34" charset="0"/>
              </a:rPr>
              <a:t>Isaac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 err="1" smtClean="0">
                <a:latin typeface="Tw Cen MT" panose="020B0602020104020603" pitchFamily="34" charset="0"/>
              </a:rPr>
              <a:t>Newton</a:t>
            </a:r>
            <a:r>
              <a:rPr lang="ga-IE" sz="2800" dirty="0" smtClean="0">
                <a:latin typeface="Tw Cen MT" panose="020B0602020104020603" pitchFamily="34" charset="0"/>
              </a:rPr>
              <a:t>.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cuimhin leat céard </a:t>
            </a:r>
            <a:r>
              <a:rPr lang="en-IE" sz="2800" dirty="0" smtClean="0">
                <a:latin typeface="Tw Cen MT" panose="020B0602020104020603" pitchFamily="34" charset="0"/>
              </a:rPr>
              <a:t>í</a:t>
            </a:r>
            <a:r>
              <a:rPr lang="ga-IE" sz="2800" dirty="0" smtClean="0">
                <a:latin typeface="Tw Cen MT" panose="020B0602020104020603" pitchFamily="34" charset="0"/>
              </a:rPr>
              <a:t> féin?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029981" y="4064224"/>
            <a:ext cx="2421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ga-IE" sz="4000" b="1" dirty="0" smtClean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Leid!!</a:t>
            </a:r>
            <a:endParaRPr lang="ga-IE" sz="40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0078" y="231820"/>
            <a:ext cx="26516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600" dirty="0" smtClean="0">
                <a:solidFill>
                  <a:srgbClr val="FFFF00"/>
                </a:solidFill>
                <a:latin typeface="AR BLANCA" panose="02000000000000000000" pitchFamily="2" charset="0"/>
              </a:rPr>
              <a:t>Dul Siar</a:t>
            </a:r>
            <a:endParaRPr lang="ga-IE" sz="6600" dirty="0">
              <a:solidFill>
                <a:srgbClr val="FFFF00"/>
              </a:solidFill>
              <a:latin typeface="AR BLANCA" panose="02000000000000000000" pitchFamily="2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62426" y="1488064"/>
            <a:ext cx="653186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Ainmnigh an t-eolaí a chruthaigh </a:t>
            </a:r>
            <a:b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go bhfuil seacht ndath an bhogha báistí sa solas bán.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36611" y="247428"/>
            <a:ext cx="2299799" cy="3030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736410" y="2754248"/>
            <a:ext cx="2102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altLang="en-US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Isaac</a:t>
            </a: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Newton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62426" y="3405911"/>
            <a:ext cx="6343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Chruthaigh </a:t>
            </a:r>
            <a:r>
              <a:rPr lang="ga-IE" altLang="en-US" sz="3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Isaac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3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Newton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go bhfuil fórsa dofheicthe ann a tharraingíonn rudaí i dtreo an domhain. </a:t>
            </a:r>
            <a:r>
              <a:rPr lang="ga-IE" altLang="en-US" sz="32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Domhantarraingt 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thugtar </a:t>
            </a:r>
            <a:r>
              <a:rPr lang="en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 an bhfórsa sin. 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5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7 -1.11111E-6 L -4.16667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10" grpId="0" autoUpdateAnimBg="0"/>
      <p:bldP spid="3" grpId="0"/>
      <p:bldP spid="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241926" y="1184275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ga-IE" altLang="en-US" dirty="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438400" y="1565275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ga-IE" altLang="en-US" dirty="0"/>
          </a:p>
        </p:txBody>
      </p:sp>
      <p:graphicFrame>
        <p:nvGraphicFramePr>
          <p:cNvPr id="19520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729435"/>
              </p:ext>
            </p:extLst>
          </p:nvPr>
        </p:nvGraphicFramePr>
        <p:xfrm>
          <a:off x="546100" y="851534"/>
          <a:ext cx="10820400" cy="544544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079109"/>
                <a:gridCol w="1161512"/>
                <a:gridCol w="2579779"/>
              </a:tblGrid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Ráiteas</a:t>
                      </a:r>
                      <a:endParaRPr kumimoji="0" lang="ga-I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erlin Sans FB" panose="020E0602020502020306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Fíor </a:t>
                      </a:r>
                      <a:endParaRPr kumimoji="0" lang="ga-I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erlin Sans FB" panose="020E0602020502020306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Berlin Sans FB" panose="020E0602020502020306" pitchFamily="34" charset="0"/>
                        </a:rPr>
                        <a:t>Bréagach</a:t>
                      </a:r>
                      <a:endParaRPr kumimoji="0" lang="ga-IE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erlin Sans FB" panose="020E0602020502020306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Gluaiseann an solas ar luas de thuairim is 300,000 </a:t>
                      </a:r>
                      <a:r>
                        <a:rPr lang="ga-IE" altLang="en-US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km</a:t>
                      </a: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b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 soicind.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0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altLang="en-US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Tá seacht ndath an bhogha báistí sa solas bán.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Sa bhliain 1966 fuair an t-eolaí </a:t>
                      </a:r>
                      <a:r>
                        <a:rPr lang="ga-IE" altLang="en-US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Isaac</a:t>
                      </a: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err="1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Newton</a:t>
                      </a: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amach </a:t>
                      </a:r>
                      <a:b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gur féidir solas bán a scoilteadh ina dhathanna éagsúla.</a:t>
                      </a:r>
                      <a:r>
                        <a:rPr lang="ga-IE" altLang="en-US" sz="2400" noProof="0" dirty="0" smtClean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Tugtar an speictream ar dhathanna an bhogha báistí.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algn="l"/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Ní</a:t>
                      </a:r>
                      <a:r>
                        <a:rPr lang="ga-IE" altLang="en-US" sz="24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ghluaiseann rud ar bith níos tapúla ná</a:t>
                      </a:r>
                      <a:r>
                        <a:rPr lang="ga-IE" altLang="en-US" sz="2400" baseline="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altLang="en-US" sz="2400" noProof="0" dirty="0" smtClean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an solas.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altLang="en-US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Fórsa a tharraingíonn rudaí i dtreo an domhain is ea domhantarraingt.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altLang="en-US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Tw Cen MT" panose="020B0602020104020603" pitchFamily="34" charset="0"/>
                        </a:rPr>
                        <a:t>Is í an ghealach a thugann solas an lae dúinn. </a:t>
                      </a:r>
                      <a:endParaRPr kumimoji="0" lang="ga-IE" alt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w Cen MT" panose="020B0602020104020603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00" y="165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000" y="306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00" y="237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00" y="435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00" y="378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000" y="576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2000" y="504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15" name="Title 13"/>
          <p:cNvSpPr>
            <a:spLocks/>
          </p:cNvSpPr>
          <p:nvPr/>
        </p:nvSpPr>
        <p:spPr bwMode="auto">
          <a:xfrm>
            <a:off x="3143251" y="188914"/>
            <a:ext cx="58324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200" dirty="0">
                <a:solidFill>
                  <a:schemeClr val="bg1"/>
                </a:solidFill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35210269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8192" y="1138011"/>
            <a:ext cx="9796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Tw Cen MT" panose="020B0602020104020603" pitchFamily="34" charset="0"/>
                <a:hlinkClick r:id="rId2"/>
              </a:rPr>
              <a:t>http</a:t>
            </a:r>
            <a:r>
              <a:rPr lang="en-GB" sz="2800" dirty="0">
                <a:latin typeface="Tw Cen MT" panose="020B0602020104020603" pitchFamily="34" charset="0"/>
                <a:hlinkClick r:id="rId2"/>
              </a:rPr>
              <a:t>://www.cogg.ie/wp-content/uploads/eureka-6-7.pdf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r>
              <a:rPr lang="en-GB" sz="2800" dirty="0" smtClean="0">
                <a:latin typeface="Tw Cen MT" panose="020B0602020104020603" pitchFamily="34" charset="0"/>
              </a:rPr>
              <a:t>#</a:t>
            </a:r>
          </a:p>
          <a:p>
            <a:endParaRPr lang="en-GB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3"/>
              </a:rPr>
              <a:t>http://www.cogg.ie/wp-content/uploads/eureka-8-23.pdf</a:t>
            </a:r>
            <a:endParaRPr lang="en-GB" sz="2800" dirty="0">
              <a:latin typeface="Tw Cen MT" panose="020B0602020104020603" pitchFamily="34" charset="0"/>
            </a:endParaRPr>
          </a:p>
          <a:p>
            <a:endParaRPr lang="en-GB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4"/>
              </a:rPr>
              <a:t>http://</a:t>
            </a:r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www.cogg.ie/wp-content/uploads/eureka_irish_11.13.pdf</a:t>
            </a:r>
            <a:endParaRPr lang="en-GB" sz="2800" dirty="0" smtClean="0">
              <a:latin typeface="Tw Cen MT" panose="020B0602020104020603" pitchFamily="34" charset="0"/>
            </a:endParaRPr>
          </a:p>
          <a:p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8192" y="370113"/>
            <a:ext cx="7498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Tuilleadh eolais le fáil ar na suíomhanna seo</a:t>
            </a:r>
            <a:r>
              <a:rPr lang="en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:</a:t>
            </a:r>
            <a:endParaRPr lang="en-GB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68191" y="3667979"/>
            <a:ext cx="917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>
                <a:solidFill>
                  <a:schemeClr val="bg1"/>
                </a:solidFill>
                <a:latin typeface="Tw Cen MT" panose="020B0602020104020603" pitchFamily="34" charset="0"/>
              </a:rPr>
              <a:t>Tuilleadh eolais </a:t>
            </a:r>
            <a:r>
              <a:rPr lang="en-GB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don 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mhúinteoir </a:t>
            </a:r>
            <a:r>
              <a:rPr lang="en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fáil ar an suíomh seo</a:t>
            </a:r>
            <a:r>
              <a:rPr lang="en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</a:t>
            </a:r>
            <a:endParaRPr lang="en-GB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8191" y="4439774"/>
            <a:ext cx="97967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w Cen MT" panose="020B0602020104020603" pitchFamily="34" charset="0"/>
                <a:hlinkClick r:id="rId5"/>
              </a:rPr>
              <a:t>http</a:t>
            </a:r>
            <a:r>
              <a:rPr lang="en-GB" sz="2800" dirty="0">
                <a:solidFill>
                  <a:schemeClr val="bg1"/>
                </a:solidFill>
                <a:latin typeface="Tw Cen MT" panose="020B0602020104020603" pitchFamily="34" charset="0"/>
                <a:hlinkClick r:id="rId5"/>
              </a:rPr>
              <a:t>://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  <a:hlinkClick r:id="rId5"/>
              </a:rPr>
              <a:t>www.met.ie/education/pdfs_ga/Plean%20Ceachta%20Feinimein%20Optula.pdf</a:t>
            </a:r>
            <a:r>
              <a:rPr lang="en-GB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6"/>
              </a:rPr>
              <a:t>http://www.primaryscience.ie/media/pdfs/irish/col/tuirne_boga_ceatha.pdf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endParaRPr lang="en-GB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750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112379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000" b="1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Íomhánna:</a:t>
            </a:r>
          </a:p>
          <a:p>
            <a:r>
              <a:rPr lang="en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Christine Warner</a:t>
            </a:r>
          </a:p>
          <a:p>
            <a:r>
              <a:rPr lang="en-IE" sz="20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Conor Fagan</a:t>
            </a:r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 err="1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</a:t>
            </a:r>
            <a:r>
              <a:rPr lang="en-GB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GB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Má rinneadh faillí ar aon bhealach</a:t>
            </a:r>
            <a:r>
              <a:rPr lang="en-GB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baseline="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7</a:t>
            </a:r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000" baseline="0" dirty="0" smtClean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7 Cearnóg Mhuirfean, Baile Átha Cliath 2</a:t>
            </a:r>
          </a:p>
        </p:txBody>
      </p:sp>
    </p:spTree>
    <p:extLst>
      <p:ext uri="{BB962C8B-B14F-4D97-AF65-F5344CB8AC3E}">
        <p14:creationId xmlns:p14="http://schemas.microsoft.com/office/powerpoint/2010/main" val="42099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7056" y="274396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04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7156" y="166029"/>
            <a:ext cx="10731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í an ghrian a thugann solas an lae dúinn. 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AutoShape 20"/>
          <p:cNvSpPr>
            <a:spLocks noChangeAspect="1" noChangeArrowheads="1"/>
          </p:cNvSpPr>
          <p:nvPr/>
        </p:nvSpPr>
        <p:spPr bwMode="auto">
          <a:xfrm>
            <a:off x="3869949" y="1081004"/>
            <a:ext cx="4392000" cy="43920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ga-IE" altLang="en-US" sz="32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972" y="5763686"/>
            <a:ext cx="11487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cuma bhán ar sholas na gréine ach, mar a tharlaíonn sé, </a:t>
            </a:r>
            <a:b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seacht ndath éagsúla ann.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1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44" y="874392"/>
            <a:ext cx="3747830" cy="4823462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15274" y="1023965"/>
            <a:ext cx="702998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é an t-eolaí </a:t>
            </a:r>
            <a:r>
              <a:rPr lang="ga-IE" sz="32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Isaac</a:t>
            </a:r>
            <a:r>
              <a:rPr lang="ga-IE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Newton</a:t>
            </a:r>
            <a:r>
              <a:rPr lang="ga-IE" sz="32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 fuair amach gur féidir solas bán a scoilteadh ina dhathanna éagsúla. Sa bhliain 1666 </a:t>
            </a:r>
            <a:b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rinne sé turgnamh. Shoilsigh sé ga caol </a:t>
            </a:r>
            <a:b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 sholas na gréine trí </a:t>
            </a:r>
            <a:r>
              <a:rPr lang="ga-IE" sz="3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phriosma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agus chonaic sé gur caitheadh dathanna an bhogha báistí ar an mballa os a chomhair. Léirigh turgnamh </a:t>
            </a:r>
            <a:r>
              <a:rPr lang="ga-IE" sz="3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Newton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go bhfuil seacht ndath an bhogha báistí sa solas bán.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5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341" y="145925"/>
            <a:ext cx="109981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Tugtar an </a:t>
            </a:r>
            <a:r>
              <a:rPr lang="ga-IE" altLang="en-US" sz="3200" dirty="0" smtClean="0">
                <a:solidFill>
                  <a:srgbClr val="FF0000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speictream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 ar na dathanna a bhíonn i mbogha báistí. </a:t>
            </a:r>
            <a:b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</a:b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  <a:cs typeface="Times New Roman" panose="02020603050405020304" pitchFamily="18" charset="0"/>
              </a:rPr>
              <a:t>An bhfuil a fhios agat cé na dathanna sin?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39427" y="1426454"/>
            <a:ext cx="3412981" cy="37920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ga-IE" altLang="en-US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Dearg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FF6600"/>
                </a:solidFill>
                <a:latin typeface="Tw Cen MT" panose="020B0602020104020603" pitchFamily="34" charset="0"/>
              </a:rPr>
              <a:t>Oráiste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Buí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00FF00"/>
                </a:solidFill>
                <a:latin typeface="Tw Cen MT" panose="020B0602020104020603" pitchFamily="34" charset="0"/>
              </a:rPr>
              <a:t>Glas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6699FF"/>
                </a:solidFill>
                <a:latin typeface="Tw Cen MT" panose="020B0602020104020603" pitchFamily="34" charset="0"/>
              </a:rPr>
              <a:t>Gorm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Indeagó</a:t>
            </a:r>
          </a:p>
          <a:p>
            <a:pPr marL="0" indent="0" algn="ctr">
              <a:buNone/>
            </a:pPr>
            <a:r>
              <a:rPr lang="ga-IE" altLang="en-US" dirty="0" smtClean="0">
                <a:solidFill>
                  <a:srgbClr val="CC0066"/>
                </a:solidFill>
                <a:latin typeface="Tw Cen MT" panose="020B0602020104020603" pitchFamily="34" charset="0"/>
              </a:rPr>
              <a:t>Corcairghorm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8946" y="5182488"/>
            <a:ext cx="115137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 san ord sin a bhíonn na dathanna i gcónaí. Is féidir an neamónach seo a úsáid le cuimhneamh orthu: </a:t>
            </a:r>
            <a:r>
              <a:rPr lang="ga-IE" sz="3200" dirty="0" smtClean="0">
                <a:solidFill>
                  <a:srgbClr val="FF0000"/>
                </a:solidFill>
                <a:latin typeface="Tw Cen MT" panose="020B0602020104020603" pitchFamily="34" charset="0"/>
                <a:cs typeface="+mn-cs"/>
              </a:rPr>
              <a:t>D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úirt </a:t>
            </a:r>
            <a:r>
              <a:rPr lang="ga-IE" sz="3200" dirty="0" smtClean="0">
                <a:solidFill>
                  <a:srgbClr val="FF6600"/>
                </a:solidFill>
                <a:latin typeface="Tw Cen MT" panose="020B0602020104020603" pitchFamily="34" charset="0"/>
                <a:cs typeface="+mn-cs"/>
              </a:rPr>
              <a:t>O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isín </a:t>
            </a:r>
            <a:r>
              <a:rPr lang="ga-IE" sz="3200" dirty="0" smtClean="0">
                <a:solidFill>
                  <a:srgbClr val="FFFF00"/>
                </a:solidFill>
                <a:latin typeface="Tw Cen MT" panose="020B0602020104020603" pitchFamily="34" charset="0"/>
                <a:cs typeface="+mn-cs"/>
              </a:rPr>
              <a:t>b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réagach </a:t>
            </a:r>
            <a:r>
              <a:rPr lang="ga-IE" sz="3200" dirty="0" smtClean="0">
                <a:solidFill>
                  <a:srgbClr val="00FF00"/>
                </a:solidFill>
                <a:latin typeface="Tw Cen MT" panose="020B0602020104020603" pitchFamily="34" charset="0"/>
                <a:cs typeface="+mn-cs"/>
              </a:rPr>
              <a:t>g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ur </a:t>
            </a:r>
            <a:r>
              <a:rPr lang="ga-IE" sz="3200" dirty="0" smtClean="0">
                <a:solidFill>
                  <a:srgbClr val="6699FF"/>
                </a:solidFill>
                <a:latin typeface="Tw Cen MT" panose="020B0602020104020603" pitchFamily="34" charset="0"/>
                <a:cs typeface="+mn-cs"/>
              </a:rPr>
              <a:t>g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hoid </a:t>
            </a:r>
            <a:r>
              <a:rPr lang="ga-IE" sz="2800" dirty="0" smtClean="0">
                <a:solidFill>
                  <a:srgbClr val="002060"/>
                </a:solidFill>
                <a:latin typeface="Tw Cen MT" panose="020B0602020104020603" pitchFamily="34" charset="0"/>
                <a:cs typeface="+mn-cs"/>
              </a:rPr>
              <a:t>I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arla </a:t>
            </a:r>
            <a:r>
              <a:rPr lang="ga-IE" sz="3200" dirty="0" smtClean="0">
                <a:solidFill>
                  <a:srgbClr val="CC0066"/>
                </a:solidFill>
                <a:latin typeface="Tw Cen MT" panose="020B0602020104020603" pitchFamily="34" charset="0"/>
                <a:cs typeface="+mn-cs"/>
              </a:rPr>
              <a:t>c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áca.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7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utoUpdateAnimBg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142" y="-248668"/>
            <a:ext cx="13037444" cy="7333562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6364" y="61662"/>
            <a:ext cx="874475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Bain triail as turgnamh </a:t>
            </a:r>
            <a:r>
              <a:rPr lang="ga-IE" altLang="en-US" sz="32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Newton</a:t>
            </a:r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sa seomra ranga. </a:t>
            </a:r>
            <a:endParaRPr lang="ga-IE" altLang="en-US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466364" y="1290483"/>
            <a:ext cx="235744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Fearas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Priosma 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Tóirse 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Clár bán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227" y="5042118"/>
            <a:ext cx="1214177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Modh</a:t>
            </a:r>
          </a:p>
          <a:p>
            <a:pPr eaLnBrk="1" hangingPunct="1">
              <a:buFontTx/>
              <a:buAutoNum type="arabicPeriod"/>
            </a:pP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Tóg an priosma i do lámh agus ardaigh é chun go mbeidh sé idir tú féin is an clár bán. </a:t>
            </a:r>
          </a:p>
          <a:p>
            <a:pPr eaLnBrk="1" hangingPunct="1">
              <a:buFontTx/>
              <a:buAutoNum type="arabicPeriod"/>
            </a:pPr>
            <a:r>
              <a:rPr lang="en-GB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Le do </a:t>
            </a:r>
            <a:r>
              <a:rPr lang="ga-IE" altLang="en-US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lámh eile, dírigh an solas ón tóirse tríd an bpriosma i dtreo an chláir bháin. </a:t>
            </a:r>
            <a:endParaRPr lang="ga-IE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5812" y="185233"/>
            <a:ext cx="56621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4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Cad a tharla?</a:t>
            </a:r>
            <a:endParaRPr lang="ga-IE" altLang="en-US" sz="44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9466" y="2530411"/>
            <a:ext cx="60747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Scoilt an priosma an solas agus mar thoradh air sin caitheadh dathanna an bhogha báistí ar an gclár bán.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1857" y="1442527"/>
            <a:ext cx="4925222" cy="36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135" y="1452292"/>
            <a:ext cx="3275234" cy="436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837017" flipH="1">
            <a:off x="7568269" y="4991759"/>
            <a:ext cx="4526813" cy="138499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An cuimhin leat</a:t>
            </a:r>
            <a:r>
              <a:rPr lang="en-GB" sz="2800" dirty="0" smtClean="0">
                <a:latin typeface="Tw Cen MT" panose="020B0602020104020603" pitchFamily="34" charset="0"/>
              </a:rPr>
              <a:t> an</a:t>
            </a:r>
            <a:r>
              <a:rPr lang="ga-IE" sz="2800" dirty="0" smtClean="0">
                <a:latin typeface="Tw Cen MT" panose="020B0602020104020603" pitchFamily="34" charset="0"/>
              </a:rPr>
              <a:t> turgnamh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rinne tú i mbliana chun </a:t>
            </a:r>
            <a:r>
              <a:rPr lang="en-IE" sz="2800" dirty="0" smtClean="0">
                <a:latin typeface="Tw Cen MT" panose="020B0602020104020603" pitchFamily="34" charset="0"/>
              </a:rPr>
              <a:t/>
            </a:r>
            <a:br>
              <a:rPr lang="en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athraonadh an tsolais a léiriú?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8442105" y="3281838"/>
            <a:ext cx="24212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ga-IE" sz="4000" b="1" dirty="0" smtClean="0">
                <a:solidFill>
                  <a:srgbClr val="FF0000"/>
                </a:solidFill>
                <a:latin typeface="Tw Cen MT" panose="020B06020201040206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Leid!!</a:t>
            </a:r>
            <a:endParaRPr lang="ga-IE" sz="4000" b="1" dirty="0">
              <a:solidFill>
                <a:srgbClr val="FF0000"/>
              </a:solidFill>
              <a:latin typeface="Tw Cen MT" panose="020B06020201040206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18892" y="1127401"/>
            <a:ext cx="60747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Lúbann solas nuair a théann sé ó ábhar amháin go hábhar eile, </a:t>
            </a:r>
            <a:r>
              <a:rPr lang="en-GB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/>
            </a:r>
            <a:br>
              <a:rPr lang="en-GB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mar shampla </a:t>
            </a:r>
            <a:r>
              <a:rPr lang="en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ó 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uisce</a:t>
            </a:r>
            <a:r>
              <a:rPr lang="en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isteach in aer. </a:t>
            </a:r>
            <a:r>
              <a:rPr lang="ga-IE" sz="3200" b="1" dirty="0" smtClean="0">
                <a:solidFill>
                  <a:srgbClr val="FFFF00"/>
                </a:solidFill>
                <a:latin typeface="Tw Cen MT" panose="020B0602020104020603" pitchFamily="34" charset="0"/>
              </a:rPr>
              <a:t>ATHRAONADH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 thugtar ar an lúbadh solais seo.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7257" y="270397"/>
            <a:ext cx="4624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4400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Athraonadh solais</a:t>
            </a:r>
            <a:endParaRPr lang="ga-IE" sz="4000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892" y="3925503"/>
            <a:ext cx="585506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ga-IE" sz="32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Athraonadh solais atá i gceist nuair a shoilsítear solas bán trí </a:t>
            </a:r>
            <a:r>
              <a:rPr lang="ga-IE" sz="3200" dirty="0" err="1" smtClean="0">
                <a:solidFill>
                  <a:prstClr val="white"/>
                </a:solidFill>
                <a:latin typeface="Tw Cen MT" panose="020B0602020104020603" pitchFamily="34" charset="0"/>
              </a:rPr>
              <a:t>phriosma</a:t>
            </a:r>
            <a:r>
              <a:rPr lang="ga-IE" sz="3200" dirty="0" smtClean="0">
                <a:solidFill>
                  <a:prstClr val="white"/>
                </a:solidFill>
                <a:latin typeface="Tw Cen MT" panose="020B0602020104020603" pitchFamily="34" charset="0"/>
              </a:rPr>
              <a:t> freisin. Lúbann an solas agus scoiltear ina dhathanna éagsúla é.</a:t>
            </a:r>
          </a:p>
          <a:p>
            <a:endParaRPr lang="ga-IE" dirty="0"/>
          </a:p>
        </p:txBody>
      </p:sp>
    </p:spTree>
    <p:extLst>
      <p:ext uri="{BB962C8B-B14F-4D97-AF65-F5344CB8AC3E}">
        <p14:creationId xmlns:p14="http://schemas.microsoft.com/office/powerpoint/2010/main" val="11396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grpId="5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xit" presetSubtype="0" fill="hold" grpId="7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8" grpId="2"/>
      <p:bldP spid="8" grpId="3"/>
      <p:bldP spid="8" grpId="4"/>
      <p:bldP spid="8" grpId="5"/>
      <p:bldP spid="8" grpId="6"/>
      <p:bldP spid="8" grpId="7"/>
      <p:bldP spid="1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5813" y="4660780"/>
            <a:ext cx="11080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Tá gach braon báistí cosúil le priosma bídeach. Nuair a théann solas na gréine trí bhraon báistí</a:t>
            </a:r>
            <a:r>
              <a:rPr lang="en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,</a:t>
            </a:r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scoiltear an solas i seacht ndath an speictrim. An solas a thagann amach as na mílte braon báistí, sin bogha báistí. 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5813" y="263999"/>
            <a:ext cx="10494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32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Cén dóigh a ndéantar bogha báistí sa spéir, meas tú?</a:t>
            </a:r>
            <a:endParaRPr lang="ga-IE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08970" y="597475"/>
            <a:ext cx="93365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Turgnamh: Bogha báistí a dhéanamh gan </a:t>
            </a:r>
            <a:r>
              <a:rPr lang="ga-IE" altLang="en-US" sz="3200" dirty="0" err="1" smtClean="0">
                <a:solidFill>
                  <a:schemeClr val="bg1"/>
                </a:solidFill>
                <a:latin typeface="Berlin Sans FB" panose="020E0602020502020306" pitchFamily="34" charset="0"/>
              </a:rPr>
              <a:t>phriosma</a:t>
            </a:r>
            <a:r>
              <a:rPr lang="ga-IE" altLang="en-US" sz="3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endParaRPr lang="ga-IE" altLang="en-US" sz="3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923271" y="1689092"/>
            <a:ext cx="349708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800" u="sng" dirty="0" smtClean="0">
                <a:solidFill>
                  <a:schemeClr val="bg1"/>
                </a:solidFill>
                <a:latin typeface="Tw Cen MT" panose="020B0602020104020603" pitchFamily="34" charset="0"/>
              </a:rPr>
              <a:t>Fearas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Uisce 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Soitheach trédhearcach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Scáthán</a:t>
            </a: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Tóirse </a:t>
            </a:r>
          </a:p>
          <a:p>
            <a:pPr eaLnBrk="1" hangingPunct="1">
              <a:buFontTx/>
              <a:buChar char="•"/>
            </a:pPr>
            <a:r>
              <a:rPr lang="ga-IE" sz="28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Blu-tack</a:t>
            </a:r>
            <a:endParaRPr lang="ga-IE" sz="2800" dirty="0" smtClean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eaLnBrk="1" hangingPunct="1">
              <a:buFontTx/>
              <a:buChar char="•"/>
            </a:pPr>
            <a:r>
              <a:rPr lang="ga-IE" sz="28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Píosa de chárta bán</a:t>
            </a:r>
            <a:endParaRPr lang="ga-IE" altLang="en-US" sz="2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2860" y="1689092"/>
            <a:ext cx="5759577" cy="377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7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215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737</Words>
  <Application>Microsoft Office PowerPoint</Application>
  <PresentationFormat>Custom</PresentationFormat>
  <Paragraphs>111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240</cp:revision>
  <cp:lastPrinted>2017-08-17T08:06:04Z</cp:lastPrinted>
  <dcterms:created xsi:type="dcterms:W3CDTF">2016-07-08T20:33:17Z</dcterms:created>
  <dcterms:modified xsi:type="dcterms:W3CDTF">2017-09-18T09:59:04Z</dcterms:modified>
</cp:coreProperties>
</file>