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1" r:id="rId3"/>
    <p:sldId id="271" r:id="rId4"/>
    <p:sldId id="269" r:id="rId5"/>
    <p:sldId id="265" r:id="rId6"/>
    <p:sldId id="273" r:id="rId7"/>
    <p:sldId id="274" r:id="rId8"/>
    <p:sldId id="276" r:id="rId9"/>
    <p:sldId id="277" r:id="rId10"/>
    <p:sldId id="278" r:id="rId11"/>
    <p:sldId id="280" r:id="rId12"/>
    <p:sldId id="279" r:id="rId13"/>
    <p:sldId id="282" r:id="rId14"/>
    <p:sldId id="281" r:id="rId15"/>
    <p:sldId id="28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8E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2" autoAdjust="0"/>
    <p:restoredTop sz="93198" autoAdjust="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EDD8-D408-42DB-A84C-B1EF86AB315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34918-B774-4F71-88D4-A08494485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4918-B774-4F71-88D4-A08494485B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9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4918-B774-4F71-88D4-A08494485B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2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4918-B774-4F71-88D4-A08494485B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7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4918-B774-4F71-88D4-A08494485B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4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4918-B774-4F71-88D4-A08494485B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9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4918-B774-4F71-88D4-A08494485B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9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1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0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9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7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4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5CAD-B97E-42B3-901E-60E9170A9C7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AE89-4DE6-4B38-A90D-3A3E2E96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029" y="5665673"/>
            <a:ext cx="86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Domhanfhad </a:t>
            </a:r>
            <a:r>
              <a:rPr lang="en-US" sz="4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agus</a:t>
            </a:r>
            <a:r>
              <a:rPr lang="ga-IE" sz="4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Domhanleithead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13846" r="30663" b="50901"/>
          <a:stretch/>
        </p:blipFill>
        <p:spPr>
          <a:xfrm>
            <a:off x="2545358" y="825152"/>
            <a:ext cx="7144825" cy="472967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2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Fíor!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235" y="1349999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 smtClean="0">
                <a:latin typeface="Tw Cen MT" panose="020B0602020104020603" pitchFamily="34" charset="0"/>
              </a:rPr>
              <a:t>Tá an Pol Thuaidh ag 90°T.</a:t>
            </a:r>
            <a:endParaRPr lang="ga-I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6096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</a:p>
          <a:p>
            <a:pPr algn="ctr"/>
            <a:r>
              <a:rPr lang="ga-IE" sz="1900" dirty="0" smtClean="0">
                <a:latin typeface="Tw Cen MT" panose="020B0602020104020603" pitchFamily="34" charset="0"/>
              </a:rPr>
              <a:t>Tugtar </a:t>
            </a:r>
            <a:r>
              <a:rPr lang="ga-IE" sz="1900" b="1" dirty="0" smtClean="0">
                <a:latin typeface="Tw Cen MT" panose="020B0602020104020603" pitchFamily="34" charset="0"/>
              </a:rPr>
              <a:t>an bhun-fhadlíne </a:t>
            </a:r>
            <a:r>
              <a:rPr lang="ga-IE" sz="1900" dirty="0" smtClean="0">
                <a:latin typeface="Tw Cen MT" panose="020B0602020104020603" pitchFamily="34" charset="0"/>
              </a:rPr>
              <a:t>ar an líne </a:t>
            </a:r>
            <a:r>
              <a:rPr lang="ga-IE" sz="1900" dirty="0" err="1" smtClean="0">
                <a:latin typeface="Tw Cen MT" panose="020B0602020104020603" pitchFamily="34" charset="0"/>
              </a:rPr>
              <a:t>dhomhanfhaid</a:t>
            </a:r>
            <a:r>
              <a:rPr lang="ga-IE" sz="1900" dirty="0" smtClean="0">
                <a:latin typeface="Tw Cen MT" panose="020B0602020104020603" pitchFamily="34" charset="0"/>
              </a:rPr>
              <a:t> a théann trí Greenwich. Is é 0° an domhanfhad a bhaineann léi.</a:t>
            </a:r>
            <a:endParaRPr lang="ga-IE" sz="1900" dirty="0"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0"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ga-IE" dirty="0" smtClean="0"/>
              <a:t>Fíor nó Bréagach?</a:t>
            </a:r>
            <a:endParaRPr lang="ga-IE" dirty="0"/>
          </a:p>
        </p:txBody>
      </p:sp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 smtClean="0">
                <a:latin typeface="Tw Cen MT" panose="020B0602020104020603" pitchFamily="34" charset="0"/>
              </a:rPr>
              <a:t> Tugtar </a:t>
            </a:r>
            <a:r>
              <a:rPr lang="ga-IE" sz="2400" b="1" dirty="0" smtClean="0">
                <a:latin typeface="Tw Cen MT" panose="020B0602020104020603" pitchFamily="34" charset="0"/>
              </a:rPr>
              <a:t>an </a:t>
            </a:r>
            <a:r>
              <a:rPr lang="en-IE" sz="2400" b="1" dirty="0" smtClean="0">
                <a:latin typeface="Tw Cen MT" panose="020B0602020104020603" pitchFamily="34" charset="0"/>
              </a:rPr>
              <a:t>b</a:t>
            </a:r>
            <a:r>
              <a:rPr lang="ga-IE" sz="2400" b="1" dirty="0" err="1" smtClean="0">
                <a:latin typeface="Tw Cen MT" panose="020B0602020104020603" pitchFamily="34" charset="0"/>
              </a:rPr>
              <a:t>hun</a:t>
            </a:r>
            <a:r>
              <a:rPr lang="ga-IE" sz="2400" b="1" dirty="0" smtClean="0">
                <a:latin typeface="Tw Cen MT" panose="020B0602020104020603" pitchFamily="34" charset="0"/>
              </a:rPr>
              <a:t>-fhadlíne </a:t>
            </a:r>
            <a:r>
              <a:rPr lang="ga-IE" sz="2400" dirty="0" smtClean="0">
                <a:latin typeface="Tw Cen MT" panose="020B0602020104020603" pitchFamily="34" charset="0"/>
              </a:rPr>
              <a:t>ar an meánchiorcal.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9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Fíor!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 smtClean="0">
                <a:latin typeface="Tw Cen MT" panose="020B0602020104020603" pitchFamily="34" charset="0"/>
              </a:rPr>
              <a:t> Tagann na línte domhanfhaid uile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le chéile ag na </a:t>
            </a:r>
            <a:r>
              <a:rPr lang="en-US" sz="2400" dirty="0" smtClean="0">
                <a:latin typeface="Tw Cen MT" panose="020B0602020104020603" pitchFamily="34" charset="0"/>
              </a:rPr>
              <a:t>p</a:t>
            </a:r>
            <a:r>
              <a:rPr lang="ga-IE" sz="2400" dirty="0" smtClean="0">
                <a:latin typeface="Tw Cen MT" panose="020B0602020104020603" pitchFamily="34" charset="0"/>
              </a:rPr>
              <a:t>oil.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1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7"/>
          <p:cNvSpPr>
            <a:spLocks/>
          </p:cNvSpPr>
          <p:nvPr/>
        </p:nvSpPr>
        <p:spPr>
          <a:xfrm rot="10800000" flipV="1">
            <a:off x="695999" y="377998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Fíor!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0"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ga-IE" dirty="0" smtClean="0"/>
              <a:t>Fíor nó Bréagach?</a:t>
            </a:r>
            <a:endParaRPr lang="ga-IE" dirty="0"/>
          </a:p>
        </p:txBody>
      </p:sp>
      <p:sp>
        <p:nvSpPr>
          <p:cNvPr id="9" name="Rectangle 8"/>
          <p:cNvSpPr/>
          <p:nvPr/>
        </p:nvSpPr>
        <p:spPr>
          <a:xfrm>
            <a:off x="3047999" y="1349999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dirty="0" smtClean="0">
                <a:latin typeface="Sassoon Infant Rg" panose="02000503030000020003" pitchFamily="50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Is é an </a:t>
            </a:r>
            <a:r>
              <a:rPr lang="en-IE" sz="2400" dirty="0" smtClean="0">
                <a:latin typeface="Tw Cen MT" panose="020B0602020104020603" pitchFamily="34" charset="0"/>
              </a:rPr>
              <a:t>m</a:t>
            </a:r>
            <a:r>
              <a:rPr lang="ga-IE" sz="2400" dirty="0" err="1" smtClean="0">
                <a:latin typeface="Tw Cen MT" panose="020B0602020104020603" pitchFamily="34" charset="0"/>
              </a:rPr>
              <a:t>eánchiorcal</a:t>
            </a:r>
            <a:r>
              <a:rPr lang="ga-IE" sz="2400" dirty="0" smtClean="0">
                <a:latin typeface="Tw Cen MT" panose="020B0602020104020603" pitchFamily="34" charset="0"/>
              </a:rPr>
              <a:t> an líne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dhomhanleithid is faide dá bhfuil ann.</a:t>
            </a:r>
            <a:endParaRPr lang="ga-IE" sz="24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50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</a:p>
          <a:p>
            <a:pPr algn="ctr">
              <a:spcAft>
                <a:spcPts val="400"/>
              </a:spcAft>
            </a:pPr>
            <a:r>
              <a:rPr lang="ga-IE" sz="2400" dirty="0" smtClean="0">
                <a:latin typeface="Tw Cen MT" panose="020B0602020104020603" pitchFamily="34" charset="0"/>
              </a:rPr>
              <a:t>Tá Éire suite idir 51° ó </a:t>
            </a:r>
            <a:r>
              <a:rPr lang="en-IE" sz="2400" dirty="0" smtClean="0">
                <a:latin typeface="Tw Cen MT" panose="020B0602020104020603" pitchFamily="34" charset="0"/>
              </a:rPr>
              <a:t>t</a:t>
            </a:r>
            <a:r>
              <a:rPr lang="ga-IE" sz="2400" dirty="0" smtClean="0">
                <a:latin typeface="Tw Cen MT" panose="020B0602020104020603" pitchFamily="34" charset="0"/>
              </a:rPr>
              <a:t>huaidh (51°T)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agus 56° ó </a:t>
            </a:r>
            <a:r>
              <a:rPr lang="en-IE" sz="2400" dirty="0">
                <a:latin typeface="Tw Cen MT" panose="020B0602020104020603" pitchFamily="34" charset="0"/>
              </a:rPr>
              <a:t>t</a:t>
            </a:r>
            <a:r>
              <a:rPr lang="ga-IE" sz="2400" dirty="0" smtClean="0">
                <a:latin typeface="Tw Cen MT" panose="020B0602020104020603" pitchFamily="34" charset="0"/>
              </a:rPr>
              <a:t>huaidh </a:t>
            </a:r>
            <a:r>
              <a:rPr lang="en-US" sz="2400" dirty="0" smtClean="0">
                <a:latin typeface="Tw Cen MT" panose="020B0602020104020603" pitchFamily="34" charset="0"/>
              </a:rPr>
              <a:t>(</a:t>
            </a:r>
            <a:r>
              <a:rPr lang="ga-IE" sz="2400" dirty="0" smtClean="0">
                <a:latin typeface="Tw Cen MT" panose="020B0602020104020603" pitchFamily="34" charset="0"/>
              </a:rPr>
              <a:t>56°T</a:t>
            </a:r>
            <a:r>
              <a:rPr lang="en-US" sz="2400" dirty="0" smtClean="0">
                <a:latin typeface="Tw Cen MT" panose="020B0602020104020603" pitchFamily="34" charset="0"/>
              </a:rPr>
              <a:t>)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endParaRPr lang="ga-IE" altLang="en-US" sz="2400" b="1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235" y="1349999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 smtClean="0">
                <a:latin typeface="Tw Cen MT" panose="020B0602020104020603" pitchFamily="34" charset="0"/>
              </a:rPr>
              <a:t>Tá Éire suite idir 51° ó </a:t>
            </a:r>
            <a:r>
              <a:rPr lang="en-IE" sz="2400" dirty="0" smtClean="0">
                <a:latin typeface="Tw Cen MT" panose="020B0602020104020603" pitchFamily="34" charset="0"/>
              </a:rPr>
              <a:t>d</a:t>
            </a:r>
            <a:r>
              <a:rPr lang="ga-IE" sz="2400" dirty="0" smtClean="0">
                <a:latin typeface="Tw Cen MT" panose="020B0602020104020603" pitchFamily="34" charset="0"/>
              </a:rPr>
              <a:t>heas (51°D)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agus 56° ó </a:t>
            </a:r>
            <a:r>
              <a:rPr lang="en-IE" sz="2400" dirty="0" smtClean="0">
                <a:latin typeface="Tw Cen MT" panose="020B0602020104020603" pitchFamily="34" charset="0"/>
              </a:rPr>
              <a:t>d</a:t>
            </a:r>
            <a:r>
              <a:rPr lang="ga-IE" sz="2400" dirty="0" smtClean="0">
                <a:latin typeface="Tw Cen MT" panose="020B0602020104020603" pitchFamily="34" charset="0"/>
              </a:rPr>
              <a:t>heas </a:t>
            </a:r>
            <a:r>
              <a:rPr lang="en-IE" sz="2400" dirty="0" smtClean="0">
                <a:latin typeface="Tw Cen MT" panose="020B0602020104020603" pitchFamily="34" charset="0"/>
              </a:rPr>
              <a:t>(</a:t>
            </a:r>
            <a:r>
              <a:rPr lang="ga-IE" sz="2400" dirty="0" smtClean="0">
                <a:latin typeface="Tw Cen MT" panose="020B0602020104020603" pitchFamily="34" charset="0"/>
              </a:rPr>
              <a:t>56°D</a:t>
            </a:r>
            <a:r>
              <a:rPr lang="en-IE" sz="2400" dirty="0" smtClean="0">
                <a:latin typeface="Tw Cen MT" panose="020B0602020104020603" pitchFamily="34" charset="0"/>
              </a:rPr>
              <a:t>)</a:t>
            </a:r>
            <a:r>
              <a:rPr lang="en-GB" sz="2400" dirty="0" smtClean="0">
                <a:latin typeface="Tw Cen MT" panose="020B0602020104020603" pitchFamily="34" charset="0"/>
              </a:rPr>
              <a:t>.</a:t>
            </a:r>
            <a:r>
              <a:rPr lang="en-GB" altLang="en-US" sz="2400" dirty="0" smtClean="0">
                <a:latin typeface="Tw Cen MT" panose="020B0602020104020603" pitchFamily="34" charset="0"/>
              </a:rPr>
              <a:t> 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0"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ga-IE" dirty="0" smtClean="0"/>
              <a:t>Fíor nó Bréagach?</a:t>
            </a: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333675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  <a:endParaRPr lang="en-IE" sz="16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Oxford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Univers</a:t>
            </a:r>
            <a:r>
              <a:rPr lang="ga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it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y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Press, 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8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6" b="97650" l="4862" r="97901">
                        <a14:foregroundMark x1="57901" y1="11645" x2="54475" y2="3632"/>
                        <a14:foregroundMark x1="56796" y1="33654" x2="98011" y2="50534"/>
                        <a14:foregroundMark x1="55470" y1="84295" x2="55138" y2="95406"/>
                        <a14:foregroundMark x1="43315" y1="86645" x2="41657" y2="95085"/>
                        <a14:foregroundMark x1="48729" y1="91026" x2="48398" y2="96368"/>
                        <a14:foregroundMark x1="29834" y1="59615" x2="6188" y2="5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243" y="2036707"/>
            <a:ext cx="3762563" cy="3762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85825" y="572354"/>
            <a:ext cx="10439400" cy="128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ga-IE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Féach ar an gcruinneog seo thíos. Tá línte le feiceáil ar an gcruinneog mar a bheadh eangach ann. </a:t>
            </a:r>
            <a:r>
              <a:rPr lang="ga-IE" altLang="en-US" sz="20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Línte domhanfhaid </a:t>
            </a:r>
            <a:r>
              <a:rPr lang="ga-IE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agus </a:t>
            </a:r>
            <a:r>
              <a:rPr lang="ga-IE" altLang="en-US" sz="20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línte domhanleithid </a:t>
            </a:r>
            <a:r>
              <a:rPr lang="ga-IE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a thugtar ar na línte sin. Is féidir na línte sin</a:t>
            </a:r>
            <a:r>
              <a:rPr lang="en-US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a úsáid chun </a:t>
            </a:r>
            <a:r>
              <a:rPr lang="ga-IE" altLang="en-US" sz="20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comhordanáidí</a:t>
            </a:r>
            <a:r>
              <a:rPr lang="ga-IE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 a ghiniúint. Úsáidtear comhordanáidí chun cur síos cruinn a thabhairt </a:t>
            </a:r>
            <a:r>
              <a:rPr lang="en-US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ar shuíomh áite ar bith ar domhan.</a:t>
            </a:r>
            <a:endParaRPr lang="ga-IE" altLang="en-US" sz="2000" dirty="0">
              <a:latin typeface="Tw Cen MT" panose="020B0602020104020603" pitchFamily="34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9867" y="2410233"/>
            <a:ext cx="216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ga-IE" altLang="en-US" sz="18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Líne </a:t>
            </a:r>
            <a:r>
              <a:rPr lang="en-US" altLang="en-US" sz="18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d</a:t>
            </a:r>
            <a:r>
              <a:rPr lang="ga-IE" altLang="en-US" sz="1800" b="1" dirty="0" err="1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homhanleithid</a:t>
            </a:r>
            <a:endParaRPr lang="ga-IE" altLang="en-US" sz="1800" b="1" dirty="0">
              <a:latin typeface="Tw Cen MT" panose="020B0602020104020603" pitchFamily="34" charset="0"/>
              <a:ea typeface="Sassoon Infant Rg" pitchFamily="50" charset="0"/>
              <a:cs typeface="Sassoon Infant Rg" pitchFamily="50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00972" y="2779565"/>
            <a:ext cx="936357" cy="1070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29621" y="2509066"/>
            <a:ext cx="1034898" cy="540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82121" y="2171267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ga-IE" altLang="en-US" sz="18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Líne </a:t>
            </a:r>
            <a:r>
              <a:rPr lang="en-US" altLang="en-US" sz="1800" b="1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d</a:t>
            </a:r>
            <a:r>
              <a:rPr lang="ga-IE" altLang="en-US" sz="1800" b="1" dirty="0" err="1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homhanfhaid</a:t>
            </a:r>
            <a:endParaRPr lang="ga-IE" altLang="en-US" sz="1800" b="1" dirty="0">
              <a:latin typeface="Tw Cen MT" panose="020B0602020104020603" pitchFamily="34" charset="0"/>
              <a:ea typeface="Sassoon Infant Rg" pitchFamily="50" charset="0"/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24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pic>
        <p:nvPicPr>
          <p:cNvPr id="8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5199" y="2016808"/>
            <a:ext cx="3212983" cy="29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"/>
          <p:cNvSpPr txBox="1">
            <a:spLocks noChangeArrowheads="1"/>
          </p:cNvSpPr>
          <p:nvPr/>
        </p:nvSpPr>
        <p:spPr bwMode="auto">
          <a:xfrm>
            <a:off x="8208000" y="2700000"/>
            <a:ext cx="504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30°T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2" name="TextBox 9"/>
          <p:cNvSpPr txBox="1">
            <a:spLocks noChangeArrowheads="1"/>
          </p:cNvSpPr>
          <p:nvPr/>
        </p:nvSpPr>
        <p:spPr bwMode="auto">
          <a:xfrm>
            <a:off x="8640000" y="2196000"/>
            <a:ext cx="542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60°T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3" name="TextBox 10"/>
          <p:cNvSpPr txBox="1">
            <a:spLocks noChangeArrowheads="1"/>
          </p:cNvSpPr>
          <p:nvPr/>
        </p:nvSpPr>
        <p:spPr bwMode="auto">
          <a:xfrm>
            <a:off x="9612000" y="1908000"/>
            <a:ext cx="520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90°T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4" name="TextBox 11"/>
          <p:cNvSpPr txBox="1">
            <a:spLocks noChangeArrowheads="1"/>
          </p:cNvSpPr>
          <p:nvPr/>
        </p:nvSpPr>
        <p:spPr bwMode="auto">
          <a:xfrm>
            <a:off x="10944000" y="2700000"/>
            <a:ext cx="504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30°T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10512000" y="2196000"/>
            <a:ext cx="542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60°T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9261989" y="1687426"/>
            <a:ext cx="1391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Pol Thuaidh</a:t>
            </a:r>
            <a:endParaRPr lang="ga-IE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7" name="TextBox 14"/>
          <p:cNvSpPr txBox="1">
            <a:spLocks noChangeArrowheads="1"/>
          </p:cNvSpPr>
          <p:nvPr/>
        </p:nvSpPr>
        <p:spPr bwMode="auto">
          <a:xfrm>
            <a:off x="9612000" y="4788000"/>
            <a:ext cx="5191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90°D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8" name="TextBox 15"/>
          <p:cNvSpPr txBox="1">
            <a:spLocks noChangeArrowheads="1"/>
          </p:cNvSpPr>
          <p:nvPr/>
        </p:nvSpPr>
        <p:spPr bwMode="auto">
          <a:xfrm>
            <a:off x="10944000" y="3996000"/>
            <a:ext cx="503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30°D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79" name="TextBox 16"/>
          <p:cNvSpPr txBox="1">
            <a:spLocks noChangeArrowheads="1"/>
          </p:cNvSpPr>
          <p:nvPr/>
        </p:nvSpPr>
        <p:spPr bwMode="auto">
          <a:xfrm>
            <a:off x="10476000" y="4500000"/>
            <a:ext cx="542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60°D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81" name="TextBox 18"/>
          <p:cNvSpPr txBox="1">
            <a:spLocks noChangeArrowheads="1"/>
          </p:cNvSpPr>
          <p:nvPr/>
        </p:nvSpPr>
        <p:spPr bwMode="auto">
          <a:xfrm>
            <a:off x="8172000" y="3996000"/>
            <a:ext cx="504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30°D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8676000" y="4500000"/>
            <a:ext cx="5445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60°D 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83" name="TextBox 20"/>
          <p:cNvSpPr txBox="1">
            <a:spLocks noChangeArrowheads="1"/>
          </p:cNvSpPr>
          <p:nvPr/>
        </p:nvSpPr>
        <p:spPr bwMode="auto">
          <a:xfrm>
            <a:off x="9261989" y="4968623"/>
            <a:ext cx="1182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Pol Theas</a:t>
            </a:r>
            <a:endParaRPr lang="ga-IE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84" name="TextBox 21"/>
          <p:cNvSpPr txBox="1">
            <a:spLocks noChangeArrowheads="1"/>
          </p:cNvSpPr>
          <p:nvPr/>
        </p:nvSpPr>
        <p:spPr bwMode="auto">
          <a:xfrm>
            <a:off x="7179010" y="3299498"/>
            <a:ext cx="1393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200" b="1" dirty="0" smtClean="0">
                <a:latin typeface="Tw Cen MT" panose="020B0602020104020603" pitchFamily="34" charset="0"/>
              </a:rPr>
              <a:t>An meánchiorcal</a:t>
            </a:r>
            <a:endParaRPr lang="ga-IE" altLang="en-US" sz="1200" b="1" dirty="0">
              <a:latin typeface="Tw Cen MT" panose="020B0602020104020603" pitchFamily="34" charset="0"/>
            </a:endParaRPr>
          </a:p>
        </p:txBody>
      </p:sp>
      <p:sp>
        <p:nvSpPr>
          <p:cNvPr id="85" name="TextBox 22"/>
          <p:cNvSpPr txBox="1">
            <a:spLocks noChangeArrowheads="1"/>
          </p:cNvSpPr>
          <p:nvPr/>
        </p:nvSpPr>
        <p:spPr bwMode="auto">
          <a:xfrm>
            <a:off x="11152924" y="3341923"/>
            <a:ext cx="631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 smtClean="0">
                <a:latin typeface="Tw Cen MT" panose="020B0602020104020603" pitchFamily="34" charset="0"/>
              </a:rPr>
              <a:t>0°</a:t>
            </a:r>
            <a:endParaRPr lang="ga-IE" altLang="en-US" sz="1100" dirty="0">
              <a:latin typeface="Tw Cen MT" panose="020B06020201040206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0953" y="1694613"/>
            <a:ext cx="633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Téann línte domhanleithid timpeall an domhain. Is é </a:t>
            </a:r>
            <a:r>
              <a:rPr lang="ga-IE" sz="2000" b="1" dirty="0" smtClean="0">
                <a:latin typeface="Tw Cen MT" panose="020B0602020104020603" pitchFamily="34" charset="0"/>
              </a:rPr>
              <a:t>an meánchiorcal </a:t>
            </a:r>
            <a:r>
              <a:rPr lang="ga-IE" sz="2000" dirty="0" smtClean="0">
                <a:latin typeface="Tw Cen MT" panose="020B0602020104020603" pitchFamily="34" charset="0"/>
              </a:rPr>
              <a:t>an líne dhomhanleithid is faide dá bhfuil ann. Timpeall lár an domhain a théann an meánchiorcal agus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is é </a:t>
            </a:r>
            <a:r>
              <a:rPr lang="ga-IE" sz="2000" b="1" dirty="0" smtClean="0">
                <a:latin typeface="Tw Cen MT" panose="020B0602020104020603" pitchFamily="34" charset="0"/>
              </a:rPr>
              <a:t>0° </a:t>
            </a:r>
            <a:r>
              <a:rPr lang="ga-IE" sz="2000" dirty="0" smtClean="0">
                <a:latin typeface="Tw Cen MT" panose="020B0602020104020603" pitchFamily="34" charset="0"/>
              </a:rPr>
              <a:t>an domhanleithead a bhaineann leis.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0951" y="3118785"/>
            <a:ext cx="633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Áiteanna atá taobh</a:t>
            </a:r>
            <a:r>
              <a:rPr lang="en-US" sz="2000" dirty="0" smtClean="0">
                <a:latin typeface="Tw Cen MT" panose="020B0602020104020603" pitchFamily="34" charset="0"/>
              </a:rPr>
              <a:t> ó</a:t>
            </a:r>
            <a:r>
              <a:rPr lang="ga-IE" sz="2000" dirty="0" smtClean="0">
                <a:latin typeface="Tw Cen MT" panose="020B0602020104020603" pitchFamily="34" charset="0"/>
              </a:rPr>
              <a:t> thuaidh den mheánchiorcal, léirítear a ndomhanleithead le °</a:t>
            </a:r>
            <a:r>
              <a:rPr lang="ga-IE" sz="2000" b="1" dirty="0" smtClean="0">
                <a:latin typeface="Tw Cen MT" panose="020B0602020104020603" pitchFamily="34" charset="0"/>
              </a:rPr>
              <a:t>T</a:t>
            </a:r>
            <a:r>
              <a:rPr lang="ga-IE" sz="2000" dirty="0" smtClean="0">
                <a:latin typeface="Tw Cen MT" panose="020B0602020104020603" pitchFamily="34" charset="0"/>
              </a:rPr>
              <a:t> (céimeanna domhanleithid ó </a:t>
            </a:r>
            <a:r>
              <a:rPr lang="ga-IE" sz="2000" b="1" dirty="0" smtClean="0">
                <a:latin typeface="Tw Cen MT" panose="020B0602020104020603" pitchFamily="34" charset="0"/>
              </a:rPr>
              <a:t>t</a:t>
            </a:r>
            <a:r>
              <a:rPr lang="ga-IE" sz="2000" dirty="0" smtClean="0">
                <a:latin typeface="Tw Cen MT" panose="020B0602020104020603" pitchFamily="34" charset="0"/>
              </a:rPr>
              <a:t>huaidh)</a:t>
            </a:r>
            <a:r>
              <a:rPr lang="en-US" sz="2000" dirty="0" smtClean="0">
                <a:latin typeface="Tw Cen MT" panose="020B0602020104020603" pitchFamily="34" charset="0"/>
              </a:rPr>
              <a:t>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0951" y="3936431"/>
            <a:ext cx="633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Áiteanna atá taobh </a:t>
            </a:r>
            <a:r>
              <a:rPr lang="en-US" sz="2000" dirty="0" smtClean="0">
                <a:latin typeface="Tw Cen MT" panose="020B0602020104020603" pitchFamily="34" charset="0"/>
              </a:rPr>
              <a:t>ó d</a:t>
            </a:r>
            <a:r>
              <a:rPr lang="ga-IE" sz="2000" dirty="0" smtClean="0">
                <a:latin typeface="Tw Cen MT" panose="020B0602020104020603" pitchFamily="34" charset="0"/>
              </a:rPr>
              <a:t>heas den mheánchiorcal, léirítear a ndomhanleithead le °</a:t>
            </a:r>
            <a:r>
              <a:rPr lang="ga-IE" sz="2000" b="1" dirty="0" smtClean="0">
                <a:latin typeface="Tw Cen MT" panose="020B0602020104020603" pitchFamily="34" charset="0"/>
              </a:rPr>
              <a:t>D</a:t>
            </a:r>
            <a:r>
              <a:rPr lang="ga-IE" sz="2000" dirty="0" smtClean="0">
                <a:latin typeface="Tw Cen MT" panose="020B0602020104020603" pitchFamily="34" charset="0"/>
              </a:rPr>
              <a:t> (céimeanna domhanleithid ó </a:t>
            </a:r>
            <a:r>
              <a:rPr lang="ga-IE" sz="2000" b="1" dirty="0" smtClean="0">
                <a:latin typeface="Tw Cen MT" panose="020B0602020104020603" pitchFamily="34" charset="0"/>
              </a:rPr>
              <a:t>d</a:t>
            </a:r>
            <a:r>
              <a:rPr lang="ga-IE" sz="2000" dirty="0" smtClean="0">
                <a:latin typeface="Tw Cen MT" panose="020B0602020104020603" pitchFamily="34" charset="0"/>
              </a:rPr>
              <a:t>heas)</a:t>
            </a:r>
            <a:r>
              <a:rPr lang="en-US" sz="2000" dirty="0" smtClean="0">
                <a:latin typeface="Tw Cen MT" panose="020B0602020104020603" pitchFamily="34" charset="0"/>
              </a:rPr>
              <a:t>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0954" y="4768568"/>
            <a:ext cx="633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an Pol Thuaidh ag 90°T.</a:t>
            </a:r>
            <a:r>
              <a:rPr lang="ga-IE" sz="2000" b="1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Tá an Pol Theas ag 90°D.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2116505" y="497523"/>
            <a:ext cx="7958988" cy="7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ga-IE" altLang="en-US" sz="3200" dirty="0" smtClean="0">
                <a:latin typeface="Berlin Sans FB" panose="020E0602020502020306" pitchFamily="34" charset="0"/>
                <a:ea typeface="Clear Sans Light" pitchFamily="34" charset="0"/>
                <a:cs typeface="Clear Sans Light" pitchFamily="34" charset="0"/>
              </a:rPr>
              <a:t>Domhanleithead</a:t>
            </a:r>
            <a:endParaRPr lang="ga-IE" altLang="en-US" sz="3200" dirty="0">
              <a:latin typeface="Berlin Sans FB" panose="020E0602020502020306" pitchFamily="34" charset="0"/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0383" y="2607667"/>
            <a:ext cx="63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°T</a:t>
            </a:r>
            <a:endParaRPr lang="ga-I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64060" y="3575802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°D</a:t>
            </a:r>
            <a:endParaRPr lang="ga-I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3" grpId="0"/>
      <p:bldP spid="84" grpId="0"/>
      <p:bldP spid="88" grpId="0"/>
      <p:bldP spid="89" grpId="0"/>
      <p:bldP spid="90" grpId="0"/>
      <p:bldP spid="92" grpId="0"/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142066" y="496800"/>
            <a:ext cx="7888321" cy="7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ga-IE" altLang="en-US" sz="3200" dirty="0" smtClean="0">
                <a:latin typeface="Berlin Sans FB" panose="020E0602020502020306" pitchFamily="34" charset="0"/>
                <a:ea typeface="Clear Sans Light" pitchFamily="34" charset="0"/>
                <a:cs typeface="Clear Sans Light" pitchFamily="34" charset="0"/>
              </a:rPr>
              <a:t>Domhanfhad</a:t>
            </a:r>
            <a:endParaRPr lang="ga-IE" altLang="en-US" sz="3200" dirty="0">
              <a:latin typeface="Berlin Sans FB" panose="020E0602020502020306" pitchFamily="34" charset="0"/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574" y="1578902"/>
            <a:ext cx="5401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iad na línte domhanfhaid na línte a théann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ó </a:t>
            </a:r>
            <a:r>
              <a:rPr lang="ga-IE" sz="2000" dirty="0" err="1" smtClean="0">
                <a:latin typeface="Tw Cen MT" panose="020B0602020104020603" pitchFamily="34" charset="0"/>
              </a:rPr>
              <a:t>phol</a:t>
            </a:r>
            <a:r>
              <a:rPr lang="ga-IE" sz="2000" dirty="0" smtClean="0">
                <a:latin typeface="Tw Cen MT" panose="020B0602020104020603" pitchFamily="34" charset="0"/>
              </a:rPr>
              <a:t> go pol ar an gcruinneog. </a:t>
            </a:r>
            <a:r>
              <a:rPr lang="ga-IE" sz="2000" b="1" dirty="0" smtClean="0">
                <a:latin typeface="Tw Cen MT" panose="020B0602020104020603" pitchFamily="34" charset="0"/>
              </a:rPr>
              <a:t>Fadlínte</a:t>
            </a:r>
            <a:r>
              <a:rPr lang="ga-IE" sz="2000" dirty="0" smtClean="0">
                <a:latin typeface="Tw Cen MT" panose="020B0602020104020603" pitchFamily="34" charset="0"/>
              </a:rPr>
              <a:t> a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thugtar orthu freisin. Tugtar </a:t>
            </a:r>
            <a:r>
              <a:rPr lang="ga-IE" sz="2000" b="1" dirty="0" smtClean="0">
                <a:latin typeface="Tw Cen MT" panose="020B0602020104020603" pitchFamily="34" charset="0"/>
              </a:rPr>
              <a:t>an bhun-fhadlíne </a:t>
            </a:r>
            <a:br>
              <a:rPr lang="ga-IE" sz="2000" b="1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an líne a théann trí Greenwich, in aice </a:t>
            </a:r>
            <a:r>
              <a:rPr lang="ga-IE" sz="2000" dirty="0" err="1" smtClean="0">
                <a:latin typeface="Tw Cen MT" panose="020B0602020104020603" pitchFamily="34" charset="0"/>
              </a:rPr>
              <a:t>Londan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agus is é </a:t>
            </a:r>
            <a:r>
              <a:rPr lang="ga-IE" sz="2000" b="1" dirty="0" smtClean="0">
                <a:latin typeface="Tw Cen MT" panose="020B0602020104020603" pitchFamily="34" charset="0"/>
              </a:rPr>
              <a:t>0° </a:t>
            </a:r>
            <a:r>
              <a:rPr lang="ga-IE" sz="2000" dirty="0" smtClean="0">
                <a:latin typeface="Tw Cen MT" panose="020B0602020104020603" pitchFamily="34" charset="0"/>
              </a:rPr>
              <a:t>an domhanfhad a bhaineann léi.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574" y="3306330"/>
            <a:ext cx="5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180 líne </a:t>
            </a:r>
            <a:r>
              <a:rPr lang="ga-IE" sz="2000" dirty="0" err="1" smtClean="0">
                <a:latin typeface="Tw Cen MT" panose="020B0602020104020603" pitchFamily="34" charset="0"/>
              </a:rPr>
              <a:t>dhomhanfhaid</a:t>
            </a:r>
            <a:r>
              <a:rPr lang="ga-IE" sz="2000" dirty="0" smtClean="0">
                <a:latin typeface="Tw Cen MT" panose="020B0602020104020603" pitchFamily="34" charset="0"/>
              </a:rPr>
              <a:t> soir ó Greenwich. Áiteanna atá taobh thoir de Greenwich,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léirítear a </a:t>
            </a:r>
            <a:r>
              <a:rPr lang="ga-IE" sz="2000" dirty="0" err="1" smtClean="0">
                <a:latin typeface="Tw Cen MT" panose="020B0602020104020603" pitchFamily="34" charset="0"/>
              </a:rPr>
              <a:t>ndomhanfhad</a:t>
            </a:r>
            <a:r>
              <a:rPr lang="ga-IE" sz="2000" dirty="0" smtClean="0">
                <a:latin typeface="Tw Cen MT" panose="020B0602020104020603" pitchFamily="34" charset="0"/>
              </a:rPr>
              <a:t> le °</a:t>
            </a:r>
            <a:r>
              <a:rPr lang="ga-IE" sz="2000" b="1" dirty="0" smtClean="0">
                <a:latin typeface="Tw Cen MT" panose="020B0602020104020603" pitchFamily="34" charset="0"/>
              </a:rPr>
              <a:t>O</a:t>
            </a:r>
            <a:r>
              <a:rPr lang="ga-IE" sz="2000" dirty="0" smtClean="0">
                <a:latin typeface="Tw Cen MT" panose="020B0602020104020603" pitchFamily="34" charset="0"/>
              </a:rPr>
              <a:t> (céimeanna s</a:t>
            </a:r>
            <a:r>
              <a:rPr lang="ga-IE" sz="2000" b="1" dirty="0" smtClean="0">
                <a:latin typeface="Tw Cen MT" panose="020B0602020104020603" pitchFamily="34" charset="0"/>
              </a:rPr>
              <a:t>o</a:t>
            </a:r>
            <a:r>
              <a:rPr lang="ga-IE" sz="2000" dirty="0" smtClean="0">
                <a:latin typeface="Tw Cen MT" panose="020B0602020104020603" pitchFamily="34" charset="0"/>
              </a:rPr>
              <a:t>ir).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574" y="4406984"/>
            <a:ext cx="5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180 líne </a:t>
            </a:r>
            <a:r>
              <a:rPr lang="ga-IE" sz="2000" dirty="0" err="1" smtClean="0">
                <a:latin typeface="Tw Cen MT" panose="020B0602020104020603" pitchFamily="34" charset="0"/>
              </a:rPr>
              <a:t>dhomhanfhaid</a:t>
            </a:r>
            <a:r>
              <a:rPr lang="ga-IE" sz="2000" dirty="0" smtClean="0">
                <a:latin typeface="Tw Cen MT" panose="020B0602020104020603" pitchFamily="34" charset="0"/>
              </a:rPr>
              <a:t> siar ó Greenwich. Áiteanna atá taobh thiar de Greenwich,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léirítear a </a:t>
            </a:r>
            <a:r>
              <a:rPr lang="ga-IE" sz="2000" dirty="0" err="1" smtClean="0">
                <a:latin typeface="Tw Cen MT" panose="020B0602020104020603" pitchFamily="34" charset="0"/>
              </a:rPr>
              <a:t>ndomhanfhad</a:t>
            </a:r>
            <a:r>
              <a:rPr lang="ga-IE" sz="2000" dirty="0" smtClean="0">
                <a:latin typeface="Tw Cen MT" panose="020B0602020104020603" pitchFamily="34" charset="0"/>
              </a:rPr>
              <a:t> le °</a:t>
            </a:r>
            <a:r>
              <a:rPr lang="ga-IE" sz="2000" b="1" dirty="0" smtClean="0">
                <a:latin typeface="Tw Cen MT" panose="020B0602020104020603" pitchFamily="34" charset="0"/>
              </a:rPr>
              <a:t>I</a:t>
            </a:r>
            <a:r>
              <a:rPr lang="ga-IE" sz="2000" dirty="0" smtClean="0">
                <a:latin typeface="Tw Cen MT" panose="020B0602020104020603" pitchFamily="34" charset="0"/>
              </a:rPr>
              <a:t> (céimeanna s</a:t>
            </a:r>
            <a:r>
              <a:rPr lang="ga-IE" sz="2000" b="1" dirty="0" smtClean="0">
                <a:latin typeface="Tw Cen MT" panose="020B0602020104020603" pitchFamily="34" charset="0"/>
              </a:rPr>
              <a:t>i</a:t>
            </a:r>
            <a:r>
              <a:rPr lang="ga-IE" sz="2000" dirty="0" smtClean="0">
                <a:latin typeface="Tw Cen MT" panose="020B0602020104020603" pitchFamily="34" charset="0"/>
              </a:rPr>
              <a:t>ar).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208" y="1961034"/>
            <a:ext cx="3223417" cy="29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8666726" y="1814984"/>
            <a:ext cx="5191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ga-IE" altLang="en-US" sz="1100" dirty="0">
                <a:latin typeface="Tw Cen MT" panose="020B0602020104020603" pitchFamily="34" charset="0"/>
              </a:rPr>
              <a:t>180°</a:t>
            </a:r>
          </a:p>
          <a:p>
            <a:pPr eaLnBrk="1" hangingPunct="1"/>
            <a:endParaRPr lang="ga-IE" altLang="en-US" sz="1100" b="1" dirty="0">
              <a:latin typeface="Tw Cen MT" panose="020B0602020104020603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7766394" y="2030427"/>
            <a:ext cx="503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120°I </a:t>
            </a: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232800" y="1899622"/>
            <a:ext cx="5445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150°I 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099119" y="1899622"/>
            <a:ext cx="619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150°O 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10159538" y="2862516"/>
            <a:ext cx="503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90°O 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9528507" y="2030427"/>
            <a:ext cx="6310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120°O 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9778768" y="4321993"/>
            <a:ext cx="503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60°O </a:t>
            </a: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9229264" y="4646127"/>
            <a:ext cx="5445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30°O 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8665138" y="4708997"/>
            <a:ext cx="520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ga-IE" altLang="en-US" sz="1100" b="1" dirty="0">
                <a:latin typeface="Tw Cen MT" panose="020B0602020104020603" pitchFamily="34" charset="0"/>
              </a:rPr>
              <a:t>0°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7690181" y="4384517"/>
            <a:ext cx="504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60°I </a:t>
            </a: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8217032" y="4653205"/>
            <a:ext cx="542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30°I </a:t>
            </a:r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8143544" y="4868338"/>
            <a:ext cx="1556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ga-IE" altLang="en-US" sz="1200" b="1" dirty="0">
                <a:latin typeface="Tw Cen MT" panose="020B0602020104020603" pitchFamily="34" charset="0"/>
              </a:rPr>
              <a:t>An </a:t>
            </a:r>
            <a:r>
              <a:rPr lang="en-US" altLang="en-US" sz="1200" b="1" dirty="0">
                <a:latin typeface="Tw Cen MT" panose="020B0602020104020603" pitchFamily="34" charset="0"/>
              </a:rPr>
              <a:t>b</a:t>
            </a:r>
            <a:r>
              <a:rPr lang="ga-IE" altLang="en-US" sz="1200" b="1" dirty="0" err="1">
                <a:latin typeface="Tw Cen MT" panose="020B0602020104020603" pitchFamily="34" charset="0"/>
              </a:rPr>
              <a:t>hun</a:t>
            </a:r>
            <a:r>
              <a:rPr lang="ga-IE" altLang="en-US" sz="1200" b="1" dirty="0">
                <a:latin typeface="Tw Cen MT" panose="020B0602020104020603" pitchFamily="34" charset="0"/>
              </a:rPr>
              <a:t>-fhadlíne</a:t>
            </a: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6371143" y="3213241"/>
            <a:ext cx="1105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r" eaLnBrk="1" hangingPunct="1"/>
            <a:r>
              <a:rPr lang="ga-IE" altLang="en-US" sz="1400" b="1" dirty="0">
                <a:solidFill>
                  <a:srgbClr val="FF0000"/>
                </a:solidFill>
                <a:latin typeface="Tw Cen MT" panose="020B0602020104020603" pitchFamily="34" charset="0"/>
              </a:rPr>
              <a:t>Siar ó Greenwich</a:t>
            </a:r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10339645" y="3169613"/>
            <a:ext cx="996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US" altLang="en-US" sz="14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Soir</a:t>
            </a:r>
            <a:r>
              <a:rPr lang="en-US" altLang="en-US" sz="1400" b="1" dirty="0">
                <a:solidFill>
                  <a:srgbClr val="FF0000"/>
                </a:solidFill>
                <a:latin typeface="Tw Cen MT" panose="020B0602020104020603" pitchFamily="34" charset="0"/>
              </a:rPr>
              <a:t> ó Greenwich</a:t>
            </a:r>
            <a:endParaRPr lang="ga-IE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7186944" y="2919666"/>
            <a:ext cx="503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ga-IE" altLang="en-US" sz="1100" dirty="0">
                <a:latin typeface="Tw Cen MT" panose="020B0602020104020603" pitchFamily="34" charset="0"/>
              </a:rPr>
              <a:t>90°I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37000" y="2930203"/>
            <a:ext cx="76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°O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00" y="2930203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°I</a:t>
            </a:r>
          </a:p>
        </p:txBody>
      </p:sp>
    </p:spTree>
    <p:extLst>
      <p:ext uri="{BB962C8B-B14F-4D97-AF65-F5344CB8AC3E}">
        <p14:creationId xmlns:p14="http://schemas.microsoft.com/office/powerpoint/2010/main" val="4244402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8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5017" r="4066" b="4585"/>
          <a:stretch/>
        </p:blipFill>
        <p:spPr bwMode="auto">
          <a:xfrm>
            <a:off x="2063996" y="1033538"/>
            <a:ext cx="8064000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9091988" y="311605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</a:rPr>
              <a:t>B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00000" y="241200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</a:rPr>
              <a:t>A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504255" y="167605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</a:rPr>
              <a:t>D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799176" y="3840788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</a:rPr>
              <a:t>C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587160" y="3840788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</a:rPr>
              <a:t>E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479160" y="173058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2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137910" y="1233466"/>
            <a:ext cx="180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endParaRPr lang="ga-IE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9066" y="5949774"/>
            <a:ext cx="5939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féidir leat comhordanáidí na gciorcal thuas a oibriú amach?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3485" y="5698683"/>
            <a:ext cx="8245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Tá an ciorcal 60 céim (60°) ó thuaidh agus 30 céim (30°) soir. Mar sin, is iad </a:t>
            </a:r>
            <a:r>
              <a:rPr lang="ga-IE" b="1" dirty="0" smtClean="0">
                <a:latin typeface="Tw Cen MT" panose="020B0602020104020603" pitchFamily="34" charset="0"/>
              </a:rPr>
              <a:t>60°T 30°O</a:t>
            </a:r>
            <a:r>
              <a:rPr lang="ga-IE" dirty="0" smtClean="0">
                <a:latin typeface="Tw Cen MT" panose="020B0602020104020603" pitchFamily="34" charset="0"/>
              </a:rPr>
              <a:t>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comhordanáidí an chiorcail. Is é an domhanleithead a scríobhtar ar dtús i gcónaí. </a:t>
            </a:r>
            <a:endParaRPr lang="ga-IE" dirty="0">
              <a:latin typeface="Tw Cen MT" panose="020B0602020104020603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93464"/>
              </p:ext>
            </p:extLst>
          </p:nvPr>
        </p:nvGraphicFramePr>
        <p:xfrm>
          <a:off x="10095582" y="1517310"/>
          <a:ext cx="178098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</a:t>
                      </a:r>
                      <a:endParaRPr lang="ga-IE" sz="2800" b="0" noProof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latin typeface="Tw Cen MT" panose="020B0602020104020603" pitchFamily="34" charset="0"/>
                        </a:rPr>
                        <a:t>B</a:t>
                      </a:r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latin typeface="Tw Cen MT" panose="020B0602020104020603" pitchFamily="34" charset="0"/>
                        </a:rPr>
                        <a:t>C</a:t>
                      </a:r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latin typeface="Tw Cen MT" panose="020B0602020104020603" pitchFamily="34" charset="0"/>
                        </a:rPr>
                        <a:t>D</a:t>
                      </a:r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latin typeface="Tw Cen MT" panose="020B0602020104020603" pitchFamily="34" charset="0"/>
                        </a:rPr>
                        <a:t>E</a:t>
                      </a:r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512000" y="26280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alt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30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°D</a:t>
            </a:r>
            <a:r>
              <a:rPr 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60°I</a:t>
            </a:r>
            <a:endParaRPr lang="ga-IE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12000" y="31320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alt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60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°T</a:t>
            </a:r>
            <a:r>
              <a:rPr 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150°I</a:t>
            </a:r>
            <a:endParaRPr lang="ga-IE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99262" y="3672000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alt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30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°D</a:t>
            </a:r>
            <a:r>
              <a:rPr 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30°O</a:t>
            </a:r>
            <a:endParaRPr lang="ga-IE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09281" y="21240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alt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0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°T</a:t>
            </a:r>
            <a:r>
              <a:rPr 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150°O</a:t>
            </a:r>
            <a:endParaRPr lang="ga-IE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12000" y="158400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alt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30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°T</a:t>
            </a:r>
            <a:r>
              <a:rPr lang="en-US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60°O</a:t>
            </a:r>
            <a:endParaRPr lang="ga-IE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337" y="5488109"/>
            <a:ext cx="100633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Tá </a:t>
            </a:r>
            <a:r>
              <a:rPr lang="ga-IE" b="1" dirty="0">
                <a:latin typeface="Tw Cen MT" panose="020B0602020104020603" pitchFamily="34" charset="0"/>
              </a:rPr>
              <a:t>comhordanáidí</a:t>
            </a:r>
            <a:r>
              <a:rPr lang="ga-IE" dirty="0">
                <a:latin typeface="Tw Cen MT" panose="020B0602020104020603" pitchFamily="34" charset="0"/>
              </a:rPr>
              <a:t> ag baint le gach pointe ar domhan. </a:t>
            </a:r>
            <a:r>
              <a:rPr lang="ga-IE" dirty="0" smtClean="0">
                <a:latin typeface="Tw Cen MT" panose="020B0602020104020603" pitchFamily="34" charset="0"/>
              </a:rPr>
              <a:t>Le comhordanáidí áit</a:t>
            </a:r>
            <a:r>
              <a:rPr lang="en-IE" dirty="0" smtClean="0">
                <a:latin typeface="Tw Cen MT" panose="020B0602020104020603" pitchFamily="34" charset="0"/>
              </a:rPr>
              <a:t>e</a:t>
            </a:r>
            <a:r>
              <a:rPr lang="ga-IE" dirty="0" smtClean="0">
                <a:latin typeface="Tw Cen MT" panose="020B0602020104020603" pitchFamily="34" charset="0"/>
              </a:rPr>
              <a:t> a oibriú amach, ní gá ach </a:t>
            </a:r>
            <a:r>
              <a:rPr lang="en-IE" dirty="0" smtClean="0">
                <a:latin typeface="Tw Cen MT" panose="020B0602020104020603" pitchFamily="34" charset="0"/>
              </a:rPr>
              <a:t/>
            </a:r>
            <a:br>
              <a:rPr lang="en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an domhanleithead agus an domhanfhad a bhaineann leis an áit sin a chur le chéile. Féach an ciorcal dearg ar an léarscáil, mar shampla. Cé na comhordanáidí a bhaineann leis, meas tú?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119330" y="374996"/>
            <a:ext cx="7958988" cy="7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ga-IE" altLang="en-US" sz="3200" dirty="0" smtClean="0">
                <a:latin typeface="Berlin Sans FB" panose="020E0602020502020306" pitchFamily="34" charset="0"/>
                <a:ea typeface="Clear Sans Light" pitchFamily="34" charset="0"/>
                <a:cs typeface="Clear Sans Light" pitchFamily="34" charset="0"/>
              </a:rPr>
              <a:t>Comhordanáidí</a:t>
            </a:r>
            <a:endParaRPr lang="ga-IE" altLang="en-US" sz="3200" dirty="0">
              <a:latin typeface="Berlin Sans FB" panose="020E0602020502020306" pitchFamily="34" charset="0"/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3921" y="1730580"/>
            <a:ext cx="156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60°T 30°O</a:t>
            </a:r>
            <a:endParaRPr lang="ga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7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1" animBg="1"/>
      <p:bldP spid="18" grpId="2" animBg="1"/>
      <p:bldP spid="22" grpId="0" animBg="1"/>
      <p:bldP spid="22" grpId="1" animBg="1"/>
      <p:bldP spid="21" grpId="0" animBg="1"/>
      <p:bldP spid="21" grpId="1" animBg="1"/>
      <p:bldP spid="29" grpId="0"/>
      <p:bldP spid="30" grpId="0"/>
      <p:bldP spid="31" grpId="0"/>
      <p:bldP spid="33" grpId="0"/>
      <p:bldP spid="34" grpId="0"/>
      <p:bldP spid="5" grpId="0" animBg="1"/>
      <p:bldP spid="5" grpId="1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04257" y="351558"/>
            <a:ext cx="9394372" cy="4946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Féach ar an léarscáil ar leathanach </a:t>
            </a:r>
            <a:r>
              <a:rPr lang="en-US" sz="2600" dirty="0" smtClean="0">
                <a:latin typeface="Tw Cen MT" panose="020B0602020104020603" pitchFamily="34" charset="0"/>
              </a:rPr>
              <a:t>12 in </a:t>
            </a:r>
            <a:r>
              <a:rPr lang="ga-IE" sz="2600" i="1" dirty="0" smtClean="0">
                <a:latin typeface="Tw Cen MT" panose="020B0602020104020603" pitchFamily="34" charset="0"/>
              </a:rPr>
              <a:t>Atlas </a:t>
            </a:r>
            <a:r>
              <a:rPr lang="ga-IE" sz="2600" i="1" dirty="0">
                <a:latin typeface="Tw Cen MT" panose="020B0602020104020603" pitchFamily="34" charset="0"/>
              </a:rPr>
              <a:t>Bunscoile</a:t>
            </a:r>
            <a:r>
              <a:rPr lang="ga-IE" sz="2600" dirty="0">
                <a:latin typeface="Tw Cen MT" panose="020B0602020104020603" pitchFamily="34" charset="0"/>
              </a:rPr>
              <a:t>.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50785"/>
              </p:ext>
            </p:extLst>
          </p:nvPr>
        </p:nvGraphicFramePr>
        <p:xfrm>
          <a:off x="6636407" y="3276458"/>
          <a:ext cx="377943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743">
                <a:tc>
                  <a:txBody>
                    <a:bodyPr/>
                    <a:lstStyle/>
                    <a:p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Comhordanáidí</a:t>
                      </a:r>
                      <a:endParaRPr lang="ga-IE" sz="1800" b="0" noProof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Contae</a:t>
                      </a:r>
                      <a:endParaRPr lang="ga-IE" sz="1800" b="0" noProof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(52°T 9°I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(55°T 8°I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(54°T 7°I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(54°T 9°I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(53°T 7°I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34208" y="36513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Co. Chorcaí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4208" y="4020704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Co. Dhún na nGall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4208" y="4390036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Co. an Chabháin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4208" y="4749113"/>
            <a:ext cx="15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Co. Mhaigh Eo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4208" y="5118599"/>
            <a:ext cx="14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Co. Chill Dara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20857" r="13377" b="17312"/>
          <a:stretch/>
        </p:blipFill>
        <p:spPr bwMode="auto">
          <a:xfrm>
            <a:off x="1476000" y="1044000"/>
            <a:ext cx="3996000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5127" y="1191740"/>
            <a:ext cx="540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Léiríonn na línte domhanleithid go bhfuil Éire suite idir 51° ó thuaidh (51°T) agus 56° ó thuaidh (56°T). Léiríonn na línte domhanfhaid go bhfuil Éire suite idir 5° siar (5°I) agus 11° siar (11°I)</a:t>
            </a:r>
            <a:r>
              <a:rPr lang="en-US" dirty="0" smtClean="0">
                <a:latin typeface="Tw Cen MT" panose="020B0602020104020603" pitchFamily="34" charset="0"/>
              </a:rPr>
              <a:t>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5127" y="2544819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Cé na contaetha ina mbeifeá, dá mbeifeá san áit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lena mbaineann na comhordanáidí seo a leanas?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9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1744" y="351558"/>
            <a:ext cx="10435614" cy="4946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Féach ar an léarscáil ar leathanach 56 agus 57 </a:t>
            </a:r>
            <a:r>
              <a:rPr lang="en-US" sz="2600" dirty="0" smtClean="0">
                <a:latin typeface="Tw Cen MT" panose="020B0602020104020603" pitchFamily="34" charset="0"/>
              </a:rPr>
              <a:t>in </a:t>
            </a:r>
            <a:r>
              <a:rPr lang="ga-IE" sz="2600" i="1" dirty="0" smtClean="0">
                <a:latin typeface="Tw Cen MT" panose="020B0602020104020603" pitchFamily="34" charset="0"/>
              </a:rPr>
              <a:t>Atlas Bunscoile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94908"/>
              </p:ext>
            </p:extLst>
          </p:nvPr>
        </p:nvGraphicFramePr>
        <p:xfrm>
          <a:off x="7829858" y="3503882"/>
          <a:ext cx="428071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6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743">
                <a:tc>
                  <a:txBody>
                    <a:bodyPr/>
                    <a:lstStyle/>
                    <a:p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Comhordanáidí</a:t>
                      </a:r>
                      <a:endParaRPr lang="ga-IE" sz="1800" b="0" noProof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Tír</a:t>
                      </a:r>
                      <a:endParaRPr lang="ga-IE" sz="1800" b="0" noProof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(20°T 80°O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(0°T 40°O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(20°D 40°I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(40°T 100°I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(20°D 140°O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(40°T 0°</a:t>
                      </a:r>
                      <a:r>
                        <a:rPr lang="en-US" sz="1800" smtClean="0">
                          <a:latin typeface="Tw Cen MT" panose="020B0602020104020603" pitchFamily="34" charset="0"/>
                        </a:rPr>
                        <a:t>O</a:t>
                      </a:r>
                      <a:r>
                        <a:rPr lang="ga-IE" smtClean="0">
                          <a:latin typeface="Tw Cen MT" panose="020B0602020104020603" pitchFamily="34" charset="0"/>
                        </a:rPr>
                        <a:t>)</a:t>
                      </a:r>
                      <a:endParaRPr lang="ga-IE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(60°T 140°O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dirty="0" smtClean="0">
                          <a:latin typeface="Tw Cen MT" panose="020B0602020104020603" pitchFamily="34" charset="0"/>
                        </a:rPr>
                        <a:t>(20°T 100°I</a:t>
                      </a:r>
                      <a:r>
                        <a:rPr lang="ga-IE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25000" y="3880220"/>
            <a:ext cx="102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India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0" y="424955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Chéinia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600" y="4605015"/>
            <a:ext cx="121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Bhrasaíl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497434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Stáit Aontaithe Mheiriceá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999" y="534744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Astráil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7893" y="2530450"/>
            <a:ext cx="384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Cé na tíortha ina mbeifeá,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dá mbeifeá san áit lena mbaineann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na comhordanáidí seo a leanas?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30899" r="5054" b="29589"/>
          <a:stretch/>
        </p:blipFill>
        <p:spPr bwMode="auto">
          <a:xfrm>
            <a:off x="800774" y="1192753"/>
            <a:ext cx="6977119" cy="35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525600" y="569308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Spáinn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25600" y="603871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Rúis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25000" y="643464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Meicsiceo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03503"/>
            <a:ext cx="12192000" cy="72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7410" y="2851556"/>
            <a:ext cx="686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72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Tráth na gCeist</a:t>
            </a:r>
            <a:endParaRPr lang="ga-IE" sz="72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8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</a:p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Is 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líne</a:t>
            </a:r>
            <a:r>
              <a:rPr lang="ga-IE" altLang="en-US" sz="2400" dirty="0" smtClean="0">
                <a:latin typeface="Tw Cen MT" panose="020B0602020104020603" pitchFamily="34" charset="0"/>
              </a:rPr>
              <a:t> d</a:t>
            </a:r>
            <a:r>
              <a:rPr lang="en-US" altLang="en-US" sz="2400" dirty="0" smtClean="0">
                <a:latin typeface="Tw Cen MT" panose="020B0602020104020603" pitchFamily="34" charset="0"/>
              </a:rPr>
              <a:t>h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omhanleithid</a:t>
            </a:r>
            <a:r>
              <a:rPr lang="ga-IE" altLang="en-US" sz="2400" dirty="0" smtClean="0">
                <a:latin typeface="Tw Cen MT" panose="020B0602020104020603" pitchFamily="34" charset="0"/>
              </a:rPr>
              <a:t> é.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235" y="1349999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Is l</a:t>
            </a:r>
            <a:r>
              <a:rPr lang="en-US" altLang="en-US" sz="2400" dirty="0" smtClean="0">
                <a:latin typeface="Tw Cen MT" panose="020B0602020104020603" pitchFamily="34" charset="0"/>
              </a:rPr>
              <a:t>í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ne</a:t>
            </a:r>
            <a:r>
              <a:rPr lang="ga-IE" altLang="en-US" sz="2400" dirty="0" smtClean="0">
                <a:latin typeface="Tw Cen MT" panose="020B0602020104020603" pitchFamily="34" charset="0"/>
              </a:rPr>
              <a:t> d</a:t>
            </a:r>
            <a:r>
              <a:rPr lang="en-US" altLang="en-US" sz="2400" dirty="0" smtClean="0">
                <a:latin typeface="Tw Cen MT" panose="020B0602020104020603" pitchFamily="34" charset="0"/>
              </a:rPr>
              <a:t>h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omhanfhaid</a:t>
            </a:r>
            <a:r>
              <a:rPr lang="ga-IE" altLang="en-US" sz="2400" dirty="0" smtClean="0">
                <a:latin typeface="Tw Cen MT" panose="020B0602020104020603" pitchFamily="34" charset="0"/>
              </a:rPr>
              <a:t> é an meánchiorcal. </a:t>
            </a:r>
          </a:p>
        </p:txBody>
      </p:sp>
    </p:spTree>
    <p:extLst>
      <p:ext uri="{BB962C8B-B14F-4D97-AF65-F5344CB8AC3E}">
        <p14:creationId xmlns:p14="http://schemas.microsoft.com/office/powerpoint/2010/main" val="229643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667</Words>
  <Application>Microsoft Office PowerPoint</Application>
  <PresentationFormat>Custom</PresentationFormat>
  <Paragraphs>137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Méabh Ní Loingsigh</cp:lastModifiedBy>
  <cp:revision>148</cp:revision>
  <dcterms:created xsi:type="dcterms:W3CDTF">2019-09-24T11:53:24Z</dcterms:created>
  <dcterms:modified xsi:type="dcterms:W3CDTF">2020-09-10T08:15:56Z</dcterms:modified>
</cp:coreProperties>
</file>