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notesMasterIdLst>
    <p:notesMasterId r:id="rId23"/>
  </p:notesMasterIdLst>
  <p:handoutMasterIdLst>
    <p:handoutMasterId r:id="rId24"/>
  </p:handoutMasterIdLst>
  <p:sldIdLst>
    <p:sldId id="310" r:id="rId2"/>
    <p:sldId id="293" r:id="rId3"/>
    <p:sldId id="305" r:id="rId4"/>
    <p:sldId id="297" r:id="rId5"/>
    <p:sldId id="307" r:id="rId6"/>
    <p:sldId id="308" r:id="rId7"/>
    <p:sldId id="309" r:id="rId8"/>
    <p:sldId id="298" r:id="rId9"/>
    <p:sldId id="274" r:id="rId10"/>
    <p:sldId id="283" r:id="rId11"/>
    <p:sldId id="285" r:id="rId12"/>
    <p:sldId id="286" r:id="rId13"/>
    <p:sldId id="287" r:id="rId14"/>
    <p:sldId id="312" r:id="rId15"/>
    <p:sldId id="301" r:id="rId16"/>
    <p:sldId id="306" r:id="rId17"/>
    <p:sldId id="314" r:id="rId18"/>
    <p:sldId id="311" r:id="rId19"/>
    <p:sldId id="313" r:id="rId20"/>
    <p:sldId id="315" r:id="rId21"/>
    <p:sldId id="316" r:id="rId2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BBC"/>
    <a:srgbClr val="9DEBEB"/>
    <a:srgbClr val="800080"/>
    <a:srgbClr val="FFB2AE"/>
    <a:srgbClr val="7DD5FC"/>
    <a:srgbClr val="BCFB76"/>
    <a:srgbClr val="A15AB1"/>
    <a:srgbClr val="00B0F0"/>
    <a:srgbClr val="68CDEF"/>
    <a:srgbClr val="70E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1338" y="-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h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F9576-E0D5-4343-B455-865A4FF057EB}" type="datetimeFigureOut">
              <a:rPr lang="ga-IE" smtClean="0"/>
              <a:t>11/11/2019</a:t>
            </a:fld>
            <a:endParaRPr lang="ga-IE"/>
          </a:p>
        </p:txBody>
      </p:sp>
      <p:sp>
        <p:nvSpPr>
          <p:cNvPr id="4" name="Coinneálaí Ionaid Bhuntásc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Coinneálaí Ionaid Uimhir Sleamhnáin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2090-2BAE-4EA6-B327-F645E6905FF1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31920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ADCB-6D0A-4387-95D2-01E5A66F6466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405C-CD80-4425-A83B-6ACAE455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2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55DFE-66BA-443A-8882-A9A4643E043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  <p:extLst>
      <p:ext uri="{BB962C8B-B14F-4D97-AF65-F5344CB8AC3E}">
        <p14:creationId xmlns:p14="http://schemas.microsoft.com/office/powerpoint/2010/main" val="95566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816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0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5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1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17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70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98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9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484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989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9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578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915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F7A0512-4A26-47A1-A83C-59F74A1AC71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D55E39-E42A-44E7-9D6D-EC2D0CB01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3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7" r:id="rId13"/>
    <p:sldLayoutId id="2147484208" r:id="rId14"/>
    <p:sldLayoutId id="21474842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6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5" Type="http://schemas.openxmlformats.org/officeDocument/2006/relationships/image" Target="../media/image39.jpe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eg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7-16.pdf" TargetMode="External"/><Relationship Id="rId2" Type="http://schemas.openxmlformats.org/officeDocument/2006/relationships/hyperlink" Target="https://www.youtube.com/watch?v=oxTUC5I22L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ookathistory.scoilnet.ie/Video.aspx?FolderId=1&amp;Id=486&amp;ref=1&amp;lang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_J8YcQETyTw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622" y="5657671"/>
            <a:ext cx="7510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7200" b="1" dirty="0" smtClean="0">
                <a:latin typeface="Arial Narrow" panose="020B0606020202030204" pitchFamily="34" charset="0"/>
              </a:rPr>
              <a:t>Stair na Cumarsáide</a:t>
            </a:r>
            <a:endParaRPr lang="ga-IE" sz="7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-708894" y="2038352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95688" y="1155600"/>
            <a:ext cx="5029200" cy="6508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ga-IE" sz="3200" dirty="0" err="1" smtClean="0">
                <a:solidFill>
                  <a:srgbClr val="FF0000"/>
                </a:solidFill>
                <a:latin typeface="+mn-lt"/>
              </a:rPr>
              <a:t>eileafón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389826" y="1830772"/>
            <a:ext cx="5399042" cy="19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Is é Alexander </a:t>
            </a:r>
            <a:r>
              <a:rPr lang="ga-IE" sz="2200" dirty="0" err="1" smtClean="0">
                <a:latin typeface="Tw Cen MT" panose="020B0602020104020603" pitchFamily="34" charset="0"/>
              </a:rPr>
              <a:t>Graham</a:t>
            </a:r>
            <a:r>
              <a:rPr lang="ga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err="1" smtClean="0">
                <a:latin typeface="Tw Cen MT" panose="020B0602020104020603" pitchFamily="34" charset="0"/>
              </a:rPr>
              <a:t>Bell</a:t>
            </a:r>
            <a:r>
              <a:rPr lang="ga-IE" sz="2200" dirty="0" smtClean="0">
                <a:latin typeface="Tw Cen MT" panose="020B0602020104020603" pitchFamily="34" charset="0"/>
              </a:rPr>
              <a:t> a cheap an chéad teileafón. Seo grianghraf den chéad teileafón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rinne </a:t>
            </a:r>
            <a:r>
              <a:rPr lang="ga-IE" sz="2200" dirty="0" err="1" smtClean="0">
                <a:latin typeface="Tw Cen MT" panose="020B0602020104020603" pitchFamily="34" charset="0"/>
              </a:rPr>
              <a:t>Bell</a:t>
            </a:r>
            <a:r>
              <a:rPr lang="ga-IE" sz="2200" dirty="0" smtClean="0">
                <a:latin typeface="Tw Cen MT" panose="020B0602020104020603" pitchFamily="34" charset="0"/>
              </a:rPr>
              <a:t>. Céim mhór eile chun cinn i gcúrsaí cumarsáide ba ea an teileafón. Den chéad uair riamh bhí daoine in ann labhairt le daoine a bhí i bhfad uathu.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45410" y="1906972"/>
            <a:ext cx="3294334" cy="251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80876" y="4592160"/>
            <a:ext cx="4833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ga-IE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44284" y="4592160"/>
            <a:ext cx="6228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Tá athruithe móra tagtha ar an teileafón ó ceapadh an chéad cheann sa bhliain 1876. Cheap Martin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Cooper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an chéad fhón póca sa bhliain 1973 agus t</a:t>
            </a:r>
            <a:r>
              <a:rPr lang="ga-IE" sz="2200" dirty="0" smtClean="0">
                <a:latin typeface="Tw Cen MT" panose="020B0602020104020603" pitchFamily="34" charset="0"/>
              </a:rPr>
              <a:t>áthar ag cur le feidhmeanna an </a:t>
            </a:r>
            <a:r>
              <a:rPr lang="ga-IE" sz="2200" dirty="0" err="1" smtClean="0">
                <a:latin typeface="Tw Cen MT" panose="020B0602020104020603" pitchFamily="34" charset="0"/>
              </a:rPr>
              <a:t>fhóin</a:t>
            </a:r>
            <a:r>
              <a:rPr lang="ga-IE" sz="2200" dirty="0" smtClean="0">
                <a:latin typeface="Tw Cen MT" panose="020B0602020104020603" pitchFamily="34" charset="0"/>
              </a:rPr>
              <a:t> phóca i gcónaí. Tá sé ina áis mhór chumarsáide sa lá atá inniu ann</a:t>
            </a:r>
            <a:r>
              <a:rPr lang="en-IE" sz="2200" dirty="0" smtClean="0">
                <a:latin typeface="Tw Cen MT" panose="020B0602020104020603" pitchFamily="34" charset="0"/>
              </a:rPr>
              <a:t>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99813" y="4286250"/>
            <a:ext cx="3196061" cy="21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orizontal Scroll 17"/>
          <p:cNvSpPr>
            <a:spLocks/>
          </p:cNvSpPr>
          <p:nvPr/>
        </p:nvSpPr>
        <p:spPr>
          <a:xfrm>
            <a:off x="2700000" y="212400"/>
            <a:ext cx="6840000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4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-573088" y="2038351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67250" y="1155600"/>
            <a:ext cx="2876549" cy="6508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raidió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58105" y="1738933"/>
            <a:ext cx="6437436" cy="11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Sa bhliain 1895 d’éirigh leis an Iodálach Guglielmo Marconi comharthaí raidió a sheoladh agus a cheapadh den chéad uair.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1922" y="1809494"/>
            <a:ext cx="1950173" cy="24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105" y="2994422"/>
            <a:ext cx="4286250" cy="34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91096" y="4577380"/>
            <a:ext cx="6562729" cy="18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Bhí an-tóir ar an raidió i dtíortha éagsúla ar fud an domhain ó na 1920idí ar aghaidh. </a:t>
            </a:r>
            <a:r>
              <a:rPr lang="en-IE" sz="2200" dirty="0" smtClean="0">
                <a:latin typeface="Tw Cen MT" panose="020B0602020104020603" pitchFamily="34" charset="0"/>
              </a:rPr>
              <a:t>Den</a:t>
            </a:r>
            <a:r>
              <a:rPr lang="ga-IE" sz="2200" dirty="0" smtClean="0">
                <a:latin typeface="Tw Cen MT" panose="020B0602020104020603" pitchFamily="34" charset="0"/>
              </a:rPr>
              <a:t> chéad uair riamh bhí daoine ábalta éisteacht leis an nuacht agus le go leor cláir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eile ina dtithe féin. Ba é 2RN an chéad stáisiún raidió in Éirinn. Tháinig sé ar an aer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ar an 1 Eanáir 1926.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0" name="Horizontal Scroll 17"/>
          <p:cNvSpPr>
            <a:spLocks/>
          </p:cNvSpPr>
          <p:nvPr/>
        </p:nvSpPr>
        <p:spPr>
          <a:xfrm>
            <a:off x="2700000" y="212400"/>
            <a:ext cx="6840000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-477838" y="2038351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56418" y="2287401"/>
            <a:ext cx="5093664" cy="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B’innealtóir Albanach é John </a:t>
            </a:r>
            <a:r>
              <a:rPr lang="ga-IE" sz="2200" dirty="0" err="1" smtClean="0">
                <a:latin typeface="Tw Cen MT" panose="020B0602020104020603" pitchFamily="34" charset="0"/>
              </a:rPr>
              <a:t>Logie</a:t>
            </a:r>
            <a:r>
              <a:rPr lang="ga-IE" sz="2200" dirty="0" smtClean="0">
                <a:latin typeface="Tw Cen MT" panose="020B0602020104020603" pitchFamily="34" charset="0"/>
              </a:rPr>
              <a:t> Baird.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E</a:t>
            </a:r>
            <a:r>
              <a:rPr lang="ga-IE" sz="2200" dirty="0" smtClean="0">
                <a:latin typeface="Tw Cen MT" panose="020B0602020104020603" pitchFamily="34" charset="0"/>
              </a:rPr>
              <a:t>isean a cheap an teilifís sa bhliain 1926.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593" y="4053702"/>
            <a:ext cx="4286250" cy="24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31385" y="4257766"/>
            <a:ext cx="6912940" cy="21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I ndubh agus bán a bhí na chéad teilifíseáin a rinneadh agus bhí siad sin mar chuid den saol i Meiriceá ó na 1930idí ar aghaidh. Níorbh fhéidir teilifís dhaite a cheannach i Meiriceá go dtí na 1950idí agus níos moille ná sin arís san Eoraip.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en-IE" sz="2200" dirty="0" smtClean="0">
                <a:latin typeface="Tw Cen MT" panose="020B0602020104020603" pitchFamily="34" charset="0"/>
              </a:rPr>
              <a:t>Is ó 1949 </a:t>
            </a:r>
            <a:r>
              <a:rPr lang="ga-IE" sz="2200" dirty="0" smtClean="0">
                <a:latin typeface="Tw Cen MT" panose="020B0602020104020603" pitchFamily="34" charset="0"/>
              </a:rPr>
              <a:t>ar aghaidh a tosaíodh ar chláir a chraoladh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in Éirinn</a:t>
            </a:r>
            <a:r>
              <a:rPr lang="en-IE" sz="2200" dirty="0" smtClean="0">
                <a:latin typeface="Tw Cen MT" panose="020B0602020104020603" pitchFamily="34" charset="0"/>
              </a:rPr>
              <a:t>. </a:t>
            </a:r>
            <a:r>
              <a:rPr lang="ga-IE" sz="2200" dirty="0" smtClean="0">
                <a:latin typeface="Tw Cen MT" panose="020B0602020104020603" pitchFamily="34" charset="0"/>
              </a:rPr>
              <a:t>Bunaíodh ‘</a:t>
            </a:r>
            <a:r>
              <a:rPr lang="ga-IE" sz="2200" dirty="0" err="1" smtClean="0">
                <a:latin typeface="Tw Cen MT" panose="020B0602020104020603" pitchFamily="34" charset="0"/>
              </a:rPr>
              <a:t>Tel</a:t>
            </a:r>
            <a:r>
              <a:rPr lang="en-IE" sz="2200" dirty="0" smtClean="0">
                <a:latin typeface="Tw Cen MT" panose="020B0602020104020603" pitchFamily="34" charset="0"/>
              </a:rPr>
              <a:t>e</a:t>
            </a:r>
            <a:r>
              <a:rPr lang="ga-IE" sz="2200" dirty="0" smtClean="0">
                <a:latin typeface="Tw Cen MT" panose="020B0602020104020603" pitchFamily="34" charset="0"/>
              </a:rPr>
              <a:t>fís Éireann’ sa bhliain 1961.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05588" y="293480"/>
            <a:ext cx="2766016" cy="3948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orizontal Scroll 17"/>
          <p:cNvSpPr>
            <a:spLocks/>
          </p:cNvSpPr>
          <p:nvPr/>
        </p:nvSpPr>
        <p:spPr>
          <a:xfrm>
            <a:off x="2700000" y="212400"/>
            <a:ext cx="6840000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39838" y="1155600"/>
            <a:ext cx="4740899" cy="6508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teilifís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5720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0695" y="4013409"/>
            <a:ext cx="3357695" cy="22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8828087" y="791347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92600" y="1155600"/>
            <a:ext cx="3606800" cy="6508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ríomhaire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86562" y="1718079"/>
            <a:ext cx="4345120" cy="14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Is cuid dár saol iad na ríomhairí anois, ach níl siad i bhfad ann. Eolaithe agus innealtóirí amháin a bhaineadh úsáid astu go dtí na 1980idí nó mar sin.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07306" y="1842668"/>
            <a:ext cx="3884470" cy="29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18234" y="4910909"/>
            <a:ext cx="6368841" cy="14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Ó shin i leith tá athrú mór tagtha ar dhearadh an ríomhaire. Bhí na chéad ríomhairí mór agus chaithfeá </a:t>
            </a:r>
            <a:r>
              <a:rPr lang="en-US" sz="2200" dirty="0" smtClean="0">
                <a:latin typeface="Tw Cen MT" panose="020B0602020104020603" pitchFamily="34" charset="0"/>
              </a:rPr>
              <a:t/>
            </a:r>
            <a:br>
              <a:rPr lang="en-US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bheith oilte go maith le hiad a úsáid. Tá ríomhairí </a:t>
            </a:r>
            <a:r>
              <a:rPr lang="en-US" sz="2200" dirty="0" smtClean="0">
                <a:latin typeface="Tw Cen MT" panose="020B0602020104020603" pitchFamily="34" charset="0"/>
              </a:rPr>
              <a:t/>
            </a:r>
            <a:br>
              <a:rPr lang="en-US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lae inniu níos lú</a:t>
            </a:r>
            <a:r>
              <a:rPr lang="en-IE" sz="2200" dirty="0" smtClean="0">
                <a:latin typeface="Tw Cen MT" panose="020B0602020104020603" pitchFamily="34" charset="0"/>
              </a:rPr>
              <a:t>,</a:t>
            </a:r>
            <a:r>
              <a:rPr lang="ga-IE" sz="2200" dirty="0" smtClean="0">
                <a:latin typeface="Tw Cen MT" panose="020B0602020104020603" pitchFamily="34" charset="0"/>
              </a:rPr>
              <a:t> níos tapúla agus níos éasca le húsáid.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1" name="Horizontal Scroll 17"/>
          <p:cNvSpPr>
            <a:spLocks/>
          </p:cNvSpPr>
          <p:nvPr/>
        </p:nvSpPr>
        <p:spPr>
          <a:xfrm>
            <a:off x="2700000" y="212400"/>
            <a:ext cx="6840000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99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-477838" y="2038351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00538" y="1155600"/>
            <a:ext cx="3619500" cy="6508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IE" sz="3200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ga-IE" sz="3200" dirty="0" err="1" smtClean="0">
                <a:solidFill>
                  <a:srgbClr val="FF0000"/>
                </a:solidFill>
                <a:latin typeface="+mn-lt"/>
              </a:rPr>
              <a:t>dirlíon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543425" y="1743711"/>
            <a:ext cx="6562725" cy="18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Córas is ea an t</a:t>
            </a:r>
            <a:r>
              <a:rPr lang="en-IE" sz="2200" dirty="0" smtClean="0">
                <a:latin typeface="Tw Cen MT" panose="020B0602020104020603" pitchFamily="34" charset="0"/>
              </a:rPr>
              <a:t>-</a:t>
            </a:r>
            <a:r>
              <a:rPr lang="en-IE" sz="2200" dirty="0" err="1" smtClean="0">
                <a:latin typeface="Tw Cen MT" panose="020B0602020104020603" pitchFamily="34" charset="0"/>
              </a:rPr>
              <a:t>idirlíon</a:t>
            </a:r>
            <a:r>
              <a:rPr lang="ga-IE" sz="2200" dirty="0" smtClean="0">
                <a:latin typeface="Tw Cen MT" panose="020B0602020104020603" pitchFamily="34" charset="0"/>
              </a:rPr>
              <a:t> a cheanglaíonn ríomhairí ar fud an domhain le chéile. Ligeann sé do dhaoine i ngach cearn den domhan eolas a roinnt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lena chéile. Sna 1950idí a smaoiníodh ar líonra</a:t>
            </a:r>
            <a:r>
              <a:rPr lang="en-IE" sz="2200" dirty="0" smtClean="0">
                <a:latin typeface="Tw Cen MT" panose="020B0602020104020603" pitchFamily="34" charset="0"/>
              </a:rPr>
              <a:t> de</a:t>
            </a:r>
            <a:r>
              <a:rPr lang="ga-IE" sz="2200" dirty="0" smtClean="0">
                <a:latin typeface="Tw Cen MT" panose="020B0602020104020603" pitchFamily="34" charset="0"/>
              </a:rPr>
              <a:t> ríomhairí a dhéanamh den chéad uair, mar ghléas cumarsáide idir aonaid </a:t>
            </a:r>
            <a:r>
              <a:rPr lang="ga-IE" sz="2200" dirty="0" err="1" smtClean="0">
                <a:latin typeface="Tw Cen MT" panose="020B0602020104020603" pitchFamily="34" charset="0"/>
              </a:rPr>
              <a:t>d’Arm</a:t>
            </a:r>
            <a:r>
              <a:rPr lang="ga-IE" sz="2200" dirty="0" smtClean="0">
                <a:latin typeface="Tw Cen MT" panose="020B0602020104020603" pitchFamily="34" charset="0"/>
              </a:rPr>
              <a:t> Mheiriceá.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4456" y="3679417"/>
            <a:ext cx="4271619" cy="27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3931" y="4691288"/>
            <a:ext cx="5189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Seoladh an chéad ríomhphost ar an líonra sin sa bhliain 197</a:t>
            </a:r>
            <a:r>
              <a:rPr lang="en-IE" sz="2200" dirty="0" smtClean="0">
                <a:latin typeface="Tw Cen MT" panose="020B0602020104020603" pitchFamily="34" charset="0"/>
              </a:rPr>
              <a:t>1</a:t>
            </a:r>
            <a:r>
              <a:rPr lang="ga-IE" sz="2200" dirty="0" smtClean="0">
                <a:latin typeface="Tw Cen MT" panose="020B0602020104020603" pitchFamily="34" charset="0"/>
              </a:rPr>
              <a:t>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49"/>
          <a:stretch/>
        </p:blipFill>
        <p:spPr bwMode="auto">
          <a:xfrm>
            <a:off x="763931" y="1609725"/>
            <a:ext cx="3765293" cy="30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orizontal Scroll 17"/>
          <p:cNvSpPr>
            <a:spLocks/>
          </p:cNvSpPr>
          <p:nvPr/>
        </p:nvSpPr>
        <p:spPr>
          <a:xfrm>
            <a:off x="2700000" y="212400"/>
            <a:ext cx="6840000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53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151" y="1818452"/>
            <a:ext cx="2608969" cy="21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-477838" y="2038351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57500" y="1155600"/>
            <a:ext cx="6477000" cy="56361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Gréasán Domhanda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05275" y="5274012"/>
            <a:ext cx="7105152" cy="11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IE" sz="2200" dirty="0" smtClean="0">
                <a:latin typeface="Tw Cen MT" panose="020B0602020104020603" pitchFamily="34" charset="0"/>
              </a:rPr>
              <a:t>Is </a:t>
            </a:r>
            <a:r>
              <a:rPr lang="ga-IE" sz="2200" dirty="0" smtClean="0">
                <a:latin typeface="Tw Cen MT" panose="020B0602020104020603" pitchFamily="34" charset="0"/>
              </a:rPr>
              <a:t>féidir linn an Gréasán Domhanda a úsáid chun cumarsáid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dhéanamh le daoine ar fud an domhain am ar bith </a:t>
            </a:r>
            <a:r>
              <a:rPr lang="en-IE" sz="2200" dirty="0" smtClean="0">
                <a:latin typeface="Tw Cen MT" panose="020B0602020104020603" pitchFamily="34" charset="0"/>
              </a:rPr>
              <a:t>is </a:t>
            </a:r>
            <a:r>
              <a:rPr lang="ga-IE" sz="2200" dirty="0" smtClean="0">
                <a:latin typeface="Tw Cen MT" panose="020B0602020104020603" pitchFamily="34" charset="0"/>
              </a:rPr>
              <a:t>maith linn.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7080"/>
          <a:stretch/>
        </p:blipFill>
        <p:spPr bwMode="auto">
          <a:xfrm>
            <a:off x="642927" y="4423198"/>
            <a:ext cx="336234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005275" y="1693804"/>
            <a:ext cx="7753350" cy="35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>
                <a:latin typeface="Tw Cen MT" panose="020B0602020104020603" pitchFamily="34" charset="0"/>
              </a:rPr>
              <a:t>An rud a dtugann formhór an tsaoil mhóir ‘an t-idirlíon’ air </a:t>
            </a:r>
            <a:r>
              <a:rPr lang="ga-IE" sz="2200" dirty="0" smtClean="0">
                <a:latin typeface="Tw Cen MT" panose="020B0602020104020603" pitchFamily="34" charset="0"/>
              </a:rPr>
              <a:t>sa </a:t>
            </a:r>
            <a:r>
              <a:rPr lang="ga-IE" sz="2200" dirty="0">
                <a:latin typeface="Tw Cen MT" panose="020B0602020104020603" pitchFamily="34" charset="0"/>
              </a:rPr>
              <a:t>lá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atá </a:t>
            </a:r>
            <a:r>
              <a:rPr lang="ga-IE" sz="2200" dirty="0">
                <a:latin typeface="Tw Cen MT" panose="020B0602020104020603" pitchFamily="34" charset="0"/>
              </a:rPr>
              <a:t>inniu ann, is é ‘an Gréasán Domhanda’ an t-ainm ceart atá air.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Is </a:t>
            </a:r>
            <a:r>
              <a:rPr lang="ga-IE" sz="2200" dirty="0">
                <a:latin typeface="Tw Cen MT" panose="020B0602020104020603" pitchFamily="34" charset="0"/>
              </a:rPr>
              <a:t>ar an nGréasán Domhanda a bhíonn teacht </a:t>
            </a:r>
            <a:r>
              <a:rPr lang="ga-IE" sz="2200" dirty="0" smtClean="0">
                <a:latin typeface="Tw Cen MT" panose="020B0602020104020603" pitchFamily="34" charset="0"/>
              </a:rPr>
              <a:t>ar </a:t>
            </a:r>
            <a:r>
              <a:rPr lang="ga-IE" sz="2200" dirty="0" err="1">
                <a:latin typeface="Tw Cen MT" panose="020B0602020104020603" pitchFamily="34" charset="0"/>
              </a:rPr>
              <a:t>shuíomhanna</a:t>
            </a:r>
            <a:r>
              <a:rPr lang="ga-IE" sz="2200" dirty="0">
                <a:latin typeface="Tw Cen MT" panose="020B0602020104020603" pitchFamily="34" charset="0"/>
              </a:rPr>
              <a:t> idirlín (leithéidí </a:t>
            </a:r>
            <a:r>
              <a:rPr lang="ga-IE" sz="2200" dirty="0" err="1">
                <a:latin typeface="Tw Cen MT" panose="020B0602020104020603" pitchFamily="34" charset="0"/>
              </a:rPr>
              <a:t>YouTube</a:t>
            </a:r>
            <a:r>
              <a:rPr lang="ga-IE" sz="2200" dirty="0">
                <a:latin typeface="Tw Cen MT" panose="020B0602020104020603" pitchFamily="34" charset="0"/>
              </a:rPr>
              <a:t>, </a:t>
            </a:r>
            <a:r>
              <a:rPr lang="ga-IE" sz="2200" dirty="0" err="1">
                <a:latin typeface="Tw Cen MT" panose="020B0602020104020603" pitchFamily="34" charset="0"/>
              </a:rPr>
              <a:t>Facebook</a:t>
            </a:r>
            <a:r>
              <a:rPr lang="ga-IE" sz="2200" dirty="0">
                <a:latin typeface="Tw Cen MT" panose="020B0602020104020603" pitchFamily="34" charset="0"/>
              </a:rPr>
              <a:t>, </a:t>
            </a:r>
            <a:r>
              <a:rPr lang="ga-IE" sz="2200" dirty="0" err="1">
                <a:latin typeface="Tw Cen MT" panose="020B0602020104020603" pitchFamily="34" charset="0"/>
              </a:rPr>
              <a:t>Twitter</a:t>
            </a:r>
            <a:r>
              <a:rPr lang="ga-IE" sz="2200" dirty="0">
                <a:latin typeface="Tw Cen MT" panose="020B0602020104020603" pitchFamily="34" charset="0"/>
              </a:rPr>
              <a:t>, </a:t>
            </a:r>
            <a:r>
              <a:rPr lang="ga-IE" sz="2200" dirty="0" err="1">
                <a:latin typeface="Tw Cen MT" panose="020B0602020104020603" pitchFamily="34" charset="0"/>
              </a:rPr>
              <a:t>Google</a:t>
            </a:r>
            <a:r>
              <a:rPr lang="ga-IE" sz="2200" dirty="0">
                <a:latin typeface="Tw Cen MT" panose="020B0602020104020603" pitchFamily="34" charset="0"/>
              </a:rPr>
              <a:t>, suíomhanna nuachta agus mar sin de) agus is gá brabhsálaí a úsáid le rochtain a fháil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</a:t>
            </a:r>
            <a:r>
              <a:rPr lang="ga-IE" sz="2200" dirty="0">
                <a:latin typeface="Tw Cen MT" panose="020B0602020104020603" pitchFamily="34" charset="0"/>
              </a:rPr>
              <a:t>na suíomhanna sin. </a:t>
            </a:r>
            <a:r>
              <a:rPr lang="ga-IE" sz="2200" dirty="0" smtClean="0">
                <a:latin typeface="Tw Cen MT" panose="020B0602020104020603" pitchFamily="34" charset="0"/>
              </a:rPr>
              <a:t>Is </a:t>
            </a:r>
            <a:r>
              <a:rPr lang="ga-IE" sz="2200" dirty="0">
                <a:latin typeface="Tw Cen MT" panose="020B0602020104020603" pitchFamily="34" charset="0"/>
              </a:rPr>
              <a:t>é an t-eolaí Sasanach Tim </a:t>
            </a:r>
            <a:r>
              <a:rPr lang="ga-IE" sz="2200" dirty="0" err="1">
                <a:latin typeface="Tw Cen MT" panose="020B0602020104020603" pitchFamily="34" charset="0"/>
              </a:rPr>
              <a:t>Berners</a:t>
            </a:r>
            <a:r>
              <a:rPr lang="ga-IE" sz="2200" dirty="0">
                <a:latin typeface="Tw Cen MT" panose="020B0602020104020603" pitchFamily="34" charset="0"/>
              </a:rPr>
              <a:t>-Lee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</a:t>
            </a:r>
            <a:r>
              <a:rPr lang="ga-IE" sz="2200" dirty="0">
                <a:latin typeface="Tw Cen MT" panose="020B0602020104020603" pitchFamily="34" charset="0"/>
              </a:rPr>
              <a:t>chruthaigh </a:t>
            </a:r>
            <a:r>
              <a:rPr lang="ga-IE" sz="2200" dirty="0" smtClean="0">
                <a:latin typeface="Tw Cen MT" panose="020B0602020104020603" pitchFamily="34" charset="0"/>
              </a:rPr>
              <a:t>an </a:t>
            </a:r>
            <a:r>
              <a:rPr lang="ga-IE" sz="2200" dirty="0">
                <a:latin typeface="Tw Cen MT" panose="020B0602020104020603" pitchFamily="34" charset="0"/>
              </a:rPr>
              <a:t>Gréasán Domhanda sa bhliain 1989. Cuireadh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</a:t>
            </a:r>
            <a:r>
              <a:rPr lang="ga-IE" sz="2200" dirty="0">
                <a:latin typeface="Tw Cen MT" panose="020B0602020104020603" pitchFamily="34" charset="0"/>
              </a:rPr>
              <a:t>fáil </a:t>
            </a:r>
            <a:r>
              <a:rPr lang="ga-IE" sz="2200" dirty="0" smtClean="0">
                <a:latin typeface="Tw Cen MT" panose="020B0602020104020603" pitchFamily="34" charset="0"/>
              </a:rPr>
              <a:t>don </a:t>
            </a:r>
            <a:r>
              <a:rPr lang="ga-IE" sz="2200" dirty="0">
                <a:latin typeface="Tw Cen MT" panose="020B0602020104020603" pitchFamily="34" charset="0"/>
              </a:rPr>
              <a:t>phobal mór</a:t>
            </a:r>
            <a:r>
              <a:rPr lang="en-IE" sz="2200" dirty="0">
                <a:latin typeface="Tw Cen MT" panose="020B0602020104020603" pitchFamily="34" charset="0"/>
              </a:rPr>
              <a:t> é </a:t>
            </a:r>
            <a:r>
              <a:rPr lang="ga-IE" sz="2200" dirty="0">
                <a:latin typeface="Tw Cen MT" panose="020B0602020104020603" pitchFamily="34" charset="0"/>
              </a:rPr>
              <a:t>sa bhliain 1991. Tá an Gréasán Domhanda ar cheann de na meáin chumarsáide is mó a úsáidtear ar fud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</a:t>
            </a:r>
            <a:r>
              <a:rPr lang="ga-IE" sz="2200" dirty="0">
                <a:latin typeface="Tw Cen MT" panose="020B0602020104020603" pitchFamily="34" charset="0"/>
              </a:rPr>
              <a:t>domhain sa lá atá inniu ann.</a:t>
            </a:r>
          </a:p>
        </p:txBody>
      </p:sp>
      <p:sp>
        <p:nvSpPr>
          <p:cNvPr id="11" name="Horizontal Scroll 17"/>
          <p:cNvSpPr>
            <a:spLocks/>
          </p:cNvSpPr>
          <p:nvPr/>
        </p:nvSpPr>
        <p:spPr>
          <a:xfrm>
            <a:off x="2700000" y="212400"/>
            <a:ext cx="6840000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47521" y="2577493"/>
            <a:ext cx="1152522" cy="525401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Comharthaí deataigh</a:t>
            </a:r>
            <a:endParaRPr lang="ga-IE" sz="1400" b="1" dirty="0">
              <a:latin typeface="+mj-lt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1899443" y="2670654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26BBBC"/>
          </a:solidFill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ga-IE" dirty="0">
              <a:latin typeface="Calibri" pitchFamily="34" charset="0"/>
            </a:endParaRPr>
          </a:p>
        </p:txBody>
      </p: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10380025" y="3268742"/>
            <a:ext cx="688976" cy="2935591"/>
            <a:chOff x="5063" y="1727"/>
            <a:chExt cx="434" cy="1973"/>
          </a:xfrm>
          <a:solidFill>
            <a:srgbClr val="26BBBC"/>
          </a:solidFill>
        </p:grpSpPr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5063" y="3473"/>
              <a:ext cx="403" cy="227"/>
            </a:xfrm>
            <a:prstGeom prst="leftArrow">
              <a:avLst>
                <a:gd name="adj1" fmla="val 50000"/>
                <a:gd name="adj2" fmla="val 35022"/>
              </a:avLst>
            </a:prstGeom>
            <a:grpFill/>
            <a:ln w="222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ga-IE" dirty="0">
                <a:latin typeface="Calibri" pitchFamily="34" charset="0"/>
              </a:endParaRPr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5402" y="1727"/>
              <a:ext cx="95" cy="1916"/>
            </a:xfrm>
            <a:prstGeom prst="rect">
              <a:avLst/>
            </a:prstGeom>
            <a:grpFill/>
            <a:ln w="222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ga-IE" dirty="0">
                <a:latin typeface="Calibri" pitchFamily="34" charset="0"/>
              </a:endParaRPr>
            </a:p>
          </p:txBody>
        </p:sp>
      </p:grp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1371" y="1600937"/>
            <a:ext cx="1280629" cy="7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03401" y="1600937"/>
            <a:ext cx="1082212" cy="9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71" t="19455" r="9001" b="13723"/>
          <a:stretch/>
        </p:blipFill>
        <p:spPr bwMode="auto">
          <a:xfrm>
            <a:off x="10321763" y="1331001"/>
            <a:ext cx="1192850" cy="11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8743" y="4694133"/>
            <a:ext cx="1223020" cy="8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4" t="8686" r="8882" b="13605"/>
          <a:stretch/>
        </p:blipFill>
        <p:spPr bwMode="auto">
          <a:xfrm>
            <a:off x="6991350" y="4324350"/>
            <a:ext cx="1374702" cy="13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02" b="94118" l="8871" r="93548">
                        <a14:backgroundMark x1="31452" y1="23529" x2="31452" y2="23529"/>
                        <a14:backgroundMark x1="40323" y1="35294" x2="40323" y2="35294"/>
                        <a14:backgroundMark x1="58871" y1="34454" x2="58871" y2="34454"/>
                        <a14:backgroundMark x1="59677" y1="66387" x2="59677" y2="66387"/>
                        <a14:backgroundMark x1="41935" y1="65546" x2="41935" y2="65546"/>
                        <a14:backgroundMark x1="31452" y1="80672" x2="31452" y2="80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1208" y="4405143"/>
            <a:ext cx="1397711" cy="13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2783" y="4201592"/>
            <a:ext cx="1984500" cy="16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2416851" y="2577491"/>
            <a:ext cx="1518489" cy="525401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Scríbhneoireacht</a:t>
            </a:r>
          </a:p>
          <a:p>
            <a:r>
              <a:rPr lang="ga-IE" sz="1400" b="1" dirty="0" err="1" smtClean="0">
                <a:latin typeface="+mj-lt"/>
              </a:rPr>
              <a:t>dhingchruthach</a:t>
            </a:r>
            <a:endParaRPr lang="ga-IE" sz="1400" b="1" dirty="0">
              <a:latin typeface="+mj-lt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635494" y="2705663"/>
            <a:ext cx="963114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Teachtairí</a:t>
            </a:r>
            <a:endParaRPr lang="ga-IE" sz="1400" b="1" dirty="0">
              <a:latin typeface="+mj-lt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6322830" y="2583641"/>
            <a:ext cx="1515145" cy="525401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Colúir theachtaireachta</a:t>
            </a:r>
            <a:endParaRPr lang="ga-IE" sz="1400" b="1" dirty="0">
              <a:latin typeface="+mj-lt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8453721" y="2695856"/>
            <a:ext cx="1227705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teileagraf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0273739" y="2691363"/>
            <a:ext cx="1213411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teileafón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53805" y="5754091"/>
            <a:ext cx="1152523" cy="525401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Gréasán Domhanda</a:t>
            </a:r>
            <a:endParaRPr lang="ga-IE" sz="1400" b="1" dirty="0">
              <a:latin typeface="+mj-lt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2698703" y="5880479"/>
            <a:ext cx="1185609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t-idirlíon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4759871" y="5880479"/>
            <a:ext cx="1330325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ríomhaire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143961" y="5861813"/>
            <a:ext cx="1055254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teilifís</a:t>
            </a: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9240839" y="5861813"/>
            <a:ext cx="963756" cy="309958"/>
          </a:xfrm>
          <a:prstGeom prst="rect">
            <a:avLst/>
          </a:prstGeom>
          <a:solidFill>
            <a:srgbClr val="9DEBEB"/>
          </a:solidFill>
          <a:ln w="222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ga-IE" sz="1400" b="1" dirty="0" smtClean="0">
                <a:latin typeface="+mj-lt"/>
              </a:rPr>
              <a:t>An raidió</a:t>
            </a:r>
          </a:p>
        </p:txBody>
      </p:sp>
      <p:sp>
        <p:nvSpPr>
          <p:cNvPr id="69" name="AutoShape 25"/>
          <p:cNvSpPr>
            <a:spLocks noChangeArrowheads="1"/>
          </p:cNvSpPr>
          <p:nvPr/>
        </p:nvSpPr>
        <p:spPr bwMode="auto">
          <a:xfrm>
            <a:off x="4043244" y="2680461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26BBBC"/>
          </a:solidFill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ga-IE" dirty="0">
              <a:latin typeface="Calibri" pitchFamily="34" charset="0"/>
            </a:endParaRPr>
          </a:p>
        </p:txBody>
      </p:sp>
      <p:sp>
        <p:nvSpPr>
          <p:cNvPr id="70" name="AutoShape 25"/>
          <p:cNvSpPr>
            <a:spLocks noChangeArrowheads="1"/>
          </p:cNvSpPr>
          <p:nvPr/>
        </p:nvSpPr>
        <p:spPr bwMode="auto">
          <a:xfrm>
            <a:off x="5783378" y="2660011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26BBBC"/>
          </a:solidFill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ga-IE" dirty="0">
              <a:latin typeface="Calibri" pitchFamily="34" charset="0"/>
            </a:endParaRPr>
          </a:p>
        </p:txBody>
      </p:sp>
      <p:sp>
        <p:nvSpPr>
          <p:cNvPr id="71" name="AutoShape 25"/>
          <p:cNvSpPr>
            <a:spLocks noChangeArrowheads="1"/>
          </p:cNvSpPr>
          <p:nvPr/>
        </p:nvSpPr>
        <p:spPr bwMode="auto">
          <a:xfrm>
            <a:off x="7934252" y="2670652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26BBBC"/>
          </a:solidFill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ga-IE" dirty="0">
              <a:latin typeface="Calibri" pitchFamily="34" charset="0"/>
            </a:endParaRPr>
          </a:p>
        </p:txBody>
      </p:sp>
      <p:sp>
        <p:nvSpPr>
          <p:cNvPr id="72" name="AutoShape 25"/>
          <p:cNvSpPr>
            <a:spLocks noChangeArrowheads="1"/>
          </p:cNvSpPr>
          <p:nvPr/>
        </p:nvSpPr>
        <p:spPr bwMode="auto">
          <a:xfrm>
            <a:off x="9772795" y="2669052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26BBBC"/>
          </a:solidFill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ga-IE" dirty="0">
              <a:latin typeface="Calibri" pitchFamily="34" charset="0"/>
            </a:endParaRPr>
          </a:p>
        </p:txBody>
      </p:sp>
      <p:sp>
        <p:nvSpPr>
          <p:cNvPr id="2" name="Left Arrow 1"/>
          <p:cNvSpPr>
            <a:spLocks noChangeAspect="1"/>
          </p:cNvSpPr>
          <p:nvPr/>
        </p:nvSpPr>
        <p:spPr>
          <a:xfrm>
            <a:off x="8547556" y="5796921"/>
            <a:ext cx="496951" cy="405466"/>
          </a:xfrm>
          <a:prstGeom prst="leftArrow">
            <a:avLst/>
          </a:prstGeom>
          <a:solidFill>
            <a:srgbClr val="26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4" name="Left Arrow 73"/>
          <p:cNvSpPr>
            <a:spLocks noChangeAspect="1"/>
          </p:cNvSpPr>
          <p:nvPr/>
        </p:nvSpPr>
        <p:spPr>
          <a:xfrm>
            <a:off x="6256791" y="5796921"/>
            <a:ext cx="496951" cy="405466"/>
          </a:xfrm>
          <a:prstGeom prst="leftArrow">
            <a:avLst/>
          </a:prstGeom>
          <a:solidFill>
            <a:srgbClr val="26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5" name="Left Arrow 74"/>
          <p:cNvSpPr>
            <a:spLocks noChangeAspect="1"/>
          </p:cNvSpPr>
          <p:nvPr/>
        </p:nvSpPr>
        <p:spPr>
          <a:xfrm>
            <a:off x="4076084" y="5821309"/>
            <a:ext cx="496951" cy="405466"/>
          </a:xfrm>
          <a:prstGeom prst="leftArrow">
            <a:avLst/>
          </a:prstGeom>
          <a:solidFill>
            <a:srgbClr val="26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6" name="Left Arrow 75"/>
          <p:cNvSpPr>
            <a:spLocks noChangeAspect="1"/>
          </p:cNvSpPr>
          <p:nvPr/>
        </p:nvSpPr>
        <p:spPr>
          <a:xfrm>
            <a:off x="1973153" y="5814059"/>
            <a:ext cx="496951" cy="405466"/>
          </a:xfrm>
          <a:prstGeom prst="leftArrow">
            <a:avLst/>
          </a:prstGeom>
          <a:solidFill>
            <a:srgbClr val="26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81" name="Horizontal Scroll 80"/>
          <p:cNvSpPr>
            <a:spLocks/>
          </p:cNvSpPr>
          <p:nvPr/>
        </p:nvSpPr>
        <p:spPr>
          <a:xfrm>
            <a:off x="2700000" y="212400"/>
            <a:ext cx="6840000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Amlíne na Cumarsáide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 bwMode="auto">
          <a:xfrm>
            <a:off x="884216" y="3163128"/>
            <a:ext cx="7897616" cy="864000"/>
            <a:chOff x="648040" y="2469774"/>
            <a:chExt cx="7316957" cy="1157812"/>
          </a:xfrm>
          <a:solidFill>
            <a:srgbClr val="00B0F0"/>
          </a:solidFill>
        </p:grpSpPr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1448515" y="2701064"/>
              <a:ext cx="6516482" cy="808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25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 BLANCA" panose="02000000000000000000" pitchFamily="2" charset="0"/>
                </a:rPr>
                <a:t> 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féidir leat na modhanna cumarsáide ar an amlíne a ainmniú?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48040" y="2469774"/>
              <a:ext cx="800476" cy="115781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1751" y="4590261"/>
            <a:ext cx="1519512" cy="97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07" y="1504028"/>
            <a:ext cx="1453117" cy="95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3035" y="1511960"/>
            <a:ext cx="1021294" cy="11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2902" y="1576001"/>
            <a:ext cx="974999" cy="9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219" y="1092428"/>
            <a:ext cx="3019674" cy="20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479585" y="3718085"/>
            <a:ext cx="3892982" cy="906463"/>
            <a:chOff x="987275" y="2517764"/>
            <a:chExt cx="3410430" cy="906790"/>
          </a:xfrm>
        </p:grpSpPr>
        <p:sp>
          <p:nvSpPr>
            <p:cNvPr id="4" name="Rectangle 3"/>
            <p:cNvSpPr/>
            <p:nvPr/>
          </p:nvSpPr>
          <p:spPr>
            <a:xfrm>
              <a:off x="1772481" y="2675200"/>
              <a:ext cx="2625224" cy="592351"/>
            </a:xfrm>
            <a:prstGeom prst="rect">
              <a:avLst/>
            </a:prstGeom>
            <a:solidFill>
              <a:srgbClr val="9D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</a:rPr>
                <a:t>Cén chuma</a:t>
              </a:r>
              <a:r>
                <a:rPr lang="en-IE" dirty="0" smtClean="0">
                  <a:solidFill>
                    <a:schemeClr val="tx1"/>
                  </a:solidFill>
                </a:rPr>
                <a:t> </a:t>
              </a:r>
              <a:r>
                <a:rPr lang="ga-IE" dirty="0" smtClean="0">
                  <a:solidFill>
                    <a:schemeClr val="tx1"/>
                  </a:solidFill>
                </a:rPr>
                <a:t>a bheidh orthu?</a:t>
              </a:r>
              <a:endParaRPr lang="ga-IE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987275" y="2517764"/>
              <a:ext cx="794749" cy="906790"/>
            </a:xfrm>
            <a:prstGeom prst="ellipse">
              <a:avLst/>
            </a:prstGeom>
            <a:solidFill>
              <a:srgbClr val="26BB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479584" y="5101381"/>
            <a:ext cx="3892983" cy="906463"/>
            <a:chOff x="4898349" y="2503765"/>
            <a:chExt cx="3526177" cy="906790"/>
          </a:xfrm>
        </p:grpSpPr>
        <p:sp>
          <p:nvSpPr>
            <p:cNvPr id="6" name="Rectangle 5"/>
            <p:cNvSpPr/>
            <p:nvPr/>
          </p:nvSpPr>
          <p:spPr>
            <a:xfrm>
              <a:off x="5710203" y="2660986"/>
              <a:ext cx="2714323" cy="592351"/>
            </a:xfrm>
            <a:prstGeom prst="rect">
              <a:avLst/>
            </a:prstGeom>
            <a:solidFill>
              <a:srgbClr val="9D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</a:rPr>
                <a:t>Cad as a mbeidh siad déanta?</a:t>
              </a:r>
              <a:endParaRPr lang="ga-IE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98349" y="2503765"/>
              <a:ext cx="821722" cy="906790"/>
            </a:xfrm>
            <a:prstGeom prst="ellipse">
              <a:avLst/>
            </a:prstGeom>
            <a:solidFill>
              <a:srgbClr val="26BB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79585" y="2481174"/>
            <a:ext cx="8254373" cy="906462"/>
            <a:chOff x="1007029" y="3935045"/>
            <a:chExt cx="8254729" cy="906790"/>
          </a:xfrm>
        </p:grpSpPr>
        <p:sp>
          <p:nvSpPr>
            <p:cNvPr id="8" name="Rectangle 7"/>
            <p:cNvSpPr/>
            <p:nvPr/>
          </p:nvSpPr>
          <p:spPr>
            <a:xfrm>
              <a:off x="1848522" y="4094029"/>
              <a:ext cx="7413236" cy="592352"/>
            </a:xfrm>
            <a:prstGeom prst="rect">
              <a:avLst/>
            </a:prstGeom>
            <a:solidFill>
              <a:srgbClr val="9D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</a:rPr>
                <a:t> Cén sórt gléasanna cumarsáid</a:t>
              </a:r>
              <a:r>
                <a:rPr lang="en-IE" dirty="0" smtClean="0">
                  <a:solidFill>
                    <a:schemeClr val="tx1"/>
                  </a:solidFill>
                </a:rPr>
                <a:t>e</a:t>
              </a:r>
              <a:r>
                <a:rPr lang="ga-IE" dirty="0" smtClean="0">
                  <a:solidFill>
                    <a:schemeClr val="tx1"/>
                  </a:solidFill>
                </a:rPr>
                <a:t> a bheidh againn amach anseo, meas tú?</a:t>
              </a:r>
              <a:endParaRPr lang="ga-IE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07029" y="3935045"/>
              <a:ext cx="906502" cy="906790"/>
            </a:xfrm>
            <a:prstGeom prst="ellipse">
              <a:avLst/>
            </a:prstGeom>
            <a:solidFill>
              <a:srgbClr val="26BB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43160" y="3815849"/>
            <a:ext cx="4286250" cy="22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rizontal Scroll 21"/>
          <p:cNvSpPr>
            <a:spLocks/>
          </p:cNvSpPr>
          <p:nvPr/>
        </p:nvSpPr>
        <p:spPr>
          <a:xfrm>
            <a:off x="2115609" y="212400"/>
            <a:ext cx="7925858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 Chumarsáid Amach Anseo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80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5267327" y="1450942"/>
            <a:ext cx="176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63801" y="1831942"/>
            <a:ext cx="708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71817"/>
              </p:ext>
            </p:extLst>
          </p:nvPr>
        </p:nvGraphicFramePr>
        <p:xfrm>
          <a:off x="508793" y="976988"/>
          <a:ext cx="11115676" cy="5442424"/>
        </p:xfrm>
        <a:graphic>
          <a:graphicData uri="http://schemas.openxmlformats.org/drawingml/2006/table">
            <a:tbl>
              <a:tblPr/>
              <a:tblGrid>
                <a:gridCol w="8140699"/>
                <a:gridCol w="1111251"/>
                <a:gridCol w="1863726"/>
              </a:tblGrid>
              <a:tr h="53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Ceapadh an chéad teileafón sa bhliain 1844.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b="0" noProof="0" dirty="0" smtClean="0">
                          <a:latin typeface="Tw Cen MT" panose="020B0602020104020603" pitchFamily="34" charset="0"/>
                        </a:rPr>
                        <a:t>Bhí baint ag</a:t>
                      </a:r>
                      <a:r>
                        <a:rPr lang="ga-IE" sz="2200" b="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b="0" noProof="0" dirty="0" smtClean="0">
                          <a:latin typeface="Tw Cen MT" panose="020B0602020104020603" pitchFamily="34" charset="0"/>
                        </a:rPr>
                        <a:t>Samuel Morse leis an gcéad</a:t>
                      </a:r>
                      <a:r>
                        <a:rPr lang="ga-IE" sz="2200" b="0" baseline="0" noProof="0" dirty="0" smtClean="0">
                          <a:latin typeface="Tw Cen MT" panose="020B0602020104020603" pitchFamily="34" charset="0"/>
                        </a:rPr>
                        <a:t> líne</a:t>
                      </a:r>
                      <a:r>
                        <a:rPr lang="ga-IE" sz="2200" b="0" noProof="0" dirty="0" smtClean="0">
                          <a:latin typeface="Tw Cen MT" panose="020B0602020104020603" pitchFamily="34" charset="0"/>
                        </a:rPr>
                        <a:t> theileagraif.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Úsáideadh spideoga fadó chun teachtaireachtaí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200" baseline="0" noProof="0" dirty="0" smtClean="0">
                          <a:latin typeface="Tw Cen MT" panose="020B0602020104020603" pitchFamily="34" charset="0"/>
                        </a:rPr>
                        <a:t>a 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chur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. </a:t>
                      </a:r>
                      <a:endParaRPr lang="ga-IE" altLang="en-US" sz="2200" noProof="0" dirty="0" smtClean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Chruthaigh Tim Berners-Lee an Gréasán Domhanda sa bhliain 1912.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Is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s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a tSuiméir a forbraíodh an scríbhneoireacht ar dtús.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Ceapadh an chéad fhón póca sa bhliain 1973.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Sa bhliain 1895, d’éirigh le Guglielmo</a:t>
                      </a:r>
                      <a:r>
                        <a:rPr lang="ga-IE" sz="2200" b="1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Marconi comharthaí raidió </a:t>
                      </a:r>
                      <a:br>
                        <a:rPr lang="ga-IE" sz="2200" noProof="0" dirty="0" smtClean="0"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a sheoladh agus a cheapadh den chéad uair. </a:t>
                      </a:r>
                      <a:endParaRPr lang="ga-IE" sz="2200" noProof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b="0" noProof="0" dirty="0" smtClean="0">
                          <a:latin typeface="Tw Cen MT" panose="020B0602020104020603" pitchFamily="34" charset="0"/>
                        </a:rPr>
                        <a:t>D’úsáidtí cód Morse chun teachtaireachtaí </a:t>
                      </a:r>
                      <a:r>
                        <a:rPr lang="ga-IE" sz="2200" b="0" baseline="0" noProof="0" dirty="0" smtClean="0">
                          <a:latin typeface="Tw Cen MT" panose="020B0602020104020603" pitchFamily="34" charset="0"/>
                        </a:rPr>
                        <a:t>a sheoladh ar an teileagraf.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0000" y="158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0000" y="27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0" y="216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0" y="396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0000" y="338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0" y="522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0" y="453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00" y="59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3" name="Title 13"/>
          <p:cNvSpPr>
            <a:spLocks/>
          </p:cNvSpPr>
          <p:nvPr/>
        </p:nvSpPr>
        <p:spPr bwMode="auto">
          <a:xfrm>
            <a:off x="3168648" y="215900"/>
            <a:ext cx="57007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600" dirty="0">
                <a:latin typeface="Berlin Sans FB" panose="020E0602020502020306" pitchFamily="34" charset="0"/>
                <a:cs typeface="Arial" panose="020B0604020202020204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38813950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1076325" y="1002509"/>
            <a:ext cx="10067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ar an nasc thíos chun féachaint ar fhíseán faoi stair na cumarsáide: 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2"/>
              </a:rPr>
              <a:t>https://www.youtube.com/watch?v=oxTUC5I22LU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076325" y="4314512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Tuilleadh eolais </a:t>
            </a:r>
            <a:r>
              <a:rPr lang="en-IE" sz="2400" dirty="0">
                <a:latin typeface="Tw Cen MT" panose="020B0602020104020603" pitchFamily="34" charset="0"/>
              </a:rPr>
              <a:t>le </a:t>
            </a:r>
            <a:r>
              <a:rPr lang="ga-IE" sz="2400" dirty="0">
                <a:latin typeface="Tw Cen MT" panose="020B0602020104020603" pitchFamily="34" charset="0"/>
              </a:rPr>
              <a:t>fáil ar </a:t>
            </a:r>
            <a:r>
              <a:rPr lang="en-GB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 smtClean="0">
                <a:latin typeface="Tw Cen MT" panose="020B0602020104020603" pitchFamily="34" charset="0"/>
              </a:rPr>
              <a:t>suíomh </a:t>
            </a:r>
            <a:r>
              <a:rPr lang="ga-IE" sz="2400" dirty="0">
                <a:latin typeface="Tw Cen MT" panose="020B0602020104020603" pitchFamily="34" charset="0"/>
              </a:rPr>
              <a:t>seo</a:t>
            </a:r>
            <a:r>
              <a:rPr lang="en-IE" sz="2400" dirty="0" smtClean="0">
                <a:latin typeface="Tw Cen MT" panose="020B0602020104020603" pitchFamily="34" charset="0"/>
              </a:rPr>
              <a:t>:</a:t>
            </a:r>
          </a:p>
          <a:p>
            <a:r>
              <a:rPr lang="en-GB" sz="2400" dirty="0">
                <a:latin typeface="Tw Cen MT" panose="020B0602020104020603" pitchFamily="34" charset="0"/>
                <a:hlinkClick r:id="rId3"/>
              </a:rPr>
              <a:t>http://</a:t>
            </a:r>
            <a:r>
              <a:rPr lang="en-GB" sz="2400" dirty="0" smtClean="0">
                <a:latin typeface="Tw Cen MT" panose="020B0602020104020603" pitchFamily="34" charset="0"/>
                <a:hlinkClick r:id="rId3"/>
              </a:rPr>
              <a:t>www.cogg.ie/wp-content/uploads/eureka-7-16.pdf</a:t>
            </a:r>
            <a:endParaRPr lang="en-IE" sz="2400" dirty="0" smtClean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324" y="2267446"/>
            <a:ext cx="10067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Tháinig </a:t>
            </a:r>
            <a:r>
              <a:rPr lang="en-IE" sz="2400" dirty="0" err="1" smtClean="0">
                <a:latin typeface="Tw Cen MT" panose="020B0602020104020603" pitchFamily="34" charset="0"/>
              </a:rPr>
              <a:t>Telefís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Éireann ar an aer Oíche Chinn Bliana 1961 agus ba é an chéad duine ar an scáileán ná an tUachtarán Éamon </a:t>
            </a:r>
            <a:r>
              <a:rPr lang="en-IE" sz="2400" dirty="0" smtClean="0">
                <a:latin typeface="Tw Cen MT" panose="020B0602020104020603" pitchFamily="34" charset="0"/>
              </a:rPr>
              <a:t>de </a:t>
            </a:r>
            <a:r>
              <a:rPr lang="en-US" sz="2400" dirty="0" err="1" smtClean="0">
                <a:latin typeface="Tw Cen MT" panose="020B0602020104020603" pitchFamily="34" charset="0"/>
              </a:rPr>
              <a:t>Valéra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r>
              <a:rPr lang="ga-IE" sz="2400" dirty="0" smtClean="0">
                <a:latin typeface="Tw Cen MT" panose="020B0602020104020603" pitchFamily="34" charset="0"/>
              </a:rPr>
              <a:t>Cliceáil ar an nasc thíos chun féachaint ar chuid den chéad chraoladh sin</a:t>
            </a:r>
            <a:r>
              <a:rPr lang="en-IE" sz="2400" dirty="0" smtClean="0">
                <a:latin typeface="Tw Cen MT" panose="020B0602020104020603" pitchFamily="34" charset="0"/>
              </a:rPr>
              <a:t>: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en-GB" sz="2400" dirty="0" smtClean="0">
                <a:solidFill>
                  <a:srgbClr val="666699"/>
                </a:solidFill>
                <a:latin typeface="Tw Cen MT" panose="020B0602020104020603" pitchFamily="34" charset="0"/>
                <a:hlinkClick r:id="rId4"/>
              </a:rPr>
              <a:t>http</a:t>
            </a:r>
            <a:r>
              <a:rPr lang="en-GB" sz="2400" dirty="0">
                <a:solidFill>
                  <a:srgbClr val="666699"/>
                </a:solidFill>
                <a:latin typeface="Tw Cen MT" panose="020B0602020104020603" pitchFamily="34" charset="0"/>
                <a:hlinkClick r:id="rId4"/>
              </a:rPr>
              <a:t>://</a:t>
            </a:r>
            <a:r>
              <a:rPr lang="en-GB" sz="2400" dirty="0" smtClean="0">
                <a:solidFill>
                  <a:srgbClr val="666699"/>
                </a:solidFill>
                <a:latin typeface="Tw Cen MT" panose="020B0602020104020603" pitchFamily="34" charset="0"/>
                <a:hlinkClick r:id="rId4"/>
              </a:rPr>
              <a:t>lookathistory.scoilnet.ie/Video.aspx?FolderId=1&amp;Id=486&amp;ref=1&amp;lang=1</a:t>
            </a:r>
            <a:r>
              <a:rPr lang="en-GB" sz="2400" dirty="0" smtClean="0">
                <a:solidFill>
                  <a:srgbClr val="666699"/>
                </a:solidFill>
                <a:latin typeface="Tw Cen MT" panose="020B0602020104020603" pitchFamily="34" charset="0"/>
              </a:rPr>
              <a:t> </a:t>
            </a:r>
            <a:endParaRPr lang="en-GB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398" y="5469114"/>
            <a:ext cx="10711915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Caint, scríobh agus </a:t>
            </a:r>
            <a:r>
              <a:rPr lang="en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gothaí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mar aon le glaonna gutháin, téacsanna nó cláir theilifíse –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cumarsáid á déanamh i ngach cás.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280876" y="2745378"/>
            <a:ext cx="2228400" cy="2228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551347" y="2745471"/>
            <a:ext cx="2228307" cy="22283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73478" y="2679909"/>
            <a:ext cx="2228307" cy="22283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3399" y="1926007"/>
            <a:ext cx="10771909" cy="5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Déanaimid cumarsáid nuair a roinnimid eolas, smaointe agus mothúcháin lena chéile.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2" b="96822" l="6356" r="93008">
                        <a14:foregroundMark x1="16525" y1="16314" x2="39195" y2="30085"/>
                        <a14:foregroundMark x1="29025" y1="37076" x2="31992" y2="77966"/>
                        <a14:foregroundMark x1="25000" y1="41525" x2="28602" y2="84534"/>
                        <a14:foregroundMark x1="22669" y1="40678" x2="22669" y2="40678"/>
                        <a14:foregroundMark x1="27119" y1="15466" x2="38347" y2="30508"/>
                        <a14:foregroundMark x1="36864" y1="45127" x2="43644" y2="39407"/>
                        <a14:foregroundMark x1="68008" y1="24364" x2="68856" y2="32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356" y="2909322"/>
            <a:ext cx="2064549" cy="20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59716" y="2977671"/>
            <a:ext cx="147071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>
            <a:spLocks noChangeAspect="1"/>
          </p:cNvSpPr>
          <p:nvPr/>
        </p:nvSpPr>
        <p:spPr>
          <a:xfrm>
            <a:off x="9088836" y="2745471"/>
            <a:ext cx="2228400" cy="2228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2703" y="2984750"/>
            <a:ext cx="2100666" cy="17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331474" y="323602"/>
            <a:ext cx="8177802" cy="1260000"/>
            <a:chOff x="584083" y="5154811"/>
            <a:chExt cx="5883488" cy="906790"/>
          </a:xfrm>
        </p:grpSpPr>
        <p:sp>
          <p:nvSpPr>
            <p:cNvPr id="17" name="Rectangle 16"/>
            <p:cNvSpPr/>
            <p:nvPr/>
          </p:nvSpPr>
          <p:spPr>
            <a:xfrm>
              <a:off x="1395384" y="5355969"/>
              <a:ext cx="5072187" cy="625996"/>
            </a:xfrm>
            <a:prstGeom prst="rect">
              <a:avLst/>
            </a:prstGeom>
            <a:solidFill>
              <a:srgbClr val="9D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AU" sz="6000" dirty="0" smtClean="0">
                  <a:solidFill>
                    <a:schemeClr val="tx1"/>
                  </a:solidFill>
                  <a:latin typeface="AR BLANCA" panose="02000000000000000000" pitchFamily="2" charset="0"/>
                </a:rPr>
                <a:t> </a:t>
              </a:r>
              <a:r>
                <a:rPr lang="ga-IE" sz="6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Cad is cumarsáid ann?</a:t>
              </a:r>
              <a:endParaRPr lang="ga-IE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84083" y="5154811"/>
              <a:ext cx="906502" cy="906790"/>
            </a:xfrm>
            <a:prstGeom prst="ellipse">
              <a:avLst/>
            </a:prstGeom>
            <a:solidFill>
              <a:srgbClr val="26BB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6581" y="2916825"/>
            <a:ext cx="957837" cy="19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6" grpId="0" animBg="1"/>
      <p:bldP spid="19" grpId="0" animBg="1"/>
      <p:bldP spid="2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5" y="490538"/>
            <a:ext cx="11042097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r>
              <a:rPr lang="ga-IE" sz="22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sz="2200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endParaRPr lang="en-GB" sz="22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‘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IRELAND-CIRCA </a:t>
            </a:r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1922: A stamp printed in Ireland shows image of National symbols Ireland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Map, </a:t>
            </a:r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circa 1922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’ tristan tan/Shutterstock.com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‘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Bell's </a:t>
            </a:r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first telephone. Publicity photo ca.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1915-1925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’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Everett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Historical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/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Shutterstock.com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‘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ORLANDO</a:t>
            </a:r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FLORIDA - JANUARY 18: Inventor and founder of World Wide Web Sir Tim Berners-Lee delivers an address to IBM Lotusphere 2012 conference on January 18, 2012 in Orlando, Florida. He speaks about social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Web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.’ drserg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 / 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Shutterstock.com</a:t>
            </a: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 Beidh na foilsitheoirí lántoilteanach socruithe cuí a dhéanamh leis.</a:t>
            </a: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8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na Gaeilge, 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63-66 </a:t>
            </a:r>
            <a:r>
              <a:rPr lang="en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2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</a:t>
            </a:r>
            <a:endParaRPr lang="ga-IE" sz="22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9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5631" y="1955395"/>
            <a:ext cx="9333701" cy="5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 féidir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linn eolas a roinnt níos tapúla anois ná riamh roimhe seo.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280876" y="2731438"/>
            <a:ext cx="2228400" cy="2228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520336" y="2685814"/>
            <a:ext cx="2228400" cy="2228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73431" y="2685814"/>
            <a:ext cx="2228400" cy="2228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25630" y="569899"/>
            <a:ext cx="10491605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lá atá inniu ann, tá gléasanna leictreonacha ar fáil dúinn a chuireann ar ár gcumas cumarsáid a dhéanamh le daoine ar fud an domhain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: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ríomhairí, táibléid agus fóin phóca, mar shampla.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9088836" y="2712775"/>
            <a:ext cx="2228400" cy="2228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631" y="2817299"/>
            <a:ext cx="2124000" cy="1959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24"/>
          <a:stretch/>
        </p:blipFill>
        <p:spPr bwMode="auto">
          <a:xfrm>
            <a:off x="3564177" y="2765034"/>
            <a:ext cx="2140718" cy="2069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773431" y="4959838"/>
            <a:ext cx="5881368" cy="1457776"/>
            <a:chOff x="723742" y="2376983"/>
            <a:chExt cx="4592994" cy="1425360"/>
          </a:xfrm>
          <a:solidFill>
            <a:srgbClr val="00B0F0"/>
          </a:solidFill>
        </p:grpSpPr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1392237" y="2680700"/>
              <a:ext cx="3924499" cy="11216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9388"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 raibh na gléasanna sin ar fáil fadó. Conas</a:t>
              </a:r>
              <a:r>
                <a:rPr lang="en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sheoladh daoine teachtaireachtaí chuig daoine a bhí i bhfad uathu</a:t>
              </a:r>
              <a:r>
                <a:rPr lang="ga-I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fadó, meas tú?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23742" y="2376983"/>
              <a:ext cx="759074" cy="844787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9036" y="2782975"/>
            <a:ext cx="2088000" cy="208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3076" y="2889289"/>
            <a:ext cx="2124000" cy="1912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2719" y="316904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ga-IE" sz="105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GB" sz="1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</a:t>
            </a:r>
          </a:p>
          <a:p>
            <a:r>
              <a:rPr lang="en-GB" sz="12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Nuacht</a:t>
            </a:r>
            <a:endParaRPr lang="en-GB" sz="1200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6782795" y="4414662"/>
            <a:ext cx="1184862" cy="20005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 anchor="ctr">
            <a:spAutoFit/>
          </a:bodyPr>
          <a:lstStyle/>
          <a:p>
            <a:r>
              <a:rPr lang="ga-IE" sz="700" b="1" i="1" u="sng" cap="small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Ceannlínte na Nuachta</a:t>
            </a:r>
            <a:endParaRPr lang="en-GB" sz="700" b="1" i="1" u="sng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6" grpId="0" animBg="1"/>
      <p:bldP spid="19" grpId="0" animBg="1"/>
      <p:bldP spid="26" grpId="0"/>
      <p:bldP spid="30" grpId="0" animBg="1"/>
      <p:bldP spid="3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6966" y="1519161"/>
            <a:ext cx="3105150" cy="46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18486" y="4844715"/>
            <a:ext cx="5301362" cy="116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latin typeface="Tw Cen MT" panose="020B0602020104020603" pitchFamily="34" charset="0"/>
              </a:rPr>
              <a:t>D'úsáideadh Bundúchasaigh Mheiriceánacha comharthaí deataigh chun teachtaireachtaí </a:t>
            </a:r>
            <a:endParaRPr lang="en-IE" altLang="en-US" sz="2200" dirty="0" smtClean="0"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latin typeface="Tw Cen MT" panose="020B0602020104020603" pitchFamily="34" charset="0"/>
              </a:rPr>
              <a:t>a chur</a:t>
            </a:r>
            <a:r>
              <a:rPr lang="en-IE" altLang="en-US" sz="2200" dirty="0" smtClean="0"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</a:rPr>
              <a:t>chuig a chéile</a:t>
            </a:r>
            <a:r>
              <a:rPr lang="en-IE" altLang="en-US" sz="2200" dirty="0" smtClean="0"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</a:rPr>
              <a:t>freisin.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Horizontal Scroll 9"/>
          <p:cNvSpPr>
            <a:spLocks/>
          </p:cNvSpPr>
          <p:nvPr/>
        </p:nvSpPr>
        <p:spPr>
          <a:xfrm>
            <a:off x="3029565" y="210587"/>
            <a:ext cx="6127200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 Chumarsáid Fadó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73757" y="2562608"/>
            <a:ext cx="2771676" cy="36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34" l="0" r="100000">
                        <a14:foregroundMark x1="1269" y1="56784" x2="13117" y2="59296"/>
                        <a14:foregroundMark x1="23131" y1="95729" x2="24683" y2="90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5506" y="1329892"/>
            <a:ext cx="6758270" cy="37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18486" y="1844408"/>
            <a:ext cx="5355271" cy="28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D’úsáideadh saighdiúirí na Síne deatach mar chomhartha rabhaidh fadó ar Bhalla Mór na Síne. Lasaidís tine dá mbeadh contúirt ar bith ag teacht ina dtreo. Chuir</a:t>
            </a:r>
            <a:r>
              <a:rPr lang="en-IE" sz="2200" dirty="0" smtClean="0">
                <a:latin typeface="Tw Cen MT" panose="020B0602020104020603" pitchFamily="34" charset="0"/>
              </a:rPr>
              <a:t>t</a:t>
            </a:r>
            <a:r>
              <a:rPr lang="ga-IE" sz="2200" dirty="0" smtClean="0">
                <a:latin typeface="Tw Cen MT" panose="020B0602020104020603" pitchFamily="34" charset="0"/>
              </a:rPr>
              <a:t>í an teachtaireacht ar aghaidh ansin ó </a:t>
            </a:r>
            <a:r>
              <a:rPr lang="ga-IE" sz="2200" dirty="0" err="1" smtClean="0">
                <a:latin typeface="Tw Cen MT" panose="020B0602020104020603" pitchFamily="34" charset="0"/>
              </a:rPr>
              <a:t>thúr</a:t>
            </a:r>
            <a:r>
              <a:rPr lang="ga-IE" sz="2200" dirty="0" smtClean="0">
                <a:latin typeface="Tw Cen MT" panose="020B0602020104020603" pitchFamily="34" charset="0"/>
              </a:rPr>
              <a:t> go túr ag baint úsáid </a:t>
            </a:r>
            <a:r>
              <a:rPr lang="en-IE" sz="2200" dirty="0" smtClean="0">
                <a:latin typeface="Tw Cen MT" panose="020B0602020104020603" pitchFamily="34" charset="0"/>
              </a:rPr>
              <a:t/>
            </a:r>
            <a:br>
              <a:rPr lang="en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as na comharthaí deataigh céanna. Sa tslí sin, bhí siad ábalta teachtaireachtaí a chur go dtí áiteanna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 bhí i bhfad uathu.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047719" y="1154751"/>
            <a:ext cx="8215722" cy="68965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Comharthaí </a:t>
            </a: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ga-IE" sz="3200" dirty="0" err="1" smtClean="0">
                <a:solidFill>
                  <a:srgbClr val="FF0000"/>
                </a:solidFill>
                <a:latin typeface="+mn-lt"/>
              </a:rPr>
              <a:t>eataigh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3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6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281" y="1860016"/>
            <a:ext cx="5831405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800" dirty="0">
                <a:latin typeface="Segoe Print" panose="02000600000000000000" pitchFamily="2" charset="0"/>
              </a:rPr>
              <a:t>Céim mhór chun cinn i gcúrsaí cumarsáide ba ea forbairt </a:t>
            </a:r>
            <a:r>
              <a:rPr lang="ga-IE" sz="2800" dirty="0" smtClean="0">
                <a:latin typeface="Segoe Print" panose="02000600000000000000" pitchFamily="2" charset="0"/>
              </a:rPr>
              <a:t>na </a:t>
            </a:r>
            <a:r>
              <a:rPr lang="ga-IE" sz="2800" dirty="0">
                <a:latin typeface="Segoe Print" panose="02000600000000000000" pitchFamily="2" charset="0"/>
              </a:rPr>
              <a:t>scríbhneoireachta. Den chéad uair riamh bhí daoine in ann teachtaireachtaí a scríobh síos agus a chur ó áit go háit </a:t>
            </a:r>
            <a:r>
              <a:rPr lang="ga-IE" sz="2800" dirty="0" smtClean="0">
                <a:latin typeface="Segoe Print" panose="02000600000000000000" pitchFamily="2" charset="0"/>
              </a:rPr>
              <a:t>ar </a:t>
            </a:r>
            <a:r>
              <a:rPr lang="ga-IE" sz="2800" dirty="0">
                <a:latin typeface="Segoe Print" panose="02000600000000000000" pitchFamily="2" charset="0"/>
              </a:rPr>
              <a:t>an tslí sin.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4835" l="0" r="92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8240" y="3684493"/>
            <a:ext cx="2544598" cy="2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03252" y="1154751"/>
            <a:ext cx="8215722" cy="68965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en-IE" sz="3200" dirty="0" err="1" smtClean="0">
                <a:solidFill>
                  <a:srgbClr val="FF0000"/>
                </a:solidFill>
                <a:latin typeface="+mn-lt"/>
              </a:rPr>
              <a:t>scríbhneoireacht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Horizontal Scroll 9"/>
          <p:cNvSpPr>
            <a:spLocks/>
          </p:cNvSpPr>
          <p:nvPr/>
        </p:nvSpPr>
        <p:spPr>
          <a:xfrm>
            <a:off x="3029564" y="210587"/>
            <a:ext cx="6127136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 Chumarsáid Fadó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872" y="1948384"/>
            <a:ext cx="3829050" cy="42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1579" y="2665370"/>
            <a:ext cx="6182234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Ina dhiaidh sin, d’fhorbair na </a:t>
            </a:r>
            <a:r>
              <a:rPr lang="ga-IE" sz="2200" dirty="0" err="1" smtClean="0">
                <a:latin typeface="Tw Cen MT" panose="020B0602020104020603" pitchFamily="34" charset="0"/>
              </a:rPr>
              <a:t>Suiméaraigh</a:t>
            </a:r>
            <a:r>
              <a:rPr lang="ga-IE" sz="2200" dirty="0" smtClean="0">
                <a:latin typeface="Tw Cen MT" panose="020B0602020104020603" pitchFamily="34" charset="0"/>
              </a:rPr>
              <a:t> córas siombailí in áit pictiúr agus thosaigh siad á scríobh. D’úsáididís maidí bioracha leis na siombailí a scríobh sa chré fhliuch. Bhí na siombailí mar a bheadh lorg cos éin ar ghaineamh. </a:t>
            </a:r>
            <a:r>
              <a:rPr lang="ga-IE" sz="2200" b="1" dirty="0" smtClean="0">
                <a:latin typeface="Tw Cen MT" panose="020B0602020104020603" pitchFamily="34" charset="0"/>
              </a:rPr>
              <a:t>Script </a:t>
            </a:r>
            <a:r>
              <a:rPr lang="ga-IE" sz="2200" b="1" dirty="0" err="1" smtClean="0">
                <a:latin typeface="Tw Cen MT" panose="020B0602020104020603" pitchFamily="34" charset="0"/>
              </a:rPr>
              <a:t>dhingchruthach</a:t>
            </a:r>
            <a:r>
              <a:rPr lang="ga-IE" sz="2200" b="1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 thugtar ar an gcineál sin scríbhneoireachta.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872" y="1854730"/>
            <a:ext cx="4286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198888" y="2469556"/>
            <a:ext cx="6182234" cy="25152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Is sa tSuiméir a forbraíodh an scríbhneoireacht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dtús timpeall 5000 bliain ó shin. Bhí an tSuiméir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sa M</a:t>
            </a:r>
            <a:r>
              <a:rPr lang="en-US" sz="2200" dirty="0" smtClean="0">
                <a:latin typeface="Tw Cen MT" panose="020B0602020104020603" pitchFamily="34" charset="0"/>
              </a:rPr>
              <a:t>h</a:t>
            </a:r>
            <a:r>
              <a:rPr lang="ga-IE" sz="2200" dirty="0" err="1" smtClean="0">
                <a:latin typeface="Tw Cen MT" panose="020B0602020104020603" pitchFamily="34" charset="0"/>
              </a:rPr>
              <a:t>eánoirthear</a:t>
            </a:r>
            <a:r>
              <a:rPr lang="ga-IE" sz="2200" dirty="0" smtClean="0">
                <a:latin typeface="Tw Cen MT" panose="020B0602020104020603" pitchFamily="34" charset="0"/>
              </a:rPr>
              <a:t> san áit a bhfuil deisceart na hIaráice sa lá atá inniu ann. Dhéanadh na </a:t>
            </a:r>
            <a:r>
              <a:rPr lang="ga-IE" sz="2200" dirty="0" err="1" smtClean="0">
                <a:latin typeface="Tw Cen MT" panose="020B0602020104020603" pitchFamily="34" charset="0"/>
              </a:rPr>
              <a:t>Suiméaraigh</a:t>
            </a:r>
            <a:r>
              <a:rPr lang="ga-IE" sz="2200" dirty="0" smtClean="0">
                <a:latin typeface="Tw Cen MT" panose="020B0602020104020603" pitchFamily="34" charset="0"/>
              </a:rPr>
              <a:t> táibléid de chré fhliuch agus tharraingídís pictiúir orthu de </a:t>
            </a:r>
            <a:r>
              <a:rPr lang="en-US" sz="2200" dirty="0" smtClean="0">
                <a:latin typeface="Tw Cen MT" panose="020B0602020104020603" pitchFamily="34" charset="0"/>
              </a:rPr>
              <a:t/>
            </a:r>
            <a:br>
              <a:rPr lang="en-US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na rudaí a theastaigh uathu a léiriú. Ansin bhácálaidís </a:t>
            </a:r>
            <a:r>
              <a:rPr lang="en-US" sz="2200" dirty="0" smtClean="0">
                <a:latin typeface="Tw Cen MT" panose="020B0602020104020603" pitchFamily="34" charset="0"/>
              </a:rPr>
              <a:t/>
            </a:r>
            <a:br>
              <a:rPr lang="en-US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na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táibléid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in oighinn go dtí go </a:t>
            </a:r>
            <a:r>
              <a:rPr lang="en-IE" sz="2200" dirty="0" err="1" smtClean="0">
                <a:latin typeface="Tw Cen MT" panose="020B0602020104020603" pitchFamily="34" charset="0"/>
              </a:rPr>
              <a:t>mbídís</a:t>
            </a:r>
            <a:r>
              <a:rPr lang="en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crua.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3252" y="1154751"/>
            <a:ext cx="8215722" cy="68965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en-IE" sz="3200" dirty="0" err="1" smtClean="0">
                <a:solidFill>
                  <a:srgbClr val="FF0000"/>
                </a:solidFill>
                <a:latin typeface="+mn-lt"/>
              </a:rPr>
              <a:t>scríbhneoireacht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Horizontal Scroll 9"/>
          <p:cNvSpPr>
            <a:spLocks/>
          </p:cNvSpPr>
          <p:nvPr/>
        </p:nvSpPr>
        <p:spPr>
          <a:xfrm>
            <a:off x="3029565" y="210587"/>
            <a:ext cx="6127200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 Chumarsáid Fadó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4" grpId="0" animBg="1"/>
      <p:bldP spid="153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/>
        </p:nvSpPr>
        <p:spPr>
          <a:xfrm>
            <a:off x="4012074" y="1977880"/>
            <a:ext cx="2952000" cy="295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06683" y="1167282"/>
            <a:ext cx="2952000" cy="295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405611" y="3149003"/>
            <a:ext cx="2952000" cy="295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76" r="100000">
                        <a14:foregroundMark x1="78095" y1="26214" x2="91429" y2="27184"/>
                        <a14:foregroundMark x1="91905" y1="26699" x2="96667" y2="25728"/>
                        <a14:backgroundMark x1="96190" y1="24272" x2="98095" y2="25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1459" y="3652372"/>
            <a:ext cx="1999652" cy="19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3993" y="1673593"/>
            <a:ext cx="1797380" cy="19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6683" y="5044742"/>
            <a:ext cx="5093226" cy="12534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>
                <a:latin typeface="Tw Cen MT" panose="020B0602020104020603" pitchFamily="34" charset="0"/>
              </a:rPr>
              <a:t>T</a:t>
            </a:r>
            <a:r>
              <a:rPr lang="ga-IE" sz="2400" dirty="0" smtClean="0">
                <a:latin typeface="Tw Cen MT" panose="020B0602020104020603" pitchFamily="34" charset="0"/>
              </a:rPr>
              <a:t>impeall 2000 bliain ó shin thosaigh daoine ag baint úsáid as colúir chun teachtaireachtaí a chur ó áit go háit.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5514" y="5013664"/>
            <a:ext cx="5979867" cy="12534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 smtClean="0">
                <a:latin typeface="Tw Cen MT" panose="020B0602020104020603" pitchFamily="34" charset="0"/>
              </a:rPr>
              <a:t>Théadh teachtairí ó áit go háit agus teachtaireachtaí á n-iompar acu. Is de </a:t>
            </a:r>
            <a:r>
              <a:rPr lang="ga-IE" sz="2400" dirty="0" err="1" smtClean="0">
                <a:latin typeface="Tw Cen MT" panose="020B0602020104020603" pitchFamily="34" charset="0"/>
              </a:rPr>
              <a:t>shiúl</a:t>
            </a:r>
            <a:r>
              <a:rPr lang="ga-IE" sz="2400" dirty="0" smtClean="0">
                <a:latin typeface="Tw Cen MT" panose="020B0602020104020603" pitchFamily="34" charset="0"/>
              </a:rPr>
              <a:t> na gcos nó ar muin chapaill a thaistealaídís.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32123" y="1156977"/>
            <a:ext cx="8215722" cy="68965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Teachtaireachtaí </a:t>
            </a: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ga-IE" sz="3200" dirty="0" err="1" smtClean="0">
                <a:solidFill>
                  <a:srgbClr val="FF0000"/>
                </a:solidFill>
                <a:latin typeface="+mn-lt"/>
              </a:rPr>
              <a:t>críofa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9324" y="1977880"/>
            <a:ext cx="492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Conas a sheoltaí teachtaireachtaí scríofa fadó, meas tú?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0766" y="2649052"/>
            <a:ext cx="2094615" cy="160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orizontal Scroll 9"/>
          <p:cNvSpPr>
            <a:spLocks/>
          </p:cNvSpPr>
          <p:nvPr/>
        </p:nvSpPr>
        <p:spPr>
          <a:xfrm>
            <a:off x="3029565" y="210587"/>
            <a:ext cx="6127200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 Chumarsáid Fadó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85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3" grpId="0" animBg="1"/>
      <p:bldP spid="15364" grpId="0" animBg="1"/>
      <p:bldP spid="9" grpId="0" animBg="1"/>
      <p:bldP spid="9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>
            <a:spLocks noChangeAspect="1"/>
          </p:cNvSpPr>
          <p:nvPr/>
        </p:nvSpPr>
        <p:spPr>
          <a:xfrm>
            <a:off x="1259485" y="1872009"/>
            <a:ext cx="4068000" cy="406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10801" y="2459459"/>
            <a:ext cx="49522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Le himeacht ama bunaíodh seirbhísí poist chun litreacha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 sheachadadh. Bunaíodh an chéad seirbhís poist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 Éirinn níos mó ná 350 bliain ó shin. 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971" y="3244289"/>
            <a:ext cx="1206813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10801" y="4320958"/>
            <a:ext cx="49522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Rinneadh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an chéad stampa sa bhliain 1840. Luach pingin amháin a bhí air.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32123" y="1156977"/>
            <a:ext cx="8215722" cy="68965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ga-IE" sz="3200" dirty="0" smtClean="0">
                <a:solidFill>
                  <a:srgbClr val="FF0000"/>
                </a:solidFill>
                <a:latin typeface="+mn-lt"/>
              </a:rPr>
              <a:t>Teachtaireachtaí </a:t>
            </a: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ga-IE" sz="3200" dirty="0" err="1" smtClean="0">
                <a:solidFill>
                  <a:srgbClr val="FF0000"/>
                </a:solidFill>
                <a:latin typeface="+mn-lt"/>
              </a:rPr>
              <a:t>críofa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80449" y="2286009"/>
            <a:ext cx="10437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orizontal Scroll 9"/>
          <p:cNvSpPr>
            <a:spLocks/>
          </p:cNvSpPr>
          <p:nvPr/>
        </p:nvSpPr>
        <p:spPr>
          <a:xfrm>
            <a:off x="3029565" y="210587"/>
            <a:ext cx="6127200" cy="10116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 Chumarsáid Fadó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12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icture 10"/>
          <p:cNvSpPr>
            <a:spLocks noChangeAspect="1"/>
          </p:cNvSpPr>
          <p:nvPr/>
        </p:nvSpPr>
        <p:spPr bwMode="auto">
          <a:xfrm>
            <a:off x="-477838" y="2038351"/>
            <a:ext cx="63547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43323" y="1155600"/>
            <a:ext cx="4695827" cy="6508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</a:t>
            </a:r>
            <a:r>
              <a:rPr lang="en-IE" sz="320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ga-IE" sz="3200" dirty="0" err="1" smtClean="0">
                <a:solidFill>
                  <a:srgbClr val="FF0000"/>
                </a:solidFill>
                <a:latin typeface="+mn-lt"/>
              </a:rPr>
              <a:t>eileagraf</a:t>
            </a:r>
            <a:endParaRPr lang="ga-IE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13114" y="1911751"/>
            <a:ext cx="4394716" cy="292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02796" y="5049918"/>
            <a:ext cx="59674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Rinne </a:t>
            </a:r>
            <a:r>
              <a:rPr lang="ga-IE" sz="2200" dirty="0">
                <a:latin typeface="Tw Cen MT" panose="020B0602020104020603" pitchFamily="34" charset="0"/>
              </a:rPr>
              <a:t>Samuel Morse go leor oibre chun an teileagraf </a:t>
            </a:r>
            <a:r>
              <a:rPr lang="ga-IE" sz="2200" dirty="0" smtClean="0">
                <a:latin typeface="Tw Cen MT" panose="020B0602020104020603" pitchFamily="34" charset="0"/>
              </a:rPr>
              <a:t>a </a:t>
            </a:r>
            <a:r>
              <a:rPr lang="ga-IE" sz="2200" dirty="0">
                <a:latin typeface="Tw Cen MT" panose="020B0602020104020603" pitchFamily="34" charset="0"/>
              </a:rPr>
              <a:t>fhorbairt. Bhí baint aige leis an gcéad líne </a:t>
            </a:r>
            <a:r>
              <a:rPr lang="ga-IE" sz="2200" dirty="0" smtClean="0">
                <a:latin typeface="Tw Cen MT" panose="020B0602020104020603" pitchFamily="34" charset="0"/>
              </a:rPr>
              <a:t>theileagraif</a:t>
            </a:r>
            <a:r>
              <a:rPr lang="en-GB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latin typeface="Tw Cen MT" panose="020B0602020104020603" pitchFamily="34" charset="0"/>
              </a:rPr>
              <a:t>a </a:t>
            </a:r>
            <a:r>
              <a:rPr lang="ga-IE" sz="2200" dirty="0">
                <a:latin typeface="Tw Cen MT" panose="020B0602020104020603" pitchFamily="34" charset="0"/>
              </a:rPr>
              <a:t>osclaíodh sa bhliain 1844.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3036" y="4098132"/>
            <a:ext cx="2333014" cy="24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505" y="1792579"/>
            <a:ext cx="55056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Ba mhór an chéim chun cinn </a:t>
            </a:r>
            <a:r>
              <a:rPr lang="ga-IE" sz="2200" b="1" dirty="0">
                <a:latin typeface="Tw Cen MT" panose="020B0602020104020603" pitchFamily="34" charset="0"/>
              </a:rPr>
              <a:t>an córas teileagraif </a:t>
            </a:r>
            <a:r>
              <a:rPr lang="ga-IE" sz="2200" dirty="0">
                <a:latin typeface="Tw Cen MT" panose="020B0602020104020603" pitchFamily="34" charset="0"/>
              </a:rPr>
              <a:t>chun teachtaireachtaí a sheoladh. Ní raibh ar dhaoine litreacha a </a:t>
            </a:r>
            <a:r>
              <a:rPr lang="ga-IE" sz="2200" dirty="0" smtClean="0">
                <a:latin typeface="Tw Cen MT" panose="020B0602020104020603" pitchFamily="34" charset="0"/>
              </a:rPr>
              <a:t>scrí</a:t>
            </a:r>
            <a:r>
              <a:rPr lang="en-GB" sz="2200" dirty="0" smtClean="0">
                <a:latin typeface="Tw Cen MT" panose="020B0602020104020603" pitchFamily="34" charset="0"/>
              </a:rPr>
              <a:t>o</a:t>
            </a:r>
            <a:r>
              <a:rPr lang="ga-IE" sz="2200" dirty="0" smtClean="0">
                <a:latin typeface="Tw Cen MT" panose="020B0602020104020603" pitchFamily="34" charset="0"/>
              </a:rPr>
              <a:t>bh </a:t>
            </a:r>
            <a:r>
              <a:rPr lang="ga-IE" sz="2200" dirty="0">
                <a:latin typeface="Tw Cen MT" panose="020B0602020104020603" pitchFamily="34" charset="0"/>
              </a:rPr>
              <a:t>níos mó le teachtaireachtaí a chur ó áit amháin go háit eile</a:t>
            </a:r>
            <a:r>
              <a:rPr lang="en-GB" sz="2200" dirty="0">
                <a:latin typeface="Tw Cen MT" panose="020B0602020104020603" pitchFamily="34" charset="0"/>
              </a:rPr>
              <a:t>. </a:t>
            </a:r>
            <a:r>
              <a:rPr lang="ga-IE" sz="2200" dirty="0">
                <a:latin typeface="Tw Cen MT" panose="020B0602020104020603" pitchFamily="34" charset="0"/>
              </a:rPr>
              <a:t>D’fhéadfaí anois teachtaireacht a sheoladh ó áit go háit </a:t>
            </a:r>
            <a:r>
              <a:rPr lang="ga-IE" sz="2200" dirty="0" smtClean="0">
                <a:latin typeface="Tw Cen MT" panose="020B0602020104020603" pitchFamily="34" charset="0"/>
              </a:rPr>
              <a:t>le sreang </a:t>
            </a:r>
            <a:r>
              <a:rPr lang="ga-IE" sz="2200" dirty="0">
                <a:latin typeface="Tw Cen MT" panose="020B0602020104020603" pitchFamily="34" charset="0"/>
              </a:rPr>
              <a:t>leictreach.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4904925" y="4545450"/>
            <a:ext cx="6639332" cy="1297918"/>
            <a:chOff x="215910" y="5501478"/>
            <a:chExt cx="6887160" cy="1804020"/>
          </a:xfrm>
          <a:solidFill>
            <a:srgbClr val="00B0F0"/>
          </a:solidFill>
        </p:grpSpPr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1076023" y="6321001"/>
              <a:ext cx="6027047" cy="984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5725"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An cuimhin leat cad a thugtar ar an gcód a d’úsáidtí chun teachtaireachtaí a sheoladh ar an teileagraf?</a:t>
              </a:r>
              <a:endParaRPr lang="ga-IE" sz="20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5910" y="5501478"/>
              <a:ext cx="1008282" cy="120090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05" y="3969821"/>
            <a:ext cx="3892179" cy="25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/>
          </p:cNvSpPr>
          <p:nvPr/>
        </p:nvSpPr>
        <p:spPr bwMode="auto">
          <a:xfrm>
            <a:off x="5734091" y="5081178"/>
            <a:ext cx="5810166" cy="1094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é cód Morse an cód a d’úsáidtí chun teachtaireachtaí a sheoladh. Is féidir éisteacht leis anseo: </a:t>
            </a:r>
            <a:r>
              <a:rPr lang="ga-IE" sz="2000" dirty="0" smtClean="0">
                <a:latin typeface="Tw Cen MT" panose="020B0602020104020603" pitchFamily="34" charset="0"/>
                <a:hlinkClick r:id="rId5"/>
              </a:rPr>
              <a:t>https://www.youtube.com/watch?v=_J8YcQETyTw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8" name="Horizontal Scroll 17"/>
          <p:cNvSpPr>
            <a:spLocks noChangeAspect="1"/>
          </p:cNvSpPr>
          <p:nvPr/>
        </p:nvSpPr>
        <p:spPr>
          <a:xfrm>
            <a:off x="2699543" y="212400"/>
            <a:ext cx="6838157" cy="101128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5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Cumarsáid na Linne Seo</a:t>
            </a:r>
            <a:endParaRPr lang="ga-IE" sz="5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 animBg="1"/>
    </p:bld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9390</TotalTime>
  <Words>1219</Words>
  <Application>Microsoft Office PowerPoint</Application>
  <PresentationFormat>Custom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419</cp:revision>
  <cp:lastPrinted>2018-08-21T09:24:38Z</cp:lastPrinted>
  <dcterms:created xsi:type="dcterms:W3CDTF">2017-06-15T15:34:45Z</dcterms:created>
  <dcterms:modified xsi:type="dcterms:W3CDTF">2019-11-11T10:44:02Z</dcterms:modified>
</cp:coreProperties>
</file>