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28" r:id="rId3"/>
    <p:sldId id="320" r:id="rId4"/>
    <p:sldId id="334" r:id="rId5"/>
    <p:sldId id="335" r:id="rId6"/>
    <p:sldId id="331" r:id="rId7"/>
    <p:sldId id="332" r:id="rId8"/>
    <p:sldId id="321" r:id="rId9"/>
    <p:sldId id="327" r:id="rId10"/>
    <p:sldId id="323" r:id="rId11"/>
    <p:sldId id="324" r:id="rId12"/>
    <p:sldId id="333" r:id="rId13"/>
    <p:sldId id="313" r:id="rId14"/>
    <p:sldId id="329" r:id="rId15"/>
    <p:sldId id="33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33F50"/>
    <a:srgbClr val="1F4E79"/>
    <a:srgbClr val="44546A"/>
    <a:srgbClr val="00B0F0"/>
    <a:srgbClr val="BE50B2"/>
    <a:srgbClr val="885AB4"/>
    <a:srgbClr val="91CD31"/>
    <a:srgbClr val="0092E5"/>
    <a:srgbClr val="60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89134" autoAdjust="0"/>
  </p:normalViewPr>
  <p:slideViewPr>
    <p:cSldViewPr snapToGrid="0">
      <p:cViewPr>
        <p:scale>
          <a:sx n="60" d="100"/>
          <a:sy n="60" d="100"/>
        </p:scale>
        <p:origin x="-7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2349-EEEF-472E-BF01-0BDD963488CB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BA3E6-AB5E-477A-82F7-CBF8F3C9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7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987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712456-8404-4813-98F0-EEE3AC206733}" type="slidenum">
              <a:rPr lang="en-IE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4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686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5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697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DC87A-B641-45E1-9CC8-99460BF99A8F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9253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5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890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8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8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8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5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50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1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0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8F40-2972-48DC-A0E2-A2870D1368E4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3-15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chaosandtheclutter.com/archives/how-fold-mountains-are-made" TargetMode="External"/><Relationship Id="rId4" Type="http://schemas.openxmlformats.org/officeDocument/2006/relationships/hyperlink" Target="https://www.dkfindout.com/us/earth/mountains/fold-mountain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ationalgeographic.org/encyclopedia/fold-mountai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481" y="368202"/>
            <a:ext cx="9207444" cy="614136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69235" y="577748"/>
            <a:ext cx="9534034" cy="10515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ga-IE" sz="5400" b="1" dirty="0" smtClean="0">
                <a:latin typeface="Segoe Print" panose="02000600000000000000" pitchFamily="2" charset="0"/>
                <a:cs typeface="MV Boli" panose="02000500030200090000" pitchFamily="2" charset="0"/>
              </a:rPr>
              <a:t>Sléibhte na hÉireann</a:t>
            </a:r>
            <a:endParaRPr lang="ga-IE" sz="54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899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86283" y="2059922"/>
            <a:ext cx="4176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Tá an chuid is mó de na sléibhte in Éirinn suite ar an gcósta. Ísealchríoch is mó atá i lár na tíre. D’fhéadfaí a rá</a:t>
            </a:r>
            <a:r>
              <a:rPr lang="en-GB" sz="2400" dirty="0">
                <a:latin typeface="Tw Cen MT" panose="020B0602020104020603" pitchFamily="34" charset="0"/>
              </a:rPr>
              <a:t>,</a:t>
            </a:r>
            <a:r>
              <a:rPr lang="ga-IE" sz="2400" dirty="0">
                <a:latin typeface="Tw Cen MT" panose="020B0602020104020603" pitchFamily="34" charset="0"/>
              </a:rPr>
              <a:t> mar sin</a:t>
            </a:r>
            <a:r>
              <a:rPr lang="en-GB" sz="2400" dirty="0">
                <a:latin typeface="Tw Cen MT" panose="020B0602020104020603" pitchFamily="34" charset="0"/>
              </a:rPr>
              <a:t>,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go </a:t>
            </a:r>
            <a:r>
              <a:rPr lang="ga-IE" sz="2400" dirty="0">
                <a:latin typeface="Tw Cen MT" panose="020B0602020104020603" pitchFamily="34" charset="0"/>
              </a:rPr>
              <a:t>bhfuil</a:t>
            </a:r>
            <a:r>
              <a:rPr lang="en-GB" sz="2400" dirty="0">
                <a:latin typeface="Tw Cen MT" panose="020B0602020104020603" pitchFamily="34" charset="0"/>
              </a:rPr>
              <a:t> </a:t>
            </a:r>
            <a:r>
              <a:rPr lang="ga-IE" sz="2400" dirty="0">
                <a:latin typeface="Tw Cen MT" panose="020B0602020104020603" pitchFamily="34" charset="0"/>
              </a:rPr>
              <a:t>oileán </a:t>
            </a:r>
            <a:r>
              <a:rPr lang="ga-IE" sz="2400" dirty="0" smtClean="0">
                <a:latin typeface="Tw Cen MT" panose="020B0602020104020603" pitchFamily="34" charset="0"/>
              </a:rPr>
              <a:t>na </a:t>
            </a:r>
            <a:r>
              <a:rPr lang="ga-IE" sz="2400" dirty="0">
                <a:latin typeface="Tw Cen MT" panose="020B0602020104020603" pitchFamily="34" charset="0"/>
              </a:rPr>
              <a:t>hÉireann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mar </a:t>
            </a:r>
            <a:r>
              <a:rPr lang="ga-IE" sz="2400" dirty="0">
                <a:latin typeface="Tw Cen MT" panose="020B0602020104020603" pitchFamily="34" charset="0"/>
              </a:rPr>
              <a:t>a bheadh fochupán ann. 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6959" y="1120776"/>
            <a:ext cx="3399419" cy="504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017447" y="560941"/>
            <a:ext cx="4137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ga-IE" sz="3600" dirty="0" smtClean="0">
                <a:latin typeface="Berlin Sans FB" panose="020E0602020502020306" pitchFamily="34" charset="0"/>
              </a:rPr>
              <a:t>Sléibhte na hÉireann</a:t>
            </a:r>
            <a:endParaRPr lang="ga-IE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50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15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929" y="161730"/>
            <a:ext cx="5229001" cy="673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57634" y="1066630"/>
            <a:ext cx="293600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Féach ar na sléibhte ar an léarscáil seo.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9993916">
            <a:off x="4656646" y="563138"/>
            <a:ext cx="106305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Sléibhte Dhoire Bheatha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 rot="685573">
            <a:off x="4602541" y="1264525"/>
            <a:ext cx="10630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Na Cruacha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20540183">
            <a:off x="3903251" y="2057841"/>
            <a:ext cx="93689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Sliabh </a:t>
            </a:r>
            <a:r>
              <a:rPr lang="ga-IE" sz="11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Gamh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514196">
            <a:off x="3075048" y="2223879"/>
            <a:ext cx="10630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Sliabhraon Néifinn Bheag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854773" y="3096234"/>
            <a:ext cx="6239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Beanna Beola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1228779">
            <a:off x="3289604" y="2951384"/>
            <a:ext cx="11002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Sléibhte </a:t>
            </a:r>
            <a:r>
              <a:rPr lang="ga-IE" sz="11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Mhám</a:t>
            </a: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 Toirc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20026551">
            <a:off x="2381896" y="5526374"/>
            <a:ext cx="1434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Na Cruacha Dubha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20165877">
            <a:off x="2911114" y="5987577"/>
            <a:ext cx="10802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An </a:t>
            </a:r>
            <a:r>
              <a:rPr lang="ga-IE" sz="11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Cheacha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 rot="21078685">
            <a:off x="3091105" y="5579270"/>
            <a:ext cx="9725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Cnoic Dhoire Na Sagart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 rot="1638054">
            <a:off x="3677548" y="5596608"/>
            <a:ext cx="10802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An Bhograch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275386">
            <a:off x="4310042" y="5328771"/>
            <a:ext cx="1276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Sléibhte Chnoc Mhaoldomhnaigh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 rot="21401206">
            <a:off x="5124651" y="5063091"/>
            <a:ext cx="9154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Sléibhte an Chomaraigh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18778348">
            <a:off x="5703432" y="4482883"/>
            <a:ext cx="10802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Na </a:t>
            </a:r>
            <a:r>
              <a:rPr lang="en-GB" sz="11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Staighrí</a:t>
            </a:r>
            <a:r>
              <a:rPr lang="en-GB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r>
              <a:rPr lang="en-GB" sz="1100" b="1" dirty="0" err="1">
                <a:solidFill>
                  <a:srgbClr val="FFFF00"/>
                </a:solidFill>
                <a:latin typeface="Tw Cen MT" panose="020B0602020104020603" pitchFamily="34" charset="0"/>
              </a:rPr>
              <a:t>Dubha</a:t>
            </a:r>
            <a:endParaRPr lang="ga-IE" sz="1100" b="1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 rot="17828174">
            <a:off x="6101005" y="3788008"/>
            <a:ext cx="10794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Sléibhte Chill Mhantáin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 rot="2704769">
            <a:off x="6196075" y="846134"/>
            <a:ext cx="91391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Sléibhte Aontroma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rot="21309029">
            <a:off x="6336953" y="2068827"/>
            <a:ext cx="8647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Beanna Boirche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 rot="21309029">
            <a:off x="5352984" y="1027372"/>
            <a:ext cx="108022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Sliabh Speirín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 rot="21309029">
            <a:off x="4407076" y="4451667"/>
            <a:ext cx="77153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Sliabh an Airgid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 rot="21309029">
            <a:off x="4229323" y="5037237"/>
            <a:ext cx="11067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Na Gaibhlte</a:t>
            </a:r>
          </a:p>
        </p:txBody>
      </p:sp>
      <p:sp>
        <p:nvSpPr>
          <p:cNvPr id="34" name="TextBox 33"/>
          <p:cNvSpPr txBox="1"/>
          <p:nvPr/>
        </p:nvSpPr>
        <p:spPr>
          <a:xfrm rot="21020885" flipH="1">
            <a:off x="8087031" y="5303799"/>
            <a:ext cx="3563821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sléibhte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ndeisceart 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21020885" flipH="1">
            <a:off x="8150254" y="5348436"/>
            <a:ext cx="3323502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sléibhte </a:t>
            </a:r>
            <a:r>
              <a:rPr lang="en-US" sz="2600" dirty="0" smtClean="0">
                <a:latin typeface="Tw Cen MT" panose="020B0602020104020603" pitchFamily="34" charset="0"/>
              </a:rPr>
              <a:t/>
            </a:r>
            <a:br>
              <a:rPr lang="en-US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oirthear na hÉireann.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21020885" flipH="1">
            <a:off x="8181729" y="5312309"/>
            <a:ext cx="3396859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sléibhte </a:t>
            </a:r>
            <a:r>
              <a:rPr lang="en-US" sz="2600" dirty="0" smtClean="0">
                <a:latin typeface="Tw Cen MT" panose="020B0602020104020603" pitchFamily="34" charset="0"/>
              </a:rPr>
              <a:t/>
            </a:r>
            <a:br>
              <a:rPr lang="en-US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in iarthar 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21020885" flipH="1">
            <a:off x="8085814" y="5314263"/>
            <a:ext cx="3566255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ga-IE" sz="2600" dirty="0" smtClean="0">
                <a:latin typeface="Tw Cen MT" panose="020B0602020104020603" pitchFamily="34" charset="0"/>
              </a:rPr>
              <a:t>Ainmnigh na sléibhte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dtuaisceart na hÉireann.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rot="21401206">
            <a:off x="4820960" y="3880072"/>
            <a:ext cx="11414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ga-IE" sz="1100" b="1" dirty="0">
                <a:solidFill>
                  <a:srgbClr val="FFFF00"/>
                </a:solidFill>
                <a:latin typeface="Tw Cen MT" panose="020B0602020104020603" pitchFamily="34" charset="0"/>
              </a:rPr>
              <a:t>Sliabh Bladhma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7657634" y="2089220"/>
            <a:ext cx="33782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Cé</a:t>
            </a:r>
            <a:r>
              <a:rPr lang="en-US" sz="2600" dirty="0" smtClean="0">
                <a:latin typeface="Tw Cen MT" panose="020B0602020104020603" pitchFamily="34" charset="0"/>
              </a:rPr>
              <a:t> </a:t>
            </a:r>
            <a:r>
              <a:rPr lang="en-US" sz="2600" dirty="0" err="1" smtClean="0">
                <a:latin typeface="Tw Cen MT" panose="020B0602020104020603" pitchFamily="34" charset="0"/>
              </a:rPr>
              <a:t>na</a:t>
            </a:r>
            <a:r>
              <a:rPr lang="ga-IE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err="1" smtClean="0">
                <a:latin typeface="Tw Cen MT" panose="020B0602020104020603" pitchFamily="34" charset="0"/>
              </a:rPr>
              <a:t>sl</a:t>
            </a:r>
            <a:r>
              <a:rPr lang="en-US" sz="2600" smtClean="0">
                <a:latin typeface="Tw Cen MT" panose="020B0602020104020603" pitchFamily="34" charset="0"/>
              </a:rPr>
              <a:t>éibhte</a:t>
            </a:r>
            <a:r>
              <a:rPr lang="ga-IE" sz="260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>is gaire do </a:t>
            </a:r>
            <a:r>
              <a:rPr lang="ga-IE" sz="2600" dirty="0" err="1" smtClean="0">
                <a:latin typeface="Tw Cen MT" panose="020B0602020104020603" pitchFamily="34" charset="0"/>
              </a:rPr>
              <a:t>do</a:t>
            </a:r>
            <a:r>
              <a:rPr lang="ga-IE" sz="2600" dirty="0" smtClean="0">
                <a:latin typeface="Tw Cen MT" panose="020B0602020104020603" pitchFamily="34" charset="0"/>
              </a:rPr>
              <a:t> theach féin?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2965" y="323157"/>
            <a:ext cx="36952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ga-IE" sz="3200" dirty="0" smtClean="0">
                <a:latin typeface="Berlin Sans FB" panose="020E0602020502020306" pitchFamily="34" charset="0"/>
              </a:rPr>
              <a:t>Sléibhte na hÉireann</a:t>
            </a:r>
            <a:endParaRPr lang="ga-IE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07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2" grpId="0" animBg="1"/>
      <p:bldP spid="33" grpId="0" animBg="1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340177" y="1365918"/>
            <a:ext cx="41281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Is é </a:t>
            </a:r>
            <a:r>
              <a:rPr lang="ga-IE" sz="2400" b="1" dirty="0">
                <a:ln w="9525">
                  <a:noFill/>
                </a:ln>
                <a:latin typeface="Tw Cen MT" panose="020B0602020104020603" pitchFamily="34" charset="0"/>
              </a:rPr>
              <a:t>Corrán Tuathail </a:t>
            </a:r>
            <a:r>
              <a:rPr lang="ga-IE" sz="2400" dirty="0" smtClean="0">
                <a:latin typeface="Tw Cen MT" panose="020B0602020104020603" pitchFamily="34" charset="0"/>
              </a:rPr>
              <a:t>an </a:t>
            </a:r>
            <a:r>
              <a:rPr lang="ga-IE" sz="2400" dirty="0">
                <a:latin typeface="Tw Cen MT" panose="020B0602020104020603" pitchFamily="34" charset="0"/>
              </a:rPr>
              <a:t>sliabh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</a:t>
            </a:r>
            <a:r>
              <a:rPr lang="ga-IE" sz="2400" dirty="0">
                <a:latin typeface="Tw Cen MT" panose="020B0602020104020603" pitchFamily="34" charset="0"/>
              </a:rPr>
              <a:t>airde </a:t>
            </a:r>
            <a:r>
              <a:rPr lang="ga-IE" sz="2400" dirty="0" smtClean="0">
                <a:latin typeface="Tw Cen MT" panose="020B0602020104020603" pitchFamily="34" charset="0"/>
              </a:rPr>
              <a:t>in </a:t>
            </a:r>
            <a:r>
              <a:rPr lang="ga-IE" sz="2400" dirty="0">
                <a:latin typeface="Tw Cen MT" panose="020B0602020104020603" pitchFamily="34" charset="0"/>
              </a:rPr>
              <a:t>Éirinn. Is sna Cruacha Dubha i gCo. Chiarraí atá sé</a:t>
            </a:r>
            <a:r>
              <a:rPr lang="ga-IE" sz="2400" dirty="0" smtClean="0">
                <a:latin typeface="Tw Cen MT" panose="020B0602020104020603" pitchFamily="34" charset="0"/>
              </a:rPr>
              <a:t>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40176" y="2804372"/>
            <a:ext cx="53602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 smtClean="0">
                <a:latin typeface="Tw Cen MT" panose="020B0602020104020603" pitchFamily="34" charset="0"/>
              </a:rPr>
              <a:t>Tá Corrán Tuathail 1040 m ar airde.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Níl ann ach cnocán an-bheag, áfach, </a:t>
            </a:r>
            <a:br>
              <a:rPr lang="ga-IE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i gcomparáid le Sliabh </a:t>
            </a:r>
            <a:r>
              <a:rPr lang="ga-IE" altLang="en-US" dirty="0" err="1" smtClean="0">
                <a:latin typeface="Tw Cen MT" panose="020B0602020104020603" pitchFamily="34" charset="0"/>
              </a:rPr>
              <a:t>Everest</a:t>
            </a:r>
            <a:r>
              <a:rPr lang="ga-IE" altLang="en-US" dirty="0" smtClean="0">
                <a:latin typeface="Tw Cen MT" panose="020B0602020104020603" pitchFamily="34" charset="0"/>
              </a:rPr>
              <a:t>,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an sliabh is airde ar domhan.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Tá Sliabh </a:t>
            </a:r>
            <a:r>
              <a:rPr lang="ga-IE" altLang="en-US" dirty="0" err="1" smtClean="0">
                <a:latin typeface="Tw Cen MT" panose="020B0602020104020603" pitchFamily="34" charset="0"/>
              </a:rPr>
              <a:t>Everest</a:t>
            </a:r>
            <a:r>
              <a:rPr lang="ga-IE" altLang="en-US" dirty="0" smtClean="0">
                <a:latin typeface="Tw Cen MT" panose="020B0602020104020603" pitchFamily="34" charset="0"/>
              </a:rPr>
              <a:t> 8848 m ar airde.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Tá na céadta </a:t>
            </a:r>
            <a:r>
              <a:rPr lang="en-US" altLang="en-US" dirty="0" err="1" smtClean="0">
                <a:latin typeface="Tw Cen MT" panose="020B0602020104020603" pitchFamily="34" charset="0"/>
              </a:rPr>
              <a:t>sléibhte</a:t>
            </a:r>
            <a:r>
              <a:rPr lang="en-US" altLang="en-US" dirty="0" smtClean="0">
                <a:latin typeface="Tw Cen MT" panose="020B0602020104020603" pitchFamily="34" charset="0"/>
              </a:rPr>
              <a:t> </a:t>
            </a:r>
            <a:r>
              <a:rPr lang="ga-IE" altLang="en-US" dirty="0" smtClean="0">
                <a:latin typeface="Tw Cen MT" panose="020B0602020104020603" pitchFamily="34" charset="0"/>
              </a:rPr>
              <a:t>eile </a:t>
            </a:r>
            <a:r>
              <a:rPr lang="ga-IE" altLang="en-US" dirty="0" smtClean="0">
                <a:latin typeface="Tw Cen MT" panose="020B0602020104020603" pitchFamily="34" charset="0"/>
              </a:rPr>
              <a:t>ar domhan </a:t>
            </a:r>
            <a:r>
              <a:rPr lang="ga-IE" altLang="en-US" dirty="0" smtClean="0">
                <a:latin typeface="Tw Cen MT" panose="020B0602020104020603" pitchFamily="34" charset="0"/>
              </a:rPr>
              <a:t>freisin</a:t>
            </a:r>
            <a:r>
              <a:rPr lang="en-US" altLang="en-US" smtClean="0">
                <a:latin typeface="Tw Cen MT" panose="020B0602020104020603" pitchFamily="34" charset="0"/>
              </a:rPr>
              <a:t> </a:t>
            </a:r>
            <a:r>
              <a:rPr lang="ga-IE" altLang="en-US" smtClean="0">
                <a:latin typeface="Tw Cen MT" panose="020B0602020104020603" pitchFamily="34" charset="0"/>
              </a:rPr>
              <a:t>atá </a:t>
            </a:r>
            <a:r>
              <a:rPr lang="ga-IE" altLang="en-US" dirty="0" smtClean="0">
                <a:latin typeface="Tw Cen MT" panose="020B0602020104020603" pitchFamily="34" charset="0"/>
              </a:rPr>
              <a:t>breis agus 3000 m ar airde. 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517" y="1873988"/>
            <a:ext cx="4572000" cy="30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92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1770222" y="1174788"/>
            <a:ext cx="8569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Tuilleadh </a:t>
            </a:r>
            <a:r>
              <a:rPr lang="ga-IE" sz="2800" dirty="0">
                <a:latin typeface="Tw Cen MT" panose="020B0602020104020603" pitchFamily="34" charset="0"/>
              </a:rPr>
              <a:t>eolais le fáil</a:t>
            </a:r>
            <a:r>
              <a:rPr lang="en-GB" sz="2800" dirty="0">
                <a:latin typeface="Tw Cen MT" panose="020B0602020104020603" pitchFamily="34" charset="0"/>
              </a:rPr>
              <a:t> </a:t>
            </a:r>
            <a:r>
              <a:rPr lang="ga-IE" sz="2800" dirty="0">
                <a:latin typeface="Tw Cen MT" panose="020B0602020104020603" pitchFamily="34" charset="0"/>
              </a:rPr>
              <a:t>ar na suíomhanna seo</a:t>
            </a:r>
            <a:r>
              <a:rPr lang="ga-IE" sz="2800" dirty="0" smtClean="0">
                <a:latin typeface="Tw Cen MT" panose="020B0602020104020603" pitchFamily="34" charset="0"/>
              </a:rPr>
              <a:t>:</a:t>
            </a:r>
            <a:endParaRPr lang="en-IE" sz="2800" dirty="0">
              <a:latin typeface="Tw Cen MT" panose="020B0602020104020603" pitchFamily="34" charset="0"/>
              <a:hlinkClick r:id="rId3"/>
            </a:endParaRPr>
          </a:p>
          <a:p>
            <a:r>
              <a:rPr lang="en-GB" sz="2800" dirty="0">
                <a:latin typeface="Tw Cen MT" panose="020B0602020104020603" pitchFamily="34" charset="0"/>
                <a:hlinkClick r:id="rId4"/>
              </a:rPr>
              <a:t>https://www.dkfindout.com/us/earth/mountains/fold-mountains</a:t>
            </a:r>
            <a:r>
              <a:rPr lang="en-GB" sz="2800" dirty="0" smtClean="0">
                <a:latin typeface="Tw Cen MT" panose="020B0602020104020603" pitchFamily="34" charset="0"/>
                <a:hlinkClick r:id="rId4"/>
              </a:rPr>
              <a:t>/</a:t>
            </a:r>
            <a:endParaRPr lang="en-GB" sz="2800" dirty="0" smtClean="0">
              <a:latin typeface="Tw Cen MT" panose="020B0602020104020603" pitchFamily="34" charset="0"/>
            </a:endParaRPr>
          </a:p>
          <a:p>
            <a:endParaRPr lang="en-US" sz="2800" dirty="0">
              <a:latin typeface="Tw Cen MT" panose="020B0602020104020603" pitchFamily="34" charset="0"/>
            </a:endParaRPr>
          </a:p>
          <a:p>
            <a:r>
              <a:rPr lang="en-GB" sz="2800" dirty="0">
                <a:latin typeface="Tw Cen MT" panose="020B0602020104020603" pitchFamily="34" charset="0"/>
                <a:hlinkClick r:id="rId5"/>
              </a:rPr>
              <a:t>https://</a:t>
            </a:r>
            <a:r>
              <a:rPr lang="en-GB" sz="2800" dirty="0" smtClean="0">
                <a:latin typeface="Tw Cen MT" panose="020B0602020104020603" pitchFamily="34" charset="0"/>
                <a:hlinkClick r:id="rId5"/>
              </a:rPr>
              <a:t>www.thechaosandtheclutter.com/archives/how-fold-mountains-are-made</a:t>
            </a:r>
            <a:endParaRPr lang="en-GB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Denis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Baker, Christine Warner</a:t>
            </a:r>
          </a:p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00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>
            <a:spLocks noChangeAspect="1"/>
          </p:cNvSpPr>
          <p:nvPr/>
        </p:nvSpPr>
        <p:spPr>
          <a:xfrm>
            <a:off x="409319" y="324475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5DC147D-007C-4E09-B632-C47E0D8C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90" y="720000"/>
            <a:ext cx="10074165" cy="5884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ga-IE" altLang="en-US" sz="3600" dirty="0" smtClean="0">
                <a:latin typeface="Berlin Sans FB" panose="020E0602020502020306" pitchFamily="34" charset="0"/>
              </a:rPr>
              <a:t>Cad atá ar eolas agat faoi shléibhte na hÉireann?</a:t>
            </a:r>
            <a:endParaRPr lang="ga-IE" altLang="en-US" sz="3600" dirty="0">
              <a:latin typeface="Berlin Sans FB" panose="020E0602020502020306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7C280CAB-614E-4830-B971-750ABD54B92C}"/>
              </a:ext>
            </a:extLst>
          </p:cNvPr>
          <p:cNvSpPr/>
          <p:nvPr/>
        </p:nvSpPr>
        <p:spPr bwMode="auto">
          <a:xfrm>
            <a:off x="2627999" y="1548000"/>
            <a:ext cx="7128000" cy="720000"/>
          </a:xfrm>
          <a:prstGeom prst="round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anchor="ctr"/>
          <a:lstStyle/>
          <a:p>
            <a:pPr>
              <a:defRPr/>
            </a:pP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Cad é an sliabh is airde in Éirinn?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627999" y="2520000"/>
            <a:ext cx="7128000" cy="720000"/>
            <a:chOff x="938213" y="2900653"/>
            <a:chExt cx="7267575" cy="789179"/>
          </a:xfrm>
          <a:solidFill>
            <a:srgbClr val="333F50"/>
          </a:solidFill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F36089CA-6B61-4F1E-97DD-34978C47BA5A}"/>
                </a:ext>
              </a:extLst>
            </p:cNvPr>
            <p:cNvSpPr/>
            <p:nvPr/>
          </p:nvSpPr>
          <p:spPr bwMode="auto">
            <a:xfrm>
              <a:off x="938213" y="2900653"/>
              <a:ext cx="7267575" cy="78917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6000" anchor="ctr"/>
            <a:lstStyle/>
            <a:p>
              <a:pPr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Cé chomh sean is atá sléibhte na hÉireann?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256" name="TextBox 14"/>
            <p:cNvSpPr txBox="1">
              <a:spLocks noChangeArrowheads="1"/>
            </p:cNvSpPr>
            <p:nvPr/>
          </p:nvSpPr>
          <p:spPr bwMode="auto">
            <a:xfrm>
              <a:off x="1118213" y="3008497"/>
              <a:ext cx="553714" cy="5918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2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627999" y="3492000"/>
            <a:ext cx="7128000" cy="720000"/>
            <a:chOff x="938212" y="4102160"/>
            <a:chExt cx="7456682" cy="787400"/>
          </a:xfrm>
          <a:solidFill>
            <a:srgbClr val="333F50"/>
          </a:solidFill>
        </p:grpSpPr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2828272B-78DB-4821-867B-26211EB32CAD}"/>
                </a:ext>
              </a:extLst>
            </p:cNvPr>
            <p:cNvSpPr/>
            <p:nvPr/>
          </p:nvSpPr>
          <p:spPr bwMode="auto">
            <a:xfrm>
              <a:off x="938212" y="4102160"/>
              <a:ext cx="7456682" cy="787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6000" anchor="ctr"/>
            <a:lstStyle/>
            <a:p>
              <a:pPr>
                <a:defRPr/>
              </a:pP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Conas </a:t>
              </a:r>
              <a:r>
                <a:rPr lang="ga-IE" sz="20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 cruthaíodh </a:t>
              </a:r>
              <a:r>
                <a:rPr lang="en-US" sz="2000" dirty="0" err="1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iad</a:t>
              </a:r>
              <a:r>
                <a:rPr lang="ga-IE" sz="2000" dirty="0" smtClean="0">
                  <a:solidFill>
                    <a:schemeClr val="bg1"/>
                  </a:solidFill>
                  <a:latin typeface="Tw Cen MT" panose="020B0602020104020603" pitchFamily="34" charset="0"/>
                </a:rPr>
                <a:t>?</a:t>
              </a:r>
              <a:endParaRPr lang="ga-IE" sz="2000" dirty="0"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253" name="TextBox 15"/>
            <p:cNvSpPr txBox="1">
              <a:spLocks noChangeArrowheads="1"/>
            </p:cNvSpPr>
            <p:nvPr/>
          </p:nvSpPr>
          <p:spPr bwMode="auto">
            <a:xfrm>
              <a:off x="1118213" y="4200585"/>
              <a:ext cx="553714" cy="5905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charset="0"/>
                  <a:ea typeface="Sassoon Infant Rg" panose="02000503030000020003" charset="0"/>
                  <a:cs typeface="Sassoon Infant Rg" panose="02000503030000020003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3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F36089CA-6B61-4F1E-97DD-34978C47BA5A}"/>
              </a:ext>
            </a:extLst>
          </p:cNvPr>
          <p:cNvSpPr/>
          <p:nvPr/>
        </p:nvSpPr>
        <p:spPr bwMode="auto">
          <a:xfrm>
            <a:off x="2628000" y="4464000"/>
            <a:ext cx="7128000" cy="720000"/>
          </a:xfrm>
          <a:prstGeom prst="round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anchor="ctr"/>
          <a:lstStyle/>
          <a:p>
            <a:pPr>
              <a:defRPr/>
            </a:pP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Cén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fáth a mbíonn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roinnt sléibhte níos airde ná a chéile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?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2803542" y="1638000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1</a:t>
            </a:r>
            <a:endParaRPr lang="en-GB" alt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789434" y="4562390"/>
            <a:ext cx="540000" cy="5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Berlin Sans FB" panose="020E0602020502020306" pitchFamily="34" charset="0"/>
              </a:rPr>
              <a:t>4</a:t>
            </a:r>
            <a:endParaRPr lang="en-GB" altLang="en-US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579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9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6386" y="4723717"/>
            <a:ext cx="10862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 smtClean="0">
                <a:latin typeface="Tw Cen MT" panose="020B0602020104020603" pitchFamily="34" charset="0"/>
              </a:rPr>
              <a:t>Is beag áit in Éirinn nach bhfuil radharc ar shléibhte ann, bíodh na sléibhte sin i ngar nó </a:t>
            </a:r>
            <a:r>
              <a:rPr lang="en-US" altLang="en-US" dirty="0" smtClean="0">
                <a:latin typeface="Tw Cen MT" panose="020B0602020104020603" pitchFamily="34" charset="0"/>
              </a:rPr>
              <a:t/>
            </a:r>
            <a:br>
              <a:rPr lang="en-US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i gcéin. An bhfuil radharc agat</a:t>
            </a:r>
            <a:r>
              <a:rPr lang="en-US" altLang="en-US" dirty="0" err="1" smtClean="0">
                <a:latin typeface="Tw Cen MT" panose="020B0602020104020603" pitchFamily="34" charset="0"/>
              </a:rPr>
              <a:t>sa</a:t>
            </a:r>
            <a:r>
              <a:rPr lang="ga-IE" altLang="en-US" dirty="0" smtClean="0">
                <a:latin typeface="Tw Cen MT" panose="020B0602020104020603" pitchFamily="34" charset="0"/>
              </a:rPr>
              <a:t> ar shléibhte ar bith sa cheantar a bhfuil cónaí ort ann?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7385" y="665359"/>
            <a:ext cx="5715000" cy="398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úpa 56"/>
          <p:cNvGrpSpPr>
            <a:grpSpLocks noChangeAspect="1"/>
          </p:cNvGrpSpPr>
          <p:nvPr/>
        </p:nvGrpSpPr>
        <p:grpSpPr>
          <a:xfrm>
            <a:off x="1584215" y="5692577"/>
            <a:ext cx="6330076" cy="720000"/>
            <a:chOff x="146085" y="272920"/>
            <a:chExt cx="5393692" cy="662772"/>
          </a:xfrm>
          <a:solidFill>
            <a:schemeClr val="accent1">
              <a:lumMod val="50000"/>
            </a:schemeClr>
          </a:solidFill>
        </p:grpSpPr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618596" y="355370"/>
              <a:ext cx="4921181" cy="497872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3038">
                <a:defRPr/>
              </a:pPr>
              <a:r>
                <a:rPr lang="ga-IE" sz="2400" dirty="0" smtClean="0">
                  <a:solidFill>
                    <a:schemeClr val="bg1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Conas a cruthaíodh na sléibhte sin, meas tú?</a:t>
              </a:r>
              <a:endParaRPr lang="ga-IE" sz="2400" dirty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10"/>
            <p:cNvSpPr>
              <a:spLocks/>
            </p:cNvSpPr>
            <p:nvPr/>
          </p:nvSpPr>
          <p:spPr bwMode="auto">
            <a:xfrm>
              <a:off x="146085" y="272920"/>
              <a:ext cx="613493" cy="662772"/>
            </a:xfrm>
            <a:prstGeom prst="ellipse">
              <a:avLst/>
            </a:prstGeom>
            <a:solidFill>
              <a:srgbClr val="333F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3190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 noChangeAspect="1"/>
          </p:cNvSpPr>
          <p:nvPr/>
        </p:nvSpPr>
        <p:spPr>
          <a:xfrm>
            <a:off x="409373" y="308710"/>
            <a:ext cx="1129260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9800" l="1478" r="89163">
                        <a14:foregroundMark x1="53202" y1="30000" x2="46305" y2="800"/>
                        <a14:foregroundMark x1="86207" y1="49800" x2="89163" y2="33800"/>
                        <a14:foregroundMark x1="14778" y1="58600" x2="1478" y2="58600"/>
                        <a14:foregroundMark x1="29064" y1="86000" x2="33498" y2="99800"/>
                        <a14:foregroundMark x1="49754" y1="47200" x2="51232" y2="42400"/>
                        <a14:foregroundMark x1="70936" y1="22400" x2="72906" y2="16800"/>
                        <a14:foregroundMark x1="52709" y1="10800" x2="51232" y2="3600"/>
                        <a14:foregroundMark x1="65025" y1="66000" x2="67980" y2="69200"/>
                        <a14:foregroundMark x1="14778" y1="77000" x2="16256" y2="69600"/>
                        <a14:foregroundMark x1="22167" y1="64600" x2="15271" y2="70400"/>
                        <a14:foregroundMark x1="16749" y1="84400" x2="14286" y2="88000"/>
                        <a14:foregroundMark x1="13300" y1="88400" x2="14286" y2="8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930" y="878942"/>
            <a:ext cx="2331903" cy="57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647728" y="454776"/>
            <a:ext cx="3528392" cy="1942887"/>
          </a:xfrm>
          <a:prstGeom prst="wedgeEllipseCallout">
            <a:avLst>
              <a:gd name="adj1" fmla="val 74092"/>
              <a:gd name="adj2" fmla="val 780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Féachaimis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ar chomhdhéanamh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an domhain chun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an cheist sin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fhreagairt.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9186" y="1650149"/>
            <a:ext cx="1495027" cy="14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409373" y="308710"/>
            <a:ext cx="1129260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686" y="554338"/>
            <a:ext cx="4781822" cy="35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8530333" y="426785"/>
            <a:ext cx="1775404" cy="468000"/>
          </a:xfrm>
          <a:prstGeom prst="wedgeRectCallout">
            <a:avLst>
              <a:gd name="adj1" fmla="val -183252"/>
              <a:gd name="adj2" fmla="val 29948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Croí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475492" y="4204480"/>
            <a:ext cx="4045371" cy="2010691"/>
          </a:xfrm>
          <a:prstGeom prst="wedgeEllipseCallout">
            <a:avLst>
              <a:gd name="adj1" fmla="val -80231"/>
              <a:gd name="adj2" fmla="val 1592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altLang="en-US" sz="2400" dirty="0" smtClean="0">
                <a:latin typeface="Tw Cen MT" panose="020B0602020104020603" pitchFamily="34" charset="0"/>
              </a:rPr>
              <a:t>Tá trí shraith taobh istigh den domhan: an screamh, an maintlín agus an croí.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8520863" y="1373126"/>
            <a:ext cx="1794342" cy="468000"/>
          </a:xfrm>
          <a:prstGeom prst="wedgeRectCallout">
            <a:avLst>
              <a:gd name="adj1" fmla="val -136987"/>
              <a:gd name="adj2" fmla="val 184144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Maintlín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8534677" y="2761917"/>
            <a:ext cx="1780529" cy="468000"/>
          </a:xfrm>
          <a:prstGeom prst="wedgeRectCallout">
            <a:avLst>
              <a:gd name="adj1" fmla="val -112247"/>
              <a:gd name="adj2" fmla="val 2850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Screamh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618"/>
          <a:stretch/>
        </p:blipFill>
        <p:spPr bwMode="auto">
          <a:xfrm rot="470998">
            <a:off x="2019067" y="3373120"/>
            <a:ext cx="2331903" cy="342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780" y="706940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9389664" y="2284095"/>
            <a:ext cx="1794342" cy="720080"/>
          </a:xfrm>
          <a:prstGeom prst="wedgeRectCallout">
            <a:avLst>
              <a:gd name="adj1" fmla="val -123230"/>
              <a:gd name="adj2" fmla="val 5564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Maintlín</a:t>
            </a:r>
            <a:r>
              <a:rPr lang="ga-IE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 Uachtair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4573688" y="4451502"/>
            <a:ext cx="4406735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000" dirty="0">
                <a:latin typeface="Tw Cen MT" panose="020B0602020104020603" pitchFamily="34" charset="0"/>
              </a:rPr>
              <a:t>Istigh i gceartlár an domhain atá </a:t>
            </a:r>
            <a:r>
              <a:rPr lang="ga-IE" altLang="en-US" sz="2000" b="1" dirty="0">
                <a:latin typeface="Tw Cen MT" panose="020B0602020104020603" pitchFamily="34" charset="0"/>
              </a:rPr>
              <a:t>an croí</a:t>
            </a:r>
            <a:r>
              <a:rPr lang="ga-IE" altLang="en-US" sz="2000" dirty="0">
                <a:latin typeface="Tw Cen MT" panose="020B0602020104020603" pitchFamily="34" charset="0"/>
              </a:rPr>
              <a:t>. </a:t>
            </a:r>
            <a:r>
              <a:rPr lang="ga-IE" sz="2000" dirty="0">
                <a:latin typeface="Tw Cen MT" panose="020B0602020104020603" pitchFamily="34" charset="0"/>
              </a:rPr>
              <a:t>Miotal atá sa chroí agus tá sé níos teo arís ná an maintlín.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914249" y="2854382"/>
            <a:ext cx="3515862" cy="31700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000" dirty="0" smtClean="0">
                <a:latin typeface="Tw Cen MT" panose="020B0602020104020603" pitchFamily="34" charset="0"/>
              </a:rPr>
              <a:t>Is é </a:t>
            </a:r>
            <a:r>
              <a:rPr lang="ga-IE" altLang="en-US" sz="2000" b="1" dirty="0" smtClean="0">
                <a:latin typeface="Tw Cen MT" panose="020B0602020104020603" pitchFamily="34" charset="0"/>
              </a:rPr>
              <a:t>an</a:t>
            </a:r>
            <a:r>
              <a:rPr lang="ga-IE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b="1" dirty="0" smtClean="0">
                <a:latin typeface="Tw Cen MT" panose="020B0602020104020603" pitchFamily="34" charset="0"/>
              </a:rPr>
              <a:t>maintlín</a:t>
            </a:r>
            <a:r>
              <a:rPr lang="ga-IE" altLang="en-US" sz="2000" dirty="0" smtClean="0">
                <a:latin typeface="Tw Cen MT" panose="020B0602020104020603" pitchFamily="34" charset="0"/>
              </a:rPr>
              <a:t> an tsraith atá díreach faoin screamh. Tá dhá chuid sa mhaintlín: an maintlín uachtair agus an maintlín íochtair. </a:t>
            </a:r>
            <a:r>
              <a:rPr lang="ga-IE" altLang="en-US" sz="2000" dirty="0">
                <a:latin typeface="Tw Cen MT" panose="020B0602020104020603" pitchFamily="34" charset="0"/>
              </a:rPr>
              <a:t>Sraith thiubh de charraigeacha is ea an maintlín. </a:t>
            </a:r>
            <a:r>
              <a:rPr lang="ga-IE" altLang="en-US" sz="2000" dirty="0" smtClean="0">
                <a:latin typeface="Tw Cen MT" panose="020B0602020104020603" pitchFamily="34" charset="0"/>
              </a:rPr>
              <a:t>Bíonn </a:t>
            </a:r>
            <a:r>
              <a:rPr lang="ga-IE" altLang="en-US" sz="2000" dirty="0">
                <a:latin typeface="Tw Cen MT" panose="020B0602020104020603" pitchFamily="34" charset="0"/>
              </a:rPr>
              <a:t>sé chomh te sin, áfach, go mbíonn cuid </a:t>
            </a:r>
            <a:r>
              <a:rPr lang="en-US" altLang="en-US" sz="2000" dirty="0" smtClean="0">
                <a:latin typeface="Tw Cen MT" panose="020B0602020104020603" pitchFamily="34" charset="0"/>
              </a:rPr>
              <a:t>den </a:t>
            </a:r>
            <a:r>
              <a:rPr lang="en-US" altLang="en-US" sz="2000" dirty="0" err="1" smtClean="0">
                <a:latin typeface="Tw Cen MT" panose="020B0602020104020603" pitchFamily="34" charset="0"/>
              </a:rPr>
              <a:t>charraig</a:t>
            </a:r>
            <a:r>
              <a:rPr lang="en-US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</a:rPr>
              <a:t>ann </a:t>
            </a:r>
            <a:r>
              <a:rPr lang="ga-IE" altLang="en-US" sz="2000" dirty="0">
                <a:latin typeface="Tw Cen MT" panose="020B0602020104020603" pitchFamily="34" charset="0"/>
              </a:rPr>
              <a:t>leáite. </a:t>
            </a:r>
            <a:r>
              <a:rPr lang="ga-IE" altLang="en-US" sz="2000" b="1" dirty="0">
                <a:latin typeface="Tw Cen MT" panose="020B0602020104020603" pitchFamily="34" charset="0"/>
              </a:rPr>
              <a:t>Magma</a:t>
            </a:r>
            <a:r>
              <a:rPr lang="ga-IE" altLang="en-US" sz="2000" dirty="0">
                <a:latin typeface="Tw Cen MT" panose="020B0602020104020603" pitchFamily="34" charset="0"/>
              </a:rPr>
              <a:t> a thugtar ar an gcarraig leáite sa mhaintlín. </a:t>
            </a: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914249" y="895087"/>
            <a:ext cx="3238651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000" dirty="0" smtClean="0">
                <a:latin typeface="Tw Cen MT" panose="020B0602020104020603" pitchFamily="34" charset="0"/>
              </a:rPr>
              <a:t>Dromchla an domhain is ea </a:t>
            </a:r>
            <a:r>
              <a:rPr lang="ga-IE" altLang="en-US" sz="2000" b="1" dirty="0" smtClean="0">
                <a:latin typeface="Tw Cen MT" panose="020B0602020104020603" pitchFamily="34" charset="0"/>
              </a:rPr>
              <a:t>an screamh</a:t>
            </a:r>
            <a:r>
              <a:rPr lang="ga-IE" altLang="en-US" sz="2000" dirty="0" smtClean="0">
                <a:latin typeface="Tw Cen MT" panose="020B0602020104020603" pitchFamily="34" charset="0"/>
              </a:rPr>
              <a:t>. </a:t>
            </a:r>
            <a:r>
              <a:rPr lang="en-US" altLang="en-US" sz="2000" dirty="0">
                <a:latin typeface="Tw Cen MT" panose="020B0602020104020603" pitchFamily="34" charset="0"/>
              </a:rPr>
              <a:t>B</a:t>
            </a:r>
            <a:r>
              <a:rPr lang="ga-IE" altLang="en-US" sz="2000" dirty="0" err="1" smtClean="0">
                <a:latin typeface="Tw Cen MT" panose="020B0602020104020603" pitchFamily="34" charset="0"/>
              </a:rPr>
              <a:t>laosc</a:t>
            </a:r>
            <a:r>
              <a:rPr lang="ga-IE" altLang="en-US" sz="2000" dirty="0" smtClean="0">
                <a:latin typeface="Tw Cen MT" panose="020B0602020104020603" pitchFamily="34" charset="0"/>
              </a:rPr>
              <a:t> chrua charraigeach </a:t>
            </a:r>
            <a:r>
              <a:rPr lang="en-US" altLang="en-US" sz="2000" dirty="0" smtClean="0">
                <a:latin typeface="Tw Cen MT" panose="020B0602020104020603" pitchFamily="34" charset="0"/>
              </a:rPr>
              <a:t>is </a:t>
            </a:r>
            <a:r>
              <a:rPr lang="en-US" altLang="en-US" sz="2000" dirty="0" err="1" smtClean="0">
                <a:latin typeface="Tw Cen MT" panose="020B0602020104020603" pitchFamily="34" charset="0"/>
              </a:rPr>
              <a:t>ea</a:t>
            </a:r>
            <a:r>
              <a:rPr lang="en-US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</a:rPr>
              <a:t>í. Is ar an screamh atá na haigéin agus na hilchríocha – is ar an screamh a </a:t>
            </a:r>
            <a:r>
              <a:rPr lang="ga-IE" altLang="en-US" sz="2000" dirty="0" err="1" smtClean="0">
                <a:latin typeface="Tw Cen MT" panose="020B0602020104020603" pitchFamily="34" charset="0"/>
              </a:rPr>
              <a:t>mhairimidne</a:t>
            </a:r>
            <a:r>
              <a:rPr lang="ga-IE" altLang="en-US" sz="2000" dirty="0" smtClean="0">
                <a:latin typeface="Tw Cen MT" panose="020B0602020104020603" pitchFamily="34" charset="0"/>
              </a:rPr>
              <a:t>. 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9389664" y="765777"/>
            <a:ext cx="1775404" cy="468000"/>
          </a:xfrm>
          <a:prstGeom prst="wedgeRectCallout">
            <a:avLst>
              <a:gd name="adj1" fmla="val -186966"/>
              <a:gd name="adj2" fmla="val 27944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Croí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9329311" y="3242558"/>
            <a:ext cx="1780529" cy="468000"/>
          </a:xfrm>
          <a:prstGeom prst="wedgeRectCallout">
            <a:avLst>
              <a:gd name="adj1" fmla="val -123333"/>
              <a:gd name="adj2" fmla="val 2136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Screamh</a:t>
            </a: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9389664" y="1504543"/>
            <a:ext cx="1794342" cy="720080"/>
          </a:xfrm>
          <a:prstGeom prst="wedgeRectCallout">
            <a:avLst>
              <a:gd name="adj1" fmla="val -138756"/>
              <a:gd name="adj2" fmla="val 9545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Maintlín</a:t>
            </a:r>
            <a:r>
              <a:rPr lang="ga-IE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 Íochtair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2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/>
      <p:bldP spid="13" grpId="0"/>
      <p:bldP spid="13" grpId="1"/>
      <p:bldP spid="12" grpId="0"/>
      <p:bldP spid="12" grpId="1"/>
      <p:bldP spid="11" grpId="0" animBg="1"/>
      <p:bldP spid="16" grpId="0" animBg="1"/>
      <p:bldP spid="16" grpId="1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761" y="620892"/>
            <a:ext cx="3798477" cy="37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57582" y="4391987"/>
            <a:ext cx="87129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 smtClean="0">
                <a:latin typeface="Tw Cen MT" panose="020B0602020104020603" pitchFamily="34" charset="0"/>
              </a:rPr>
              <a:t>Tá screamh an domhain briste ina píosaí móra ar a dtugtar </a:t>
            </a:r>
            <a:r>
              <a:rPr lang="ga-IE" altLang="en-US" b="1" dirty="0" smtClean="0">
                <a:latin typeface="Tw Cen MT" panose="020B0602020104020603" pitchFamily="34" charset="0"/>
              </a:rPr>
              <a:t>plátaí </a:t>
            </a:r>
            <a:r>
              <a:rPr lang="ga-IE" altLang="en-US" b="1" dirty="0" err="1" smtClean="0">
                <a:latin typeface="Tw Cen MT" panose="020B0602020104020603" pitchFamily="34" charset="0"/>
              </a:rPr>
              <a:t>teicteonacha</a:t>
            </a:r>
            <a:r>
              <a:rPr lang="ga-IE" altLang="en-US" dirty="0" smtClean="0">
                <a:latin typeface="Tw Cen MT" panose="020B0602020104020603" pitchFamily="34" charset="0"/>
              </a:rPr>
              <a:t>. Suíonn na plátaí </a:t>
            </a:r>
            <a:r>
              <a:rPr lang="ga-IE" altLang="en-US" dirty="0" err="1" smtClean="0">
                <a:latin typeface="Tw Cen MT" panose="020B0602020104020603" pitchFamily="34" charset="0"/>
              </a:rPr>
              <a:t>teicteonacha</a:t>
            </a:r>
            <a:r>
              <a:rPr lang="ga-IE" altLang="en-US" dirty="0" smtClean="0">
                <a:latin typeface="Tw Cen MT" panose="020B0602020104020603" pitchFamily="34" charset="0"/>
              </a:rPr>
              <a:t> in aice lena chéile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mar a bheadh míreanna mearaí ann. Bíonn na plátaí </a:t>
            </a:r>
            <a:r>
              <a:rPr lang="ga-IE" altLang="en-US" dirty="0" err="1" smtClean="0">
                <a:latin typeface="Tw Cen MT" panose="020B0602020104020603" pitchFamily="34" charset="0"/>
              </a:rPr>
              <a:t>teicteonacha</a:t>
            </a:r>
            <a:r>
              <a:rPr lang="ga-IE" altLang="en-US" dirty="0" smtClean="0">
                <a:latin typeface="Tw Cen MT" panose="020B0602020104020603" pitchFamily="34" charset="0"/>
              </a:rPr>
              <a:t>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ar snámh ar an maintlín agus iad ag gluaiseacht an t-am ar fad. Gluaiseacht na bplátaí is cúis le sléibhte. 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3226" y="4036150"/>
            <a:ext cx="101845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b="1" dirty="0">
                <a:latin typeface="Tw Cen MT" panose="020B0602020104020603" pitchFamily="34" charset="0"/>
              </a:rPr>
              <a:t>Fillsléibhte</a:t>
            </a:r>
            <a:r>
              <a:rPr lang="ga-IE" altLang="en-US" dirty="0">
                <a:latin typeface="Tw Cen MT" panose="020B0602020104020603" pitchFamily="34" charset="0"/>
              </a:rPr>
              <a:t> is ea formhór na sléibhte in Éirinn. Cruthaítear fillsléibhte nuair a </a:t>
            </a:r>
            <a:r>
              <a:rPr lang="ga-IE" altLang="en-US" dirty="0" smtClean="0">
                <a:latin typeface="Tw Cen MT" panose="020B0602020104020603" pitchFamily="34" charset="0"/>
              </a:rPr>
              <a:t>bhuaileann dhá phláta </a:t>
            </a:r>
            <a:r>
              <a:rPr lang="ga-IE" altLang="en-US" dirty="0" err="1" smtClean="0">
                <a:latin typeface="Tw Cen MT" panose="020B0602020104020603" pitchFamily="34" charset="0"/>
              </a:rPr>
              <a:t>theicteonacha</a:t>
            </a:r>
            <a:r>
              <a:rPr lang="ga-IE" altLang="en-US" dirty="0" smtClean="0">
                <a:latin typeface="Tw Cen MT" panose="020B0602020104020603" pitchFamily="34" charset="0"/>
              </a:rPr>
              <a:t> in </a:t>
            </a:r>
            <a:r>
              <a:rPr lang="ga-IE" altLang="en-US" dirty="0">
                <a:latin typeface="Tw Cen MT" panose="020B0602020104020603" pitchFamily="34" charset="0"/>
              </a:rPr>
              <a:t>aghaidh a chéile. Brúitear suas an talamh atá ar bharr na bplátaí agus cruthaítear sléibhte.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3445" y="964095"/>
            <a:ext cx="8244086" cy="26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3773" y="5869867"/>
            <a:ext cx="9583430" cy="783193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Cliceáil </a:t>
            </a:r>
            <a:r>
              <a:rPr lang="ga-IE" sz="2000" dirty="0">
                <a:latin typeface="Tw Cen MT" panose="020B0602020104020603" pitchFamily="34" charset="0"/>
                <a:cs typeface="Arial" panose="020B0604020202020204" pitchFamily="34" charset="0"/>
              </a:rPr>
              <a:t>ar an nasc seo thíos chun féachaint ar fhíseán</a:t>
            </a:r>
            <a:r>
              <a:rPr lang="en-GB" sz="2000" dirty="0"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faoi conas a chruthaítear fillsléibhte</a:t>
            </a:r>
            <a:r>
              <a:rPr lang="en-US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Tw Cen MT" panose="020B0602020104020603" pitchFamily="34" charset="0"/>
                <a:hlinkClick r:id="rId4"/>
              </a:rPr>
              <a:t>https://www.nationalgeographic.org/encyclopedia/fold-mountain</a:t>
            </a:r>
            <a:r>
              <a:rPr lang="en-GB" sz="2000" dirty="0" smtClean="0">
                <a:latin typeface="Tw Cen MT" panose="020B0602020104020603" pitchFamily="34" charset="0"/>
                <a:hlinkClick r:id="rId4"/>
              </a:rPr>
              <a:t>/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0456" y="1923042"/>
            <a:ext cx="168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 smtClean="0"/>
              <a:t>Pláta</a:t>
            </a:r>
            <a:endParaRPr lang="ga-IE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44710" y="964095"/>
            <a:ext cx="19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 smtClean="0"/>
              <a:t>Fillsléibhte</a:t>
            </a:r>
            <a:endParaRPr lang="ga-IE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10703" y="1333427"/>
            <a:ext cx="268014" cy="29042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64075" y="1923042"/>
            <a:ext cx="168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 smtClean="0"/>
              <a:t>Pláta</a:t>
            </a:r>
            <a:endParaRPr lang="ga-IE" b="1" dirty="0"/>
          </a:p>
        </p:txBody>
      </p:sp>
    </p:spTree>
    <p:extLst>
      <p:ext uri="{BB962C8B-B14F-4D97-AF65-F5344CB8AC3E}">
        <p14:creationId xmlns:p14="http://schemas.microsoft.com/office/powerpoint/2010/main" val="29135809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/>
        </p:nvSpPr>
        <p:spPr>
          <a:xfrm>
            <a:off x="409319" y="308709"/>
            <a:ext cx="11291133" cy="6180083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324" y="308709"/>
            <a:ext cx="10720552" cy="6060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9986" y="573768"/>
            <a:ext cx="1044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 smtClean="0">
                <a:latin typeface="Tw Cen MT" panose="020B0602020104020603" pitchFamily="34" charset="0"/>
              </a:rPr>
              <a:t>Má tá rud éigin an-sean, deirtear go bhfuil sé ‘chomh sean leis na cnoic’. Is fíor </a:t>
            </a:r>
            <a:r>
              <a:rPr lang="en-US" altLang="en-US" dirty="0" smtClean="0">
                <a:latin typeface="Tw Cen MT" panose="020B0602020104020603" pitchFamily="34" charset="0"/>
              </a:rPr>
              <a:t/>
            </a:r>
            <a:br>
              <a:rPr lang="en-US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go bhfuil cnoic agus sléibhte an domhain an-sean go deo. Cruthaíodh fillsléibhte </a:t>
            </a:r>
            <a:r>
              <a:rPr lang="en-US" altLang="en-US" dirty="0" smtClean="0">
                <a:latin typeface="Tw Cen MT" panose="020B0602020104020603" pitchFamily="34" charset="0"/>
              </a:rPr>
              <a:t/>
            </a:r>
            <a:br>
              <a:rPr lang="en-US" altLang="en-US" dirty="0" smtClean="0">
                <a:latin typeface="Tw Cen MT" panose="020B0602020104020603" pitchFamily="34" charset="0"/>
              </a:rPr>
            </a:br>
            <a:r>
              <a:rPr lang="ga-IE" altLang="en-US" dirty="0">
                <a:latin typeface="Tw Cen MT" panose="020B0602020104020603" pitchFamily="34" charset="0"/>
              </a:rPr>
              <a:t>na hÉireann na céadta milliún bliain ó shin. Bhí na sléibhte i bhfad níos airde tráth ná mar atá siad anois. D’ídigh an bháisteach, na haibhneacha, an sioc, </a:t>
            </a:r>
            <a:r>
              <a:rPr lang="ga-IE" altLang="en-US" dirty="0" smtClean="0">
                <a:latin typeface="Tw Cen MT" panose="020B0602020104020603" pitchFamily="34" charset="0"/>
              </a:rPr>
              <a:t>an </a:t>
            </a:r>
            <a:r>
              <a:rPr lang="ga-IE" altLang="en-US" dirty="0">
                <a:latin typeface="Tw Cen MT" panose="020B0602020104020603" pitchFamily="34" charset="0"/>
              </a:rPr>
              <a:t>t-oighear agus an ghaoth iad thar na blianta. </a:t>
            </a:r>
            <a:r>
              <a:rPr lang="ga-IE" altLang="en-US" b="1" dirty="0">
                <a:latin typeface="Tw Cen MT" panose="020B0602020104020603" pitchFamily="34" charset="0"/>
              </a:rPr>
              <a:t>Síonchaitheamh</a:t>
            </a:r>
            <a:r>
              <a:rPr lang="ga-IE" altLang="en-US" dirty="0">
                <a:latin typeface="Tw Cen MT" panose="020B0602020104020603" pitchFamily="34" charset="0"/>
              </a:rPr>
              <a:t> a thugtar air sin.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05160" y="2633015"/>
            <a:ext cx="495045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 smtClean="0">
                <a:latin typeface="Tw Cen MT" panose="020B0602020104020603" pitchFamily="34" charset="0"/>
              </a:rPr>
              <a:t>Ar na fillsléibhte is óige dá bhfuil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ar domhan tá na </a:t>
            </a:r>
            <a:r>
              <a:rPr lang="ga-IE" altLang="en-US" dirty="0" err="1" smtClean="0">
                <a:latin typeface="Tw Cen MT" panose="020B0602020104020603" pitchFamily="34" charset="0"/>
              </a:rPr>
              <a:t>hAlpa</a:t>
            </a:r>
            <a:r>
              <a:rPr lang="ga-IE" altLang="en-US" dirty="0" smtClean="0">
                <a:latin typeface="Tw Cen MT" panose="020B0602020104020603" pitchFamily="34" charset="0"/>
              </a:rPr>
              <a:t>, na Sléibhte Creagacha, na Himiléithe agus na hAindéis. Níl siad chomh síonchaite agus atá na fillsléibhte a cruthaíodh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i bhfad rompu, </a:t>
            </a:r>
            <a:r>
              <a:rPr lang="ga-IE" altLang="en-US" dirty="0" err="1" smtClean="0">
                <a:latin typeface="Tw Cen MT" panose="020B0602020104020603" pitchFamily="34" charset="0"/>
              </a:rPr>
              <a:t>e.g</a:t>
            </a:r>
            <a:r>
              <a:rPr lang="ga-IE" altLang="en-US" dirty="0" smtClean="0">
                <a:latin typeface="Tw Cen MT" panose="020B0602020104020603" pitchFamily="34" charset="0"/>
              </a:rPr>
              <a:t>. sléibhte na hÉireann, agus is é sin an fáth a bhfuil siad chomh hard is atá siad.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808" y="2973285"/>
            <a:ext cx="5471560" cy="27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562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55A11"/>
      </a:hlink>
      <a:folHlink>
        <a:srgbClr val="FFE5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7078</TotalTime>
  <Words>527</Words>
  <Application>Microsoft Office PowerPoint</Application>
  <PresentationFormat>Custom</PresentationFormat>
  <Paragraphs>86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Cad atá ar eolas agat faoi shléibhte na hÉireann?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299</cp:revision>
  <dcterms:created xsi:type="dcterms:W3CDTF">2019-09-27T08:30:18Z</dcterms:created>
  <dcterms:modified xsi:type="dcterms:W3CDTF">2020-09-04T13:55:31Z</dcterms:modified>
</cp:coreProperties>
</file>