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71" r:id="rId2"/>
    <p:sldId id="270" r:id="rId3"/>
    <p:sldId id="263" r:id="rId4"/>
    <p:sldId id="275" r:id="rId5"/>
    <p:sldId id="292" r:id="rId6"/>
    <p:sldId id="298" r:id="rId7"/>
    <p:sldId id="289" r:id="rId8"/>
    <p:sldId id="277" r:id="rId9"/>
    <p:sldId id="278" r:id="rId10"/>
    <p:sldId id="285" r:id="rId11"/>
    <p:sldId id="316" r:id="rId12"/>
    <p:sldId id="265" r:id="rId13"/>
    <p:sldId id="274" r:id="rId14"/>
    <p:sldId id="297" r:id="rId15"/>
    <p:sldId id="294" r:id="rId16"/>
    <p:sldId id="299" r:id="rId17"/>
    <p:sldId id="287" r:id="rId18"/>
    <p:sldId id="310" r:id="rId19"/>
    <p:sldId id="311" r:id="rId20"/>
    <p:sldId id="312" r:id="rId21"/>
    <p:sldId id="318" r:id="rId22"/>
    <p:sldId id="313" r:id="rId23"/>
    <p:sldId id="315" r:id="rId24"/>
    <p:sldId id="314" r:id="rId25"/>
    <p:sldId id="317" r:id="rId26"/>
    <p:sldId id="273" r:id="rId27"/>
    <p:sldId id="319" r:id="rId28"/>
    <p:sldId id="32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7299"/>
    <a:srgbClr val="FDFDFD"/>
    <a:srgbClr val="0092E5"/>
    <a:srgbClr val="00B0F0"/>
    <a:srgbClr val="91CD31"/>
    <a:srgbClr val="60B9E6"/>
    <a:srgbClr val="BE50B2"/>
    <a:srgbClr val="015E9B"/>
    <a:srgbClr val="FC8203"/>
    <a:srgbClr val="B44E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4" autoAdjust="0"/>
    <p:restoredTop sz="94414" autoAdjust="0"/>
  </p:normalViewPr>
  <p:slideViewPr>
    <p:cSldViewPr snapToGrid="0">
      <p:cViewPr>
        <p:scale>
          <a:sx n="75" d="100"/>
          <a:sy n="75" d="100"/>
        </p:scale>
        <p:origin x="-1878" y="-7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982349-EEEF-472E-BF01-0BDD963488CB}" type="datetimeFigureOut">
              <a:rPr lang="en-GB" smtClean="0"/>
              <a:t>04/09/2020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EBA3E6-AB5E-477A-82F7-CBF8F3C999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80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910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5538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0549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6797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75928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5960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56892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2510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5928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592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999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436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E" dirty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FE81B6-9BDD-4D16-8545-F5F38C15056C}" type="slidenum">
              <a:rPr lang="en-I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192362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0445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7921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897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794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ga-IE" altLang="en-US" sz="12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619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18F40-2972-48DC-A0E2-A2870D1368E4}" type="datetimeFigureOut">
              <a:rPr lang="en-GB" smtClean="0"/>
              <a:t>04/09/2020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FAD9-E86D-4A87-8F4D-84C2B56597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881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18F40-2972-48DC-A0E2-A2870D1368E4}" type="datetimeFigureOut">
              <a:rPr lang="en-GB" smtClean="0"/>
              <a:t>04/09/2020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FAD9-E86D-4A87-8F4D-84C2B56597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186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18F40-2972-48DC-A0E2-A2870D1368E4}" type="datetimeFigureOut">
              <a:rPr lang="en-GB" smtClean="0"/>
              <a:t>04/09/2020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FAD9-E86D-4A87-8F4D-84C2B56597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85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4989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1806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18F40-2972-48DC-A0E2-A2870D1368E4}" type="datetimeFigureOut">
              <a:rPr lang="en-GB" smtClean="0"/>
              <a:t>04/09/2020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FAD9-E86D-4A87-8F4D-84C2B56597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6733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18F40-2972-48DC-A0E2-A2870D1368E4}" type="datetimeFigureOut">
              <a:rPr lang="en-GB" smtClean="0"/>
              <a:t>04/09/2020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FAD9-E86D-4A87-8F4D-84C2B56597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880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18F40-2972-48DC-A0E2-A2870D1368E4}" type="datetimeFigureOut">
              <a:rPr lang="en-GB" smtClean="0"/>
              <a:t>04/09/2020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FAD9-E86D-4A87-8F4D-84C2B56597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054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18F40-2972-48DC-A0E2-A2870D1368E4}" type="datetimeFigureOut">
              <a:rPr lang="en-GB" smtClean="0"/>
              <a:t>04/09/2020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FAD9-E86D-4A87-8F4D-84C2B56597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507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18F40-2972-48DC-A0E2-A2870D1368E4}" type="datetimeFigureOut">
              <a:rPr lang="en-GB" smtClean="0"/>
              <a:t>04/09/2020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FAD9-E86D-4A87-8F4D-84C2B56597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819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18F40-2972-48DC-A0E2-A2870D1368E4}" type="datetimeFigureOut">
              <a:rPr lang="en-GB" smtClean="0"/>
              <a:t>04/09/2020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FAD9-E86D-4A87-8F4D-84C2B56597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409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18F40-2972-48DC-A0E2-A2870D1368E4}" type="datetimeFigureOut">
              <a:rPr lang="en-GB" smtClean="0"/>
              <a:t>04/09/2020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FAD9-E86D-4A87-8F4D-84C2B56597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63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18F40-2972-48DC-A0E2-A2870D1368E4}" type="datetimeFigureOut">
              <a:rPr lang="en-GB" smtClean="0"/>
              <a:t>04/09/2020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FAD9-E86D-4A87-8F4D-84C2B56597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8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18F40-2972-48DC-A0E2-A2870D1368E4}" type="datetimeFigureOut">
              <a:rPr lang="en-GB" smtClean="0"/>
              <a:t>04/09/2020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FAD9-E86D-4A87-8F4D-84C2B56597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529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.jp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hyperlink" Target="https://www.youtube.com/watch?v=FN-Guz5Zlg4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zxm7ugY7nY&amp;feature=related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oolkidfacts.com/norway-facts/" TargetMode="External"/><Relationship Id="rId3" Type="http://schemas.openxmlformats.org/officeDocument/2006/relationships/image" Target="../media/image2.jpg"/><Relationship Id="rId7" Type="http://schemas.openxmlformats.org/officeDocument/2006/relationships/hyperlink" Target="https://www.coolkidfacts.com/norway-facts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norway.com/" TargetMode="External"/><Relationship Id="rId5" Type="http://schemas.microsoft.com/office/2007/relationships/hdphoto" Target="../media/hdphoto3.wdp"/><Relationship Id="rId4" Type="http://schemas.openxmlformats.org/officeDocument/2006/relationships/image" Target="../media/image48.png"/><Relationship Id="rId9" Type="http://schemas.openxmlformats.org/officeDocument/2006/relationships/hyperlink" Target="https://kids.nationalgeographic.com/explore/countries/norway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" b="16746"/>
          <a:stretch/>
        </p:blipFill>
        <p:spPr bwMode="auto">
          <a:xfrm>
            <a:off x="-36000" y="0"/>
            <a:ext cx="12354891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04901" y="173864"/>
            <a:ext cx="562044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a-IE" sz="8800" b="1" dirty="0">
                <a:latin typeface="Segoe Script" panose="030B0504020000000003" pitchFamily="66" charset="0"/>
              </a:rPr>
              <a:t>An Iorua</a:t>
            </a:r>
          </a:p>
        </p:txBody>
      </p:sp>
    </p:spTree>
    <p:extLst>
      <p:ext uri="{BB962C8B-B14F-4D97-AF65-F5344CB8AC3E}">
        <p14:creationId xmlns:p14="http://schemas.microsoft.com/office/powerpoint/2010/main" val="67060591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" t="2" r="1270" b="17400"/>
          <a:stretch/>
        </p:blipFill>
        <p:spPr>
          <a:xfrm>
            <a:off x="0" y="0"/>
            <a:ext cx="12204000" cy="6876000"/>
          </a:xfrm>
          <a:prstGeom prst="rect">
            <a:avLst/>
          </a:prstGeom>
        </p:spPr>
      </p:pic>
      <p:sp>
        <p:nvSpPr>
          <p:cNvPr id="13" name="Rounded Rectangle 12"/>
          <p:cNvSpPr>
            <a:spLocks/>
          </p:cNvSpPr>
          <p:nvPr/>
        </p:nvSpPr>
        <p:spPr>
          <a:xfrm>
            <a:off x="468000" y="308756"/>
            <a:ext cx="11196000" cy="626400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37" name="Title 1"/>
          <p:cNvSpPr txBox="1">
            <a:spLocks/>
          </p:cNvSpPr>
          <p:nvPr/>
        </p:nvSpPr>
        <p:spPr bwMode="auto">
          <a:xfrm>
            <a:off x="2152650" y="457200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chemeClr val="tx1"/>
                </a:solidFill>
                <a:latin typeface="Berlin Sans FB" panose="020E0602020502020306" pitchFamily="34" charset="0"/>
              </a:rPr>
              <a:t>Bia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116000" y="1446312"/>
            <a:ext cx="5107298" cy="100478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ga-IE" altLang="en-US" sz="2000" dirty="0">
                <a:solidFill>
                  <a:schemeClr val="tx1"/>
                </a:solidFill>
                <a:latin typeface="Tw Cen MT" panose="020B0602020104020603" pitchFamily="34" charset="0"/>
              </a:rPr>
              <a:t>Itheann muintir na hIorua bia mara go rialta. </a:t>
            </a:r>
            <a:r>
              <a:rPr lang="en-US" altLang="en-US" sz="2000" dirty="0">
                <a:solidFill>
                  <a:schemeClr val="tx1"/>
                </a:solidFill>
                <a:latin typeface="Tw Cen MT" panose="020B0602020104020603" pitchFamily="34" charset="0"/>
              </a:rPr>
              <a:t/>
            </a:r>
            <a:br>
              <a:rPr lang="en-US" altLang="en-US" sz="2000" dirty="0">
                <a:solidFill>
                  <a:schemeClr val="tx1"/>
                </a:solidFill>
                <a:latin typeface="Tw Cen MT" panose="020B0602020104020603" pitchFamily="34" charset="0"/>
              </a:rPr>
            </a:br>
            <a:r>
              <a:rPr lang="ga-IE" altLang="en-US" sz="2000" dirty="0">
                <a:solidFill>
                  <a:schemeClr val="tx1"/>
                </a:solidFill>
                <a:latin typeface="Tw Cen MT" panose="020B0602020104020603" pitchFamily="34" charset="0"/>
              </a:rPr>
              <a:t>Tá an-tóir ar bhradán deataithe</a:t>
            </a:r>
            <a:r>
              <a:rPr lang="en-US" altLang="en-US" sz="2000" dirty="0">
                <a:solidFill>
                  <a:schemeClr val="tx1"/>
                </a:solidFill>
                <a:latin typeface="Tw Cen MT" panose="020B0602020104020603" pitchFamily="34" charset="0"/>
              </a:rPr>
              <a:t> </a:t>
            </a:r>
            <a:r>
              <a:rPr lang="ga-IE" altLang="en-US" sz="2000" dirty="0">
                <a:solidFill>
                  <a:schemeClr val="tx1"/>
                </a:solidFill>
                <a:latin typeface="Tw Cen MT" panose="020B0602020104020603" pitchFamily="34" charset="0"/>
              </a:rPr>
              <a:t>go háirithe.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16000" y="3182175"/>
            <a:ext cx="4223700" cy="112470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ga-IE" altLang="en-US" sz="2000" dirty="0">
                <a:solidFill>
                  <a:schemeClr val="tx1"/>
                </a:solidFill>
                <a:latin typeface="Tw Cen MT" panose="020B0602020104020603" pitchFamily="34" charset="0"/>
              </a:rPr>
              <a:t>Déantar arán traidisiúnta ar a dtugtar </a:t>
            </a:r>
            <a:r>
              <a:rPr lang="ga-IE" altLang="en-US" sz="2000" i="1" dirty="0" err="1">
                <a:solidFill>
                  <a:schemeClr val="tx1"/>
                </a:solidFill>
                <a:latin typeface="Tw Cen MT" panose="020B0602020104020603" pitchFamily="34" charset="0"/>
              </a:rPr>
              <a:t>lefse</a:t>
            </a:r>
            <a:r>
              <a:rPr lang="ga-IE" altLang="en-US" sz="2000" dirty="0">
                <a:solidFill>
                  <a:schemeClr val="tx1"/>
                </a:solidFill>
                <a:latin typeface="Tw Cen MT" panose="020B0602020104020603" pitchFamily="34" charset="0"/>
              </a:rPr>
              <a:t> san Iorua. Is as plúr, prátaí, im agus bainne a dhéantar é. </a:t>
            </a:r>
            <a:endParaRPr lang="ga-IE" sz="2000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31200" y="5259509"/>
            <a:ext cx="4408500" cy="44204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ga-IE" sz="2000" dirty="0">
                <a:solidFill>
                  <a:schemeClr val="tx1"/>
                </a:solidFill>
                <a:latin typeface="Tw Cen MT" panose="020B0602020104020603" pitchFamily="34" charset="0"/>
              </a:rPr>
              <a:t>Tá an-tóir ar fheoil réinfhia san Iorua. </a:t>
            </a:r>
            <a:endParaRPr lang="ga-IE" altLang="en-US" sz="2000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69596" y="921103"/>
            <a:ext cx="3081268" cy="205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6066000" y="2614919"/>
            <a:ext cx="3387130" cy="225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16900" y="4212103"/>
            <a:ext cx="3009900" cy="209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3430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" t="2" r="1270" b="17400"/>
          <a:stretch/>
        </p:blipFill>
        <p:spPr>
          <a:xfrm>
            <a:off x="0" y="0"/>
            <a:ext cx="12204000" cy="6876000"/>
          </a:xfrm>
          <a:prstGeom prst="rect">
            <a:avLst/>
          </a:prstGeom>
        </p:spPr>
      </p:pic>
      <p:sp>
        <p:nvSpPr>
          <p:cNvPr id="13" name="Rounded Rectangle 12"/>
          <p:cNvSpPr>
            <a:spLocks/>
          </p:cNvSpPr>
          <p:nvPr/>
        </p:nvSpPr>
        <p:spPr>
          <a:xfrm>
            <a:off x="468000" y="308756"/>
            <a:ext cx="11196000" cy="626400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252762" y="457200"/>
            <a:ext cx="573050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3200" dirty="0" err="1">
                <a:latin typeface="Berlin Sans FB" panose="020E0602020502020306" pitchFamily="34" charset="0"/>
                <a:ea typeface="Sassoon Infant Rg" panose="02000503030000020003" charset="0"/>
                <a:cs typeface="Sassoon Infant Rg" panose="02000503030000020003" charset="0"/>
              </a:rPr>
              <a:t>Sciáil</a:t>
            </a:r>
            <a:endParaRPr lang="ga-IE" sz="3200" dirty="0">
              <a:latin typeface="Berlin Sans FB" panose="020E0602020502020306" pitchFamily="34" charset="0"/>
              <a:ea typeface="Sassoon Infant Rg" panose="02000503030000020003" charset="0"/>
              <a:cs typeface="Sassoon Infant Rg" panose="02000503030000020003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964429" y="1326374"/>
            <a:ext cx="4737871" cy="19193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08000" tIns="36000" rIns="108000" bIns="36000">
            <a:spAutoFit/>
          </a:bodyPr>
          <a:lstStyle/>
          <a:p>
            <a:pPr>
              <a:defRPr/>
            </a:pPr>
            <a:r>
              <a:rPr lang="ga-IE" altLang="en-US" sz="2000" dirty="0">
                <a:latin typeface="Tw Cen MT" panose="020B0602020104020603" pitchFamily="34" charset="0"/>
              </a:rPr>
              <a:t>Tá an-tóir ar an sciáil san Iorua. Is minic </a:t>
            </a:r>
            <a:r>
              <a:rPr lang="en-US" altLang="en-US" sz="2000" dirty="0">
                <a:latin typeface="Tw Cen MT" panose="020B0602020104020603" pitchFamily="34" charset="0"/>
              </a:rPr>
              <a:t/>
            </a:r>
            <a:br>
              <a:rPr lang="en-US" altLang="en-US" sz="2000" dirty="0">
                <a:latin typeface="Tw Cen MT" panose="020B0602020104020603" pitchFamily="34" charset="0"/>
              </a:rPr>
            </a:br>
            <a:r>
              <a:rPr lang="ga-IE" altLang="en-US" sz="2000" dirty="0">
                <a:latin typeface="Tw Cen MT" panose="020B0602020104020603" pitchFamily="34" charset="0"/>
              </a:rPr>
              <a:t>a bhíonn na bóithre faoi bhrat sneachta </a:t>
            </a:r>
            <a:r>
              <a:rPr lang="en-US" altLang="en-US" sz="2000" dirty="0">
                <a:latin typeface="Tw Cen MT" panose="020B0602020104020603" pitchFamily="34" charset="0"/>
              </a:rPr>
              <a:t/>
            </a:r>
            <a:br>
              <a:rPr lang="en-US" altLang="en-US" sz="2000" dirty="0">
                <a:latin typeface="Tw Cen MT" panose="020B0602020104020603" pitchFamily="34" charset="0"/>
              </a:rPr>
            </a:br>
            <a:r>
              <a:rPr lang="ga-IE" altLang="en-US" sz="2000" dirty="0">
                <a:latin typeface="Tw Cen MT" panose="020B0602020104020603" pitchFamily="34" charset="0"/>
              </a:rPr>
              <a:t>sa gheimhreadh agus téann daoine ó áit </a:t>
            </a:r>
            <a:r>
              <a:rPr lang="en-US" altLang="en-US" sz="2000" dirty="0">
                <a:latin typeface="Tw Cen MT" panose="020B0602020104020603" pitchFamily="34" charset="0"/>
              </a:rPr>
              <a:t/>
            </a:r>
            <a:br>
              <a:rPr lang="en-US" altLang="en-US" sz="2000" dirty="0">
                <a:latin typeface="Tw Cen MT" panose="020B0602020104020603" pitchFamily="34" charset="0"/>
              </a:rPr>
            </a:br>
            <a:r>
              <a:rPr lang="ga-IE" altLang="en-US" sz="2000" dirty="0">
                <a:latin typeface="Tw Cen MT" panose="020B0602020104020603" pitchFamily="34" charset="0"/>
              </a:rPr>
              <a:t>go háit ar scíonna. Ach is ar mhaithe le spraoi a bhíonn an-chuid daoine ag sciáil</a:t>
            </a:r>
            <a:r>
              <a:rPr lang="en-US" altLang="en-US" sz="2000" dirty="0">
                <a:latin typeface="Tw Cen MT" panose="020B0602020104020603" pitchFamily="34" charset="0"/>
              </a:rPr>
              <a:t> </a:t>
            </a:r>
            <a:r>
              <a:rPr lang="en-US" altLang="en-US" sz="2000" dirty="0" err="1">
                <a:latin typeface="Tw Cen MT" panose="020B0602020104020603" pitchFamily="34" charset="0"/>
              </a:rPr>
              <a:t>freisin</a:t>
            </a:r>
            <a:r>
              <a:rPr lang="ga-IE" altLang="en-US" sz="2000" dirty="0">
                <a:latin typeface="Tw Cen MT" panose="020B0602020104020603" pitchFamily="34" charset="0"/>
              </a:rPr>
              <a:t>. 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964429" y="3411502"/>
            <a:ext cx="4394971" cy="222713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08000" tIns="36000" rIns="108000" bIns="36000">
            <a:spAutoFit/>
          </a:bodyPr>
          <a:lstStyle/>
          <a:p>
            <a:pPr>
              <a:defRPr/>
            </a:pPr>
            <a:r>
              <a:rPr lang="ga-IE" altLang="en-US" sz="2000" dirty="0" smtClean="0">
                <a:latin typeface="Tw Cen MT" panose="020B0602020104020603" pitchFamily="34" charset="0"/>
              </a:rPr>
              <a:t>Spóirt sléibhe is ea sciáil agus </a:t>
            </a:r>
            <a:r>
              <a:rPr lang="en-US" altLang="en-US" sz="2000" dirty="0" err="1" smtClean="0">
                <a:latin typeface="Tw Cen MT" panose="020B0602020104020603" pitchFamily="34" charset="0"/>
              </a:rPr>
              <a:t>clársciáil</a:t>
            </a:r>
            <a:r>
              <a:rPr lang="ga-IE" altLang="en-US" sz="2000" dirty="0">
                <a:latin typeface="Tw Cen MT" panose="020B0602020104020603" pitchFamily="34" charset="0"/>
              </a:rPr>
              <a:t>. </a:t>
            </a:r>
            <a:r>
              <a:rPr lang="en-US" altLang="en-US" sz="2000" dirty="0" smtClean="0">
                <a:latin typeface="Tw Cen MT" panose="020B0602020104020603" pitchFamily="34" charset="0"/>
              </a:rPr>
              <a:t/>
            </a:r>
            <a:br>
              <a:rPr lang="en-US" altLang="en-US" sz="2000" dirty="0" smtClean="0">
                <a:latin typeface="Tw Cen MT" panose="020B0602020104020603" pitchFamily="34" charset="0"/>
              </a:rPr>
            </a:br>
            <a:r>
              <a:rPr lang="ga-IE" altLang="en-US" sz="2000" dirty="0" smtClean="0">
                <a:latin typeface="Tw Cen MT" panose="020B0602020104020603" pitchFamily="34" charset="0"/>
              </a:rPr>
              <a:t>I </a:t>
            </a:r>
            <a:r>
              <a:rPr lang="ga-IE" altLang="en-US" sz="2000" dirty="0">
                <a:latin typeface="Tw Cen MT" panose="020B0602020104020603" pitchFamily="34" charset="0"/>
              </a:rPr>
              <a:t>gcomórtais rásaí sciála </a:t>
            </a:r>
            <a:r>
              <a:rPr lang="ga-IE" altLang="en-US" sz="2000" dirty="0" smtClean="0">
                <a:latin typeface="Tw Cen MT" panose="020B0602020104020603" pitchFamily="34" charset="0"/>
              </a:rPr>
              <a:t>i </a:t>
            </a:r>
            <a:r>
              <a:rPr lang="ga-IE" altLang="en-US" sz="2000" dirty="0">
                <a:latin typeface="Tw Cen MT" panose="020B0602020104020603" pitchFamily="34" charset="0"/>
              </a:rPr>
              <a:t>sléibhte </a:t>
            </a:r>
            <a:r>
              <a:rPr lang="en-US" altLang="en-US" sz="2000" dirty="0" smtClean="0">
                <a:latin typeface="Tw Cen MT" panose="020B0602020104020603" pitchFamily="34" charset="0"/>
              </a:rPr>
              <a:t/>
            </a:r>
            <a:br>
              <a:rPr lang="en-US" altLang="en-US" sz="2000" dirty="0" smtClean="0">
                <a:latin typeface="Tw Cen MT" panose="020B0602020104020603" pitchFamily="34" charset="0"/>
              </a:rPr>
            </a:br>
            <a:r>
              <a:rPr lang="ga-IE" altLang="en-US" sz="2000" dirty="0" smtClean="0">
                <a:latin typeface="Tw Cen MT" panose="020B0602020104020603" pitchFamily="34" charset="0"/>
              </a:rPr>
              <a:t>na </a:t>
            </a:r>
            <a:r>
              <a:rPr lang="ga-IE" altLang="en-US" sz="2000" dirty="0">
                <a:latin typeface="Tw Cen MT" panose="020B0602020104020603" pitchFamily="34" charset="0"/>
              </a:rPr>
              <a:t>hIorua bíonn na hiomaitheoirí </a:t>
            </a:r>
            <a:r>
              <a:rPr lang="en-US" altLang="en-US" sz="2000" dirty="0" smtClean="0">
                <a:latin typeface="Tw Cen MT" panose="020B0602020104020603" pitchFamily="34" charset="0"/>
              </a:rPr>
              <a:t/>
            </a:r>
            <a:br>
              <a:rPr lang="en-US" altLang="en-US" sz="2000" dirty="0" smtClean="0">
                <a:latin typeface="Tw Cen MT" panose="020B0602020104020603" pitchFamily="34" charset="0"/>
              </a:rPr>
            </a:br>
            <a:r>
              <a:rPr lang="ga-IE" altLang="en-US" sz="2000" dirty="0" smtClean="0">
                <a:latin typeface="Tw Cen MT" panose="020B0602020104020603" pitchFamily="34" charset="0"/>
              </a:rPr>
              <a:t>ag </a:t>
            </a:r>
            <a:r>
              <a:rPr lang="ga-IE" altLang="en-US" sz="2000" dirty="0">
                <a:latin typeface="Tw Cen MT" panose="020B0602020104020603" pitchFamily="34" charset="0"/>
              </a:rPr>
              <a:t>sciáil le fána ar shleasa na sléibhte. </a:t>
            </a:r>
            <a:r>
              <a:rPr lang="ga-IE" altLang="en-US" sz="2000" dirty="0" err="1" smtClean="0">
                <a:latin typeface="Tw Cen MT" panose="020B0602020104020603" pitchFamily="34" charset="0"/>
              </a:rPr>
              <a:t>Reáchtáiltear</a:t>
            </a:r>
            <a:r>
              <a:rPr lang="ga-IE" altLang="en-US" sz="2000" dirty="0" smtClean="0">
                <a:latin typeface="Tw Cen MT" panose="020B0602020104020603" pitchFamily="34" charset="0"/>
              </a:rPr>
              <a:t> </a:t>
            </a:r>
            <a:r>
              <a:rPr lang="ga-IE" altLang="en-US" sz="2000" dirty="0">
                <a:latin typeface="Tw Cen MT" panose="020B0602020104020603" pitchFamily="34" charset="0"/>
              </a:rPr>
              <a:t>go leor comórtais sciála san Iorua: sa sciáil le fána, sa sciáil trastíre, sa léim fhada agus sa </a:t>
            </a:r>
            <a:r>
              <a:rPr lang="ga-IE" altLang="en-US" sz="2000" dirty="0" err="1">
                <a:latin typeface="Tw Cen MT" panose="020B0602020104020603" pitchFamily="34" charset="0"/>
              </a:rPr>
              <a:t>chlársciáil</a:t>
            </a:r>
            <a:r>
              <a:rPr lang="ga-IE" altLang="en-US" sz="2000" dirty="0">
                <a:latin typeface="Tw Cen MT" panose="020B0602020104020603" pitchFamily="34" charset="0"/>
              </a:rPr>
              <a:t>.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66000" y="1226218"/>
            <a:ext cx="3239996" cy="216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893375">
            <a:off x="9271524" y="713703"/>
            <a:ext cx="2006585" cy="300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8801" y="3796818"/>
            <a:ext cx="3317348" cy="221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635385">
            <a:off x="5420954" y="3987541"/>
            <a:ext cx="3060741" cy="204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2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" t="2" r="1270" b="17400"/>
          <a:stretch/>
        </p:blipFill>
        <p:spPr>
          <a:xfrm>
            <a:off x="0" y="0"/>
            <a:ext cx="12204000" cy="6876000"/>
          </a:xfrm>
          <a:prstGeom prst="rect">
            <a:avLst/>
          </a:prstGeom>
        </p:spPr>
      </p:pic>
      <p:sp>
        <p:nvSpPr>
          <p:cNvPr id="15" name="Rounded Rectangle 14"/>
          <p:cNvSpPr>
            <a:spLocks/>
          </p:cNvSpPr>
          <p:nvPr/>
        </p:nvSpPr>
        <p:spPr>
          <a:xfrm>
            <a:off x="468000" y="308756"/>
            <a:ext cx="11196000" cy="626400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827499" y="461157"/>
            <a:ext cx="6477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ga-IE" sz="3200" dirty="0">
                <a:latin typeface="Berlin Sans FB" panose="020E0602020502020306" pitchFamily="34" charset="0"/>
                <a:ea typeface="Sassoon Infant Rg" panose="02000503030000020003" charset="0"/>
                <a:cs typeface="Sassoon Infant Rg" panose="02000503030000020003" charset="0"/>
              </a:rPr>
              <a:t>Ainmhithe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295687">
            <a:off x="7505655" y="1926611"/>
            <a:ext cx="3261785" cy="217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4826" y="2394113"/>
            <a:ext cx="2672063" cy="178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 bwMode="auto">
          <a:xfrm>
            <a:off x="1563849" y="936000"/>
            <a:ext cx="9004301" cy="1101994"/>
          </a:xfrm>
          <a:prstGeom prst="roundRect">
            <a:avLst/>
          </a:prstGeom>
          <a:noFill/>
          <a:ln>
            <a:noFill/>
          </a:ln>
          <a:effectLst/>
        </p:spPr>
        <p:txBody>
          <a:bodyPr wrap="square" lIns="108000" tIns="36000" rIns="108000" bIns="36000">
            <a:spAutoFit/>
          </a:bodyPr>
          <a:lstStyle/>
          <a:p>
            <a:pPr>
              <a:defRPr/>
            </a:pPr>
            <a:r>
              <a:rPr lang="ga-IE" altLang="en-US" sz="2000" dirty="0" smtClean="0">
                <a:latin typeface="Tw Cen MT" panose="020B0602020104020603" pitchFamily="34" charset="0"/>
              </a:rPr>
              <a:t>Is iomaí ainmhí spéisiúil a mhaireann san Iorua. Ina measc tá an réinfhia, an </a:t>
            </a:r>
            <a:r>
              <a:rPr lang="ga-IE" altLang="en-US" sz="2000" dirty="0" err="1" smtClean="0">
                <a:latin typeface="Tw Cen MT" panose="020B0602020104020603" pitchFamily="34" charset="0"/>
              </a:rPr>
              <a:t>glutan</a:t>
            </a:r>
            <a:r>
              <a:rPr lang="ga-IE" altLang="en-US" sz="2000" dirty="0" smtClean="0">
                <a:latin typeface="Tw Cen MT" panose="020B0602020104020603" pitchFamily="34" charset="0"/>
              </a:rPr>
              <a:t>, </a:t>
            </a:r>
            <a:br>
              <a:rPr lang="ga-IE" altLang="en-US" sz="2000" dirty="0" smtClean="0">
                <a:latin typeface="Tw Cen MT" panose="020B0602020104020603" pitchFamily="34" charset="0"/>
              </a:rPr>
            </a:br>
            <a:r>
              <a:rPr lang="ga-IE" altLang="en-US" sz="2000" dirty="0" smtClean="0">
                <a:latin typeface="Tw Cen MT" panose="020B0602020104020603" pitchFamily="34" charset="0"/>
              </a:rPr>
              <a:t>an lincse, an </a:t>
            </a:r>
            <a:r>
              <a:rPr lang="ga-IE" altLang="en-US" sz="2000" dirty="0" err="1" smtClean="0">
                <a:latin typeface="Tw Cen MT" panose="020B0602020104020603" pitchFamily="34" charset="0"/>
              </a:rPr>
              <a:t>mús</a:t>
            </a:r>
            <a:r>
              <a:rPr lang="ga-IE" altLang="en-US" sz="2000" dirty="0" smtClean="0">
                <a:latin typeface="Tw Cen MT" panose="020B0602020104020603" pitchFamily="34" charset="0"/>
              </a:rPr>
              <a:t> agus an puifín. </a:t>
            </a:r>
            <a:r>
              <a:rPr lang="ga-IE" sz="2000" dirty="0" smtClean="0">
                <a:latin typeface="Tw Cen MT" panose="020B0602020104020603" pitchFamily="34" charset="0"/>
              </a:rPr>
              <a:t>Chomh maith leis sin, faightear an béar bán agus an sionnach Artach ann, dhá speiceas atá faoi chosaint. </a:t>
            </a:r>
            <a:endParaRPr lang="ga-IE" altLang="en-US" sz="2000" dirty="0">
              <a:latin typeface="Tw Cen MT" panose="020B0602020104020603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04779">
            <a:off x="672427" y="4024413"/>
            <a:ext cx="2735269" cy="195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5728" y="4261057"/>
            <a:ext cx="3120273" cy="20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439372">
            <a:off x="3990112" y="2161985"/>
            <a:ext cx="3368100" cy="224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6457" y="4197420"/>
            <a:ext cx="2849957" cy="190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13934" y="4096092"/>
            <a:ext cx="2998205" cy="199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5813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" t="2" r="1270" b="17400"/>
          <a:stretch/>
        </p:blipFill>
        <p:spPr>
          <a:xfrm>
            <a:off x="0" y="0"/>
            <a:ext cx="12204000" cy="6876000"/>
          </a:xfrm>
          <a:prstGeom prst="rect">
            <a:avLst/>
          </a:prstGeom>
        </p:spPr>
      </p:pic>
      <p:sp>
        <p:nvSpPr>
          <p:cNvPr id="9" name="Rounded Rectangle 8"/>
          <p:cNvSpPr>
            <a:spLocks/>
          </p:cNvSpPr>
          <p:nvPr/>
        </p:nvSpPr>
        <p:spPr>
          <a:xfrm>
            <a:off x="468000" y="308756"/>
            <a:ext cx="11196000" cy="626400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87400" y="1708882"/>
            <a:ext cx="4676966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ga-IE" sz="2000" dirty="0" smtClean="0">
                <a:latin typeface="Tw Cen MT" panose="020B0602020104020603" pitchFamily="34" charset="0"/>
              </a:rPr>
              <a:t>I dtuaisceart na hIorua, bíonn an </a:t>
            </a:r>
            <a:r>
              <a:rPr lang="ga-IE" sz="2000" i="1" dirty="0" err="1" smtClean="0">
                <a:latin typeface="Tw Cen MT" panose="020B0602020104020603" pitchFamily="34" charset="0"/>
              </a:rPr>
              <a:t>Aurora</a:t>
            </a:r>
            <a:r>
              <a:rPr lang="ga-IE" sz="2000" i="1" dirty="0" smtClean="0">
                <a:latin typeface="Tw Cen MT" panose="020B0602020104020603" pitchFamily="34" charset="0"/>
              </a:rPr>
              <a:t> </a:t>
            </a:r>
            <a:r>
              <a:rPr lang="ga-IE" sz="2000" i="1" dirty="0" err="1" smtClean="0">
                <a:latin typeface="Tw Cen MT" panose="020B0602020104020603" pitchFamily="34" charset="0"/>
              </a:rPr>
              <a:t>Borealis</a:t>
            </a:r>
            <a:r>
              <a:rPr lang="ga-IE" sz="2000" dirty="0" smtClean="0">
                <a:latin typeface="Tw Cen MT" panose="020B0602020104020603" pitchFamily="34" charset="0"/>
              </a:rPr>
              <a:t> nó </a:t>
            </a:r>
            <a:r>
              <a:rPr lang="ga-IE" sz="2000" b="1" dirty="0" smtClean="0">
                <a:latin typeface="Tw Cen MT" panose="020B0602020104020603" pitchFamily="34" charset="0"/>
              </a:rPr>
              <a:t>na Gealáin Thuaidh </a:t>
            </a:r>
            <a:r>
              <a:rPr lang="ga-IE" sz="2000" dirty="0" smtClean="0">
                <a:latin typeface="Tw Cen MT" panose="020B0602020104020603" pitchFamily="34" charset="0"/>
              </a:rPr>
              <a:t>le feiceáil sa spéir. Tagann go leor turasóirí go dtí an Iorua chun an radharc speisialta seo a fheiceáil. Cáithníní a scaoiltear amach as atmaisféar na gréine is cúis leis na Gealáin Thuaidh. Buaileann na cáithníní sin i gcoinne cáithníní in atmaisféar an domhain féin. Mar thoradh air sin, bíonn an spéir ar lasadh le brait lonracha agus sruthanna soilseacha.</a:t>
            </a:r>
            <a:endParaRPr lang="ga-IE" sz="2000" dirty="0">
              <a:latin typeface="Tw Cen MT" panose="020B0602020104020603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06064" y="1826463"/>
            <a:ext cx="5523945" cy="307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2152650" y="720000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ga-IE" sz="2800" b="1" dirty="0"/>
              <a:t> </a:t>
            </a:r>
            <a:r>
              <a:rPr lang="ga-IE" altLang="en-US" sz="3200" dirty="0">
                <a:solidFill>
                  <a:schemeClr val="tx1"/>
                </a:solidFill>
                <a:latin typeface="Berlin Sans FB" panose="020E0602020502020306" pitchFamily="34" charset="0"/>
              </a:rPr>
              <a:t>Na Gealáin Thuaidh</a:t>
            </a:r>
          </a:p>
        </p:txBody>
      </p:sp>
    </p:spTree>
    <p:extLst>
      <p:ext uri="{BB962C8B-B14F-4D97-AF65-F5344CB8AC3E}">
        <p14:creationId xmlns:p14="http://schemas.microsoft.com/office/powerpoint/2010/main" val="39293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" t="2" r="1270" b="17400"/>
          <a:stretch/>
        </p:blipFill>
        <p:spPr>
          <a:xfrm>
            <a:off x="0" y="0"/>
            <a:ext cx="12204000" cy="6876000"/>
          </a:xfrm>
          <a:prstGeom prst="rect">
            <a:avLst/>
          </a:prstGeom>
        </p:spPr>
      </p:pic>
      <p:sp>
        <p:nvSpPr>
          <p:cNvPr id="9" name="Rounded Rectangle 8"/>
          <p:cNvSpPr>
            <a:spLocks/>
          </p:cNvSpPr>
          <p:nvPr/>
        </p:nvSpPr>
        <p:spPr>
          <a:xfrm>
            <a:off x="468000" y="308756"/>
            <a:ext cx="11196000" cy="626400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28655" y="2163483"/>
            <a:ext cx="452885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ga-IE" sz="2000" dirty="0">
                <a:latin typeface="Tw Cen MT" panose="020B0602020104020603" pitchFamily="34" charset="0"/>
              </a:rPr>
              <a:t>Tugtar ‘Tír Ghrian an Mheán Oíche’ ar thuaisceart na hIorua. I rith an gheimhridh ní bhíonn solas na gréine ann ach ar feadh cúpla uair an chloig i gcaitheamh an lae. </a:t>
            </a:r>
            <a:br>
              <a:rPr lang="ga-IE" sz="2000" dirty="0">
                <a:latin typeface="Tw Cen MT" panose="020B0602020104020603" pitchFamily="34" charset="0"/>
              </a:rPr>
            </a:br>
            <a:r>
              <a:rPr lang="ga-IE" sz="2000" dirty="0">
                <a:latin typeface="Tw Cen MT" panose="020B0602020104020603" pitchFamily="34" charset="0"/>
              </a:rPr>
              <a:t>Ach i rith an tsamhraidh ní théann an ghrian faoi in aon chor. Bíonn an ghrian </a:t>
            </a:r>
            <a:br>
              <a:rPr lang="ga-IE" sz="2000" dirty="0">
                <a:latin typeface="Tw Cen MT" panose="020B0602020104020603" pitchFamily="34" charset="0"/>
              </a:rPr>
            </a:br>
            <a:r>
              <a:rPr lang="ga-IE" sz="2000" dirty="0">
                <a:latin typeface="Tw Cen MT" panose="020B0602020104020603" pitchFamily="34" charset="0"/>
              </a:rPr>
              <a:t>le feiceáil ar feadh na hoíche agus </a:t>
            </a:r>
            <a:r>
              <a:rPr lang="en-US" sz="2000" dirty="0">
                <a:latin typeface="Tw Cen MT" panose="020B0602020104020603" pitchFamily="34" charset="0"/>
              </a:rPr>
              <a:t/>
            </a:r>
            <a:br>
              <a:rPr lang="en-US" sz="2000" dirty="0">
                <a:latin typeface="Tw Cen MT" panose="020B0602020104020603" pitchFamily="34" charset="0"/>
              </a:rPr>
            </a:br>
            <a:r>
              <a:rPr lang="ga-IE" sz="2000" dirty="0">
                <a:latin typeface="Tw Cen MT" panose="020B0602020104020603" pitchFamily="34" charset="0"/>
              </a:rPr>
              <a:t>ní éiríonn sé dorcha in aon chor.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57505" y="1809471"/>
            <a:ext cx="5715000" cy="379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85DC147D-007C-4E09-B632-C47E0D8CB74F}"/>
              </a:ext>
            </a:extLst>
          </p:cNvPr>
          <p:cNvSpPr txBox="1">
            <a:spLocks/>
          </p:cNvSpPr>
          <p:nvPr/>
        </p:nvSpPr>
        <p:spPr>
          <a:xfrm>
            <a:off x="2035198" y="720000"/>
            <a:ext cx="8220075" cy="54846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ga-IE" altLang="en-US" sz="3200" dirty="0">
                <a:latin typeface="Berlin Sans FB" panose="020E0602020502020306" pitchFamily="34" charset="0"/>
                <a:ea typeface="Sassoon Infant Rg" panose="02000503030000020003" charset="0"/>
                <a:cs typeface="Sassoon Infant Rg" panose="02000503030000020003" charset="0"/>
              </a:rPr>
              <a:t>Tír Ghrian an Mheán Oíche</a:t>
            </a:r>
          </a:p>
        </p:txBody>
      </p:sp>
    </p:spTree>
    <p:extLst>
      <p:ext uri="{BB962C8B-B14F-4D97-AF65-F5344CB8AC3E}">
        <p14:creationId xmlns:p14="http://schemas.microsoft.com/office/powerpoint/2010/main" val="351402966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" t="2" r="1270" b="17400"/>
          <a:stretch/>
        </p:blipFill>
        <p:spPr>
          <a:xfrm>
            <a:off x="0" y="0"/>
            <a:ext cx="12204000" cy="6876000"/>
          </a:xfrm>
          <a:prstGeom prst="rect">
            <a:avLst/>
          </a:prstGeom>
        </p:spPr>
      </p:pic>
      <p:sp>
        <p:nvSpPr>
          <p:cNvPr id="11" name="Rounded Rectangle 10"/>
          <p:cNvSpPr>
            <a:spLocks/>
          </p:cNvSpPr>
          <p:nvPr/>
        </p:nvSpPr>
        <p:spPr>
          <a:xfrm>
            <a:off x="468000" y="308756"/>
            <a:ext cx="11196000" cy="626400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699291" y="1098112"/>
            <a:ext cx="58868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a-IE" sz="2000" dirty="0">
                <a:latin typeface="Tw Cen MT" panose="020B0602020104020603" pitchFamily="34" charset="0"/>
              </a:rPr>
              <a:t>Is iad na </a:t>
            </a:r>
            <a:r>
              <a:rPr lang="ga-IE" sz="2000" dirty="0" err="1">
                <a:latin typeface="Tw Cen MT" panose="020B0602020104020603" pitchFamily="34" charset="0"/>
              </a:rPr>
              <a:t>Sámaigh</a:t>
            </a:r>
            <a:r>
              <a:rPr lang="ga-IE" sz="2000" dirty="0">
                <a:latin typeface="Tw Cen MT" panose="020B0602020104020603" pitchFamily="34" charset="0"/>
              </a:rPr>
              <a:t> an pobal dúchasach a chónaíonn </a:t>
            </a:r>
            <a:br>
              <a:rPr lang="ga-IE" sz="2000" dirty="0">
                <a:latin typeface="Tw Cen MT" panose="020B0602020104020603" pitchFamily="34" charset="0"/>
              </a:rPr>
            </a:br>
            <a:r>
              <a:rPr lang="ga-IE" sz="2000" dirty="0">
                <a:latin typeface="Tw Cen MT" panose="020B0602020104020603" pitchFamily="34" charset="0"/>
              </a:rPr>
              <a:t>in </a:t>
            </a:r>
            <a:r>
              <a:rPr lang="ga-IE" sz="2000" dirty="0" err="1">
                <a:latin typeface="Tw Cen MT" panose="020B0602020104020603" pitchFamily="34" charset="0"/>
              </a:rPr>
              <a:t>Sápmi</a:t>
            </a:r>
            <a:r>
              <a:rPr lang="ga-IE" sz="2000" dirty="0">
                <a:latin typeface="Tw Cen MT" panose="020B0602020104020603" pitchFamily="34" charset="0"/>
              </a:rPr>
              <a:t>, </a:t>
            </a:r>
            <a:r>
              <a:rPr lang="en-US" sz="2000" dirty="0" err="1">
                <a:latin typeface="Tw Cen MT" panose="020B0602020104020603" pitchFamily="34" charset="0"/>
              </a:rPr>
              <a:t>réigiún</a:t>
            </a:r>
            <a:r>
              <a:rPr lang="en-US" sz="2000" dirty="0">
                <a:latin typeface="Tw Cen MT" panose="020B0602020104020603" pitchFamily="34" charset="0"/>
              </a:rPr>
              <a:t> </a:t>
            </a:r>
            <a:r>
              <a:rPr lang="ga-IE" sz="2000" dirty="0">
                <a:latin typeface="Tw Cen MT" panose="020B0602020104020603" pitchFamily="34" charset="0"/>
              </a:rPr>
              <a:t>a chuimsíonn tuaisceart na hIorua, </a:t>
            </a:r>
            <a:br>
              <a:rPr lang="ga-IE" sz="2000" dirty="0">
                <a:latin typeface="Tw Cen MT" panose="020B0602020104020603" pitchFamily="34" charset="0"/>
              </a:rPr>
            </a:br>
            <a:r>
              <a:rPr lang="ga-IE" sz="2000" dirty="0">
                <a:latin typeface="Tw Cen MT" panose="020B0602020104020603" pitchFamily="34" charset="0"/>
              </a:rPr>
              <a:t>na Sualainne agus na Fionlainne chomh maith le </a:t>
            </a:r>
            <a:br>
              <a:rPr lang="ga-IE" sz="2000" dirty="0">
                <a:latin typeface="Tw Cen MT" panose="020B0602020104020603" pitchFamily="34" charset="0"/>
              </a:rPr>
            </a:br>
            <a:r>
              <a:rPr lang="ga-IE" sz="2000" dirty="0">
                <a:latin typeface="Tw Cen MT" panose="020B0602020104020603" pitchFamily="34" charset="0"/>
              </a:rPr>
              <a:t>ceantar in iarthuaisceart na Rúise. Tá timpeall 70,000 </a:t>
            </a:r>
            <a:r>
              <a:rPr lang="ga-IE" sz="2000" dirty="0" err="1">
                <a:latin typeface="Tw Cen MT" panose="020B0602020104020603" pitchFamily="34" charset="0"/>
              </a:rPr>
              <a:t>Sámach</a:t>
            </a:r>
            <a:r>
              <a:rPr lang="ga-IE" sz="2000" dirty="0">
                <a:latin typeface="Tw Cen MT" panose="020B0602020104020603" pitchFamily="34" charset="0"/>
              </a:rPr>
              <a:t> ann agus tuairim is 10 dteanga </a:t>
            </a:r>
            <a:r>
              <a:rPr lang="ga-IE" sz="2000" dirty="0" err="1">
                <a:latin typeface="Tw Cen MT" panose="020B0602020104020603" pitchFamily="34" charset="0"/>
              </a:rPr>
              <a:t>Shámacha</a:t>
            </a:r>
            <a:r>
              <a:rPr lang="ga-IE" sz="2000" dirty="0">
                <a:latin typeface="Tw Cen MT" panose="020B0602020104020603" pitchFamily="34" charset="0"/>
              </a:rPr>
              <a:t> </a:t>
            </a:r>
            <a:r>
              <a:rPr lang="ga-IE" sz="2000" dirty="0" smtClean="0">
                <a:latin typeface="Tw Cen MT" panose="020B0602020104020603" pitchFamily="34" charset="0"/>
              </a:rPr>
              <a:t>acu</a:t>
            </a:r>
            <a:r>
              <a:rPr lang="en-US" sz="2000" dirty="0" smtClean="0">
                <a:latin typeface="Tw Cen MT" panose="020B0602020104020603" pitchFamily="34" charset="0"/>
              </a:rPr>
              <a:t>.</a:t>
            </a:r>
            <a:r>
              <a:rPr lang="ga-IE" sz="2000" dirty="0" smtClean="0">
                <a:latin typeface="Tw Cen MT" panose="020B0602020104020603" pitchFamily="34" charset="0"/>
              </a:rPr>
              <a:t>  </a:t>
            </a:r>
            <a:r>
              <a:rPr lang="ga-IE" sz="2000" dirty="0">
                <a:latin typeface="Tw Cen MT" panose="020B0602020104020603" pitchFamily="34" charset="0"/>
              </a:rPr>
              <a:t/>
            </a:r>
            <a:br>
              <a:rPr lang="ga-IE" sz="2000" dirty="0">
                <a:latin typeface="Tw Cen MT" panose="020B0602020104020603" pitchFamily="34" charset="0"/>
              </a:rPr>
            </a:br>
            <a:r>
              <a:rPr lang="en-US" sz="2000" dirty="0" smtClean="0">
                <a:latin typeface="Tw Cen MT" panose="020B0602020104020603" pitchFamily="34" charset="0"/>
              </a:rPr>
              <a:t>A</a:t>
            </a:r>
            <a:r>
              <a:rPr lang="ga-IE" sz="2000" dirty="0" err="1" smtClean="0">
                <a:latin typeface="Tw Cen MT" panose="020B0602020104020603" pitchFamily="34" charset="0"/>
              </a:rPr>
              <a:t>ch</a:t>
            </a:r>
            <a:r>
              <a:rPr lang="ga-IE" sz="2000" dirty="0" smtClean="0">
                <a:latin typeface="Tw Cen MT" panose="020B0602020104020603" pitchFamily="34" charset="0"/>
              </a:rPr>
              <a:t> </a:t>
            </a:r>
            <a:r>
              <a:rPr lang="ga-IE" sz="2000" dirty="0">
                <a:latin typeface="Tw Cen MT" panose="020B0602020104020603" pitchFamily="34" charset="0"/>
              </a:rPr>
              <a:t>tá na teangacha sin i mbaol sa lá atá inniu ann.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99291" y="3124865"/>
            <a:ext cx="539671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a-IE" sz="2000" dirty="0" smtClean="0">
                <a:latin typeface="Tw Cen MT" panose="020B0602020104020603" pitchFamily="34" charset="0"/>
              </a:rPr>
              <a:t>Caitheann </a:t>
            </a:r>
            <a:r>
              <a:rPr lang="ga-IE" sz="2000" dirty="0">
                <a:latin typeface="Tw Cen MT" panose="020B0602020104020603" pitchFamily="34" charset="0"/>
              </a:rPr>
              <a:t>na </a:t>
            </a:r>
            <a:r>
              <a:rPr lang="ga-IE" sz="2000" dirty="0" err="1">
                <a:latin typeface="Tw Cen MT" panose="020B0602020104020603" pitchFamily="34" charset="0"/>
              </a:rPr>
              <a:t>Sámaigh</a:t>
            </a:r>
            <a:r>
              <a:rPr lang="ga-IE" sz="2000" dirty="0">
                <a:latin typeface="Tw Cen MT" panose="020B0602020104020603" pitchFamily="34" charset="0"/>
              </a:rPr>
              <a:t> éadaí traidisiúnta ar a dtugtar </a:t>
            </a:r>
            <a:r>
              <a:rPr lang="ga-IE" sz="2000" b="1" i="1" dirty="0" err="1">
                <a:latin typeface="Tw Cen MT" panose="020B0602020104020603" pitchFamily="34" charset="0"/>
              </a:rPr>
              <a:t>Gákti</a:t>
            </a:r>
            <a:r>
              <a:rPr lang="ga-IE" sz="2000" dirty="0">
                <a:latin typeface="Tw Cen MT" panose="020B0602020104020603" pitchFamily="34" charset="0"/>
              </a:rPr>
              <a:t>. Is as leathar an réinfhia a dhéantaí na héadaí sin go traidisiúnta. Tugann na héadaí go leor le fios faoin duine atá á gcaitheamh. Is féidir an áit arb as do dhuine a dhéanamh amach ó na dathanna agus na patrúin atá ar a gcuid éadaí, mar shampla, nó cé acu singil nó pósta atá siad</a:t>
            </a:r>
            <a:r>
              <a:rPr lang="ga-IE" sz="2000" dirty="0" smtClean="0">
                <a:latin typeface="Tw Cen MT" panose="020B0602020104020603" pitchFamily="34" charset="0"/>
              </a:rPr>
              <a:t>.</a:t>
            </a:r>
            <a:r>
              <a:rPr lang="en-US" sz="2000" dirty="0">
                <a:latin typeface="Tw Cen MT" panose="020B0602020104020603" pitchFamily="34" charset="0"/>
              </a:rPr>
              <a:t> </a:t>
            </a:r>
            <a:r>
              <a:rPr lang="en-US" sz="2000" dirty="0" smtClean="0">
                <a:latin typeface="Tw Cen MT" panose="020B0602020104020603" pitchFamily="34" charset="0"/>
              </a:rPr>
              <a:t/>
            </a:r>
            <a:br>
              <a:rPr lang="en-US" sz="2000" dirty="0" smtClean="0">
                <a:latin typeface="Tw Cen MT" panose="020B0602020104020603" pitchFamily="34" charset="0"/>
              </a:rPr>
            </a:br>
            <a:endParaRPr lang="ga-IE" sz="2000" dirty="0">
              <a:latin typeface="Tw Cen MT" panose="020B0602020104020603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80185">
            <a:off x="6295195" y="640378"/>
            <a:ext cx="2973743" cy="241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5" r="2830"/>
          <a:stretch/>
        </p:blipFill>
        <p:spPr bwMode="auto">
          <a:xfrm>
            <a:off x="9108000" y="2327468"/>
            <a:ext cx="2556000" cy="245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="" xmlns:a16="http://schemas.microsoft.com/office/drawing/2014/main" id="{85DC147D-007C-4E09-B632-C47E0D8CB74F}"/>
              </a:ext>
            </a:extLst>
          </p:cNvPr>
          <p:cNvSpPr txBox="1">
            <a:spLocks/>
          </p:cNvSpPr>
          <p:nvPr/>
        </p:nvSpPr>
        <p:spPr>
          <a:xfrm>
            <a:off x="1009286" y="508861"/>
            <a:ext cx="8220075" cy="54846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GB" altLang="en-US" sz="3200" dirty="0">
                <a:latin typeface="Berlin Sans FB" panose="020E0602020502020306" pitchFamily="34" charset="0"/>
                <a:ea typeface="Sassoon Infant Rg" panose="02000503030000020003" charset="0"/>
                <a:cs typeface="Sassoon Infant Rg" panose="02000503030000020003" charset="0"/>
              </a:rPr>
              <a:t>Na </a:t>
            </a:r>
            <a:r>
              <a:rPr lang="en-GB" altLang="en-US" sz="3200" dirty="0" err="1">
                <a:latin typeface="Berlin Sans FB" panose="020E0602020502020306" pitchFamily="34" charset="0"/>
                <a:ea typeface="Sassoon Infant Rg" panose="02000503030000020003" charset="0"/>
                <a:cs typeface="Sassoon Infant Rg" panose="02000503030000020003" charset="0"/>
              </a:rPr>
              <a:t>Sámaigh</a:t>
            </a:r>
            <a:endParaRPr lang="en-GB" altLang="en-US" sz="3200" dirty="0">
              <a:latin typeface="Berlin Sans FB" panose="020E0602020502020306" pitchFamily="34" charset="0"/>
              <a:ea typeface="Sassoon Infant Rg" panose="02000503030000020003" charset="0"/>
              <a:cs typeface="Sassoon Infant Rg" panose="02000503030000020003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66000" y="3496095"/>
            <a:ext cx="3275237" cy="208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98516" y="5622143"/>
            <a:ext cx="10240984" cy="1123712"/>
          </a:xfrm>
          <a:prstGeom prst="round2Diag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ga-IE" sz="2000" dirty="0" smtClean="0">
                <a:latin typeface="Tw Cen MT" panose="020B0602020104020603" pitchFamily="34" charset="0"/>
              </a:rPr>
              <a:t>Cé gur pobal dúchasach iad na </a:t>
            </a:r>
            <a:r>
              <a:rPr lang="ga-IE" sz="2000" dirty="0" err="1" smtClean="0">
                <a:latin typeface="Tw Cen MT" panose="020B0602020104020603" pitchFamily="34" charset="0"/>
              </a:rPr>
              <a:t>Sámaigh</a:t>
            </a:r>
            <a:r>
              <a:rPr lang="ga-IE" sz="2000" dirty="0" smtClean="0">
                <a:latin typeface="Tw Cen MT" panose="020B0602020104020603" pitchFamily="34" charset="0"/>
              </a:rPr>
              <a:t>, is cuid den saol nua-aimseartha sá lá atá inniu ann</a:t>
            </a:r>
            <a:r>
              <a:rPr lang="en-US" sz="2000" dirty="0" smtClean="0">
                <a:latin typeface="Tw Cen MT" panose="020B0602020104020603" pitchFamily="34" charset="0"/>
              </a:rPr>
              <a:t> </a:t>
            </a:r>
            <a:r>
              <a:rPr lang="ga-IE" sz="2000" dirty="0" smtClean="0">
                <a:latin typeface="Tw Cen MT" panose="020B0602020104020603" pitchFamily="34" charset="0"/>
              </a:rPr>
              <a:t>iad. </a:t>
            </a:r>
            <a:r>
              <a:rPr lang="ga-IE" sz="2000" dirty="0" smtClean="0">
                <a:latin typeface="Tw Cen MT" panose="020B0602020104020603" pitchFamily="34" charset="0"/>
                <a:cs typeface="Arial" panose="020B0604020202020204" pitchFamily="34" charset="0"/>
              </a:rPr>
              <a:t>Cliceáil ar an nasc seo thíos chun féachaint ar fhíseán a thugann léargas ar an dóigh a maireann na </a:t>
            </a:r>
            <a:r>
              <a:rPr lang="ga-IE" sz="2000" dirty="0" err="1" smtClean="0">
                <a:latin typeface="Tw Cen MT" panose="020B0602020104020603" pitchFamily="34" charset="0"/>
                <a:cs typeface="Arial" panose="020B0604020202020204" pitchFamily="34" charset="0"/>
              </a:rPr>
              <a:t>Sámaigh</a:t>
            </a:r>
            <a:r>
              <a:rPr lang="ga-IE" sz="2000" dirty="0" smtClean="0">
                <a:latin typeface="Tw Cen MT" panose="020B0602020104020603" pitchFamily="34" charset="0"/>
                <a:cs typeface="Arial" panose="020B0604020202020204" pitchFamily="34" charset="0"/>
              </a:rPr>
              <a:t> sa lá atá inniu ann: </a:t>
            </a:r>
            <a:r>
              <a:rPr lang="ga-IE" sz="2000" dirty="0" smtClean="0">
                <a:latin typeface="Tw Cen MT" panose="020B0602020104020603" pitchFamily="34" charset="0"/>
                <a:cs typeface="Arial" panose="020B0604020202020204" pitchFamily="34" charset="0"/>
                <a:hlinkClick r:id="rId7"/>
              </a:rPr>
              <a:t>https</a:t>
            </a:r>
            <a:r>
              <a:rPr lang="ga-IE" sz="2000" dirty="0">
                <a:latin typeface="Tw Cen MT" panose="020B0602020104020603" pitchFamily="34" charset="0"/>
                <a:cs typeface="Arial" panose="020B0604020202020204" pitchFamily="34" charset="0"/>
                <a:hlinkClick r:id="rId7"/>
              </a:rPr>
              <a:t>://</a:t>
            </a:r>
            <a:r>
              <a:rPr lang="ga-IE" sz="2000" dirty="0" smtClean="0">
                <a:latin typeface="Tw Cen MT" panose="020B0602020104020603" pitchFamily="34" charset="0"/>
                <a:cs typeface="Arial" panose="020B0604020202020204" pitchFamily="34" charset="0"/>
                <a:hlinkClick r:id="rId7"/>
              </a:rPr>
              <a:t>www.youtube.com/watch?v=FN-Guz5Zlg4</a:t>
            </a:r>
            <a:r>
              <a:rPr lang="en-US" sz="2000" dirty="0" smtClean="0">
                <a:latin typeface="Tw Cen MT" panose="020B0602020104020603" pitchFamily="34" charset="0"/>
                <a:cs typeface="Arial" panose="020B0604020202020204" pitchFamily="34" charset="0"/>
              </a:rPr>
              <a:t> </a:t>
            </a:r>
            <a:endParaRPr lang="ga-IE" sz="2000" dirty="0"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79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" t="2" r="1270" b="17400"/>
          <a:stretch/>
        </p:blipFill>
        <p:spPr>
          <a:xfrm>
            <a:off x="0" y="0"/>
            <a:ext cx="12204000" cy="6876000"/>
          </a:xfrm>
          <a:prstGeom prst="rect">
            <a:avLst/>
          </a:prstGeom>
        </p:spPr>
      </p:pic>
      <p:sp>
        <p:nvSpPr>
          <p:cNvPr id="15" name="Rounded Rectangle 14"/>
          <p:cNvSpPr>
            <a:spLocks/>
          </p:cNvSpPr>
          <p:nvPr/>
        </p:nvSpPr>
        <p:spPr>
          <a:xfrm>
            <a:off x="468000" y="308756"/>
            <a:ext cx="11196000" cy="626400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85DC147D-007C-4E09-B632-C47E0D8CB74F}"/>
              </a:ext>
            </a:extLst>
          </p:cNvPr>
          <p:cNvSpPr txBox="1">
            <a:spLocks/>
          </p:cNvSpPr>
          <p:nvPr/>
        </p:nvSpPr>
        <p:spPr>
          <a:xfrm>
            <a:off x="1785257" y="448808"/>
            <a:ext cx="8643257" cy="54846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ga-IE" altLang="en-US" sz="3200" dirty="0">
                <a:latin typeface="Berlin Sans FB" panose="020E0602020502020306" pitchFamily="34" charset="0"/>
                <a:ea typeface="Sassoon Infant Rg" panose="02000503030000020003" charset="0"/>
                <a:cs typeface="Sassoon Infant Rg" panose="02000503030000020003" charset="0"/>
              </a:rPr>
              <a:t>Éire agus Críoch Lochlann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4" t="13889" r="10525" b="20322"/>
          <a:stretch/>
        </p:blipFill>
        <p:spPr bwMode="auto">
          <a:xfrm>
            <a:off x="6947999" y="1063251"/>
            <a:ext cx="2450643" cy="2608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459218" y="1656317"/>
            <a:ext cx="4470829" cy="89476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ga-IE" altLang="en-US" sz="2000" dirty="0">
                <a:solidFill>
                  <a:schemeClr val="tx1"/>
                </a:solidFill>
                <a:latin typeface="Tw Cen MT" panose="020B0602020104020603" pitchFamily="34" charset="0"/>
              </a:rPr>
              <a:t>Ba as Críoch Lochlann do na Lochlannaigh a tháinig go hÉirinn breis agus míle bliain </a:t>
            </a:r>
            <a:br>
              <a:rPr lang="ga-IE" altLang="en-US" sz="2000" dirty="0">
                <a:solidFill>
                  <a:schemeClr val="tx1"/>
                </a:solidFill>
                <a:latin typeface="Tw Cen MT" panose="020B0602020104020603" pitchFamily="34" charset="0"/>
              </a:rPr>
            </a:br>
            <a:r>
              <a:rPr lang="ga-IE" altLang="en-US" sz="2000" dirty="0">
                <a:solidFill>
                  <a:schemeClr val="tx1"/>
                </a:solidFill>
                <a:latin typeface="Tw Cen MT" panose="020B0602020104020603" pitchFamily="34" charset="0"/>
              </a:rPr>
              <a:t>ó shin. 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3038" y="3411750"/>
            <a:ext cx="4337597" cy="286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5803047" y="3602672"/>
            <a:ext cx="5717690" cy="190594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endParaRPr lang="ga-IE" altLang="ga-IE" dirty="0">
              <a:solidFill>
                <a:schemeClr val="tx1"/>
              </a:solidFill>
              <a:latin typeface="Tw Cen MT" panose="020B0602020104020603" pitchFamily="34" charset="0"/>
            </a:endParaRPr>
          </a:p>
          <a:p>
            <a:r>
              <a:rPr lang="ga-IE" sz="2000" dirty="0">
                <a:solidFill>
                  <a:schemeClr val="tx1"/>
                </a:solidFill>
                <a:latin typeface="Tw Cen MT" panose="020B0602020104020603" pitchFamily="34" charset="0"/>
              </a:rPr>
              <a:t>Thóg siad longfoirt ag béal aibhneacha chun a gcuid long a chosaint. Diaidh ar ndiaidh, d’fhás bailte as cuid de na longfoirt sin, Baile Átha Cliath, Corcaigh, Luimneach, Loch Garman agus Port Láirge, mar shampla.</a:t>
            </a:r>
          </a:p>
          <a:p>
            <a:pPr>
              <a:spcBef>
                <a:spcPct val="0"/>
              </a:spcBef>
            </a:pPr>
            <a:r>
              <a:rPr lang="ga-IE" altLang="ga-IE" sz="20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 </a:t>
            </a:r>
            <a:endParaRPr lang="ga-IE" altLang="en-US" sz="2000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 bwMode="auto">
          <a:xfrm>
            <a:off x="6322867" y="5508616"/>
            <a:ext cx="5197870" cy="788088"/>
            <a:chOff x="-36914" y="2701614"/>
            <a:chExt cx="4877030" cy="925808"/>
          </a:xfrm>
          <a:solidFill>
            <a:srgbClr val="00B0F0"/>
          </a:solidFill>
        </p:grpSpPr>
        <p:sp>
          <p:nvSpPr>
            <p:cNvPr id="13" name="Rounded Rectangle 12"/>
            <p:cNvSpPr>
              <a:spLocks noChangeAspect="1"/>
            </p:cNvSpPr>
            <p:nvPr/>
          </p:nvSpPr>
          <p:spPr>
            <a:xfrm>
              <a:off x="644163" y="2701614"/>
              <a:ext cx="4195953" cy="92580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ga-IE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 bhfuil a fhios agat cén ceangal stairiúil atá idir Éire agus Críoch Lochlann?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-36914" y="2701614"/>
              <a:ext cx="759074" cy="844787"/>
            </a:xfrm>
            <a:prstGeom prst="ellips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4400" b="1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54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" t="2" r="1270" b="17400"/>
          <a:stretch/>
        </p:blipFill>
        <p:spPr>
          <a:xfrm>
            <a:off x="0" y="0"/>
            <a:ext cx="12204000" cy="6876000"/>
          </a:xfrm>
          <a:prstGeom prst="rect">
            <a:avLst/>
          </a:prstGeom>
        </p:spPr>
      </p:pic>
      <p:sp>
        <p:nvSpPr>
          <p:cNvPr id="16" name="Rounded Rectangle 15"/>
          <p:cNvSpPr>
            <a:spLocks/>
          </p:cNvSpPr>
          <p:nvPr/>
        </p:nvSpPr>
        <p:spPr>
          <a:xfrm>
            <a:off x="468000" y="308756"/>
            <a:ext cx="11196000" cy="626400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ontent Placeholder 11"/>
          <p:cNvSpPr>
            <a:spLocks/>
          </p:cNvSpPr>
          <p:nvPr/>
        </p:nvSpPr>
        <p:spPr bwMode="auto">
          <a:xfrm>
            <a:off x="894284" y="1562816"/>
            <a:ext cx="5484482" cy="1080000"/>
          </a:xfrm>
          <a:prstGeom prst="roundRect">
            <a:avLst>
              <a:gd name="adj" fmla="val 18704"/>
            </a:avLst>
          </a:prstGeom>
          <a:solidFill>
            <a:srgbClr val="00B0F0"/>
          </a:solidFill>
          <a:ln>
            <a:solidFill>
              <a:srgbClr val="0092E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8000" tIns="54000" rIns="108000" bIns="108000"/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marL="0" indent="0" eaLnBrk="1" hangingPunct="1">
              <a:buNone/>
            </a:pPr>
            <a:r>
              <a:rPr lang="ga-IE" altLang="en-US" sz="2000" dirty="0">
                <a:latin typeface="Tw Cen MT" panose="020B0602020104020603" pitchFamily="34" charset="0"/>
              </a:rPr>
              <a:t>Tá ról lárnach ag an </a:t>
            </a:r>
            <a:r>
              <a:rPr lang="ga-IE" altLang="en-US" sz="2000" dirty="0" err="1">
                <a:latin typeface="Tw Cen MT" panose="020B0602020104020603" pitchFamily="34" charset="0"/>
              </a:rPr>
              <a:t>troll</a:t>
            </a:r>
            <a:r>
              <a:rPr lang="ga-IE" altLang="en-US" sz="2000" dirty="0">
                <a:latin typeface="Tw Cen MT" panose="020B0602020104020603" pitchFamily="34" charset="0"/>
              </a:rPr>
              <a:t> i mbéaloideas na hIorua. Créatúr gránna is ea an </a:t>
            </a:r>
            <a:r>
              <a:rPr lang="ga-IE" altLang="en-US" sz="2000" dirty="0" err="1">
                <a:latin typeface="Tw Cen MT" panose="020B0602020104020603" pitchFamily="34" charset="0"/>
              </a:rPr>
              <a:t>troll</a:t>
            </a:r>
            <a:r>
              <a:rPr lang="ga-IE" altLang="en-US" sz="2000" dirty="0">
                <a:latin typeface="Tw Cen MT" panose="020B0602020104020603" pitchFamily="34" charset="0"/>
              </a:rPr>
              <a:t> a iompaíonn ina chloch nuair a lonraíonn an ghrian air. 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252248" y="457200"/>
            <a:ext cx="57310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ga-IE" sz="3200" dirty="0">
                <a:latin typeface="Berlin Sans FB" panose="020E0602020502020306" pitchFamily="34" charset="0"/>
                <a:ea typeface="Sassoon Infant Rg" panose="02000503030000020003" charset="0"/>
                <a:cs typeface="Sassoon Infant Rg" panose="02000503030000020003" charset="0"/>
              </a:rPr>
              <a:t>Fíricí </a:t>
            </a:r>
            <a:r>
              <a:rPr lang="ga-IE" sz="3200" dirty="0" err="1">
                <a:latin typeface="Berlin Sans FB" panose="020E0602020502020306" pitchFamily="34" charset="0"/>
                <a:ea typeface="Sassoon Infant Rg" panose="02000503030000020003" charset="0"/>
                <a:cs typeface="Sassoon Infant Rg" panose="02000503030000020003" charset="0"/>
              </a:rPr>
              <a:t>Spéisiúla</a:t>
            </a:r>
            <a:endParaRPr lang="ga-IE" sz="3200" dirty="0">
              <a:latin typeface="Berlin Sans FB" panose="020E0602020502020306" pitchFamily="34" charset="0"/>
              <a:ea typeface="Sassoon Infant Rg" panose="02000503030000020003" charset="0"/>
              <a:cs typeface="Sassoon Infant Rg" panose="02000503030000020003" charset="0"/>
            </a:endParaRPr>
          </a:p>
        </p:txBody>
      </p:sp>
      <p:sp>
        <p:nvSpPr>
          <p:cNvPr id="11" name="Content Placeholder 11"/>
          <p:cNvSpPr>
            <a:spLocks/>
          </p:cNvSpPr>
          <p:nvPr/>
        </p:nvSpPr>
        <p:spPr bwMode="auto">
          <a:xfrm>
            <a:off x="894284" y="2867076"/>
            <a:ext cx="5266767" cy="720000"/>
          </a:xfrm>
          <a:prstGeom prst="roundRect">
            <a:avLst>
              <a:gd name="adj" fmla="val 18704"/>
            </a:avLst>
          </a:prstGeom>
          <a:solidFill>
            <a:srgbClr val="00B0F0"/>
          </a:solidFill>
          <a:ln>
            <a:solidFill>
              <a:srgbClr val="0092E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8000" tIns="54000" rIns="108000" bIns="108000"/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marL="0" indent="0" eaLnBrk="1" hangingPunct="1">
              <a:buNone/>
            </a:pPr>
            <a:r>
              <a:rPr lang="ga-IE" altLang="en-US" sz="2000" dirty="0">
                <a:latin typeface="Tw Cen MT" panose="020B0602020104020603" pitchFamily="34" charset="0"/>
              </a:rPr>
              <a:t>Tá níos mó bonn buaite ag an Iorua ná aon tír eile sna Cluichí Oilimpeacha Geimhridh. </a:t>
            </a:r>
          </a:p>
        </p:txBody>
      </p:sp>
      <p:sp>
        <p:nvSpPr>
          <p:cNvPr id="12" name="Content Placeholder 11"/>
          <p:cNvSpPr>
            <a:spLocks/>
          </p:cNvSpPr>
          <p:nvPr/>
        </p:nvSpPr>
        <p:spPr bwMode="auto">
          <a:xfrm>
            <a:off x="894284" y="3845776"/>
            <a:ext cx="5484482" cy="1080000"/>
          </a:xfrm>
          <a:prstGeom prst="roundRect">
            <a:avLst>
              <a:gd name="adj" fmla="val 18704"/>
            </a:avLst>
          </a:prstGeom>
          <a:solidFill>
            <a:srgbClr val="00B0F0"/>
          </a:solidFill>
          <a:ln>
            <a:solidFill>
              <a:srgbClr val="0092E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8000" tIns="54000" rIns="108000" bIns="108000"/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marL="0" indent="0" eaLnBrk="1" hangingPunct="1">
              <a:buNone/>
            </a:pPr>
            <a:r>
              <a:rPr lang="ga-IE" altLang="en-US" sz="2000" dirty="0">
                <a:latin typeface="Tw Cen MT" panose="020B0602020104020603" pitchFamily="34" charset="0"/>
              </a:rPr>
              <a:t>Tá bolcán beo san Iorua, ar oileán Jan </a:t>
            </a:r>
            <a:r>
              <a:rPr lang="ga-IE" altLang="en-US" sz="2000" dirty="0" err="1">
                <a:latin typeface="Tw Cen MT" panose="020B0602020104020603" pitchFamily="34" charset="0"/>
              </a:rPr>
              <a:t>Mayen</a:t>
            </a:r>
            <a:r>
              <a:rPr lang="ga-IE" altLang="en-US" sz="2000" dirty="0">
                <a:latin typeface="Tw Cen MT" panose="020B0602020104020603" pitchFamily="34" charset="0"/>
              </a:rPr>
              <a:t> san Aigéan Artach. </a:t>
            </a:r>
            <a:r>
              <a:rPr lang="ga-IE" altLang="en-US" sz="2000" b="1" dirty="0" err="1">
                <a:latin typeface="Tw Cen MT" panose="020B0602020104020603" pitchFamily="34" charset="0"/>
              </a:rPr>
              <a:t>Beerenberg</a:t>
            </a:r>
            <a:r>
              <a:rPr lang="ga-IE" altLang="en-US" sz="2000" b="1" dirty="0">
                <a:latin typeface="Tw Cen MT" panose="020B0602020104020603" pitchFamily="34" charset="0"/>
              </a:rPr>
              <a:t> </a:t>
            </a:r>
            <a:r>
              <a:rPr lang="ga-IE" altLang="en-US" sz="2000" dirty="0">
                <a:latin typeface="Tw Cen MT" panose="020B0602020104020603" pitchFamily="34" charset="0"/>
              </a:rPr>
              <a:t>a thugtar air agus bhrúcht sé don uair dheireanach sa bhliain 1985.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2435" y="1179356"/>
            <a:ext cx="2623465" cy="184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4053" y="1614214"/>
            <a:ext cx="3146815" cy="177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3543" y="3510076"/>
            <a:ext cx="3658931" cy="244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2435" y="4467395"/>
            <a:ext cx="1879378" cy="196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11"/>
          <p:cNvSpPr>
            <a:spLocks/>
          </p:cNvSpPr>
          <p:nvPr/>
        </p:nvSpPr>
        <p:spPr bwMode="auto">
          <a:xfrm>
            <a:off x="894283" y="5253681"/>
            <a:ext cx="5266767" cy="684000"/>
          </a:xfrm>
          <a:prstGeom prst="roundRect">
            <a:avLst>
              <a:gd name="adj" fmla="val 18704"/>
            </a:avLst>
          </a:prstGeom>
          <a:solidFill>
            <a:srgbClr val="00B0F0"/>
          </a:solidFill>
          <a:ln>
            <a:solidFill>
              <a:srgbClr val="0092E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8000" tIns="54000" rIns="108000" bIns="108000"/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marL="0" indent="0" eaLnBrk="1" hangingPunct="1">
              <a:buNone/>
            </a:pPr>
            <a:r>
              <a:rPr lang="ga-IE" altLang="en-US" sz="2000" dirty="0">
                <a:latin typeface="Tw Cen MT" panose="020B0602020104020603" pitchFamily="34" charset="0"/>
              </a:rPr>
              <a:t>Ba as an Iorua don taiscéalaí </a:t>
            </a:r>
            <a:r>
              <a:rPr lang="ga-IE" altLang="en-US" sz="2000" dirty="0" err="1">
                <a:latin typeface="Tw Cen MT" panose="020B0602020104020603" pitchFamily="34" charset="0"/>
              </a:rPr>
              <a:t>Roald</a:t>
            </a:r>
            <a:r>
              <a:rPr lang="ga-IE" altLang="en-US" sz="2000" dirty="0">
                <a:latin typeface="Tw Cen MT" panose="020B0602020104020603" pitchFamily="34" charset="0"/>
              </a:rPr>
              <a:t> </a:t>
            </a:r>
            <a:r>
              <a:rPr lang="ga-IE" altLang="en-US" sz="2000" dirty="0" err="1">
                <a:latin typeface="Tw Cen MT" panose="020B0602020104020603" pitchFamily="34" charset="0"/>
              </a:rPr>
              <a:t>Amundsen</a:t>
            </a:r>
            <a:r>
              <a:rPr lang="ga-IE" altLang="en-US" sz="2000" dirty="0">
                <a:latin typeface="Tw Cen MT" panose="020B0602020104020603" pitchFamily="34" charset="0"/>
              </a:rPr>
              <a:t>, an chéad duine a shroich an Pol Theas. </a:t>
            </a:r>
          </a:p>
        </p:txBody>
      </p:sp>
    </p:spTree>
    <p:extLst>
      <p:ext uri="{BB962C8B-B14F-4D97-AF65-F5344CB8AC3E}">
        <p14:creationId xmlns:p14="http://schemas.microsoft.com/office/powerpoint/2010/main" val="356244908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" t="2" r="1270" b="17400"/>
          <a:stretch/>
        </p:blipFill>
        <p:spPr>
          <a:xfrm>
            <a:off x="0" y="0"/>
            <a:ext cx="12204000" cy="6876000"/>
          </a:xfrm>
          <a:prstGeom prst="rect">
            <a:avLst/>
          </a:prstGeom>
        </p:spPr>
      </p:pic>
      <p:sp>
        <p:nvSpPr>
          <p:cNvPr id="12" name="Rounded Rectangle 11"/>
          <p:cNvSpPr>
            <a:spLocks noChangeAspect="1"/>
          </p:cNvSpPr>
          <p:nvPr/>
        </p:nvSpPr>
        <p:spPr>
          <a:xfrm>
            <a:off x="785446" y="518317"/>
            <a:ext cx="10719581" cy="585216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3235" y="1350000"/>
            <a:ext cx="6096000" cy="1304689"/>
          </a:xfrm>
          <a:prstGeom prst="rect">
            <a:avLst/>
          </a:prstGeom>
          <a:solidFill>
            <a:srgbClr val="E521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216000" rtlCol="0" anchor="ctr">
            <a:noAutofit/>
          </a:bodyPr>
          <a:lstStyle/>
          <a:p>
            <a:pPr algn="ctr">
              <a:spcAft>
                <a:spcPts val="400"/>
              </a:spcAft>
            </a:pPr>
            <a:r>
              <a:rPr lang="ga-IE" altLang="en-US" sz="2800" b="1" dirty="0">
                <a:latin typeface="Tw Cen MT" panose="020B0602020104020603" pitchFamily="34" charset="0"/>
              </a:rPr>
              <a:t>Bréagach</a:t>
            </a:r>
            <a:endParaRPr lang="ga-IE" altLang="en-US" sz="2400" b="1" dirty="0">
              <a:latin typeface="Tw Cen MT" panose="020B0602020104020603" pitchFamily="34" charset="0"/>
            </a:endParaRPr>
          </a:p>
          <a:p>
            <a:pPr algn="ctr"/>
            <a:r>
              <a:rPr lang="ga-IE" altLang="en-US" sz="2400" dirty="0">
                <a:latin typeface="Tw Cen MT" panose="020B0602020104020603" pitchFamily="34" charset="0"/>
              </a:rPr>
              <a:t>Tá an Mhuir Thuaidh idir an Danmhairg </a:t>
            </a:r>
            <a:br>
              <a:rPr lang="ga-IE" altLang="en-US" sz="2400" dirty="0">
                <a:latin typeface="Tw Cen MT" panose="020B0602020104020603" pitchFamily="34" charset="0"/>
              </a:rPr>
            </a:br>
            <a:r>
              <a:rPr lang="ga-IE" altLang="en-US" sz="2400" dirty="0">
                <a:latin typeface="Tw Cen MT" panose="020B0602020104020603" pitchFamily="34" charset="0"/>
              </a:rPr>
              <a:t>agus an Iorua. </a:t>
            </a: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5857" y="3114712"/>
            <a:ext cx="2470756" cy="247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20"/>
          <p:cNvSpPr txBox="1">
            <a:spLocks/>
          </p:cNvSpPr>
          <p:nvPr/>
        </p:nvSpPr>
        <p:spPr>
          <a:xfrm>
            <a:off x="1981199" y="478895"/>
            <a:ext cx="822007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ga-IE" sz="3600" b="0" dirty="0">
                <a:solidFill>
                  <a:schemeClr val="tx1"/>
                </a:solidFill>
                <a:latin typeface="Berlin Sans FB" panose="020E0602020502020306" pitchFamily="34" charset="0"/>
              </a:rPr>
              <a:t>Fíor nó Bréagach?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2000" y="1349999"/>
            <a:ext cx="6096000" cy="1304689"/>
          </a:xfrm>
          <a:prstGeom prst="rect">
            <a:avLst/>
          </a:prstGeom>
          <a:solidFill>
            <a:srgbClr val="013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ga-IE" altLang="en-US" sz="2400" dirty="0">
                <a:latin typeface="Tw Cen MT" panose="020B0602020104020603" pitchFamily="34" charset="0"/>
              </a:rPr>
              <a:t>Tá teorainn ag an Iorua leis an Danmhairg.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322145"/>
            <a:ext cx="12252961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55081" y="2735291"/>
            <a:ext cx="68627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a-IE" sz="7200" dirty="0">
                <a:solidFill>
                  <a:schemeClr val="bg1"/>
                </a:solidFill>
                <a:latin typeface="Viner Hand ITC" panose="03070502030502020203" pitchFamily="66" charset="0"/>
              </a:rPr>
              <a:t>Tráth na gCeist</a:t>
            </a:r>
          </a:p>
        </p:txBody>
      </p:sp>
    </p:spTree>
    <p:extLst>
      <p:ext uri="{BB962C8B-B14F-4D97-AF65-F5344CB8AC3E}">
        <p14:creationId xmlns:p14="http://schemas.microsoft.com/office/powerpoint/2010/main" val="990082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" t="2" r="1270" b="17400"/>
          <a:stretch/>
        </p:blipFill>
        <p:spPr>
          <a:xfrm>
            <a:off x="0" y="0"/>
            <a:ext cx="12204000" cy="6876000"/>
          </a:xfrm>
          <a:prstGeom prst="rect">
            <a:avLst/>
          </a:prstGeom>
        </p:spPr>
      </p:pic>
      <p:sp>
        <p:nvSpPr>
          <p:cNvPr id="14" name="Rounded Rectangle 13"/>
          <p:cNvSpPr>
            <a:spLocks noChangeAspect="1"/>
          </p:cNvSpPr>
          <p:nvPr/>
        </p:nvSpPr>
        <p:spPr>
          <a:xfrm>
            <a:off x="738000" y="504000"/>
            <a:ext cx="10719581" cy="585216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3235" y="1349224"/>
            <a:ext cx="6096000" cy="1304689"/>
          </a:xfrm>
          <a:prstGeom prst="rect">
            <a:avLst/>
          </a:prstGeom>
          <a:solidFill>
            <a:srgbClr val="E521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216000" rtlCol="0" anchor="ctr">
            <a:noAutofit/>
          </a:bodyPr>
          <a:lstStyle/>
          <a:p>
            <a:pPr algn="ctr">
              <a:spcAft>
                <a:spcPts val="400"/>
              </a:spcAft>
            </a:pPr>
            <a:r>
              <a:rPr lang="ga-IE" altLang="en-US" sz="2800" b="1" dirty="0">
                <a:latin typeface="Tw Cen MT" panose="020B0602020104020603" pitchFamily="34" charset="0"/>
              </a:rPr>
              <a:t>Bréagach</a:t>
            </a:r>
          </a:p>
          <a:p>
            <a:pPr algn="ctr"/>
            <a:r>
              <a:rPr lang="ga-IE" altLang="en-US" sz="2400" dirty="0">
                <a:latin typeface="Tw Cen MT" panose="020B0602020104020603" pitchFamily="34" charset="0"/>
              </a:rPr>
              <a:t>Is é Osló príomhchathair na hIorua. 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3235" y="1349223"/>
            <a:ext cx="6096000" cy="1304689"/>
          </a:xfrm>
          <a:prstGeom prst="rect">
            <a:avLst/>
          </a:prstGeom>
          <a:solidFill>
            <a:srgbClr val="013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ga-IE" altLang="en-US" sz="2400" dirty="0">
                <a:latin typeface="Tw Cen MT" panose="020B0602020104020603" pitchFamily="34" charset="0"/>
              </a:rPr>
              <a:t>Is é </a:t>
            </a:r>
            <a:r>
              <a:rPr lang="ga-IE" altLang="en-US" sz="2400" dirty="0" err="1">
                <a:latin typeface="Tw Cen MT" panose="020B0602020104020603" pitchFamily="34" charset="0"/>
              </a:rPr>
              <a:t>Bergen</a:t>
            </a:r>
            <a:r>
              <a:rPr lang="ga-IE" altLang="en-US" sz="2400" dirty="0">
                <a:latin typeface="Tw Cen MT" panose="020B0602020104020603" pitchFamily="34" charset="0"/>
              </a:rPr>
              <a:t> príomhchathair na hIorua. </a:t>
            </a:r>
          </a:p>
        </p:txBody>
      </p:sp>
      <p:sp>
        <p:nvSpPr>
          <p:cNvPr id="10" name="Title 20"/>
          <p:cNvSpPr txBox="1">
            <a:spLocks/>
          </p:cNvSpPr>
          <p:nvPr/>
        </p:nvSpPr>
        <p:spPr>
          <a:xfrm>
            <a:off x="1981199" y="478895"/>
            <a:ext cx="822007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ga-IE" sz="3600" b="0" dirty="0">
                <a:solidFill>
                  <a:schemeClr val="tx1"/>
                </a:solidFill>
                <a:latin typeface="Berlin Sans FB" panose="020E0602020502020306" pitchFamily="34" charset="0"/>
              </a:rPr>
              <a:t>Fíor nó Bréagach?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9212" y="2886144"/>
            <a:ext cx="4735850" cy="315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0729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" t="2" r="1270" b="17400"/>
          <a:stretch/>
        </p:blipFill>
        <p:spPr>
          <a:xfrm>
            <a:off x="0" y="0"/>
            <a:ext cx="12204000" cy="6876000"/>
          </a:xfrm>
          <a:prstGeom prst="rect">
            <a:avLst/>
          </a:prstGeom>
        </p:spPr>
      </p:pic>
      <p:sp>
        <p:nvSpPr>
          <p:cNvPr id="22" name="Rounded Rectangle 21"/>
          <p:cNvSpPr>
            <a:spLocks/>
          </p:cNvSpPr>
          <p:nvPr/>
        </p:nvSpPr>
        <p:spPr>
          <a:xfrm>
            <a:off x="468000" y="334156"/>
            <a:ext cx="11196000" cy="626400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42" name="Title 1">
            <a:extLst>
              <a:ext uri="{FF2B5EF4-FFF2-40B4-BE49-F238E27FC236}">
                <a16:creationId xmlns="" xmlns:a16="http://schemas.microsoft.com/office/drawing/2014/main" id="{85DC147D-007C-4E09-B632-C47E0D8CB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029" y="308756"/>
            <a:ext cx="9361714" cy="888687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ga-IE" altLang="en-US" sz="3600" dirty="0">
                <a:latin typeface="Berlin Sans FB" panose="020E0602020502020306" pitchFamily="34" charset="0"/>
              </a:rPr>
              <a:t>Cad atá ar eolas agat faoin Iorua?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="" xmlns:a16="http://schemas.microsoft.com/office/drawing/2014/main" id="{7C280CAB-614E-4830-B971-750ABD54B92C}"/>
              </a:ext>
            </a:extLst>
          </p:cNvPr>
          <p:cNvSpPr/>
          <p:nvPr/>
        </p:nvSpPr>
        <p:spPr bwMode="auto">
          <a:xfrm>
            <a:off x="2857500" y="1154697"/>
            <a:ext cx="6489699" cy="720000"/>
          </a:xfrm>
          <a:prstGeom prst="roundRect">
            <a:avLst/>
          </a:prstGeom>
          <a:solidFill>
            <a:srgbClr val="0092E5">
              <a:alpha val="60000"/>
            </a:srgbClr>
          </a:solidFill>
          <a:ln>
            <a:solidFill>
              <a:srgbClr val="FDFD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6000" anchor="ctr"/>
          <a:lstStyle/>
          <a:p>
            <a:pPr>
              <a:defRPr/>
            </a:pPr>
            <a:r>
              <a:rPr lang="ga-IE" sz="2000" dirty="0">
                <a:solidFill>
                  <a:schemeClr val="tx1"/>
                </a:solidFill>
                <a:latin typeface="Tw Cen MT" panose="020B0602020104020603" pitchFamily="34" charset="0"/>
              </a:rPr>
              <a:t>Cén ilchríoch ina bhfuil an Iorua?</a:t>
            </a: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2857500" y="1980000"/>
            <a:ext cx="6489700" cy="720000"/>
            <a:chOff x="938213" y="2810251"/>
            <a:chExt cx="7267575" cy="789179"/>
          </a:xfrm>
          <a:solidFill>
            <a:srgbClr val="0092E5">
              <a:alpha val="60000"/>
            </a:srgbClr>
          </a:solidFill>
        </p:grpSpPr>
        <p:sp>
          <p:nvSpPr>
            <p:cNvPr id="4" name="Rounded Rectangle 3">
              <a:extLst>
                <a:ext uri="{FF2B5EF4-FFF2-40B4-BE49-F238E27FC236}">
                  <a16:creationId xmlns="" xmlns:a16="http://schemas.microsoft.com/office/drawing/2014/main" id="{F36089CA-6B61-4F1E-97DD-34978C47BA5A}"/>
                </a:ext>
              </a:extLst>
            </p:cNvPr>
            <p:cNvSpPr/>
            <p:nvPr/>
          </p:nvSpPr>
          <p:spPr bwMode="auto">
            <a:xfrm>
              <a:off x="938213" y="2810251"/>
              <a:ext cx="7267575" cy="789179"/>
            </a:xfrm>
            <a:prstGeom prst="roundRect">
              <a:avLst/>
            </a:prstGeom>
            <a:grpFill/>
            <a:ln>
              <a:solidFill>
                <a:srgbClr val="FDFD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36000" anchor="ctr"/>
            <a:lstStyle/>
            <a:p>
              <a:pPr>
                <a:defRPr/>
              </a:pPr>
              <a:r>
                <a:rPr lang="ga-IE" sz="2000" dirty="0" smtClean="0">
                  <a:solidFill>
                    <a:schemeClr val="tx1"/>
                  </a:solidFill>
                  <a:latin typeface="Tw Cen MT" panose="020B0602020104020603" pitchFamily="34" charset="0"/>
                </a:rPr>
                <a:t>Cad is ainm do </a:t>
              </a:r>
              <a:r>
                <a:rPr lang="ga-IE" sz="2000" dirty="0" err="1" smtClean="0">
                  <a:solidFill>
                    <a:schemeClr val="tx1"/>
                  </a:solidFill>
                  <a:latin typeface="Tw Cen MT" panose="020B0602020104020603" pitchFamily="34" charset="0"/>
                </a:rPr>
                <a:t>phríomhchathair</a:t>
              </a:r>
              <a:r>
                <a:rPr lang="ga-IE" sz="2000" dirty="0" smtClean="0">
                  <a:solidFill>
                    <a:schemeClr val="tx1"/>
                  </a:solidFill>
                  <a:latin typeface="Tw Cen MT" panose="020B0602020104020603" pitchFamily="34" charset="0"/>
                </a:rPr>
                <a:t> na hIorua?</a:t>
              </a:r>
              <a:endParaRPr lang="ga-IE" sz="2000" dirty="0">
                <a:solidFill>
                  <a:schemeClr val="tx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10256" name="TextBox 14"/>
            <p:cNvSpPr txBox="1">
              <a:spLocks noChangeArrowheads="1"/>
            </p:cNvSpPr>
            <p:nvPr/>
          </p:nvSpPr>
          <p:spPr bwMode="auto">
            <a:xfrm>
              <a:off x="1165784" y="2900653"/>
              <a:ext cx="604726" cy="591884"/>
            </a:xfrm>
            <a:prstGeom prst="rect">
              <a:avLst/>
            </a:prstGeom>
            <a:solidFill>
              <a:srgbClr val="0092E5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no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ga-IE" altLang="en-US" sz="2800" dirty="0">
                  <a:solidFill>
                    <a:schemeClr val="bg1"/>
                  </a:solidFill>
                  <a:latin typeface="Berlin Sans FB" panose="020E0602020502020306" pitchFamily="34" charset="0"/>
                </a:rPr>
                <a:t>2</a:t>
              </a:r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2857500" y="2808000"/>
            <a:ext cx="6489699" cy="720000"/>
            <a:chOff x="938213" y="3960813"/>
            <a:chExt cx="7267575" cy="787400"/>
          </a:xfrm>
          <a:solidFill>
            <a:srgbClr val="0092E5">
              <a:alpha val="60000"/>
            </a:srgbClr>
          </a:solidFill>
        </p:grpSpPr>
        <p:sp>
          <p:nvSpPr>
            <p:cNvPr id="5" name="Rounded Rectangle 4">
              <a:extLst>
                <a:ext uri="{FF2B5EF4-FFF2-40B4-BE49-F238E27FC236}">
                  <a16:creationId xmlns="" xmlns:a16="http://schemas.microsoft.com/office/drawing/2014/main" id="{2828272B-78DB-4821-867B-26211EB32CAD}"/>
                </a:ext>
              </a:extLst>
            </p:cNvPr>
            <p:cNvSpPr/>
            <p:nvPr/>
          </p:nvSpPr>
          <p:spPr bwMode="auto">
            <a:xfrm>
              <a:off x="938213" y="3960813"/>
              <a:ext cx="7267575" cy="787400"/>
            </a:xfrm>
            <a:prstGeom prst="roundRect">
              <a:avLst/>
            </a:prstGeom>
            <a:grpFill/>
            <a:ln>
              <a:solidFill>
                <a:srgbClr val="FDFD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36000" anchor="ctr"/>
            <a:lstStyle/>
            <a:p>
              <a:pPr>
                <a:defRPr/>
              </a:pPr>
              <a:r>
                <a:rPr lang="ga-IE" sz="2000" dirty="0">
                  <a:solidFill>
                    <a:schemeClr val="tx1"/>
                  </a:solidFill>
                  <a:latin typeface="Tw Cen MT" panose="020B0602020104020603" pitchFamily="34" charset="0"/>
                </a:rPr>
                <a:t>Cén cineál aeráide atá san </a:t>
              </a:r>
              <a:r>
                <a:rPr lang="ga-IE" sz="2000" dirty="0" smtClean="0">
                  <a:solidFill>
                    <a:schemeClr val="tx1"/>
                  </a:solidFill>
                  <a:latin typeface="Tw Cen MT" panose="020B0602020104020603" pitchFamily="34" charset="0"/>
                </a:rPr>
                <a:t>Iorua?</a:t>
              </a:r>
              <a:endParaRPr lang="ga-IE" sz="2000" dirty="0">
                <a:solidFill>
                  <a:schemeClr val="tx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10253" name="TextBox 15"/>
            <p:cNvSpPr txBox="1">
              <a:spLocks noChangeArrowheads="1"/>
            </p:cNvSpPr>
            <p:nvPr/>
          </p:nvSpPr>
          <p:spPr bwMode="auto">
            <a:xfrm>
              <a:off x="1158443" y="4059238"/>
              <a:ext cx="604726" cy="590550"/>
            </a:xfrm>
            <a:prstGeom prst="rect">
              <a:avLst/>
            </a:prstGeom>
            <a:solidFill>
              <a:srgbClr val="0092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no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ga-IE" altLang="en-US" sz="2800" dirty="0">
                  <a:solidFill>
                    <a:schemeClr val="bg1"/>
                  </a:solidFill>
                  <a:latin typeface="Berlin Sans FB" panose="020E0602020502020306" pitchFamily="34" charset="0"/>
                </a:rPr>
                <a:t>3</a:t>
              </a:r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2857500" y="3636000"/>
            <a:ext cx="6489700" cy="720000"/>
            <a:chOff x="558736" y="5024440"/>
            <a:chExt cx="7509804" cy="720351"/>
          </a:xfrm>
          <a:solidFill>
            <a:srgbClr val="BE50B2"/>
          </a:solidFill>
        </p:grpSpPr>
        <p:sp>
          <p:nvSpPr>
            <p:cNvPr id="6" name="Rounded Rectangle 5">
              <a:extLst>
                <a:ext uri="{FF2B5EF4-FFF2-40B4-BE49-F238E27FC236}">
                  <a16:creationId xmlns="" xmlns:a16="http://schemas.microsoft.com/office/drawing/2014/main" id="{36E0C88D-DA7A-410A-9407-C4E93B00FD0B}"/>
                </a:ext>
              </a:extLst>
            </p:cNvPr>
            <p:cNvSpPr/>
            <p:nvPr/>
          </p:nvSpPr>
          <p:spPr bwMode="auto">
            <a:xfrm>
              <a:off x="558736" y="5024440"/>
              <a:ext cx="7509804" cy="720351"/>
            </a:xfrm>
            <a:prstGeom prst="roundRect">
              <a:avLst/>
            </a:prstGeom>
            <a:solidFill>
              <a:srgbClr val="0092E5">
                <a:alpha val="60000"/>
              </a:srgbClr>
            </a:solidFill>
            <a:ln>
              <a:solidFill>
                <a:srgbClr val="FDFD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0" anchor="ctr"/>
            <a:lstStyle/>
            <a:p>
              <a:pPr>
                <a:defRPr/>
              </a:pPr>
              <a:r>
                <a:rPr lang="ga-IE" sz="2000" dirty="0">
                  <a:solidFill>
                    <a:schemeClr val="tx1"/>
                  </a:solidFill>
                  <a:latin typeface="Tw Cen MT" panose="020B0602020104020603" pitchFamily="34" charset="0"/>
                </a:rPr>
                <a:t>Cé na </a:t>
              </a:r>
              <a:r>
                <a:rPr lang="en-US" sz="2000" dirty="0">
                  <a:solidFill>
                    <a:schemeClr val="tx1"/>
                  </a:solidFill>
                  <a:latin typeface="Tw Cen MT" panose="020B0602020104020603" pitchFamily="34" charset="0"/>
                </a:rPr>
                <a:t>h</a:t>
              </a:r>
              <a:r>
                <a:rPr lang="ga-IE" sz="2000" dirty="0">
                  <a:solidFill>
                    <a:schemeClr val="tx1"/>
                  </a:solidFill>
                  <a:latin typeface="Tw Cen MT" panose="020B0602020104020603" pitchFamily="34" charset="0"/>
                </a:rPr>
                <a:t>ainmhithe a mhaireann san Iorua?</a:t>
              </a:r>
            </a:p>
          </p:txBody>
        </p:sp>
        <p:sp>
          <p:nvSpPr>
            <p:cNvPr id="10250" name="TextBox 16"/>
            <p:cNvSpPr txBox="1">
              <a:spLocks noChangeArrowheads="1"/>
            </p:cNvSpPr>
            <p:nvPr/>
          </p:nvSpPr>
          <p:spPr bwMode="auto">
            <a:xfrm>
              <a:off x="778521" y="5114484"/>
              <a:ext cx="624882" cy="540263"/>
            </a:xfrm>
            <a:prstGeom prst="rect">
              <a:avLst/>
            </a:prstGeom>
            <a:solidFill>
              <a:srgbClr val="0092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no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ga-IE" altLang="en-US" sz="2800" dirty="0">
                  <a:solidFill>
                    <a:schemeClr val="bg1"/>
                  </a:solidFill>
                  <a:latin typeface="Berlin Sans FB" panose="020E0602020502020306" pitchFamily="34" charset="0"/>
                </a:rPr>
                <a:t>4</a:t>
              </a:r>
            </a:p>
          </p:txBody>
        </p:sp>
      </p:grpSp>
      <p:sp>
        <p:nvSpPr>
          <p:cNvPr id="21" name="Rounded Rectangle 20">
            <a:extLst>
              <a:ext uri="{FF2B5EF4-FFF2-40B4-BE49-F238E27FC236}">
                <a16:creationId xmlns="" xmlns:a16="http://schemas.microsoft.com/office/drawing/2014/main" id="{F36089CA-6B61-4F1E-97DD-34978C47BA5A}"/>
              </a:ext>
            </a:extLst>
          </p:cNvPr>
          <p:cNvSpPr/>
          <p:nvPr/>
        </p:nvSpPr>
        <p:spPr bwMode="auto">
          <a:xfrm>
            <a:off x="2857500" y="4464000"/>
            <a:ext cx="6489700" cy="720000"/>
          </a:xfrm>
          <a:prstGeom prst="roundRect">
            <a:avLst/>
          </a:prstGeom>
          <a:solidFill>
            <a:srgbClr val="0092E5">
              <a:alpha val="60000"/>
            </a:srgbClr>
          </a:solidFill>
          <a:ln>
            <a:solidFill>
              <a:srgbClr val="FDFD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anchor="ctr"/>
          <a:lstStyle/>
          <a:p>
            <a:pPr>
              <a:defRPr/>
            </a:pPr>
            <a:r>
              <a:rPr lang="ga-IE" sz="2000" dirty="0">
                <a:solidFill>
                  <a:schemeClr val="tx1"/>
                </a:solidFill>
                <a:latin typeface="Tw Cen MT" panose="020B0602020104020603" pitchFamily="34" charset="0"/>
              </a:rPr>
              <a:t>Cad iad na teangacha a labhraítear san Iorua?</a:t>
            </a:r>
          </a:p>
        </p:txBody>
      </p:sp>
      <p:sp>
        <p:nvSpPr>
          <p:cNvPr id="29" name="TextBox 14"/>
          <p:cNvSpPr txBox="1">
            <a:spLocks noChangeArrowheads="1"/>
          </p:cNvSpPr>
          <p:nvPr/>
        </p:nvSpPr>
        <p:spPr bwMode="auto">
          <a:xfrm>
            <a:off x="3060713" y="1257993"/>
            <a:ext cx="540000" cy="540000"/>
          </a:xfrm>
          <a:prstGeom prst="rect">
            <a:avLst/>
          </a:prstGeom>
          <a:solidFill>
            <a:srgbClr val="0092E5"/>
          </a:solidFill>
          <a:ln>
            <a:noFill/>
          </a:ln>
        </p:spPr>
        <p:txBody>
          <a:bodyPr wrap="square" tIns="46800" anchor="ctr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dirty="0">
                <a:solidFill>
                  <a:schemeClr val="bg1"/>
                </a:solidFill>
                <a:latin typeface="Berlin Sans FB" panose="020E0602020502020306" pitchFamily="34" charset="0"/>
              </a:rPr>
              <a:t>1</a:t>
            </a:r>
          </a:p>
        </p:txBody>
      </p:sp>
      <p:sp>
        <p:nvSpPr>
          <p:cNvPr id="19" name="TextBox 16"/>
          <p:cNvSpPr txBox="1">
            <a:spLocks noChangeArrowheads="1"/>
          </p:cNvSpPr>
          <p:nvPr/>
        </p:nvSpPr>
        <p:spPr bwMode="auto">
          <a:xfrm>
            <a:off x="3047430" y="4554000"/>
            <a:ext cx="540000" cy="540000"/>
          </a:xfrm>
          <a:prstGeom prst="rect">
            <a:avLst/>
          </a:prstGeom>
          <a:solidFill>
            <a:srgbClr val="0092E5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Berlin Sans FB" panose="020E0602020502020306" pitchFamily="34" charset="0"/>
              </a:rPr>
              <a:t>5</a:t>
            </a:r>
            <a:endParaRPr lang="en-GB" altLang="en-US" sz="28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25189" y="5586947"/>
            <a:ext cx="7733211" cy="783193"/>
          </a:xfrm>
          <a:prstGeom prst="round2Diag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ga-IE" sz="2000" dirty="0">
                <a:latin typeface="Tw Cen MT" panose="020B0602020104020603" pitchFamily="34" charset="0"/>
                <a:cs typeface="Arial" panose="020B0604020202020204" pitchFamily="34" charset="0"/>
              </a:rPr>
              <a:t>Cliceáil ar an nasc seo thíos chun féachaint ar fhíseán gearr faoin Iorua: </a:t>
            </a:r>
            <a:r>
              <a:rPr lang="ga-IE" sz="2000" dirty="0">
                <a:latin typeface="Tw Cen MT" panose="020B0602020104020603" pitchFamily="34" charset="0"/>
                <a:hlinkClick r:id="rId3"/>
              </a:rPr>
              <a:t>https://www.youtube.com/watch?v=5zxm7ugY7nY&amp;feature=related</a:t>
            </a:r>
            <a:endParaRPr lang="ga-IE" sz="20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32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 animBg="1"/>
      <p:bldP spid="29" grpId="0" animBg="1"/>
      <p:bldP spid="19" grpId="0" animBg="1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" t="2" r="1270" b="17400"/>
          <a:stretch/>
        </p:blipFill>
        <p:spPr>
          <a:xfrm>
            <a:off x="0" y="0"/>
            <a:ext cx="12204000" cy="6876000"/>
          </a:xfrm>
          <a:prstGeom prst="rect">
            <a:avLst/>
          </a:prstGeom>
        </p:spPr>
      </p:pic>
      <p:sp>
        <p:nvSpPr>
          <p:cNvPr id="13" name="Rounded Rectangle 12"/>
          <p:cNvSpPr>
            <a:spLocks noChangeAspect="1"/>
          </p:cNvSpPr>
          <p:nvPr/>
        </p:nvSpPr>
        <p:spPr>
          <a:xfrm>
            <a:off x="738000" y="504000"/>
            <a:ext cx="10719581" cy="585216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3235" y="1350000"/>
            <a:ext cx="6096000" cy="1304689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/>
          <a:p>
            <a:pPr algn="ctr"/>
            <a:r>
              <a:rPr lang="ga-IE" altLang="en-US" sz="2800" b="1" dirty="0" smtClean="0">
                <a:latin typeface="Tw Cen MT" panose="020B0602020104020603" pitchFamily="34" charset="0"/>
              </a:rPr>
              <a:t>Fíor!</a:t>
            </a:r>
          </a:p>
          <a:p>
            <a:pPr algn="ctr"/>
            <a:r>
              <a:rPr lang="ga-IE" sz="24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Tá cuid de san Iorua, sa tSualainn, </a:t>
            </a:r>
            <a:br>
              <a:rPr lang="ga-IE" sz="2400" dirty="0" smtClean="0">
                <a:solidFill>
                  <a:schemeClr val="bg1"/>
                </a:solidFill>
                <a:latin typeface="Tw Cen MT" panose="020B0602020104020603" pitchFamily="34" charset="0"/>
              </a:rPr>
            </a:br>
            <a:r>
              <a:rPr lang="ga-IE" sz="24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san Fhionlainn agus sa Rúis. </a:t>
            </a:r>
            <a:endParaRPr lang="ga-IE" sz="2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3235" y="1349999"/>
            <a:ext cx="6096000" cy="1304689"/>
          </a:xfrm>
          <a:prstGeom prst="rect">
            <a:avLst/>
          </a:prstGeom>
          <a:solidFill>
            <a:srgbClr val="013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ga-IE" altLang="en-US" sz="2400" dirty="0" smtClean="0">
                <a:latin typeface="Tw Cen MT" panose="020B0602020104020603" pitchFamily="34" charset="0"/>
              </a:rPr>
              <a:t>Baineann an réigiún </a:t>
            </a:r>
            <a:r>
              <a:rPr lang="ga-IE" altLang="en-US" sz="2400" dirty="0" err="1" smtClean="0">
                <a:latin typeface="Tw Cen MT" panose="020B0602020104020603" pitchFamily="34" charset="0"/>
              </a:rPr>
              <a:t>Sápmi</a:t>
            </a:r>
            <a:r>
              <a:rPr lang="ga-IE" altLang="en-US" sz="2400" dirty="0" smtClean="0">
                <a:latin typeface="Tw Cen MT" panose="020B0602020104020603" pitchFamily="34" charset="0"/>
              </a:rPr>
              <a:t>  </a:t>
            </a:r>
            <a:br>
              <a:rPr lang="ga-IE" altLang="en-US" sz="2400" dirty="0" smtClean="0">
                <a:latin typeface="Tw Cen MT" panose="020B0602020104020603" pitchFamily="34" charset="0"/>
              </a:rPr>
            </a:br>
            <a:r>
              <a:rPr lang="ga-IE" altLang="en-US" sz="2400" dirty="0" smtClean="0">
                <a:latin typeface="Tw Cen MT" panose="020B0602020104020603" pitchFamily="34" charset="0"/>
              </a:rPr>
              <a:t>le ceithre thír éagsúla.</a:t>
            </a:r>
            <a:endParaRPr lang="ga-IE" altLang="en-US" sz="2400" dirty="0">
              <a:latin typeface="Tw Cen MT" panose="020B0602020104020603" pitchFamily="34" charset="0"/>
            </a:endParaRPr>
          </a:p>
        </p:txBody>
      </p:sp>
      <p:sp>
        <p:nvSpPr>
          <p:cNvPr id="10" name="Title 20"/>
          <p:cNvSpPr txBox="1">
            <a:spLocks/>
          </p:cNvSpPr>
          <p:nvPr/>
        </p:nvSpPr>
        <p:spPr>
          <a:xfrm>
            <a:off x="1981199" y="478895"/>
            <a:ext cx="822007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ga-IE" sz="3600" b="0" dirty="0">
                <a:solidFill>
                  <a:schemeClr val="tx1"/>
                </a:solidFill>
                <a:latin typeface="Berlin Sans FB" panose="020E0602020502020306" pitchFamily="34" charset="0"/>
              </a:rPr>
              <a:t>Fíor nó Bréagach?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8000" y="2929622"/>
            <a:ext cx="4774297" cy="318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2532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" t="2" r="1270" b="17400"/>
          <a:stretch/>
        </p:blipFill>
        <p:spPr>
          <a:xfrm>
            <a:off x="0" y="0"/>
            <a:ext cx="12204000" cy="6876000"/>
          </a:xfrm>
          <a:prstGeom prst="rect">
            <a:avLst/>
          </a:prstGeom>
        </p:spPr>
      </p:pic>
      <p:sp>
        <p:nvSpPr>
          <p:cNvPr id="12" name="Rounded Rectangle 11"/>
          <p:cNvSpPr>
            <a:spLocks noChangeAspect="1"/>
          </p:cNvSpPr>
          <p:nvPr/>
        </p:nvSpPr>
        <p:spPr>
          <a:xfrm>
            <a:off x="738000" y="504000"/>
            <a:ext cx="10719581" cy="585216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3235" y="1350000"/>
            <a:ext cx="6096000" cy="1304689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/>
          <a:p>
            <a:pPr algn="ctr">
              <a:spcAft>
                <a:spcPts val="400"/>
              </a:spcAft>
            </a:pPr>
            <a:r>
              <a:rPr lang="ga-IE" altLang="en-US" sz="2800" b="1" dirty="0">
                <a:latin typeface="Tw Cen MT" panose="020B0602020104020603" pitchFamily="34" charset="0"/>
              </a:rPr>
              <a:t>Fíor!</a:t>
            </a:r>
            <a:endParaRPr lang="ga-IE" sz="20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3235" y="1350000"/>
            <a:ext cx="6096000" cy="1304689"/>
          </a:xfrm>
          <a:prstGeom prst="rect">
            <a:avLst/>
          </a:prstGeom>
          <a:solidFill>
            <a:srgbClr val="013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ga-IE" altLang="en-US" sz="2400" dirty="0">
                <a:latin typeface="Tw Cen MT" panose="020B0602020104020603" pitchFamily="34" charset="0"/>
              </a:rPr>
              <a:t>Tugtar </a:t>
            </a:r>
            <a:r>
              <a:rPr lang="en-US" altLang="en-US" sz="2400" dirty="0">
                <a:latin typeface="Tw Cen MT" panose="020B0602020104020603" pitchFamily="34" charset="0"/>
              </a:rPr>
              <a:t>‘</a:t>
            </a:r>
            <a:r>
              <a:rPr lang="ga-IE" sz="2400" dirty="0">
                <a:latin typeface="Tw Cen MT" panose="020B0602020104020603" pitchFamily="34" charset="0"/>
              </a:rPr>
              <a:t>na Gealáin Thuaidh</a:t>
            </a:r>
            <a:r>
              <a:rPr lang="en-US" sz="2400" dirty="0">
                <a:latin typeface="Tw Cen MT" panose="020B0602020104020603" pitchFamily="34" charset="0"/>
              </a:rPr>
              <a:t>’</a:t>
            </a:r>
            <a:r>
              <a:rPr lang="ga-IE" sz="2400" dirty="0">
                <a:latin typeface="Tw Cen MT" panose="020B0602020104020603" pitchFamily="34" charset="0"/>
              </a:rPr>
              <a:t> </a:t>
            </a:r>
            <a:br>
              <a:rPr lang="ga-IE" sz="2400" dirty="0">
                <a:latin typeface="Tw Cen MT" panose="020B0602020104020603" pitchFamily="34" charset="0"/>
              </a:rPr>
            </a:br>
            <a:r>
              <a:rPr lang="ga-IE" sz="2400" dirty="0">
                <a:latin typeface="Tw Cen MT" panose="020B0602020104020603" pitchFamily="34" charset="0"/>
              </a:rPr>
              <a:t>ar an </a:t>
            </a:r>
            <a:r>
              <a:rPr lang="ga-IE" sz="2400" i="1" dirty="0" err="1">
                <a:latin typeface="Tw Cen MT" panose="020B0602020104020603" pitchFamily="34" charset="0"/>
              </a:rPr>
              <a:t>Aurora</a:t>
            </a:r>
            <a:r>
              <a:rPr lang="ga-IE" sz="2400" i="1" dirty="0">
                <a:latin typeface="Tw Cen MT" panose="020B0602020104020603" pitchFamily="34" charset="0"/>
              </a:rPr>
              <a:t> </a:t>
            </a:r>
            <a:r>
              <a:rPr lang="ga-IE" sz="2400" i="1" dirty="0" err="1">
                <a:latin typeface="Tw Cen MT" panose="020B0602020104020603" pitchFamily="34" charset="0"/>
              </a:rPr>
              <a:t>Borealis</a:t>
            </a:r>
            <a:r>
              <a:rPr lang="ga-IE" sz="2400" dirty="0">
                <a:latin typeface="Tw Cen MT" panose="020B0602020104020603" pitchFamily="34" charset="0"/>
              </a:rPr>
              <a:t>.</a:t>
            </a:r>
            <a:endParaRPr lang="ga-IE" altLang="en-US" sz="2400" dirty="0">
              <a:latin typeface="Tw Cen MT" panose="020B0602020104020603" pitchFamily="34" charset="0"/>
            </a:endParaRPr>
          </a:p>
        </p:txBody>
      </p:sp>
      <p:sp>
        <p:nvSpPr>
          <p:cNvPr id="10" name="Title 20"/>
          <p:cNvSpPr txBox="1">
            <a:spLocks/>
          </p:cNvSpPr>
          <p:nvPr/>
        </p:nvSpPr>
        <p:spPr>
          <a:xfrm>
            <a:off x="1981199" y="478895"/>
            <a:ext cx="822007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ga-IE" sz="3600" b="0" dirty="0">
                <a:solidFill>
                  <a:schemeClr val="tx1"/>
                </a:solidFill>
                <a:latin typeface="Berlin Sans FB" panose="020E0602020502020306" pitchFamily="34" charset="0"/>
              </a:rPr>
              <a:t>Fíor nó Bréagach?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4028" y="2925581"/>
            <a:ext cx="5523945" cy="307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2327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" t="2" r="1270" b="17400"/>
          <a:stretch/>
        </p:blipFill>
        <p:spPr>
          <a:xfrm>
            <a:off x="0" y="0"/>
            <a:ext cx="12204000" cy="6876000"/>
          </a:xfrm>
          <a:prstGeom prst="rect">
            <a:avLst/>
          </a:prstGeom>
        </p:spPr>
      </p:pic>
      <p:sp>
        <p:nvSpPr>
          <p:cNvPr id="8" name="Rounded Rectangle 7"/>
          <p:cNvSpPr>
            <a:spLocks noChangeAspect="1"/>
          </p:cNvSpPr>
          <p:nvPr/>
        </p:nvSpPr>
        <p:spPr>
          <a:xfrm>
            <a:off x="738000" y="504000"/>
            <a:ext cx="10719581" cy="585216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3235" y="1350000"/>
            <a:ext cx="6096000" cy="1304689"/>
          </a:xfrm>
          <a:prstGeom prst="rect">
            <a:avLst/>
          </a:prstGeom>
          <a:solidFill>
            <a:srgbClr val="E521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216000" rtlCol="0" anchor="ctr">
            <a:noAutofit/>
          </a:bodyPr>
          <a:lstStyle/>
          <a:p>
            <a:pPr algn="ctr">
              <a:spcAft>
                <a:spcPts val="400"/>
              </a:spcAft>
            </a:pPr>
            <a:r>
              <a:rPr lang="ga-IE" altLang="en-US" sz="2800" b="1" dirty="0">
                <a:latin typeface="Tw Cen MT" panose="020B0602020104020603" pitchFamily="34" charset="0"/>
              </a:rPr>
              <a:t>Bréagach</a:t>
            </a:r>
            <a:endParaRPr lang="ga-IE" altLang="en-US" sz="2400" b="1" dirty="0">
              <a:latin typeface="Tw Cen MT" panose="020B0602020104020603" pitchFamily="34" charset="0"/>
            </a:endParaRPr>
          </a:p>
          <a:p>
            <a:pPr algn="ctr"/>
            <a:r>
              <a:rPr lang="ga-IE" altLang="en-US" sz="2400" dirty="0">
                <a:latin typeface="Tw Cen MT" panose="020B0602020104020603" pitchFamily="34" charset="0"/>
              </a:rPr>
              <a:t>Tá sí timpeall </a:t>
            </a:r>
            <a:r>
              <a:rPr lang="en-US" altLang="en-US" sz="2400" dirty="0">
                <a:latin typeface="Tw Cen MT" panose="020B0602020104020603" pitchFamily="34" charset="0"/>
              </a:rPr>
              <a:t>4</a:t>
            </a:r>
            <a:r>
              <a:rPr lang="ga-IE" altLang="en-US" sz="2400" dirty="0">
                <a:latin typeface="Tw Cen MT" panose="020B0602020104020603" pitchFamily="34" charset="0"/>
              </a:rPr>
              <a:t> huaire chomh mór le </a:t>
            </a:r>
            <a:r>
              <a:rPr lang="ga-IE" altLang="en-US" sz="2400" dirty="0" err="1">
                <a:latin typeface="Tw Cen MT" panose="020B0602020104020603" pitchFamily="34" charset="0"/>
              </a:rPr>
              <a:t>hÉir</a:t>
            </a:r>
            <a:r>
              <a:rPr lang="en-US" altLang="en-US" sz="2400" dirty="0">
                <a:latin typeface="Tw Cen MT" panose="020B0602020104020603" pitchFamily="34" charset="0"/>
              </a:rPr>
              <a:t>inn</a:t>
            </a:r>
            <a:r>
              <a:rPr lang="ga-IE" altLang="en-US" sz="2400" dirty="0">
                <a:latin typeface="Tw Cen MT" panose="020B0602020104020603" pitchFamily="34" charset="0"/>
              </a:rPr>
              <a:t>. 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3235" y="1349999"/>
            <a:ext cx="6096000" cy="1304689"/>
          </a:xfrm>
          <a:prstGeom prst="rect">
            <a:avLst/>
          </a:prstGeom>
          <a:solidFill>
            <a:srgbClr val="013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ga-IE" altLang="en-US" sz="2400" dirty="0">
                <a:latin typeface="Tw Cen MT" panose="020B0602020104020603" pitchFamily="34" charset="0"/>
              </a:rPr>
              <a:t>Tá an Iorua timpeall 10 n-uaire </a:t>
            </a:r>
            <a:r>
              <a:rPr lang="en-US" altLang="en-US" sz="2400" dirty="0">
                <a:latin typeface="Tw Cen MT" panose="020B0602020104020603" pitchFamily="34" charset="0"/>
              </a:rPr>
              <a:t/>
            </a:r>
            <a:br>
              <a:rPr lang="en-US" altLang="en-US" sz="2400" dirty="0">
                <a:latin typeface="Tw Cen MT" panose="020B0602020104020603" pitchFamily="34" charset="0"/>
              </a:rPr>
            </a:br>
            <a:r>
              <a:rPr lang="ga-IE" altLang="en-US" sz="2400" dirty="0">
                <a:latin typeface="Tw Cen MT" panose="020B0602020104020603" pitchFamily="34" charset="0"/>
              </a:rPr>
              <a:t>chomh mór le </a:t>
            </a:r>
            <a:r>
              <a:rPr lang="en-US" altLang="en-US" sz="2400" dirty="0" err="1">
                <a:latin typeface="Tw Cen MT" panose="020B0602020104020603" pitchFamily="34" charset="0"/>
              </a:rPr>
              <a:t>hÉirinn</a:t>
            </a:r>
            <a:r>
              <a:rPr lang="ga-IE" altLang="en-US" sz="2400" dirty="0">
                <a:latin typeface="Tw Cen MT" panose="020B0602020104020603" pitchFamily="34" charset="0"/>
              </a:rPr>
              <a:t>. </a:t>
            </a:r>
          </a:p>
        </p:txBody>
      </p:sp>
      <p:sp>
        <p:nvSpPr>
          <p:cNvPr id="10" name="Title 20"/>
          <p:cNvSpPr txBox="1">
            <a:spLocks/>
          </p:cNvSpPr>
          <p:nvPr/>
        </p:nvSpPr>
        <p:spPr>
          <a:xfrm>
            <a:off x="1981199" y="478895"/>
            <a:ext cx="822007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ga-IE" sz="3600" b="0" dirty="0">
                <a:solidFill>
                  <a:schemeClr val="tx1"/>
                </a:solidFill>
                <a:latin typeface="Berlin Sans FB" panose="020E0602020502020306" pitchFamily="34" charset="0"/>
              </a:rPr>
              <a:t>Fíor nó Bréagach?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3735" y="2903251"/>
            <a:ext cx="5715000" cy="285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17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" t="2" r="1270" b="17400"/>
          <a:stretch/>
        </p:blipFill>
        <p:spPr>
          <a:xfrm>
            <a:off x="0" y="0"/>
            <a:ext cx="12204000" cy="6876000"/>
          </a:xfrm>
          <a:prstGeom prst="rect">
            <a:avLst/>
          </a:prstGeom>
        </p:spPr>
      </p:pic>
      <p:sp>
        <p:nvSpPr>
          <p:cNvPr id="13" name="Rounded Rectangle 12"/>
          <p:cNvSpPr>
            <a:spLocks noChangeAspect="1"/>
          </p:cNvSpPr>
          <p:nvPr/>
        </p:nvSpPr>
        <p:spPr>
          <a:xfrm>
            <a:off x="738000" y="504000"/>
            <a:ext cx="10719581" cy="585216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3235" y="1350000"/>
            <a:ext cx="6096000" cy="1304689"/>
          </a:xfrm>
          <a:prstGeom prst="rect">
            <a:avLst/>
          </a:prstGeom>
          <a:solidFill>
            <a:srgbClr val="E521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216000" rtlCol="0" anchor="ctr">
            <a:noAutofit/>
          </a:bodyPr>
          <a:lstStyle/>
          <a:p>
            <a:pPr algn="ctr">
              <a:spcAft>
                <a:spcPts val="400"/>
              </a:spcAft>
            </a:pPr>
            <a:r>
              <a:rPr lang="ga-IE" altLang="en-US" sz="2800" b="1" dirty="0">
                <a:latin typeface="Tw Cen MT" panose="020B0602020104020603" pitchFamily="34" charset="0"/>
              </a:rPr>
              <a:t>Bréagach</a:t>
            </a:r>
          </a:p>
          <a:p>
            <a:pPr algn="ctr"/>
            <a:r>
              <a:rPr lang="ga-IE" altLang="en-US" sz="2400" dirty="0">
                <a:latin typeface="Tw Cen MT" panose="020B0602020104020603" pitchFamily="34" charset="0"/>
              </a:rPr>
              <a:t>Cineál aráin t</a:t>
            </a:r>
            <a:r>
              <a:rPr lang="en-US" altLang="en-US" sz="2400" dirty="0">
                <a:latin typeface="Tw Cen MT" panose="020B0602020104020603" pitchFamily="34" charset="0"/>
              </a:rPr>
              <a:t>h</a:t>
            </a:r>
            <a:r>
              <a:rPr lang="ga-IE" altLang="en-US" sz="2400" dirty="0" err="1">
                <a:latin typeface="Tw Cen MT" panose="020B0602020104020603" pitchFamily="34" charset="0"/>
              </a:rPr>
              <a:t>raidisiúnta</a:t>
            </a:r>
            <a:r>
              <a:rPr lang="ga-IE" altLang="en-US" sz="2400" dirty="0">
                <a:latin typeface="Tw Cen MT" panose="020B0602020104020603" pitchFamily="34" charset="0"/>
              </a:rPr>
              <a:t> atá ann! 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9790" y="1350000"/>
            <a:ext cx="6096000" cy="1304689"/>
          </a:xfrm>
          <a:prstGeom prst="rect">
            <a:avLst/>
          </a:prstGeom>
          <a:solidFill>
            <a:srgbClr val="013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ga-IE" altLang="en-US" sz="2400" dirty="0">
                <a:latin typeface="Tw Cen MT" panose="020B0602020104020603" pitchFamily="34" charset="0"/>
              </a:rPr>
              <a:t>Ceantar in oirthear na hIorua is ea </a:t>
            </a:r>
            <a:r>
              <a:rPr lang="en-US" altLang="en-US" sz="2400" i="1" dirty="0" err="1">
                <a:latin typeface="Tw Cen MT" panose="020B0602020104020603" pitchFamily="34" charset="0"/>
              </a:rPr>
              <a:t>lefse</a:t>
            </a:r>
            <a:r>
              <a:rPr lang="ga-IE" altLang="en-US" sz="2400" dirty="0">
                <a:latin typeface="Tw Cen MT" panose="020B0602020104020603" pitchFamily="34" charset="0"/>
              </a:rPr>
              <a:t>. </a:t>
            </a:r>
          </a:p>
        </p:txBody>
      </p:sp>
      <p:sp>
        <p:nvSpPr>
          <p:cNvPr id="10" name="Title 20"/>
          <p:cNvSpPr txBox="1">
            <a:spLocks/>
          </p:cNvSpPr>
          <p:nvPr/>
        </p:nvSpPr>
        <p:spPr>
          <a:xfrm>
            <a:off x="1981197" y="478800"/>
            <a:ext cx="822007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ga-IE" sz="3600" b="0" dirty="0">
                <a:solidFill>
                  <a:schemeClr val="tx1"/>
                </a:solidFill>
                <a:latin typeface="Berlin Sans FB" panose="020E0602020502020306" pitchFamily="34" charset="0"/>
              </a:rPr>
              <a:t>Fíor nó Bréagach?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724510" y="2886096"/>
            <a:ext cx="4733447" cy="315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272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" t="2" r="1270" b="17400"/>
          <a:stretch/>
        </p:blipFill>
        <p:spPr>
          <a:xfrm>
            <a:off x="0" y="0"/>
            <a:ext cx="12204000" cy="6876000"/>
          </a:xfrm>
          <a:prstGeom prst="rect">
            <a:avLst/>
          </a:prstGeom>
        </p:spPr>
      </p:pic>
      <p:sp>
        <p:nvSpPr>
          <p:cNvPr id="12" name="Rounded Rectangle 11"/>
          <p:cNvSpPr>
            <a:spLocks noChangeAspect="1"/>
          </p:cNvSpPr>
          <p:nvPr/>
        </p:nvSpPr>
        <p:spPr>
          <a:xfrm>
            <a:off x="738000" y="504000"/>
            <a:ext cx="10719581" cy="585216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3235" y="1350000"/>
            <a:ext cx="6096000" cy="1304689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/>
          <a:p>
            <a:pPr algn="ctr">
              <a:spcAft>
                <a:spcPts val="400"/>
              </a:spcAft>
            </a:pPr>
            <a:r>
              <a:rPr lang="ga-IE" altLang="en-US" sz="2400" b="1" dirty="0"/>
              <a:t>Fíor!</a:t>
            </a:r>
            <a:endParaRPr lang="ga-IE" altLang="en-US" dirty="0"/>
          </a:p>
        </p:txBody>
      </p:sp>
      <p:sp>
        <p:nvSpPr>
          <p:cNvPr id="9" name="Rectangle 8"/>
          <p:cNvSpPr/>
          <p:nvPr/>
        </p:nvSpPr>
        <p:spPr>
          <a:xfrm>
            <a:off x="3043235" y="1350000"/>
            <a:ext cx="6096000" cy="1304689"/>
          </a:xfrm>
          <a:prstGeom prst="rect">
            <a:avLst/>
          </a:prstGeom>
          <a:solidFill>
            <a:srgbClr val="013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ga-IE" altLang="en-US" sz="2400" dirty="0">
                <a:latin typeface="Tw Cen MT" panose="020B0602020104020603" pitchFamily="34" charset="0"/>
              </a:rPr>
              <a:t>Ardaíonn Síobadh Mór an Atlantaigh Thuaidh</a:t>
            </a:r>
            <a:r>
              <a:rPr lang="en-US" altLang="en-US" sz="2400" dirty="0">
                <a:latin typeface="Tw Cen MT" panose="020B0602020104020603" pitchFamily="34" charset="0"/>
              </a:rPr>
              <a:t> </a:t>
            </a:r>
            <a:r>
              <a:rPr lang="ga-IE" altLang="en-US" sz="2400" dirty="0">
                <a:latin typeface="Tw Cen MT" panose="020B0602020104020603" pitchFamily="34" charset="0"/>
              </a:rPr>
              <a:t>teocht na bhfarraigí amach ó chósta na hIorua.</a:t>
            </a:r>
          </a:p>
        </p:txBody>
      </p:sp>
      <p:sp>
        <p:nvSpPr>
          <p:cNvPr id="10" name="Title 20"/>
          <p:cNvSpPr txBox="1">
            <a:spLocks/>
          </p:cNvSpPr>
          <p:nvPr/>
        </p:nvSpPr>
        <p:spPr>
          <a:xfrm>
            <a:off x="1981199" y="478895"/>
            <a:ext cx="822007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ga-IE" sz="3600" b="0" dirty="0">
                <a:solidFill>
                  <a:schemeClr val="tx1"/>
                </a:solidFill>
                <a:latin typeface="Berlin Sans FB" panose="020E0602020502020306" pitchFamily="34" charset="0"/>
              </a:rPr>
              <a:t>Fíor nó Bréagach?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0000" y="2810797"/>
            <a:ext cx="5681662" cy="330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0837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" t="2" r="1270" b="17400"/>
          <a:stretch/>
        </p:blipFill>
        <p:spPr>
          <a:xfrm>
            <a:off x="0" y="0"/>
            <a:ext cx="12204000" cy="6876000"/>
          </a:xfrm>
          <a:prstGeom prst="rect">
            <a:avLst/>
          </a:prstGeom>
        </p:spPr>
      </p:pic>
      <p:sp>
        <p:nvSpPr>
          <p:cNvPr id="15" name="Rounded Rectangle 14"/>
          <p:cNvSpPr>
            <a:spLocks noChangeAspect="1"/>
          </p:cNvSpPr>
          <p:nvPr/>
        </p:nvSpPr>
        <p:spPr>
          <a:xfrm>
            <a:off x="738000" y="504000"/>
            <a:ext cx="10719581" cy="585216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3235" y="1350000"/>
            <a:ext cx="6096000" cy="1304689"/>
          </a:xfrm>
          <a:prstGeom prst="rect">
            <a:avLst/>
          </a:prstGeom>
          <a:solidFill>
            <a:srgbClr val="E521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216000" rtlCol="0" anchor="ctr">
            <a:noAutofit/>
          </a:bodyPr>
          <a:lstStyle/>
          <a:p>
            <a:pPr algn="ctr">
              <a:spcAft>
                <a:spcPts val="400"/>
              </a:spcAft>
            </a:pPr>
            <a:r>
              <a:rPr lang="ga-IE" altLang="en-US" sz="2800" b="1" dirty="0">
                <a:latin typeface="Tw Cen MT" panose="020B0602020104020603" pitchFamily="34" charset="0"/>
              </a:rPr>
              <a:t>Bréagach</a:t>
            </a:r>
          </a:p>
          <a:p>
            <a:pPr algn="ctr"/>
            <a:r>
              <a:rPr lang="ga-IE" altLang="en-US" sz="2400" dirty="0">
                <a:latin typeface="Tw Cen MT" panose="020B0602020104020603" pitchFamily="34" charset="0"/>
              </a:rPr>
              <a:t>Tá sí ar an gcósta thiar. 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3235" y="1350000"/>
            <a:ext cx="6096000" cy="1304689"/>
          </a:xfrm>
          <a:prstGeom prst="rect">
            <a:avLst/>
          </a:prstGeom>
          <a:solidFill>
            <a:srgbClr val="013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ga-IE" sz="2400" dirty="0">
                <a:latin typeface="Tw Cen MT" panose="020B0602020104020603" pitchFamily="34" charset="0"/>
              </a:rPr>
              <a:t>Tá an Mhuir Ioruach ar chósta theas na hIorua. </a:t>
            </a:r>
            <a:endParaRPr lang="ga-IE" altLang="en-US" sz="2400" dirty="0">
              <a:latin typeface="Tw Cen MT" panose="020B0602020104020603" pitchFamily="34" charset="0"/>
            </a:endParaRPr>
          </a:p>
        </p:txBody>
      </p:sp>
      <p:sp>
        <p:nvSpPr>
          <p:cNvPr id="10" name="Title 20"/>
          <p:cNvSpPr txBox="1">
            <a:spLocks/>
          </p:cNvSpPr>
          <p:nvPr/>
        </p:nvSpPr>
        <p:spPr>
          <a:xfrm>
            <a:off x="1981199" y="478895"/>
            <a:ext cx="822007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ga-IE" sz="3600" b="0" dirty="0">
                <a:solidFill>
                  <a:schemeClr val="tx1"/>
                </a:solidFill>
                <a:latin typeface="Berlin Sans FB" panose="020E0602020502020306" pitchFamily="34" charset="0"/>
              </a:rPr>
              <a:t>Fíor nó Bréagach?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54126" y="2863395"/>
            <a:ext cx="2963936" cy="328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588463" y="3557812"/>
            <a:ext cx="1308502" cy="47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a-IE" sz="1400" b="1" dirty="0">
                <a:solidFill>
                  <a:srgbClr val="FF0000"/>
                </a:solidFill>
                <a:latin typeface="Tw Cen MT" panose="020B0602020104020603" pitchFamily="34" charset="0"/>
              </a:rPr>
              <a:t>An Mhuir Ioruach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931712" y="2916000"/>
            <a:ext cx="1308502" cy="47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a-IE" sz="1400" b="1" dirty="0">
                <a:solidFill>
                  <a:srgbClr val="FF0000"/>
                </a:solidFill>
                <a:latin typeface="Tw Cen MT" panose="020B0602020104020603" pitchFamily="34" charset="0"/>
              </a:rPr>
              <a:t>Muir </a:t>
            </a:r>
            <a:r>
              <a:rPr lang="ga-IE" sz="1400" b="1" dirty="0" err="1">
                <a:solidFill>
                  <a:srgbClr val="FF0000"/>
                </a:solidFill>
                <a:latin typeface="Tw Cen MT" panose="020B0602020104020603" pitchFamily="34" charset="0"/>
              </a:rPr>
              <a:t>Barents</a:t>
            </a:r>
            <a:endParaRPr lang="ga-IE" sz="1400" b="1" dirty="0">
              <a:solidFill>
                <a:srgbClr val="FF0000"/>
              </a:solidFill>
              <a:latin typeface="Tw Cen MT" panose="020B0602020104020603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226525" y="5508000"/>
            <a:ext cx="1308502" cy="47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a-IE" sz="1400" b="1" dirty="0">
                <a:solidFill>
                  <a:srgbClr val="FF0000"/>
                </a:solidFill>
                <a:latin typeface="Tw Cen MT" panose="020B0602020104020603" pitchFamily="34" charset="0"/>
              </a:rPr>
              <a:t>An Mhuir Thuaidh</a:t>
            </a:r>
          </a:p>
        </p:txBody>
      </p:sp>
    </p:spTree>
    <p:extLst>
      <p:ext uri="{BB962C8B-B14F-4D97-AF65-F5344CB8AC3E}">
        <p14:creationId xmlns:p14="http://schemas.microsoft.com/office/powerpoint/2010/main" val="2582499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9" grpId="0"/>
      <p:bldP spid="20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" t="2" r="1270" b="17400"/>
          <a:stretch/>
        </p:blipFill>
        <p:spPr>
          <a:xfrm>
            <a:off x="0" y="0"/>
            <a:ext cx="12204000" cy="6876000"/>
          </a:xfrm>
          <a:prstGeom prst="rect">
            <a:avLst/>
          </a:prstGeom>
        </p:spPr>
      </p:pic>
      <p:sp>
        <p:nvSpPr>
          <p:cNvPr id="16" name="Rounded Rectangle 15"/>
          <p:cNvSpPr>
            <a:spLocks noChangeAspect="1"/>
          </p:cNvSpPr>
          <p:nvPr/>
        </p:nvSpPr>
        <p:spPr>
          <a:xfrm>
            <a:off x="738000" y="504000"/>
            <a:ext cx="10719581" cy="585216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20" b="89953" l="611" r="98269">
                        <a14:foregroundMark x1="40326" y1="62057" x2="1120" y2="60875"/>
                        <a14:foregroundMark x1="81466" y1="74468" x2="98269" y2="58038"/>
                        <a14:foregroundMark x1="63238" y1="85106" x2="62322" y2="7920"/>
                        <a14:foregroundMark x1="10489" y1="76714" x2="40835" y2="89125"/>
                        <a14:foregroundMark x1="9470" y1="83452" x2="33299" y2="89598"/>
                        <a14:foregroundMark x1="37984" y1="88534" x2="88900" y2="82861"/>
                        <a14:foregroundMark x1="87067" y1="82270" x2="93992" y2="73877"/>
                        <a14:foregroundMark x1="46843" y1="84634" x2="49185" y2="39480"/>
                        <a14:foregroundMark x1="82790" y1="78960" x2="611" y2="45745"/>
                        <a14:foregroundMark x1="95010" y1="69385" x2="95010" y2="34397"/>
                        <a14:foregroundMark x1="11405" y1="82270" x2="5295" y2="74468"/>
                        <a14:foregroundMark x1="15580" y1="77778" x2="4379" y2="76123"/>
                        <a14:backgroundMark x1="95418" y1="14184" x2="99593" y2="36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6387" y="2779986"/>
            <a:ext cx="4316444" cy="357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38000" y="884208"/>
            <a:ext cx="1071958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Berlin Sans FB" panose="020E0602020502020306" pitchFamily="34" charset="0"/>
              </a:rPr>
              <a:t>Gúgláil</a:t>
            </a:r>
            <a:r>
              <a:rPr lang="en-US" sz="32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Berlin Sans FB" panose="020E0602020502020306" pitchFamily="34" charset="0"/>
              </a:rPr>
              <a:t>é!</a:t>
            </a:r>
            <a:endParaRPr lang="ga-IE" sz="32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600200" y="1512000"/>
            <a:ext cx="9010650" cy="14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9pPr>
          </a:lstStyle>
          <a:p>
            <a:pPr algn="ctr">
              <a:buNone/>
            </a:pPr>
            <a:r>
              <a:rPr lang="ga-IE" sz="2400" dirty="0" smtClean="0">
                <a:latin typeface="Tw Cen MT" panose="020B0602020104020603" pitchFamily="34" charset="0"/>
              </a:rPr>
              <a:t>Bain úsáid as </a:t>
            </a:r>
            <a:r>
              <a:rPr lang="ga-IE" sz="2400" dirty="0" err="1" smtClean="0">
                <a:latin typeface="Tw Cen MT" panose="020B0602020104020603" pitchFamily="34" charset="0"/>
              </a:rPr>
              <a:t>Google</a:t>
            </a:r>
            <a:r>
              <a:rPr lang="ga-IE" sz="2400" dirty="0" smtClean="0">
                <a:latin typeface="Tw Cen MT" panose="020B0602020104020603" pitchFamily="34" charset="0"/>
              </a:rPr>
              <a:t> Maps chun breathnú thart ar an Iorua. </a:t>
            </a:r>
            <a:r>
              <a:rPr lang="en-US" sz="2400" dirty="0" smtClean="0">
                <a:latin typeface="Tw Cen MT" panose="020B0602020104020603" pitchFamily="34" charset="0"/>
              </a:rPr>
              <a:t/>
            </a:r>
            <a:br>
              <a:rPr lang="en-US" sz="2400" dirty="0" smtClean="0">
                <a:latin typeface="Tw Cen MT" panose="020B0602020104020603" pitchFamily="34" charset="0"/>
              </a:rPr>
            </a:br>
            <a:r>
              <a:rPr lang="ga-IE" sz="2400" dirty="0" smtClean="0">
                <a:latin typeface="Tw Cen MT" panose="020B0602020104020603" pitchFamily="34" charset="0"/>
              </a:rPr>
              <a:t>Beidh tú in ann </a:t>
            </a:r>
            <a:r>
              <a:rPr lang="ga-IE" sz="2400" dirty="0" err="1" smtClean="0">
                <a:latin typeface="Tw Cen MT" panose="020B0602020104020603" pitchFamily="34" charset="0"/>
              </a:rPr>
              <a:t>zúmáil</a:t>
            </a:r>
            <a:r>
              <a:rPr lang="ga-IE" sz="2400" dirty="0" smtClean="0">
                <a:latin typeface="Tw Cen MT" panose="020B0602020104020603" pitchFamily="34" charset="0"/>
              </a:rPr>
              <a:t> isteach ar </a:t>
            </a:r>
            <a:r>
              <a:rPr lang="ga-IE" sz="2400" dirty="0" err="1" smtClean="0">
                <a:latin typeface="Tw Cen MT" panose="020B0602020104020603" pitchFamily="34" charset="0"/>
              </a:rPr>
              <a:t>fhiordanna</a:t>
            </a:r>
            <a:r>
              <a:rPr lang="ga-IE" sz="2400" dirty="0" smtClean="0">
                <a:latin typeface="Tw Cen MT" panose="020B0602020104020603" pitchFamily="34" charset="0"/>
              </a:rPr>
              <a:t> agus ar fharraigí na hIorua, i measc gnéithe eile. Féach an féidir leat oileán Jan </a:t>
            </a:r>
            <a:r>
              <a:rPr lang="ga-IE" sz="2400" dirty="0" err="1" smtClean="0">
                <a:latin typeface="Tw Cen MT" panose="020B0602020104020603" pitchFamily="34" charset="0"/>
              </a:rPr>
              <a:t>Mayen</a:t>
            </a:r>
            <a:r>
              <a:rPr lang="ga-IE" sz="2400" dirty="0" smtClean="0">
                <a:latin typeface="Tw Cen MT" panose="020B0602020104020603" pitchFamily="34" charset="0"/>
              </a:rPr>
              <a:t> a aimsiú </a:t>
            </a:r>
            <a:r>
              <a:rPr lang="en-US" sz="2400" dirty="0" smtClean="0">
                <a:latin typeface="Tw Cen MT" panose="020B0602020104020603" pitchFamily="34" charset="0"/>
              </a:rPr>
              <a:t/>
            </a:r>
            <a:br>
              <a:rPr lang="en-US" sz="2400" dirty="0" smtClean="0">
                <a:latin typeface="Tw Cen MT" panose="020B0602020104020603" pitchFamily="34" charset="0"/>
              </a:rPr>
            </a:br>
            <a:r>
              <a:rPr lang="ga-IE" sz="2400" dirty="0" smtClean="0">
                <a:latin typeface="Tw Cen MT" panose="020B0602020104020603" pitchFamily="34" charset="0"/>
              </a:rPr>
              <a:t>san Aigéan Artach. Céard atá le feiceáil ann?</a:t>
            </a:r>
            <a:endParaRPr lang="ga-IE" sz="2400" dirty="0">
              <a:latin typeface="Tw Cen MT" panose="020B0602020104020603" pitchFamily="34" charset="0"/>
            </a:endParaRPr>
          </a:p>
        </p:txBody>
      </p:sp>
      <p:grpSp>
        <p:nvGrpSpPr>
          <p:cNvPr id="12" name="Group 19"/>
          <p:cNvGrpSpPr>
            <a:grpSpLocks/>
          </p:cNvGrpSpPr>
          <p:nvPr/>
        </p:nvGrpSpPr>
        <p:grpSpPr bwMode="auto">
          <a:xfrm>
            <a:off x="7997949" y="3255309"/>
            <a:ext cx="2898650" cy="1718010"/>
            <a:chOff x="5519654" y="4403511"/>
            <a:chExt cx="2898733" cy="1327294"/>
          </a:xfrm>
        </p:grpSpPr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5529182" y="4403511"/>
              <a:ext cx="2889205" cy="1327294"/>
              <a:chOff x="5529182" y="4466493"/>
              <a:chExt cx="2889205" cy="1327294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5529182" y="4466493"/>
                <a:ext cx="2889204" cy="7460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600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529182" y="5297533"/>
                <a:ext cx="2889205" cy="4962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600"/>
              </a:p>
            </p:txBody>
          </p:sp>
        </p:grpSp>
        <p:sp>
          <p:nvSpPr>
            <p:cNvPr id="15" name="Rectangle 9"/>
            <p:cNvSpPr>
              <a:spLocks noChangeArrowheads="1"/>
            </p:cNvSpPr>
            <p:nvPr/>
          </p:nvSpPr>
          <p:spPr bwMode="auto">
            <a:xfrm>
              <a:off x="5519654" y="5351897"/>
              <a:ext cx="2779791" cy="261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sz="1600" dirty="0">
                  <a:latin typeface="Tw Cen MT" panose="020B0602020104020603" pitchFamily="34" charset="0"/>
                  <a:hlinkClick r:id="rId6"/>
                </a:rPr>
                <a:t>http://www.gonorway.com</a:t>
              </a:r>
              <a:r>
                <a:rPr lang="en-GB" sz="1600" dirty="0">
                  <a:hlinkClick r:id="rId6"/>
                </a:rPr>
                <a:t>/</a:t>
              </a:r>
              <a:endParaRPr lang="en-US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2"/>
            <p:cNvSpPr>
              <a:spLocks noChangeArrowheads="1"/>
            </p:cNvSpPr>
            <p:nvPr/>
          </p:nvSpPr>
          <p:spPr bwMode="auto">
            <a:xfrm>
              <a:off x="5654719" y="4403511"/>
              <a:ext cx="2644726" cy="665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ga-IE" altLang="en-US" dirty="0">
                  <a:solidFill>
                    <a:schemeClr val="tx1"/>
                  </a:solidFill>
                  <a:latin typeface="Berlin Sans FB" panose="020E0602020502020306" pitchFamily="34" charset="0"/>
                </a:rPr>
                <a:t>Tuilleadh eolais: </a:t>
              </a:r>
              <a:r>
                <a:rPr lang="en-US" altLang="en-US" sz="1600" dirty="0" err="1">
                  <a:latin typeface="Tw Cen MT" panose="020B0602020104020603" pitchFamily="34" charset="0"/>
                  <a:hlinkClick r:id="rId7"/>
                </a:rPr>
                <a:t>ht</a:t>
              </a:r>
              <a:r>
                <a:rPr lang="en-GB" sz="1600" dirty="0">
                  <a:latin typeface="Tw Cen MT" panose="020B0602020104020603" pitchFamily="34" charset="0"/>
                  <a:hlinkClick r:id="rId7"/>
                </a:rPr>
                <a:t>tps://www.coolkidfacts.com/norway-facts</a:t>
              </a:r>
              <a:r>
                <a:rPr lang="en-GB" sz="1600" dirty="0">
                  <a:latin typeface="Tw Cen MT" panose="020B0602020104020603" pitchFamily="34" charset="0"/>
                  <a:hlinkClick r:id="rId8"/>
                </a:rPr>
                <a:t> /</a:t>
              </a:r>
              <a:endParaRPr lang="ga-IE" sz="1600" dirty="0">
                <a:latin typeface="Tw Cen MT" panose="020B0602020104020603" pitchFamily="34" charset="0"/>
              </a:endParaRPr>
            </a:p>
          </p:txBody>
        </p:sp>
      </p:grpSp>
      <p:sp>
        <p:nvSpPr>
          <p:cNvPr id="14" name="Rectangle 13"/>
          <p:cNvSpPr/>
          <p:nvPr/>
        </p:nvSpPr>
        <p:spPr bwMode="auto">
          <a:xfrm>
            <a:off x="8007478" y="5134912"/>
            <a:ext cx="2889119" cy="821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dirty="0">
                <a:solidFill>
                  <a:srgbClr val="1C1C1C"/>
                </a:solidFill>
                <a:latin typeface="Tw Cen MT" panose="020B0602020104020603" pitchFamily="34" charset="0"/>
                <a:ea typeface="Sassoon Infant Rg" panose="02000503030000020003" charset="0"/>
                <a:cs typeface="Sassoon Infant Rg" panose="02000503030000020003" charset="0"/>
                <a:hlinkClick r:id="rId9"/>
              </a:rPr>
              <a:t>https://kids.nationalgeographic.com/explore/countries/norway</a:t>
            </a:r>
            <a:r>
              <a:rPr lang="en-GB" sz="1400" dirty="0">
                <a:latin typeface="Sassoon Infant Rg" panose="02000503030000020003"/>
                <a:hlinkClick r:id="rId9"/>
              </a:rPr>
              <a:t>/</a:t>
            </a:r>
            <a:endParaRPr lang="en-GB" sz="1400" dirty="0">
              <a:latin typeface="Sassoon Infant Rg" panose="02000503030000020003"/>
            </a:endParaRPr>
          </a:p>
        </p:txBody>
      </p:sp>
    </p:spTree>
    <p:extLst>
      <p:ext uri="{BB962C8B-B14F-4D97-AF65-F5344CB8AC3E}">
        <p14:creationId xmlns:p14="http://schemas.microsoft.com/office/powerpoint/2010/main" val="24491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" t="2" r="1270" b="17400"/>
          <a:stretch/>
        </p:blipFill>
        <p:spPr>
          <a:xfrm>
            <a:off x="0" y="0"/>
            <a:ext cx="12204000" cy="6876000"/>
          </a:xfrm>
          <a:prstGeom prst="rect">
            <a:avLst/>
          </a:prstGeom>
        </p:spPr>
      </p:pic>
      <p:sp>
        <p:nvSpPr>
          <p:cNvPr id="8" name="Rounded Rectangle 7"/>
          <p:cNvSpPr>
            <a:spLocks noChangeAspect="1"/>
          </p:cNvSpPr>
          <p:nvPr/>
        </p:nvSpPr>
        <p:spPr>
          <a:xfrm>
            <a:off x="738000" y="504000"/>
            <a:ext cx="10719581" cy="585216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1849122" y="934494"/>
            <a:ext cx="8722377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IE" sz="1600" b="1" dirty="0" err="1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Ealaín</a:t>
            </a:r>
            <a:r>
              <a:rPr lang="ga-IE" sz="1600" b="1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:</a:t>
            </a:r>
            <a:r>
              <a:rPr lang="en-IE" sz="1600" b="1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 </a:t>
            </a:r>
            <a:r>
              <a:rPr lang="en-IE" sz="1600" dirty="0" smtClean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Christine Warner</a:t>
            </a:r>
            <a:endParaRPr lang="en-IE" sz="1600" b="1" dirty="0">
              <a:solidFill>
                <a:srgbClr val="000000"/>
              </a:solidFill>
              <a:latin typeface="Tw Cen MT" panose="020B0602020104020603" pitchFamily="34" charset="0"/>
              <a:cs typeface="Times New Roman" pitchFamily="18" charset="0"/>
            </a:endParaRPr>
          </a:p>
          <a:p>
            <a:r>
              <a:rPr lang="ga-IE" sz="1600" b="1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Íomhánna</a:t>
            </a:r>
            <a:r>
              <a:rPr lang="en-IE" sz="1600" b="1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 </a:t>
            </a:r>
            <a:r>
              <a:rPr lang="en-IE" sz="1600" b="1" dirty="0" err="1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eile</a:t>
            </a:r>
            <a:r>
              <a:rPr lang="ga-IE" sz="1600" b="1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: </a:t>
            </a:r>
            <a:r>
              <a:rPr lang="en-IE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Shutterstock</a:t>
            </a:r>
          </a:p>
          <a:p>
            <a:r>
              <a:rPr lang="en-IE" sz="1600" b="1" dirty="0" err="1" smtClean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Tagairtí</a:t>
            </a:r>
            <a:r>
              <a:rPr lang="en-IE" sz="1600" b="1" dirty="0" smtClean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: </a:t>
            </a:r>
            <a:r>
              <a:rPr lang="en-US" sz="1600" dirty="0" err="1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Kyshtym</a:t>
            </a:r>
            <a:r>
              <a:rPr lang="en-US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, Russia - March 26, 2016: group of male skiers going uphill front view during Championship on cross country </a:t>
            </a:r>
            <a:r>
              <a:rPr lang="en-US" sz="1600" dirty="0" smtClean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skiing</a:t>
            </a:r>
            <a:r>
              <a:rPr lang="en-US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. </a:t>
            </a:r>
            <a:r>
              <a:rPr lang="en-US" sz="1600" dirty="0" err="1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sportpoint</a:t>
            </a:r>
            <a:r>
              <a:rPr lang="en-US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 / </a:t>
            </a:r>
            <a:r>
              <a:rPr lang="en-US" sz="1600" dirty="0" smtClean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Shutterstock.com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Nadym</a:t>
            </a:r>
            <a:r>
              <a:rPr lang="en-US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, Russia - March 18, 2017:assistant reindeer breeder</a:t>
            </a:r>
            <a:r>
              <a:rPr lang="en-US" sz="1600" dirty="0" smtClean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. </a:t>
            </a:r>
            <a:r>
              <a:rPr lang="ga-IE" sz="1600" dirty="0" err="1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evgenii</a:t>
            </a:r>
            <a:r>
              <a:rPr lang="ga-IE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 </a:t>
            </a:r>
            <a:r>
              <a:rPr lang="ga-IE" sz="1600" dirty="0" err="1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mitroshin</a:t>
            </a:r>
            <a:r>
              <a:rPr lang="ga-IE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 / </a:t>
            </a:r>
            <a:r>
              <a:rPr lang="ga-IE" sz="1600" dirty="0" smtClean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Shutterstock.com</a:t>
            </a:r>
            <a:endParaRPr lang="en-US" sz="1600" dirty="0" smtClean="0">
              <a:solidFill>
                <a:srgbClr val="000000"/>
              </a:solidFill>
              <a:latin typeface="Tw Cen MT" panose="020B0602020104020603" pitchFamily="34" charset="0"/>
              <a:cs typeface="Times New Roman" pitchFamily="18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Winter Olympic Games - The Olympic rings and the stage for winners on the top of snowy Blackcomb mountain in Whistler, BC on January 9, </a:t>
            </a:r>
            <a:r>
              <a:rPr lang="en-US" sz="1600" dirty="0" smtClean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2018</a:t>
            </a:r>
            <a:r>
              <a:rPr lang="en-US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. klarka0608 / </a:t>
            </a:r>
            <a:r>
              <a:rPr lang="en-US" sz="1600" dirty="0" smtClean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Shutterstock.com</a:t>
            </a:r>
          </a:p>
          <a:p>
            <a:r>
              <a:rPr lang="en-IE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Roald Amundsen vector sketch portrait </a:t>
            </a:r>
            <a:r>
              <a:rPr lang="en-IE" sz="1600" dirty="0" smtClean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isolated</a:t>
            </a:r>
            <a:r>
              <a:rPr lang="en-IE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. </a:t>
            </a:r>
            <a:r>
              <a:rPr lang="en-IE" sz="1600" dirty="0" err="1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Natata</a:t>
            </a:r>
            <a:r>
              <a:rPr lang="en-IE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 / Shutterstock.com</a:t>
            </a:r>
          </a:p>
          <a:p>
            <a:endParaRPr lang="ga-IE" sz="1600" dirty="0">
              <a:solidFill>
                <a:srgbClr val="000000"/>
              </a:solidFill>
              <a:latin typeface="Tw Cen MT" panose="020B0602020104020603" pitchFamily="34" charset="0"/>
              <a:cs typeface="Times New Roman" pitchFamily="18" charset="0"/>
            </a:endParaRPr>
          </a:p>
          <a:p>
            <a:r>
              <a:rPr lang="ga-IE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Rinneadh gach iarracht teacht ar úinéir an chóipchirt i gcás na n‑íomhánna atá ar na sleamhnáin seo. </a:t>
            </a:r>
            <a:r>
              <a:rPr lang="en-IE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/>
            </a:r>
            <a:br>
              <a:rPr lang="en-IE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</a:br>
            <a:r>
              <a:rPr lang="ga-IE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Má rinneadh fail</a:t>
            </a:r>
            <a:r>
              <a:rPr lang="en-GB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l</a:t>
            </a:r>
            <a:r>
              <a:rPr lang="ga-IE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í ar aon bhealach</a:t>
            </a:r>
            <a:r>
              <a:rPr lang="en-IE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 </a:t>
            </a:r>
            <a:r>
              <a:rPr lang="ga-IE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ó thaobh cóipchirt de ba cheart d’úinéir an chóipchirt teagmháil</a:t>
            </a:r>
            <a:r>
              <a:rPr lang="en-IE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 </a:t>
            </a:r>
            <a:br>
              <a:rPr lang="en-IE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</a:br>
            <a:r>
              <a:rPr lang="ga-IE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a dhéanamh leis na foilsitheoirí.</a:t>
            </a:r>
            <a:r>
              <a:rPr lang="en-IE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 </a:t>
            </a:r>
            <a:r>
              <a:rPr lang="ga-IE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Beidh na foilsitheoirí lántoilteanach socruithe cuí a dhéanamh leis.</a:t>
            </a:r>
          </a:p>
          <a:p>
            <a:endParaRPr lang="ga-IE" sz="1600" dirty="0">
              <a:solidFill>
                <a:srgbClr val="000000"/>
              </a:solidFill>
              <a:latin typeface="Tw Cen MT" panose="020B0602020104020603" pitchFamily="34" charset="0"/>
              <a:cs typeface="Times New Roman" pitchFamily="18" charset="0"/>
            </a:endParaRPr>
          </a:p>
          <a:p>
            <a:r>
              <a:rPr lang="ga-IE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© Foras na Gaeilge, 20</a:t>
            </a:r>
            <a:r>
              <a:rPr lang="en-US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20</a:t>
            </a:r>
            <a:endParaRPr lang="ga-IE" sz="1600" dirty="0">
              <a:solidFill>
                <a:srgbClr val="000000"/>
              </a:solidFill>
              <a:latin typeface="Tw Cen MT" panose="020B0602020104020603" pitchFamily="34" charset="0"/>
              <a:cs typeface="Times New Roman" pitchFamily="18" charset="0"/>
            </a:endParaRPr>
          </a:p>
          <a:p>
            <a:endParaRPr lang="ga-IE" sz="1600" dirty="0">
              <a:solidFill>
                <a:srgbClr val="000000"/>
              </a:solidFill>
              <a:latin typeface="Tw Cen MT" panose="020B0602020104020603" pitchFamily="34" charset="0"/>
              <a:cs typeface="Times New Roman" pitchFamily="18" charset="0"/>
            </a:endParaRPr>
          </a:p>
          <a:p>
            <a:r>
              <a:rPr lang="ga-IE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An Gúm, </a:t>
            </a:r>
            <a:r>
              <a:rPr lang="en-IE" sz="1600" dirty="0" err="1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Foras</a:t>
            </a:r>
            <a:r>
              <a:rPr lang="en-IE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 </a:t>
            </a:r>
            <a:r>
              <a:rPr lang="en-IE" sz="1600" dirty="0" err="1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na</a:t>
            </a:r>
            <a:r>
              <a:rPr lang="en-IE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 </a:t>
            </a:r>
            <a:r>
              <a:rPr lang="en-IE" sz="1600" dirty="0" err="1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Gaeilge</a:t>
            </a:r>
            <a:r>
              <a:rPr lang="en-IE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, 63</a:t>
            </a:r>
            <a:r>
              <a:rPr lang="ga-IE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-</a:t>
            </a:r>
            <a:r>
              <a:rPr lang="en-IE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66</a:t>
            </a:r>
            <a:r>
              <a:rPr lang="ga-IE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 </a:t>
            </a:r>
            <a:r>
              <a:rPr lang="en-IE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Sráid Amiens</a:t>
            </a:r>
            <a:r>
              <a:rPr lang="ga-IE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, Baile Átha Cliath 1 </a:t>
            </a:r>
            <a:endParaRPr lang="en-IE" sz="16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34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" t="2" r="1270" b="17400"/>
          <a:stretch/>
        </p:blipFill>
        <p:spPr>
          <a:xfrm>
            <a:off x="0" y="0"/>
            <a:ext cx="12204000" cy="6876000"/>
          </a:xfrm>
          <a:prstGeom prst="rect">
            <a:avLst/>
          </a:prstGeom>
        </p:spPr>
      </p:pic>
      <p:sp>
        <p:nvSpPr>
          <p:cNvPr id="8" name="Rounded Rectangle 7"/>
          <p:cNvSpPr>
            <a:spLocks noChangeAspect="1"/>
          </p:cNvSpPr>
          <p:nvPr/>
        </p:nvSpPr>
        <p:spPr>
          <a:xfrm>
            <a:off x="738000" y="504000"/>
            <a:ext cx="10719581" cy="585216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4820" y="3124460"/>
            <a:ext cx="331958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934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" t="2" r="1270" b="17400"/>
          <a:stretch/>
        </p:blipFill>
        <p:spPr>
          <a:xfrm>
            <a:off x="0" y="0"/>
            <a:ext cx="12204000" cy="6876000"/>
          </a:xfrm>
          <a:prstGeom prst="rect">
            <a:avLst/>
          </a:prstGeom>
        </p:spPr>
      </p:pic>
      <p:sp>
        <p:nvSpPr>
          <p:cNvPr id="11" name="Rounded Rectangle 10"/>
          <p:cNvSpPr>
            <a:spLocks/>
          </p:cNvSpPr>
          <p:nvPr/>
        </p:nvSpPr>
        <p:spPr>
          <a:xfrm>
            <a:off x="468000" y="308756"/>
            <a:ext cx="11196000" cy="626400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41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" t="8834" r="3717" b="4801"/>
          <a:stretch/>
        </p:blipFill>
        <p:spPr bwMode="auto">
          <a:xfrm>
            <a:off x="1656000" y="1090650"/>
            <a:ext cx="8964000" cy="4389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Arrow Connector 3"/>
          <p:cNvCxnSpPr/>
          <p:nvPr/>
        </p:nvCxnSpPr>
        <p:spPr>
          <a:xfrm flipV="1">
            <a:off x="4302000" y="1780266"/>
            <a:ext cx="1366340" cy="15001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 rot="2617616">
            <a:off x="5816308" y="1347496"/>
            <a:ext cx="126000" cy="5825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E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524000" y="565785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ga-IE" sz="2800" dirty="0">
                <a:latin typeface="Tw Cen MT" panose="020B0602020104020603" pitchFamily="34" charset="0"/>
              </a:rPr>
              <a:t>Tá an Iorua san Eoraip. </a:t>
            </a:r>
            <a:r>
              <a:rPr lang="en-US" sz="2800" dirty="0">
                <a:latin typeface="Tw Cen MT" panose="020B0602020104020603" pitchFamily="34" charset="0"/>
              </a:rPr>
              <a:t>I</a:t>
            </a:r>
            <a:r>
              <a:rPr lang="ga-IE" sz="2800" dirty="0">
                <a:latin typeface="Tw Cen MT" panose="020B0602020104020603" pitchFamily="34" charset="0"/>
              </a:rPr>
              <a:t> dtuaisceart na hEorpa</a:t>
            </a:r>
            <a:r>
              <a:rPr lang="en-US" sz="2800" dirty="0">
                <a:latin typeface="Tw Cen MT" panose="020B0602020104020603" pitchFamily="34" charset="0"/>
              </a:rPr>
              <a:t> </a:t>
            </a:r>
            <a:r>
              <a:rPr lang="ga-IE" sz="2800" dirty="0">
                <a:latin typeface="Tw Cen MT" panose="020B0602020104020603" pitchFamily="34" charset="0"/>
              </a:rPr>
              <a:t>atá sí.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208214" y="324000"/>
            <a:ext cx="7921625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ga-IE" sz="3600" dirty="0">
                <a:latin typeface="Berlin Sans FB" panose="020E0602020502020306" pitchFamily="34" charset="0"/>
              </a:rPr>
              <a:t>Cá háit ar domhan a bhfuil an </a:t>
            </a:r>
            <a:r>
              <a:rPr lang="en-GB" sz="3600" dirty="0" err="1">
                <a:latin typeface="Berlin Sans FB" panose="020E0602020502020306" pitchFamily="34" charset="0"/>
              </a:rPr>
              <a:t>Iorua</a:t>
            </a:r>
            <a:r>
              <a:rPr lang="ga-IE" sz="3600" dirty="0">
                <a:latin typeface="Berlin Sans FB" panose="020E0602020502020306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57328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" t="2" r="1270" b="17400"/>
          <a:stretch/>
        </p:blipFill>
        <p:spPr>
          <a:xfrm>
            <a:off x="0" y="0"/>
            <a:ext cx="12204000" cy="6876000"/>
          </a:xfrm>
          <a:prstGeom prst="rect">
            <a:avLst/>
          </a:prstGeom>
        </p:spPr>
      </p:pic>
      <p:sp>
        <p:nvSpPr>
          <p:cNvPr id="8" name="Rounded Rectangle 7"/>
          <p:cNvSpPr>
            <a:spLocks/>
          </p:cNvSpPr>
          <p:nvPr/>
        </p:nvSpPr>
        <p:spPr>
          <a:xfrm>
            <a:off x="468000" y="308756"/>
            <a:ext cx="11196000" cy="626400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85DC147D-007C-4E09-B632-C47E0D8CB74F}"/>
              </a:ext>
            </a:extLst>
          </p:cNvPr>
          <p:cNvSpPr txBox="1">
            <a:spLocks/>
          </p:cNvSpPr>
          <p:nvPr/>
        </p:nvSpPr>
        <p:spPr>
          <a:xfrm>
            <a:off x="2489201" y="648000"/>
            <a:ext cx="7239000" cy="54846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ga-IE" altLang="en-US" sz="3200" dirty="0" smtClean="0">
                <a:latin typeface="Berlin Sans FB" panose="020E0602020502020306" pitchFamily="34" charset="0"/>
              </a:rPr>
              <a:t>Amharc san Atlas!</a:t>
            </a:r>
            <a:endParaRPr lang="ga-IE" altLang="en-US" sz="3200" dirty="0">
              <a:latin typeface="Berlin Sans FB" panose="020E0602020502020306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692000" y="1440000"/>
            <a:ext cx="8820000" cy="3911428"/>
          </a:xfrm>
          <a:prstGeom prst="rect">
            <a:avLst/>
          </a:prstGeom>
          <a:solidFill>
            <a:srgbClr val="00B0F0"/>
          </a:solidFill>
          <a:ln>
            <a:solidFill>
              <a:srgbClr val="0092E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108000" rIns="108000" bIns="108000">
            <a:spAutoFit/>
          </a:bodyPr>
          <a:lstStyle/>
          <a:p>
            <a:pPr>
              <a:defRPr/>
            </a:pPr>
            <a:r>
              <a:rPr lang="ga-IE" altLang="en-US" sz="2400" dirty="0" smtClean="0">
                <a:latin typeface="Tw Cen MT" panose="020B0602020104020603" pitchFamily="34" charset="0"/>
              </a:rPr>
              <a:t>Déan an tasc seo leis an duine in aice leat. Aimsígí léarscáil na hEorpa in </a:t>
            </a:r>
            <a:r>
              <a:rPr lang="ga-IE" altLang="en-US" sz="2400" i="1" dirty="0" smtClean="0">
                <a:latin typeface="Tw Cen MT" panose="020B0602020104020603" pitchFamily="34" charset="0"/>
              </a:rPr>
              <a:t>Atlas Bunscoile</a:t>
            </a:r>
            <a:r>
              <a:rPr lang="ga-IE" altLang="en-US" sz="2400" dirty="0" smtClean="0">
                <a:latin typeface="Tw Cen MT" panose="020B0602020104020603" pitchFamily="34" charset="0"/>
              </a:rPr>
              <a:t> agus freagraígí na ceisteanna seo a leanas faoin Iorua: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ga-IE" sz="2400" dirty="0" smtClean="0">
                <a:latin typeface="Tw Cen MT" panose="020B0602020104020603" pitchFamily="34" charset="0"/>
              </a:rPr>
              <a:t>Cad is ainm do </a:t>
            </a:r>
            <a:r>
              <a:rPr lang="ga-IE" sz="2400" dirty="0" err="1" smtClean="0">
                <a:latin typeface="Tw Cen MT" panose="020B0602020104020603" pitchFamily="34" charset="0"/>
              </a:rPr>
              <a:t>phríomhchathair</a:t>
            </a:r>
            <a:r>
              <a:rPr lang="ga-IE" sz="2400" dirty="0" smtClean="0">
                <a:latin typeface="Tw Cen MT" panose="020B0602020104020603" pitchFamily="34" charset="0"/>
              </a:rPr>
              <a:t> na hIorua?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ga-IE" sz="2400" dirty="0" smtClean="0">
                <a:latin typeface="Tw Cen MT" panose="020B0602020104020603" pitchFamily="34" charset="0"/>
              </a:rPr>
              <a:t>Cé mhéad tír a bhfuil teorainn acu leis an Iorua? Ainmnígí iad.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ga-IE" sz="2400" dirty="0" smtClean="0">
                <a:latin typeface="Tw Cen MT" panose="020B0602020104020603" pitchFamily="34" charset="0"/>
              </a:rPr>
              <a:t>Cé na línte domhanleithid a théann tríd an Iorua?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ga-IE" sz="2400" dirty="0" smtClean="0">
                <a:latin typeface="Tw Cen MT" panose="020B0602020104020603" pitchFamily="34" charset="0"/>
              </a:rPr>
              <a:t>Cé na línte domhanfhaid a théann tríd an Iorua?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ga-IE" altLang="en-US" sz="2400" dirty="0" smtClean="0">
                <a:latin typeface="Tw Cen MT" panose="020B0602020104020603" pitchFamily="34" charset="0"/>
              </a:rPr>
              <a:t>Cén tír atá suite taobh ó dheas den Iorua?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ga-IE" altLang="en-US" sz="2400" dirty="0" smtClean="0">
                <a:latin typeface="Tw Cen MT" panose="020B0602020104020603" pitchFamily="34" charset="0"/>
              </a:rPr>
              <a:t>Cad is ainm do na hoileáin atá amach ó chósta thiar thuaidh na hIorua? </a:t>
            </a:r>
            <a:endParaRPr lang="ga-IE" altLang="en-US" sz="24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23118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" t="2" r="1270" b="17400"/>
          <a:stretch/>
        </p:blipFill>
        <p:spPr>
          <a:xfrm>
            <a:off x="0" y="0"/>
            <a:ext cx="12204000" cy="6876000"/>
          </a:xfrm>
          <a:prstGeom prst="rect">
            <a:avLst/>
          </a:prstGeom>
        </p:spPr>
      </p:pic>
      <p:sp>
        <p:nvSpPr>
          <p:cNvPr id="30" name="Rounded Rectangle 29"/>
          <p:cNvSpPr>
            <a:spLocks/>
          </p:cNvSpPr>
          <p:nvPr/>
        </p:nvSpPr>
        <p:spPr>
          <a:xfrm>
            <a:off x="468000" y="308756"/>
            <a:ext cx="11196000" cy="626400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055838" y="1007603"/>
            <a:ext cx="9749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ga-IE" sz="3200" dirty="0">
                <a:latin typeface="Berlin Sans FB" panose="020E0602020502020306" pitchFamily="34" charset="0"/>
              </a:rPr>
              <a:t>Fíricí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08753" y="1592378"/>
            <a:ext cx="14663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ga-IE" sz="2800" dirty="0">
                <a:latin typeface="Tw Cen MT" panose="020B0602020104020603" pitchFamily="34" charset="0"/>
              </a:rPr>
              <a:t>Daonra</a:t>
            </a:r>
            <a:r>
              <a:rPr lang="ga-IE" sz="2000" dirty="0">
                <a:latin typeface="Sassoon Infant Rg"/>
              </a:rPr>
              <a:t>: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97253" y="2773175"/>
            <a:ext cx="698773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ga-IE" sz="2800" dirty="0">
                <a:latin typeface="Tw Cen MT" panose="020B0602020104020603" pitchFamily="34" charset="0"/>
              </a:rPr>
              <a:t>(Tá an Iorua timpeall </a:t>
            </a:r>
            <a:r>
              <a:rPr lang="en-US" sz="2800" dirty="0">
                <a:latin typeface="Tw Cen MT" panose="020B0602020104020603" pitchFamily="34" charset="0"/>
              </a:rPr>
              <a:t>4</a:t>
            </a:r>
            <a:r>
              <a:rPr lang="ga-IE" sz="2800" dirty="0">
                <a:latin typeface="Tw Cen MT" panose="020B0602020104020603" pitchFamily="34" charset="0"/>
              </a:rPr>
              <a:t> huaire níos mó ná Éire.)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34314" y="3440416"/>
            <a:ext cx="21605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ga-IE" sz="2800" dirty="0">
                <a:latin typeface="Tw Cen MT" panose="020B0602020104020603" pitchFamily="34" charset="0"/>
              </a:rPr>
              <a:t>Airgeadra: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3182842" y="1596147"/>
            <a:ext cx="289237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ga-IE" sz="2800" dirty="0">
                <a:latin typeface="Tw Cen MT" panose="020B0602020104020603" pitchFamily="34" charset="0"/>
              </a:rPr>
              <a:t>5 mhilliún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249463" y="3455353"/>
            <a:ext cx="301913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ga-IE" sz="2800" dirty="0">
                <a:latin typeface="Tw Cen MT" panose="020B0602020104020603" pitchFamily="34" charset="0"/>
              </a:rPr>
              <a:t>Coróin na hIorua</a:t>
            </a:r>
          </a:p>
        </p:txBody>
      </p:sp>
      <p:sp>
        <p:nvSpPr>
          <p:cNvPr id="20499" name="TextBox 40"/>
          <p:cNvSpPr txBox="1">
            <a:spLocks noChangeArrowheads="1"/>
          </p:cNvSpPr>
          <p:nvPr/>
        </p:nvSpPr>
        <p:spPr bwMode="auto">
          <a:xfrm>
            <a:off x="3792233" y="548524"/>
            <a:ext cx="178758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ga-IE" sz="3200" dirty="0">
                <a:latin typeface="Berlin Sans FB" panose="020E0602020502020306" pitchFamily="34" charset="0"/>
              </a:rPr>
              <a:t>An Iorua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834315" y="2209764"/>
            <a:ext cx="1440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ga-IE" sz="2800" dirty="0">
                <a:latin typeface="Tw Cen MT" panose="020B0602020104020603" pitchFamily="34" charset="0"/>
              </a:rPr>
              <a:t>Achar: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79" b="100000" l="3495" r="99194">
                        <a14:foregroundMark x1="50269" y1="75982" x2="48925" y2="92148"/>
                        <a14:foregroundMark x1="62634" y1="69515" x2="73656" y2="84527"/>
                        <a14:foregroundMark x1="39247" y1="70670" x2="27957" y2="85681"/>
                        <a14:foregroundMark x1="88441" y1="41570" x2="86022" y2="21247"/>
                        <a14:foregroundMark x1="84677" y1="24480" x2="55108" y2="9469"/>
                        <a14:foregroundMark x1="61290" y1="7159" x2="73656" y2="16859"/>
                        <a14:foregroundMark x1="89785" y1="46882" x2="87097" y2="62125"/>
                        <a14:foregroundMark x1="54032" y1="10393" x2="56452" y2="18938"/>
                        <a14:foregroundMark x1="78495" y1="16859" x2="79839" y2="233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2198" y="4634155"/>
            <a:ext cx="1546249" cy="177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 flipV="1">
            <a:off x="2275113" y="5119684"/>
            <a:ext cx="348127" cy="12110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792233" y="4889302"/>
            <a:ext cx="690292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62000">
            <a:spAutoFit/>
          </a:bodyPr>
          <a:lstStyle/>
          <a:p>
            <a:r>
              <a:rPr lang="ga-IE" sz="2800" dirty="0">
                <a:latin typeface="Tw Cen MT" panose="020B0602020104020603" pitchFamily="34" charset="0"/>
              </a:rPr>
              <a:t>Tá an Iorua timpeall 1221 </a:t>
            </a:r>
            <a:r>
              <a:rPr lang="ga-IE" sz="2800" dirty="0" err="1">
                <a:latin typeface="Tw Cen MT" panose="020B0602020104020603" pitchFamily="34" charset="0"/>
              </a:rPr>
              <a:t>km</a:t>
            </a:r>
            <a:r>
              <a:rPr lang="ga-IE" sz="2800" dirty="0">
                <a:latin typeface="Tw Cen MT" panose="020B0602020104020603" pitchFamily="34" charset="0"/>
              </a:rPr>
              <a:t> </a:t>
            </a:r>
            <a:r>
              <a:rPr lang="en-US" sz="2800" dirty="0" err="1" smtClean="0">
                <a:latin typeface="Tw Cen MT" panose="020B0602020104020603" pitchFamily="34" charset="0"/>
              </a:rPr>
              <a:t>taobh</a:t>
            </a:r>
            <a:r>
              <a:rPr lang="en-US" sz="2800" dirty="0" smtClean="0">
                <a:latin typeface="Tw Cen MT" panose="020B0602020104020603" pitchFamily="34" charset="0"/>
              </a:rPr>
              <a:t> </a:t>
            </a:r>
            <a:r>
              <a:rPr lang="en-US" sz="2800" dirty="0" err="1" smtClean="0">
                <a:latin typeface="Tw Cen MT" panose="020B0602020104020603" pitchFamily="34" charset="0"/>
              </a:rPr>
              <a:t>thoir</a:t>
            </a:r>
            <a:r>
              <a:rPr lang="ga-IE" sz="2800" dirty="0" smtClean="0">
                <a:latin typeface="Tw Cen MT" panose="020B0602020104020603" pitchFamily="34" charset="0"/>
              </a:rPr>
              <a:t> </a:t>
            </a:r>
            <a:r>
              <a:rPr lang="ga-IE" sz="2800" dirty="0">
                <a:latin typeface="Tw Cen MT" panose="020B0602020104020603" pitchFamily="34" charset="0"/>
              </a:rPr>
              <a:t>thuaidh </a:t>
            </a:r>
            <a:r>
              <a:rPr lang="en-US" sz="2800" dirty="0" smtClean="0">
                <a:latin typeface="Tw Cen MT" panose="020B0602020104020603" pitchFamily="34" charset="0"/>
              </a:rPr>
              <a:t>d’</a:t>
            </a:r>
            <a:r>
              <a:rPr lang="ga-IE" sz="2800" dirty="0" smtClean="0">
                <a:latin typeface="Tw Cen MT" panose="020B0602020104020603" pitchFamily="34" charset="0"/>
              </a:rPr>
              <a:t>Éirinn</a:t>
            </a:r>
            <a:r>
              <a:rPr lang="ga-IE" sz="2800" dirty="0">
                <a:latin typeface="Tw Cen MT" panose="020B0602020104020603" pitchFamily="34" charset="0"/>
              </a:rPr>
              <a:t>. </a:t>
            </a:r>
            <a:r>
              <a:rPr lang="ga-IE" sz="2800" dirty="0" smtClean="0">
                <a:latin typeface="Tw Cen MT" panose="020B0602020104020603" pitchFamily="34" charset="0"/>
              </a:rPr>
              <a:t>Tógann</a:t>
            </a:r>
            <a:r>
              <a:rPr lang="en-US" sz="2800" dirty="0" smtClean="0">
                <a:latin typeface="Tw Cen MT" panose="020B0602020104020603" pitchFamily="34" charset="0"/>
              </a:rPr>
              <a:t> </a:t>
            </a:r>
            <a:r>
              <a:rPr lang="ga-IE" sz="2800" dirty="0" smtClean="0">
                <a:latin typeface="Tw Cen MT" panose="020B0602020104020603" pitchFamily="34" charset="0"/>
              </a:rPr>
              <a:t>sé </a:t>
            </a:r>
            <a:r>
              <a:rPr lang="ga-IE" sz="2800" dirty="0">
                <a:latin typeface="Tw Cen MT" panose="020B0602020104020603" pitchFamily="34" charset="0"/>
              </a:rPr>
              <a:t>timpeall 2 uair </a:t>
            </a:r>
            <a:r>
              <a:rPr lang="en-US" sz="2800" dirty="0" smtClean="0">
                <a:latin typeface="Tw Cen MT" panose="020B0602020104020603" pitchFamily="34" charset="0"/>
              </a:rPr>
              <a:t/>
            </a:r>
            <a:br>
              <a:rPr lang="en-US" sz="2800" dirty="0" smtClean="0">
                <a:latin typeface="Tw Cen MT" panose="020B0602020104020603" pitchFamily="34" charset="0"/>
              </a:rPr>
            </a:br>
            <a:r>
              <a:rPr lang="ga-IE" sz="2800" dirty="0" smtClean="0">
                <a:latin typeface="Tw Cen MT" panose="020B0602020104020603" pitchFamily="34" charset="0"/>
              </a:rPr>
              <a:t>an </a:t>
            </a:r>
            <a:r>
              <a:rPr lang="ga-IE" sz="2800" dirty="0">
                <a:latin typeface="Tw Cen MT" panose="020B0602020104020603" pitchFamily="34" charset="0"/>
              </a:rPr>
              <a:t>chloig </a:t>
            </a:r>
            <a:r>
              <a:rPr lang="ga-IE" sz="2800" dirty="0" smtClean="0">
                <a:latin typeface="Tw Cen MT" panose="020B0602020104020603" pitchFamily="34" charset="0"/>
              </a:rPr>
              <a:t>eitilt </a:t>
            </a:r>
            <a:r>
              <a:rPr lang="ga-IE" sz="2800" dirty="0">
                <a:latin typeface="Tw Cen MT" panose="020B0602020104020603" pitchFamily="34" charset="0"/>
              </a:rPr>
              <a:t>ó Bhaile Átha Cliath go </a:t>
            </a:r>
            <a:r>
              <a:rPr lang="en-US" sz="2800" dirty="0">
                <a:latin typeface="Tw Cen MT" panose="020B0602020104020603" pitchFamily="34" charset="0"/>
              </a:rPr>
              <a:t>h</a:t>
            </a:r>
            <a:r>
              <a:rPr lang="ga-IE" sz="2800" dirty="0">
                <a:latin typeface="Tw Cen MT" panose="020B0602020104020603" pitchFamily="34" charset="0"/>
              </a:rPr>
              <a:t>Osló. </a:t>
            </a: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17" b="95853" l="207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115" y="4889302"/>
            <a:ext cx="12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15163" y="2548252"/>
            <a:ext cx="2879996" cy="192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3420" y="592093"/>
            <a:ext cx="2719412" cy="181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834313" y="3965873"/>
            <a:ext cx="24151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w Cen MT" panose="020B0602020104020603" pitchFamily="34" charset="0"/>
              </a:rPr>
              <a:t>Príomhtheanga</a:t>
            </a:r>
            <a:r>
              <a:rPr lang="ga-IE" sz="2800" dirty="0">
                <a:latin typeface="Tw Cen MT" panose="020B0602020104020603" pitchFamily="34" charset="0"/>
              </a:rPr>
              <a:t>: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3182842" y="2190561"/>
            <a:ext cx="221655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ga-IE" sz="2800" dirty="0">
                <a:latin typeface="Tw Cen MT" panose="020B0602020104020603" pitchFamily="34" charset="0"/>
              </a:rPr>
              <a:t>323,802 km²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249464" y="3961601"/>
            <a:ext cx="17813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ga-IE" sz="2800" dirty="0">
                <a:latin typeface="Tw Cen MT" panose="020B0602020104020603" pitchFamily="34" charset="0"/>
              </a:rPr>
              <a:t>An Ioruais</a:t>
            </a:r>
          </a:p>
        </p:txBody>
      </p:sp>
    </p:spTree>
    <p:extLst>
      <p:ext uri="{BB962C8B-B14F-4D97-AF65-F5344CB8AC3E}">
        <p14:creationId xmlns:p14="http://schemas.microsoft.com/office/powerpoint/2010/main" val="919254106"/>
      </p:ext>
    </p:extLst>
  </p:cSld>
  <p:clrMapOvr>
    <a:masterClrMapping/>
  </p:clrMapOvr>
  <p:transition spd="med"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7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8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  <p:bldP spid="27" grpId="0"/>
      <p:bldP spid="31" grpId="0"/>
      <p:bldP spid="26" grpId="0"/>
      <p:bldP spid="25" grpId="0"/>
      <p:bldP spid="20" grpId="0"/>
      <p:bldP spid="22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" t="2" r="1270" b="17400"/>
          <a:stretch/>
        </p:blipFill>
        <p:spPr>
          <a:xfrm>
            <a:off x="0" y="0"/>
            <a:ext cx="12204000" cy="6876000"/>
          </a:xfrm>
          <a:prstGeom prst="rect">
            <a:avLst/>
          </a:prstGeom>
        </p:spPr>
      </p:pic>
      <p:sp>
        <p:nvSpPr>
          <p:cNvPr id="24" name="Rounded Rectangle 23"/>
          <p:cNvSpPr>
            <a:spLocks/>
          </p:cNvSpPr>
          <p:nvPr/>
        </p:nvSpPr>
        <p:spPr>
          <a:xfrm>
            <a:off x="468000" y="308756"/>
            <a:ext cx="11196000" cy="626400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554614" y="458788"/>
            <a:ext cx="7182791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chemeClr val="tx1"/>
                </a:solidFill>
                <a:latin typeface="Berlin Sans FB" panose="020E0602020502020306" pitchFamily="34" charset="0"/>
              </a:rPr>
              <a:t>An </a:t>
            </a:r>
            <a:r>
              <a:rPr lang="en-US" altLang="en-US" sz="3200" dirty="0" err="1" smtClean="0">
                <a:solidFill>
                  <a:schemeClr val="tx1"/>
                </a:solidFill>
                <a:latin typeface="Berlin Sans FB" panose="020E0602020502020306" pitchFamily="34" charset="0"/>
              </a:rPr>
              <a:t>Iorua</a:t>
            </a:r>
            <a:r>
              <a:rPr lang="en-US" altLang="en-US" sz="3200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: </a:t>
            </a:r>
            <a:r>
              <a:rPr lang="en-US" altLang="en-US" sz="3200" dirty="0" err="1" smtClean="0">
                <a:solidFill>
                  <a:schemeClr val="tx1"/>
                </a:solidFill>
                <a:latin typeface="Berlin Sans FB" panose="020E0602020502020306" pitchFamily="34" charset="0"/>
              </a:rPr>
              <a:t>Fíricí</a:t>
            </a:r>
            <a:endParaRPr lang="ga-IE" altLang="en-US" sz="3200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5386994" y="2833538"/>
            <a:ext cx="5157863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ga-IE" sz="2000" dirty="0">
                <a:latin typeface="Tw Cen MT" panose="020B0602020104020603" pitchFamily="34" charset="0"/>
              </a:rPr>
              <a:t>Tá teorainn ag an Iorua leis an tSualainn, </a:t>
            </a:r>
            <a:r>
              <a:rPr lang="en-US" sz="2000" dirty="0">
                <a:latin typeface="Tw Cen MT" panose="020B0602020104020603" pitchFamily="34" charset="0"/>
              </a:rPr>
              <a:t/>
            </a:r>
            <a:br>
              <a:rPr lang="en-US" sz="2000" dirty="0">
                <a:latin typeface="Tw Cen MT" panose="020B0602020104020603" pitchFamily="34" charset="0"/>
              </a:rPr>
            </a:br>
            <a:r>
              <a:rPr lang="ga-IE" sz="2000" dirty="0">
                <a:latin typeface="Tw Cen MT" panose="020B0602020104020603" pitchFamily="34" charset="0"/>
              </a:rPr>
              <a:t>leis an bhFionlainn agus leis an Rúis. </a:t>
            </a:r>
            <a:r>
              <a:rPr lang="en-US" sz="2000" dirty="0">
                <a:latin typeface="Tw Cen MT" panose="020B0602020104020603" pitchFamily="34" charset="0"/>
              </a:rPr>
              <a:t/>
            </a:r>
            <a:br>
              <a:rPr lang="en-US" sz="2000" dirty="0">
                <a:latin typeface="Tw Cen MT" panose="020B0602020104020603" pitchFamily="34" charset="0"/>
              </a:rPr>
            </a:br>
            <a:r>
              <a:rPr lang="ga-IE" sz="2000" dirty="0">
                <a:latin typeface="Tw Cen MT" panose="020B0602020104020603" pitchFamily="34" charset="0"/>
              </a:rPr>
              <a:t>Tá an D</a:t>
            </a:r>
            <a:r>
              <a:rPr lang="en-US" sz="2000" dirty="0">
                <a:latin typeface="Tw Cen MT" panose="020B0602020104020603" pitchFamily="34" charset="0"/>
              </a:rPr>
              <a:t>a</a:t>
            </a:r>
            <a:r>
              <a:rPr lang="ga-IE" sz="2000" dirty="0" err="1">
                <a:latin typeface="Tw Cen MT" panose="020B0602020104020603" pitchFamily="34" charset="0"/>
              </a:rPr>
              <a:t>nmhairg</a:t>
            </a:r>
            <a:r>
              <a:rPr lang="ga-IE" sz="2000" dirty="0">
                <a:latin typeface="Tw Cen MT" panose="020B0602020104020603" pitchFamily="34" charset="0"/>
              </a:rPr>
              <a:t> suite </a:t>
            </a:r>
            <a:r>
              <a:rPr lang="en-US" sz="2000" dirty="0" err="1" smtClean="0">
                <a:latin typeface="Tw Cen MT" panose="020B0602020104020603" pitchFamily="34" charset="0"/>
              </a:rPr>
              <a:t>taobh</a:t>
            </a:r>
            <a:r>
              <a:rPr lang="en-US" sz="2000" dirty="0" smtClean="0">
                <a:latin typeface="Tw Cen MT" panose="020B0602020104020603" pitchFamily="34" charset="0"/>
              </a:rPr>
              <a:t> ó </a:t>
            </a:r>
            <a:r>
              <a:rPr lang="ga-IE" sz="2000" dirty="0" smtClean="0">
                <a:latin typeface="Tw Cen MT" panose="020B0602020104020603" pitchFamily="34" charset="0"/>
              </a:rPr>
              <a:t>dheas </a:t>
            </a:r>
            <a:r>
              <a:rPr lang="en-US" sz="2000" dirty="0" smtClean="0">
                <a:latin typeface="Tw Cen MT" panose="020B0602020104020603" pitchFamily="34" charset="0"/>
              </a:rPr>
              <a:t/>
            </a:r>
            <a:br>
              <a:rPr lang="en-US" sz="2000" dirty="0" smtClean="0">
                <a:latin typeface="Tw Cen MT" panose="020B0602020104020603" pitchFamily="34" charset="0"/>
              </a:rPr>
            </a:br>
            <a:r>
              <a:rPr lang="en-US" sz="2000" dirty="0" smtClean="0">
                <a:latin typeface="Tw Cen MT" panose="020B0602020104020603" pitchFamily="34" charset="0"/>
              </a:rPr>
              <a:t>den</a:t>
            </a:r>
            <a:r>
              <a:rPr lang="ga-IE" sz="2000" dirty="0" smtClean="0">
                <a:latin typeface="Tw Cen MT" panose="020B0602020104020603" pitchFamily="34" charset="0"/>
              </a:rPr>
              <a:t> </a:t>
            </a:r>
            <a:r>
              <a:rPr lang="ga-IE" sz="2000" dirty="0">
                <a:latin typeface="Tw Cen MT" panose="020B0602020104020603" pitchFamily="34" charset="0"/>
              </a:rPr>
              <a:t>Iorua. Tugtar</a:t>
            </a:r>
            <a:r>
              <a:rPr lang="ga-IE" sz="2000" b="1" dirty="0">
                <a:latin typeface="Tw Cen MT" panose="020B0602020104020603" pitchFamily="34" charset="0"/>
              </a:rPr>
              <a:t> Críoch Lochlann </a:t>
            </a:r>
            <a:r>
              <a:rPr lang="ga-IE" sz="2000" dirty="0">
                <a:latin typeface="Tw Cen MT" panose="020B0602020104020603" pitchFamily="34" charset="0"/>
              </a:rPr>
              <a:t>ar an Iorua,</a:t>
            </a:r>
            <a:r>
              <a:rPr lang="en-US" sz="2000" dirty="0">
                <a:latin typeface="Tw Cen MT" panose="020B0602020104020603" pitchFamily="34" charset="0"/>
              </a:rPr>
              <a:t> </a:t>
            </a:r>
            <a:br>
              <a:rPr lang="en-US" sz="2000" dirty="0">
                <a:latin typeface="Tw Cen MT" panose="020B0602020104020603" pitchFamily="34" charset="0"/>
              </a:rPr>
            </a:br>
            <a:r>
              <a:rPr lang="ga-IE" sz="2000" dirty="0">
                <a:latin typeface="Tw Cen MT" panose="020B0602020104020603" pitchFamily="34" charset="0"/>
              </a:rPr>
              <a:t>an Danmhairg</a:t>
            </a:r>
            <a:r>
              <a:rPr lang="en-US" sz="2000" dirty="0">
                <a:latin typeface="Tw Cen MT" panose="020B0602020104020603" pitchFamily="34" charset="0"/>
              </a:rPr>
              <a:t> </a:t>
            </a:r>
            <a:r>
              <a:rPr lang="ga-IE" sz="2000" dirty="0">
                <a:latin typeface="Tw Cen MT" panose="020B0602020104020603" pitchFamily="34" charset="0"/>
              </a:rPr>
              <a:t>agus an tSualainn</a:t>
            </a:r>
            <a:r>
              <a:rPr lang="en-US" sz="2000" dirty="0">
                <a:latin typeface="Tw Cen MT" panose="020B0602020104020603" pitchFamily="34" charset="0"/>
              </a:rPr>
              <a:t> </a:t>
            </a:r>
            <a:r>
              <a:rPr lang="ga-IE" sz="2000" dirty="0">
                <a:latin typeface="Tw Cen MT" panose="020B0602020104020603" pitchFamily="34" charset="0"/>
              </a:rPr>
              <a:t>le chéile. </a:t>
            </a: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5386995" y="4607033"/>
            <a:ext cx="577572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ga-IE" sz="2000" dirty="0">
                <a:latin typeface="Tw Cen MT" panose="020B0602020104020603" pitchFamily="34" charset="0"/>
              </a:rPr>
              <a:t>Tá an Mhuir Ioruach ar chósta thiar na hIorua. </a:t>
            </a:r>
            <a:r>
              <a:rPr lang="en-US" sz="2000" dirty="0">
                <a:latin typeface="Tw Cen MT" panose="020B0602020104020603" pitchFamily="34" charset="0"/>
              </a:rPr>
              <a:t/>
            </a:r>
            <a:br>
              <a:rPr lang="en-US" sz="2000" dirty="0">
                <a:latin typeface="Tw Cen MT" panose="020B0602020104020603" pitchFamily="34" charset="0"/>
              </a:rPr>
            </a:br>
            <a:r>
              <a:rPr lang="ga-IE" sz="2000" dirty="0">
                <a:latin typeface="Tw Cen MT" panose="020B0602020104020603" pitchFamily="34" charset="0"/>
              </a:rPr>
              <a:t>Tá Muir </a:t>
            </a:r>
            <a:r>
              <a:rPr lang="ga-IE" sz="2000" dirty="0" err="1">
                <a:latin typeface="Tw Cen MT" panose="020B0602020104020603" pitchFamily="34" charset="0"/>
              </a:rPr>
              <a:t>Barents</a:t>
            </a:r>
            <a:r>
              <a:rPr lang="ga-IE" sz="2000" dirty="0">
                <a:latin typeface="Tw Cen MT" panose="020B0602020104020603" pitchFamily="34" charset="0"/>
              </a:rPr>
              <a:t> ar an gcósta thuaidh agus </a:t>
            </a:r>
            <a:r>
              <a:rPr lang="en-US" sz="2000" dirty="0">
                <a:latin typeface="Tw Cen MT" panose="020B0602020104020603" pitchFamily="34" charset="0"/>
              </a:rPr>
              <a:t/>
            </a:r>
            <a:br>
              <a:rPr lang="en-US" sz="2000" dirty="0">
                <a:latin typeface="Tw Cen MT" panose="020B0602020104020603" pitchFamily="34" charset="0"/>
              </a:rPr>
            </a:br>
            <a:r>
              <a:rPr lang="ga-IE" sz="2000" dirty="0">
                <a:latin typeface="Tw Cen MT" panose="020B0602020104020603" pitchFamily="34" charset="0"/>
              </a:rPr>
              <a:t>an Mhuir Thuaidh ar an gcósta theas. 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5386995" y="1413692"/>
            <a:ext cx="515786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ga-IE" sz="2000" dirty="0">
                <a:latin typeface="Tw Cen MT" panose="020B0602020104020603" pitchFamily="34" charset="0"/>
              </a:rPr>
              <a:t>Is tír fhada chaol í an Iorua. Talamh sléibhtiúil </a:t>
            </a:r>
            <a:r>
              <a:rPr lang="en-US" sz="2000" dirty="0" smtClean="0">
                <a:latin typeface="Tw Cen MT" panose="020B0602020104020603" pitchFamily="34" charset="0"/>
              </a:rPr>
              <a:t/>
            </a:r>
            <a:br>
              <a:rPr lang="en-US" sz="2000" dirty="0" smtClean="0">
                <a:latin typeface="Tw Cen MT" panose="020B0602020104020603" pitchFamily="34" charset="0"/>
              </a:rPr>
            </a:br>
            <a:r>
              <a:rPr lang="ga-IE" sz="2000" dirty="0" smtClean="0">
                <a:latin typeface="Tw Cen MT" panose="020B0602020104020603" pitchFamily="34" charset="0"/>
              </a:rPr>
              <a:t>is </a:t>
            </a:r>
            <a:r>
              <a:rPr lang="ga-IE" sz="2000" dirty="0">
                <a:latin typeface="Tw Cen MT" panose="020B0602020104020603" pitchFamily="34" charset="0"/>
              </a:rPr>
              <a:t>mó atá inti. Níl ach fíorbheagán talamh íseal sa tír</a:t>
            </a:r>
            <a:r>
              <a:rPr lang="ga-IE" sz="2000" dirty="0" smtClean="0">
                <a:latin typeface="Tw Cen MT" panose="020B0602020104020603" pitchFamily="34" charset="0"/>
              </a:rPr>
              <a:t>.</a:t>
            </a:r>
            <a:r>
              <a:rPr lang="en-US" sz="2000" dirty="0" smtClean="0">
                <a:latin typeface="Tw Cen MT" panose="020B0602020104020603" pitchFamily="34" charset="0"/>
              </a:rPr>
              <a:t> </a:t>
            </a:r>
            <a:r>
              <a:rPr lang="ga-IE" sz="2000" dirty="0" smtClean="0">
                <a:latin typeface="Tw Cen MT" panose="020B0602020104020603" pitchFamily="34" charset="0"/>
              </a:rPr>
              <a:t>Is é </a:t>
            </a:r>
            <a:r>
              <a:rPr lang="ga-IE" sz="2000" b="1" dirty="0" err="1" smtClean="0">
                <a:latin typeface="Tw Cen MT" panose="020B0602020104020603" pitchFamily="34" charset="0"/>
              </a:rPr>
              <a:t>Galdhøppigen</a:t>
            </a:r>
            <a:r>
              <a:rPr lang="ga-IE" sz="2000" dirty="0" smtClean="0">
                <a:latin typeface="Tw Cen MT" panose="020B0602020104020603" pitchFamily="34" charset="0"/>
              </a:rPr>
              <a:t> an sliabh is airde san Iorua. Tá sé 2469</a:t>
            </a:r>
            <a:r>
              <a:rPr lang="en-US" sz="2000" dirty="0" smtClean="0">
                <a:latin typeface="Tw Cen MT" panose="020B0602020104020603" pitchFamily="34" charset="0"/>
              </a:rPr>
              <a:t> </a:t>
            </a:r>
            <a:r>
              <a:rPr lang="ga-IE" sz="2000" dirty="0" smtClean="0">
                <a:latin typeface="Tw Cen MT" panose="020B0602020104020603" pitchFamily="34" charset="0"/>
              </a:rPr>
              <a:t>m ar airde.</a:t>
            </a:r>
            <a:endParaRPr lang="ga-IE" sz="2000" dirty="0">
              <a:latin typeface="Tw Cen MT" panose="020B0602020104020603" pitchFamily="34" charset="0"/>
            </a:endParaRPr>
          </a:p>
        </p:txBody>
      </p:sp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5072" y="1260000"/>
            <a:ext cx="3401246" cy="425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Isosceles Triangle 25"/>
          <p:cNvSpPr>
            <a:spLocks noChangeAspect="1"/>
          </p:cNvSpPr>
          <p:nvPr/>
        </p:nvSpPr>
        <p:spPr>
          <a:xfrm>
            <a:off x="1984458" y="4334157"/>
            <a:ext cx="83520" cy="720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a-IE" dirty="0"/>
          </a:p>
        </p:txBody>
      </p:sp>
      <p:sp>
        <p:nvSpPr>
          <p:cNvPr id="27" name="TextBox 26"/>
          <p:cNvSpPr txBox="1"/>
          <p:nvPr/>
        </p:nvSpPr>
        <p:spPr>
          <a:xfrm>
            <a:off x="1602777" y="4333949"/>
            <a:ext cx="10134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a-IE" sz="1100" dirty="0" err="1">
                <a:latin typeface="Tw Cen MT" panose="020B0602020104020603" pitchFamily="34" charset="0"/>
              </a:rPr>
              <a:t>Galdhøppigen</a:t>
            </a:r>
            <a:endParaRPr lang="ga-IE" sz="11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1032" y="1260000"/>
            <a:ext cx="4209325" cy="466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 rot="17488997">
            <a:off x="2391444" y="3911547"/>
            <a:ext cx="1308502" cy="47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a-IE" sz="1600" b="1" dirty="0">
                <a:solidFill>
                  <a:schemeClr val="bg1"/>
                </a:solidFill>
                <a:latin typeface="Tw Cen MT" panose="020B0602020104020603" pitchFamily="34" charset="0"/>
              </a:rPr>
              <a:t>An tSualainn</a:t>
            </a:r>
          </a:p>
        </p:txBody>
      </p:sp>
      <p:sp>
        <p:nvSpPr>
          <p:cNvPr id="12" name="Rectangle 11"/>
          <p:cNvSpPr/>
          <p:nvPr/>
        </p:nvSpPr>
        <p:spPr>
          <a:xfrm rot="17446730">
            <a:off x="3373667" y="3565940"/>
            <a:ext cx="1393260" cy="47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a-IE" sz="1600" b="1" dirty="0">
                <a:solidFill>
                  <a:schemeClr val="bg1"/>
                </a:solidFill>
                <a:latin typeface="Tw Cen MT" panose="020B0602020104020603" pitchFamily="34" charset="0"/>
              </a:rPr>
              <a:t>An Fhionlainn</a:t>
            </a:r>
          </a:p>
        </p:txBody>
      </p:sp>
      <p:sp>
        <p:nvSpPr>
          <p:cNvPr id="13" name="Rectangle 12"/>
          <p:cNvSpPr/>
          <p:nvPr/>
        </p:nvSpPr>
        <p:spPr>
          <a:xfrm rot="17786317">
            <a:off x="1614909" y="4186383"/>
            <a:ext cx="1308502" cy="47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a-IE" sz="1600" b="1" dirty="0">
                <a:solidFill>
                  <a:schemeClr val="bg1"/>
                </a:solidFill>
                <a:latin typeface="Tw Cen MT" panose="020B0602020104020603" pitchFamily="34" charset="0"/>
              </a:rPr>
              <a:t>An Iorua</a:t>
            </a:r>
          </a:p>
        </p:txBody>
      </p:sp>
      <p:sp>
        <p:nvSpPr>
          <p:cNvPr id="2" name="Rectangle 1"/>
          <p:cNvSpPr/>
          <p:nvPr/>
        </p:nvSpPr>
        <p:spPr>
          <a:xfrm>
            <a:off x="743659" y="5731680"/>
            <a:ext cx="1142557" cy="584775"/>
          </a:xfrm>
          <a:prstGeom prst="rect">
            <a:avLst/>
          </a:prstGeom>
          <a:solidFill>
            <a:srgbClr val="5C7299"/>
          </a:solidFill>
          <a:ln w="38100" cap="rnd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ga-IE" sz="1600" b="1" dirty="0">
                <a:solidFill>
                  <a:schemeClr val="bg1"/>
                </a:solidFill>
                <a:latin typeface="Tw Cen MT" panose="020B0602020104020603" pitchFamily="34" charset="0"/>
              </a:rPr>
              <a:t>An </a:t>
            </a:r>
          </a:p>
          <a:p>
            <a:pPr algn="ctr"/>
            <a:r>
              <a:rPr lang="ga-IE" sz="1600" b="1" dirty="0">
                <a:solidFill>
                  <a:schemeClr val="bg1"/>
                </a:solidFill>
                <a:latin typeface="Tw Cen MT" panose="020B0602020104020603" pitchFamily="34" charset="0"/>
              </a:rPr>
              <a:t>Danmhairg</a:t>
            </a:r>
          </a:p>
        </p:txBody>
      </p:sp>
      <p:sp>
        <p:nvSpPr>
          <p:cNvPr id="16" name="Rectangle 15"/>
          <p:cNvSpPr/>
          <p:nvPr/>
        </p:nvSpPr>
        <p:spPr>
          <a:xfrm rot="810821">
            <a:off x="4041201" y="2427405"/>
            <a:ext cx="1308502" cy="47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a-IE" sz="1600" b="1" dirty="0">
                <a:solidFill>
                  <a:schemeClr val="bg1"/>
                </a:solidFill>
                <a:latin typeface="Tw Cen MT" panose="020B0602020104020603" pitchFamily="34" charset="0"/>
              </a:rPr>
              <a:t>An Rúis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614909" y="2427405"/>
            <a:ext cx="1308502" cy="47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a-IE" sz="1400" b="1" dirty="0">
                <a:solidFill>
                  <a:srgbClr val="FF0000"/>
                </a:solidFill>
                <a:latin typeface="Tw Cen MT" panose="020B0602020104020603" pitchFamily="34" charset="0"/>
              </a:rPr>
              <a:t>An Mhuir Ioruach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003910" y="1413692"/>
            <a:ext cx="1308502" cy="47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a-IE" sz="1400" b="1" dirty="0">
                <a:solidFill>
                  <a:srgbClr val="FF0000"/>
                </a:solidFill>
                <a:latin typeface="Tw Cen MT" panose="020B0602020104020603" pitchFamily="34" charset="0"/>
              </a:rPr>
              <a:t>Muir </a:t>
            </a:r>
            <a:r>
              <a:rPr lang="ga-IE" sz="1400" b="1" dirty="0" err="1">
                <a:solidFill>
                  <a:srgbClr val="FF0000"/>
                </a:solidFill>
                <a:latin typeface="Tw Cen MT" panose="020B0602020104020603" pitchFamily="34" charset="0"/>
              </a:rPr>
              <a:t>Barents</a:t>
            </a:r>
            <a:endParaRPr lang="ga-IE" sz="1400" b="1" dirty="0">
              <a:solidFill>
                <a:srgbClr val="FF0000"/>
              </a:solidFill>
              <a:latin typeface="Tw Cen MT" panose="020B0602020104020603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59476" y="5052115"/>
            <a:ext cx="1308502" cy="47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a-IE" sz="1400" b="1" dirty="0">
                <a:solidFill>
                  <a:srgbClr val="FF0000"/>
                </a:solidFill>
                <a:latin typeface="Tw Cen MT" panose="020B0602020104020603" pitchFamily="34" charset="0"/>
              </a:rPr>
              <a:t>An Mhuir Thuaidh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9A182BE4-3773-41B7-ACD3-1A167436B7B8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1886216" y="5621924"/>
            <a:ext cx="234813" cy="402144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912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  <p:bldP spid="23" grpId="0"/>
      <p:bldP spid="26" grpId="0" animBg="1"/>
      <p:bldP spid="26" grpId="1" animBg="1"/>
      <p:bldP spid="27" grpId="0"/>
      <p:bldP spid="27" grpId="1"/>
      <p:bldP spid="11" grpId="0"/>
      <p:bldP spid="12" grpId="0"/>
      <p:bldP spid="13" grpId="0"/>
      <p:bldP spid="2" grpId="0" animBg="1"/>
      <p:bldP spid="16" grpId="0"/>
      <p:bldP spid="17" grpId="0"/>
      <p:bldP spid="18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" t="2" r="1270" b="17400"/>
          <a:stretch/>
        </p:blipFill>
        <p:spPr>
          <a:xfrm>
            <a:off x="0" y="0"/>
            <a:ext cx="12204000" cy="6876000"/>
          </a:xfrm>
          <a:prstGeom prst="rect">
            <a:avLst/>
          </a:prstGeom>
        </p:spPr>
      </p:pic>
      <p:sp>
        <p:nvSpPr>
          <p:cNvPr id="14" name="Rounded Rectangle 13"/>
          <p:cNvSpPr>
            <a:spLocks/>
          </p:cNvSpPr>
          <p:nvPr/>
        </p:nvSpPr>
        <p:spPr>
          <a:xfrm>
            <a:off x="468000" y="308756"/>
            <a:ext cx="11196000" cy="626400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5969000" y="1809939"/>
            <a:ext cx="463549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ga-IE" sz="2000" dirty="0">
                <a:latin typeface="Tw Cen MT" panose="020B0602020104020603" pitchFamily="34" charset="0"/>
              </a:rPr>
              <a:t>Tá a lán </a:t>
            </a:r>
            <a:r>
              <a:rPr lang="ga-IE" sz="2000" b="1" dirty="0">
                <a:latin typeface="Tw Cen MT" panose="020B0602020104020603" pitchFamily="34" charset="0"/>
              </a:rPr>
              <a:t>fiordanna</a:t>
            </a:r>
            <a:r>
              <a:rPr lang="ga-IE" sz="2000" dirty="0">
                <a:latin typeface="Tw Cen MT" panose="020B0602020104020603" pitchFamily="34" charset="0"/>
              </a:rPr>
              <a:t> ar chósta thiar na hIorua. Is éard is fiord ann ná góilín fada </a:t>
            </a:r>
            <a:r>
              <a:rPr lang="en-US" sz="2000" dirty="0">
                <a:latin typeface="Tw Cen MT" panose="020B0602020104020603" pitchFamily="34" charset="0"/>
              </a:rPr>
              <a:t/>
            </a:r>
            <a:br>
              <a:rPr lang="en-US" sz="2000" dirty="0">
                <a:latin typeface="Tw Cen MT" panose="020B0602020104020603" pitchFamily="34" charset="0"/>
              </a:rPr>
            </a:br>
            <a:r>
              <a:rPr lang="ga-IE" sz="2000" dirty="0">
                <a:latin typeface="Tw Cen MT" panose="020B0602020104020603" pitchFamily="34" charset="0"/>
              </a:rPr>
              <a:t>a thagann isteach ón bhfarraige. Bíonn sléibhte arda ar gach taobh de na fiordanna de ghnáth. 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152651" y="457200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ga-IE" altLang="en-US" sz="3200" dirty="0">
                <a:solidFill>
                  <a:schemeClr val="tx1"/>
                </a:solidFill>
                <a:latin typeface="Berlin Sans FB" panose="020E0602020502020306" pitchFamily="34" charset="0"/>
              </a:rPr>
              <a:t>Fiordanna na hIorua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134301">
            <a:off x="1150105" y="1397626"/>
            <a:ext cx="4048542" cy="270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5969000" y="4315580"/>
            <a:ext cx="44068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ga-IE" sz="2000" dirty="0">
                <a:latin typeface="Tw Cen MT" panose="020B0602020104020603" pitchFamily="34" charset="0"/>
              </a:rPr>
              <a:t>Tá clú agus cáil ar </a:t>
            </a:r>
            <a:r>
              <a:rPr lang="ga-IE" sz="2000" dirty="0" err="1">
                <a:latin typeface="Tw Cen MT" panose="020B0602020104020603" pitchFamily="34" charset="0"/>
              </a:rPr>
              <a:t>fhiordanna</a:t>
            </a:r>
            <a:r>
              <a:rPr lang="ga-IE" sz="2000" dirty="0">
                <a:latin typeface="Tw Cen MT" panose="020B0602020104020603" pitchFamily="34" charset="0"/>
              </a:rPr>
              <a:t> na hIorua. Meallann siad a lán turasóirí chuig an tír.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52877">
            <a:off x="1385210" y="3762348"/>
            <a:ext cx="3890042" cy="260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60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" t="2" r="1270" b="17400"/>
          <a:stretch/>
        </p:blipFill>
        <p:spPr>
          <a:xfrm>
            <a:off x="0" y="0"/>
            <a:ext cx="12204000" cy="6876000"/>
          </a:xfrm>
          <a:prstGeom prst="rect">
            <a:avLst/>
          </a:prstGeom>
        </p:spPr>
      </p:pic>
      <p:sp>
        <p:nvSpPr>
          <p:cNvPr id="9" name="Rounded Rectangle 8"/>
          <p:cNvSpPr>
            <a:spLocks/>
          </p:cNvSpPr>
          <p:nvPr/>
        </p:nvSpPr>
        <p:spPr>
          <a:xfrm>
            <a:off x="468000" y="308756"/>
            <a:ext cx="11196000" cy="626400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252762" y="457200"/>
            <a:ext cx="573050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ga-IE" sz="3200" dirty="0">
                <a:latin typeface="Berlin Sans FB" panose="020E0602020502020306" pitchFamily="34" charset="0"/>
                <a:ea typeface="Sassoon Infant Rg" panose="02000503030000020003" charset="0"/>
                <a:cs typeface="Sassoon Infant Rg" panose="02000503030000020003" charset="0"/>
              </a:rPr>
              <a:t>Aeráid</a:t>
            </a:r>
            <a:r>
              <a:rPr lang="en-US" sz="3200" dirty="0">
                <a:latin typeface="Berlin Sans FB" panose="020E0602020502020306" pitchFamily="34" charset="0"/>
                <a:ea typeface="Sassoon Infant Rg" panose="02000503030000020003" charset="0"/>
                <a:cs typeface="Sassoon Infant Rg" panose="02000503030000020003" charset="0"/>
              </a:rPr>
              <a:t> </a:t>
            </a:r>
            <a:r>
              <a:rPr lang="ga-IE" sz="3200" dirty="0">
                <a:latin typeface="Berlin Sans FB" panose="020E0602020502020306" pitchFamily="34" charset="0"/>
                <a:ea typeface="Sassoon Infant Rg" panose="02000503030000020003" charset="0"/>
                <a:cs typeface="Sassoon Infant Rg" panose="02000503030000020003" charset="0"/>
              </a:rPr>
              <a:t>na hIorua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914401" y="1206638"/>
            <a:ext cx="5203611" cy="253491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08000" tIns="36000" rIns="108000" bIns="36000">
            <a:spAutoFit/>
          </a:bodyPr>
          <a:lstStyle/>
          <a:p>
            <a:pPr>
              <a:defRPr/>
            </a:pPr>
            <a:r>
              <a:rPr lang="ga-IE" altLang="en-US" sz="2000" dirty="0">
                <a:latin typeface="Tw Cen MT" panose="020B0602020104020603" pitchFamily="34" charset="0"/>
              </a:rPr>
              <a:t>Tá tionchar ag </a:t>
            </a:r>
            <a:r>
              <a:rPr lang="ga-IE" altLang="en-US" sz="2000" b="1" dirty="0">
                <a:latin typeface="Tw Cen MT" panose="020B0602020104020603" pitchFamily="34" charset="0"/>
              </a:rPr>
              <a:t>Síobadh Mór an Atlantaigh Thuaidh </a:t>
            </a:r>
            <a:r>
              <a:rPr lang="ga-IE" altLang="en-US" sz="2000" dirty="0">
                <a:latin typeface="Tw Cen MT" panose="020B0602020104020603" pitchFamily="34" charset="0"/>
              </a:rPr>
              <a:t>ar aeráid na hIorua. Sruth leathan d’uisce te is ea Síobadh Mór an Atlantaigh Thuaidh a ghluaiseann ó Mheicsiceo thar chósta thiar na hEorpa. Ardaíonn an Síobadh teocht </a:t>
            </a:r>
            <a:br>
              <a:rPr lang="ga-IE" altLang="en-US" sz="2000" dirty="0">
                <a:latin typeface="Tw Cen MT" panose="020B0602020104020603" pitchFamily="34" charset="0"/>
              </a:rPr>
            </a:br>
            <a:r>
              <a:rPr lang="ga-IE" altLang="en-US" sz="2000" dirty="0">
                <a:latin typeface="Tw Cen MT" panose="020B0602020104020603" pitchFamily="34" charset="0"/>
              </a:rPr>
              <a:t>na bhfarraigí amach ó chósta na hÉireann, </a:t>
            </a:r>
            <a:br>
              <a:rPr lang="ga-IE" altLang="en-US" sz="2000" dirty="0">
                <a:latin typeface="Tw Cen MT" panose="020B0602020104020603" pitchFamily="34" charset="0"/>
              </a:rPr>
            </a:br>
            <a:r>
              <a:rPr lang="ga-IE" altLang="en-US" sz="2000" dirty="0">
                <a:latin typeface="Tw Cen MT" panose="020B0602020104020603" pitchFamily="34" charset="0"/>
              </a:rPr>
              <a:t>na hAlban agus na hIorua. Ní reonn calafoirt </a:t>
            </a:r>
            <a:br>
              <a:rPr lang="ga-IE" altLang="en-US" sz="2000" dirty="0">
                <a:latin typeface="Tw Cen MT" panose="020B0602020104020603" pitchFamily="34" charset="0"/>
              </a:rPr>
            </a:br>
            <a:r>
              <a:rPr lang="ga-IE" altLang="en-US" sz="2000" dirty="0">
                <a:latin typeface="Tw Cen MT" panose="020B0602020104020603" pitchFamily="34" charset="0"/>
              </a:rPr>
              <a:t>na hIorua </a:t>
            </a:r>
            <a:r>
              <a:rPr lang="ga-IE" altLang="en-US" sz="2000" dirty="0" smtClean="0">
                <a:latin typeface="Tw Cen MT" panose="020B0602020104020603" pitchFamily="34" charset="0"/>
              </a:rPr>
              <a:t>sa gheimhreadh dá </a:t>
            </a:r>
            <a:r>
              <a:rPr lang="ga-IE" altLang="en-US" sz="2000" dirty="0">
                <a:latin typeface="Tw Cen MT" panose="020B0602020104020603" pitchFamily="34" charset="0"/>
              </a:rPr>
              <a:t>bharr. 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914401" y="3955530"/>
            <a:ext cx="5203611" cy="253491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08000" tIns="36000" rIns="108000" bIns="36000">
            <a:spAutoFit/>
          </a:bodyPr>
          <a:lstStyle/>
          <a:p>
            <a:pPr>
              <a:defRPr/>
            </a:pPr>
            <a:r>
              <a:rPr lang="ga-IE" altLang="en-US" sz="2000" dirty="0" smtClean="0">
                <a:latin typeface="Tw Cen MT" panose="020B0602020104020603" pitchFamily="34" charset="0"/>
              </a:rPr>
              <a:t>Tá aeráid na hIorua níos boige ná an aeráid atá </a:t>
            </a:r>
            <a:r>
              <a:rPr lang="ga-IE" altLang="en-US" sz="2000" dirty="0" smtClean="0">
                <a:latin typeface="Tw Cen MT" panose="020B0602020104020603" pitchFamily="34" charset="0"/>
              </a:rPr>
              <a:t>in áiteanna </a:t>
            </a:r>
            <a:r>
              <a:rPr lang="ga-IE" altLang="en-US" sz="2000" dirty="0" smtClean="0">
                <a:latin typeface="Tw Cen MT" panose="020B0602020104020603" pitchFamily="34" charset="0"/>
              </a:rPr>
              <a:t>eile atá ar an domhanleithead céanna léi, </a:t>
            </a:r>
            <a:r>
              <a:rPr lang="ga-IE" altLang="en-US" sz="2000" dirty="0" err="1" smtClean="0">
                <a:latin typeface="Tw Cen MT" panose="020B0602020104020603" pitchFamily="34" charset="0"/>
              </a:rPr>
              <a:t>Alasca</a:t>
            </a:r>
            <a:r>
              <a:rPr lang="ga-IE" altLang="en-US" sz="2000" dirty="0" smtClean="0">
                <a:latin typeface="Tw Cen MT" panose="020B0602020104020603" pitchFamily="34" charset="0"/>
              </a:rPr>
              <a:t> agus an Ghraonlainn, mar shampla. Is é Síobadh Mór an Atlantaigh Thuaidh is cúis leis sin. Bíonn formhór na hIorua faoi shneachta i rith an gheimhridh ach bíonn an aimsir níos </a:t>
            </a:r>
            <a:r>
              <a:rPr lang="ga-IE" altLang="en-US" sz="2000" dirty="0" err="1" smtClean="0">
                <a:latin typeface="Tw Cen MT" panose="020B0602020104020603" pitchFamily="34" charset="0"/>
              </a:rPr>
              <a:t>séimhe</a:t>
            </a:r>
            <a:r>
              <a:rPr lang="ga-IE" altLang="en-US" sz="2000" dirty="0" smtClean="0">
                <a:latin typeface="Tw Cen MT" panose="020B0602020104020603" pitchFamily="34" charset="0"/>
              </a:rPr>
              <a:t> ar an gcósta. Tá na ceantair </a:t>
            </a:r>
            <a:br>
              <a:rPr lang="ga-IE" altLang="en-US" sz="2000" dirty="0" smtClean="0">
                <a:latin typeface="Tw Cen MT" panose="020B0602020104020603" pitchFamily="34" charset="0"/>
              </a:rPr>
            </a:br>
            <a:r>
              <a:rPr lang="ga-IE" altLang="en-US" sz="2000" dirty="0" smtClean="0">
                <a:latin typeface="Tw Cen MT" panose="020B0602020104020603" pitchFamily="34" charset="0"/>
              </a:rPr>
              <a:t>is fuaire istigh faoin tír. </a:t>
            </a:r>
            <a:endParaRPr lang="ga-IE" altLang="en-US" sz="2000" dirty="0">
              <a:latin typeface="Tw Cen MT" panose="020B0602020104020603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7300" y="1208862"/>
            <a:ext cx="4517312" cy="262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4173" y="3964199"/>
            <a:ext cx="3723565" cy="248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6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" t="2" r="1270" b="17400"/>
          <a:stretch/>
        </p:blipFill>
        <p:spPr>
          <a:xfrm>
            <a:off x="0" y="0"/>
            <a:ext cx="12204000" cy="6876000"/>
          </a:xfrm>
          <a:prstGeom prst="rect">
            <a:avLst/>
          </a:prstGeom>
        </p:spPr>
      </p:pic>
      <p:sp>
        <p:nvSpPr>
          <p:cNvPr id="9" name="Rounded Rectangle 8"/>
          <p:cNvSpPr>
            <a:spLocks/>
          </p:cNvSpPr>
          <p:nvPr/>
        </p:nvSpPr>
        <p:spPr>
          <a:xfrm>
            <a:off x="468000" y="308756"/>
            <a:ext cx="11196000" cy="626400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152650" y="457200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ga-IE" altLang="en-US" sz="3200" dirty="0">
                <a:solidFill>
                  <a:schemeClr val="tx1"/>
                </a:solidFill>
                <a:latin typeface="Berlin Sans FB" panose="020E0602020502020306" pitchFamily="34" charset="0"/>
              </a:rPr>
              <a:t>Cathracha</a:t>
            </a:r>
          </a:p>
        </p:txBody>
      </p:sp>
      <p:sp>
        <p:nvSpPr>
          <p:cNvPr id="16" name="Rounded Rectangle 18"/>
          <p:cNvSpPr>
            <a:spLocks noChangeArrowheads="1"/>
          </p:cNvSpPr>
          <p:nvPr/>
        </p:nvSpPr>
        <p:spPr bwMode="auto">
          <a:xfrm>
            <a:off x="6096000" y="4461407"/>
            <a:ext cx="4885315" cy="1482731"/>
          </a:xfrm>
          <a:prstGeom prst="roundRect">
            <a:avLst/>
          </a:prstGeom>
          <a:noFill/>
          <a:ln>
            <a:noFill/>
          </a:ln>
          <a:effectLst/>
        </p:spPr>
        <p:txBody>
          <a:bodyPr wrap="square" tIns="3600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ga-IE" altLang="en-US" sz="2000" dirty="0">
                <a:latin typeface="Tw Cen MT" panose="020B0602020104020603" pitchFamily="34" charset="0"/>
              </a:rPr>
              <a:t>Is é </a:t>
            </a:r>
            <a:r>
              <a:rPr lang="ga-IE" altLang="en-US" sz="2000" b="1" dirty="0" err="1">
                <a:latin typeface="Tw Cen MT" panose="020B0602020104020603" pitchFamily="34" charset="0"/>
              </a:rPr>
              <a:t>Bergen</a:t>
            </a:r>
            <a:r>
              <a:rPr lang="ga-IE" altLang="en-US" sz="2000" dirty="0">
                <a:latin typeface="Tw Cen MT" panose="020B0602020104020603" pitchFamily="34" charset="0"/>
              </a:rPr>
              <a:t> an dara cathair is mó san Iorua. C</a:t>
            </a:r>
            <a:r>
              <a:rPr lang="ga-IE" sz="2000" dirty="0">
                <a:latin typeface="Tw Cen MT" panose="020B0602020104020603" pitchFamily="34" charset="0"/>
              </a:rPr>
              <a:t>ónaíonn timpeall 420,000 duine sa chathair agus sna bruachbhailte timpeall uirthi. Tá </a:t>
            </a:r>
            <a:r>
              <a:rPr lang="ga-IE" sz="2000" dirty="0" err="1">
                <a:latin typeface="Tw Cen MT" panose="020B0602020104020603" pitchFamily="34" charset="0"/>
              </a:rPr>
              <a:t>Bergen</a:t>
            </a:r>
            <a:r>
              <a:rPr lang="ga-IE" sz="2000" dirty="0">
                <a:latin typeface="Tw Cen MT" panose="020B0602020104020603" pitchFamily="34" charset="0"/>
              </a:rPr>
              <a:t> suite ar an gcósta thiar. </a:t>
            </a:r>
          </a:p>
        </p:txBody>
      </p:sp>
      <p:sp>
        <p:nvSpPr>
          <p:cNvPr id="11" name="Rounded Rectangle 18"/>
          <p:cNvSpPr>
            <a:spLocks noChangeArrowheads="1"/>
          </p:cNvSpPr>
          <p:nvPr/>
        </p:nvSpPr>
        <p:spPr bwMode="auto">
          <a:xfrm>
            <a:off x="973314" y="4461408"/>
            <a:ext cx="4546039" cy="1482731"/>
          </a:xfrm>
          <a:prstGeom prst="roundRect">
            <a:avLst/>
          </a:prstGeom>
          <a:noFill/>
          <a:ln>
            <a:noFill/>
          </a:ln>
          <a:effectLst/>
        </p:spPr>
        <p:txBody>
          <a:bodyPr wrap="square" tIns="3600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ga-IE" altLang="en-US" sz="2000" dirty="0">
                <a:solidFill>
                  <a:schemeClr val="tx1"/>
                </a:solidFill>
                <a:latin typeface="Tw Cen MT" panose="020B0602020104020603" pitchFamily="34" charset="0"/>
              </a:rPr>
              <a:t>Is é </a:t>
            </a:r>
            <a:r>
              <a:rPr lang="ga-IE" altLang="en-US" sz="2000" b="1" dirty="0">
                <a:solidFill>
                  <a:schemeClr val="tx1"/>
                </a:solidFill>
                <a:latin typeface="Tw Cen MT" panose="020B0602020104020603" pitchFamily="34" charset="0"/>
              </a:rPr>
              <a:t>Osló</a:t>
            </a:r>
            <a:r>
              <a:rPr lang="ga-IE" altLang="en-US" sz="2000" dirty="0">
                <a:solidFill>
                  <a:schemeClr val="tx1"/>
                </a:solidFill>
                <a:latin typeface="Tw Cen MT" panose="020B0602020104020603" pitchFamily="34" charset="0"/>
              </a:rPr>
              <a:t> príomhchathair na hIorua agus an chathair is mó daonra sa tír. </a:t>
            </a:r>
            <a:r>
              <a:rPr lang="ga-IE" sz="2000" dirty="0">
                <a:latin typeface="Tw Cen MT" panose="020B0602020104020603" pitchFamily="34" charset="0"/>
              </a:rPr>
              <a:t>Cónaíonn timpeall 1.5 milliún duine sa chathair agus sna bruachbhailte timpeall uirthi.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66000" y="1290474"/>
            <a:ext cx="5176672" cy="285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2349" y="1253583"/>
            <a:ext cx="4387004" cy="292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8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>
        <a:spAutoFit/>
      </a:bodyPr>
      <a:lstStyle>
        <a:defPPr algn="ctr">
          <a:defRPr sz="2800" dirty="0" smtClean="0">
            <a:latin typeface="Tw Cen MT" panose="020B0602020104020603" pitchFamily="34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1315</Words>
  <Application>Microsoft Office PowerPoint</Application>
  <PresentationFormat>Custom</PresentationFormat>
  <Paragraphs>139</Paragraphs>
  <Slides>28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Cad atá ar eolas agat faoin Iorua?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maire ni ghallchobhair</dc:creator>
  <cp:lastModifiedBy>Cáit Nic Fhionnlaoich</cp:lastModifiedBy>
  <cp:revision>400</cp:revision>
  <dcterms:created xsi:type="dcterms:W3CDTF">2019-09-27T08:30:18Z</dcterms:created>
  <dcterms:modified xsi:type="dcterms:W3CDTF">2020-09-04T06:51:14Z</dcterms:modified>
</cp:coreProperties>
</file>