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5" r:id="rId4"/>
    <p:sldId id="273" r:id="rId5"/>
    <p:sldId id="276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0413" cy="6858000"/>
  <p:notesSz cx="6858000" cy="9144000"/>
  <p:defaultTextStyle>
    <a:defPPr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DE6"/>
    <a:srgbClr val="008000"/>
    <a:srgbClr val="FF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6" autoAdjust="0"/>
  </p:normalViewPr>
  <p:slideViewPr>
    <p:cSldViewPr>
      <p:cViewPr>
        <p:scale>
          <a:sx n="75" d="100"/>
          <a:sy n="75" d="100"/>
        </p:scale>
        <p:origin x="-1914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82A3C-4F55-4DB1-808D-DB84BD542994}" type="datetimeFigureOut">
              <a:rPr lang="ga-IE" smtClean="0"/>
              <a:t>10/09/2020</a:t>
            </a:fld>
            <a:endParaRPr lang="ga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a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7271E-8FFF-4E4B-9264-23B412174759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67452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7271E-8FFF-4E4B-9264-23B412174759}" type="slidenum">
              <a:rPr lang="ga-IE" smtClean="0"/>
              <a:t>1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71790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1041E-7FD9-4242-BA0D-CF550A883A9A}" type="slidenum">
              <a:rPr lang="ga-IE" smtClean="0"/>
              <a:t>4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07217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7271E-8FFF-4E4B-9264-23B412174759}" type="slidenum">
              <a:rPr lang="ga-IE" smtClean="0"/>
              <a:t>10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426115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1A06-8E9F-4DE4-8F38-A97F84BE66BB}" type="datetimeFigureOut">
              <a:rPr lang="ga-IE" smtClean="0"/>
              <a:t>10/09/2020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8E1E-1E42-45B9-8641-AF8C373FB10E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411292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1A06-8E9F-4DE4-8F38-A97F84BE66BB}" type="datetimeFigureOut">
              <a:rPr lang="ga-IE" smtClean="0"/>
              <a:t>10/09/2020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8E1E-1E42-45B9-8641-AF8C373FB10E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424079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1A06-8E9F-4DE4-8F38-A97F84BE66BB}" type="datetimeFigureOut">
              <a:rPr lang="ga-IE" smtClean="0"/>
              <a:t>10/09/2020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8E1E-1E42-45B9-8641-AF8C373FB10E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560473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19" y="438153"/>
            <a:ext cx="10958673" cy="5957887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19" y="478895"/>
            <a:ext cx="10958673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68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1A06-8E9F-4DE4-8F38-A97F84BE66BB}" type="datetimeFigureOut">
              <a:rPr lang="ga-IE" smtClean="0"/>
              <a:t>10/09/2020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8E1E-1E42-45B9-8641-AF8C373FB10E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416692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1A06-8E9F-4DE4-8F38-A97F84BE66BB}" type="datetimeFigureOut">
              <a:rPr lang="ga-IE" smtClean="0"/>
              <a:t>10/09/2020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8E1E-1E42-45B9-8641-AF8C373FB10E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19978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1A06-8E9F-4DE4-8F38-A97F84BE66BB}" type="datetimeFigureOut">
              <a:rPr lang="ga-IE" smtClean="0"/>
              <a:t>10/09/2020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8E1E-1E42-45B9-8641-AF8C373FB10E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00711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1A06-8E9F-4DE4-8F38-A97F84BE66BB}" type="datetimeFigureOut">
              <a:rPr lang="ga-IE" smtClean="0"/>
              <a:t>10/09/2020</a:t>
            </a:fld>
            <a:endParaRPr lang="ga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8E1E-1E42-45B9-8641-AF8C373FB10E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50270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1A06-8E9F-4DE4-8F38-A97F84BE66BB}" type="datetimeFigureOut">
              <a:rPr lang="ga-IE" smtClean="0"/>
              <a:t>10/09/2020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8E1E-1E42-45B9-8641-AF8C373FB10E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67478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1A06-8E9F-4DE4-8F38-A97F84BE66BB}" type="datetimeFigureOut">
              <a:rPr lang="ga-IE" smtClean="0"/>
              <a:t>10/09/2020</a:t>
            </a:fld>
            <a:endParaRPr lang="ga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8E1E-1E42-45B9-8641-AF8C373FB10E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69582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1A06-8E9F-4DE4-8F38-A97F84BE66BB}" type="datetimeFigureOut">
              <a:rPr lang="ga-IE" smtClean="0"/>
              <a:t>10/09/2020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8E1E-1E42-45B9-8641-AF8C373FB10E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21658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1A06-8E9F-4DE4-8F38-A97F84BE66BB}" type="datetimeFigureOut">
              <a:rPr lang="ga-IE" smtClean="0"/>
              <a:t>10/09/2020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8E1E-1E42-45B9-8641-AF8C373FB10E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50692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51A06-8E9F-4DE4-8F38-A97F84BE66BB}" type="datetimeFigureOut">
              <a:rPr lang="ga-IE" smtClean="0"/>
              <a:t>10/09/2020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78E1E-1E42-45B9-8641-AF8C373FB10E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03399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a-I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ogainm.ie/cluichi/bunscoil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17976">
            <a:off x="776423" y="408986"/>
            <a:ext cx="4982532" cy="3320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24855">
            <a:off x="1104740" y="3273669"/>
            <a:ext cx="4364490" cy="2908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7152">
            <a:off x="5662463" y="465009"/>
            <a:ext cx="5467725" cy="36305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58591">
            <a:off x="5305858" y="3479804"/>
            <a:ext cx="6131919" cy="26765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58504" y="5909939"/>
            <a:ext cx="743171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ga-IE" sz="3600" b="1" dirty="0">
                <a:latin typeface="Cambria" panose="02040503050406030204" pitchFamily="18" charset="0"/>
              </a:rPr>
              <a:t>Contaetha agus Bailte na hÉireann</a:t>
            </a:r>
          </a:p>
        </p:txBody>
      </p:sp>
    </p:spTree>
    <p:extLst>
      <p:ext uri="{BB962C8B-B14F-4D97-AF65-F5344CB8AC3E}">
        <p14:creationId xmlns:p14="http://schemas.microsoft.com/office/powerpoint/2010/main" val="257099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"/>
          <p:cNvSpPr/>
          <p:nvPr/>
        </p:nvSpPr>
        <p:spPr>
          <a:xfrm>
            <a:off x="2340000" y="2268000"/>
            <a:ext cx="3581400" cy="1506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</a:t>
            </a:r>
          </a:p>
          <a:p>
            <a:pPr algn="ctr">
              <a:defRPr/>
            </a:pPr>
            <a:r>
              <a:rPr lang="ga-IE" sz="20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na hIarmhí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6" name="B"/>
          <p:cNvSpPr/>
          <p:nvPr/>
        </p:nvSpPr>
        <p:spPr>
          <a:xfrm>
            <a:off x="6336000" y="2268000"/>
            <a:ext cx="3581400" cy="1506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na Mí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7" name="C"/>
          <p:cNvSpPr/>
          <p:nvPr/>
        </p:nvSpPr>
        <p:spPr>
          <a:xfrm>
            <a:off x="2340000" y="4068000"/>
            <a:ext cx="3581400" cy="1506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</a:t>
            </a:r>
          </a:p>
          <a:p>
            <a:pPr algn="ctr">
              <a:defRPr/>
            </a:pP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Phort Láirge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8" name="D"/>
          <p:cNvSpPr/>
          <p:nvPr/>
        </p:nvSpPr>
        <p:spPr>
          <a:xfrm>
            <a:off x="6336000" y="4068000"/>
            <a:ext cx="3581400" cy="1506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Ard Mhacha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594681" y="1268760"/>
            <a:ext cx="7020000" cy="612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136525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marL="0" algn="ctr">
              <a:buFont typeface="Wingdings 2" pitchFamily="18" charset="2"/>
              <a:buNone/>
            </a:pPr>
            <a:r>
              <a:rPr lang="ga-IE" altLang="en-US" dirty="0" smtClean="0">
                <a:latin typeface="Tw Cen MT" panose="020B0602020104020603" pitchFamily="34" charset="0"/>
              </a:rPr>
              <a:t>Cén contae ina bhfuil </a:t>
            </a:r>
            <a:r>
              <a:rPr lang="en-US" altLang="en-US" dirty="0" smtClean="0">
                <a:latin typeface="Tw Cen MT" panose="020B0602020104020603" pitchFamily="34" charset="0"/>
              </a:rPr>
              <a:t>a</a:t>
            </a:r>
            <a:r>
              <a:rPr lang="ga-IE" altLang="en-US" dirty="0" smtClean="0">
                <a:latin typeface="Tw Cen MT" panose="020B0602020104020603" pitchFamily="34" charset="0"/>
              </a:rPr>
              <a:t>n Muileann gCearr? </a:t>
            </a:r>
            <a:endParaRPr lang="ga-IE" altLang="en-US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5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1CD3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595600" y="1268760"/>
            <a:ext cx="7020000" cy="612000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ga-IE" sz="2800" dirty="0" smtClean="0">
                <a:latin typeface="Tw Cen MT" panose="020B0602020104020603" pitchFamily="34" charset="0"/>
              </a:rPr>
              <a:t>Cén contae ina bhfuil Béal Feirste?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5" name="A"/>
          <p:cNvSpPr/>
          <p:nvPr/>
        </p:nvSpPr>
        <p:spPr>
          <a:xfrm>
            <a:off x="2340000" y="2268000"/>
            <a:ext cx="3581400" cy="1506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an Longfoirt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6" name="B"/>
          <p:cNvSpPr/>
          <p:nvPr/>
        </p:nvSpPr>
        <p:spPr>
          <a:xfrm>
            <a:off x="6336000" y="2268000"/>
            <a:ext cx="3581400" cy="1506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</a:t>
            </a:r>
          </a:p>
          <a:p>
            <a:pPr algn="ctr">
              <a:defRPr/>
            </a:pP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</a:t>
            </a:r>
            <a:r>
              <a:rPr lang="ga-IE" sz="20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.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Chorcaí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7" name="C"/>
          <p:cNvSpPr/>
          <p:nvPr/>
        </p:nvSpPr>
        <p:spPr>
          <a:xfrm>
            <a:off x="2344975" y="4068000"/>
            <a:ext cx="3581400" cy="1506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</a:t>
            </a:r>
          </a:p>
          <a:p>
            <a:pPr algn="ctr">
              <a:defRPr/>
            </a:pP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Aontroma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8" name="D"/>
          <p:cNvSpPr/>
          <p:nvPr/>
        </p:nvSpPr>
        <p:spPr>
          <a:xfrm>
            <a:off x="6336000" y="4068000"/>
            <a:ext cx="3581400" cy="1506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</a:t>
            </a:r>
          </a:p>
          <a:p>
            <a:pPr algn="ctr">
              <a:defRPr/>
            </a:pP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Thiobraid Árann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4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1CD3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00226" y="1295399"/>
            <a:ext cx="8220075" cy="876300"/>
          </a:xfrm>
        </p:spPr>
        <p:txBody>
          <a:bodyPr anchor="ctr"/>
          <a:lstStyle/>
          <a:p>
            <a:pPr marL="136525" indent="0" algn="ctr">
              <a:buFont typeface="Wingdings 2" pitchFamily="18" charset="2"/>
              <a:buNone/>
            </a:pPr>
            <a:r>
              <a:rPr lang="ga-IE" altLang="en-US" dirty="0" smtClean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5" name="A"/>
          <p:cNvSpPr/>
          <p:nvPr/>
        </p:nvSpPr>
        <p:spPr>
          <a:xfrm>
            <a:off x="2340000" y="2268000"/>
            <a:ext cx="3581400" cy="1506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Lú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6" name="B"/>
          <p:cNvSpPr/>
          <p:nvPr/>
        </p:nvSpPr>
        <p:spPr>
          <a:xfrm>
            <a:off x="6336000" y="2268000"/>
            <a:ext cx="3581400" cy="1506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an Dúin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7" name="C"/>
          <p:cNvSpPr/>
          <p:nvPr/>
        </p:nvSpPr>
        <p:spPr>
          <a:xfrm>
            <a:off x="2340000" y="4068000"/>
            <a:ext cx="3581400" cy="1506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</a:t>
            </a:r>
          </a:p>
          <a:p>
            <a:pPr algn="ctr">
              <a:defRPr/>
            </a:pP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na Gaillimhe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8" name="D"/>
          <p:cNvSpPr/>
          <p:nvPr/>
        </p:nvSpPr>
        <p:spPr>
          <a:xfrm>
            <a:off x="6336000" y="4068000"/>
            <a:ext cx="3581400" cy="1506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an </a:t>
            </a:r>
            <a:r>
              <a:rPr lang="en-US" sz="2000" kern="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Chabhái</a:t>
            </a:r>
            <a:r>
              <a:rPr lang="en-US" sz="2000" kern="0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n</a:t>
            </a:r>
            <a:endParaRPr lang="en-US" sz="2000" kern="0" dirty="0" smtClean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595600" y="1267200"/>
            <a:ext cx="7020000" cy="612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136525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marL="0" algn="ctr">
              <a:buFont typeface="Wingdings 2" pitchFamily="18" charset="2"/>
              <a:buNone/>
            </a:pPr>
            <a:r>
              <a:rPr lang="ga-IE" altLang="en-US" dirty="0" smtClean="0">
                <a:latin typeface="Tw Cen MT" panose="020B0602020104020603" pitchFamily="34" charset="0"/>
              </a:rPr>
              <a:t>Cén contae ina bhfuil Dún Dealgan? </a:t>
            </a:r>
            <a:endParaRPr lang="ga-IE" altLang="en-US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1CD3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/>
          <p:cNvSpPr/>
          <p:nvPr/>
        </p:nvSpPr>
        <p:spPr>
          <a:xfrm>
            <a:off x="2340000" y="2268000"/>
            <a:ext cx="3581400" cy="1506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Mhuineacháin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5" name="B"/>
          <p:cNvSpPr/>
          <p:nvPr/>
        </p:nvSpPr>
        <p:spPr>
          <a:xfrm>
            <a:off x="6336000" y="2268000"/>
            <a:ext cx="3581400" cy="1506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na hIarmhí 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6" name="C"/>
          <p:cNvSpPr/>
          <p:nvPr/>
        </p:nvSpPr>
        <p:spPr>
          <a:xfrm>
            <a:off x="2340000" y="4068000"/>
            <a:ext cx="3581400" cy="1506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</a:t>
            </a:r>
          </a:p>
          <a:p>
            <a:pPr algn="ctr">
              <a:defRPr/>
            </a:pP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an Chláir 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7" name="D"/>
          <p:cNvSpPr/>
          <p:nvPr/>
        </p:nvSpPr>
        <p:spPr>
          <a:xfrm>
            <a:off x="6336000" y="4068000"/>
            <a:ext cx="3581400" cy="1506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</a:t>
            </a:r>
            <a:r>
              <a:rPr lang="en-US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Loch Garman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2595600" y="1268760"/>
            <a:ext cx="7020000" cy="612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136525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marL="0" algn="ctr">
              <a:buFont typeface="Wingdings 2" pitchFamily="18" charset="2"/>
              <a:buNone/>
            </a:pPr>
            <a:r>
              <a:rPr lang="ga-IE" altLang="en-US" dirty="0" smtClean="0">
                <a:latin typeface="Tw Cen MT" panose="020B0602020104020603" pitchFamily="34" charset="0"/>
              </a:rPr>
              <a:t>Cén contae ina bhfuil Inis? </a:t>
            </a:r>
            <a:endParaRPr lang="ga-IE" altLang="en-US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5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1CD3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"/>
          <p:cNvSpPr/>
          <p:nvPr/>
        </p:nvSpPr>
        <p:spPr>
          <a:xfrm>
            <a:off x="2340000" y="2268000"/>
            <a:ext cx="3581400" cy="1506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</a:t>
            </a:r>
            <a:endParaRPr lang="ga-IE" b="1" kern="0" dirty="0" smtClean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Fhear Manach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6" name="B"/>
          <p:cNvSpPr/>
          <p:nvPr/>
        </p:nvSpPr>
        <p:spPr>
          <a:xfrm>
            <a:off x="6336000" y="2268000"/>
            <a:ext cx="3581400" cy="1506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na Mí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7" name="C"/>
          <p:cNvSpPr/>
          <p:nvPr/>
        </p:nvSpPr>
        <p:spPr>
          <a:xfrm>
            <a:off x="2358610" y="4068000"/>
            <a:ext cx="3581400" cy="1506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</a:t>
            </a:r>
          </a:p>
          <a:p>
            <a:pPr algn="ctr">
              <a:defRPr/>
            </a:pP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Chorcaí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8" name="D"/>
          <p:cNvSpPr/>
          <p:nvPr/>
        </p:nvSpPr>
        <p:spPr>
          <a:xfrm>
            <a:off x="6336000" y="4068000"/>
            <a:ext cx="3581400" cy="1506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</a:t>
            </a:r>
          </a:p>
          <a:p>
            <a:pPr algn="ctr">
              <a:defRPr/>
            </a:pPr>
            <a:r>
              <a:rPr lang="ga-IE" sz="20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Mhuineacháin 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595600" y="1267200"/>
            <a:ext cx="7020000" cy="612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136525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marL="0" algn="ctr">
              <a:buFont typeface="Wingdings 2" pitchFamily="18" charset="2"/>
              <a:buNone/>
            </a:pPr>
            <a:r>
              <a:rPr lang="ga-IE" altLang="en-US" dirty="0" smtClean="0">
                <a:latin typeface="Tw Cen MT" panose="020B0602020104020603" pitchFamily="34" charset="0"/>
              </a:rPr>
              <a:t>Cén contae ina bhfuil Inis Ceithleann? </a:t>
            </a:r>
            <a:endParaRPr lang="ga-IE" altLang="en-US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1CD3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9" b="89953" l="815" r="98473">
                        <a14:foregroundMark x1="11711" y1="54610" x2="815" y2="49645"/>
                        <a14:foregroundMark x1="25967" y1="58274" x2="30652" y2="8747"/>
                        <a14:foregroundMark x1="4175" y1="29433" x2="81670" y2="13593"/>
                        <a14:foregroundMark x1="94807" y1="53783" x2="95723" y2="22577"/>
                        <a14:foregroundMark x1="76782" y1="17730" x2="98473" y2="44090"/>
                        <a14:foregroundMark x1="5397" y1="78605" x2="94501" y2="72931"/>
                        <a14:foregroundMark x1="11100" y1="77423" x2="44094" y2="88416"/>
                        <a14:foregroundMark x1="10081" y1="82742" x2="40020" y2="88416"/>
                        <a14:foregroundMark x1="50000" y1="87943" x2="92261" y2="77896"/>
                        <a14:backgroundMark x1="2648" y1="22222" x2="509" y2="33924"/>
                        <a14:backgroundMark x1="96945" y1="21158" x2="99796" y2="32742"/>
                        <a14:backgroundMark x1="94501" y1="21158" x2="96640" y2="24113"/>
                        <a14:backgroundMark x1="3259" y1="22577" x2="204" y2="38771"/>
                        <a14:backgroundMark x1="95723" y1="19267" x2="99796" y2="35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0950" y="1013176"/>
            <a:ext cx="4079875" cy="338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41179" y="4653136"/>
            <a:ext cx="5256584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ga-IE" altLang="en-US" dirty="0" smtClean="0">
                <a:latin typeface="Tw Cen MT" panose="020B0602020104020603" pitchFamily="34" charset="0"/>
              </a:rPr>
              <a:t>Tá </a:t>
            </a:r>
            <a:r>
              <a:rPr lang="en-US" altLang="en-US" dirty="0" err="1" smtClean="0">
                <a:latin typeface="Tw Cen MT" panose="020B0602020104020603" pitchFamily="34" charset="0"/>
              </a:rPr>
              <a:t>cluichí</a:t>
            </a:r>
            <a:r>
              <a:rPr lang="en-US" altLang="en-US" dirty="0" smtClean="0">
                <a:latin typeface="Tw Cen MT" panose="020B0602020104020603" pitchFamily="34" charset="0"/>
              </a:rPr>
              <a:t> </a:t>
            </a:r>
            <a:r>
              <a:rPr lang="ga-IE" altLang="en-US" dirty="0" smtClean="0">
                <a:latin typeface="Tw Cen MT" panose="020B0602020104020603" pitchFamily="34" charset="0"/>
              </a:rPr>
              <a:t>faoi na contaetha ar fáil anseo:</a:t>
            </a:r>
          </a:p>
          <a:p>
            <a:pPr>
              <a:defRPr/>
            </a:pPr>
            <a:r>
              <a:rPr lang="ga-IE" altLang="en-US" u="sng" dirty="0" smtClean="0">
                <a:latin typeface="Tw Cen MT" panose="020B0602020104020603" pitchFamily="34" charset="0"/>
                <a:hlinkClick r:id="rId4"/>
              </a:rPr>
              <a:t>www.logainm.ie/cluichi/bunscoil.html</a:t>
            </a:r>
            <a:r>
              <a:rPr lang="en-US" altLang="en-US" dirty="0" smtClean="0">
                <a:latin typeface="Tw Cen MT" panose="020B0602020104020603" pitchFamily="34" charset="0"/>
              </a:rPr>
              <a:t>. </a:t>
            </a:r>
          </a:p>
          <a:p>
            <a:pPr>
              <a:defRPr/>
            </a:pPr>
            <a:r>
              <a:rPr lang="en-US" altLang="en-US" dirty="0" err="1" smtClean="0">
                <a:latin typeface="Tw Cen MT" panose="020B0602020104020603" pitchFamily="34" charset="0"/>
              </a:rPr>
              <a:t>Féach</a:t>
            </a:r>
            <a:r>
              <a:rPr lang="en-US" altLang="en-US" dirty="0" smtClean="0">
                <a:latin typeface="Tw Cen MT" panose="020B0602020104020603" pitchFamily="34" charset="0"/>
              </a:rPr>
              <a:t> ‘</a:t>
            </a:r>
            <a:r>
              <a:rPr lang="en-US" altLang="en-US" dirty="0" err="1" smtClean="0">
                <a:latin typeface="Tw Cen MT" panose="020B0602020104020603" pitchFamily="34" charset="0"/>
              </a:rPr>
              <a:t>Ceacht</a:t>
            </a:r>
            <a:r>
              <a:rPr lang="en-US" altLang="en-US" dirty="0" smtClean="0">
                <a:latin typeface="Tw Cen MT" panose="020B0602020104020603" pitchFamily="34" charset="0"/>
              </a:rPr>
              <a:t> 2: </a:t>
            </a:r>
            <a:r>
              <a:rPr lang="ga-IE" altLang="en-US" dirty="0" smtClean="0">
                <a:latin typeface="Tw Cen MT" panose="020B0602020104020603" pitchFamily="34" charset="0"/>
              </a:rPr>
              <a:t>Tíreolaíocht’.</a:t>
            </a:r>
            <a:endParaRPr lang="ga-IE" altLang="en-US" u="sng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849122" y="934494"/>
            <a:ext cx="8722377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Ealaín</a:t>
            </a:r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Christine Warner</a:t>
            </a:r>
          </a:p>
          <a:p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eile</a:t>
            </a:r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Oxford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Univers</a:t>
            </a:r>
            <a:r>
              <a:rPr lang="ga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it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y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Press, Shutterstock</a:t>
            </a:r>
          </a:p>
          <a:p>
            <a:r>
              <a:rPr lang="en-IE" sz="1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endParaRPr lang="en-US" sz="1600" b="1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sz="1600" dirty="0" smtClean="0"/>
              <a:t>KILKENNY</a:t>
            </a:r>
            <a:r>
              <a:rPr lang="en-US" sz="1600" dirty="0"/>
              <a:t>, IRELAND - NOVEMBER 21, 2014: City center of </a:t>
            </a:r>
            <a:r>
              <a:rPr lang="en-US" sz="1600" dirty="0" err="1"/>
              <a:t>Kilkenny</a:t>
            </a:r>
            <a:r>
              <a:rPr lang="en-US" sz="1600" dirty="0"/>
              <a:t> small touristic town in Ireland with cloudy sky and rainy weather. Many shops, restaurants and cafes at the </a:t>
            </a:r>
            <a:r>
              <a:rPr lang="en-US" sz="1600" dirty="0" smtClean="0"/>
              <a:t>square. </a:t>
            </a:r>
            <a:r>
              <a:rPr lang="ga-IE" sz="1600" dirty="0" err="1"/>
              <a:t>Madrugada</a:t>
            </a:r>
            <a:r>
              <a:rPr lang="ga-IE" sz="1600" dirty="0"/>
              <a:t> Verde / </a:t>
            </a:r>
            <a:r>
              <a:rPr lang="ga-IE" sz="1600" dirty="0" smtClean="0"/>
              <a:t>Shutterstock.com</a:t>
            </a:r>
            <a:endParaRPr lang="en-US" sz="1600" dirty="0" smtClean="0"/>
          </a:p>
          <a:p>
            <a:r>
              <a:rPr lang="en-US" sz="1600" dirty="0"/>
              <a:t>SLIGO, IRELAND - JULY 12, 2018: Front view of an old colorful facade of the building. Old restaurant and pub in the city </a:t>
            </a:r>
            <a:r>
              <a:rPr lang="en-US" sz="1600" dirty="0" err="1"/>
              <a:t>centre</a:t>
            </a:r>
            <a:r>
              <a:rPr lang="en-US" sz="1600" dirty="0"/>
              <a:t> of </a:t>
            </a:r>
            <a:r>
              <a:rPr lang="en-US" sz="1600" dirty="0" err="1"/>
              <a:t>Sligo</a:t>
            </a:r>
            <a:r>
              <a:rPr lang="en-US" sz="1600" dirty="0"/>
              <a:t>, Ireland</a:t>
            </a:r>
            <a:r>
              <a:rPr lang="en-US" sz="1600" dirty="0" smtClean="0"/>
              <a:t>. </a:t>
            </a:r>
            <a:r>
              <a:rPr lang="ga-IE" sz="1600" dirty="0" err="1"/>
              <a:t>Milosz</a:t>
            </a:r>
            <a:r>
              <a:rPr lang="ga-IE" sz="1600" dirty="0"/>
              <a:t> </a:t>
            </a:r>
            <a:r>
              <a:rPr lang="ga-IE" sz="1600" dirty="0" err="1"/>
              <a:t>Maslanka</a:t>
            </a:r>
            <a:r>
              <a:rPr lang="ga-IE" sz="1600" dirty="0"/>
              <a:t> / </a:t>
            </a:r>
            <a:r>
              <a:rPr lang="ga-IE" sz="1600" dirty="0" smtClean="0"/>
              <a:t>Shutterstock.com</a:t>
            </a:r>
            <a:endParaRPr lang="en-IE" sz="1600" dirty="0" smtClean="0"/>
          </a:p>
          <a:p>
            <a:r>
              <a:rPr lang="en-US" sz="1600" dirty="0"/>
              <a:t>Waterford, Republic of Ireland - August 14th 2018: A dusk-time view of the historic city of Waterford in the Republic of Ireland</a:t>
            </a:r>
            <a:r>
              <a:rPr lang="en-US" sz="1600" dirty="0" smtClean="0"/>
              <a:t>. </a:t>
            </a:r>
            <a:r>
              <a:rPr lang="ga-IE" sz="1600" dirty="0" err="1"/>
              <a:t>chrisdorney</a:t>
            </a:r>
            <a:r>
              <a:rPr lang="ga-IE" sz="1600" dirty="0"/>
              <a:t> / Shutterstock.com</a:t>
            </a:r>
            <a:endParaRPr lang="en-US" sz="1600" dirty="0"/>
          </a:p>
          <a:p>
            <a:endParaRPr lang="en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gach iarracht teacht ar úinéir an chóipchirt i gcás na n‑íomhánna atá ar na sleamhnáin seo.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foilsitheoirí.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r>
              <a:rPr lang="en-US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63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-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 Amiens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IE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4820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71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2496648" y="43200"/>
            <a:ext cx="720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ga-IE" altLang="en-US" sz="3200" dirty="0">
                <a:latin typeface="Berlin Sans FB" pitchFamily="34" charset="0"/>
              </a:rPr>
              <a:t>Cén contae ina bhfuil tú i do chónaí?</a:t>
            </a: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t="20870" r="13013" b="17221"/>
          <a:stretch/>
        </p:blipFill>
        <p:spPr bwMode="auto">
          <a:xfrm>
            <a:off x="3744601" y="705957"/>
            <a:ext cx="4704994" cy="594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020885" flipH="1">
            <a:off x="8107926" y="5574853"/>
            <a:ext cx="3627826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Ainmnigh na contaetha intíre sa chúige a bhfuil cónaí ortsa ann.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020885" flipH="1">
            <a:off x="8107852" y="5573984"/>
            <a:ext cx="3638203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Ainmnigh na contaetha muirí sa chúige a bhfuil cónaí ortsa ann.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6910" y="5620008"/>
            <a:ext cx="3220064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Tugtar </a:t>
            </a:r>
            <a:r>
              <a:rPr lang="ga-IE" sz="2000" b="1" dirty="0" smtClean="0">
                <a:latin typeface="Tw Cen MT" panose="020B0602020104020603" pitchFamily="34" charset="0"/>
              </a:rPr>
              <a:t>contae muirí </a:t>
            </a:r>
            <a:r>
              <a:rPr lang="ga-IE" sz="2000" dirty="0" smtClean="0">
                <a:latin typeface="Tw Cen MT" panose="020B0602020104020603" pitchFamily="34" charset="0"/>
              </a:rPr>
              <a:t>ar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chontae atá ar an gcósta.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Tá 18 gcontae mhuirí in Éirinn.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020885" flipH="1">
            <a:off x="8113439" y="5512278"/>
            <a:ext cx="3590962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An cuimhin leat cad atá i gceist le ‘contae muirí’?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020885" flipH="1">
            <a:off x="8123296" y="5728741"/>
            <a:ext cx="2592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Tw Cen MT" panose="020B0602020104020603" pitchFamily="34" charset="0"/>
              </a:rPr>
              <a:t>Cén cúige ina bhfuil sé?</a:t>
            </a:r>
          </a:p>
        </p:txBody>
      </p:sp>
      <p:sp>
        <p:nvSpPr>
          <p:cNvPr id="15" name="TextBox 14"/>
          <p:cNvSpPr txBox="1"/>
          <p:nvPr/>
        </p:nvSpPr>
        <p:spPr>
          <a:xfrm rot="21020885" flipH="1">
            <a:off x="8114400" y="5616000"/>
            <a:ext cx="2988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Ainmnigh na contaetha eile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sa chúige sin.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020885" flipH="1">
            <a:off x="8141839" y="5511413"/>
            <a:ext cx="3617498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An cuimhin leat cad atá i gceist le ‘contae intíre’?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020885" flipH="1">
            <a:off x="8118382" y="5670531"/>
            <a:ext cx="3286353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Tw Cen MT" panose="020B0602020104020603" pitchFamily="34" charset="0"/>
              </a:rPr>
              <a:t>Cén chuid den tír ina bhfuil sé? </a:t>
            </a:r>
          </a:p>
        </p:txBody>
      </p:sp>
      <p:sp>
        <p:nvSpPr>
          <p:cNvPr id="6" name="TextBox 5"/>
          <p:cNvSpPr txBox="1"/>
          <p:nvPr/>
        </p:nvSpPr>
        <p:spPr>
          <a:xfrm rot="21020885" flipH="1">
            <a:off x="8112889" y="5512279"/>
            <a:ext cx="3668841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Tw Cen MT" panose="020B0602020104020603" pitchFamily="34" charset="0"/>
              </a:rPr>
              <a:t>Ainmnigh na contaetha a bhfuil teorainn acu le do chontae féin.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6910" y="5591096"/>
            <a:ext cx="3419475" cy="10445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Tugtar </a:t>
            </a:r>
            <a:r>
              <a:rPr lang="ga-IE" sz="2000" b="1" dirty="0" smtClean="0">
                <a:latin typeface="Tw Cen MT" panose="020B0602020104020603" pitchFamily="34" charset="0"/>
              </a:rPr>
              <a:t>contae intíre </a:t>
            </a:r>
            <a:r>
              <a:rPr lang="ga-IE" sz="2000" dirty="0" smtClean="0">
                <a:latin typeface="Tw Cen MT" panose="020B0602020104020603" pitchFamily="34" charset="0"/>
              </a:rPr>
              <a:t>ar chontae nach bhfuil ar an gcósta.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Tá 14 chontae intíre in Éirinn.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7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10050" r="2760" b="8504"/>
          <a:stretch/>
        </p:blipFill>
        <p:spPr bwMode="auto">
          <a:xfrm>
            <a:off x="3366616" y="63102"/>
            <a:ext cx="5400600" cy="670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823738" y="694353"/>
            <a:ext cx="966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>
                <a:solidFill>
                  <a:srgbClr val="FF0000"/>
                </a:solidFill>
                <a:latin typeface="Tw Cen MT" pitchFamily="34" charset="0"/>
              </a:rPr>
              <a:t>Dún </a:t>
            </a:r>
            <a:br>
              <a:rPr lang="ga-IE" altLang="en-US" sz="1400">
                <a:solidFill>
                  <a:srgbClr val="FF0000"/>
                </a:solidFill>
                <a:latin typeface="Tw Cen MT" pitchFamily="34" charset="0"/>
              </a:rPr>
            </a:br>
            <a:r>
              <a:rPr lang="ga-IE" altLang="en-US" sz="1400">
                <a:solidFill>
                  <a:srgbClr val="FF0000"/>
                </a:solidFill>
                <a:latin typeface="Tw Cen MT" pitchFamily="34" charset="0"/>
              </a:rPr>
              <a:t>na nGall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917525" y="661014"/>
            <a:ext cx="790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>
                <a:solidFill>
                  <a:srgbClr val="FF0000"/>
                </a:solidFill>
                <a:latin typeface="Tw Cen MT" pitchFamily="34" charset="0"/>
              </a:rPr>
              <a:t>Doire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2963532">
            <a:off x="7409650" y="759538"/>
            <a:ext cx="946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>
                <a:solidFill>
                  <a:srgbClr val="FF0000"/>
                </a:solidFill>
                <a:latin typeface="Tw Cen MT" pitchFamily="34" charset="0"/>
              </a:rPr>
              <a:t>Aontroim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706513" y="1613513"/>
            <a:ext cx="827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>
                <a:solidFill>
                  <a:srgbClr val="FF0000"/>
                </a:solidFill>
                <a:latin typeface="Tw Cen MT" pitchFamily="34" charset="0"/>
              </a:rPr>
              <a:t>An Dún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219150" y="1615101"/>
            <a:ext cx="758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1400">
                <a:solidFill>
                  <a:srgbClr val="FF0000"/>
                </a:solidFill>
                <a:latin typeface="Tw Cen MT" pitchFamily="34" charset="0"/>
              </a:rPr>
              <a:t>Ard </a:t>
            </a:r>
          </a:p>
          <a:p>
            <a:r>
              <a:rPr lang="ga-IE" altLang="en-US" sz="1400">
                <a:solidFill>
                  <a:srgbClr val="FF0000"/>
                </a:solidFill>
                <a:latin typeface="Tw Cen MT" pitchFamily="34" charset="0"/>
              </a:rPr>
              <a:t>Mhacha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 rot="3781941">
            <a:off x="6764906" y="2052331"/>
            <a:ext cx="1060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FF0000"/>
                </a:solidFill>
                <a:latin typeface="Tw Cen MT" pitchFamily="34" charset="0"/>
              </a:rPr>
              <a:t>Muineachán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 rot="1459640">
            <a:off x="6311100" y="2219206"/>
            <a:ext cx="99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FF0000"/>
                </a:solidFill>
                <a:latin typeface="Tw Cen MT" pitchFamily="34" charset="0"/>
              </a:rPr>
              <a:t>An Cabhán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 rot="1174126">
            <a:off x="5976930" y="1681927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FF0000"/>
                </a:solidFill>
                <a:latin typeface="Tw Cen MT" pitchFamily="34" charset="0"/>
              </a:rPr>
              <a:t>Fear Manach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434925" y="1218228"/>
            <a:ext cx="129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FF0000"/>
                </a:solidFill>
                <a:latin typeface="Tw Cen MT" pitchFamily="34" charset="0"/>
              </a:rPr>
              <a:t>Tír Eoghain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137937" y="3301026"/>
            <a:ext cx="104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008000"/>
                </a:solidFill>
                <a:latin typeface="Tw Cen MT" pitchFamily="34" charset="0"/>
              </a:rPr>
              <a:t>Gaillimh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692643" y="2443778"/>
            <a:ext cx="890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008000"/>
                </a:solidFill>
                <a:latin typeface="Tw Cen MT" pitchFamily="34" charset="0"/>
              </a:rPr>
              <a:t>Maigh Eo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199027" y="2066960"/>
            <a:ext cx="842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008000"/>
                </a:solidFill>
                <a:latin typeface="Tw Cen MT" pitchFamily="34" charset="0"/>
              </a:rPr>
              <a:t>Sligeach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 rot="3062885">
            <a:off x="5776292" y="2169894"/>
            <a:ext cx="9001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008000"/>
                </a:solidFill>
                <a:latin typeface="Tw Cen MT" pitchFamily="34" charset="0"/>
              </a:rPr>
              <a:t>Liatroim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 rot="4082194">
            <a:off x="5285545" y="3147136"/>
            <a:ext cx="15128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008000"/>
                </a:solidFill>
                <a:latin typeface="Tw Cen MT" pitchFamily="34" charset="0"/>
              </a:rPr>
              <a:t>Ros Comáin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910924" y="4091603"/>
            <a:ext cx="8683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FF6600"/>
                </a:solidFill>
                <a:latin typeface="Tw Cen MT" pitchFamily="34" charset="0"/>
              </a:rPr>
              <a:t>An Clár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208731" y="5447830"/>
            <a:ext cx="710795" cy="307777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ga-IE" sz="1400" dirty="0">
                <a:solidFill>
                  <a:srgbClr val="FF6600"/>
                </a:solidFill>
                <a:latin typeface="Tw Cen MT" pitchFamily="34" charset="0"/>
                <a:cs typeface="Times New Roman" pitchFamily="18" charset="0"/>
              </a:rPr>
              <a:t>Ciarraí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 rot="3541157">
            <a:off x="5614857" y="4463276"/>
            <a:ext cx="13541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>
                <a:solidFill>
                  <a:srgbClr val="FF6600"/>
                </a:solidFill>
                <a:latin typeface="Tw Cen MT" pitchFamily="34" charset="0"/>
              </a:rPr>
              <a:t>Tiobraid Árann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131673" y="5359163"/>
            <a:ext cx="835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FF6600"/>
                </a:solidFill>
                <a:latin typeface="Tw Cen MT" pitchFamily="34" charset="0"/>
              </a:rPr>
              <a:t>Corcaigh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919526" y="4709443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FF6600"/>
                </a:solidFill>
                <a:latin typeface="Tw Cen MT" pitchFamily="34" charset="0"/>
              </a:rPr>
              <a:t>Luimneach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 rot="20976312">
            <a:off x="6078748" y="5264600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FF6600"/>
                </a:solidFill>
                <a:latin typeface="Tw Cen MT" pitchFamily="34" charset="0"/>
              </a:rPr>
              <a:t>Port Láirge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7462036" y="2442188"/>
            <a:ext cx="3794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263DE6"/>
                </a:solidFill>
                <a:latin typeface="Tw Cen MT" pitchFamily="34" charset="0"/>
              </a:rPr>
              <a:t>Lú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7115963" y="2785882"/>
            <a:ext cx="7667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>
                <a:solidFill>
                  <a:srgbClr val="263DE6"/>
                </a:solidFill>
                <a:latin typeface="Tw Cen MT" pitchFamily="34" charset="0"/>
              </a:rPr>
              <a:t>An Mhí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 rot="17253719">
            <a:off x="7596180" y="3266167"/>
            <a:ext cx="490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263DE6"/>
                </a:solidFill>
                <a:latin typeface="Tw Cen MT" pitchFamily="34" charset="0"/>
              </a:rPr>
              <a:t>BÁC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 rot="17878667">
            <a:off x="7313111" y="3660253"/>
            <a:ext cx="94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263DE6"/>
                </a:solidFill>
                <a:latin typeface="Tw Cen MT" pitchFamily="34" charset="0"/>
              </a:rPr>
              <a:t>Cill </a:t>
            </a:r>
          </a:p>
          <a:p>
            <a:r>
              <a:rPr lang="ga-IE" altLang="en-US" sz="1400" dirty="0">
                <a:solidFill>
                  <a:srgbClr val="263DE6"/>
                </a:solidFill>
                <a:latin typeface="Tw Cen MT" pitchFamily="34" charset="0"/>
              </a:rPr>
              <a:t>Mhantáin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 rot="17894133">
            <a:off x="7081831" y="4572941"/>
            <a:ext cx="1111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263DE6"/>
                </a:solidFill>
                <a:latin typeface="Tw Cen MT" pitchFamily="34" charset="0"/>
              </a:rPr>
              <a:t>Loch Garman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109612" y="3420055"/>
            <a:ext cx="779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>
                <a:solidFill>
                  <a:srgbClr val="263DE6"/>
                </a:solidFill>
                <a:latin typeface="Tw Cen MT" pitchFamily="34" charset="0"/>
              </a:rPr>
              <a:t>Cill Dara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 rot="16200000">
            <a:off x="6736761" y="4272609"/>
            <a:ext cx="1111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Ceatharlach</a:t>
            </a:r>
            <a:endParaRPr lang="ga-IE" sz="1050" dirty="0">
              <a:solidFill>
                <a:srgbClr val="263DE6"/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6587912" y="3911858"/>
            <a:ext cx="819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263DE6"/>
                </a:solidFill>
                <a:latin typeface="Tw Cen MT" pitchFamily="34" charset="0"/>
              </a:rPr>
              <a:t>Laois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 rot="20885585">
            <a:off x="6162112" y="3480799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263DE6"/>
                </a:solidFill>
                <a:latin typeface="Tw Cen MT" pitchFamily="34" charset="0"/>
              </a:rPr>
              <a:t>Uíbh Fhailí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 rot="15545937">
            <a:off x="6386528" y="4452132"/>
            <a:ext cx="1046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263DE6"/>
                </a:solidFill>
                <a:latin typeface="Tw Cen MT" pitchFamily="34" charset="0"/>
              </a:rPr>
              <a:t>Cill Chainnigh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 rot="20495796">
            <a:off x="6182512" y="3034328"/>
            <a:ext cx="10953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>
                <a:solidFill>
                  <a:srgbClr val="263DE6"/>
                </a:solidFill>
                <a:latin typeface="Tw Cen MT" pitchFamily="34" charset="0"/>
              </a:rPr>
              <a:t>An Iarmhí</a:t>
            </a: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 rot="17991056">
            <a:off x="5984869" y="2564621"/>
            <a:ext cx="900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400" dirty="0">
                <a:solidFill>
                  <a:srgbClr val="263DE6"/>
                </a:solidFill>
                <a:latin typeface="Tw Cen MT" pitchFamily="34" charset="0"/>
              </a:rPr>
              <a:t> An</a:t>
            </a:r>
          </a:p>
          <a:p>
            <a:r>
              <a:rPr lang="ga-IE" altLang="en-US" sz="1400" dirty="0">
                <a:solidFill>
                  <a:srgbClr val="263DE6"/>
                </a:solidFill>
                <a:latin typeface="Tw Cen MT" pitchFamily="34" charset="0"/>
              </a:rPr>
              <a:t> Longfort</a:t>
            </a:r>
          </a:p>
        </p:txBody>
      </p:sp>
      <p:sp>
        <p:nvSpPr>
          <p:cNvPr id="37" name="TextBox 36"/>
          <p:cNvSpPr txBox="1"/>
          <p:nvPr/>
        </p:nvSpPr>
        <p:spPr>
          <a:xfrm rot="21020885" flipH="1">
            <a:off x="7320926" y="5504599"/>
            <a:ext cx="3636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Tá 9 gcontae i gCúige Uladh. </a:t>
            </a: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/>
            </a:r>
            <a:b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An féidir leat iad a ainmniú?</a:t>
            </a:r>
          </a:p>
        </p:txBody>
      </p:sp>
      <p:sp>
        <p:nvSpPr>
          <p:cNvPr id="38" name="TextBox 37"/>
          <p:cNvSpPr txBox="1"/>
          <p:nvPr/>
        </p:nvSpPr>
        <p:spPr>
          <a:xfrm rot="21020885" flipH="1">
            <a:off x="7320927" y="5511413"/>
            <a:ext cx="3636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Tá 5 chontae i gCúige Chonnacht. </a:t>
            </a: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/>
            </a:r>
            <a:b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An féidir leat iad a ainmniú?</a:t>
            </a:r>
          </a:p>
        </p:txBody>
      </p:sp>
      <p:sp>
        <p:nvSpPr>
          <p:cNvPr id="39" name="TextBox 38"/>
          <p:cNvSpPr txBox="1"/>
          <p:nvPr/>
        </p:nvSpPr>
        <p:spPr>
          <a:xfrm rot="21020885" flipH="1">
            <a:off x="7320925" y="5504598"/>
            <a:ext cx="3636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Tá 6 chontae i gCúige Mumhan. </a:t>
            </a: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/>
            </a:r>
            <a:b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An féidir leat iad a ainmniú?</a:t>
            </a:r>
          </a:p>
        </p:txBody>
      </p:sp>
      <p:sp>
        <p:nvSpPr>
          <p:cNvPr id="40" name="TextBox 39"/>
          <p:cNvSpPr txBox="1"/>
          <p:nvPr/>
        </p:nvSpPr>
        <p:spPr>
          <a:xfrm rot="21020885" flipH="1">
            <a:off x="7320926" y="5504598"/>
            <a:ext cx="3636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Tá 12 chontae i gCúige Laighean. </a:t>
            </a: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/>
            </a:r>
            <a:b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An féidir leat iad a ainmniú?</a:t>
            </a:r>
          </a:p>
        </p:txBody>
      </p:sp>
      <p:sp>
        <p:nvSpPr>
          <p:cNvPr id="41" name="Oval 40"/>
          <p:cNvSpPr>
            <a:spLocks noChangeAspect="1" noChangeArrowheads="1"/>
          </p:cNvSpPr>
          <p:nvPr/>
        </p:nvSpPr>
        <p:spPr bwMode="auto">
          <a:xfrm rot="10800000">
            <a:off x="5927589" y="505937"/>
            <a:ext cx="2909964" cy="1645085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ga-IE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837554" y="90542"/>
            <a:ext cx="3234316" cy="193899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2000" dirty="0">
                <a:solidFill>
                  <a:prstClr val="black"/>
                </a:solidFill>
                <a:latin typeface="Tw Cen MT" pitchFamily="34" charset="0"/>
              </a:rPr>
              <a:t>Tá dhá stát ar oileán na hÉireann: </a:t>
            </a:r>
          </a:p>
          <a:p>
            <a:pPr marL="457200" indent="-457200">
              <a:buFont typeface="+mj-lt"/>
              <a:buAutoNum type="arabicPeriod"/>
            </a:pPr>
            <a:r>
              <a:rPr lang="ga-IE" altLang="en-US" sz="2000" b="1" dirty="0" smtClean="0">
                <a:solidFill>
                  <a:prstClr val="black"/>
                </a:solidFill>
                <a:latin typeface="Tw Cen MT" pitchFamily="34" charset="0"/>
              </a:rPr>
              <a:t>Tuaisceart Éireann</a:t>
            </a:r>
            <a:br>
              <a:rPr lang="ga-IE" altLang="en-US" sz="2000" b="1" dirty="0" smtClean="0">
                <a:solidFill>
                  <a:prstClr val="black"/>
                </a:solidFill>
                <a:latin typeface="Tw Cen MT" pitchFamily="34" charset="0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itchFamily="34" charset="0"/>
              </a:rPr>
              <a:t>ina bhfuil 6 chontae agus  </a:t>
            </a:r>
          </a:p>
          <a:p>
            <a:pPr marL="457200" indent="-457200">
              <a:buFont typeface="+mj-lt"/>
              <a:buAutoNum type="arabicPeriod"/>
            </a:pPr>
            <a:r>
              <a:rPr lang="ga-IE" altLang="en-US" sz="2000" b="1" dirty="0" smtClean="0">
                <a:solidFill>
                  <a:prstClr val="black"/>
                </a:solidFill>
                <a:latin typeface="Tw Cen MT" pitchFamily="34" charset="0"/>
              </a:rPr>
              <a:t>Poblacht na hÉireann</a:t>
            </a:r>
            <a:br>
              <a:rPr lang="ga-IE" altLang="en-US" sz="2000" b="1" dirty="0" smtClean="0">
                <a:solidFill>
                  <a:prstClr val="black"/>
                </a:solidFill>
                <a:latin typeface="Tw Cen MT" pitchFamily="34" charset="0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itchFamily="34" charset="0"/>
              </a:rPr>
              <a:t>ina bhfuil 26 contae.</a:t>
            </a:r>
            <a:endParaRPr lang="ga-IE" altLang="en-US" sz="2000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1020885" flipH="1">
            <a:off x="7331122" y="5504596"/>
            <a:ext cx="3636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An féidir leat na</a:t>
            </a: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6 chontae </a:t>
            </a: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/>
            </a:r>
            <a:b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i dTuaisceart Éireann a ainmniú? </a:t>
            </a: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33334">
            <a:off x="463819" y="3284662"/>
            <a:ext cx="2209328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le 44"/>
          <p:cNvSpPr>
            <a:spLocks noChangeAspect="1"/>
          </p:cNvSpPr>
          <p:nvPr/>
        </p:nvSpPr>
        <p:spPr>
          <a:xfrm>
            <a:off x="90483" y="5905586"/>
            <a:ext cx="3340100" cy="900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Déan an obair faoi na contaetha ar leathanach </a:t>
            </a: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19</a:t>
            </a: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i do leabhar oibre. </a:t>
            </a:r>
          </a:p>
        </p:txBody>
      </p:sp>
      <p:sp>
        <p:nvSpPr>
          <p:cNvPr id="46" name="TextBox 45"/>
          <p:cNvSpPr txBox="1"/>
          <p:nvPr/>
        </p:nvSpPr>
        <p:spPr>
          <a:xfrm rot="21020885" flipH="1">
            <a:off x="7293809" y="5290196"/>
            <a:ext cx="4832966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>Is leis an alt a </a:t>
            </a: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thosaíonn ainmneacha 6 cinn de na contaetha, an Cabhán, mar shampla. An féidir leat na 5 chontae eile a ainmniú?</a:t>
            </a:r>
          </a:p>
        </p:txBody>
      </p:sp>
    </p:spTree>
    <p:extLst>
      <p:ext uri="{BB962C8B-B14F-4D97-AF65-F5344CB8AC3E}">
        <p14:creationId xmlns:p14="http://schemas.microsoft.com/office/powerpoint/2010/main" val="3929895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500"/>
                            </p:stCondLst>
                            <p:childTnLst>
                              <p:par>
                                <p:cTn id="1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00"/>
                            </p:stCondLst>
                            <p:childTnLst>
                              <p:par>
                                <p:cTn id="1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41" grpId="0" animBg="1"/>
      <p:bldP spid="42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5276" y="271678"/>
            <a:ext cx="4888217" cy="690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4903" y="910018"/>
            <a:ext cx="2102402" cy="140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7847" y="4899726"/>
            <a:ext cx="2425092" cy="172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17" y="3532903"/>
            <a:ext cx="2666666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2373857" y="6109004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2000">
                <a:solidFill>
                  <a:prstClr val="white"/>
                </a:solidFill>
                <a:latin typeface="Tw Cen MT" pitchFamily="34" charset="0"/>
              </a:rPr>
              <a:t>Corcaigh</a:t>
            </a:r>
          </a:p>
        </p:txBody>
      </p:sp>
      <p:cxnSp>
        <p:nvCxnSpPr>
          <p:cNvPr id="9" name="Straight Arrow Connector 37"/>
          <p:cNvCxnSpPr>
            <a:cxnSpLocks noChangeShapeType="1"/>
          </p:cNvCxnSpPr>
          <p:nvPr/>
        </p:nvCxnSpPr>
        <p:spPr bwMode="auto">
          <a:xfrm flipV="1">
            <a:off x="3582939" y="5868912"/>
            <a:ext cx="2063309" cy="615508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55"/>
          <p:cNvSpPr txBox="1">
            <a:spLocks noChangeArrowheads="1"/>
          </p:cNvSpPr>
          <p:nvPr/>
        </p:nvSpPr>
        <p:spPr bwMode="auto">
          <a:xfrm>
            <a:off x="8975526" y="984553"/>
            <a:ext cx="1503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2000" dirty="0">
                <a:solidFill>
                  <a:prstClr val="white"/>
                </a:solidFill>
                <a:latin typeface="Tw Cen MT" pitchFamily="34" charset="0"/>
              </a:rPr>
              <a:t>Béal Feirste</a:t>
            </a:r>
            <a:endParaRPr lang="en-IE" altLang="en-US" sz="2000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288848" y="4357989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2000">
                <a:solidFill>
                  <a:prstClr val="white"/>
                </a:solidFill>
                <a:latin typeface="Tw Cen MT" pitchFamily="34" charset="0"/>
              </a:rPr>
              <a:t>Luimneach</a:t>
            </a:r>
          </a:p>
        </p:txBody>
      </p:sp>
      <p:sp>
        <p:nvSpPr>
          <p:cNvPr id="12" name="TextBox 26"/>
          <p:cNvSpPr txBox="1">
            <a:spLocks noChangeArrowheads="1"/>
          </p:cNvSpPr>
          <p:nvPr/>
        </p:nvSpPr>
        <p:spPr bwMode="auto">
          <a:xfrm>
            <a:off x="2185662" y="556607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n-IE" altLang="en-US">
              <a:solidFill>
                <a:prstClr val="black"/>
              </a:solidFill>
            </a:endParaRPr>
          </a:p>
        </p:txBody>
      </p:sp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22" y="2136477"/>
            <a:ext cx="3176470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997665" y="3064972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2000" dirty="0">
                <a:solidFill>
                  <a:prstClr val="white"/>
                </a:solidFill>
                <a:latin typeface="Tw Cen MT" pitchFamily="34" charset="0"/>
              </a:rPr>
              <a:t>Gaillimh</a:t>
            </a:r>
          </a:p>
        </p:txBody>
      </p:sp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4297" y="707456"/>
            <a:ext cx="2039599" cy="135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1953398" y="1661700"/>
            <a:ext cx="230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2000" dirty="0">
                <a:solidFill>
                  <a:prstClr val="white"/>
                </a:solidFill>
                <a:latin typeface="Tw Cen MT" pitchFamily="34" charset="0"/>
              </a:rPr>
              <a:t>Doire</a:t>
            </a:r>
          </a:p>
        </p:txBody>
      </p:sp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2588" y="2389190"/>
            <a:ext cx="2129469" cy="142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54"/>
          <p:cNvSpPr txBox="1">
            <a:spLocks noChangeArrowheads="1"/>
          </p:cNvSpPr>
          <p:nvPr/>
        </p:nvSpPr>
        <p:spPr bwMode="auto">
          <a:xfrm>
            <a:off x="8722588" y="3436744"/>
            <a:ext cx="197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1800" dirty="0">
                <a:solidFill>
                  <a:prstClr val="white"/>
                </a:solidFill>
                <a:latin typeface="Tw Cen MT" pitchFamily="34" charset="0"/>
              </a:rPr>
              <a:t>Baile Átha Cliath</a:t>
            </a:r>
          </a:p>
        </p:txBody>
      </p:sp>
      <p:pic>
        <p:nvPicPr>
          <p:cNvPr id="19" name="Picture 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8852" y="3971684"/>
            <a:ext cx="2873275" cy="109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9400014" y="4700814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2000" dirty="0">
                <a:solidFill>
                  <a:prstClr val="white"/>
                </a:solidFill>
                <a:latin typeface="Tw Cen MT" pitchFamily="34" charset="0"/>
              </a:rPr>
              <a:t>Port Láirge</a:t>
            </a: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>
            <a:off x="3962092" y="3185185"/>
            <a:ext cx="1175758" cy="729072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V="1">
            <a:off x="3994797" y="1565185"/>
            <a:ext cx="2629204" cy="363334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ga-IE">
              <a:solidFill>
                <a:prstClr val="black"/>
              </a:solidFill>
            </a:endParaRPr>
          </a:p>
        </p:txBody>
      </p:sp>
      <p:cxnSp>
        <p:nvCxnSpPr>
          <p:cNvPr id="23" name="Straight Arrow Connector 36"/>
          <p:cNvCxnSpPr>
            <a:cxnSpLocks noChangeShapeType="1"/>
          </p:cNvCxnSpPr>
          <p:nvPr/>
        </p:nvCxnSpPr>
        <p:spPr bwMode="auto">
          <a:xfrm>
            <a:off x="3525276" y="4685017"/>
            <a:ext cx="1998336" cy="143886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30"/>
          <p:cNvCxnSpPr>
            <a:cxnSpLocks noChangeShapeType="1"/>
          </p:cNvCxnSpPr>
          <p:nvPr/>
        </p:nvCxnSpPr>
        <p:spPr bwMode="auto">
          <a:xfrm flipH="1">
            <a:off x="7568221" y="3388027"/>
            <a:ext cx="1153177" cy="445158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41"/>
          <p:cNvCxnSpPr>
            <a:cxnSpLocks noChangeShapeType="1"/>
          </p:cNvCxnSpPr>
          <p:nvPr/>
        </p:nvCxnSpPr>
        <p:spPr bwMode="auto">
          <a:xfrm flipH="1">
            <a:off x="7722982" y="1861725"/>
            <a:ext cx="1252544" cy="236025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44"/>
          <p:cNvSpPr txBox="1">
            <a:spLocks noChangeArrowheads="1"/>
          </p:cNvSpPr>
          <p:nvPr/>
        </p:nvSpPr>
        <p:spPr bwMode="auto">
          <a:xfrm>
            <a:off x="1796853" y="41502"/>
            <a:ext cx="85892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ga-IE" altLang="en-US" sz="32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Cathracha agus Bailte Tábhachtacha</a:t>
            </a:r>
            <a:endParaRPr lang="ga-IE" altLang="en-US" sz="3200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21020885" flipH="1">
            <a:off x="8044260" y="5400476"/>
            <a:ext cx="3659753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Tomhais cé na seacht gcathair is mó in Éirinn. An féidir leat iad a aimsiú ar an léarscáil?</a:t>
            </a:r>
          </a:p>
        </p:txBody>
      </p:sp>
      <p:sp>
        <p:nvSpPr>
          <p:cNvPr id="30" name="TextBox 29"/>
          <p:cNvSpPr txBox="1"/>
          <p:nvPr/>
        </p:nvSpPr>
        <p:spPr>
          <a:xfrm rot="21020885" flipH="1">
            <a:off x="8017133" y="5246588"/>
            <a:ext cx="3483440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Ainmnigh </a:t>
            </a:r>
            <a:r>
              <a:rPr lang="en-US" sz="20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roinnt</a:t>
            </a:r>
            <a:r>
              <a:rPr lang="en-US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cathracha agus bailte tábhachtacha i do chúige féin agus abair cén contae ina bhfuil siad. </a:t>
            </a:r>
            <a:endParaRPr lang="ga-IE" sz="2000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1020885" flipH="1">
            <a:off x="8005414" y="5210586"/>
            <a:ext cx="3737445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Ainmnigh cathair nó baile tábhachtach i do chontae féin. </a:t>
            </a:r>
            <a:br>
              <a:rPr lang="ga-IE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Féach ar an léarscáil seo nó ar leathanach 14 </a:t>
            </a:r>
            <a:r>
              <a:rPr lang="en-US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in </a:t>
            </a:r>
            <a:r>
              <a:rPr lang="ga-IE" sz="2000" i="1" dirty="0" smtClean="0">
                <a:solidFill>
                  <a:prstClr val="white"/>
                </a:solidFill>
                <a:latin typeface="Tw Cen MT" panose="020B0602020104020603" pitchFamily="34" charset="0"/>
              </a:rPr>
              <a:t>Atlas Bunscoile</a:t>
            </a:r>
            <a:r>
              <a:rPr lang="ga-IE" sz="20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.</a:t>
            </a:r>
            <a:endParaRPr lang="ga-IE" sz="2000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624000" y="1529185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2" name="Oval 41"/>
          <p:cNvSpPr/>
          <p:nvPr/>
        </p:nvSpPr>
        <p:spPr>
          <a:xfrm>
            <a:off x="6437359" y="174485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3" name="Oval 42"/>
          <p:cNvSpPr/>
          <p:nvPr/>
        </p:nvSpPr>
        <p:spPr>
          <a:xfrm>
            <a:off x="7650982" y="2061750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4" name="Oval 43"/>
          <p:cNvSpPr/>
          <p:nvPr/>
        </p:nvSpPr>
        <p:spPr>
          <a:xfrm>
            <a:off x="7873398" y="2429185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5" name="Oval 44"/>
          <p:cNvSpPr/>
          <p:nvPr/>
        </p:nvSpPr>
        <p:spPr>
          <a:xfrm>
            <a:off x="7175326" y="2381870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6" name="Oval 45"/>
          <p:cNvSpPr/>
          <p:nvPr/>
        </p:nvSpPr>
        <p:spPr>
          <a:xfrm>
            <a:off x="6670426" y="2030620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7" name="Oval 46"/>
          <p:cNvSpPr/>
          <p:nvPr/>
        </p:nvSpPr>
        <p:spPr>
          <a:xfrm>
            <a:off x="6331760" y="2417870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8" name="Oval 47"/>
          <p:cNvSpPr/>
          <p:nvPr/>
        </p:nvSpPr>
        <p:spPr>
          <a:xfrm>
            <a:off x="6876000" y="2573040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9" name="Oval 48"/>
          <p:cNvSpPr/>
          <p:nvPr/>
        </p:nvSpPr>
        <p:spPr>
          <a:xfrm>
            <a:off x="6634786" y="295697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5854834" y="1611169"/>
            <a:ext cx="618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 err="1" smtClean="0">
                <a:solidFill>
                  <a:srgbClr val="FFFF00"/>
                </a:solidFill>
                <a:latin typeface="Tw Cen MT" pitchFamily="34" charset="0"/>
              </a:rPr>
              <a:t>Leifear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598786" y="1426685"/>
            <a:ext cx="623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 Doire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7389662" y="1558792"/>
            <a:ext cx="874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Béal Feirste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7415801" y="2216128"/>
            <a:ext cx="915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Dún Pádraig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6867913" y="2183375"/>
            <a:ext cx="75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Ard </a:t>
            </a:r>
          </a:p>
          <a:p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Mhacha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6473359" y="2573040"/>
            <a:ext cx="10588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>
                <a:solidFill>
                  <a:srgbClr val="FFFF00"/>
                </a:solidFill>
                <a:latin typeface="Tw Cen MT" pitchFamily="34" charset="0"/>
              </a:rPr>
              <a:t>Muineachán</a:t>
            </a: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6412532" y="2745640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>
                <a:solidFill>
                  <a:srgbClr val="FFFF00"/>
                </a:solidFill>
                <a:latin typeface="Tw Cen MT" pitchFamily="34" charset="0"/>
              </a:rPr>
              <a:t>An Cabhán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6014489" y="2198352"/>
            <a:ext cx="1014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Inis Ceithleann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6402214" y="1920205"/>
            <a:ext cx="773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An Ómaigh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5646248" y="2540125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60" name="Oval 59"/>
          <p:cNvSpPr/>
          <p:nvPr/>
        </p:nvSpPr>
        <p:spPr>
          <a:xfrm>
            <a:off x="5978489" y="2964957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61" name="Oval 60"/>
          <p:cNvSpPr/>
          <p:nvPr/>
        </p:nvSpPr>
        <p:spPr>
          <a:xfrm>
            <a:off x="5918078" y="3427627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62" name="Oval 61"/>
          <p:cNvSpPr/>
          <p:nvPr/>
        </p:nvSpPr>
        <p:spPr>
          <a:xfrm>
            <a:off x="5166000" y="3914257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63" name="Oval 62"/>
          <p:cNvSpPr/>
          <p:nvPr/>
        </p:nvSpPr>
        <p:spPr>
          <a:xfrm>
            <a:off x="4993850" y="3113185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64" name="Oval 63"/>
          <p:cNvSpPr/>
          <p:nvPr/>
        </p:nvSpPr>
        <p:spPr>
          <a:xfrm>
            <a:off x="5213499" y="4510128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65" name="Oval 64"/>
          <p:cNvSpPr/>
          <p:nvPr/>
        </p:nvSpPr>
        <p:spPr>
          <a:xfrm>
            <a:off x="4624651" y="5282417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66" name="Oval 65"/>
          <p:cNvSpPr/>
          <p:nvPr/>
        </p:nvSpPr>
        <p:spPr>
          <a:xfrm>
            <a:off x="5645999" y="5836307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67" name="Oval 66"/>
          <p:cNvSpPr/>
          <p:nvPr/>
        </p:nvSpPr>
        <p:spPr>
          <a:xfrm>
            <a:off x="5523612" y="4792903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68" name="Oval 67"/>
          <p:cNvSpPr/>
          <p:nvPr/>
        </p:nvSpPr>
        <p:spPr>
          <a:xfrm>
            <a:off x="6194920" y="5193268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69" name="Oval 68"/>
          <p:cNvSpPr/>
          <p:nvPr/>
        </p:nvSpPr>
        <p:spPr>
          <a:xfrm>
            <a:off x="6791133" y="5318417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70" name="Oval 69"/>
          <p:cNvSpPr/>
          <p:nvPr/>
        </p:nvSpPr>
        <p:spPr>
          <a:xfrm>
            <a:off x="7312195" y="2879989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71" name="Oval 70"/>
          <p:cNvSpPr/>
          <p:nvPr/>
        </p:nvSpPr>
        <p:spPr>
          <a:xfrm>
            <a:off x="7112847" y="3424754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72" name="Oval 71"/>
          <p:cNvSpPr/>
          <p:nvPr/>
        </p:nvSpPr>
        <p:spPr>
          <a:xfrm>
            <a:off x="7496221" y="3797185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73" name="Oval 72"/>
          <p:cNvSpPr/>
          <p:nvPr/>
        </p:nvSpPr>
        <p:spPr>
          <a:xfrm>
            <a:off x="6229667" y="3319833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74" name="Oval 73"/>
          <p:cNvSpPr/>
          <p:nvPr/>
        </p:nvSpPr>
        <p:spPr>
          <a:xfrm>
            <a:off x="6686166" y="4792903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75" name="Oval 74"/>
          <p:cNvSpPr/>
          <p:nvPr/>
        </p:nvSpPr>
        <p:spPr>
          <a:xfrm>
            <a:off x="6992900" y="452363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76" name="Oval 75"/>
          <p:cNvSpPr/>
          <p:nvPr/>
        </p:nvSpPr>
        <p:spPr>
          <a:xfrm>
            <a:off x="7626738" y="4285989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77" name="Oval 76"/>
          <p:cNvSpPr/>
          <p:nvPr/>
        </p:nvSpPr>
        <p:spPr>
          <a:xfrm>
            <a:off x="7137692" y="401599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78" name="Oval 77"/>
          <p:cNvSpPr/>
          <p:nvPr/>
        </p:nvSpPr>
        <p:spPr>
          <a:xfrm>
            <a:off x="6634786" y="4249989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79" name="Oval 78"/>
          <p:cNvSpPr/>
          <p:nvPr/>
        </p:nvSpPr>
        <p:spPr>
          <a:xfrm>
            <a:off x="6485694" y="3938249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80" name="Oval 79"/>
          <p:cNvSpPr/>
          <p:nvPr/>
        </p:nvSpPr>
        <p:spPr>
          <a:xfrm>
            <a:off x="6598786" y="354475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81" name="Oval 80"/>
          <p:cNvSpPr/>
          <p:nvPr/>
        </p:nvSpPr>
        <p:spPr>
          <a:xfrm>
            <a:off x="7379801" y="5224745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cxnSp>
        <p:nvCxnSpPr>
          <p:cNvPr id="24" name="Straight Arrow Connector 38"/>
          <p:cNvCxnSpPr>
            <a:cxnSpLocks noChangeShapeType="1"/>
          </p:cNvCxnSpPr>
          <p:nvPr/>
        </p:nvCxnSpPr>
        <p:spPr bwMode="auto">
          <a:xfrm flipH="1">
            <a:off x="6876000" y="4888851"/>
            <a:ext cx="1810588" cy="453514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4695516" y="2813050"/>
            <a:ext cx="8640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Caisleán an Bharraigh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83" name="Text Box 6"/>
          <p:cNvSpPr txBox="1">
            <a:spLocks noChangeArrowheads="1"/>
          </p:cNvSpPr>
          <p:nvPr/>
        </p:nvSpPr>
        <p:spPr bwMode="auto">
          <a:xfrm>
            <a:off x="5188546" y="2540441"/>
            <a:ext cx="720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Sligeach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84" name="Text Box 6"/>
          <p:cNvSpPr txBox="1">
            <a:spLocks noChangeArrowheads="1"/>
          </p:cNvSpPr>
          <p:nvPr/>
        </p:nvSpPr>
        <p:spPr bwMode="auto">
          <a:xfrm>
            <a:off x="5965470" y="2641791"/>
            <a:ext cx="618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Cora Droma Rúisc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85" name="Text Box 6"/>
          <p:cNvSpPr txBox="1">
            <a:spLocks noChangeArrowheads="1"/>
          </p:cNvSpPr>
          <p:nvPr/>
        </p:nvSpPr>
        <p:spPr bwMode="auto">
          <a:xfrm>
            <a:off x="5597438" y="3268794"/>
            <a:ext cx="734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Ros Comáin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5065850" y="3554500"/>
            <a:ext cx="737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Gaillimh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5285499" y="4407628"/>
            <a:ext cx="3689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 err="1" smtClean="0">
                <a:solidFill>
                  <a:srgbClr val="FFFF00"/>
                </a:solidFill>
                <a:latin typeface="Tw Cen MT" pitchFamily="34" charset="0"/>
              </a:rPr>
              <a:t>Inis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5116538" y="4762339"/>
            <a:ext cx="864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Luimneach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89" name="Text Box 6"/>
          <p:cNvSpPr txBox="1">
            <a:spLocks noChangeArrowheads="1"/>
          </p:cNvSpPr>
          <p:nvPr/>
        </p:nvSpPr>
        <p:spPr bwMode="auto">
          <a:xfrm>
            <a:off x="4473453" y="5065366"/>
            <a:ext cx="5563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Trá Lí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5272908" y="5624558"/>
            <a:ext cx="792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Corcaigh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91" name="Text Box 6"/>
          <p:cNvSpPr txBox="1">
            <a:spLocks noChangeArrowheads="1"/>
          </p:cNvSpPr>
          <p:nvPr/>
        </p:nvSpPr>
        <p:spPr bwMode="auto">
          <a:xfrm>
            <a:off x="6094388" y="5278969"/>
            <a:ext cx="936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Port Láirge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92" name="Text Box 6"/>
          <p:cNvSpPr txBox="1">
            <a:spLocks noChangeArrowheads="1"/>
          </p:cNvSpPr>
          <p:nvPr/>
        </p:nvSpPr>
        <p:spPr bwMode="auto">
          <a:xfrm>
            <a:off x="5887420" y="4742200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Cluain Meala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93" name="Text Box 6"/>
          <p:cNvSpPr txBox="1">
            <a:spLocks noChangeArrowheads="1"/>
          </p:cNvSpPr>
          <p:nvPr/>
        </p:nvSpPr>
        <p:spPr bwMode="auto">
          <a:xfrm>
            <a:off x="6897865" y="5048137"/>
            <a:ext cx="710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FFFF00"/>
                </a:solidFill>
                <a:latin typeface="Tw Cen MT" pitchFamily="34" charset="0"/>
              </a:rPr>
              <a:t>Loch Garman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7043607" y="4134935"/>
            <a:ext cx="816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Cill Mhantáin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95" name="Text Box 6"/>
          <p:cNvSpPr txBox="1">
            <a:spLocks noChangeArrowheads="1"/>
          </p:cNvSpPr>
          <p:nvPr/>
        </p:nvSpPr>
        <p:spPr bwMode="auto">
          <a:xfrm>
            <a:off x="6380576" y="4586472"/>
            <a:ext cx="816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Cill </a:t>
            </a:r>
            <a:r>
              <a:rPr lang="en-US" altLang="en-US" sz="1200" dirty="0" err="1" smtClean="0">
                <a:solidFill>
                  <a:srgbClr val="FFFF00"/>
                </a:solidFill>
                <a:latin typeface="Tw Cen MT" pitchFamily="34" charset="0"/>
              </a:rPr>
              <a:t>Chainnigh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96" name="Text Box 6"/>
          <p:cNvSpPr txBox="1">
            <a:spLocks noChangeArrowheads="1"/>
          </p:cNvSpPr>
          <p:nvPr/>
        </p:nvSpPr>
        <p:spPr bwMode="auto">
          <a:xfrm>
            <a:off x="6731579" y="4510128"/>
            <a:ext cx="9372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Ceatharlach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6176743" y="4233129"/>
            <a:ext cx="936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Port Laoise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98" name="Text Box 6"/>
          <p:cNvSpPr txBox="1">
            <a:spLocks noChangeArrowheads="1"/>
          </p:cNvSpPr>
          <p:nvPr/>
        </p:nvSpPr>
        <p:spPr bwMode="auto">
          <a:xfrm>
            <a:off x="6853633" y="3824324"/>
            <a:ext cx="503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An Nás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99" name="Text Box 6"/>
          <p:cNvSpPr txBox="1">
            <a:spLocks noChangeArrowheads="1"/>
          </p:cNvSpPr>
          <p:nvPr/>
        </p:nvSpPr>
        <p:spPr bwMode="auto">
          <a:xfrm>
            <a:off x="7126258" y="3512583"/>
            <a:ext cx="738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Baile Átha Cliath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100" name="Text Box 6"/>
          <p:cNvSpPr txBox="1">
            <a:spLocks noChangeArrowheads="1"/>
          </p:cNvSpPr>
          <p:nvPr/>
        </p:nvSpPr>
        <p:spPr bwMode="auto">
          <a:xfrm>
            <a:off x="6000352" y="3821159"/>
            <a:ext cx="760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Tulach Mhór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101" name="Text Box 6"/>
          <p:cNvSpPr txBox="1">
            <a:spLocks noChangeArrowheads="1"/>
          </p:cNvSpPr>
          <p:nvPr/>
        </p:nvSpPr>
        <p:spPr bwMode="auto">
          <a:xfrm>
            <a:off x="6240988" y="3527384"/>
            <a:ext cx="937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An Muileann gCearr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102" name="Text Box 6"/>
          <p:cNvSpPr txBox="1">
            <a:spLocks noChangeArrowheads="1"/>
          </p:cNvSpPr>
          <p:nvPr/>
        </p:nvSpPr>
        <p:spPr bwMode="auto">
          <a:xfrm>
            <a:off x="5954078" y="3303752"/>
            <a:ext cx="10104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FFFF00"/>
                </a:solidFill>
                <a:latin typeface="Tw Cen MT" pitchFamily="34" charset="0"/>
              </a:rPr>
              <a:t>An </a:t>
            </a:r>
            <a:r>
              <a:rPr lang="en-US" altLang="en-US" sz="1200" dirty="0" err="1" smtClean="0">
                <a:solidFill>
                  <a:srgbClr val="FFFF00"/>
                </a:solidFill>
                <a:latin typeface="Tw Cen MT" pitchFamily="34" charset="0"/>
              </a:rPr>
              <a:t>Longfort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6770927" y="3235584"/>
            <a:ext cx="8374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FF00"/>
                </a:solidFill>
                <a:latin typeface="Tw Cen MT" pitchFamily="34" charset="0"/>
              </a:rPr>
              <a:t>An </a:t>
            </a:r>
            <a:r>
              <a:rPr lang="en-US" altLang="en-US" sz="1200" dirty="0" err="1" smtClean="0">
                <a:solidFill>
                  <a:srgbClr val="FFFF00"/>
                </a:solidFill>
                <a:latin typeface="Tw Cen MT" pitchFamily="34" charset="0"/>
              </a:rPr>
              <a:t>Uaimh</a:t>
            </a:r>
            <a:endParaRPr lang="ga-IE" altLang="en-US" sz="1200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104" name="Text Box 6"/>
          <p:cNvSpPr txBox="1">
            <a:spLocks noChangeArrowheads="1"/>
          </p:cNvSpPr>
          <p:nvPr/>
        </p:nvSpPr>
        <p:spPr bwMode="auto">
          <a:xfrm>
            <a:off x="7531152" y="2918894"/>
            <a:ext cx="936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chemeClr val="accent6">
                    <a:lumMod val="75000"/>
                  </a:schemeClr>
                </a:solidFill>
                <a:latin typeface="Tw Cen MT" pitchFamily="34" charset="0"/>
              </a:rPr>
              <a:t>Dún </a:t>
            </a:r>
            <a:r>
              <a:rPr lang="ga-IE" altLang="en-US" sz="1200" dirty="0" err="1" smtClean="0">
                <a:solidFill>
                  <a:schemeClr val="accent6">
                    <a:lumMod val="75000"/>
                  </a:schemeClr>
                </a:solidFill>
                <a:latin typeface="Tw Cen MT" pitchFamily="34" charset="0"/>
              </a:rPr>
              <a:t>Deaglan</a:t>
            </a:r>
            <a:endParaRPr lang="ga-IE" altLang="en-US" sz="1200" dirty="0">
              <a:solidFill>
                <a:schemeClr val="accent6">
                  <a:lumMod val="75000"/>
                </a:schemeClr>
              </a:solidFill>
              <a:latin typeface="Tw Cen MT" pitchFamily="34" charset="0"/>
            </a:endParaRPr>
          </a:p>
        </p:txBody>
      </p:sp>
      <p:cxnSp>
        <p:nvCxnSpPr>
          <p:cNvPr id="40" name="Straight Connector 39"/>
          <p:cNvCxnSpPr>
            <a:stCxn id="70" idx="6"/>
          </p:cNvCxnSpPr>
          <p:nvPr/>
        </p:nvCxnSpPr>
        <p:spPr>
          <a:xfrm>
            <a:off x="7384195" y="2915989"/>
            <a:ext cx="184026" cy="1209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064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6" grpId="0"/>
      <p:bldP spid="18" grpId="0"/>
      <p:bldP spid="20" grpId="0"/>
      <p:bldP spid="21" grpId="0" animBg="1"/>
      <p:bldP spid="22" grpId="0" animBg="1"/>
      <p:bldP spid="2" grpId="0" animBg="1"/>
      <p:bldP spid="43" grpId="0" animBg="1"/>
      <p:bldP spid="62" grpId="0" animBg="1"/>
      <p:bldP spid="66" grpId="0" animBg="1"/>
      <p:bldP spid="67" grpId="0" animBg="1"/>
      <p:bldP spid="69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9594" r="3017" b="8273"/>
          <a:stretch/>
        </p:blipFill>
        <p:spPr bwMode="auto">
          <a:xfrm>
            <a:off x="1485870" y="201816"/>
            <a:ext cx="5252441" cy="666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32000" y="1027087"/>
            <a:ext cx="966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0000"/>
                </a:solidFill>
                <a:latin typeface="Tw Cen MT" pitchFamily="34" charset="0"/>
              </a:rPr>
              <a:t>Leifear </a:t>
            </a:r>
            <a:endParaRPr lang="ga-IE" altLang="en-US" sz="1200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93853" y="815814"/>
            <a:ext cx="623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0000"/>
                </a:solidFill>
                <a:latin typeface="Tw Cen MT" pitchFamily="34" charset="0"/>
              </a:rPr>
              <a:t> Doire</a:t>
            </a:r>
            <a:endParaRPr lang="ga-IE" altLang="en-US" sz="1200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42059" y="1031106"/>
            <a:ext cx="874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0000"/>
                </a:solidFill>
                <a:latin typeface="Tw Cen MT" pitchFamily="34" charset="0"/>
              </a:rPr>
              <a:t>Béal Feirste</a:t>
            </a:r>
            <a:endParaRPr lang="ga-IE" altLang="en-US" sz="1200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83283" y="1726816"/>
            <a:ext cx="915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0000"/>
                </a:solidFill>
                <a:latin typeface="Tw Cen MT" pitchFamily="34" charset="0"/>
              </a:rPr>
              <a:t>Dún Pádraig</a:t>
            </a:r>
            <a:endParaRPr lang="ga-IE" altLang="en-US" sz="1200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395340" y="1843910"/>
            <a:ext cx="75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1200" dirty="0" smtClean="0">
                <a:solidFill>
                  <a:srgbClr val="FF0000"/>
                </a:solidFill>
                <a:latin typeface="Tw Cen MT" pitchFamily="34" charset="0"/>
              </a:rPr>
              <a:t>Ard </a:t>
            </a:r>
          </a:p>
          <a:p>
            <a:r>
              <a:rPr lang="ga-IE" altLang="en-US" sz="1200" dirty="0" smtClean="0">
                <a:solidFill>
                  <a:srgbClr val="FF0000"/>
                </a:solidFill>
                <a:latin typeface="Tw Cen MT" pitchFamily="34" charset="0"/>
              </a:rPr>
              <a:t>Mhacha</a:t>
            </a:r>
            <a:endParaRPr lang="ga-IE" altLang="en-US" sz="1200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824000" y="2188665"/>
            <a:ext cx="10588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>
                <a:solidFill>
                  <a:srgbClr val="FF0000"/>
                </a:solidFill>
                <a:latin typeface="Tw Cen MT" pitchFamily="34" charset="0"/>
              </a:rPr>
              <a:t>Muineachán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482296" y="2407597"/>
            <a:ext cx="75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>
                <a:solidFill>
                  <a:srgbClr val="FF0000"/>
                </a:solidFill>
                <a:latin typeface="Tw Cen MT" pitchFamily="34" charset="0"/>
              </a:rPr>
              <a:t>An Cabhán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84270" y="1790856"/>
            <a:ext cx="1014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0000"/>
                </a:solidFill>
                <a:latin typeface="Tw Cen MT" pitchFamily="34" charset="0"/>
              </a:rPr>
              <a:t>Inis Ceithleann</a:t>
            </a:r>
            <a:endParaRPr lang="ga-IE" altLang="en-US" sz="1200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862831" y="1369244"/>
            <a:ext cx="773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0000"/>
                </a:solidFill>
                <a:latin typeface="Tw Cen MT" pitchFamily="34" charset="0"/>
              </a:rPr>
              <a:t>An Ómaigh</a:t>
            </a:r>
            <a:endParaRPr lang="ga-IE" altLang="en-US" sz="1200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116688" y="3526205"/>
            <a:ext cx="1042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>
                <a:solidFill>
                  <a:srgbClr val="008000"/>
                </a:solidFill>
                <a:latin typeface="Tw Cen MT" pitchFamily="34" charset="0"/>
              </a:rPr>
              <a:t>Gaillimh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617646" y="2530605"/>
            <a:ext cx="9588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008000"/>
                </a:solidFill>
                <a:latin typeface="Tw Cen MT" pitchFamily="34" charset="0"/>
              </a:rPr>
              <a:t>Caisleán </a:t>
            </a:r>
            <a:br>
              <a:rPr lang="ga-IE" altLang="en-US" sz="1200" dirty="0" smtClean="0">
                <a:solidFill>
                  <a:srgbClr val="008000"/>
                </a:solidFill>
                <a:latin typeface="Tw Cen MT" pitchFamily="34" charset="0"/>
              </a:rPr>
            </a:br>
            <a:r>
              <a:rPr lang="ga-IE" altLang="en-US" sz="1200" dirty="0" smtClean="0">
                <a:solidFill>
                  <a:srgbClr val="008000"/>
                </a:solidFill>
                <a:latin typeface="Tw Cen MT" pitchFamily="34" charset="0"/>
              </a:rPr>
              <a:t>an Bharraigh</a:t>
            </a:r>
            <a:endParaRPr lang="ga-IE" altLang="en-US" sz="1200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234162" y="2147363"/>
            <a:ext cx="842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>
                <a:solidFill>
                  <a:srgbClr val="008000"/>
                </a:solidFill>
                <a:latin typeface="Tw Cen MT" pitchFamily="34" charset="0"/>
              </a:rPr>
              <a:t>Sligeach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080812" y="2142498"/>
            <a:ext cx="6850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008000"/>
                </a:solidFill>
                <a:latin typeface="Tw Cen MT" pitchFamily="34" charset="0"/>
              </a:rPr>
              <a:t>Cora Droma Rúisc</a:t>
            </a:r>
            <a:endParaRPr lang="ga-IE" altLang="en-US" sz="1200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640423" y="2724670"/>
            <a:ext cx="835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008000"/>
                </a:solidFill>
                <a:latin typeface="Tw Cen MT" pitchFamily="34" charset="0"/>
              </a:rPr>
              <a:t>Ros Comáin</a:t>
            </a:r>
            <a:endParaRPr lang="ga-IE" altLang="en-US" sz="1200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229963" y="4342625"/>
            <a:ext cx="868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6600"/>
                </a:solidFill>
                <a:latin typeface="Tw Cen MT" pitchFamily="34" charset="0"/>
              </a:rPr>
              <a:t>Inis</a:t>
            </a:r>
            <a:endParaRPr lang="ga-IE" altLang="en-US" sz="1200" dirty="0">
              <a:solidFill>
                <a:srgbClr val="FF6600"/>
              </a:solidFill>
              <a:latin typeface="Tw Cen MT" pitchFamily="34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444404" y="5315888"/>
            <a:ext cx="606772" cy="27699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ga-IE" sz="1200" dirty="0">
                <a:solidFill>
                  <a:srgbClr val="FF6600"/>
                </a:solidFill>
                <a:latin typeface="Tw Cen MT" panose="020B0602020104020603" pitchFamily="34" charset="0"/>
              </a:rPr>
              <a:t>Trá Lí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158981" y="5718834"/>
            <a:ext cx="835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>
                <a:solidFill>
                  <a:srgbClr val="FF6600"/>
                </a:solidFill>
                <a:latin typeface="Tw Cen MT" pitchFamily="34" charset="0"/>
              </a:rPr>
              <a:t>Corcaigh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3151612" y="4738695"/>
            <a:ext cx="10080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>
                <a:solidFill>
                  <a:srgbClr val="FF6600"/>
                </a:solidFill>
                <a:latin typeface="Tw Cen MT" pitchFamily="34" charset="0"/>
              </a:rPr>
              <a:t>Luimneach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 rot="21419558">
            <a:off x="4346138" y="5324704"/>
            <a:ext cx="1044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>
                <a:solidFill>
                  <a:srgbClr val="FF6600"/>
                </a:solidFill>
                <a:latin typeface="Tw Cen MT" pitchFamily="34" charset="0"/>
              </a:rPr>
              <a:t>Port Láirge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695158" y="2513674"/>
            <a:ext cx="99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263DE6"/>
                </a:solidFill>
                <a:latin typeface="Tw Cen MT" pitchFamily="34" charset="0"/>
              </a:rPr>
              <a:t>Dún</a:t>
            </a:r>
            <a:r>
              <a:rPr lang="ga-IE" altLang="en-US" sz="1200" dirty="0" smtClean="0">
                <a:solidFill>
                  <a:srgbClr val="FF0000"/>
                </a:solidFill>
                <a:latin typeface="Tw Cen MT" pitchFamily="34" charset="0"/>
              </a:rPr>
              <a:t> </a:t>
            </a:r>
            <a:r>
              <a:rPr lang="ga-IE" altLang="en-US" sz="1200" dirty="0" smtClean="0">
                <a:solidFill>
                  <a:srgbClr val="263DE6"/>
                </a:solidFill>
                <a:latin typeface="Tw Cen MT" pitchFamily="34" charset="0"/>
              </a:rPr>
              <a:t>Dealgan</a:t>
            </a:r>
            <a:endParaRPr lang="ga-IE" altLang="en-US" sz="1200" dirty="0">
              <a:solidFill>
                <a:srgbClr val="263DE6"/>
              </a:solidFill>
              <a:latin typeface="Tw Cen MT" pitchFamily="34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171718" y="2724670"/>
            <a:ext cx="725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263DE6"/>
                </a:solidFill>
                <a:latin typeface="Tw Cen MT" pitchFamily="34" charset="0"/>
              </a:rPr>
              <a:t>An Uaimh</a:t>
            </a:r>
            <a:endParaRPr lang="ga-IE" altLang="en-US" sz="1200" dirty="0">
              <a:solidFill>
                <a:srgbClr val="263DE6"/>
              </a:solidFill>
              <a:latin typeface="Tw Cen MT" pitchFamily="34" charset="0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5774752" y="3526205"/>
            <a:ext cx="1100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263DE6"/>
                </a:solidFill>
                <a:latin typeface="Tw Cen MT" pitchFamily="34" charset="0"/>
              </a:rPr>
              <a:t>Baile Átha Cliath</a:t>
            </a:r>
            <a:endParaRPr lang="ga-IE" altLang="en-US" sz="1200" dirty="0">
              <a:solidFill>
                <a:srgbClr val="263DE6"/>
              </a:solidFill>
              <a:latin typeface="Tw Cen MT" pitchFamily="34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6097937" y="4084639"/>
            <a:ext cx="94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263DE6"/>
                </a:solidFill>
                <a:latin typeface="Tw Cen MT" pitchFamily="34" charset="0"/>
              </a:rPr>
              <a:t>Cill </a:t>
            </a:r>
          </a:p>
          <a:p>
            <a:r>
              <a:rPr lang="ga-IE" altLang="en-US" sz="1200" dirty="0" smtClean="0">
                <a:solidFill>
                  <a:srgbClr val="263DE6"/>
                </a:solidFill>
                <a:latin typeface="Tw Cen MT" pitchFamily="34" charset="0"/>
              </a:rPr>
              <a:t>Mhantáin</a:t>
            </a:r>
            <a:endParaRPr lang="ga-IE" altLang="en-US" sz="1200" dirty="0">
              <a:solidFill>
                <a:srgbClr val="263DE6"/>
              </a:solidFill>
              <a:latin typeface="Tw Cen MT" pitchFamily="34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754601" y="5177389"/>
            <a:ext cx="1109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263DE6"/>
                </a:solidFill>
                <a:latin typeface="Tw Cen MT" pitchFamily="34" charset="0"/>
              </a:rPr>
              <a:t>Loch Garman</a:t>
            </a:r>
            <a:endParaRPr lang="ga-IE" altLang="en-US" sz="1200" dirty="0">
              <a:solidFill>
                <a:srgbClr val="263DE6"/>
              </a:solidFill>
              <a:latin typeface="Tw Cen MT" pitchFamily="34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105399" y="3611390"/>
            <a:ext cx="614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263DE6"/>
                </a:solidFill>
                <a:latin typeface="Tw Cen MT" pitchFamily="34" charset="0"/>
              </a:rPr>
              <a:t>An Nás</a:t>
            </a:r>
            <a:endParaRPr lang="ga-IE" altLang="en-US" sz="1200" dirty="0">
              <a:solidFill>
                <a:srgbClr val="263DE6"/>
              </a:solidFill>
              <a:latin typeface="Tw Cen MT" pitchFamily="34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838701" y="4422055"/>
            <a:ext cx="1111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ga-IE" sz="1200" dirty="0">
                <a:solidFill>
                  <a:srgbClr val="263DE6"/>
                </a:solidFill>
                <a:latin typeface="Tw Cen MT" panose="020B0602020104020603" pitchFamily="34" charset="0"/>
              </a:rPr>
              <a:t>Ceatharlach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4489707" y="3911106"/>
            <a:ext cx="817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263DE6"/>
                </a:solidFill>
                <a:latin typeface="Tw Cen MT" pitchFamily="34" charset="0"/>
              </a:rPr>
              <a:t>Port Laoise</a:t>
            </a:r>
            <a:endParaRPr lang="ga-IE" altLang="en-US" sz="1200" dirty="0">
              <a:solidFill>
                <a:srgbClr val="263DE6"/>
              </a:solidFill>
              <a:latin typeface="Tw Cen MT" pitchFamily="34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4130464" y="3597340"/>
            <a:ext cx="631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263DE6"/>
                </a:solidFill>
                <a:latin typeface="Tw Cen MT" pitchFamily="34" charset="0"/>
              </a:rPr>
              <a:t>Tulach Mhór</a:t>
            </a:r>
            <a:endParaRPr lang="ga-IE" altLang="en-US" sz="1200" dirty="0">
              <a:solidFill>
                <a:srgbClr val="263DE6"/>
              </a:solidFill>
              <a:latin typeface="Tw Cen MT" pitchFamily="34" charset="0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4663282" y="4569957"/>
            <a:ext cx="839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>
                <a:solidFill>
                  <a:srgbClr val="263DE6"/>
                </a:solidFill>
                <a:latin typeface="Tw Cen MT" pitchFamily="34" charset="0"/>
              </a:rPr>
              <a:t>Cill Chainnigh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4474605" y="3110857"/>
            <a:ext cx="1096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263DE6"/>
                </a:solidFill>
                <a:latin typeface="Tw Cen MT" pitchFamily="34" charset="0"/>
              </a:rPr>
              <a:t>An Muileann gCearr</a:t>
            </a:r>
            <a:endParaRPr lang="ga-IE" altLang="en-US" sz="1200" dirty="0">
              <a:solidFill>
                <a:srgbClr val="263DE6"/>
              </a:solidFill>
              <a:latin typeface="Tw Cen MT" pitchFamily="34" charset="0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4277278" y="2667949"/>
            <a:ext cx="900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263DE6"/>
                </a:solidFill>
                <a:latin typeface="Tw Cen MT" pitchFamily="34" charset="0"/>
              </a:rPr>
              <a:t> An</a:t>
            </a:r>
          </a:p>
          <a:p>
            <a:r>
              <a:rPr lang="ga-IE" altLang="en-US" sz="1200" dirty="0" smtClean="0">
                <a:solidFill>
                  <a:srgbClr val="263DE6"/>
                </a:solidFill>
                <a:latin typeface="Tw Cen MT" pitchFamily="34" charset="0"/>
              </a:rPr>
              <a:t> Longfort</a:t>
            </a:r>
            <a:endParaRPr lang="ga-IE" altLang="en-US" sz="1200" dirty="0">
              <a:solidFill>
                <a:srgbClr val="263DE6"/>
              </a:solidFill>
              <a:latin typeface="Tw Cen MT" pitchFamily="34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608000" y="1153593"/>
            <a:ext cx="73025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824000" y="900000"/>
            <a:ext cx="71437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6048000" y="1512000"/>
            <a:ext cx="73025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6293645" y="1930701"/>
            <a:ext cx="73025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5112000" y="2124000"/>
            <a:ext cx="73025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4500000" y="1944000"/>
            <a:ext cx="71437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4752000" y="2592000"/>
            <a:ext cx="73025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824000" y="1512000"/>
            <a:ext cx="71437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FF0000"/>
              </a:solidFill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5400000" y="1944000"/>
            <a:ext cx="71438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FF0000"/>
              </a:solidFill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996000" y="3178179"/>
            <a:ext cx="71437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prstClr val="white"/>
              </a:solidFill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3116264" y="3707565"/>
            <a:ext cx="71437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prstClr val="white"/>
              </a:solidFill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916000" y="2827345"/>
            <a:ext cx="73025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3685383" y="2128056"/>
            <a:ext cx="73025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4080812" y="2616454"/>
            <a:ext cx="71437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FF0000"/>
              </a:solidFill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4320000" y="2988000"/>
            <a:ext cx="73025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263DE6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5083176" y="5399681"/>
            <a:ext cx="71438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263DE6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3702846" y="5959321"/>
            <a:ext cx="71437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00B050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2429338" y="5351608"/>
            <a:ext cx="73025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00B050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4382519" y="5220995"/>
            <a:ext cx="73025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00B050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3205959" y="4444613"/>
            <a:ext cx="71437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00B050"/>
              </a:solidFill>
            </a:endParaRP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4082701" y="4803930"/>
            <a:ext cx="92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1200" dirty="0" smtClean="0">
                <a:solidFill>
                  <a:srgbClr val="FF6600"/>
                </a:solidFill>
                <a:latin typeface="Tw Cen MT" pitchFamily="34" charset="0"/>
              </a:rPr>
              <a:t>Cluain Meala</a:t>
            </a:r>
            <a:endParaRPr lang="ga-IE" altLang="en-US" sz="1200" dirty="0">
              <a:solidFill>
                <a:srgbClr val="FF6600"/>
              </a:solidFill>
              <a:latin typeface="Tw Cen MT" pitchFamily="34" charset="0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5846349" y="3554494"/>
            <a:ext cx="73025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263DE6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5411262" y="3132000"/>
            <a:ext cx="71438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263DE6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5659438" y="2491709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3502918" y="4707647"/>
            <a:ext cx="71438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00B050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4915555" y="4738695"/>
            <a:ext cx="71438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263DE6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5436000" y="3806505"/>
            <a:ext cx="71438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263DE6"/>
              </a:solidFill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5670621" y="5280170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263DE6"/>
              </a:solidFill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6080859" y="4183860"/>
            <a:ext cx="71437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263DE6"/>
              </a:solidFill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838363" y="4106220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263DE6"/>
              </a:solidFill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4644000" y="3735067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263DE6"/>
              </a:solidFill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5214940" y="4425183"/>
            <a:ext cx="71437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263DE6"/>
              </a:solidFill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4752000" y="3305178"/>
            <a:ext cx="73025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1200" dirty="0">
              <a:solidFill>
                <a:srgbClr val="263DE6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21020885" flipH="1">
            <a:off x="6931965" y="5517034"/>
            <a:ext cx="4610174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Cé na bailte agus na cathracha i gCúige Uladh atá </a:t>
            </a: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>le </a:t>
            </a:r>
            <a:r>
              <a:rPr lang="en-US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feiceáil</a:t>
            </a: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ar an léarscáil thall? </a:t>
            </a:r>
          </a:p>
        </p:txBody>
      </p:sp>
      <p:sp>
        <p:nvSpPr>
          <p:cNvPr id="72" name="TextBox 71"/>
          <p:cNvSpPr txBox="1"/>
          <p:nvPr/>
        </p:nvSpPr>
        <p:spPr>
          <a:xfrm rot="21020885" flipH="1">
            <a:off x="6797728" y="5517033"/>
            <a:ext cx="4878646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Cé na bailte agus na cathracha i gCúige Chonnacht atá </a:t>
            </a: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>le </a:t>
            </a:r>
            <a:r>
              <a:rPr lang="en-US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feiceáil</a:t>
            </a: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ar an léarscáil thall? </a:t>
            </a:r>
          </a:p>
        </p:txBody>
      </p:sp>
      <p:sp>
        <p:nvSpPr>
          <p:cNvPr id="73" name="TextBox 72"/>
          <p:cNvSpPr txBox="1"/>
          <p:nvPr/>
        </p:nvSpPr>
        <p:spPr>
          <a:xfrm rot="21020885" flipH="1">
            <a:off x="6805504" y="5501357"/>
            <a:ext cx="4819676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Cé na bailte agus na cathracha i gCúige Mumhan atá </a:t>
            </a: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>le </a:t>
            </a:r>
            <a:r>
              <a:rPr lang="en-US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feiceáil</a:t>
            </a: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ar an léarscáil thall? </a:t>
            </a:r>
          </a:p>
        </p:txBody>
      </p:sp>
      <p:sp>
        <p:nvSpPr>
          <p:cNvPr id="74" name="TextBox 73"/>
          <p:cNvSpPr txBox="1"/>
          <p:nvPr/>
        </p:nvSpPr>
        <p:spPr>
          <a:xfrm rot="21020885" flipH="1">
            <a:off x="6816255" y="5495414"/>
            <a:ext cx="4868081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Cé na bailte agus na cathracha i gCúige Laighean atá le feiceáil ar an léarscáil thall? </a:t>
            </a: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83190"/>
              </p:ext>
            </p:extLst>
          </p:nvPr>
        </p:nvGraphicFramePr>
        <p:xfrm>
          <a:off x="7872038" y="238129"/>
          <a:ext cx="3530600" cy="49986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65300">
                  <a:extLst>
                    <a:ext uri="{9D8B030D-6E8A-4147-A177-3AD203B41FA5}"/>
                  </a:extLst>
                </a:gridCol>
                <a:gridCol w="1765300">
                  <a:extLst>
                    <a:ext uri="{9D8B030D-6E8A-4147-A177-3AD203B41FA5}"/>
                  </a:extLst>
                </a:gridCol>
              </a:tblGrid>
              <a:tr h="5582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600" noProof="0" dirty="0" smtClean="0">
                          <a:latin typeface="Tw Cen MT" panose="020B0602020104020603" pitchFamily="34" charset="0"/>
                        </a:rPr>
                        <a:t>Cé na contaetha ina bhfuil na bailte seo a leanas?</a:t>
                      </a:r>
                      <a:endParaRPr lang="ga-IE" sz="1600" noProof="0" dirty="0" smtClean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55" marR="91455" marT="45719" marB="45719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3218">
                <a:tc>
                  <a:txBody>
                    <a:bodyPr/>
                    <a:lstStyle/>
                    <a:p>
                      <a:r>
                        <a:rPr lang="ga-IE" sz="1600" b="1" noProof="0" dirty="0" smtClean="0">
                          <a:latin typeface="Tw Cen MT" panose="020B0602020104020603" pitchFamily="34" charset="0"/>
                        </a:rPr>
                        <a:t>Baile</a:t>
                      </a:r>
                      <a:endParaRPr lang="ga-IE" sz="1600" b="1" noProof="0" dirty="0">
                        <a:latin typeface="Tw Cen MT" panose="020B0602020104020603" pitchFamily="34" charset="0"/>
                      </a:endParaRPr>
                    </a:p>
                  </a:txBody>
                  <a:tcPr marL="91455" marR="91455" marT="45719" marB="45719"/>
                </a:tc>
                <a:tc>
                  <a:txBody>
                    <a:bodyPr/>
                    <a:lstStyle/>
                    <a:p>
                      <a:r>
                        <a:rPr lang="ga-IE" sz="1600" b="1" noProof="0" dirty="0" smtClean="0">
                          <a:latin typeface="Tw Cen MT" panose="020B0602020104020603" pitchFamily="34" charset="0"/>
                        </a:rPr>
                        <a:t>Contae</a:t>
                      </a:r>
                      <a:endParaRPr lang="ga-IE" sz="1600" b="1" noProof="0" dirty="0">
                        <a:latin typeface="Tw Cen MT" panose="020B0602020104020603" pitchFamily="34" charset="0"/>
                      </a:endParaRPr>
                    </a:p>
                  </a:txBody>
                  <a:tcPr marL="91455" marR="91455" marT="45719" marB="45719"/>
                </a:tc>
                <a:extLst>
                  <a:ext uri="{0D108BD9-81ED-4DB2-BD59-A6C34878D82A}"/>
                </a:extLst>
              </a:tr>
              <a:tr h="558287">
                <a:tc>
                  <a:txBody>
                    <a:bodyPr/>
                    <a:lstStyle/>
                    <a:p>
                      <a:r>
                        <a:rPr lang="ga-IE" sz="1600" noProof="0" dirty="0" smtClean="0">
                          <a:latin typeface="Tw Cen MT" panose="020B0602020104020603" pitchFamily="34" charset="0"/>
                        </a:rPr>
                        <a:t>An Muileann gCearr</a:t>
                      </a:r>
                      <a:endParaRPr lang="ga-IE" sz="1600" noProof="0" dirty="0">
                        <a:latin typeface="Tw Cen MT" panose="020B0602020104020603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endParaRPr lang="ga-IE" sz="1800" noProof="0" dirty="0">
                        <a:latin typeface="Tw Cen MT" panose="020B0602020104020603" pitchFamily="34" charset="0"/>
                      </a:endParaRPr>
                    </a:p>
                  </a:txBody>
                  <a:tcPr marL="91455" marR="91455" marT="45719" marB="45719"/>
                </a:tc>
                <a:extLst>
                  <a:ext uri="{0D108BD9-81ED-4DB2-BD59-A6C34878D82A}"/>
                </a:extLst>
              </a:tr>
              <a:tr h="352602">
                <a:tc>
                  <a:txBody>
                    <a:bodyPr/>
                    <a:lstStyle/>
                    <a:p>
                      <a:r>
                        <a:rPr lang="ga-IE" sz="1600" noProof="0" dirty="0" smtClean="0">
                          <a:latin typeface="Tw Cen MT" panose="020B0602020104020603" pitchFamily="34" charset="0"/>
                        </a:rPr>
                        <a:t>Dún</a:t>
                      </a:r>
                      <a:r>
                        <a:rPr lang="ga-IE" sz="1600" baseline="0" noProof="0" dirty="0" smtClean="0">
                          <a:latin typeface="Tw Cen MT" panose="020B0602020104020603" pitchFamily="34" charset="0"/>
                        </a:rPr>
                        <a:t> Pádraig</a:t>
                      </a:r>
                      <a:endParaRPr lang="ga-IE" sz="1600" noProof="0" dirty="0">
                        <a:latin typeface="Tw Cen MT" panose="020B0602020104020603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endParaRPr lang="ga-IE" sz="1800" noProof="0" dirty="0"/>
                    </a:p>
                  </a:txBody>
                  <a:tcPr marL="91455" marR="91455" marT="45719" marB="45719"/>
                </a:tc>
                <a:extLst>
                  <a:ext uri="{0D108BD9-81ED-4DB2-BD59-A6C34878D82A}"/>
                </a:extLst>
              </a:tr>
              <a:tr h="352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600" noProof="0" dirty="0" smtClean="0">
                          <a:latin typeface="Tw Cen MT" panose="020B0602020104020603" pitchFamily="34" charset="0"/>
                        </a:rPr>
                        <a:t>Inis</a:t>
                      </a: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endParaRPr lang="ga-IE" sz="1800" noProof="0" dirty="0"/>
                    </a:p>
                  </a:txBody>
                  <a:tcPr marL="91455" marR="91455" marT="45719" marB="45719"/>
                </a:tc>
                <a:extLst>
                  <a:ext uri="{0D108BD9-81ED-4DB2-BD59-A6C34878D82A}"/>
                </a:extLst>
              </a:tr>
              <a:tr h="352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600" noProof="0" dirty="0" smtClean="0">
                          <a:latin typeface="Tw Cen MT" panose="020B0602020104020603" pitchFamily="34" charset="0"/>
                        </a:rPr>
                        <a:t>An</a:t>
                      </a:r>
                      <a:r>
                        <a:rPr lang="ga-IE" sz="1600" baseline="0" noProof="0" dirty="0" smtClean="0">
                          <a:latin typeface="Tw Cen MT" panose="020B0602020104020603" pitchFamily="34" charset="0"/>
                        </a:rPr>
                        <a:t> Ómaigh</a:t>
                      </a:r>
                      <a:endParaRPr lang="ga-IE" sz="1600" noProof="0" dirty="0" smtClean="0">
                        <a:latin typeface="Tw Cen MT" panose="020B0602020104020603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endParaRPr lang="ga-IE" sz="1800" noProof="0" dirty="0"/>
                    </a:p>
                  </a:txBody>
                  <a:tcPr marL="91455" marR="91455" marT="45719" marB="45719"/>
                </a:tc>
                <a:extLst>
                  <a:ext uri="{0D108BD9-81ED-4DB2-BD59-A6C34878D82A}"/>
                </a:extLst>
              </a:tr>
              <a:tr h="558287">
                <a:tc>
                  <a:txBody>
                    <a:bodyPr/>
                    <a:lstStyle/>
                    <a:p>
                      <a:r>
                        <a:rPr lang="ga-IE" sz="1600" noProof="0" dirty="0" smtClean="0">
                          <a:latin typeface="Tw Cen MT" panose="020B0602020104020603" pitchFamily="34" charset="0"/>
                        </a:rPr>
                        <a:t>Caisleán</a:t>
                      </a:r>
                      <a:r>
                        <a:rPr lang="ga-IE" sz="1600" baseline="0" noProof="0" dirty="0" smtClean="0">
                          <a:latin typeface="Tw Cen MT" panose="020B0602020104020603" pitchFamily="34" charset="0"/>
                        </a:rPr>
                        <a:t> an Bharraigh</a:t>
                      </a:r>
                      <a:endParaRPr lang="ga-IE" sz="1600" noProof="0" dirty="0">
                        <a:latin typeface="Tw Cen MT" panose="020B0602020104020603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endParaRPr lang="ga-IE" sz="1800" noProof="0" dirty="0"/>
                    </a:p>
                  </a:txBody>
                  <a:tcPr marL="91455" marR="91455" marT="45719" marB="45719"/>
                </a:tc>
                <a:extLst>
                  <a:ext uri="{0D108BD9-81ED-4DB2-BD59-A6C34878D82A}"/>
                </a:extLst>
              </a:tr>
              <a:tr h="352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600" noProof="0" dirty="0" smtClean="0">
                          <a:latin typeface="Tw Cen MT" panose="020B0602020104020603" pitchFamily="34" charset="0"/>
                        </a:rPr>
                        <a:t>Trá</a:t>
                      </a:r>
                      <a:r>
                        <a:rPr lang="ga-IE" sz="1600" baseline="0" noProof="0" dirty="0" smtClean="0">
                          <a:latin typeface="Tw Cen MT" panose="020B0602020104020603" pitchFamily="34" charset="0"/>
                        </a:rPr>
                        <a:t> Lí</a:t>
                      </a:r>
                      <a:endParaRPr lang="ga-IE" sz="1600" noProof="0" dirty="0" smtClean="0">
                        <a:latin typeface="Tw Cen MT" panose="020B0602020104020603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endParaRPr lang="ga-IE" sz="1800" noProof="0" dirty="0"/>
                    </a:p>
                  </a:txBody>
                  <a:tcPr marL="91455" marR="91455" marT="45719" marB="45719"/>
                </a:tc>
                <a:extLst>
                  <a:ext uri="{0D108BD9-81ED-4DB2-BD59-A6C34878D82A}"/>
                </a:extLst>
              </a:tr>
              <a:tr h="352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600" noProof="0" dirty="0" smtClean="0">
                          <a:latin typeface="Tw Cen MT" panose="020B0602020104020603" pitchFamily="34" charset="0"/>
                        </a:rPr>
                        <a:t>An</a:t>
                      </a:r>
                      <a:r>
                        <a:rPr lang="ga-IE" sz="1600" baseline="0" noProof="0" dirty="0" smtClean="0">
                          <a:latin typeface="Tw Cen MT" panose="020B0602020104020603" pitchFamily="34" charset="0"/>
                        </a:rPr>
                        <a:t> Nás</a:t>
                      </a:r>
                      <a:endParaRPr lang="ga-IE" sz="1600" noProof="0" dirty="0" smtClean="0">
                        <a:latin typeface="Tw Cen MT" panose="020B0602020104020603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endParaRPr lang="ga-IE" sz="1800" noProof="0" dirty="0"/>
                    </a:p>
                  </a:txBody>
                  <a:tcPr marL="91455" marR="91455" marT="45719" marB="45719"/>
                </a:tc>
                <a:extLst>
                  <a:ext uri="{0D108BD9-81ED-4DB2-BD59-A6C34878D82A}"/>
                </a:extLst>
              </a:tr>
              <a:tr h="360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600" noProof="0" dirty="0" smtClean="0">
                          <a:latin typeface="Tw Cen MT" panose="020B0602020104020603" pitchFamily="34" charset="0"/>
                        </a:rPr>
                        <a:t>Inis</a:t>
                      </a:r>
                      <a:r>
                        <a:rPr lang="ga-IE" sz="1600" baseline="0" noProof="0" dirty="0" smtClean="0">
                          <a:latin typeface="Tw Cen MT" panose="020B0602020104020603" pitchFamily="34" charset="0"/>
                        </a:rPr>
                        <a:t> Ceithleann</a:t>
                      </a: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endParaRPr lang="ga-IE" sz="1800" noProof="0" dirty="0"/>
                    </a:p>
                  </a:txBody>
                  <a:tcPr marL="91455" marR="91455" marT="45719" marB="45719"/>
                </a:tc>
                <a:extLst>
                  <a:ext uri="{0D108BD9-81ED-4DB2-BD59-A6C34878D82A}"/>
                </a:extLst>
              </a:tr>
              <a:tr h="329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600" noProof="0" dirty="0" smtClean="0">
                          <a:latin typeface="Tw Cen MT" panose="020B0602020104020603" pitchFamily="34" charset="0"/>
                        </a:rPr>
                        <a:t>Leifear</a:t>
                      </a: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endParaRPr lang="ga-IE" sz="1800" noProof="0" dirty="0"/>
                    </a:p>
                  </a:txBody>
                  <a:tcPr marL="91455" marR="91455" marT="45719" marB="45719"/>
                </a:tc>
                <a:extLst>
                  <a:ext uri="{0D108BD9-81ED-4DB2-BD59-A6C34878D82A}"/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600" noProof="0" dirty="0" smtClean="0">
                          <a:latin typeface="Tw Cen MT" panose="020B0602020104020603" pitchFamily="34" charset="0"/>
                        </a:rPr>
                        <a:t>An Uaimh</a:t>
                      </a: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endParaRPr lang="ga-IE" sz="1800" noProof="0" dirty="0"/>
                    </a:p>
                  </a:txBody>
                  <a:tcPr marL="91455" marR="91455" marT="45719" marB="45719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6" name="TextBox 2"/>
          <p:cNvSpPr txBox="1">
            <a:spLocks noChangeArrowheads="1"/>
          </p:cNvSpPr>
          <p:nvPr/>
        </p:nvSpPr>
        <p:spPr bwMode="auto">
          <a:xfrm>
            <a:off x="4298952" y="2232028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ga-IE" altLang="en-US" sz="12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9630988" y="1261939"/>
            <a:ext cx="1501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1600" dirty="0" smtClean="0">
                <a:solidFill>
                  <a:prstClr val="black"/>
                </a:solidFill>
                <a:latin typeface="Tw Cen MT" pitchFamily="34" charset="0"/>
              </a:rPr>
              <a:t>Co. na hIarmhí</a:t>
            </a:r>
            <a:endParaRPr lang="ga-IE" altLang="en-US" sz="1600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9630990" y="2125939"/>
            <a:ext cx="1589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1600" dirty="0" smtClean="0">
                <a:solidFill>
                  <a:prstClr val="black"/>
                </a:solidFill>
                <a:latin typeface="Tw Cen MT" pitchFamily="34" charset="0"/>
              </a:rPr>
              <a:t>Co. an Chláir</a:t>
            </a:r>
            <a:endParaRPr lang="ga-IE" altLang="en-US" sz="1600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9630989" y="2485939"/>
            <a:ext cx="155574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1600" dirty="0" smtClean="0">
                <a:solidFill>
                  <a:prstClr val="black"/>
                </a:solidFill>
                <a:latin typeface="Tw Cen MT" pitchFamily="34" charset="0"/>
              </a:rPr>
              <a:t>Co. Thír Eoghain</a:t>
            </a:r>
            <a:endParaRPr lang="ga-IE" altLang="en-US" sz="1600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9630988" y="2953939"/>
            <a:ext cx="15573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1600" dirty="0" smtClean="0">
                <a:solidFill>
                  <a:prstClr val="black"/>
                </a:solidFill>
                <a:latin typeface="Tw Cen MT" pitchFamily="34" charset="0"/>
              </a:rPr>
              <a:t>Co. Mhaigh Eo</a:t>
            </a:r>
            <a:endParaRPr lang="ga-IE" altLang="en-US" sz="1600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9630988" y="3421939"/>
            <a:ext cx="154059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1600" dirty="0" smtClean="0">
                <a:solidFill>
                  <a:prstClr val="black"/>
                </a:solidFill>
                <a:latin typeface="Tw Cen MT" pitchFamily="34" charset="0"/>
              </a:rPr>
              <a:t>Co. Chiarraí</a:t>
            </a:r>
            <a:endParaRPr lang="ga-IE" altLang="en-US" sz="1600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9630989" y="3781939"/>
            <a:ext cx="1508124" cy="3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1600" dirty="0" smtClean="0">
                <a:solidFill>
                  <a:prstClr val="black"/>
                </a:solidFill>
                <a:latin typeface="Tw Cen MT" pitchFamily="34" charset="0"/>
              </a:rPr>
              <a:t>Co. Chill Dara</a:t>
            </a:r>
            <a:endParaRPr lang="ga-IE" altLang="en-US" sz="1600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9630989" y="4141939"/>
            <a:ext cx="170497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1600" dirty="0" smtClean="0">
                <a:solidFill>
                  <a:prstClr val="black"/>
                </a:solidFill>
                <a:latin typeface="Tw Cen MT" pitchFamily="34" charset="0"/>
              </a:rPr>
              <a:t>Co. Fhear Manach</a:t>
            </a:r>
            <a:endParaRPr lang="ga-IE" altLang="en-US" sz="1600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9630989" y="1747939"/>
            <a:ext cx="15081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1600" dirty="0" smtClean="0">
                <a:solidFill>
                  <a:prstClr val="black"/>
                </a:solidFill>
                <a:latin typeface="Tw Cen MT" pitchFamily="34" charset="0"/>
              </a:rPr>
              <a:t>Co. an Dúin</a:t>
            </a:r>
            <a:endParaRPr lang="ga-IE" altLang="en-US" sz="1600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9630989" y="4501939"/>
            <a:ext cx="1780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1600" dirty="0" smtClean="0">
                <a:solidFill>
                  <a:prstClr val="black"/>
                </a:solidFill>
                <a:latin typeface="Tw Cen MT" pitchFamily="34" charset="0"/>
              </a:rPr>
              <a:t>Co. Dhún na nGall</a:t>
            </a:r>
            <a:endParaRPr lang="ga-IE" altLang="en-US" sz="1600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9632200" y="4897939"/>
            <a:ext cx="1528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1600" dirty="0" smtClean="0">
                <a:solidFill>
                  <a:prstClr val="black"/>
                </a:solidFill>
                <a:latin typeface="Tw Cen MT" pitchFamily="34" charset="0"/>
              </a:rPr>
              <a:t>Co. na Mí</a:t>
            </a:r>
            <a:endParaRPr lang="ga-IE" altLang="en-US" sz="1600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50" y="265114"/>
            <a:ext cx="2232248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Féach leathanach 14 in </a:t>
            </a:r>
            <a:r>
              <a:rPr lang="ga-IE" sz="2000" i="1" dirty="0">
                <a:solidFill>
                  <a:prstClr val="black"/>
                </a:solidFill>
                <a:latin typeface="Tw Cen MT" panose="020B0602020104020603" pitchFamily="34" charset="0"/>
              </a:rPr>
              <a:t>Atlas Bunscoile</a:t>
            </a: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 agus freagair na ceisteanna seo a leanas.</a:t>
            </a:r>
          </a:p>
        </p:txBody>
      </p:sp>
    </p:spTree>
    <p:extLst>
      <p:ext uri="{BB962C8B-B14F-4D97-AF65-F5344CB8AC3E}">
        <p14:creationId xmlns:p14="http://schemas.microsoft.com/office/powerpoint/2010/main" val="301631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500"/>
                            </p:stCondLst>
                            <p:childTnLst>
                              <p:par>
                                <p:cTn id="1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000"/>
                            </p:stCondLst>
                            <p:childTnLst>
                              <p:par>
                                <p:cTn id="1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0"/>
                            </p:stCondLst>
                            <p:childTnLst>
                              <p:par>
                                <p:cTn id="1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500"/>
                            </p:stCondLst>
                            <p:childTnLst>
                              <p:par>
                                <p:cTn id="1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58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347667"/>
            <a:ext cx="12256699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0790" y="2780928"/>
            <a:ext cx="6861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7200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Tráth na gCeist</a:t>
            </a:r>
            <a:endParaRPr lang="ga-IE" sz="7200" dirty="0">
              <a:solidFill>
                <a:schemeClr val="bg1"/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03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461084" y="188640"/>
            <a:ext cx="9289032" cy="779375"/>
          </a:xfrm>
        </p:spPr>
        <p:txBody>
          <a:bodyPr>
            <a:noAutofit/>
          </a:bodyPr>
          <a:lstStyle/>
          <a:p>
            <a:pPr marL="136525" indent="0" algn="ctr">
              <a:buFont typeface="Wingdings 2" pitchFamily="18" charset="2"/>
              <a:buNone/>
            </a:pPr>
            <a:r>
              <a:rPr lang="ga-IE" altLang="en-US" sz="2800" dirty="0" smtClean="0">
                <a:latin typeface="Tw Cen MT" pitchFamily="34" charset="0"/>
              </a:rPr>
              <a:t>Roghnaigh as A, B, C nó D thíos. Má </a:t>
            </a:r>
            <a:r>
              <a:rPr lang="ga-IE" altLang="en-US" sz="2800" dirty="0" err="1" smtClean="0">
                <a:latin typeface="Tw Cen MT" pitchFamily="34" charset="0"/>
              </a:rPr>
              <a:t>chliceálann</a:t>
            </a:r>
            <a:r>
              <a:rPr lang="ga-IE" altLang="en-US" sz="2800" dirty="0" smtClean="0">
                <a:latin typeface="Tw Cen MT" pitchFamily="34" charset="0"/>
              </a:rPr>
              <a:t> tú </a:t>
            </a:r>
            <a:br>
              <a:rPr lang="ga-IE" altLang="en-US" sz="2800" dirty="0" smtClean="0">
                <a:latin typeface="Tw Cen MT" pitchFamily="34" charset="0"/>
              </a:rPr>
            </a:br>
            <a:r>
              <a:rPr lang="ga-IE" altLang="en-US" sz="2800" dirty="0" smtClean="0">
                <a:latin typeface="Tw Cen MT" pitchFamily="34" charset="0"/>
              </a:rPr>
              <a:t>ar an bhfreagra ceart, tiocfaidh dath glas air.</a:t>
            </a:r>
          </a:p>
        </p:txBody>
      </p:sp>
      <p:sp>
        <p:nvSpPr>
          <p:cNvPr id="6" name="A"/>
          <p:cNvSpPr/>
          <p:nvPr/>
        </p:nvSpPr>
        <p:spPr>
          <a:xfrm>
            <a:off x="2340000" y="2268000"/>
            <a:ext cx="3581400" cy="1506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an Chláir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7" name="B"/>
          <p:cNvSpPr/>
          <p:nvPr/>
        </p:nvSpPr>
        <p:spPr>
          <a:xfrm>
            <a:off x="6336000" y="2268000"/>
            <a:ext cx="3581400" cy="1506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Luimnigh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8" name="C"/>
          <p:cNvSpPr/>
          <p:nvPr/>
        </p:nvSpPr>
        <p:spPr>
          <a:xfrm>
            <a:off x="2340000" y="4068000"/>
            <a:ext cx="3581400" cy="1506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</a:t>
            </a:r>
          </a:p>
          <a:p>
            <a:pPr algn="ctr">
              <a:defRPr/>
            </a:pP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Thiobraid Árann 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9" name="D"/>
          <p:cNvSpPr/>
          <p:nvPr/>
        </p:nvSpPr>
        <p:spPr>
          <a:xfrm>
            <a:off x="6336000" y="4068000"/>
            <a:ext cx="3581400" cy="1506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Dhún na nGall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2595600" y="1267200"/>
            <a:ext cx="7020000" cy="612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136525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marL="0" algn="ctr">
              <a:buFont typeface="Wingdings 2" pitchFamily="18" charset="2"/>
              <a:buNone/>
            </a:pPr>
            <a:r>
              <a:rPr lang="ga-IE" altLang="en-US" dirty="0" smtClean="0">
                <a:latin typeface="Tw Cen MT" pitchFamily="34" charset="0"/>
              </a:rPr>
              <a:t>Cén contae ina bhfuil Cluain Meala? </a:t>
            </a:r>
            <a:endParaRPr lang="ga-IE" altLang="en-US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08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1CD3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"/>
          <p:cNvSpPr/>
          <p:nvPr/>
        </p:nvSpPr>
        <p:spPr>
          <a:xfrm>
            <a:off x="2340000" y="2268000"/>
            <a:ext cx="3581400" cy="1506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Liatroma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6" name="B"/>
          <p:cNvSpPr/>
          <p:nvPr/>
        </p:nvSpPr>
        <p:spPr>
          <a:xfrm>
            <a:off x="6336000" y="2268000"/>
            <a:ext cx="3581400" cy="1506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na Mí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7" name="C"/>
          <p:cNvSpPr/>
          <p:nvPr/>
        </p:nvSpPr>
        <p:spPr>
          <a:xfrm>
            <a:off x="2340000" y="4067999"/>
            <a:ext cx="3581400" cy="1506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</a:t>
            </a:r>
          </a:p>
          <a:p>
            <a:pPr algn="ctr">
              <a:defRPr/>
            </a:pP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Uíbh Fhailí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8" name="D"/>
          <p:cNvSpPr/>
          <p:nvPr/>
        </p:nvSpPr>
        <p:spPr>
          <a:xfrm>
            <a:off x="6337325" y="4068000"/>
            <a:ext cx="3581400" cy="1506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an Dúin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595600" y="1267200"/>
            <a:ext cx="7020000" cy="612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136525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marL="0" algn="ctr">
              <a:buFont typeface="Wingdings 2" pitchFamily="18" charset="2"/>
              <a:buNone/>
            </a:pPr>
            <a:r>
              <a:rPr lang="ga-IE" altLang="en-US" dirty="0" smtClean="0">
                <a:latin typeface="Tw Cen MT" panose="020B0602020104020603" pitchFamily="34" charset="0"/>
              </a:rPr>
              <a:t>Cén contae ina bhfuil Cora Droma Rúisc? </a:t>
            </a:r>
            <a:endParaRPr lang="ga-IE" altLang="en-US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1CD3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/>
          <p:cNvSpPr/>
          <p:nvPr/>
        </p:nvSpPr>
        <p:spPr>
          <a:xfrm>
            <a:off x="2340000" y="2268000"/>
            <a:ext cx="3581400" cy="1506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</a:t>
            </a:r>
          </a:p>
          <a:p>
            <a:pPr algn="ctr">
              <a:defRPr/>
            </a:pPr>
            <a:r>
              <a:rPr lang="ga-IE" sz="20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an Chláir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5" name="B"/>
          <p:cNvSpPr/>
          <p:nvPr/>
        </p:nvSpPr>
        <p:spPr>
          <a:xfrm>
            <a:off x="6336000" y="2268000"/>
            <a:ext cx="3581400" cy="1506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</a:t>
            </a:r>
          </a:p>
          <a:p>
            <a:pPr algn="ctr">
              <a:defRPr/>
            </a:pPr>
            <a:r>
              <a:rPr lang="ga-IE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Shligigh 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6" name="C"/>
          <p:cNvSpPr/>
          <p:nvPr/>
        </p:nvSpPr>
        <p:spPr>
          <a:xfrm>
            <a:off x="2340000" y="4068000"/>
            <a:ext cx="3581400" cy="1506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</a:t>
            </a:r>
          </a:p>
          <a:p>
            <a:pPr algn="ctr">
              <a:defRPr/>
            </a:pP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Dhún na nGall 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7" name="D"/>
          <p:cNvSpPr/>
          <p:nvPr/>
        </p:nvSpPr>
        <p:spPr>
          <a:xfrm>
            <a:off x="6336000" y="4068000"/>
            <a:ext cx="3581400" cy="1506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</a:t>
            </a:r>
          </a:p>
          <a:p>
            <a:pPr algn="ctr">
              <a:defRPr/>
            </a:pPr>
            <a:r>
              <a:rPr lang="ga-IE" sz="2000" b="1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kern="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Co. an Dúin</a:t>
            </a:r>
            <a:endParaRPr lang="ga-IE" sz="2000" kern="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2595600" y="1267200"/>
            <a:ext cx="7020000" cy="612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136525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marL="0" algn="ctr">
              <a:buFont typeface="Wingdings 2" pitchFamily="18" charset="2"/>
              <a:buNone/>
            </a:pPr>
            <a:r>
              <a:rPr lang="ga-IE" altLang="en-US" dirty="0" smtClean="0">
                <a:latin typeface="Tw Cen MT" panose="020B0602020104020603" pitchFamily="34" charset="0"/>
              </a:rPr>
              <a:t>Cén contae ina bhfuil Leifear? 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1CD3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987</Words>
  <Application>Microsoft Office PowerPoint</Application>
  <PresentationFormat>Custom</PresentationFormat>
  <Paragraphs>258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Cáit Nic Fhionnlaoich</dc:creator>
  <cp:lastModifiedBy>Méabh Ní Loingsigh</cp:lastModifiedBy>
  <cp:revision>66</cp:revision>
  <dcterms:created xsi:type="dcterms:W3CDTF">2019-12-10T11:02:29Z</dcterms:created>
  <dcterms:modified xsi:type="dcterms:W3CDTF">2020-09-10T08:15:09Z</dcterms:modified>
</cp:coreProperties>
</file>