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275" r:id="rId3"/>
    <p:sldId id="297" r:id="rId4"/>
    <p:sldId id="295" r:id="rId5"/>
    <p:sldId id="302" r:id="rId6"/>
    <p:sldId id="296" r:id="rId7"/>
    <p:sldId id="294" r:id="rId8"/>
    <p:sldId id="284" r:id="rId9"/>
    <p:sldId id="286" r:id="rId10"/>
    <p:sldId id="287" r:id="rId11"/>
    <p:sldId id="285" r:id="rId12"/>
    <p:sldId id="290" r:id="rId13"/>
    <p:sldId id="305" r:id="rId14"/>
    <p:sldId id="300" r:id="rId15"/>
    <p:sldId id="303" r:id="rId16"/>
    <p:sldId id="315" r:id="rId17"/>
    <p:sldId id="314" r:id="rId18"/>
    <p:sldId id="308" r:id="rId19"/>
    <p:sldId id="291" r:id="rId20"/>
    <p:sldId id="316" r:id="rId21"/>
    <p:sldId id="312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94660"/>
  </p:normalViewPr>
  <p:slideViewPr>
    <p:cSldViewPr snapToGrid="0">
      <p:cViewPr>
        <p:scale>
          <a:sx n="66" d="100"/>
          <a:sy n="66" d="100"/>
        </p:scale>
        <p:origin x="-2028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3BD2-FFD3-4528-8242-D7DC95370A9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79DD-2D77-4CEC-A7FD-6974D4AF0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5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6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7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3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0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1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3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8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8144-234D-49CA-9DAC-022837A7A85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551A-E732-49D8-A42A-AD425901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7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uchas.ie/ga/cbes/4428112/4379368/446284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-Sm9ZryHNI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has.i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te.ie/archives/2015/0130/676775-biddy-boys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2" descr="Cluichí &amp; Caitheamh Aimsire: cluichí na Samhn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5493">
            <a:off x="7490299" y="613333"/>
            <a:ext cx="4289860" cy="2911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38991" y="3901516"/>
            <a:ext cx="3679961" cy="24533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1090213" y="889720"/>
            <a:ext cx="2918252" cy="1107996"/>
          </a:xfrm>
          <a:prstGeom prst="rect">
            <a:avLst/>
          </a:prstGeom>
          <a:solidFill>
            <a:srgbClr val="FFFFFF">
              <a:alpha val="67843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600" i="1" dirty="0" err="1" smtClean="0">
                <a:latin typeface="Bernard MT Condensed" panose="02050806060905020404" pitchFamily="18" charset="0"/>
                <a:cs typeface="Arial" panose="020B0604020202020204" pitchFamily="34" charset="0"/>
              </a:rPr>
              <a:t>Féil</a:t>
            </a:r>
            <a:r>
              <a:rPr lang="ga-IE" sz="6600" i="1" dirty="0" smtClean="0">
                <a:latin typeface="Bernard MT Condensed" panose="02050806060905020404" pitchFamily="18" charset="0"/>
                <a:cs typeface="Arial" panose="020B0604020202020204" pitchFamily="34" charset="0"/>
              </a:rPr>
              <a:t>te </a:t>
            </a:r>
            <a:endParaRPr lang="en-GB" sz="6600" i="1" dirty="0"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2" descr="Cluichí &amp; Caitheamh Aimsire: cluichí na Samhn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3419">
            <a:off x="455066" y="2796644"/>
            <a:ext cx="4188545" cy="2884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me &amp; Festivals: St. Brigid’s Da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4035">
            <a:off x="4441087" y="1496802"/>
            <a:ext cx="3237039" cy="3228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https://www.duchas.ie/ga/Cbes/PageProxy.aspx?PageID=4379368&amp;size=small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687" y="776287"/>
            <a:ext cx="4216313" cy="530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9189" y="1035251"/>
            <a:ext cx="5486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Seo cuntas ar Lá Fhéile Bríde a scríobh páiste scoile le linn na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1930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>id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í.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An féidir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leat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é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léamh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?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9191" y="3762374"/>
            <a:ext cx="5486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Sa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seanchóras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scríbhneoireachta,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chuirtí ponc os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cionn an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chonsain chun an séimhiú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léiriú. Is mar seo, mar shampla,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scríobhadh ‘amach’ sa sliocht: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ama</a:t>
            </a:r>
            <a:r>
              <a:rPr lang="ga-IE" sz="2400" dirty="0" err="1" smtClean="0">
                <a:latin typeface="Adobe Song Std L" pitchFamily="18" charset="-128"/>
                <a:ea typeface="Adobe Song Std L" pitchFamily="18" charset="-128"/>
                <a:cs typeface="Tw Cen MT" charset="0"/>
              </a:rPr>
              <a:t>ċ</a:t>
            </a:r>
            <a:r>
              <a:rPr lang="ga-IE" sz="2400" dirty="0" smtClean="0">
                <a:latin typeface="Adobe Song Std L" pitchFamily="18" charset="-128"/>
                <a:ea typeface="Adobe Song Std L" pitchFamily="18" charset="-128"/>
                <a:cs typeface="Tw Cen MT" charset="0"/>
              </a:rPr>
              <a:t>.</a:t>
            </a:r>
            <a:r>
              <a:rPr lang="ga-IE" sz="2400" dirty="0" smtClean="0">
                <a:latin typeface="Cambria" panose="02040503050406030204" pitchFamily="18" charset="0"/>
                <a:ea typeface="Tw Cen MT" charset="0"/>
                <a:cs typeface="Tw Cen MT" charset="0"/>
              </a:rPr>
              <a:t> </a:t>
            </a:r>
            <a:br>
              <a:rPr lang="ga-IE" sz="2400" dirty="0" smtClean="0">
                <a:latin typeface="Cambria" panose="02040503050406030204" pitchFamily="18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panose="020B0602020104020603" pitchFamily="34" charset="0"/>
                <a:ea typeface="Tw Cen MT" charset="0"/>
                <a:cs typeface="Tw Cen MT" charset="0"/>
              </a:rPr>
              <a:t>An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féidir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leat samplaí eile a aimsiú? 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4858095" y="5980387"/>
            <a:ext cx="7056000" cy="68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Tá an sliocht iomlán ar fáil </a:t>
            </a:r>
            <a:r>
              <a:rPr lang="ga-IE" sz="2000" dirty="0" smtClean="0">
                <a:solidFill>
                  <a:schemeClr val="tx1"/>
                </a:solidFill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ag: </a:t>
            </a:r>
            <a:r>
              <a:rPr lang="ga-IE" sz="2000" dirty="0" smtClean="0">
                <a:solidFill>
                  <a:srgbClr val="222222"/>
                </a:solidFill>
                <a:latin typeface="Arial" panose="020B0604020202020204" pitchFamily="34" charset="0"/>
                <a:ea typeface="Tw Cen MT" charset="0"/>
                <a:cs typeface="Arial" panose="020B0604020202020204" pitchFamily="34" charset="0"/>
                <a:hlinkClick r:id="rId4"/>
              </a:rPr>
              <a:t>https</a:t>
            </a:r>
            <a:r>
              <a:rPr lang="ga-IE" sz="2000" dirty="0">
                <a:solidFill>
                  <a:srgbClr val="222222"/>
                </a:solidFill>
                <a:latin typeface="Arial" panose="020B0604020202020204" pitchFamily="34" charset="0"/>
                <a:ea typeface="Tw Cen MT" charset="0"/>
                <a:cs typeface="Arial" panose="020B0604020202020204" pitchFamily="34" charset="0"/>
                <a:hlinkClick r:id="rId4"/>
              </a:rPr>
              <a:t>://www.duchas.ie/ga/cbes/4428112/4379368/4462844</a:t>
            </a:r>
            <a:r>
              <a:rPr lang="ga-IE" sz="2000" dirty="0">
                <a:solidFill>
                  <a:srgbClr val="222222"/>
                </a:solidFill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 </a:t>
            </a:r>
            <a:endParaRPr lang="ga-IE" sz="2000" dirty="0">
              <a:latin typeface="Arial" panose="020B0604020202020204" pitchFamily="34" charset="0"/>
              <a:ea typeface="Tw Cen MT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4217640" y="5854386"/>
            <a:ext cx="7696455" cy="936000"/>
            <a:chOff x="1678328" y="4361398"/>
            <a:chExt cx="7415879" cy="1009701"/>
          </a:xfrm>
          <a:solidFill>
            <a:schemeClr val="bg1">
              <a:lumMod val="65000"/>
            </a:schemeClr>
          </a:solidFill>
        </p:grpSpPr>
        <p:sp>
          <p:nvSpPr>
            <p:cNvPr id="12" name="Rectangle 11"/>
            <p:cNvSpPr>
              <a:spLocks/>
            </p:cNvSpPr>
            <p:nvPr/>
          </p:nvSpPr>
          <p:spPr>
            <a:xfrm>
              <a:off x="2295435" y="4497320"/>
              <a:ext cx="6798772" cy="737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6700" lvl="1">
                <a:defRPr/>
              </a:pPr>
              <a:r>
                <a:rPr lang="ga-IE" sz="2000" dirty="0">
                  <a:solidFill>
                    <a:schemeClr val="tx1"/>
                  </a:solidFill>
                  <a:latin typeface="Arial" panose="020B0604020202020204" pitchFamily="34" charset="0"/>
                  <a:ea typeface="Tw Cen MT" charset="0"/>
                  <a:cs typeface="Arial" panose="020B0604020202020204" pitchFamily="34" charset="0"/>
                </a:rPr>
                <a:t>An </a:t>
              </a: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Tw Cen MT" charset="0"/>
                  <a:cs typeface="Arial" panose="020B0604020202020204" pitchFamily="34" charset="0"/>
                </a:rPr>
                <a:t>bhfeiceann tú aon difríocht </a:t>
              </a:r>
              <a:r>
                <a:rPr lang="ga-IE" sz="2000" dirty="0">
                  <a:solidFill>
                    <a:schemeClr val="tx1"/>
                  </a:solidFill>
                  <a:latin typeface="Arial" panose="020B0604020202020204" pitchFamily="34" charset="0"/>
                  <a:ea typeface="Tw Cen MT" charset="0"/>
                  <a:cs typeface="Arial" panose="020B0604020202020204" pitchFamily="34" charset="0"/>
                </a:rPr>
                <a:t>eile idir an scríbhneoireacht seo agus do chuid scríbhneoireachta </a:t>
              </a: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Tw Cen MT" charset="0"/>
                  <a:cs typeface="Arial" panose="020B0604020202020204" pitchFamily="34" charset="0"/>
                </a:rPr>
                <a:t>féin?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678328" y="4361398"/>
              <a:ext cx="901876" cy="1009701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7" name="Rectangle 7"/>
          <p:cNvSpPr/>
          <p:nvPr/>
        </p:nvSpPr>
        <p:spPr>
          <a:xfrm>
            <a:off x="5669193" y="2366843"/>
            <a:ext cx="5486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Tabhair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faoi deara nach bhfuil séimhiú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le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feiceáil ar an leathanach.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bhfuil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fhios agat cad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bhíodh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ann ina áit? </a:t>
            </a:r>
          </a:p>
        </p:txBody>
      </p:sp>
    </p:spTree>
    <p:extLst>
      <p:ext uri="{BB962C8B-B14F-4D97-AF65-F5344CB8AC3E}">
        <p14:creationId xmlns:p14="http://schemas.microsoft.com/office/powerpoint/2010/main" val="2468839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20748" y="1288664"/>
            <a:ext cx="4787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Dhéantaí crosa Bhríde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in ómós don naomh. </a:t>
            </a:r>
          </a:p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Dhéantaí na crosa as cochán,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luachra nó as ábhar nádúrtha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eile agus bhíodh go leor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stíleanna éagsúla ann.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Chrochadh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daoine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na crosa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sa teach agus sna cróite.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Chreid siad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go gcoinneodh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ros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Bhríde olc,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tine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agus ocras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ó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dhoras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4" descr="Time &amp; Festivals: St. Brigid’s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22" y="1423382"/>
            <a:ext cx="579249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6085" y="297726"/>
            <a:ext cx="3078775" cy="288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 noChangeAspect="1"/>
          </p:cNvGrpSpPr>
          <p:nvPr/>
        </p:nvGrpSpPr>
        <p:grpSpPr bwMode="auto">
          <a:xfrm>
            <a:off x="6027761" y="5402689"/>
            <a:ext cx="5442431" cy="936000"/>
            <a:chOff x="861507" y="2655003"/>
            <a:chExt cx="5244028" cy="1009701"/>
          </a:xfrm>
          <a:solidFill>
            <a:schemeClr val="bg1">
              <a:lumMod val="65000"/>
            </a:schemeClr>
          </a:solidFill>
        </p:grpSpPr>
        <p:sp>
          <p:nvSpPr>
            <p:cNvPr id="10" name="Rectangle 11"/>
            <p:cNvSpPr>
              <a:spLocks/>
            </p:cNvSpPr>
            <p:nvPr/>
          </p:nvSpPr>
          <p:spPr>
            <a:xfrm>
              <a:off x="1566099" y="2745418"/>
              <a:ext cx="4539436" cy="776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6700" lvl="1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Tw Cen MT" charset="0"/>
                  <a:cs typeface="Arial" panose="020B0604020202020204" pitchFamily="34" charset="0"/>
                </a:rPr>
                <a:t>An ndearna tusa cros Bhríde riamh?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61507" y="2655003"/>
              <a:ext cx="901876" cy="1009701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573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313899" y="410993"/>
            <a:ext cx="11491414" cy="60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>
          <a:xfrm>
            <a:off x="939553" y="432000"/>
            <a:ext cx="5446733" cy="633600"/>
          </a:xfrm>
          <a:prstGeom prst="horizontalScrol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Eolas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faoi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Lá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Fhéile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Bríde</a:t>
            </a:r>
            <a:endParaRPr lang="en-GB" sz="3200" dirty="0">
              <a:latin typeface="Berlin Sans FB" charset="0"/>
              <a:ea typeface="Berlin Sans FB" charset="0"/>
              <a:cs typeface="Berlin Sans FB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2868" y="1088020"/>
            <a:ext cx="8585922" cy="4826643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8431" y="2174895"/>
            <a:ext cx="8002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Is í Naomh Bríd </a:t>
            </a:r>
            <a:r>
              <a:rPr lang="ga-IE" sz="2400" b="1" dirty="0">
                <a:latin typeface="Tw Cen MT" charset="0"/>
                <a:ea typeface="Tw Cen MT" charset="0"/>
                <a:cs typeface="Tw Cen MT" charset="0"/>
              </a:rPr>
              <a:t>banéarlamh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 na hÉireann. Tugtar ‘Muire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na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nGael’ uirthi uaireanta.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6586" y="3104145"/>
            <a:ext cx="8002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Ceaptar go bhfuil Lá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Fhéile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Bríde bunaithe ar sheanfhéile Cheilteach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darbh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ainm </a:t>
            </a:r>
            <a:r>
              <a:rPr lang="ga-IE" sz="2400" b="1" dirty="0">
                <a:latin typeface="Tw Cen MT" charset="0"/>
                <a:ea typeface="Tw Cen MT" charset="0"/>
                <a:cs typeface="Tw Cen MT" charset="0"/>
              </a:rPr>
              <a:t>Imbolg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. Ceiliúradh ar theacht an earraigh, ar an torthúlacht agus ar bheatha úr ba ea </a:t>
            </a:r>
            <a:r>
              <a:rPr lang="ga-IE" sz="2400" dirty="0" err="1">
                <a:latin typeface="Tw Cen MT" charset="0"/>
                <a:ea typeface="Tw Cen MT" charset="0"/>
                <a:cs typeface="Tw Cen MT" charset="0"/>
              </a:rPr>
              <a:t>Imbolg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2005621" y="4401291"/>
            <a:ext cx="8260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Bhí bandia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ag na Ceiltigh darbh ainm Bríd agus deirtear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gur in ómós don bhandia sin a rinneadh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Imbolg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a cheiliúradh. Deirtear freisin gur as an mbandia sin a ainmníodh Naomh Bríd. </a:t>
            </a:r>
            <a:endParaRPr lang="ga-IE" sz="2400" dirty="0">
              <a:effectLst/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6050" y="1198020"/>
            <a:ext cx="8002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Féile in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ómós do Naomh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Bríd is ea Lá Fhéile Bríde agus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is </a:t>
            </a:r>
            <a:r>
              <a:rPr lang="ga-IE" sz="2400" dirty="0" err="1">
                <a:latin typeface="Tw Cen MT" charset="0"/>
                <a:ea typeface="Tw Cen MT" charset="0"/>
                <a:cs typeface="Tw Cen MT" charset="0"/>
              </a:rPr>
              <a:t>m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órfhéile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i dtraidisiún na hÉireann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í. 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Horizontal Scroll 11"/>
          <p:cNvSpPr/>
          <p:nvPr/>
        </p:nvSpPr>
        <p:spPr>
          <a:xfrm>
            <a:off x="919598" y="432000"/>
            <a:ext cx="3736636" cy="633600"/>
          </a:xfrm>
          <a:prstGeom prst="horizontalScrol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Lá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Bealtaine</a:t>
            </a:r>
            <a:endParaRPr lang="en-GB" sz="3200" dirty="0">
              <a:latin typeface="Berlin Sans FB" charset="0"/>
              <a:ea typeface="Berlin Sans FB" charset="0"/>
              <a:cs typeface="Berlin Sans FB" charset="0"/>
            </a:endParaRPr>
          </a:p>
        </p:txBody>
      </p:sp>
      <p:pic>
        <p:nvPicPr>
          <p:cNvPr id="9" name="Picture 2" descr="Time &amp; Festivals: May D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757" y="1191335"/>
            <a:ext cx="3550319" cy="48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934" y="4161205"/>
            <a:ext cx="1511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38802" y="1191335"/>
            <a:ext cx="6105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Tá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‘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ceach gheal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na Bealtaine’ le feiceáil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sa ghrianghraf seo.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Sceach mhaisithe atá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ann. Bhíodh an nós ann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sceacha mar seo a fhágáil taobh amuigh den teach Lá Bealtaine. R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ibíní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, píosaí éadaigh agus b’fhéidir tinsil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chuirtí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ar an sceach chun í a mhaisiú.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963519" y="5664934"/>
            <a:ext cx="101284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Cliceáil ar an nasc thíos chun féachaint ar fhíseán gearr faoin gcaoi a ndearna scoil amháin ceiliúradh ar Lá Bealtaine: </a:t>
            </a:r>
            <a:r>
              <a:rPr lang="ga-IE" sz="2000" dirty="0" smtClean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  <a:hlinkClick r:id="rId5"/>
              </a:rPr>
              <a:t>https://www.youtube.com/watch?v=n-Sm9ZryHNI</a:t>
            </a:r>
            <a:r>
              <a:rPr lang="ga-IE" sz="2000" dirty="0" smtClean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 </a:t>
            </a:r>
            <a:endParaRPr lang="ga-IE" sz="2000" dirty="0">
              <a:latin typeface="Arial" panose="020B0604020202020204" pitchFamily="34" charset="0"/>
              <a:ea typeface="Tw Cen MT" charset="0"/>
              <a:cs typeface="Arial" panose="020B0604020202020204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5238802" y="3833325"/>
            <a:ext cx="6105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Chreid daoine go gcuirfeadh sceach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na Bealtaine rath ar mhuintir an tí agus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go gcoinneodh sí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an t-olc uathu.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027760" y="723566"/>
            <a:ext cx="491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Is é Lá Bealtaine an chéad lá den samhradh. Lá mór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ba ea Lá Bealtaine in Éirinn fadó. 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7743"/>
          <a:stretch/>
        </p:blipFill>
        <p:spPr bwMode="auto">
          <a:xfrm>
            <a:off x="882299" y="897738"/>
            <a:ext cx="4788000" cy="30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27759" y="1923895"/>
            <a:ext cx="56025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Bhí sé de nós ag daoine i gceantair áirithe tinte cnámh a lasadh an oíche roimh ré. Bhailíodh daoine le chéile ag na tinte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cnámh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chun tús an tsamhraidh a cheiliúradh.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Thiomáinidís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 gcuid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>ó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trí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luaithreach</a:t>
            </a:r>
            <a:r>
              <a:rPr lang="en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na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dtinte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cnámh Lá Bealtaine chun go mbeadh an tsláinte acu go ceann bliana. 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2299" y="4775224"/>
            <a:ext cx="10354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Creideadh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go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mbíodh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na </a:t>
            </a:r>
            <a:r>
              <a:rPr lang="ga-IE" sz="2400" dirty="0" err="1">
                <a:latin typeface="Tw Cen MT" charset="0"/>
                <a:ea typeface="Tw Cen MT" charset="0"/>
                <a:cs typeface="Tw Cen MT" charset="0"/>
              </a:rPr>
              <a:t>sióga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 ag gluaiseacht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ó </a:t>
            </a:r>
            <a:r>
              <a:rPr lang="ga-IE" sz="2400" b="1" dirty="0">
                <a:latin typeface="Tw Cen MT" charset="0"/>
                <a:ea typeface="Tw Cen MT" charset="0"/>
                <a:cs typeface="Tw Cen MT" charset="0"/>
              </a:rPr>
              <a:t>lios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 go lios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Oíche Bhealtaine. </a:t>
            </a:r>
            <a:r>
              <a:rPr lang="en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Dá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mbeadh aon duine amuigh go deireanach, deirtí gur chóir dó a bheith </a:t>
            </a:r>
            <a:r>
              <a:rPr lang="en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an-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fhaichilleach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ar na s</a:t>
            </a:r>
            <a:r>
              <a:rPr lang="en-US" sz="2400" dirty="0" err="1" smtClean="0">
                <a:latin typeface="Tw Cen MT" charset="0"/>
                <a:ea typeface="Tw Cen MT" charset="0"/>
                <a:cs typeface="Tw Cen MT" charset="0"/>
              </a:rPr>
              <a:t>ió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ga.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665244" y="3930051"/>
            <a:ext cx="4857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Bláthanna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agus ribíní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chuirtí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ar an gcrann Bealtaine chun é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 mhaisiú. Dhéantaí damhsa agus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spórt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mórthimpeall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chrainn.</a:t>
            </a:r>
            <a:r>
              <a:rPr lang="en-GB" dirty="0">
                <a:latin typeface="Comic Sans MS" panose="030F0702030302020204" pitchFamily="66" charset="0"/>
              </a:rPr>
              <a:t> </a:t>
            </a:r>
            <a:endParaRPr lang="en-GB" b="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3298" y="1522879"/>
            <a:ext cx="5329658" cy="3553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6665244" y="1136351"/>
            <a:ext cx="4857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Chuirtí ‘crann Bealtaine’ in airde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 gceantair áirithe chun fáilte a chur roimh an samhradh. I dtús ama,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is crann mór seachas cuaille a bhí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sa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hrann Bealtaine. Ina dhiaidh sin, chuirtí cuaille mór i lár an bhaile agus tugadh ‘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rann Bealtaine’ air. </a:t>
            </a:r>
            <a:endParaRPr lang="en-GB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49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744279" y="1474839"/>
            <a:ext cx="4514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Seo cuntas ar Lá Bealtaine 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</a:t>
            </a:r>
            <a:r>
              <a:rPr lang="ga-IE" sz="2800" dirty="0">
                <a:latin typeface="Tw Cen MT" panose="020B0602020104020603" pitchFamily="34" charset="0"/>
              </a:rPr>
              <a:t>scríobh páiste scoile </a:t>
            </a:r>
            <a:r>
              <a:rPr lang="ga-IE" sz="2800" dirty="0" smtClean="0">
                <a:latin typeface="Tw Cen MT" panose="020B0602020104020603" pitchFamily="34" charset="0"/>
              </a:rPr>
              <a:t>le </a:t>
            </a:r>
            <a:r>
              <a:rPr lang="ga-IE" sz="2800" dirty="0">
                <a:latin typeface="Tw Cen MT" panose="020B0602020104020603" pitchFamily="34" charset="0"/>
              </a:rPr>
              <a:t>linn 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1930idí</a:t>
            </a:r>
            <a:r>
              <a:rPr lang="ga-IE" sz="2800" dirty="0">
                <a:latin typeface="Tw Cen MT" panose="020B0602020104020603" pitchFamily="34" charset="0"/>
              </a:rPr>
              <a:t>. An féidir leat é 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</a:t>
            </a:r>
            <a:r>
              <a:rPr lang="ga-IE" sz="2800" dirty="0">
                <a:latin typeface="Tw Cen MT" panose="020B0602020104020603" pitchFamily="34" charset="0"/>
              </a:rPr>
              <a:t>léamh?</a:t>
            </a:r>
          </a:p>
        </p:txBody>
      </p:sp>
      <p:pic>
        <p:nvPicPr>
          <p:cNvPr id="3" name="Picture 2" descr="https://www.duchas.ie/ga/Cbes/PageProxy.aspx?PageID=4347933&amp;size=small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78"/>
          <a:stretch/>
        </p:blipFill>
        <p:spPr bwMode="auto">
          <a:xfrm>
            <a:off x="598673" y="504761"/>
            <a:ext cx="5352888" cy="587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6207189" y="5225293"/>
            <a:ext cx="5213997" cy="936001"/>
            <a:chOff x="517392" y="2535533"/>
            <a:chExt cx="5905912" cy="1009701"/>
          </a:xfrm>
          <a:solidFill>
            <a:schemeClr val="bg1">
              <a:lumMod val="65000"/>
            </a:schemeClr>
          </a:solidFill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1203807" y="2652037"/>
              <a:ext cx="5219497" cy="7766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 lvl="1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a dhéanann na páistí maidin L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</a:t>
              </a: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Bealtaine?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17392" y="2535533"/>
              <a:ext cx="1060210" cy="1009701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 hidden="1"/>
          <p:cNvSpPr txBox="1"/>
          <p:nvPr/>
        </p:nvSpPr>
        <p:spPr>
          <a:xfrm>
            <a:off x="6016742" y="5905569"/>
            <a:ext cx="39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Féach</a:t>
            </a:r>
            <a:r>
              <a:rPr lang="en-GB" dirty="0"/>
              <a:t> </a:t>
            </a:r>
            <a:r>
              <a:rPr lang="en-GB" dirty="0" err="1"/>
              <a:t>lch</a:t>
            </a:r>
            <a:r>
              <a:rPr lang="en-GB" dirty="0"/>
              <a:t> </a:t>
            </a:r>
            <a:r>
              <a:rPr lang="ga-IE" dirty="0" smtClean="0"/>
              <a:t>6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/>
              <a:t>do </a:t>
            </a:r>
            <a:r>
              <a:rPr lang="en-GB" dirty="0" err="1"/>
              <a:t>leabhar</a:t>
            </a:r>
            <a:r>
              <a:rPr lang="en-GB" dirty="0"/>
              <a:t> </a:t>
            </a:r>
            <a:r>
              <a:rPr lang="en-GB" dirty="0" err="1"/>
              <a:t>oibre</a:t>
            </a:r>
            <a:r>
              <a:rPr lang="en-GB" dirty="0"/>
              <a:t>.</a:t>
            </a:r>
          </a:p>
        </p:txBody>
      </p:sp>
      <p:grpSp>
        <p:nvGrpSpPr>
          <p:cNvPr id="6" name="Grúpa 5"/>
          <p:cNvGrpSpPr/>
          <p:nvPr/>
        </p:nvGrpSpPr>
        <p:grpSpPr>
          <a:xfrm>
            <a:off x="6207189" y="5225293"/>
            <a:ext cx="5213997" cy="936001"/>
            <a:chOff x="6359589" y="4202806"/>
            <a:chExt cx="5213997" cy="936001"/>
          </a:xfrm>
        </p:grpSpPr>
        <p:sp>
          <p:nvSpPr>
            <p:cNvPr id="34" name="Rectangle 9"/>
            <p:cNvSpPr>
              <a:spLocks/>
            </p:cNvSpPr>
            <p:nvPr/>
          </p:nvSpPr>
          <p:spPr bwMode="auto">
            <a:xfrm>
              <a:off x="6965586" y="4331546"/>
              <a:ext cx="4608000" cy="7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a dhéanann na </a:t>
              </a:r>
              <a:r>
                <a:rPr lang="ga-IE" sz="2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sióga</a:t>
              </a:r>
              <a: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 Bealtaine?</a:t>
              </a:r>
            </a:p>
          </p:txBody>
        </p:sp>
        <p:sp>
          <p:nvSpPr>
            <p:cNvPr id="35" name="Oval 10"/>
            <p:cNvSpPr/>
            <p:nvPr/>
          </p:nvSpPr>
          <p:spPr bwMode="auto">
            <a:xfrm>
              <a:off x="6359589" y="4202806"/>
              <a:ext cx="936000" cy="9360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úpa 57"/>
          <p:cNvGrpSpPr/>
          <p:nvPr/>
        </p:nvGrpSpPr>
        <p:grpSpPr>
          <a:xfrm>
            <a:off x="6236343" y="5225291"/>
            <a:ext cx="5299143" cy="936001"/>
            <a:chOff x="6296724" y="4240119"/>
            <a:chExt cx="5299143" cy="936001"/>
          </a:xfrm>
        </p:grpSpPr>
        <p:sp>
          <p:nvSpPr>
            <p:cNvPr id="40" name="Rectangle 9"/>
            <p:cNvSpPr>
              <a:spLocks/>
            </p:cNvSpPr>
            <p:nvPr/>
          </p:nvSpPr>
          <p:spPr bwMode="auto">
            <a:xfrm>
              <a:off x="6987867" y="4348121"/>
              <a:ext cx="4608000" cy="7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Cé a scríobh an cuntas seo?</a:t>
              </a:r>
            </a:p>
          </p:txBody>
        </p:sp>
        <p:sp>
          <p:nvSpPr>
            <p:cNvPr id="41" name="Oval 10"/>
            <p:cNvSpPr/>
            <p:nvPr/>
          </p:nvSpPr>
          <p:spPr bwMode="auto">
            <a:xfrm>
              <a:off x="6296724" y="4240119"/>
              <a:ext cx="936000" cy="9360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úpa 55"/>
          <p:cNvGrpSpPr/>
          <p:nvPr/>
        </p:nvGrpSpPr>
        <p:grpSpPr>
          <a:xfrm>
            <a:off x="6236343" y="5225293"/>
            <a:ext cx="5213997" cy="936001"/>
            <a:chOff x="188589" y="1694006"/>
            <a:chExt cx="5213997" cy="936001"/>
          </a:xfrm>
        </p:grpSpPr>
        <p:sp>
          <p:nvSpPr>
            <p:cNvPr id="44" name="Rectangle 9"/>
            <p:cNvSpPr>
              <a:spLocks/>
            </p:cNvSpPr>
            <p:nvPr/>
          </p:nvSpPr>
          <p:spPr bwMode="auto">
            <a:xfrm>
              <a:off x="794586" y="1802006"/>
              <a:ext cx="4608000" cy="7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Cén rang </a:t>
              </a:r>
              <a:r>
                <a:rPr lang="ga-IE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 raibh </a:t>
              </a:r>
              <a: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sí?</a:t>
              </a:r>
            </a:p>
          </p:txBody>
        </p:sp>
        <p:sp>
          <p:nvSpPr>
            <p:cNvPr id="45" name="Oval 10"/>
            <p:cNvSpPr/>
            <p:nvPr/>
          </p:nvSpPr>
          <p:spPr bwMode="auto">
            <a:xfrm>
              <a:off x="188589" y="1694006"/>
              <a:ext cx="936000" cy="9360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úpa 54"/>
          <p:cNvGrpSpPr/>
          <p:nvPr/>
        </p:nvGrpSpPr>
        <p:grpSpPr>
          <a:xfrm>
            <a:off x="6207189" y="5225293"/>
            <a:ext cx="5213997" cy="936001"/>
            <a:chOff x="1121637" y="2867500"/>
            <a:chExt cx="5213997" cy="936001"/>
          </a:xfrm>
        </p:grpSpPr>
        <p:sp>
          <p:nvSpPr>
            <p:cNvPr id="46" name="Rectangle 9"/>
            <p:cNvSpPr>
              <a:spLocks/>
            </p:cNvSpPr>
            <p:nvPr/>
          </p:nvSpPr>
          <p:spPr bwMode="auto">
            <a:xfrm>
              <a:off x="1727634" y="2975500"/>
              <a:ext cx="4608000" cy="7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Ainmnigh trí </a:t>
              </a:r>
              <a:r>
                <a:rPr lang="ga-IE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rud nár cheart a ligean amach as an teach Lá Bealtaine.</a:t>
              </a:r>
            </a:p>
          </p:txBody>
        </p:sp>
        <p:sp>
          <p:nvSpPr>
            <p:cNvPr id="47" name="Oval 10"/>
            <p:cNvSpPr/>
            <p:nvPr/>
          </p:nvSpPr>
          <p:spPr bwMode="auto">
            <a:xfrm>
              <a:off x="1121637" y="2867500"/>
              <a:ext cx="936000" cy="9360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úpa 53"/>
          <p:cNvGrpSpPr/>
          <p:nvPr/>
        </p:nvGrpSpPr>
        <p:grpSpPr>
          <a:xfrm>
            <a:off x="6207189" y="5225292"/>
            <a:ext cx="5213997" cy="936001"/>
            <a:chOff x="670992" y="4013362"/>
            <a:chExt cx="5213997" cy="936001"/>
          </a:xfrm>
        </p:grpSpPr>
        <p:sp>
          <p:nvSpPr>
            <p:cNvPr id="50" name="Rectangle 9"/>
            <p:cNvSpPr>
              <a:spLocks/>
            </p:cNvSpPr>
            <p:nvPr/>
          </p:nvSpPr>
          <p:spPr bwMode="auto">
            <a:xfrm>
              <a:off x="1276989" y="4121362"/>
              <a:ext cx="4608000" cy="7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a dhéanann na daoine fásta?</a:t>
              </a:r>
            </a:p>
          </p:txBody>
        </p:sp>
        <p:sp>
          <p:nvSpPr>
            <p:cNvPr id="51" name="Oval 10"/>
            <p:cNvSpPr/>
            <p:nvPr/>
          </p:nvSpPr>
          <p:spPr bwMode="auto">
            <a:xfrm>
              <a:off x="670992" y="4013362"/>
              <a:ext cx="936000" cy="9360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úpa 56"/>
          <p:cNvGrpSpPr/>
          <p:nvPr/>
        </p:nvGrpSpPr>
        <p:grpSpPr>
          <a:xfrm>
            <a:off x="6236343" y="5225293"/>
            <a:ext cx="5299143" cy="936001"/>
            <a:chOff x="0" y="146014"/>
            <a:chExt cx="5299143" cy="936001"/>
          </a:xfrm>
        </p:grpSpPr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691143" y="274754"/>
              <a:ext cx="4608000" cy="7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Cathain a scríobhadh é?</a:t>
              </a:r>
            </a:p>
          </p:txBody>
        </p:sp>
        <p:sp>
          <p:nvSpPr>
            <p:cNvPr id="53" name="Oval 10"/>
            <p:cNvSpPr/>
            <p:nvPr/>
          </p:nvSpPr>
          <p:spPr bwMode="auto">
            <a:xfrm>
              <a:off x="0" y="146014"/>
              <a:ext cx="936000" cy="9360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618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2088" y="1221745"/>
            <a:ext cx="109061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Is 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é 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lá bealtaine 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an chéad lá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d’en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samhradh, bhíonn go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leór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cleas agus spóirt ag na páistí an lá sin.</a:t>
            </a:r>
          </a:p>
          <a:p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Maidin lae 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bealtaine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téigheann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siad amach agus beireann siad isteach bláthanna agus cuirtear ar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lic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an dorais iad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ionnus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go mbeadh rath sa teach ar feadh na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bliadna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Téigheann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na daoine fásta amach agus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nígheann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siad a-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aghaidhthe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ins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an 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ndrúcht. Ní 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ceart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teine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leigint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amach ná salann ná bainne ná uibheacha an lá sin.</a:t>
            </a:r>
          </a:p>
          <a:p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Deirtear go mbíonn na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sídheógha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amuigh lá 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bealtaine 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agus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amanta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go ngoideann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síad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na páistí as na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clíabhánaibh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, agus go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bfagtar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rud beag suarach na an-áit.</a:t>
            </a:r>
          </a:p>
          <a:p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Deirtear nár gcuireann siad na páistí arais arís go ceann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cupla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lá, agus maidin áirithe go bhfágann an táthair agus an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mhathair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ins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an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gclíabh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arís é.</a:t>
            </a:r>
          </a:p>
          <a:p>
            <a:pPr lvl="4"/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								30-11-1937</a:t>
            </a:r>
          </a:p>
          <a:p>
            <a:pPr lvl="4"/>
            <a:r>
              <a:rPr lang="ga-IE" sz="2000" dirty="0" err="1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Brígidh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Ní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Rabhlaigh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, 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(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Rang V)</a:t>
            </a:r>
            <a:b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Gort, Caisleán-a-bharraigh.</a:t>
            </a:r>
            <a:endParaRPr lang="ga-IE" sz="2000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Fuareas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an t-adhbhar seo ó </a:t>
            </a:r>
          </a:p>
          <a:p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		Seán Mac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Rabhlaigh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( 80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mbl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)</a:t>
            </a:r>
          </a:p>
          <a:p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		Gort, Caisleán -a- 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bharraigh.</a:t>
            </a:r>
            <a:endParaRPr lang="ga-IE" sz="2000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Tá sé 80 </a:t>
            </a:r>
            <a:r>
              <a:rPr lang="ga-IE" sz="2000" dirty="0" err="1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mbliadhain</a:t>
            </a:r>
            <a:r>
              <a:rPr lang="ga-IE" sz="2000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d’aois.</a:t>
            </a:r>
            <a:endParaRPr lang="ga-IE" sz="2000" dirty="0">
              <a:solidFill>
                <a:schemeClr val="accent4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extBox 1" hidden="1"/>
          <p:cNvSpPr txBox="1"/>
          <p:nvPr/>
        </p:nvSpPr>
        <p:spPr>
          <a:xfrm>
            <a:off x="6016742" y="5905569"/>
            <a:ext cx="39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Féach</a:t>
            </a:r>
            <a:r>
              <a:rPr lang="en-GB" dirty="0"/>
              <a:t> </a:t>
            </a:r>
            <a:r>
              <a:rPr lang="en-GB" dirty="0" err="1"/>
              <a:t>lch</a:t>
            </a:r>
            <a:r>
              <a:rPr lang="en-GB" dirty="0"/>
              <a:t> </a:t>
            </a:r>
            <a:r>
              <a:rPr lang="ga-IE" dirty="0" smtClean="0"/>
              <a:t>6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/>
              <a:t>do </a:t>
            </a:r>
            <a:r>
              <a:rPr lang="en-GB" dirty="0" err="1"/>
              <a:t>leabhar</a:t>
            </a:r>
            <a:r>
              <a:rPr lang="en-GB" dirty="0"/>
              <a:t> </a:t>
            </a:r>
            <a:r>
              <a:rPr lang="en-GB" dirty="0" err="1"/>
              <a:t>oibre</a:t>
            </a:r>
            <a:r>
              <a:rPr lang="en-GB" dirty="0"/>
              <a:t>.</a:t>
            </a:r>
          </a:p>
        </p:txBody>
      </p:sp>
      <p:sp>
        <p:nvSpPr>
          <p:cNvPr id="6" name="Rectangle 3"/>
          <p:cNvSpPr/>
          <p:nvPr/>
        </p:nvSpPr>
        <p:spPr>
          <a:xfrm>
            <a:off x="732089" y="498492"/>
            <a:ext cx="10906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b="1" dirty="0">
                <a:latin typeface="Tw Cen MT" panose="020B0602020104020603" pitchFamily="34" charset="0"/>
              </a:rPr>
              <a:t>Seo thíos tras-scríobh </a:t>
            </a:r>
            <a:r>
              <a:rPr lang="ga-IE" sz="2000" b="1" dirty="0" smtClean="0">
                <a:latin typeface="Tw Cen MT" panose="020B0602020104020603" pitchFamily="34" charset="0"/>
              </a:rPr>
              <a:t>ar an gcuntas. </a:t>
            </a:r>
          </a:p>
          <a:p>
            <a:r>
              <a:rPr lang="ga-IE" sz="2000" b="1" dirty="0" smtClean="0">
                <a:latin typeface="Tw Cen MT" panose="020B0602020104020603" pitchFamily="34" charset="0"/>
              </a:rPr>
              <a:t>Tabhair faoi deara nach ionann an litriú agus litriú an lae inniu.</a:t>
            </a:r>
          </a:p>
        </p:txBody>
      </p:sp>
    </p:spTree>
    <p:extLst>
      <p:ext uri="{BB962C8B-B14F-4D97-AF65-F5344CB8AC3E}">
        <p14:creationId xmlns:p14="http://schemas.microsoft.com/office/powerpoint/2010/main" val="1794245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8971" y="411513"/>
            <a:ext cx="11143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Ceaptar go </a:t>
            </a:r>
            <a:r>
              <a:rPr lang="ga-IE" sz="2400" dirty="0">
                <a:latin typeface="Tw Cen MT" panose="020B0602020104020603" pitchFamily="34" charset="0"/>
              </a:rPr>
              <a:t>bhfuil Lá Bealtaine bunaithe ar </a:t>
            </a:r>
            <a:r>
              <a:rPr lang="ga-IE" sz="2400" dirty="0" err="1">
                <a:latin typeface="Tw Cen MT" panose="020B0602020104020603" pitchFamily="34" charset="0"/>
              </a:rPr>
              <a:t>sheanfhéile</a:t>
            </a:r>
            <a:r>
              <a:rPr lang="ga-IE" sz="2400" dirty="0">
                <a:latin typeface="Tw Cen MT" panose="020B0602020104020603" pitchFamily="34" charset="0"/>
              </a:rPr>
              <a:t> Cheilteach </a:t>
            </a:r>
            <a:r>
              <a:rPr lang="ga-IE" sz="2400" dirty="0" smtClean="0">
                <a:latin typeface="Tw Cen MT" panose="020B0602020104020603" pitchFamily="34" charset="0"/>
              </a:rPr>
              <a:t>darb</a:t>
            </a:r>
            <a:r>
              <a:rPr lang="en-IE" sz="2400" dirty="0" smtClean="0">
                <a:latin typeface="Tw Cen MT" panose="020B0602020104020603" pitchFamily="34" charset="0"/>
              </a:rPr>
              <a:t>h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>
                <a:latin typeface="Tw Cen MT" panose="020B0602020104020603" pitchFamily="34" charset="0"/>
              </a:rPr>
              <a:t>ainm </a:t>
            </a:r>
            <a:r>
              <a:rPr lang="ga-IE" sz="2400" b="1" dirty="0">
                <a:latin typeface="Tw Cen MT" panose="020B0602020104020603" pitchFamily="34" charset="0"/>
              </a:rPr>
              <a:t>Bealtaine</a:t>
            </a:r>
            <a:r>
              <a:rPr lang="ga-IE" sz="2400" dirty="0">
                <a:latin typeface="Tw Cen MT" panose="020B0602020104020603" pitchFamily="34" charset="0"/>
              </a:rPr>
              <a:t>. </a:t>
            </a:r>
            <a:r>
              <a:rPr lang="ga-IE" sz="2400" dirty="0" smtClean="0">
                <a:latin typeface="Tw Cen MT" panose="020B0602020104020603" pitchFamily="34" charset="0"/>
              </a:rPr>
              <a:t>Dhéanadh </a:t>
            </a:r>
            <a:r>
              <a:rPr lang="ga-IE" sz="2400" dirty="0">
                <a:latin typeface="Tw Cen MT" panose="020B0602020104020603" pitchFamily="34" charset="0"/>
              </a:rPr>
              <a:t>na Ceiltigh ceiliúradh </a:t>
            </a:r>
            <a:r>
              <a:rPr lang="ga-IE" sz="2400" dirty="0" smtClean="0">
                <a:latin typeface="Tw Cen MT" panose="020B0602020104020603" pitchFamily="34" charset="0"/>
              </a:rPr>
              <a:t>ar </a:t>
            </a:r>
            <a:r>
              <a:rPr lang="ga-IE" sz="2400" dirty="0">
                <a:latin typeface="Tw Cen MT" panose="020B0602020104020603" pitchFamily="34" charset="0"/>
              </a:rPr>
              <a:t>theacht an </a:t>
            </a:r>
            <a:r>
              <a:rPr lang="ga-IE" sz="2400" dirty="0" smtClean="0">
                <a:latin typeface="Tw Cen MT" panose="020B0602020104020603" pitchFamily="34" charset="0"/>
              </a:rPr>
              <a:t>tsamhraidh ag an am sin den bhliain.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029" y="5125834"/>
            <a:ext cx="11039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Bhíodh </a:t>
            </a:r>
            <a:r>
              <a:rPr lang="ga-IE" sz="2400" dirty="0">
                <a:latin typeface="Tw Cen MT" panose="020B0602020104020603" pitchFamily="34" charset="0"/>
              </a:rPr>
              <a:t>ceithre fhéile mhóra ag na </a:t>
            </a:r>
            <a:r>
              <a:rPr lang="ga-IE" sz="2400" dirty="0" smtClean="0">
                <a:latin typeface="Tw Cen MT" panose="020B0602020104020603" pitchFamily="34" charset="0"/>
              </a:rPr>
              <a:t>Ceiltigh fadó. </a:t>
            </a:r>
            <a:r>
              <a:rPr lang="ga-IE" sz="2400" dirty="0">
                <a:latin typeface="Tw Cen MT" panose="020B0602020104020603" pitchFamily="34" charset="0"/>
              </a:rPr>
              <a:t>An cuimhin leat céard iad?</a:t>
            </a:r>
          </a:p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Ceiliúradh </a:t>
            </a:r>
            <a:r>
              <a:rPr lang="ga-IE" sz="2400" dirty="0">
                <a:latin typeface="Tw Cen MT" panose="020B0602020104020603" pitchFamily="34" charset="0"/>
              </a:rPr>
              <a:t>a bhí i ngach ceann acu ar chuid </a:t>
            </a:r>
            <a:r>
              <a:rPr lang="ga-IE" sz="2400" dirty="0" smtClean="0">
                <a:latin typeface="Tw Cen MT" panose="020B0602020104020603" pitchFamily="34" charset="0"/>
              </a:rPr>
              <a:t>ar </a:t>
            </a:r>
            <a:r>
              <a:rPr lang="ga-IE" sz="2400" dirty="0">
                <a:latin typeface="Tw Cen MT" panose="020B0602020104020603" pitchFamily="34" charset="0"/>
              </a:rPr>
              <a:t>leith den obair feirmeoireachta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agus </a:t>
            </a:r>
            <a:r>
              <a:rPr lang="ga-IE" sz="2400" dirty="0">
                <a:latin typeface="Tw Cen MT" panose="020B0602020104020603" pitchFamily="34" charset="0"/>
              </a:rPr>
              <a:t>ar an athrú ó shéasúr amháin go séasúr eile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" name="Ubhchruth 4"/>
          <p:cNvSpPr>
            <a:spLocks noChangeAspect="1"/>
          </p:cNvSpPr>
          <p:nvPr/>
        </p:nvSpPr>
        <p:spPr>
          <a:xfrm>
            <a:off x="4194949" y="1206452"/>
            <a:ext cx="3816000" cy="38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949" y="1188452"/>
            <a:ext cx="3852000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5996" y="2231664"/>
            <a:ext cx="1254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Samhain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83990" y="2231663"/>
            <a:ext cx="1045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err="1">
                <a:latin typeface="Tw Cen MT" panose="020B0602020104020603" pitchFamily="34" charset="0"/>
              </a:rPr>
              <a:t>Imbolg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7809" y="3549648"/>
            <a:ext cx="1514475" cy="41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Bealtaine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21270" y="3528662"/>
            <a:ext cx="1158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Lúnasa</a:t>
            </a:r>
          </a:p>
        </p:txBody>
      </p:sp>
    </p:spTree>
    <p:extLst>
      <p:ext uri="{BB962C8B-B14F-4D97-AF65-F5344CB8AC3E}">
        <p14:creationId xmlns:p14="http://schemas.microsoft.com/office/powerpoint/2010/main" val="21487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4" grpId="0"/>
      <p:bldP spid="13" grpId="0"/>
      <p:bldP spid="16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85875" y="1727038"/>
            <a:ext cx="99536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3200" dirty="0" smtClean="0">
                <a:latin typeface="Tw Cen MT" panose="020B0602020104020603" pitchFamily="34" charset="0"/>
              </a:rPr>
              <a:t>Bhailigh daltaí scoile ó gach cearn d’Éirinn </a:t>
            </a:r>
            <a:br>
              <a:rPr lang="ga-IE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scéalta óna ngaolta le linn na 1930idí </a:t>
            </a:r>
            <a:br>
              <a:rPr lang="ga-IE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agus tá an bailiúchán béaloidis sin ar fáil ag: </a:t>
            </a:r>
            <a:br>
              <a:rPr lang="ga-IE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rgbClr val="222222"/>
                </a:solidFill>
                <a:latin typeface="Tw Cen MT" panose="020B0602020104020603" pitchFamily="34" charset="0"/>
                <a:hlinkClick r:id="rId3"/>
              </a:rPr>
              <a:t>www.duchas.ie</a:t>
            </a:r>
            <a:r>
              <a:rPr lang="ga-IE" sz="3200" dirty="0" smtClean="0">
                <a:solidFill>
                  <a:srgbClr val="222222"/>
                </a:solidFill>
                <a:latin typeface="Tw Cen MT" panose="020B0602020104020603" pitchFamily="34" charset="0"/>
              </a:rPr>
              <a:t>.</a:t>
            </a:r>
            <a:endParaRPr lang="ga-IE" sz="3200" dirty="0">
              <a:solidFill>
                <a:srgbClr val="222222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428750" y="4127338"/>
            <a:ext cx="9496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3200" dirty="0" smtClean="0">
                <a:latin typeface="Tw Cen MT" panose="020B0602020104020603" pitchFamily="34" charset="0"/>
              </a:rPr>
              <a:t>Tá go leor eolais ann faoi fhéilte na hÉireann. 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5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2" descr="Games &amp; Pastimes: Hallowe'en gam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618">
            <a:off x="8596237" y="799748"/>
            <a:ext cx="2469944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Time &amp; Festivals: St. Brigid’s Da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4035">
            <a:off x="959038" y="1207296"/>
            <a:ext cx="3320322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968866" y="5487456"/>
            <a:ext cx="88399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>
                <a:latin typeface="Tw Cen MT" charset="0"/>
                <a:ea typeface="Tw Cen MT" charset="0"/>
                <a:cs typeface="Tw Cen MT" charset="0"/>
              </a:rPr>
              <a:t>Baineann na grianghraif seo le </a:t>
            </a:r>
            <a:r>
              <a:rPr lang="ga-IE" sz="2600" dirty="0" smtClean="0">
                <a:latin typeface="Tw Cen MT" charset="0"/>
                <a:ea typeface="Tw Cen MT" charset="0"/>
                <a:cs typeface="Tw Cen MT" charset="0"/>
              </a:rPr>
              <a:t>trí fhéile éagsúla a </a:t>
            </a:r>
            <a:r>
              <a:rPr lang="ga-IE" sz="2600" dirty="0">
                <a:latin typeface="Tw Cen MT" charset="0"/>
                <a:ea typeface="Tw Cen MT" charset="0"/>
                <a:cs typeface="Tw Cen MT" charset="0"/>
              </a:rPr>
              <a:t>cheiliúrtar </a:t>
            </a:r>
            <a:r>
              <a:rPr lang="ga-IE" sz="26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6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600" dirty="0" smtClean="0">
                <a:latin typeface="Tw Cen MT" charset="0"/>
                <a:ea typeface="Tw Cen MT" charset="0"/>
                <a:cs typeface="Tw Cen MT" charset="0"/>
              </a:rPr>
              <a:t>in </a:t>
            </a:r>
            <a:r>
              <a:rPr lang="ga-IE" sz="2600" dirty="0">
                <a:latin typeface="Tw Cen MT" charset="0"/>
                <a:ea typeface="Tw Cen MT" charset="0"/>
                <a:cs typeface="Tw Cen MT" charset="0"/>
              </a:rPr>
              <a:t>Éirinn</a:t>
            </a:r>
            <a:r>
              <a:rPr lang="ga-IE" sz="2600" dirty="0" smtClean="0"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ga-IE" sz="2600" dirty="0">
                <a:latin typeface="Tw Cen MT" charset="0"/>
                <a:ea typeface="Tw Cen MT" charset="0"/>
                <a:cs typeface="Tw Cen MT" charset="0"/>
              </a:rPr>
              <a:t>An bhfuil a fhios agat </a:t>
            </a:r>
            <a:r>
              <a:rPr lang="ga-IE" sz="2600" dirty="0" smtClean="0">
                <a:latin typeface="Tw Cen MT" charset="0"/>
                <a:ea typeface="Tw Cen MT" charset="0"/>
                <a:cs typeface="Tw Cen MT" charset="0"/>
              </a:rPr>
              <a:t>cé na féilte atá i gceist?</a:t>
            </a:r>
            <a:endParaRPr lang="ga-IE" sz="26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9" name="Picture 2" descr="Time &amp; Festivals: May Da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029" y="1211250"/>
            <a:ext cx="3005585" cy="408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702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6711" y="547176"/>
            <a:ext cx="11042097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sz="1900" b="1" dirty="0"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1900" dirty="0">
                <a:latin typeface="Tw Cen MT" panose="020B0602020104020603" pitchFamily="34" charset="0"/>
                <a:cs typeface="Times New Roman" pitchFamily="18" charset="0"/>
              </a:rPr>
              <a:t>Peter Donnelly, Christine Warner</a:t>
            </a:r>
            <a:endParaRPr lang="en-US" sz="1900" b="1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900" b="1" dirty="0"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US" sz="1900" b="1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900" b="1" dirty="0" err="1"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900" b="1" dirty="0"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US" sz="1900" b="1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Conor Fagan, Cnuasach Bhéaloideas Éireann</a:t>
            </a:r>
            <a:r>
              <a:rPr lang="en-US" sz="1900" dirty="0"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19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1900" b="1" baseline="0" dirty="0" err="1" smtClean="0"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1900" b="1" baseline="0" dirty="0" smtClean="0">
                <a:latin typeface="Tw Cen MT" panose="020B0602020104020603" pitchFamily="34" charset="0"/>
                <a:cs typeface="Times New Roman" pitchFamily="18" charset="0"/>
              </a:rPr>
              <a:t>:</a:t>
            </a:r>
          </a:p>
          <a:p>
            <a:r>
              <a:rPr lang="ga-IE" sz="1900" b="1" baseline="0" dirty="0" smtClean="0">
                <a:latin typeface="Tw Cen MT" panose="020B0602020104020603" pitchFamily="34" charset="0"/>
                <a:cs typeface="Times New Roman" pitchFamily="18" charset="0"/>
              </a:rPr>
              <a:t>Íomhánna </a:t>
            </a:r>
            <a:r>
              <a:rPr lang="ga-IE" sz="1900" b="1" baseline="0" dirty="0" smtClean="0">
                <a:latin typeface="Tw Cen MT" panose="020B0602020104020603" pitchFamily="34" charset="0"/>
                <a:cs typeface="Times New Roman" pitchFamily="18" charset="0"/>
              </a:rPr>
              <a:t>le caoinchead</a:t>
            </a:r>
            <a:r>
              <a:rPr lang="ga-IE" sz="1900" b="1" dirty="0" smtClean="0">
                <a:latin typeface="Tw Cen MT" panose="020B0602020104020603" pitchFamily="34" charset="0"/>
                <a:cs typeface="Times New Roman" pitchFamily="18" charset="0"/>
              </a:rPr>
              <a:t> ó Chnuasach Bhéaloideas Éireann</a:t>
            </a:r>
          </a:p>
          <a:p>
            <a:r>
              <a:rPr lang="ga-IE" sz="1900" b="1" baseline="0" dirty="0" smtClean="0">
                <a:latin typeface="Tw Cen MT" panose="020B0602020104020603" pitchFamily="34" charset="0"/>
                <a:cs typeface="Times New Roman" pitchFamily="18" charset="0"/>
              </a:rPr>
              <a:t>Bailiúchán Grianghraf</a:t>
            </a:r>
            <a:endParaRPr lang="en-GB" sz="1900" b="1" baseline="0" dirty="0" smtClean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N013.10.00001 Cluichí na Samhna: Páistí gléasta suas ag dul ó theach go teach. Grianghrafadóir: George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McClafferty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Cill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Mhantáin, 1980. © Cnuasach Bhéaloideas Éireann.</a:t>
            </a:r>
          </a:p>
          <a:p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N013.06.00043 Cluichí na Samhna: Úll ar téad.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Grianghrafadóir: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Maurice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Curtin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, BÁC, 1935. ©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Cnuasach Bhéaloideas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Éireann.</a:t>
            </a:r>
            <a:endParaRPr lang="en-US" sz="1900" dirty="0" smtClean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900" dirty="0" smtClean="0">
                <a:latin typeface="Tw Cen MT" panose="020B0602020104020603" pitchFamily="34" charset="0"/>
              </a:rPr>
              <a:t>H032.18.00002 </a:t>
            </a:r>
            <a:r>
              <a:rPr lang="ga-IE" sz="1900" dirty="0" smtClean="0">
                <a:latin typeface="Tw Cen MT" panose="020B0602020104020603" pitchFamily="34" charset="0"/>
              </a:rPr>
              <a:t>Lá Fhéile Bhríde agus Cros Bhríde: Brídeoga, Cill Ghobnait.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Grianghrafadóir: Tom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Munnelly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, Cill Ghobnait, 1974.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©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Cnuasach Bhéaloideas Éireann.</a:t>
            </a:r>
          </a:p>
          <a:p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H040.11.00001 Lá Bealtaine: Is i gCúige Laighin is mó a fheictear sceach na Bealtaine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.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Grianghrafadóir: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James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G.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Delaney,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An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Iarmhí, 1964.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© Cnuasach Bhéaloideas Éireann.</a:t>
            </a:r>
          </a:p>
          <a:p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N013.06.00082 Cluichí na Samhna: Ag déanamh fáistine Oíche Shamhna. Grianghrafadóir: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Maurice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Curtin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, BÁC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1935.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©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Cnuasach Bhéaloideas Éireann.</a:t>
            </a:r>
          </a:p>
          <a:p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N013.06.00059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Cluichí na Samhna: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Ag teacht ar an bhfáinne. Grianghrafadóir: </a:t>
            </a:r>
            <a:r>
              <a:rPr lang="ga-IE" sz="1900" dirty="0" err="1" smtClean="0">
                <a:latin typeface="Tw Cen MT" panose="020B0602020104020603" pitchFamily="34" charset="0"/>
                <a:cs typeface="Times New Roman" pitchFamily="18" charset="0"/>
              </a:rPr>
              <a:t>Maurice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Curtin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BÁC, 1935. © Cnuasach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Bhéaloideas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Éireann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.</a:t>
            </a:r>
          </a:p>
          <a:p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N013.06.00021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Cluichí na Samhna: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Ag baint snap as úll.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Grianghrafadóir: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Maurice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Curtin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BÁC, 1935. © Cnuasach Bhéaloideas Éireann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.</a:t>
            </a:r>
            <a:endParaRPr lang="ga-IE" sz="1900" dirty="0"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6442" y="616426"/>
            <a:ext cx="10942638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9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IE" sz="19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(</a:t>
            </a:r>
            <a:r>
              <a:rPr lang="en-IE" sz="19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ar</a:t>
            </a:r>
            <a:r>
              <a:rPr lang="en-IE" sz="19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lean)</a:t>
            </a:r>
            <a:r>
              <a:rPr lang="en-US" sz="19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</a:p>
          <a:p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N013.06.00035 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Cluichí na Samhna: Bia na Samhna. Grianghrafadóir: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Maurice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Curtin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BÁC, 1935. © Cnuasach Bhéaloideas Éireann.</a:t>
            </a:r>
          </a:p>
          <a:p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H032.19.00001 Lá Fhéile Bríde agus Cros Bhríde: Páistí ag díol chrosa Bhríde ag Tobar Bhríde, Lios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Ceannúir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. Grianghrafadóir: Tom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Munnelly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Lios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Ceannúir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Co. an Chláir, 1983. © Cnuasach Bhéaloideas Éireann.</a:t>
            </a:r>
          </a:p>
          <a:p>
            <a:r>
              <a:rPr lang="ga-IE" sz="1900" b="1" dirty="0">
                <a:latin typeface="Tw Cen MT" panose="020B0602020104020603" pitchFamily="34" charset="0"/>
                <a:cs typeface="Times New Roman" pitchFamily="18" charset="0"/>
              </a:rPr>
              <a:t>Íomhánna le caoinchead ó Chnuasach Bhéaloideas Éireann</a:t>
            </a:r>
            <a:endParaRPr lang="en-US" sz="1900" b="1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1900" b="1" dirty="0" err="1" smtClean="0">
                <a:latin typeface="Tw Cen MT" panose="020B0602020104020603" pitchFamily="34" charset="0"/>
                <a:cs typeface="Times New Roman" pitchFamily="18" charset="0"/>
              </a:rPr>
              <a:t>Bailiúchán</a:t>
            </a:r>
            <a:r>
              <a:rPr lang="en-US" sz="1900" b="1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900" b="1" dirty="0" err="1"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sz="1900" b="1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900" b="1" dirty="0" err="1">
                <a:latin typeface="Tw Cen MT" panose="020B0602020104020603" pitchFamily="34" charset="0"/>
                <a:cs typeface="Times New Roman" pitchFamily="18" charset="0"/>
              </a:rPr>
              <a:t>Scol</a:t>
            </a:r>
            <a:endParaRPr lang="ga-IE" sz="1900" b="1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1900" dirty="0" err="1">
                <a:latin typeface="Tw Cen MT" panose="020B0602020104020603" pitchFamily="34" charset="0"/>
                <a:cs typeface="Times New Roman" pitchFamily="18" charset="0"/>
              </a:rPr>
              <a:t>Imleabhar</a:t>
            </a:r>
            <a:r>
              <a:rPr lang="en-US" sz="1900" dirty="0">
                <a:latin typeface="Tw Cen MT" panose="020B0602020104020603" pitchFamily="34" charset="0"/>
                <a:cs typeface="Times New Roman" pitchFamily="18" charset="0"/>
              </a:rPr>
              <a:t> 0641, </a:t>
            </a:r>
            <a:r>
              <a:rPr lang="en-US" sz="1900" dirty="0" err="1">
                <a:latin typeface="Tw Cen MT" panose="020B0602020104020603" pitchFamily="34" charset="0"/>
                <a:cs typeface="Times New Roman" pitchFamily="18" charset="0"/>
              </a:rPr>
              <a:t>Leathanach</a:t>
            </a:r>
            <a:r>
              <a:rPr lang="en-US" sz="1900" dirty="0">
                <a:latin typeface="Tw Cen MT" panose="020B0602020104020603" pitchFamily="34" charset="0"/>
                <a:cs typeface="Times New Roman" pitchFamily="18" charset="0"/>
              </a:rPr>
              <a:t> 93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Lá Fhéile Bríde. Bailitheoir: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Máighréad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Ní Cadhla. Faisnéiseoir: Peadar Ó Cadhla, Baile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Threasnáin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Co. Phort Láirge. © Cnuasach Bhéaloideas Éireann, UCD.</a:t>
            </a:r>
          </a:p>
          <a:p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Imleabhar 0094, Leathanach 104 Lá Bealtaine. Bailitheoir: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Brigidh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 Ní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Rabhlaigh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. Faisnéiseoir: Seán Mac </a:t>
            </a:r>
            <a:r>
              <a:rPr lang="ga-IE" sz="1900" dirty="0" err="1">
                <a:latin typeface="Tw Cen MT" panose="020B0602020104020603" pitchFamily="34" charset="0"/>
                <a:cs typeface="Times New Roman" pitchFamily="18" charset="0"/>
              </a:rPr>
              <a:t>Rabhlaigh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, An Gort, 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Co</a:t>
            </a:r>
            <a:r>
              <a:rPr lang="ga-IE" sz="1900" dirty="0">
                <a:latin typeface="Tw Cen MT" panose="020B0602020104020603" pitchFamily="34" charset="0"/>
                <a:cs typeface="Times New Roman" pitchFamily="18" charset="0"/>
              </a:rPr>
              <a:t>. Mhaigh Eo, 1937. © Cnuasach Bhéaloideas Éireann, UCD.</a:t>
            </a:r>
          </a:p>
          <a:p>
            <a:endParaRPr lang="ga-IE" sz="1900" b="1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900" baseline="0" dirty="0"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Má rinneadh fail</a:t>
            </a:r>
            <a:r>
              <a:rPr lang="en-GB" sz="1900" baseline="0" dirty="0"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900" baseline="0" dirty="0"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1900" baseline="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1900" baseline="0" dirty="0"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</a:t>
            </a:r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1900" baseline="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900" baseline="0" dirty="0">
                <a:latin typeface="Tw Cen MT" panose="020B0602020104020603" pitchFamily="34" charset="0"/>
                <a:cs typeface="Times New Roman" pitchFamily="18" charset="0"/>
              </a:rPr>
              <a:t>dhéanamh leis na foilsitheoirí. Beidh na foilsitheoirí lántoilteanach socruithe cuí a dhéanamh leis.</a:t>
            </a:r>
          </a:p>
          <a:p>
            <a:endParaRPr lang="ga-IE" sz="19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900" baseline="0" dirty="0"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1900" dirty="0" smtClean="0">
                <a:latin typeface="Tw Cen MT" panose="020B0602020104020603" pitchFamily="34" charset="0"/>
                <a:cs typeface="Times New Roman" pitchFamily="18" charset="0"/>
              </a:rPr>
              <a:t>8</a:t>
            </a:r>
            <a:endParaRPr lang="ga-IE" sz="19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9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An Gúm, Foras</a:t>
            </a:r>
            <a:r>
              <a:rPr lang="ga-IE" sz="1900" dirty="0" smtClean="0">
                <a:latin typeface="Tw Cen MT" panose="020B0602020104020603" pitchFamily="34" charset="0"/>
                <a:cs typeface="Times New Roman" pitchFamily="18" charset="0"/>
              </a:rPr>
              <a:t> na Gaeilge, </a:t>
            </a:r>
            <a:r>
              <a:rPr lang="en-IE" sz="1900" dirty="0" smtClean="0">
                <a:latin typeface="Tw Cen MT" panose="020B0602020104020603" pitchFamily="34" charset="0"/>
                <a:cs typeface="Times New Roman" pitchFamily="18" charset="0"/>
              </a:rPr>
              <a:t>63-66 </a:t>
            </a:r>
            <a:r>
              <a:rPr lang="en-IE" sz="1900" dirty="0" err="1" smtClean="0"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1900" dirty="0" smtClean="0"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1900" baseline="0" dirty="0" smtClean="0">
                <a:latin typeface="Tw Cen MT" panose="020B0602020104020603" pitchFamily="34" charset="0"/>
                <a:cs typeface="Times New Roman" pitchFamily="18" charset="0"/>
              </a:rPr>
              <a:t>, Baile Átha Cliath </a:t>
            </a:r>
            <a:r>
              <a:rPr lang="en-IE" sz="1900" dirty="0">
                <a:latin typeface="Tw Cen MT" panose="020B0602020104020603" pitchFamily="34" charset="0"/>
                <a:cs typeface="Times New Roman" pitchFamily="18" charset="0"/>
              </a:rPr>
              <a:t>1</a:t>
            </a:r>
            <a:endParaRPr lang="ga-IE" sz="1900" baseline="0" dirty="0"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421" y="2862299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219701" y="928673"/>
            <a:ext cx="6219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Tá an cailín sa ghrianghraf ag imirt cluiche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 d’imrítí </a:t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go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minic in Éirinn </a:t>
            </a:r>
            <a:r>
              <a:rPr lang="ga-IE" sz="2200" b="1" dirty="0">
                <a:latin typeface="Tw Cen MT" charset="0"/>
                <a:ea typeface="Tw Cen MT" charset="0"/>
                <a:cs typeface="Tw Cen MT" charset="0"/>
              </a:rPr>
              <a:t>Oíche </a:t>
            </a:r>
            <a:r>
              <a:rPr lang="ga-IE" sz="2200" b="1" dirty="0" smtClean="0">
                <a:latin typeface="Tw Cen MT" charset="0"/>
                <a:ea typeface="Tw Cen MT" charset="0"/>
                <a:cs typeface="Tw Cen MT" charset="0"/>
              </a:rPr>
              <a:t>Shamhna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. Chuirtí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trí mhias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ar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an mbord.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Bhíodh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uisce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i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gceann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amháin acu, cré </a:t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i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gceann eile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agus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fáinne sa tríú ceann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882087" y="432000"/>
            <a:ext cx="3680989" cy="633600"/>
          </a:xfrm>
          <a:prstGeom prst="horizontalScrol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>
                <a:latin typeface="Berlin Sans FB" charset="0"/>
                <a:ea typeface="Berlin Sans FB" charset="0"/>
                <a:cs typeface="Berlin Sans FB" charset="0"/>
              </a:rPr>
              <a:t>Oíche Shamhna</a:t>
            </a:r>
          </a:p>
        </p:txBody>
      </p:sp>
      <p:pic>
        <p:nvPicPr>
          <p:cNvPr id="13" name="Picture 2" descr="Games &amp; Pastimes: Hallowe'en gam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869" y="1303552"/>
            <a:ext cx="3093424" cy="46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21" y="4454502"/>
            <a:ext cx="1511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/>
          <p:nvPr/>
        </p:nvSpPr>
        <p:spPr>
          <a:xfrm>
            <a:off x="5219701" y="2563723"/>
            <a:ext cx="6219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Chuirtí púicín nó dallóg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ar gach páiste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. An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té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chuirfeadh a lámh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i mias an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uisce,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deirtí </a:t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go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rachadh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sé nó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sí thar sáile. An té a chuirfeadh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lámh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i mias na cré, deirtí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go bhfaigheadh sé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nó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sí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bás, agus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an té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 chuirfeadh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 lámh i mias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fháinne,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deirtí go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bpósfadh sé nó sí roimh i bhfad. </a:t>
            </a:r>
          </a:p>
        </p:txBody>
      </p:sp>
      <p:sp>
        <p:nvSpPr>
          <p:cNvPr id="15" name="Rectangle 9"/>
          <p:cNvSpPr/>
          <p:nvPr/>
        </p:nvSpPr>
        <p:spPr>
          <a:xfrm>
            <a:off x="5286376" y="4839556"/>
            <a:ext cx="6219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D’imrítí cluichí eile mar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é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 Oíche Shamhna – </a:t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cluichí chun tuar a dhéanamh ar an am a bhí le teacht. Thaitin na cluichí seo go mór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le daoine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óga.</a:t>
            </a:r>
            <a:endParaRPr lang="ga-IE" sz="2200" dirty="0">
              <a:solidFill>
                <a:srgbClr val="FF0000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192956" y="615965"/>
            <a:ext cx="52846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Tógadh an grianghraf seo Oíche Shamhna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na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bliana 1935. Tá an cailín tar éis an fáinne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fháil sa bhairín breac.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Chuirtí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nithe eile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sa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bhairín breac freisin Oíche Shamhna,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cipín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agus píosa éadaigh, mar shampla. </a:t>
            </a:r>
          </a:p>
        </p:txBody>
      </p:sp>
      <p:pic>
        <p:nvPicPr>
          <p:cNvPr id="8" name="Picture 2" descr="Games &amp; Pastimes: Hallowe'en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83" y="615965"/>
            <a:ext cx="5015104" cy="48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418674" y="5310794"/>
            <a:ext cx="5343951" cy="936000"/>
            <a:chOff x="769613" y="2657680"/>
            <a:chExt cx="5149125" cy="1428339"/>
          </a:xfrm>
          <a:solidFill>
            <a:schemeClr val="bg1">
              <a:lumMod val="65000"/>
            </a:schemeClr>
          </a:solidFill>
        </p:grpSpPr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392235" y="2822488"/>
              <a:ext cx="4526503" cy="1098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1950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Cad atá ar siúl sa ghrianghraf seo, meas tú?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9613" y="2657680"/>
              <a:ext cx="901876" cy="1428339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sp>
        <p:nvSpPr>
          <p:cNvPr id="9" name="Rectangle 1"/>
          <p:cNvSpPr/>
          <p:nvPr/>
        </p:nvSpPr>
        <p:spPr>
          <a:xfrm>
            <a:off x="6192956" y="2630151"/>
            <a:ext cx="52846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Deirtí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gurbh é an duine a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gheobhadh </a:t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fáinne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ba thúisce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 phósfadh.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té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 gheobhadh an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cipín,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deirtí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gurbh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eisean </a:t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duine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ba thúisce 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gheobhadh bás.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Dá bhfaigheadh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buachaill an píosa éadaigh,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deirtí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go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bpósfadh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sé bean fuála</a:t>
            </a:r>
            <a:r>
              <a:rPr lang="ga-IE" sz="220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agus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dá bhfaigheadh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cailín é,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deirtí go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bpósfadh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sí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táilliúir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ga-IE" sz="22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 descr="Cluichí &amp; Caitheamh Aimsire: cluichí na Samh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027" y="632276"/>
            <a:ext cx="8153906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>
            <a:grpSpLocks noChangeAspect="1"/>
          </p:cNvGrpSpPr>
          <p:nvPr/>
        </p:nvGrpSpPr>
        <p:grpSpPr bwMode="auto">
          <a:xfrm>
            <a:off x="5165979" y="5611163"/>
            <a:ext cx="5926256" cy="936000"/>
            <a:chOff x="879909" y="3192582"/>
            <a:chExt cx="5710197" cy="1428343"/>
          </a:xfrm>
          <a:solidFill>
            <a:schemeClr val="bg1">
              <a:lumMod val="65000"/>
            </a:schemeClr>
          </a:solidFill>
        </p:grpSpPr>
        <p:sp>
          <p:nvSpPr>
            <p:cNvPr id="17" name="Rectangle 16"/>
            <p:cNvSpPr>
              <a:spLocks/>
            </p:cNvSpPr>
            <p:nvPr/>
          </p:nvSpPr>
          <p:spPr>
            <a:xfrm>
              <a:off x="1595103" y="3375927"/>
              <a:ext cx="4995003" cy="1044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6700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Berlin Sans FB" charset="0"/>
                  <a:cs typeface="Arial" panose="020B0604020202020204" pitchFamily="34" charset="0"/>
                </a:rPr>
                <a:t>Cad atá ar siúl ag na páistí seo, meas tú?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ea typeface="Berlin Sans FB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79909" y="3192582"/>
              <a:ext cx="901876" cy="142834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 bwMode="auto">
          <a:xfrm>
            <a:off x="5165979" y="5611163"/>
            <a:ext cx="4738256" cy="936000"/>
            <a:chOff x="962178" y="7516056"/>
            <a:chExt cx="4565507" cy="1428343"/>
          </a:xfrm>
          <a:solidFill>
            <a:schemeClr val="bg1">
              <a:lumMod val="65000"/>
            </a:schemeClr>
          </a:solidFill>
        </p:grpSpPr>
        <p:sp>
          <p:nvSpPr>
            <p:cNvPr id="20" name="Rectangle 19"/>
            <p:cNvSpPr>
              <a:spLocks/>
            </p:cNvSpPr>
            <p:nvPr/>
          </p:nvSpPr>
          <p:spPr>
            <a:xfrm>
              <a:off x="1677373" y="7726982"/>
              <a:ext cx="3850312" cy="10437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6700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Berlin Sans FB" charset="0"/>
                  <a:cs typeface="Arial" panose="020B0604020202020204" pitchFamily="34" charset="0"/>
                </a:rPr>
                <a:t>Déan cur síos ar a gcuid éadaí. 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ea typeface="Berlin Sans FB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62178" y="7516056"/>
              <a:ext cx="901876" cy="142834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5165979" y="5604705"/>
            <a:ext cx="5824071" cy="936797"/>
            <a:chOff x="962177" y="6031989"/>
            <a:chExt cx="5611739" cy="1429559"/>
          </a:xfrm>
          <a:solidFill>
            <a:schemeClr val="bg1">
              <a:lumMod val="65000"/>
            </a:schemeClr>
          </a:solidFill>
        </p:grpSpPr>
        <p:sp>
          <p:nvSpPr>
            <p:cNvPr id="23" name="Rectangle 22"/>
            <p:cNvSpPr>
              <a:spLocks/>
            </p:cNvSpPr>
            <p:nvPr/>
          </p:nvSpPr>
          <p:spPr>
            <a:xfrm>
              <a:off x="1578913" y="6266246"/>
              <a:ext cx="4995003" cy="10437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6700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Berlin Sans FB" charset="0"/>
                  <a:cs typeface="Arial" panose="020B0604020202020204" pitchFamily="34" charset="0"/>
                </a:rPr>
                <a:t>An grianghraf nua-aimseartha é, dar leat?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ea typeface="Berlin Sans FB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62177" y="6031989"/>
              <a:ext cx="901876" cy="1429559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165979" y="5605502"/>
            <a:ext cx="6300000" cy="936000"/>
            <a:chOff x="618371" y="2469769"/>
            <a:chExt cx="6223126" cy="1428343"/>
          </a:xfrm>
          <a:solidFill>
            <a:schemeClr val="bg1">
              <a:lumMod val="65000"/>
            </a:schemeClr>
          </a:solidFill>
        </p:grpSpPr>
        <p:sp>
          <p:nvSpPr>
            <p:cNvPr id="26" name="Rectangle 25"/>
            <p:cNvSpPr>
              <a:spLocks/>
            </p:cNvSpPr>
            <p:nvPr/>
          </p:nvSpPr>
          <p:spPr>
            <a:xfrm>
              <a:off x="1326180" y="2680698"/>
              <a:ext cx="5515317" cy="10437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6700" lvl="1">
                <a:defRPr/>
              </a:pPr>
              <a:r>
                <a:rPr lang="ga-IE" sz="2000" dirty="0">
                  <a:solidFill>
                    <a:schemeClr val="tx1"/>
                  </a:solidFill>
                  <a:latin typeface="Arial" panose="020B0604020202020204" pitchFamily="34" charset="0"/>
                  <a:ea typeface="Berlin Sans FB" charset="0"/>
                  <a:cs typeface="Arial" panose="020B0604020202020204" pitchFamily="34" charset="0"/>
                </a:rPr>
                <a:t>Déan comparáid idir na feistis sa ghrianghraf </a:t>
              </a: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Berlin Sans FB" charset="0"/>
                  <a:cs typeface="Arial" panose="020B0604020202020204" pitchFamily="34" charset="0"/>
                </a:rPr>
                <a:t>agus </a:t>
              </a:r>
              <a:r>
                <a:rPr lang="ga-IE" sz="2000" dirty="0">
                  <a:solidFill>
                    <a:schemeClr val="tx1"/>
                  </a:solidFill>
                  <a:latin typeface="Arial" panose="020B0604020202020204" pitchFamily="34" charset="0"/>
                  <a:ea typeface="Berlin Sans FB" charset="0"/>
                  <a:cs typeface="Arial" panose="020B0604020202020204" pitchFamily="34" charset="0"/>
                </a:rPr>
                <a:t>feistis Oíche Shamhna an lae inniu</a:t>
              </a: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Berlin Sans FB" charset="0"/>
                  <a:cs typeface="Arial" panose="020B0604020202020204" pitchFamily="34" charset="0"/>
                </a:rPr>
                <a:t>. 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ea typeface="Berlin Sans FB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8371" y="2469769"/>
              <a:ext cx="901876" cy="142834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olded Corner 12"/>
          <p:cNvSpPr>
            <a:spLocks noChangeAspect="1"/>
          </p:cNvSpPr>
          <p:nvPr/>
        </p:nvSpPr>
        <p:spPr>
          <a:xfrm>
            <a:off x="313899" y="411513"/>
            <a:ext cx="11491414" cy="130036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 BLANCA" panose="02000000000000000000" pitchFamily="2" charset="0"/>
            </a:endParaRPr>
          </a:p>
          <a:p>
            <a:r>
              <a:rPr lang="ga-IE" sz="24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Tógadh an grianghraf seo Oíche Shamhna na bliana 1980. </a:t>
            </a:r>
            <a:r>
              <a:rPr lang="ga-IE" sz="24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San am sin ghléasadh na </a:t>
            </a:r>
            <a:r>
              <a:rPr lang="ga-IE" sz="24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páistí </a:t>
            </a:r>
            <a:r>
              <a:rPr lang="ga-IE" sz="24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in </a:t>
            </a:r>
            <a:r>
              <a:rPr lang="ga-IE" sz="24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éadaí </a:t>
            </a:r>
            <a:r>
              <a:rPr lang="ga-IE" sz="24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4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dtuismitheoirí agus </a:t>
            </a:r>
            <a:r>
              <a:rPr lang="ga-IE" sz="24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théidís </a:t>
            </a:r>
            <a:r>
              <a:rPr lang="ga-IE" sz="24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ó theach go </a:t>
            </a:r>
            <a:r>
              <a:rPr lang="ga-IE" sz="24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teach ag bailiú torthaí, cnónna agus milseán. Chaithidís </a:t>
            </a:r>
            <a:r>
              <a:rPr lang="ga-IE" sz="2400" b="1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aghaidheanna fidil </a:t>
            </a:r>
            <a:r>
              <a:rPr lang="ga-IE" sz="24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nó riteoga ar </a:t>
            </a:r>
            <a:r>
              <a:rPr lang="ga-IE" sz="24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a n-aghaidh. </a:t>
            </a:r>
          </a:p>
        </p:txBody>
      </p:sp>
    </p:spTree>
    <p:extLst>
      <p:ext uri="{BB962C8B-B14F-4D97-AF65-F5344CB8AC3E}">
        <p14:creationId xmlns:p14="http://schemas.microsoft.com/office/powerpoint/2010/main" val="639971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29477" y="549981"/>
            <a:ext cx="6461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D’imríodh na páistí cluichí le húlla freisin Oíche Shamhna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. Chuiridís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úlla ar snámh i dtobán uisce agus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dhéanaidís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iarracht iad a thógáil aníos as an tobán den aon snap amháin lena mbéal. Chrochaidís úll ón tsíleáil freisin agus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d’fhéachaidís le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snap a bhaint as an úll agus a lámha ceangailte taobh thiar dá ndroim.</a:t>
            </a:r>
          </a:p>
        </p:txBody>
      </p:sp>
      <p:pic>
        <p:nvPicPr>
          <p:cNvPr id="9" name="Picture 2" descr="Cluichí &amp; Caitheamh Aimsire: cluichí na Samhn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5051">
            <a:off x="790932" y="752502"/>
            <a:ext cx="3541471" cy="3461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luichí &amp; Caitheamh Aimsire: cluichí na Samhn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916">
            <a:off x="7153494" y="3303169"/>
            <a:ext cx="4138400" cy="280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Games &amp; Pastimes: Hallowe'en gam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181" y="3541702"/>
            <a:ext cx="4019268" cy="269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67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8806" y="1066162"/>
            <a:ext cx="7437910" cy="52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1747" y="1155639"/>
            <a:ext cx="97194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Tá Oíche Shamhna á ceiliúradh in Éirinn le breis agus dhá mhíle bliain.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Bhíodh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féile mhór ag na Ceiltigh gach bliain timpeall Oíche Shamhna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.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Aimsir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spraoi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agus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féasta a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bhí</a:t>
            </a:r>
            <a:r>
              <a:rPr lang="en-US" sz="2400" dirty="0" err="1" smtClean="0">
                <a:latin typeface="Tw Cen MT" charset="0"/>
                <a:ea typeface="Tw Cen MT" charset="0"/>
                <a:cs typeface="Tw Cen MT" charset="0"/>
              </a:rPr>
              <a:t>odh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ann.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63594" y="2449820"/>
            <a:ext cx="96875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Is é is brí leis an bhfocal ‘Samhain’ ná ‘deireadh an tsamhraidh’. Ba í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Oíche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Shamhna deireadh na bliana ag na Ceiltigh agus ba é Lá Samhna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tús na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bliana nua.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63593" y="3773012"/>
            <a:ext cx="9687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Feirmeoirí ba ea na Ceiltigh. Tráth na Samhna,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bhíodh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na barra uile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bainte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acu agus dóthain bia bailithe acu don gheimhreadh fada fuar.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Bhíodh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féasta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acu,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mar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sin, le ceiliúradh a dhéanamh tar éis na hoibre ar fad.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63593" y="5082420"/>
            <a:ext cx="9687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Chreid na Ceiltigh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go mbíodh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taibhsí ag dul thart Oíche Shamhna.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Mar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gheall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air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sin,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chlúdaídís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 n-aghaidh dá mbídís ag dul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amach </a:t>
            </a:r>
            <a:b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sa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chaoi is nach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n-aithneodh na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taibhsí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iad.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6" name="Horizontal Scroll 7"/>
          <p:cNvSpPr/>
          <p:nvPr/>
        </p:nvSpPr>
        <p:spPr>
          <a:xfrm>
            <a:off x="939553" y="432000"/>
            <a:ext cx="5446733" cy="633600"/>
          </a:xfrm>
          <a:prstGeom prst="horizontalScrol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Eolas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faoi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ga-IE" sz="3200" dirty="0" smtClean="0">
                <a:latin typeface="Berlin Sans FB" charset="0"/>
                <a:ea typeface="Berlin Sans FB" charset="0"/>
                <a:cs typeface="Berlin Sans FB" charset="0"/>
              </a:rPr>
              <a:t>Oíche Shamhna</a:t>
            </a:r>
            <a:endParaRPr lang="en-GB" sz="3200" dirty="0">
              <a:latin typeface="Berlin Sans FB" charset="0"/>
              <a:ea typeface="Berlin Sans FB" charset="0"/>
              <a:cs typeface="Berlin Sans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 descr="Time &amp; Festivals: St. Brigid’s D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31" y="1122744"/>
            <a:ext cx="4619555" cy="46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86400" y="526058"/>
            <a:ext cx="631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Tá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na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buachaillí sa ghrianghraf ag ceiliúradh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na</a:t>
            </a:r>
            <a:r>
              <a:rPr lang="ga-IE" sz="2000" b="1" dirty="0" smtClean="0">
                <a:latin typeface="Tw Cen MT" charset="0"/>
                <a:ea typeface="Tw Cen MT" charset="0"/>
                <a:cs typeface="Tw Cen MT" charset="0"/>
              </a:rPr>
              <a:t> Féile </a:t>
            </a:r>
            <a:r>
              <a:rPr lang="ga-IE" sz="2000" b="1" dirty="0">
                <a:latin typeface="Tw Cen MT" charset="0"/>
                <a:ea typeface="Tw Cen MT" charset="0"/>
                <a:cs typeface="Tw Cen MT" charset="0"/>
              </a:rPr>
              <a:t>Bríde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. ‘Buachaillí na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brídeoige’ an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t-ainm a tugadh orthu. Cailíní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théadh timpeall i </a:t>
            </a:r>
            <a:r>
              <a:rPr lang="en-US" sz="2000" dirty="0" smtClean="0">
                <a:latin typeface="Tw Cen MT" charset="0"/>
                <a:ea typeface="Tw Cen MT" charset="0"/>
                <a:cs typeface="Tw Cen MT" charset="0"/>
              </a:rPr>
              <a:t>g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ceantair eile, nó théadh na páistí uile timpeall. </a:t>
            </a:r>
            <a:endParaRPr lang="ga-IE" sz="2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732" y="3833781"/>
            <a:ext cx="1511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840424" y="4103853"/>
            <a:ext cx="5964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i="1" dirty="0" smtClean="0">
                <a:latin typeface="Tw Cen MT" charset="0"/>
                <a:ea typeface="Tw Cen MT" charset="0"/>
                <a:cs typeface="Tw Cen MT" charset="0"/>
              </a:rPr>
              <a:t>Seo </a:t>
            </a:r>
            <a:r>
              <a:rPr lang="ga-IE" sz="2000" i="1" dirty="0">
                <a:latin typeface="Tw Cen MT" charset="0"/>
                <a:ea typeface="Tw Cen MT" charset="0"/>
                <a:cs typeface="Tw Cen MT" charset="0"/>
              </a:rPr>
              <a:t>í isteach mo bhrídeog</a:t>
            </a:r>
            <a:br>
              <a:rPr lang="ga-IE" sz="2000" i="1" dirty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i="1" dirty="0">
                <a:latin typeface="Tw Cen MT" charset="0"/>
                <a:ea typeface="Tw Cen MT" charset="0"/>
                <a:cs typeface="Tw Cen MT" charset="0"/>
              </a:rPr>
              <a:t>Mo bhrídeog chun a’ tí</a:t>
            </a:r>
            <a:br>
              <a:rPr lang="ga-IE" sz="2000" i="1" dirty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i="1" dirty="0">
                <a:latin typeface="Tw Cen MT" charset="0"/>
                <a:ea typeface="Tw Cen MT" charset="0"/>
                <a:cs typeface="Tw Cen MT" charset="0"/>
              </a:rPr>
              <a:t>Mo bhrídeog álainn gléasta</a:t>
            </a:r>
            <a:br>
              <a:rPr lang="ga-IE" sz="2000" i="1" dirty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i="1" dirty="0">
                <a:latin typeface="Tw Cen MT" charset="0"/>
                <a:ea typeface="Tw Cen MT" charset="0"/>
                <a:cs typeface="Tw Cen MT" charset="0"/>
              </a:rPr>
              <a:t>In éadach agus tuí</a:t>
            </a:r>
            <a:br>
              <a:rPr lang="ga-IE" sz="2000" i="1" dirty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i="1" dirty="0">
                <a:latin typeface="Tw Cen MT" charset="0"/>
                <a:ea typeface="Tw Cen MT" charset="0"/>
                <a:cs typeface="Tw Cen MT" charset="0"/>
              </a:rPr>
              <a:t>Tabhair pingin don bhrídeog </a:t>
            </a:r>
            <a:r>
              <a:rPr lang="ga-IE" sz="2000" i="1" dirty="0" smtClean="0">
                <a:latin typeface="Tw Cen MT" charset="0"/>
                <a:ea typeface="Tw Cen MT" charset="0"/>
                <a:cs typeface="Tw Cen MT" charset="0"/>
              </a:rPr>
              <a:t>‘</a:t>
            </a:r>
            <a:r>
              <a:rPr lang="ga-IE" sz="2000" i="1" dirty="0">
                <a:latin typeface="Tw Cen MT" charset="0"/>
                <a:ea typeface="Tw Cen MT" charset="0"/>
                <a:cs typeface="Tw Cen MT" charset="0"/>
              </a:rPr>
              <a:t>s beidh sí buíoch </a:t>
            </a:r>
            <a:r>
              <a:rPr lang="ga-IE" sz="2000" i="1" dirty="0" smtClean="0">
                <a:latin typeface="Tw Cen MT" charset="0"/>
                <a:ea typeface="Tw Cen MT" charset="0"/>
                <a:cs typeface="Tw Cen MT" charset="0"/>
              </a:rPr>
              <a:t>díobh. </a:t>
            </a:r>
            <a:endParaRPr lang="ga-IE" sz="2000" i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13894" y="5761153"/>
            <a:ext cx="885913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Cliceáil ar an nasc thíos chun féachaint ar fhíseán gearr faoin traidisiún seo:</a:t>
            </a:r>
            <a:br>
              <a:rPr lang="ga-IE" sz="2000" dirty="0" smtClean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</a:br>
            <a:r>
              <a:rPr lang="ga-IE" sz="2000" dirty="0" smtClean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  <a:hlinkClick r:id="rId5"/>
              </a:rPr>
              <a:t>http://www.rte.ie/archives/2015/0130/676775-biddy-boys/</a:t>
            </a:r>
            <a:r>
              <a:rPr lang="ga-IE" sz="2000" dirty="0" smtClean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 </a:t>
            </a:r>
            <a:endParaRPr lang="ga-IE" sz="2000" dirty="0">
              <a:latin typeface="Arial" panose="020B0604020202020204" pitchFamily="34" charset="0"/>
              <a:ea typeface="Tw Cen MT" charset="0"/>
              <a:cs typeface="Arial" panose="020B0604020202020204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717640" y="432000"/>
            <a:ext cx="4474139" cy="631773"/>
          </a:xfrm>
          <a:prstGeom prst="horizontalScrol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Lá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Fhéile</a:t>
            </a:r>
            <a:r>
              <a:rPr lang="en-GB" sz="3200" dirty="0">
                <a:latin typeface="Berlin Sans FB" charset="0"/>
                <a:ea typeface="Berlin Sans FB" charset="0"/>
                <a:cs typeface="Berlin Sans FB" charset="0"/>
              </a:rPr>
              <a:t> </a:t>
            </a:r>
            <a:r>
              <a:rPr lang="en-GB" sz="3200" dirty="0" err="1">
                <a:latin typeface="Berlin Sans FB" charset="0"/>
                <a:ea typeface="Berlin Sans FB" charset="0"/>
                <a:cs typeface="Berlin Sans FB" charset="0"/>
              </a:rPr>
              <a:t>Bríde</a:t>
            </a:r>
            <a:endParaRPr lang="en-GB" sz="3200" dirty="0">
              <a:latin typeface="Berlin Sans FB" charset="0"/>
              <a:ea typeface="Berlin Sans FB" charset="0"/>
              <a:cs typeface="Berlin Sans FB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EE6959-36A2-47B3-957B-0711EED7BAF3}"/>
              </a:ext>
            </a:extLst>
          </p:cNvPr>
          <p:cNvSpPr txBox="1"/>
          <p:nvPr/>
        </p:nvSpPr>
        <p:spPr>
          <a:xfrm>
            <a:off x="5486400" y="1857084"/>
            <a:ext cx="6305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Théidís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ó theach go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teach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O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íche Fhéile Bríde (an oíche roimhe ré). Bhíodh samhail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de Naomh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Bríd á hiompar acu. ‘An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bhrídeog’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a tugadh ar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an tsamhail.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Bábóg is ea </a:t>
            </a:r>
            <a:b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an bhrídeog sa ghrianghraf, ach as arbhar a dhéantaí </a:t>
            </a:r>
            <a:b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an bhrídeog sa seanam. Sheinnidís ceol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agus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bhailídís airgead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agus bia le haghaidh cóisir in onóir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naoimh.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Ba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ghnách leo 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rann traidisiúnta </a:t>
            </a:r>
            <a:r>
              <a:rPr lang="ga-IE" sz="2000" dirty="0">
                <a:latin typeface="Tw Cen MT" charset="0"/>
                <a:ea typeface="Tw Cen MT" charset="0"/>
                <a:cs typeface="Tw Cen MT" charset="0"/>
              </a:rPr>
              <a:t>a rá, mar shampla</a:t>
            </a:r>
            <a:r>
              <a:rPr lang="ga-IE" sz="2000" dirty="0" smtClean="0">
                <a:latin typeface="Tw Cen MT" charset="0"/>
                <a:ea typeface="Tw Cen MT" charset="0"/>
                <a:cs typeface="Tw Cen MT" charset="0"/>
              </a:rPr>
              <a:t>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15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313899" y="411513"/>
            <a:ext cx="11491414" cy="6057526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95948" y="1306976"/>
            <a:ext cx="59150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Creideadh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go raibh an t-ádh ag baint le Naomh Bríd agus go raibh sí in ann daoine a leigheas.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Ba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nós le daoine píosa éadaigh a fhágáil taobh amuigh den teach Oíche Fhéile Bríde.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Creideadh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go dtiocfadh Naomh Bríd thart agus go leagfadh sí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lámh ar an éadach. Bheadh leigheas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ar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phianta agus cosaint ó chontúirt san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éadach</a:t>
            </a:r>
            <a:b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as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sin amach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. </a:t>
            </a:r>
            <a:endParaRPr lang="ga-IE" sz="22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1" name="AutoShape 14" descr="https://webmail.eir.ie/service/home/~/?auth=co&amp;loc=en_GB&amp;id=268883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02" y="1306976"/>
            <a:ext cx="4520303" cy="369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/>
          <p:nvPr/>
        </p:nvSpPr>
        <p:spPr>
          <a:xfrm>
            <a:off x="5695948" y="4260974"/>
            <a:ext cx="5810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‘Brat Bhríde’ </a:t>
            </a:r>
            <a:r>
              <a:rPr lang="ga-IE" sz="2200" dirty="0">
                <a:latin typeface="Tw Cen MT" charset="0"/>
                <a:ea typeface="Tw Cen MT" charset="0"/>
                <a:cs typeface="Tw Cen MT" charset="0"/>
              </a:rPr>
              <a:t>a tugadh ar an bpíosa éadaigh </a:t>
            </a:r>
            <a:r>
              <a:rPr lang="ga-IE" sz="2200" dirty="0" smtClean="0">
                <a:latin typeface="Tw Cen MT" charset="0"/>
                <a:ea typeface="Tw Cen MT" charset="0"/>
                <a:cs typeface="Tw Cen MT" charset="0"/>
              </a:rPr>
              <a:t>seo. </a:t>
            </a:r>
            <a:endParaRPr lang="ga-IE" sz="22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1453</Words>
  <Application>Microsoft Office PowerPoint</Application>
  <PresentationFormat>Custom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332</cp:revision>
  <dcterms:created xsi:type="dcterms:W3CDTF">2018-02-05T14:56:40Z</dcterms:created>
  <dcterms:modified xsi:type="dcterms:W3CDTF">2019-11-14T10:26:36Z</dcterms:modified>
</cp:coreProperties>
</file>