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8" r:id="rId2"/>
    <p:sldId id="266" r:id="rId3"/>
    <p:sldId id="268" r:id="rId4"/>
    <p:sldId id="269" r:id="rId5"/>
    <p:sldId id="277" r:id="rId6"/>
    <p:sldId id="276" r:id="rId7"/>
    <p:sldId id="283" r:id="rId8"/>
    <p:sldId id="285" r:id="rId9"/>
    <p:sldId id="291" r:id="rId10"/>
    <p:sldId id="290" r:id="rId11"/>
    <p:sldId id="281" r:id="rId12"/>
    <p:sldId id="271" r:id="rId13"/>
    <p:sldId id="270" r:id="rId14"/>
    <p:sldId id="288" r:id="rId15"/>
    <p:sldId id="292" r:id="rId16"/>
    <p:sldId id="28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6F55"/>
    <a:srgbClr val="74442D"/>
    <a:srgbClr val="C1B1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2085" autoAdjust="0"/>
  </p:normalViewPr>
  <p:slideViewPr>
    <p:cSldViewPr snapToGrid="0">
      <p:cViewPr>
        <p:scale>
          <a:sx n="66" d="100"/>
          <a:sy n="66" d="100"/>
        </p:scale>
        <p:origin x="126" y="-288"/>
      </p:cViewPr>
      <p:guideLst>
        <p:guide orient="horz" pos="2160"/>
        <p:guide pos="3840"/>
      </p:guideLst>
    </p:cSldViewPr>
  </p:slideViewPr>
  <p:notesTextViewPr>
    <p:cViewPr>
      <p:scale>
        <a:sx n="1" d="1"/>
        <a:sy n="1" d="1"/>
      </p:scale>
      <p:origin x="0" y="0"/>
    </p:cViewPr>
  </p:notesTextViewPr>
  <p:sorterViewPr>
    <p:cViewPr>
      <p:scale>
        <a:sx n="100" d="100"/>
        <a:sy n="100" d="100"/>
      </p:scale>
      <p:origin x="0" y="-57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B065C1-0DE7-417E-B725-AA003357BC90}" type="datetimeFigureOut">
              <a:rPr lang="en-GB" smtClean="0"/>
              <a:t>04/09/2020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D053B-3E26-4C67-936F-587B40362E2B}" type="slidenum">
              <a:rPr lang="en-GB" smtClean="0"/>
              <a:t>‹#›</a:t>
            </a:fld>
            <a:endParaRPr lang="en-GB"/>
          </a:p>
        </p:txBody>
      </p:sp>
    </p:spTree>
    <p:extLst>
      <p:ext uri="{BB962C8B-B14F-4D97-AF65-F5344CB8AC3E}">
        <p14:creationId xmlns:p14="http://schemas.microsoft.com/office/powerpoint/2010/main" val="2622066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1D053B-3E26-4C67-936F-587B40362E2B}" type="slidenum">
              <a:rPr lang="en-GB" smtClean="0"/>
              <a:t>2</a:t>
            </a:fld>
            <a:endParaRPr lang="en-GB"/>
          </a:p>
        </p:txBody>
      </p:sp>
    </p:spTree>
    <p:extLst>
      <p:ext uri="{BB962C8B-B14F-4D97-AF65-F5344CB8AC3E}">
        <p14:creationId xmlns:p14="http://schemas.microsoft.com/office/powerpoint/2010/main" val="3846073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251D053B-3E26-4C67-936F-587B40362E2B}" type="slidenum">
              <a:rPr lang="en-GB" smtClean="0"/>
              <a:t>3</a:t>
            </a:fld>
            <a:endParaRPr lang="en-GB"/>
          </a:p>
        </p:txBody>
      </p:sp>
    </p:spTree>
    <p:extLst>
      <p:ext uri="{BB962C8B-B14F-4D97-AF65-F5344CB8AC3E}">
        <p14:creationId xmlns:p14="http://schemas.microsoft.com/office/powerpoint/2010/main" val="2489989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251D053B-3E26-4C67-936F-587B40362E2B}" type="slidenum">
              <a:rPr lang="en-GB" smtClean="0"/>
              <a:t>8</a:t>
            </a:fld>
            <a:endParaRPr lang="en-GB"/>
          </a:p>
        </p:txBody>
      </p:sp>
    </p:spTree>
    <p:extLst>
      <p:ext uri="{BB962C8B-B14F-4D97-AF65-F5344CB8AC3E}">
        <p14:creationId xmlns:p14="http://schemas.microsoft.com/office/powerpoint/2010/main" val="862014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251D053B-3E26-4C67-936F-587B40362E2B}" type="slidenum">
              <a:rPr lang="en-GB" smtClean="0"/>
              <a:t>9</a:t>
            </a:fld>
            <a:endParaRPr lang="en-GB"/>
          </a:p>
        </p:txBody>
      </p:sp>
    </p:spTree>
    <p:extLst>
      <p:ext uri="{BB962C8B-B14F-4D97-AF65-F5344CB8AC3E}">
        <p14:creationId xmlns:p14="http://schemas.microsoft.com/office/powerpoint/2010/main" val="573895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ga-IE" sz="1200" dirty="0"/>
          </a:p>
        </p:txBody>
      </p:sp>
      <p:sp>
        <p:nvSpPr>
          <p:cNvPr id="4" name="Slide Number Placeholder 3"/>
          <p:cNvSpPr>
            <a:spLocks noGrp="1"/>
          </p:cNvSpPr>
          <p:nvPr>
            <p:ph type="sldNum" sz="quarter" idx="10"/>
          </p:nvPr>
        </p:nvSpPr>
        <p:spPr/>
        <p:txBody>
          <a:bodyPr/>
          <a:lstStyle/>
          <a:p>
            <a:fld id="{1B7D49B5-0C8F-47D5-B168-93DE0CA3DBED}" type="slidenum">
              <a:rPr lang="ga-IE" smtClean="0"/>
              <a:t>10</a:t>
            </a:fld>
            <a:endParaRPr lang="ga-IE"/>
          </a:p>
        </p:txBody>
      </p:sp>
    </p:spTree>
    <p:extLst>
      <p:ext uri="{BB962C8B-B14F-4D97-AF65-F5344CB8AC3E}">
        <p14:creationId xmlns:p14="http://schemas.microsoft.com/office/powerpoint/2010/main" val="2747324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251D053B-3E26-4C67-936F-587B40362E2B}" type="slidenum">
              <a:rPr lang="en-GB" smtClean="0"/>
              <a:t>11</a:t>
            </a:fld>
            <a:endParaRPr lang="en-GB"/>
          </a:p>
        </p:txBody>
      </p:sp>
    </p:spTree>
    <p:extLst>
      <p:ext uri="{BB962C8B-B14F-4D97-AF65-F5344CB8AC3E}">
        <p14:creationId xmlns:p14="http://schemas.microsoft.com/office/powerpoint/2010/main" val="1252705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F383F6A-154A-4402-90E7-FCA4FBD7A7CE}" type="datetimeFigureOut">
              <a:rPr lang="en-GB" smtClean="0"/>
              <a:t>04/09/2020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60574-85A7-4F65-84B1-6C7159E8A678}" type="slidenum">
              <a:rPr lang="en-GB" smtClean="0"/>
              <a:t>‹#›</a:t>
            </a:fld>
            <a:endParaRPr lang="en-GB"/>
          </a:p>
        </p:txBody>
      </p:sp>
    </p:spTree>
    <p:extLst>
      <p:ext uri="{BB962C8B-B14F-4D97-AF65-F5344CB8AC3E}">
        <p14:creationId xmlns:p14="http://schemas.microsoft.com/office/powerpoint/2010/main" val="412036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383F6A-154A-4402-90E7-FCA4FBD7A7CE}" type="datetimeFigureOut">
              <a:rPr lang="en-GB" smtClean="0"/>
              <a:t>04/09/2020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60574-85A7-4F65-84B1-6C7159E8A678}" type="slidenum">
              <a:rPr lang="en-GB" smtClean="0"/>
              <a:t>‹#›</a:t>
            </a:fld>
            <a:endParaRPr lang="en-GB"/>
          </a:p>
        </p:txBody>
      </p:sp>
    </p:spTree>
    <p:extLst>
      <p:ext uri="{BB962C8B-B14F-4D97-AF65-F5344CB8AC3E}">
        <p14:creationId xmlns:p14="http://schemas.microsoft.com/office/powerpoint/2010/main" val="987353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383F6A-154A-4402-90E7-FCA4FBD7A7CE}" type="datetimeFigureOut">
              <a:rPr lang="en-GB" smtClean="0"/>
              <a:t>04/09/2020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60574-85A7-4F65-84B1-6C7159E8A678}" type="slidenum">
              <a:rPr lang="en-GB" smtClean="0"/>
              <a:t>‹#›</a:t>
            </a:fld>
            <a:endParaRPr lang="en-GB"/>
          </a:p>
        </p:txBody>
      </p:sp>
    </p:spTree>
    <p:extLst>
      <p:ext uri="{BB962C8B-B14F-4D97-AF65-F5344CB8AC3E}">
        <p14:creationId xmlns:p14="http://schemas.microsoft.com/office/powerpoint/2010/main" val="3461123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383F6A-154A-4402-90E7-FCA4FBD7A7CE}" type="datetimeFigureOut">
              <a:rPr lang="en-GB" smtClean="0"/>
              <a:t>04/09/2020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60574-85A7-4F65-84B1-6C7159E8A678}" type="slidenum">
              <a:rPr lang="en-GB" smtClean="0"/>
              <a:t>‹#›</a:t>
            </a:fld>
            <a:endParaRPr lang="en-GB"/>
          </a:p>
        </p:txBody>
      </p:sp>
    </p:spTree>
    <p:extLst>
      <p:ext uri="{BB962C8B-B14F-4D97-AF65-F5344CB8AC3E}">
        <p14:creationId xmlns:p14="http://schemas.microsoft.com/office/powerpoint/2010/main" val="3552421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383F6A-154A-4402-90E7-FCA4FBD7A7CE}" type="datetimeFigureOut">
              <a:rPr lang="en-GB" smtClean="0"/>
              <a:t>04/09/2020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60574-85A7-4F65-84B1-6C7159E8A678}" type="slidenum">
              <a:rPr lang="en-GB" smtClean="0"/>
              <a:t>‹#›</a:t>
            </a:fld>
            <a:endParaRPr lang="en-GB"/>
          </a:p>
        </p:txBody>
      </p:sp>
    </p:spTree>
    <p:extLst>
      <p:ext uri="{BB962C8B-B14F-4D97-AF65-F5344CB8AC3E}">
        <p14:creationId xmlns:p14="http://schemas.microsoft.com/office/powerpoint/2010/main" val="335439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F383F6A-154A-4402-90E7-FCA4FBD7A7CE}" type="datetimeFigureOut">
              <a:rPr lang="en-GB" smtClean="0"/>
              <a:t>04/09/2020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F60574-85A7-4F65-84B1-6C7159E8A678}" type="slidenum">
              <a:rPr lang="en-GB" smtClean="0"/>
              <a:t>‹#›</a:t>
            </a:fld>
            <a:endParaRPr lang="en-GB"/>
          </a:p>
        </p:txBody>
      </p:sp>
    </p:spTree>
    <p:extLst>
      <p:ext uri="{BB962C8B-B14F-4D97-AF65-F5344CB8AC3E}">
        <p14:creationId xmlns:p14="http://schemas.microsoft.com/office/powerpoint/2010/main" val="1414917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F383F6A-154A-4402-90E7-FCA4FBD7A7CE}" type="datetimeFigureOut">
              <a:rPr lang="en-GB" smtClean="0"/>
              <a:t>04/09/2020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F60574-85A7-4F65-84B1-6C7159E8A678}" type="slidenum">
              <a:rPr lang="en-GB" smtClean="0"/>
              <a:t>‹#›</a:t>
            </a:fld>
            <a:endParaRPr lang="en-GB"/>
          </a:p>
        </p:txBody>
      </p:sp>
    </p:spTree>
    <p:extLst>
      <p:ext uri="{BB962C8B-B14F-4D97-AF65-F5344CB8AC3E}">
        <p14:creationId xmlns:p14="http://schemas.microsoft.com/office/powerpoint/2010/main" val="114085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F383F6A-154A-4402-90E7-FCA4FBD7A7CE}" type="datetimeFigureOut">
              <a:rPr lang="en-GB" smtClean="0"/>
              <a:t>04/09/2020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F60574-85A7-4F65-84B1-6C7159E8A678}" type="slidenum">
              <a:rPr lang="en-GB" smtClean="0"/>
              <a:t>‹#›</a:t>
            </a:fld>
            <a:endParaRPr lang="en-GB"/>
          </a:p>
        </p:txBody>
      </p:sp>
    </p:spTree>
    <p:extLst>
      <p:ext uri="{BB962C8B-B14F-4D97-AF65-F5344CB8AC3E}">
        <p14:creationId xmlns:p14="http://schemas.microsoft.com/office/powerpoint/2010/main" val="727301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83F6A-154A-4402-90E7-FCA4FBD7A7CE}" type="datetimeFigureOut">
              <a:rPr lang="en-GB" smtClean="0"/>
              <a:t>04/09/2020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F60574-85A7-4F65-84B1-6C7159E8A678}" type="slidenum">
              <a:rPr lang="en-GB" smtClean="0"/>
              <a:t>‹#›</a:t>
            </a:fld>
            <a:endParaRPr lang="en-GB"/>
          </a:p>
        </p:txBody>
      </p:sp>
    </p:spTree>
    <p:extLst>
      <p:ext uri="{BB962C8B-B14F-4D97-AF65-F5344CB8AC3E}">
        <p14:creationId xmlns:p14="http://schemas.microsoft.com/office/powerpoint/2010/main" val="4058101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383F6A-154A-4402-90E7-FCA4FBD7A7CE}" type="datetimeFigureOut">
              <a:rPr lang="en-GB" smtClean="0"/>
              <a:t>04/09/2020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F60574-85A7-4F65-84B1-6C7159E8A678}" type="slidenum">
              <a:rPr lang="en-GB" smtClean="0"/>
              <a:t>‹#›</a:t>
            </a:fld>
            <a:endParaRPr lang="en-GB"/>
          </a:p>
        </p:txBody>
      </p:sp>
    </p:spTree>
    <p:extLst>
      <p:ext uri="{BB962C8B-B14F-4D97-AF65-F5344CB8AC3E}">
        <p14:creationId xmlns:p14="http://schemas.microsoft.com/office/powerpoint/2010/main" val="682477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383F6A-154A-4402-90E7-FCA4FBD7A7CE}" type="datetimeFigureOut">
              <a:rPr lang="en-GB" smtClean="0"/>
              <a:t>04/09/2020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F60574-85A7-4F65-84B1-6C7159E8A678}" type="slidenum">
              <a:rPr lang="en-GB" smtClean="0"/>
              <a:t>‹#›</a:t>
            </a:fld>
            <a:endParaRPr lang="en-GB"/>
          </a:p>
        </p:txBody>
      </p:sp>
    </p:spTree>
    <p:extLst>
      <p:ext uri="{BB962C8B-B14F-4D97-AF65-F5344CB8AC3E}">
        <p14:creationId xmlns:p14="http://schemas.microsoft.com/office/powerpoint/2010/main" val="3286333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83F6A-154A-4402-90E7-FCA4FBD7A7CE}" type="datetimeFigureOut">
              <a:rPr lang="en-GB" smtClean="0"/>
              <a:t>04/09/2020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F60574-85A7-4F65-84B1-6C7159E8A678}" type="slidenum">
              <a:rPr lang="en-GB" smtClean="0"/>
              <a:t>‹#›</a:t>
            </a:fld>
            <a:endParaRPr lang="en-GB"/>
          </a:p>
        </p:txBody>
      </p:sp>
    </p:spTree>
    <p:extLst>
      <p:ext uri="{BB962C8B-B14F-4D97-AF65-F5344CB8AC3E}">
        <p14:creationId xmlns:p14="http://schemas.microsoft.com/office/powerpoint/2010/main" val="3035477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jpg"/><Relationship Id="rId7" Type="http://schemas.openxmlformats.org/officeDocument/2006/relationships/hyperlink" Target="http://www.fairtrade.i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youtube.com/watch?v=VeUGvhINwHw" TargetMode="External"/><Relationship Id="rId5" Type="http://schemas.openxmlformats.org/officeDocument/2006/relationships/image" Target="../media/image25.jpe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8.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hyperlink" Target="https://ccea.org.uk/downloads/docs/ccea-asset/Resource/Cothrom%20Go%20Leor?.pdf"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s://vimeo.com/901399"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tif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hyperlink" Target="https://vimeo.com/338510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s://www.youtube.com/watch?v=eHDxy04QPq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64" b="10193"/>
          <a:stretch/>
        </p:blipFill>
        <p:spPr bwMode="auto">
          <a:xfrm>
            <a:off x="0" y="-1"/>
            <a:ext cx="12192000" cy="68829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743" y="304800"/>
            <a:ext cx="6709558" cy="2215991"/>
          </a:xfrm>
          <a:prstGeom prst="rect">
            <a:avLst/>
          </a:prstGeom>
          <a:noFill/>
        </p:spPr>
        <p:txBody>
          <a:bodyPr wrap="square" rtlCol="0">
            <a:spAutoFit/>
          </a:bodyPr>
          <a:lstStyle/>
          <a:p>
            <a:r>
              <a:rPr lang="ga-IE" sz="13800" b="1" dirty="0" smtClean="0">
                <a:solidFill>
                  <a:schemeClr val="bg1"/>
                </a:solidFill>
                <a:latin typeface="MV Boli" panose="02000500030200090000" pitchFamily="2" charset="0"/>
                <a:cs typeface="MV Boli" panose="02000500030200090000" pitchFamily="2" charset="0"/>
              </a:rPr>
              <a:t>Seacláid</a:t>
            </a:r>
            <a:endParaRPr lang="ga-IE" sz="13800" b="1" dirty="0">
              <a:solidFill>
                <a:schemeClr val="bg1"/>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7402120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208" b="10379"/>
          <a:stretch/>
        </p:blipFill>
        <p:spPr bwMode="auto">
          <a:xfrm>
            <a:off x="1" y="0"/>
            <a:ext cx="12212330" cy="6876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a:spLocks/>
          </p:cNvSpPr>
          <p:nvPr/>
        </p:nvSpPr>
        <p:spPr>
          <a:xfrm>
            <a:off x="485656" y="347751"/>
            <a:ext cx="11196000" cy="619215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4" name="Rectangle 3"/>
          <p:cNvSpPr/>
          <p:nvPr/>
        </p:nvSpPr>
        <p:spPr>
          <a:xfrm>
            <a:off x="708023" y="3988862"/>
            <a:ext cx="10973633" cy="1938992"/>
          </a:xfrm>
          <a:prstGeom prst="rect">
            <a:avLst/>
          </a:prstGeom>
          <a:noFill/>
        </p:spPr>
        <p:txBody>
          <a:bodyPr wrap="square">
            <a:spAutoFit/>
          </a:bodyPr>
          <a:lstStyle/>
          <a:p>
            <a:pPr lvl="0"/>
            <a:r>
              <a:rPr lang="ga-IE" sz="2000" dirty="0" smtClean="0">
                <a:latin typeface="Tw Cen MT" panose="020B0602020104020603" pitchFamily="34" charset="0"/>
              </a:rPr>
              <a:t>Is iad na comhlachtaí móra ilnáisiúnta is mó a dhéanann brabach ar an tseacláid. Is i dtíortha ardioncaim a bhíonn ceanncheathrúna agus monarchana na gcomhlachtaí sin – i Meiriceá, sa Ghearmáin agus </a:t>
            </a:r>
            <a:br>
              <a:rPr lang="ga-IE" sz="2000" dirty="0" smtClean="0">
                <a:latin typeface="Tw Cen MT" panose="020B0602020104020603" pitchFamily="34" charset="0"/>
              </a:rPr>
            </a:br>
            <a:r>
              <a:rPr lang="ga-IE" sz="2000" dirty="0" smtClean="0">
                <a:latin typeface="Tw Cen MT" panose="020B0602020104020603" pitchFamily="34" charset="0"/>
              </a:rPr>
              <a:t>san Eilvéis, mar shampla</a:t>
            </a:r>
            <a:r>
              <a:rPr lang="ga-IE" sz="2000" smtClean="0">
                <a:latin typeface="Tw Cen MT" panose="020B0602020104020603" pitchFamily="34" charset="0"/>
              </a:rPr>
              <a:t>. </a:t>
            </a:r>
            <a:r>
              <a:rPr lang="ga-IE" sz="2000" dirty="0" smtClean="0">
                <a:latin typeface="Tw Cen MT" panose="020B0602020104020603" pitchFamily="34" charset="0"/>
              </a:rPr>
              <a:t>Faigheann na comhlachtaí seacláide a gcuid pónairí cócó i dtíortha ísealioncaim, áit a mbíonn an costas saothair níos ísle, an cháin níos ísle agus áit a mbíonn na dlíthe a bhaineann le coinníollacha oibre níos laige. Déanann siad táirgí seacláide amach as na pónairí agus ansin díolann siad na táirgí sin ar phraghas i bhfad níos airde ná an praghas a íocadh ar na pónairí cócó. </a:t>
            </a:r>
            <a:endParaRPr lang="ga-IE" sz="2000" dirty="0">
              <a:latin typeface="Tw Cen MT" panose="020B0602020104020603" pitchFamily="34" charset="0"/>
            </a:endParaRPr>
          </a:p>
        </p:txBody>
      </p:sp>
      <p:pic>
        <p:nvPicPr>
          <p:cNvPr id="11" name="Picture 10">
            <a:extLst>
              <a:ext uri="{FF2B5EF4-FFF2-40B4-BE49-F238E27FC236}">
                <a16:creationId xmlns="" xmlns:a16="http://schemas.microsoft.com/office/drawing/2014/main" id="{A5459960-2CD3-45E6-9682-9920C042C0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5715" y="925124"/>
            <a:ext cx="3850855" cy="2888141"/>
          </a:xfrm>
          <a:prstGeom prst="ellipse">
            <a:avLst/>
          </a:prstGeom>
          <a:ln w="76200" cap="rnd">
            <a:solidFill>
              <a:schemeClr val="bg1"/>
            </a:solidFill>
          </a:ln>
          <a:effectLst/>
        </p:spPr>
      </p:pic>
      <p:pic>
        <p:nvPicPr>
          <p:cNvPr id="12" name="Picture 11">
            <a:extLst>
              <a:ext uri="{FF2B5EF4-FFF2-40B4-BE49-F238E27FC236}">
                <a16:creationId xmlns="" xmlns:a16="http://schemas.microsoft.com/office/drawing/2014/main" id="{9C67101A-575F-4BFB-A701-47162D410C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023" y="1305361"/>
            <a:ext cx="3354893" cy="2516170"/>
          </a:xfrm>
          <a:prstGeom prst="ellipse">
            <a:avLst/>
          </a:prstGeom>
          <a:ln w="76200" cap="rnd">
            <a:solidFill>
              <a:schemeClr val="bg1"/>
            </a:solidFill>
          </a:ln>
          <a:effectLst/>
        </p:spPr>
      </p:pic>
      <p:pic>
        <p:nvPicPr>
          <p:cNvPr id="13" name="Picture 12">
            <a:extLst>
              <a:ext uri="{FF2B5EF4-FFF2-40B4-BE49-F238E27FC236}">
                <a16:creationId xmlns="" xmlns:a16="http://schemas.microsoft.com/office/drawing/2014/main" id="{9C67101A-575F-4BFB-A701-47162D410C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7417" y="1308328"/>
            <a:ext cx="3680123" cy="2458322"/>
          </a:xfrm>
          <a:prstGeom prst="ellipse">
            <a:avLst/>
          </a:prstGeom>
          <a:ln w="76200" cap="rnd">
            <a:solidFill>
              <a:schemeClr val="bg1"/>
            </a:solidFill>
          </a:ln>
          <a:effectLst/>
        </p:spPr>
      </p:pic>
      <p:sp>
        <p:nvSpPr>
          <p:cNvPr id="3" name="TextBox 2"/>
          <p:cNvSpPr txBox="1"/>
          <p:nvPr/>
        </p:nvSpPr>
        <p:spPr>
          <a:xfrm>
            <a:off x="1702940" y="548680"/>
            <a:ext cx="8642085" cy="369332"/>
          </a:xfrm>
          <a:prstGeom prst="rect">
            <a:avLst/>
          </a:prstGeom>
          <a:noFill/>
        </p:spPr>
        <p:txBody>
          <a:bodyPr wrap="square" rtlCol="0">
            <a:spAutoFit/>
          </a:bodyPr>
          <a:lstStyle/>
          <a:p>
            <a:endParaRPr lang="ga-IE" dirty="0"/>
          </a:p>
        </p:txBody>
      </p:sp>
      <p:grpSp>
        <p:nvGrpSpPr>
          <p:cNvPr id="9" name="Grúpa 56"/>
          <p:cNvGrpSpPr>
            <a:grpSpLocks noChangeAspect="1"/>
          </p:cNvGrpSpPr>
          <p:nvPr/>
        </p:nvGrpSpPr>
        <p:grpSpPr>
          <a:xfrm>
            <a:off x="231462" y="610615"/>
            <a:ext cx="4316211" cy="900001"/>
            <a:chOff x="203131" y="120302"/>
            <a:chExt cx="4405304" cy="612635"/>
          </a:xfrm>
          <a:solidFill>
            <a:srgbClr val="9F6F55"/>
          </a:solidFill>
        </p:grpSpPr>
        <p:sp>
          <p:nvSpPr>
            <p:cNvPr id="10" name="Rectangle 9"/>
            <p:cNvSpPr>
              <a:spLocks noChangeAspect="1"/>
            </p:cNvSpPr>
            <p:nvPr/>
          </p:nvSpPr>
          <p:spPr bwMode="auto">
            <a:xfrm>
              <a:off x="662479" y="203479"/>
              <a:ext cx="3945956" cy="4462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2000" dirty="0" smtClean="0">
                  <a:solidFill>
                    <a:schemeClr val="bg1"/>
                  </a:solidFill>
                  <a:latin typeface="Tw Cen MT" panose="020B0602020104020603" pitchFamily="34" charset="0"/>
                  <a:cs typeface="Arial" panose="020B0604020202020204" pitchFamily="34" charset="0"/>
                </a:rPr>
                <a:t>Cé a dhéanann brabach ar an tseacláid, mar sin?</a:t>
              </a:r>
              <a:endParaRPr lang="ga-IE" sz="2000" dirty="0">
                <a:solidFill>
                  <a:schemeClr val="bg1"/>
                </a:solidFill>
                <a:latin typeface="Tw Cen MT" panose="020B0602020104020603" pitchFamily="34" charset="0"/>
                <a:cs typeface="Arial" panose="020B0604020202020204" pitchFamily="34" charset="0"/>
              </a:endParaRPr>
            </a:p>
          </p:txBody>
        </p:sp>
        <p:sp>
          <p:nvSpPr>
            <p:cNvPr id="14" name="Oval 13"/>
            <p:cNvSpPr>
              <a:spLocks/>
            </p:cNvSpPr>
            <p:nvPr/>
          </p:nvSpPr>
          <p:spPr bwMode="auto">
            <a:xfrm>
              <a:off x="203131" y="120302"/>
              <a:ext cx="918697" cy="612635"/>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bg1"/>
                  </a:solidFill>
                  <a:latin typeface="Arial" panose="020B0604020202020204" pitchFamily="34" charset="0"/>
                  <a:cs typeface="Arial" panose="020B0604020202020204" pitchFamily="34" charset="0"/>
                </a:rPr>
                <a:t>?</a:t>
              </a:r>
              <a:endParaRPr lang="ga-IE" sz="4400" b="1" dirty="0">
                <a:solidFill>
                  <a:schemeClr val="bg1"/>
                </a:solidFill>
                <a:latin typeface="Arial" panose="020B0604020202020204" pitchFamily="34" charset="0"/>
                <a:cs typeface="Arial" panose="020B0604020202020204" pitchFamily="34" charset="0"/>
              </a:endParaRPr>
            </a:p>
          </p:txBody>
        </p:sp>
      </p:grpSp>
      <p:sp>
        <p:nvSpPr>
          <p:cNvPr id="5" name="TextBox 4"/>
          <p:cNvSpPr txBox="1"/>
          <p:nvPr/>
        </p:nvSpPr>
        <p:spPr>
          <a:xfrm>
            <a:off x="1529069" y="5842337"/>
            <a:ext cx="9320078" cy="707886"/>
          </a:xfrm>
          <a:prstGeom prst="rect">
            <a:avLst/>
          </a:prstGeom>
          <a:noFill/>
        </p:spPr>
        <p:txBody>
          <a:bodyPr wrap="square" rtlCol="0">
            <a:spAutoFit/>
          </a:bodyPr>
          <a:lstStyle/>
          <a:p>
            <a:r>
              <a:rPr lang="en-US" sz="2000" b="1" dirty="0" smtClean="0">
                <a:latin typeface="Tw Cen MT" panose="020B0602020104020603" pitchFamily="34" charset="0"/>
              </a:rPr>
              <a:t>T</a:t>
            </a:r>
            <a:r>
              <a:rPr lang="ga-IE" sz="2000" b="1" dirty="0" err="1" smtClean="0">
                <a:latin typeface="Tw Cen MT" panose="020B0602020104020603" pitchFamily="34" charset="0"/>
              </a:rPr>
              <a:t>rádáil</a:t>
            </a:r>
            <a:r>
              <a:rPr lang="ga-IE" sz="2000" b="1" dirty="0" smtClean="0">
                <a:latin typeface="Tw Cen MT" panose="020B0602020104020603" pitchFamily="34" charset="0"/>
              </a:rPr>
              <a:t> </a:t>
            </a:r>
            <a:r>
              <a:rPr lang="ga-IE" sz="2000" b="1" dirty="0">
                <a:latin typeface="Tw Cen MT" panose="020B0602020104020603" pitchFamily="34" charset="0"/>
              </a:rPr>
              <a:t>éagothrom </a:t>
            </a:r>
            <a:r>
              <a:rPr lang="en-US" sz="2000" dirty="0" smtClean="0">
                <a:latin typeface="Tw Cen MT" panose="020B0602020104020603" pitchFamily="34" charset="0"/>
              </a:rPr>
              <a:t>is </a:t>
            </a:r>
            <a:r>
              <a:rPr lang="en-US" sz="2000" dirty="0" err="1" smtClean="0">
                <a:latin typeface="Tw Cen MT" panose="020B0602020104020603" pitchFamily="34" charset="0"/>
              </a:rPr>
              <a:t>ea</a:t>
            </a:r>
            <a:r>
              <a:rPr lang="en-US" sz="2000" dirty="0" smtClean="0">
                <a:latin typeface="Tw Cen MT" panose="020B0602020104020603" pitchFamily="34" charset="0"/>
              </a:rPr>
              <a:t> é sin, </a:t>
            </a:r>
            <a:r>
              <a:rPr lang="ga-IE" sz="2000" dirty="0" smtClean="0">
                <a:latin typeface="Tw Cen MT" panose="020B0602020104020603" pitchFamily="34" charset="0"/>
              </a:rPr>
              <a:t>mar </a:t>
            </a:r>
            <a:r>
              <a:rPr lang="ga-IE" sz="2000" dirty="0">
                <a:latin typeface="Tw Cen MT" panose="020B0602020104020603" pitchFamily="34" charset="0"/>
              </a:rPr>
              <a:t>go dtugann sé buntáiste do ghrúpa amháin – </a:t>
            </a:r>
            <a:r>
              <a:rPr lang="en-US" sz="2000" dirty="0" smtClean="0">
                <a:latin typeface="Tw Cen MT" panose="020B0602020104020603" pitchFamily="34" charset="0"/>
              </a:rPr>
              <a:t/>
            </a:r>
            <a:br>
              <a:rPr lang="en-US" sz="2000" dirty="0" smtClean="0">
                <a:latin typeface="Tw Cen MT" panose="020B0602020104020603" pitchFamily="34" charset="0"/>
              </a:rPr>
            </a:br>
            <a:r>
              <a:rPr lang="ga-IE" sz="2000" dirty="0" smtClean="0">
                <a:latin typeface="Tw Cen MT" panose="020B0602020104020603" pitchFamily="34" charset="0"/>
              </a:rPr>
              <a:t>na </a:t>
            </a:r>
            <a:r>
              <a:rPr lang="ga-IE" sz="2000" dirty="0">
                <a:latin typeface="Tw Cen MT" panose="020B0602020104020603" pitchFamily="34" charset="0"/>
              </a:rPr>
              <a:t>comhlachtaí seacláide </a:t>
            </a:r>
            <a:r>
              <a:rPr lang="ga-IE" sz="2000" dirty="0" smtClean="0">
                <a:latin typeface="Tw Cen MT" panose="020B0602020104020603" pitchFamily="34" charset="0"/>
              </a:rPr>
              <a:t>– thar </a:t>
            </a:r>
            <a:r>
              <a:rPr lang="ga-IE" sz="2000" dirty="0">
                <a:latin typeface="Tw Cen MT" panose="020B0602020104020603" pitchFamily="34" charset="0"/>
              </a:rPr>
              <a:t>ghrúpa </a:t>
            </a:r>
            <a:r>
              <a:rPr lang="ga-IE" sz="2000" dirty="0" smtClean="0">
                <a:latin typeface="Tw Cen MT" panose="020B0602020104020603" pitchFamily="34" charset="0"/>
              </a:rPr>
              <a:t>eile</a:t>
            </a:r>
            <a:r>
              <a:rPr lang="en-US" sz="2000" dirty="0">
                <a:latin typeface="Tw Cen MT" panose="020B0602020104020603" pitchFamily="34" charset="0"/>
              </a:rPr>
              <a:t> </a:t>
            </a:r>
            <a:r>
              <a:rPr lang="en-US" sz="2000" dirty="0" smtClean="0">
                <a:latin typeface="Tw Cen MT" panose="020B0602020104020603" pitchFamily="34" charset="0"/>
              </a:rPr>
              <a:t>– is é sin</a:t>
            </a:r>
            <a:r>
              <a:rPr lang="ga-IE" sz="2000" dirty="0" smtClean="0">
                <a:latin typeface="Tw Cen MT" panose="020B0602020104020603" pitchFamily="34" charset="0"/>
              </a:rPr>
              <a:t> </a:t>
            </a:r>
            <a:r>
              <a:rPr lang="ga-IE" sz="2000" dirty="0">
                <a:latin typeface="Tw Cen MT" panose="020B0602020104020603" pitchFamily="34" charset="0"/>
              </a:rPr>
              <a:t>na hoibrithe ar na </a:t>
            </a:r>
            <a:r>
              <a:rPr lang="en-US" sz="2000" dirty="0" err="1" smtClean="0">
                <a:latin typeface="Tw Cen MT" panose="020B0602020104020603" pitchFamily="34" charset="0"/>
              </a:rPr>
              <a:t>feirmeacha</a:t>
            </a:r>
            <a:r>
              <a:rPr lang="en-US" sz="2000" dirty="0" smtClean="0">
                <a:latin typeface="Tw Cen MT" panose="020B0602020104020603" pitchFamily="34" charset="0"/>
              </a:rPr>
              <a:t> </a:t>
            </a:r>
            <a:r>
              <a:rPr lang="ga-IE" sz="2000" dirty="0" smtClean="0">
                <a:latin typeface="Tw Cen MT" panose="020B0602020104020603" pitchFamily="34" charset="0"/>
              </a:rPr>
              <a:t>cócó. </a:t>
            </a:r>
            <a:endParaRPr lang="ga-IE" sz="2000" dirty="0"/>
          </a:p>
        </p:txBody>
      </p:sp>
    </p:spTree>
    <p:extLst>
      <p:ext uri="{BB962C8B-B14F-4D97-AF65-F5344CB8AC3E}">
        <p14:creationId xmlns:p14="http://schemas.microsoft.com/office/powerpoint/2010/main" val="34545682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208" b="10379"/>
          <a:stretch/>
        </p:blipFill>
        <p:spPr bwMode="auto">
          <a:xfrm>
            <a:off x="1" y="0"/>
            <a:ext cx="12212330" cy="6876000"/>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le 19"/>
          <p:cNvSpPr>
            <a:spLocks/>
          </p:cNvSpPr>
          <p:nvPr/>
        </p:nvSpPr>
        <p:spPr>
          <a:xfrm>
            <a:off x="485655" y="347751"/>
            <a:ext cx="11196000" cy="619215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5" name="Rectangle 4"/>
          <p:cNvSpPr>
            <a:spLocks noChangeAspect="1"/>
          </p:cNvSpPr>
          <p:nvPr/>
        </p:nvSpPr>
        <p:spPr bwMode="auto">
          <a:xfrm>
            <a:off x="5844335" y="848298"/>
            <a:ext cx="4658907" cy="8238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sz="2000" dirty="0" smtClean="0">
                <a:solidFill>
                  <a:schemeClr val="tx1"/>
                </a:solidFill>
                <a:latin typeface="Tw Cen MT" panose="020B0602020104020603" pitchFamily="34" charset="0"/>
                <a:cs typeface="Arial" panose="020B0604020202020204" pitchFamily="34" charset="0"/>
              </a:rPr>
              <a:t>Lipéad cóirthrádála atá ann. An bhfaca </a:t>
            </a:r>
            <a:br>
              <a:rPr lang="ga-IE" sz="2000" dirty="0" smtClean="0">
                <a:solidFill>
                  <a:schemeClr val="tx1"/>
                </a:solidFill>
                <a:latin typeface="Tw Cen MT" panose="020B0602020104020603" pitchFamily="34" charset="0"/>
                <a:cs typeface="Arial" panose="020B0604020202020204" pitchFamily="34" charset="0"/>
              </a:rPr>
            </a:br>
            <a:r>
              <a:rPr lang="ga-IE" sz="2000" dirty="0" smtClean="0">
                <a:solidFill>
                  <a:schemeClr val="tx1"/>
                </a:solidFill>
                <a:latin typeface="Tw Cen MT" panose="020B0602020104020603" pitchFamily="34" charset="0"/>
                <a:cs typeface="Arial" panose="020B0604020202020204" pitchFamily="34" charset="0"/>
              </a:rPr>
              <a:t>tú an </a:t>
            </a:r>
            <a:r>
              <a:rPr lang="ga-IE" sz="2000" dirty="0" err="1" smtClean="0">
                <a:solidFill>
                  <a:schemeClr val="tx1"/>
                </a:solidFill>
                <a:latin typeface="Tw Cen MT" panose="020B0602020104020603" pitchFamily="34" charset="0"/>
                <a:cs typeface="Arial" panose="020B0604020202020204" pitchFamily="34" charset="0"/>
              </a:rPr>
              <a:t>lógó</a:t>
            </a:r>
            <a:r>
              <a:rPr lang="ga-IE" sz="2000" dirty="0" smtClean="0">
                <a:solidFill>
                  <a:schemeClr val="tx1"/>
                </a:solidFill>
                <a:latin typeface="Tw Cen MT" panose="020B0602020104020603" pitchFamily="34" charset="0"/>
                <a:cs typeface="Arial" panose="020B0604020202020204" pitchFamily="34" charset="0"/>
              </a:rPr>
              <a:t> sin riamh ar aon táirge </a:t>
            </a:r>
            <a:br>
              <a:rPr lang="ga-IE" sz="2000" dirty="0" smtClean="0">
                <a:solidFill>
                  <a:schemeClr val="tx1"/>
                </a:solidFill>
                <a:latin typeface="Tw Cen MT" panose="020B0602020104020603" pitchFamily="34" charset="0"/>
                <a:cs typeface="Arial" panose="020B0604020202020204" pitchFamily="34" charset="0"/>
              </a:rPr>
            </a:br>
            <a:r>
              <a:rPr lang="ga-IE" sz="2000" dirty="0" smtClean="0">
                <a:solidFill>
                  <a:schemeClr val="tx1"/>
                </a:solidFill>
                <a:latin typeface="Tw Cen MT" panose="020B0602020104020603" pitchFamily="34" charset="0"/>
                <a:cs typeface="Arial" panose="020B0604020202020204" pitchFamily="34" charset="0"/>
              </a:rPr>
              <a:t>i do theach nó sna siopaí?</a:t>
            </a:r>
            <a:endParaRPr lang="ga-IE" sz="2000" dirty="0">
              <a:solidFill>
                <a:schemeClr val="tx1"/>
              </a:solidFill>
              <a:latin typeface="Tw Cen MT" panose="020B0602020104020603" pitchFamily="34" charset="0"/>
              <a:cs typeface="Arial" panose="020B0604020202020204" pitchFamily="34" charset="0"/>
            </a:endParaRPr>
          </a:p>
        </p:txBody>
      </p:sp>
      <p:pic>
        <p:nvPicPr>
          <p:cNvPr id="717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 b="15367"/>
          <a:stretch/>
        </p:blipFill>
        <p:spPr bwMode="auto">
          <a:xfrm>
            <a:off x="653434" y="713818"/>
            <a:ext cx="2895600" cy="4824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Oval 11"/>
          <p:cNvSpPr>
            <a:spLocks noChangeAspect="1"/>
          </p:cNvSpPr>
          <p:nvPr/>
        </p:nvSpPr>
        <p:spPr>
          <a:xfrm>
            <a:off x="952908" y="891498"/>
            <a:ext cx="828000" cy="8280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74"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044751" y="505102"/>
            <a:ext cx="1565311" cy="1600792"/>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úpa 56"/>
          <p:cNvGrpSpPr>
            <a:grpSpLocks noChangeAspect="1"/>
          </p:cNvGrpSpPr>
          <p:nvPr/>
        </p:nvGrpSpPr>
        <p:grpSpPr>
          <a:xfrm>
            <a:off x="417760" y="5854078"/>
            <a:ext cx="4090999" cy="900001"/>
            <a:chOff x="142475" y="170379"/>
            <a:chExt cx="4130550" cy="537124"/>
          </a:xfrm>
          <a:solidFill>
            <a:srgbClr val="9F6F55"/>
          </a:solidFill>
        </p:grpSpPr>
        <p:sp>
          <p:nvSpPr>
            <p:cNvPr id="17" name="Rectangle 16"/>
            <p:cNvSpPr>
              <a:spLocks/>
            </p:cNvSpPr>
            <p:nvPr/>
          </p:nvSpPr>
          <p:spPr bwMode="auto">
            <a:xfrm>
              <a:off x="565525" y="214714"/>
              <a:ext cx="3707500" cy="429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dirty="0" smtClean="0">
                  <a:solidFill>
                    <a:schemeClr val="bg1"/>
                  </a:solidFill>
                  <a:latin typeface="Tw Cen MT" panose="020B0602020104020603" pitchFamily="34" charset="0"/>
                  <a:cs typeface="Arial" panose="020B0604020202020204" pitchFamily="34" charset="0"/>
                </a:rPr>
                <a:t>Cad is </a:t>
              </a:r>
              <a:r>
                <a:rPr lang="ga-IE" dirty="0" err="1" smtClean="0">
                  <a:solidFill>
                    <a:schemeClr val="bg1"/>
                  </a:solidFill>
                  <a:latin typeface="Tw Cen MT" panose="020B0602020104020603" pitchFamily="34" charset="0"/>
                  <a:cs typeface="Arial" panose="020B0604020202020204" pitchFamily="34" charset="0"/>
                </a:rPr>
                <a:t>cóirthrádáil</a:t>
              </a:r>
              <a:r>
                <a:rPr lang="ga-IE" dirty="0" smtClean="0">
                  <a:solidFill>
                    <a:schemeClr val="bg1"/>
                  </a:solidFill>
                  <a:latin typeface="Tw Cen MT" panose="020B0602020104020603" pitchFamily="34" charset="0"/>
                  <a:cs typeface="Arial" panose="020B0604020202020204" pitchFamily="34" charset="0"/>
                </a:rPr>
                <a:t> ann, meas tú?</a:t>
              </a:r>
              <a:endParaRPr lang="ga-IE" dirty="0">
                <a:solidFill>
                  <a:schemeClr val="bg1"/>
                </a:solidFill>
                <a:latin typeface="Tw Cen MT" panose="020B0602020104020603" pitchFamily="34" charset="0"/>
                <a:cs typeface="Arial" panose="020B0604020202020204" pitchFamily="34" charset="0"/>
              </a:endParaRPr>
            </a:p>
          </p:txBody>
        </p:sp>
        <p:sp>
          <p:nvSpPr>
            <p:cNvPr id="18" name="Oval 17"/>
            <p:cNvSpPr>
              <a:spLocks/>
            </p:cNvSpPr>
            <p:nvPr/>
          </p:nvSpPr>
          <p:spPr bwMode="auto">
            <a:xfrm>
              <a:off x="142475" y="170379"/>
              <a:ext cx="908701" cy="53712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bg1"/>
                  </a:solidFill>
                  <a:latin typeface="Arial" panose="020B0604020202020204" pitchFamily="34" charset="0"/>
                  <a:cs typeface="Arial" panose="020B0604020202020204" pitchFamily="34" charset="0"/>
                </a:rPr>
                <a:t>?</a:t>
              </a:r>
              <a:endParaRPr lang="ga-IE" sz="4400" b="1" dirty="0">
                <a:solidFill>
                  <a:schemeClr val="bg1"/>
                </a:solidFill>
                <a:latin typeface="Arial" panose="020B0604020202020204" pitchFamily="34" charset="0"/>
                <a:cs typeface="Arial" panose="020B0604020202020204" pitchFamily="34" charset="0"/>
              </a:endParaRPr>
            </a:p>
          </p:txBody>
        </p:sp>
      </p:grpSp>
      <p:sp>
        <p:nvSpPr>
          <p:cNvPr id="14" name="Rectangle 13"/>
          <p:cNvSpPr>
            <a:spLocks noChangeAspect="1"/>
          </p:cNvSpPr>
          <p:nvPr/>
        </p:nvSpPr>
        <p:spPr bwMode="auto">
          <a:xfrm>
            <a:off x="3382635" y="2224216"/>
            <a:ext cx="8299020" cy="19411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sz="2000" dirty="0" smtClean="0">
                <a:solidFill>
                  <a:schemeClr val="tx1"/>
                </a:solidFill>
                <a:latin typeface="Tw Cen MT" panose="020B0602020104020603" pitchFamily="34" charset="0"/>
              </a:rPr>
              <a:t>Ciallaíonn </a:t>
            </a:r>
            <a:r>
              <a:rPr lang="en-US" sz="2000" b="1" dirty="0" smtClean="0">
                <a:solidFill>
                  <a:schemeClr val="tx1"/>
                </a:solidFill>
                <a:latin typeface="Tw Cen MT" panose="020B0602020104020603" pitchFamily="34" charset="0"/>
              </a:rPr>
              <a:t>c</a:t>
            </a:r>
            <a:r>
              <a:rPr lang="ga-IE" sz="2000" b="1" dirty="0" err="1" smtClean="0">
                <a:solidFill>
                  <a:schemeClr val="tx1"/>
                </a:solidFill>
                <a:latin typeface="Tw Cen MT" panose="020B0602020104020603" pitchFamily="34" charset="0"/>
              </a:rPr>
              <a:t>óirthrádáil</a:t>
            </a:r>
            <a:r>
              <a:rPr lang="ga-IE" sz="2000" b="1" dirty="0" smtClean="0">
                <a:solidFill>
                  <a:schemeClr val="tx1"/>
                </a:solidFill>
                <a:latin typeface="Tw Cen MT" panose="020B0602020104020603" pitchFamily="34" charset="0"/>
              </a:rPr>
              <a:t> </a:t>
            </a:r>
            <a:r>
              <a:rPr lang="ga-IE" sz="2000" dirty="0" smtClean="0">
                <a:solidFill>
                  <a:schemeClr val="tx1"/>
                </a:solidFill>
                <a:latin typeface="Tw Cen MT" panose="020B0602020104020603" pitchFamily="34" charset="0"/>
              </a:rPr>
              <a:t>go n-íoctar praghas réasúnta leis an bhfeirmeoir nó </a:t>
            </a:r>
            <a:br>
              <a:rPr lang="ga-IE" sz="2000" dirty="0" smtClean="0">
                <a:solidFill>
                  <a:schemeClr val="tx1"/>
                </a:solidFill>
                <a:latin typeface="Tw Cen MT" panose="020B0602020104020603" pitchFamily="34" charset="0"/>
              </a:rPr>
            </a:br>
            <a:r>
              <a:rPr lang="ga-IE" sz="2000" dirty="0" smtClean="0">
                <a:solidFill>
                  <a:schemeClr val="tx1"/>
                </a:solidFill>
                <a:latin typeface="Tw Cen MT" panose="020B0602020104020603" pitchFamily="34" charset="0"/>
              </a:rPr>
              <a:t>leis an oibrí a d’fhás an </a:t>
            </a:r>
            <a:r>
              <a:rPr lang="en-US" sz="2000" dirty="0" smtClean="0">
                <a:solidFill>
                  <a:schemeClr val="tx1"/>
                </a:solidFill>
                <a:latin typeface="Tw Cen MT" panose="020B0602020104020603" pitchFamily="34" charset="0"/>
              </a:rPr>
              <a:t>t-</a:t>
            </a:r>
            <a:r>
              <a:rPr lang="ga-IE" sz="2000" dirty="0">
                <a:solidFill>
                  <a:schemeClr val="tx1"/>
                </a:solidFill>
                <a:latin typeface="Tw Cen MT" panose="020B0602020104020603" pitchFamily="34" charset="0"/>
              </a:rPr>
              <a:t>earra. Ciallaíonn sé freisin go mbíonn coinníollacha réasúnta oibre acu. Bunaíodh go leor eagraíochtaí náisiúnta cóirthrádála ó na 1990idí ar aghaidh, </a:t>
            </a:r>
            <a:r>
              <a:rPr lang="ga-IE" sz="2000" dirty="0" err="1">
                <a:solidFill>
                  <a:schemeClr val="tx1"/>
                </a:solidFill>
                <a:latin typeface="Tw Cen MT" panose="020B0602020104020603" pitchFamily="34" charset="0"/>
              </a:rPr>
              <a:t>e.g</a:t>
            </a:r>
            <a:r>
              <a:rPr lang="ga-IE" sz="2000" dirty="0">
                <a:solidFill>
                  <a:schemeClr val="tx1"/>
                </a:solidFill>
                <a:latin typeface="Tw Cen MT" panose="020B0602020104020603" pitchFamily="34" charset="0"/>
              </a:rPr>
              <a:t>. </a:t>
            </a:r>
            <a:r>
              <a:rPr lang="ga-IE" sz="2000" dirty="0" err="1">
                <a:solidFill>
                  <a:schemeClr val="tx1"/>
                </a:solidFill>
                <a:latin typeface="Tw Cen MT" panose="020B0602020104020603" pitchFamily="34" charset="0"/>
              </a:rPr>
              <a:t>Cóirthrádáil</a:t>
            </a:r>
            <a:r>
              <a:rPr lang="ga-IE" sz="2000" dirty="0">
                <a:solidFill>
                  <a:schemeClr val="tx1"/>
                </a:solidFill>
                <a:latin typeface="Tw Cen MT" panose="020B0602020104020603" pitchFamily="34" charset="0"/>
              </a:rPr>
              <a:t> Éireann. Tacaíonn na heagraíochtaí seo leis an </a:t>
            </a:r>
            <a:r>
              <a:rPr lang="ga-IE" sz="2000" dirty="0" err="1">
                <a:solidFill>
                  <a:schemeClr val="tx1"/>
                </a:solidFill>
                <a:latin typeface="Tw Cen MT" panose="020B0602020104020603" pitchFamily="34" charset="0"/>
              </a:rPr>
              <a:t>gcóirthrádáil</a:t>
            </a:r>
            <a:r>
              <a:rPr lang="ga-IE" sz="2000" dirty="0">
                <a:solidFill>
                  <a:schemeClr val="tx1"/>
                </a:solidFill>
                <a:latin typeface="Tw Cen MT" panose="020B0602020104020603" pitchFamily="34" charset="0"/>
              </a:rPr>
              <a:t> ar bhealaí éagsúla agus cuireann siad earraí cóirthrádála chun cinn</a:t>
            </a:r>
            <a:r>
              <a:rPr lang="ga-IE" sz="2000" dirty="0" smtClean="0">
                <a:solidFill>
                  <a:schemeClr val="tx1"/>
                </a:solidFill>
                <a:latin typeface="Tw Cen MT" panose="020B0602020104020603" pitchFamily="34" charset="0"/>
              </a:rPr>
              <a:t>.</a:t>
            </a:r>
            <a:r>
              <a:rPr lang="en-US" sz="2000" dirty="0" smtClean="0">
                <a:solidFill>
                  <a:schemeClr val="tx1"/>
                </a:solidFill>
                <a:latin typeface="Tw Cen MT" panose="020B0602020104020603" pitchFamily="34" charset="0"/>
              </a:rPr>
              <a:t> </a:t>
            </a:r>
            <a:r>
              <a:rPr lang="ga-IE" sz="2000" dirty="0" smtClean="0">
                <a:solidFill>
                  <a:schemeClr val="tx1"/>
                </a:solidFill>
                <a:latin typeface="Tw Cen MT" panose="020B0602020104020603" pitchFamily="34" charset="0"/>
              </a:rPr>
              <a:t>Tá </a:t>
            </a:r>
            <a:r>
              <a:rPr lang="ga-IE" sz="2000" dirty="0">
                <a:solidFill>
                  <a:schemeClr val="tx1"/>
                </a:solidFill>
                <a:latin typeface="Tw Cen MT" panose="020B0602020104020603" pitchFamily="34" charset="0"/>
              </a:rPr>
              <a:t>tuilleadh eolais faoin </a:t>
            </a:r>
            <a:r>
              <a:rPr lang="ga-IE" sz="2000" dirty="0" err="1">
                <a:solidFill>
                  <a:schemeClr val="tx1"/>
                </a:solidFill>
                <a:latin typeface="Tw Cen MT" panose="020B0602020104020603" pitchFamily="34" charset="0"/>
              </a:rPr>
              <a:t>gcóirthrádáil</a:t>
            </a:r>
            <a:r>
              <a:rPr lang="ga-IE" sz="2000" dirty="0">
                <a:solidFill>
                  <a:schemeClr val="tx1"/>
                </a:solidFill>
                <a:latin typeface="Tw Cen MT" panose="020B0602020104020603" pitchFamily="34" charset="0"/>
              </a:rPr>
              <a:t> ag an nasc seo: </a:t>
            </a:r>
            <a:r>
              <a:rPr lang="ga-IE" sz="2000" dirty="0" smtClean="0">
                <a:latin typeface="Tw Cen MT" panose="020B0602020104020603" pitchFamily="34" charset="0"/>
                <a:hlinkClick r:id="rId6"/>
              </a:rPr>
              <a:t>https://www.youtube.com/watch?v=VeUGvhINwHw</a:t>
            </a:r>
            <a:r>
              <a:rPr lang="ga-IE" sz="2000" dirty="0" smtClean="0">
                <a:solidFill>
                  <a:schemeClr val="tx1"/>
                </a:solidFill>
                <a:latin typeface="Tw Cen MT" panose="020B0602020104020603" pitchFamily="34" charset="0"/>
              </a:rPr>
              <a:t>. </a:t>
            </a:r>
            <a:endParaRPr lang="ga-IE" sz="2000" dirty="0">
              <a:solidFill>
                <a:schemeClr val="tx1"/>
              </a:solidFill>
              <a:latin typeface="Tw Cen MT" panose="020B0602020104020603" pitchFamily="34" charset="0"/>
            </a:endParaRPr>
          </a:p>
        </p:txBody>
      </p:sp>
      <p:sp>
        <p:nvSpPr>
          <p:cNvPr id="15" name="Rectangle 14"/>
          <p:cNvSpPr>
            <a:spLocks noChangeAspect="1"/>
          </p:cNvSpPr>
          <p:nvPr/>
        </p:nvSpPr>
        <p:spPr bwMode="auto">
          <a:xfrm>
            <a:off x="4669397" y="4594222"/>
            <a:ext cx="4277234" cy="1258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sz="2000" dirty="0" smtClean="0">
                <a:solidFill>
                  <a:schemeClr val="tx1"/>
                </a:solidFill>
                <a:latin typeface="Tw Cen MT" panose="020B0602020104020603" pitchFamily="34" charset="0"/>
              </a:rPr>
              <a:t>Is féidir earraí cóirthrádála eile seachas seacláid a fháil sna siopaí, ina measc bananaí, tae</a:t>
            </a:r>
            <a:r>
              <a:rPr lang="en-US" sz="2000" dirty="0" smtClean="0">
                <a:solidFill>
                  <a:schemeClr val="tx1"/>
                </a:solidFill>
                <a:latin typeface="Tw Cen MT" panose="020B0602020104020603" pitchFamily="34" charset="0"/>
              </a:rPr>
              <a:t> </a:t>
            </a:r>
            <a:r>
              <a:rPr lang="ga-IE" sz="2000" dirty="0" smtClean="0">
                <a:solidFill>
                  <a:schemeClr val="tx1"/>
                </a:solidFill>
                <a:latin typeface="Tw Cen MT" panose="020B0602020104020603" pitchFamily="34" charset="0"/>
              </a:rPr>
              <a:t>agus</a:t>
            </a:r>
            <a:r>
              <a:rPr lang="en-US" sz="2000" dirty="0" smtClean="0">
                <a:solidFill>
                  <a:schemeClr val="tx1"/>
                </a:solidFill>
                <a:latin typeface="Tw Cen MT" panose="020B0602020104020603" pitchFamily="34" charset="0"/>
              </a:rPr>
              <a:t> </a:t>
            </a:r>
            <a:r>
              <a:rPr lang="ga-IE" sz="2000" dirty="0" smtClean="0">
                <a:solidFill>
                  <a:schemeClr val="tx1"/>
                </a:solidFill>
                <a:latin typeface="Tw Cen MT" panose="020B0602020104020603" pitchFamily="34" charset="0"/>
              </a:rPr>
              <a:t>siúcra. Tuilleadh eolais ag an suíomh </a:t>
            </a:r>
            <a:r>
              <a:rPr lang="ga-IE" sz="2000" dirty="0" smtClean="0">
                <a:solidFill>
                  <a:schemeClr val="tx1"/>
                </a:solidFill>
                <a:latin typeface="Tw Cen MT" panose="020B0602020104020603" pitchFamily="34" charset="0"/>
                <a:hlinkClick r:id="rId7"/>
              </a:rPr>
              <a:t>www.fairtrade.ie</a:t>
            </a:r>
            <a:r>
              <a:rPr lang="ga-IE" sz="2000" dirty="0" smtClean="0">
                <a:solidFill>
                  <a:schemeClr val="tx1"/>
                </a:solidFill>
                <a:latin typeface="Tw Cen MT" panose="020B0602020104020603" pitchFamily="34" charset="0"/>
              </a:rPr>
              <a:t>.</a:t>
            </a:r>
            <a:endParaRPr lang="ga-IE" sz="2000" dirty="0">
              <a:solidFill>
                <a:schemeClr val="tx1"/>
              </a:solidFill>
              <a:latin typeface="Tw Cen MT" panose="020B0602020104020603" pitchFamily="34" charset="0"/>
            </a:endParaRPr>
          </a:p>
        </p:txBody>
      </p:sp>
      <p:sp>
        <p:nvSpPr>
          <p:cNvPr id="19" name="Rectangle 18"/>
          <p:cNvSpPr>
            <a:spLocks noChangeAspect="1"/>
          </p:cNvSpPr>
          <p:nvPr/>
        </p:nvSpPr>
        <p:spPr bwMode="auto">
          <a:xfrm>
            <a:off x="7871230" y="6178238"/>
            <a:ext cx="6759181" cy="2258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endParaRPr lang="en-US" dirty="0">
              <a:solidFill>
                <a:schemeClr val="tx1"/>
              </a:solidFill>
              <a:latin typeface="Tw Cen MT" panose="020B0602020104020603" pitchFamily="34" charset="0"/>
            </a:endParaRPr>
          </a:p>
        </p:txBody>
      </p:sp>
      <p:pic>
        <p:nvPicPr>
          <p:cNvPr id="9218"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9181070" y="4199830"/>
            <a:ext cx="2069750" cy="206975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úpa 56"/>
          <p:cNvGrpSpPr>
            <a:grpSpLocks noChangeAspect="1"/>
          </p:cNvGrpSpPr>
          <p:nvPr/>
        </p:nvGrpSpPr>
        <p:grpSpPr>
          <a:xfrm>
            <a:off x="421501" y="5859710"/>
            <a:ext cx="4521202" cy="900000"/>
            <a:chOff x="382938" y="844888"/>
            <a:chExt cx="3567641" cy="637278"/>
          </a:xfrm>
          <a:solidFill>
            <a:srgbClr val="9F6F55"/>
          </a:solidFill>
        </p:grpSpPr>
        <p:sp>
          <p:nvSpPr>
            <p:cNvPr id="8" name="Rectangle 7"/>
            <p:cNvSpPr>
              <a:spLocks/>
            </p:cNvSpPr>
            <p:nvPr/>
          </p:nvSpPr>
          <p:spPr bwMode="auto">
            <a:xfrm>
              <a:off x="735077" y="904629"/>
              <a:ext cx="3215502" cy="5098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2000" dirty="0" smtClean="0">
                  <a:solidFill>
                    <a:schemeClr val="bg1"/>
                  </a:solidFill>
                  <a:latin typeface="Tw Cen MT" panose="020B0602020104020603" pitchFamily="34" charset="0"/>
                  <a:cs typeface="Arial" panose="020B0604020202020204" pitchFamily="34" charset="0"/>
                </a:rPr>
                <a:t>Cad chuige a bhfuil an </a:t>
              </a:r>
              <a:r>
                <a:rPr lang="ga-IE" sz="2000" dirty="0" err="1" smtClean="0">
                  <a:solidFill>
                    <a:schemeClr val="bg1"/>
                  </a:solidFill>
                  <a:latin typeface="Tw Cen MT" panose="020B0602020104020603" pitchFamily="34" charset="0"/>
                  <a:cs typeface="Arial" panose="020B0604020202020204" pitchFamily="34" charset="0"/>
                </a:rPr>
                <a:t>lógó</a:t>
              </a:r>
              <a:r>
                <a:rPr lang="ga-IE" sz="2000" dirty="0" smtClean="0">
                  <a:solidFill>
                    <a:schemeClr val="bg1"/>
                  </a:solidFill>
                  <a:latin typeface="Tw Cen MT" panose="020B0602020104020603" pitchFamily="34" charset="0"/>
                  <a:cs typeface="Arial" panose="020B0604020202020204" pitchFamily="34" charset="0"/>
                </a:rPr>
                <a:t> seo </a:t>
              </a:r>
              <a:r>
                <a:rPr lang="en-US" sz="2000" dirty="0" smtClean="0">
                  <a:solidFill>
                    <a:schemeClr val="bg1"/>
                  </a:solidFill>
                  <a:latin typeface="Tw Cen MT" panose="020B0602020104020603" pitchFamily="34" charset="0"/>
                  <a:cs typeface="Arial" panose="020B0604020202020204" pitchFamily="34" charset="0"/>
                </a:rPr>
                <a:t/>
              </a:r>
              <a:br>
                <a:rPr lang="en-US" sz="2000" dirty="0" smtClean="0">
                  <a:solidFill>
                    <a:schemeClr val="bg1"/>
                  </a:solidFill>
                  <a:latin typeface="Tw Cen MT" panose="020B0602020104020603" pitchFamily="34" charset="0"/>
                  <a:cs typeface="Arial" panose="020B0604020202020204" pitchFamily="34" charset="0"/>
                </a:rPr>
              </a:br>
              <a:r>
                <a:rPr lang="ga-IE" sz="2000" dirty="0" smtClean="0">
                  <a:solidFill>
                    <a:schemeClr val="bg1"/>
                  </a:solidFill>
                  <a:latin typeface="Tw Cen MT" panose="020B0602020104020603" pitchFamily="34" charset="0"/>
                  <a:cs typeface="Arial" panose="020B0604020202020204" pitchFamily="34" charset="0"/>
                </a:rPr>
                <a:t>ar an mbarra seacláide, meas tú?</a:t>
              </a:r>
              <a:endParaRPr lang="ga-IE" sz="2000" dirty="0">
                <a:solidFill>
                  <a:schemeClr val="bg1"/>
                </a:solidFill>
                <a:latin typeface="Tw Cen MT" panose="020B0602020104020603" pitchFamily="34" charset="0"/>
                <a:cs typeface="Arial" panose="020B0604020202020204" pitchFamily="34" charset="0"/>
              </a:endParaRPr>
            </a:p>
          </p:txBody>
        </p:sp>
        <p:sp>
          <p:nvSpPr>
            <p:cNvPr id="9" name="Oval 8"/>
            <p:cNvSpPr>
              <a:spLocks/>
            </p:cNvSpPr>
            <p:nvPr/>
          </p:nvSpPr>
          <p:spPr bwMode="auto">
            <a:xfrm>
              <a:off x="382938" y="844888"/>
              <a:ext cx="710182" cy="637278"/>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bg1"/>
                  </a:solidFill>
                  <a:latin typeface="Arial" panose="020B0604020202020204" pitchFamily="34" charset="0"/>
                  <a:cs typeface="Arial" panose="020B0604020202020204" pitchFamily="34" charset="0"/>
                </a:rPr>
                <a:t>?</a:t>
              </a:r>
              <a:endParaRPr lang="ga-IE" sz="44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981554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7"/>
                                        </p:tgtEl>
                                        <p:attrNameLst>
                                          <p:attrName>style.visibility</p:attrName>
                                        </p:attrNameLst>
                                      </p:cBhvr>
                                      <p:to>
                                        <p:strVal val="hidden"/>
                                      </p:to>
                                    </p:set>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16" presetClass="entr" presetSubtype="21" fill="hold" nodeType="withEffect">
                                  <p:stCondLst>
                                    <p:cond delay="0"/>
                                  </p:stCondLst>
                                  <p:childTnLst>
                                    <p:set>
                                      <p:cBhvr>
                                        <p:cTn id="20" dur="1" fill="hold">
                                          <p:stCondLst>
                                            <p:cond delay="0"/>
                                          </p:stCondLst>
                                        </p:cTn>
                                        <p:tgtEl>
                                          <p:spTgt spid="7174"/>
                                        </p:tgtEl>
                                        <p:attrNameLst>
                                          <p:attrName>style.visibility</p:attrName>
                                        </p:attrNameLst>
                                      </p:cBhvr>
                                      <p:to>
                                        <p:strVal val="visible"/>
                                      </p:to>
                                    </p:set>
                                    <p:animEffect transition="in" filter="barn(inVertical)">
                                      <p:cBhvr>
                                        <p:cTn id="21" dur="500"/>
                                        <p:tgtEl>
                                          <p:spTgt spid="717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0-#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6"/>
                                        </p:tgtEl>
                                        <p:attrNameLst>
                                          <p:attrName>style.visibility</p:attrName>
                                        </p:attrNameLst>
                                      </p:cBhvr>
                                      <p:to>
                                        <p:strVal val="hidden"/>
                                      </p:to>
                                    </p:set>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randombar(horizontal)">
                                      <p:cBhvr>
                                        <p:cTn id="41" dur="500"/>
                                        <p:tgtEl>
                                          <p:spTgt spid="15"/>
                                        </p:tgtEl>
                                      </p:cBhvr>
                                    </p:animEffect>
                                  </p:childTnLst>
                                </p:cTn>
                              </p:par>
                              <p:par>
                                <p:cTn id="42" presetID="42" presetClass="entr" presetSubtype="0" fill="hold" grpId="0" nodeType="withEffect" nodePh="1">
                                  <p:stCondLst>
                                    <p:cond delay="0"/>
                                  </p:stCondLst>
                                  <p:endCondLst>
                                    <p:cond evt="begin" delay="0">
                                      <p:tn val="42"/>
                                    </p:cond>
                                  </p:end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par>
                                <p:cTn id="47" presetID="22" presetClass="entr" presetSubtype="4" fill="hold" nodeType="withEffect">
                                  <p:stCondLst>
                                    <p:cond delay="0"/>
                                  </p:stCondLst>
                                  <p:childTnLst>
                                    <p:set>
                                      <p:cBhvr>
                                        <p:cTn id="48" dur="1" fill="hold">
                                          <p:stCondLst>
                                            <p:cond delay="0"/>
                                          </p:stCondLst>
                                        </p:cTn>
                                        <p:tgtEl>
                                          <p:spTgt spid="9218"/>
                                        </p:tgtEl>
                                        <p:attrNameLst>
                                          <p:attrName>style.visibility</p:attrName>
                                        </p:attrNameLst>
                                      </p:cBhvr>
                                      <p:to>
                                        <p:strVal val="visible"/>
                                      </p:to>
                                    </p:set>
                                    <p:animEffect transition="in" filter="wipe(down)">
                                      <p:cBhvr>
                                        <p:cTn id="49"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P spid="14" grpId="0"/>
      <p:bldP spid="15"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208" b="10379"/>
          <a:stretch/>
        </p:blipFill>
        <p:spPr bwMode="auto">
          <a:xfrm>
            <a:off x="1" y="0"/>
            <a:ext cx="12212330" cy="6876000"/>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a:spLocks/>
          </p:cNvSpPr>
          <p:nvPr/>
        </p:nvSpPr>
        <p:spPr>
          <a:xfrm>
            <a:off x="485655" y="347751"/>
            <a:ext cx="11196000" cy="619215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pic>
        <p:nvPicPr>
          <p:cNvPr id="717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924" b="94091" l="2700" r="94500">
                        <a14:foregroundMark x1="31600" y1="8684" x2="30500" y2="33572"/>
                        <a14:foregroundMark x1="25050" y1="17457" x2="27400" y2="12713"/>
                        <a14:foregroundMark x1="37250" y1="56849" x2="37600" y2="62041"/>
                        <a14:foregroundMark x1="28500" y1="53894" x2="25250" y2="92480"/>
                        <a14:foregroundMark x1="33500" y1="87735" x2="33800" y2="93644"/>
                        <a14:foregroundMark x1="10950" y1="6893" x2="12150" y2="62041"/>
                        <a14:foregroundMark x1="7600" y1="37332" x2="2700" y2="43330"/>
                        <a14:foregroundMark x1="8500" y1="62041" x2="9250" y2="93644"/>
                        <a14:foregroundMark x1="13950" y1="61862" x2="13950" y2="93644"/>
                        <a14:foregroundMark x1="70700" y1="4924" x2="69700" y2="59087"/>
                        <a14:foregroundMark x1="90600" y1="7341" x2="88700" y2="79946"/>
                        <a14:foregroundMark x1="91800" y1="63026" x2="94500" y2="94091"/>
                        <a14:foregroundMark x1="83500" y1="56043" x2="82150" y2="62399"/>
                        <a14:foregroundMark x1="17700" y1="51477" x2="15950" y2="53894"/>
                        <a14:foregroundMark x1="6050" y1="49060" x2="7600" y2="52104"/>
                        <a14:foregroundMark x1="30500" y1="33214" x2="28400" y2="58639"/>
                        <a14:foregroundMark x1="50250" y1="31423" x2="51800" y2="73411"/>
                        <a14:foregroundMark x1="43800" y1="56222" x2="42950" y2="59266"/>
                        <a14:foregroundMark x1="51950" y1="73590" x2="50950" y2="93286"/>
                        <a14:foregroundMark x1="49400" y1="73769" x2="50150" y2="89884"/>
                        <a14:backgroundMark x1="53400" y1="30976" x2="53400" y2="30976"/>
                        <a14:backgroundMark x1="46400" y1="49329" x2="44600" y2="57833"/>
                        <a14:backgroundMark x1="50700" y1="73769" x2="50800" y2="87108"/>
                      </a14:backgroundRemoval>
                    </a14:imgEffect>
                  </a14:imgLayer>
                </a14:imgProps>
              </a:ext>
              <a:ext uri="{28A0092B-C50C-407E-A947-70E740481C1C}">
                <a14:useLocalDpi xmlns:a14="http://schemas.microsoft.com/office/drawing/2010/main" val="0"/>
              </a:ext>
            </a:extLst>
          </a:blip>
          <a:stretch>
            <a:fillRect/>
          </a:stretch>
        </p:blipFill>
        <p:spPr bwMode="auto">
          <a:xfrm>
            <a:off x="3350325" y="2998429"/>
            <a:ext cx="5715000" cy="3191827"/>
          </a:xfrm>
          <a:prstGeom prst="rect">
            <a:avLst/>
          </a:prstGeom>
          <a:noFill/>
          <a:extLst>
            <a:ext uri="{909E8E84-426E-40DD-AFC4-6F175D3DCCD1}">
              <a14:hiddenFill xmlns:a14="http://schemas.microsoft.com/office/drawing/2010/main">
                <a:solidFill>
                  <a:srgbClr val="FFFFFF"/>
                </a:solidFill>
              </a14:hiddenFill>
            </a:ext>
          </a:extLst>
        </p:spPr>
      </p:pic>
      <p:sp>
        <p:nvSpPr>
          <p:cNvPr id="9" name="Oval Callout 8"/>
          <p:cNvSpPr>
            <a:spLocks/>
          </p:cNvSpPr>
          <p:nvPr/>
        </p:nvSpPr>
        <p:spPr>
          <a:xfrm>
            <a:off x="3278505" y="2170305"/>
            <a:ext cx="2398379" cy="811344"/>
          </a:xfrm>
          <a:prstGeom prst="wedgeEllipseCallout">
            <a:avLst>
              <a:gd name="adj1" fmla="val 9703"/>
              <a:gd name="adj2" fmla="val 10038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1600" dirty="0" smtClean="0">
                <a:solidFill>
                  <a:schemeClr val="tx1"/>
                </a:solidFill>
                <a:latin typeface="Tw Cen MT" panose="020B0602020104020603" pitchFamily="34" charset="0"/>
              </a:rPr>
              <a:t>Is é an blas is tábhachtaí domsa. </a:t>
            </a:r>
            <a:endParaRPr lang="ga-IE" sz="1600" dirty="0">
              <a:solidFill>
                <a:schemeClr val="tx1"/>
              </a:solidFill>
              <a:latin typeface="Tw Cen MT" panose="020B0602020104020603" pitchFamily="34" charset="0"/>
            </a:endParaRPr>
          </a:p>
        </p:txBody>
      </p:sp>
      <p:sp>
        <p:nvSpPr>
          <p:cNvPr id="8" name="Oval Callout 7"/>
          <p:cNvSpPr>
            <a:spLocks/>
          </p:cNvSpPr>
          <p:nvPr/>
        </p:nvSpPr>
        <p:spPr>
          <a:xfrm>
            <a:off x="844721" y="2597533"/>
            <a:ext cx="2667705" cy="1245640"/>
          </a:xfrm>
          <a:prstGeom prst="wedgeEllipseCallout">
            <a:avLst>
              <a:gd name="adj1" fmla="val 53533"/>
              <a:gd name="adj2" fmla="val 3593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1600" dirty="0" smtClean="0">
                <a:solidFill>
                  <a:schemeClr val="tx1"/>
                </a:solidFill>
                <a:latin typeface="Tw Cen MT" panose="020B0602020104020603" pitchFamily="34" charset="0"/>
              </a:rPr>
              <a:t>Tá sé tábhachtach go gcaitear go cothrom leis na feirmeoirí cócó. </a:t>
            </a:r>
            <a:endParaRPr lang="ga-IE" sz="1600" dirty="0">
              <a:solidFill>
                <a:schemeClr val="tx1"/>
              </a:solidFill>
              <a:latin typeface="Tw Cen MT" panose="020B0602020104020603" pitchFamily="34" charset="0"/>
            </a:endParaRPr>
          </a:p>
        </p:txBody>
      </p:sp>
      <p:sp>
        <p:nvSpPr>
          <p:cNvPr id="4" name="Oval Callout 3"/>
          <p:cNvSpPr>
            <a:spLocks/>
          </p:cNvSpPr>
          <p:nvPr/>
        </p:nvSpPr>
        <p:spPr>
          <a:xfrm>
            <a:off x="8076913" y="2305491"/>
            <a:ext cx="1833184" cy="869732"/>
          </a:xfrm>
          <a:prstGeom prst="wedgeEllipseCallout">
            <a:avLst>
              <a:gd name="adj1" fmla="val -70469"/>
              <a:gd name="adj2" fmla="val 6346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1600" dirty="0" smtClean="0">
                <a:solidFill>
                  <a:schemeClr val="tx1"/>
                </a:solidFill>
                <a:latin typeface="Tw Cen MT" panose="020B0602020104020603" pitchFamily="34" charset="0"/>
              </a:rPr>
              <a:t>Is cuma liom cad as a </a:t>
            </a:r>
            <a:r>
              <a:rPr lang="en-US" sz="1600" dirty="0" smtClean="0">
                <a:solidFill>
                  <a:schemeClr val="tx1"/>
                </a:solidFill>
                <a:latin typeface="Tw Cen MT" panose="020B0602020104020603" pitchFamily="34" charset="0"/>
              </a:rPr>
              <a:t>d</a:t>
            </a:r>
            <a:r>
              <a:rPr lang="ga-IE" sz="1600" dirty="0" smtClean="0">
                <a:solidFill>
                  <a:schemeClr val="tx1"/>
                </a:solidFill>
                <a:latin typeface="Tw Cen MT" panose="020B0602020104020603" pitchFamily="34" charset="0"/>
              </a:rPr>
              <a:t>tagann sé.</a:t>
            </a:r>
            <a:endParaRPr lang="ga-IE" sz="1600" dirty="0">
              <a:solidFill>
                <a:schemeClr val="tx1"/>
              </a:solidFill>
              <a:latin typeface="Tw Cen MT" panose="020B0602020104020603" pitchFamily="34" charset="0"/>
            </a:endParaRPr>
          </a:p>
        </p:txBody>
      </p:sp>
      <p:sp>
        <p:nvSpPr>
          <p:cNvPr id="11" name="Oval Callout 10"/>
          <p:cNvSpPr>
            <a:spLocks/>
          </p:cNvSpPr>
          <p:nvPr/>
        </p:nvSpPr>
        <p:spPr>
          <a:xfrm>
            <a:off x="9114032" y="3543300"/>
            <a:ext cx="2347534" cy="1245640"/>
          </a:xfrm>
          <a:prstGeom prst="wedgeEllipseCallout">
            <a:avLst>
              <a:gd name="adj1" fmla="val -60244"/>
              <a:gd name="adj2" fmla="val -301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1600" dirty="0" smtClean="0">
                <a:solidFill>
                  <a:schemeClr val="tx1"/>
                </a:solidFill>
                <a:latin typeface="Tw Cen MT" panose="020B0602020104020603" pitchFamily="34" charset="0"/>
              </a:rPr>
              <a:t>B’fhearr liom seacláid </a:t>
            </a:r>
            <a:r>
              <a:rPr lang="ga-IE" sz="1600" dirty="0" err="1" smtClean="0">
                <a:solidFill>
                  <a:schemeClr val="tx1"/>
                </a:solidFill>
                <a:latin typeface="Tw Cen MT" panose="020B0602020104020603" pitchFamily="34" charset="0"/>
              </a:rPr>
              <a:t>chóirthrádála</a:t>
            </a:r>
            <a:r>
              <a:rPr lang="ga-IE" sz="1600" dirty="0" smtClean="0">
                <a:solidFill>
                  <a:schemeClr val="tx1"/>
                </a:solidFill>
                <a:latin typeface="Tw Cen MT" panose="020B0602020104020603" pitchFamily="34" charset="0"/>
              </a:rPr>
              <a:t> </a:t>
            </a:r>
            <a:r>
              <a:rPr lang="en-US" sz="1600" dirty="0" smtClean="0">
                <a:solidFill>
                  <a:schemeClr val="tx1"/>
                </a:solidFill>
                <a:latin typeface="Tw Cen MT" panose="020B0602020104020603" pitchFamily="34" charset="0"/>
              </a:rPr>
              <a:t/>
            </a:r>
            <a:br>
              <a:rPr lang="en-US" sz="1600" dirty="0" smtClean="0">
                <a:solidFill>
                  <a:schemeClr val="tx1"/>
                </a:solidFill>
                <a:latin typeface="Tw Cen MT" panose="020B0602020104020603" pitchFamily="34" charset="0"/>
              </a:rPr>
            </a:br>
            <a:r>
              <a:rPr lang="ga-IE" sz="1600" dirty="0" smtClean="0">
                <a:solidFill>
                  <a:schemeClr val="tx1"/>
                </a:solidFill>
                <a:latin typeface="Tw Cen MT" panose="020B0602020104020603" pitchFamily="34" charset="0"/>
              </a:rPr>
              <a:t>a cheannach. </a:t>
            </a:r>
            <a:endParaRPr lang="ga-IE" sz="1600" dirty="0">
              <a:solidFill>
                <a:schemeClr val="tx1"/>
              </a:solidFill>
              <a:latin typeface="Tw Cen MT" panose="020B0602020104020603" pitchFamily="34" charset="0"/>
            </a:endParaRPr>
          </a:p>
        </p:txBody>
      </p:sp>
      <p:pic>
        <p:nvPicPr>
          <p:cNvPr id="7176" name="Picture 8"/>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311" b="89758" l="2000" r="98000">
                        <a14:foregroundMark x1="14000" y1="53818" x2="2222" y2="48417"/>
                        <a14:foregroundMark x1="87000" y1="46555" x2="97444" y2="51955"/>
                        <a14:foregroundMark x1="51889" y1="17132" x2="56000" y2="9497"/>
                        <a14:foregroundMark x1="94889" y1="60149" x2="98000" y2="59777"/>
                      </a14:backgroundRemoval>
                    </a14:imgEffect>
                  </a14:imgLayer>
                </a14:imgProps>
              </a:ext>
              <a:ext uri="{28A0092B-C50C-407E-A947-70E740481C1C}">
                <a14:useLocalDpi xmlns:a14="http://schemas.microsoft.com/office/drawing/2010/main" val="0"/>
              </a:ext>
            </a:extLst>
          </a:blip>
          <a:stretch>
            <a:fillRect/>
          </a:stretch>
        </p:blipFill>
        <p:spPr bwMode="auto">
          <a:xfrm>
            <a:off x="4830966" y="267556"/>
            <a:ext cx="3740787" cy="210419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úpa 56"/>
          <p:cNvGrpSpPr>
            <a:grpSpLocks noChangeAspect="1"/>
          </p:cNvGrpSpPr>
          <p:nvPr/>
        </p:nvGrpSpPr>
        <p:grpSpPr>
          <a:xfrm>
            <a:off x="231431" y="610614"/>
            <a:ext cx="4315649" cy="900001"/>
            <a:chOff x="203131" y="120302"/>
            <a:chExt cx="4405304" cy="612635"/>
          </a:xfrm>
          <a:solidFill>
            <a:srgbClr val="9F6F55"/>
          </a:solidFill>
        </p:grpSpPr>
        <p:sp>
          <p:nvSpPr>
            <p:cNvPr id="15" name="Rectangle 14"/>
            <p:cNvSpPr>
              <a:spLocks noChangeAspect="1"/>
            </p:cNvSpPr>
            <p:nvPr/>
          </p:nvSpPr>
          <p:spPr bwMode="auto">
            <a:xfrm>
              <a:off x="662479" y="203479"/>
              <a:ext cx="3945956" cy="4462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2000" dirty="0" smtClean="0">
                  <a:solidFill>
                    <a:schemeClr val="bg1"/>
                  </a:solidFill>
                  <a:latin typeface="Tw Cen MT" panose="020B0602020104020603" pitchFamily="34" charset="0"/>
                  <a:cs typeface="Arial" panose="020B0604020202020204" pitchFamily="34" charset="0"/>
                </a:rPr>
                <a:t>Cén cineál seacláide a cheannóidh tusa amach anseo?</a:t>
              </a:r>
              <a:endParaRPr lang="ga-IE" sz="2000" dirty="0">
                <a:solidFill>
                  <a:schemeClr val="bg1"/>
                </a:solidFill>
                <a:latin typeface="Tw Cen MT" panose="020B0602020104020603" pitchFamily="34" charset="0"/>
                <a:cs typeface="Arial" panose="020B0604020202020204" pitchFamily="34" charset="0"/>
              </a:endParaRPr>
            </a:p>
          </p:txBody>
        </p:sp>
        <p:sp>
          <p:nvSpPr>
            <p:cNvPr id="16" name="Oval 15"/>
            <p:cNvSpPr>
              <a:spLocks/>
            </p:cNvSpPr>
            <p:nvPr/>
          </p:nvSpPr>
          <p:spPr bwMode="auto">
            <a:xfrm>
              <a:off x="203131" y="120302"/>
              <a:ext cx="918697" cy="612635"/>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bg1"/>
                  </a:solidFill>
                  <a:latin typeface="Arial" panose="020B0604020202020204" pitchFamily="34" charset="0"/>
                  <a:cs typeface="Arial" panose="020B0604020202020204" pitchFamily="34" charset="0"/>
                </a:rPr>
                <a:t>?</a:t>
              </a:r>
              <a:endParaRPr lang="ga-IE" sz="4400" b="1" dirty="0">
                <a:solidFill>
                  <a:schemeClr val="bg1"/>
                </a:solidFill>
                <a:latin typeface="Arial" panose="020B0604020202020204" pitchFamily="34" charset="0"/>
                <a:cs typeface="Arial" panose="020B0604020202020204" pitchFamily="34" charset="0"/>
              </a:endParaRPr>
            </a:p>
          </p:txBody>
        </p:sp>
      </p:grpSp>
      <p:sp>
        <p:nvSpPr>
          <p:cNvPr id="17" name="Rectangle 16"/>
          <p:cNvSpPr>
            <a:spLocks noChangeAspect="1"/>
          </p:cNvSpPr>
          <p:nvPr/>
        </p:nvSpPr>
        <p:spPr bwMode="auto">
          <a:xfrm rot="20347282">
            <a:off x="4477699" y="4778664"/>
            <a:ext cx="3558288" cy="655613"/>
          </a:xfrm>
          <a:prstGeom prst="rect">
            <a:avLst/>
          </a:prstGeom>
          <a:solidFill>
            <a:srgbClr val="9F6F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400" dirty="0" smtClean="0">
                <a:solidFill>
                  <a:schemeClr val="bg1"/>
                </a:solidFill>
                <a:latin typeface="Tw Cen MT" panose="020B0602020104020603" pitchFamily="34" charset="0"/>
                <a:cs typeface="Arial" panose="020B0604020202020204" pitchFamily="34" charset="0"/>
              </a:rPr>
              <a:t>Is fútsa atá an cinneadh! </a:t>
            </a:r>
            <a:endParaRPr lang="ga-IE" sz="2400" dirty="0">
              <a:solidFill>
                <a:schemeClr val="bg1"/>
              </a:solidFill>
              <a:latin typeface="Tw Cen MT" panose="020B0602020104020603" pitchFamily="34" charset="0"/>
              <a:cs typeface="Arial" panose="020B0604020202020204" pitchFamily="34" charset="0"/>
            </a:endParaRPr>
          </a:p>
        </p:txBody>
      </p:sp>
      <p:sp>
        <p:nvSpPr>
          <p:cNvPr id="12" name="Oval Callout 11"/>
          <p:cNvSpPr>
            <a:spLocks/>
          </p:cNvSpPr>
          <p:nvPr/>
        </p:nvSpPr>
        <p:spPr>
          <a:xfrm>
            <a:off x="5766207" y="1838470"/>
            <a:ext cx="1870307" cy="1194364"/>
          </a:xfrm>
          <a:prstGeom prst="wedgeEllipseCallout">
            <a:avLst>
              <a:gd name="adj1" fmla="val -12304"/>
              <a:gd name="adj2" fmla="val 7021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1600" dirty="0" smtClean="0">
                <a:solidFill>
                  <a:schemeClr val="tx1"/>
                </a:solidFill>
                <a:latin typeface="Tw Cen MT" panose="020B0602020104020603" pitchFamily="34" charset="0"/>
              </a:rPr>
              <a:t>Ceannóidh mise an ceann is saoire. </a:t>
            </a:r>
            <a:endParaRPr lang="ga-IE" sz="16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43679433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7176"/>
                                        </p:tgtEl>
                                        <p:attrNameLst>
                                          <p:attrName>style.visibility</p:attrName>
                                        </p:attrNameLst>
                                      </p:cBhvr>
                                      <p:to>
                                        <p:strVal val="visible"/>
                                      </p:to>
                                    </p:set>
                                    <p:anim calcmode="lin" valueType="num">
                                      <p:cBhvr>
                                        <p:cTn id="11" dur="500" fill="hold"/>
                                        <p:tgtEl>
                                          <p:spTgt spid="7176"/>
                                        </p:tgtEl>
                                        <p:attrNameLst>
                                          <p:attrName>ppt_w</p:attrName>
                                        </p:attrNameLst>
                                      </p:cBhvr>
                                      <p:tavLst>
                                        <p:tav tm="0">
                                          <p:val>
                                            <p:fltVal val="0"/>
                                          </p:val>
                                        </p:tav>
                                        <p:tav tm="100000">
                                          <p:val>
                                            <p:strVal val="#ppt_w"/>
                                          </p:val>
                                        </p:tav>
                                      </p:tavLst>
                                    </p:anim>
                                    <p:anim calcmode="lin" valueType="num">
                                      <p:cBhvr>
                                        <p:cTn id="12" dur="500" fill="hold"/>
                                        <p:tgtEl>
                                          <p:spTgt spid="7176"/>
                                        </p:tgtEl>
                                        <p:attrNameLst>
                                          <p:attrName>ppt_h</p:attrName>
                                        </p:attrNameLst>
                                      </p:cBhvr>
                                      <p:tavLst>
                                        <p:tav tm="0">
                                          <p:val>
                                            <p:fltVal val="0"/>
                                          </p:val>
                                        </p:tav>
                                        <p:tav tm="100000">
                                          <p:val>
                                            <p:strVal val="#ppt_h"/>
                                          </p:val>
                                        </p:tav>
                                      </p:tavLst>
                                    </p:anim>
                                    <p:animEffect transition="in" filter="fade">
                                      <p:cBhvr>
                                        <p:cTn id="13" dur="500"/>
                                        <p:tgtEl>
                                          <p:spTgt spid="717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randombar(horizont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1000" fill="hold"/>
                                        <p:tgtEl>
                                          <p:spTgt spid="17"/>
                                        </p:tgtEl>
                                        <p:attrNameLst>
                                          <p:attrName>ppt_w</p:attrName>
                                        </p:attrNameLst>
                                      </p:cBhvr>
                                      <p:tavLst>
                                        <p:tav tm="0">
                                          <p:val>
                                            <p:fltVal val="0"/>
                                          </p:val>
                                        </p:tav>
                                        <p:tav tm="100000">
                                          <p:val>
                                            <p:strVal val="#ppt_w"/>
                                          </p:val>
                                        </p:tav>
                                      </p:tavLst>
                                    </p:anim>
                                    <p:anim calcmode="lin" valueType="num">
                                      <p:cBhvr>
                                        <p:cTn id="44" dur="1000" fill="hold"/>
                                        <p:tgtEl>
                                          <p:spTgt spid="17"/>
                                        </p:tgtEl>
                                        <p:attrNameLst>
                                          <p:attrName>ppt_h</p:attrName>
                                        </p:attrNameLst>
                                      </p:cBhvr>
                                      <p:tavLst>
                                        <p:tav tm="0">
                                          <p:val>
                                            <p:fltVal val="0"/>
                                          </p:val>
                                        </p:tav>
                                        <p:tav tm="100000">
                                          <p:val>
                                            <p:strVal val="#ppt_h"/>
                                          </p:val>
                                        </p:tav>
                                      </p:tavLst>
                                    </p:anim>
                                    <p:anim calcmode="lin" valueType="num">
                                      <p:cBhvr>
                                        <p:cTn id="45" dur="1000" fill="hold"/>
                                        <p:tgtEl>
                                          <p:spTgt spid="17"/>
                                        </p:tgtEl>
                                        <p:attrNameLst>
                                          <p:attrName>style.rotation</p:attrName>
                                        </p:attrNameLst>
                                      </p:cBhvr>
                                      <p:tavLst>
                                        <p:tav tm="0">
                                          <p:val>
                                            <p:fltVal val="90"/>
                                          </p:val>
                                        </p:tav>
                                        <p:tav tm="100000">
                                          <p:val>
                                            <p:fltVal val="0"/>
                                          </p:val>
                                        </p:tav>
                                      </p:tavLst>
                                    </p:anim>
                                    <p:animEffect transition="in" filter="fade">
                                      <p:cBhvr>
                                        <p:cTn id="46" dur="1000"/>
                                        <p:tgtEl>
                                          <p:spTgt spid="17"/>
                                        </p:tgtEl>
                                      </p:cBhvr>
                                    </p:animEffect>
                                  </p:childTnLst>
                                </p:cTn>
                              </p:par>
                            </p:childTnLst>
                          </p:cTn>
                        </p:par>
                        <p:par>
                          <p:cTn id="47" fill="hold">
                            <p:stCondLst>
                              <p:cond delay="1000"/>
                            </p:stCondLst>
                            <p:childTnLst>
                              <p:par>
                                <p:cTn id="48" presetID="6" presetClass="emph" presetSubtype="0" fill="hold" grpId="3" nodeType="afterEffect">
                                  <p:stCondLst>
                                    <p:cond delay="0"/>
                                  </p:stCondLst>
                                  <p:childTnLst>
                                    <p:animScale>
                                      <p:cBhvr>
                                        <p:cTn id="49"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animBg="1"/>
      <p:bldP spid="11" grpId="0" animBg="1"/>
      <p:bldP spid="17" grpId="0" animBg="1"/>
      <p:bldP spid="17" grpId="3"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208" b="10379"/>
          <a:stretch/>
        </p:blipFill>
        <p:spPr bwMode="auto">
          <a:xfrm>
            <a:off x="1" y="0"/>
            <a:ext cx="12212330" cy="6876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a:spLocks/>
          </p:cNvSpPr>
          <p:nvPr/>
        </p:nvSpPr>
        <p:spPr>
          <a:xfrm>
            <a:off x="485655" y="347751"/>
            <a:ext cx="11196000" cy="619215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6" name="Rounded Rectangle 5"/>
          <p:cNvSpPr/>
          <p:nvPr/>
        </p:nvSpPr>
        <p:spPr>
          <a:xfrm>
            <a:off x="2773012" y="1825794"/>
            <a:ext cx="6725987" cy="296251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ga-IE" sz="2400" dirty="0" smtClean="0">
                <a:latin typeface="Tw Cen MT" panose="020B0602020104020603" pitchFamily="34" charset="0"/>
              </a:rPr>
              <a:t>Tuilleadh eolais:</a:t>
            </a:r>
          </a:p>
          <a:p>
            <a:r>
              <a:rPr lang="ga-IE" sz="2400" dirty="0" smtClean="0">
                <a:latin typeface="Tw Cen MT" panose="020B0602020104020603" pitchFamily="34" charset="0"/>
                <a:hlinkClick r:id="rId3"/>
              </a:rPr>
              <a:t>https://ccea.org.uk/downloads/docs/ccea</a:t>
            </a:r>
            <a:r>
              <a:rPr lang="en-US" sz="2400" dirty="0" smtClean="0">
                <a:latin typeface="Tw Cen MT" panose="020B0602020104020603" pitchFamily="34" charset="0"/>
                <a:hlinkClick r:id="rId3"/>
              </a:rPr>
              <a:t>-</a:t>
            </a:r>
            <a:r>
              <a:rPr lang="ga-IE" sz="2400" dirty="0" err="1" smtClean="0">
                <a:latin typeface="Tw Cen MT" panose="020B0602020104020603" pitchFamily="34" charset="0"/>
                <a:hlinkClick r:id="rId3"/>
              </a:rPr>
              <a:t>asset</a:t>
            </a:r>
            <a:r>
              <a:rPr lang="ga-IE" sz="2400" dirty="0" smtClean="0">
                <a:latin typeface="Tw Cen MT" panose="020B0602020104020603" pitchFamily="34" charset="0"/>
                <a:hlinkClick r:id="rId3"/>
              </a:rPr>
              <a:t>/</a:t>
            </a:r>
            <a:r>
              <a:rPr lang="ga-IE" sz="2400" dirty="0" err="1" smtClean="0">
                <a:latin typeface="Tw Cen MT" panose="020B0602020104020603" pitchFamily="34" charset="0"/>
                <a:hlinkClick r:id="rId3"/>
              </a:rPr>
              <a:t>Resource</a:t>
            </a:r>
            <a:r>
              <a:rPr lang="ga-IE" sz="2400" dirty="0" smtClean="0">
                <a:latin typeface="Tw Cen MT" panose="020B0602020104020603" pitchFamily="34" charset="0"/>
                <a:hlinkClick r:id="rId3"/>
              </a:rPr>
              <a:t>/Cothrom%20Go%20Leor%3F.pdf</a:t>
            </a:r>
            <a:endParaRPr lang="ga-IE" sz="2400" dirty="0" smtClean="0">
              <a:latin typeface="Tw Cen MT" panose="020B0602020104020603" pitchFamily="34" charset="0"/>
            </a:endParaRPr>
          </a:p>
          <a:p>
            <a:endParaRPr lang="ga-IE" sz="2400" dirty="0" smtClean="0">
              <a:latin typeface="Tw Cen MT" panose="020B0602020104020603" pitchFamily="34" charset="0"/>
            </a:endParaRPr>
          </a:p>
          <a:p>
            <a:r>
              <a:rPr lang="ga-IE" sz="2400" dirty="0" smtClean="0">
                <a:latin typeface="Tw Cen MT" panose="020B0602020104020603" pitchFamily="34" charset="0"/>
              </a:rPr>
              <a:t>Cliceáil ar an nasc seo thíos chun féachaint ar fhíseán faoin </a:t>
            </a:r>
            <a:r>
              <a:rPr lang="ga-IE" sz="2400" dirty="0" err="1" smtClean="0">
                <a:latin typeface="Tw Cen MT" panose="020B0602020104020603" pitchFamily="34" charset="0"/>
              </a:rPr>
              <a:t>gcóirthrádáil</a:t>
            </a:r>
            <a:r>
              <a:rPr lang="ga-IE" sz="2400" dirty="0" smtClean="0">
                <a:latin typeface="Tw Cen MT" panose="020B0602020104020603" pitchFamily="34" charset="0"/>
              </a:rPr>
              <a:t>: </a:t>
            </a:r>
            <a:endParaRPr lang="ga-IE" sz="2400" dirty="0" smtClean="0">
              <a:latin typeface="Tw Cen MT" panose="020B0602020104020603" pitchFamily="34" charset="0"/>
              <a:hlinkClick r:id="rId4"/>
            </a:endParaRPr>
          </a:p>
          <a:p>
            <a:r>
              <a:rPr lang="ga-IE" sz="2400" dirty="0" smtClean="0">
                <a:latin typeface="Tw Cen MT" panose="020B0602020104020603" pitchFamily="34" charset="0"/>
                <a:hlinkClick r:id="rId4"/>
              </a:rPr>
              <a:t>https://vimeo.com/901399</a:t>
            </a:r>
            <a:endParaRPr lang="ga-IE" sz="2400" dirty="0" smtClean="0">
              <a:latin typeface="Tw Cen MT" panose="020B0602020104020603" pitchFamily="34" charset="0"/>
            </a:endParaRPr>
          </a:p>
        </p:txBody>
      </p:sp>
    </p:spTree>
    <p:extLst>
      <p:ext uri="{BB962C8B-B14F-4D97-AF65-F5344CB8AC3E}">
        <p14:creationId xmlns:p14="http://schemas.microsoft.com/office/powerpoint/2010/main" val="2935441848"/>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208" b="10379"/>
          <a:stretch/>
        </p:blipFill>
        <p:spPr bwMode="auto">
          <a:xfrm>
            <a:off x="1" y="0"/>
            <a:ext cx="12212330" cy="68760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a:spLocks/>
          </p:cNvSpPr>
          <p:nvPr/>
        </p:nvSpPr>
        <p:spPr>
          <a:xfrm>
            <a:off x="485655" y="347751"/>
            <a:ext cx="11196000" cy="619215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6" name="TextBox 6"/>
          <p:cNvSpPr txBox="1">
            <a:spLocks noChangeArrowheads="1"/>
          </p:cNvSpPr>
          <p:nvPr/>
        </p:nvSpPr>
        <p:spPr bwMode="auto">
          <a:xfrm>
            <a:off x="1079499" y="566115"/>
            <a:ext cx="10109201" cy="6740307"/>
          </a:xfrm>
          <a:prstGeom prst="rect">
            <a:avLst/>
          </a:prstGeom>
          <a:noFill/>
          <a:ln w="9525">
            <a:noFill/>
            <a:miter lim="800000"/>
            <a:headEnd/>
            <a:tailEnd/>
          </a:ln>
        </p:spPr>
        <p:txBody>
          <a:bodyPr wrap="square">
            <a:spAutoFit/>
          </a:bodyPr>
          <a:lstStyle/>
          <a:p>
            <a:r>
              <a:rPr lang="en-IE" sz="1600" b="1" dirty="0" err="1" smtClean="0">
                <a:solidFill>
                  <a:srgbClr val="000000"/>
                </a:solidFill>
                <a:latin typeface="Tw Cen MT" panose="020B0602020104020603" pitchFamily="34" charset="0"/>
                <a:cs typeface="Times New Roman" pitchFamily="18" charset="0"/>
              </a:rPr>
              <a:t>Ealaín</a:t>
            </a:r>
            <a:r>
              <a:rPr lang="ga-IE" sz="1600" b="1" dirty="0" smtClean="0">
                <a:solidFill>
                  <a:srgbClr val="000000"/>
                </a:solidFill>
                <a:latin typeface="Tw Cen MT" panose="020B0602020104020603" pitchFamily="34" charset="0"/>
                <a:cs typeface="Times New Roman" pitchFamily="18" charset="0"/>
              </a:rPr>
              <a:t>:</a:t>
            </a:r>
            <a:r>
              <a:rPr lang="en-IE" sz="1600" b="1" dirty="0" smtClean="0">
                <a:solidFill>
                  <a:srgbClr val="000000"/>
                </a:solidFill>
                <a:latin typeface="Tw Cen MT" panose="020B0602020104020603" pitchFamily="34" charset="0"/>
                <a:cs typeface="Times New Roman" pitchFamily="18" charset="0"/>
              </a:rPr>
              <a:t> </a:t>
            </a:r>
            <a:r>
              <a:rPr lang="en-IE" sz="1600" dirty="0" smtClean="0">
                <a:solidFill>
                  <a:srgbClr val="000000"/>
                </a:solidFill>
                <a:latin typeface="Tw Cen MT" panose="020B0602020104020603" pitchFamily="34" charset="0"/>
                <a:cs typeface="Times New Roman" pitchFamily="18" charset="0"/>
              </a:rPr>
              <a:t>Christine Warner</a:t>
            </a:r>
            <a:endParaRPr lang="en-IE" sz="1600" b="1" dirty="0" smtClean="0">
              <a:solidFill>
                <a:srgbClr val="000000"/>
              </a:solidFill>
              <a:latin typeface="Tw Cen MT" panose="020B0602020104020603" pitchFamily="34" charset="0"/>
              <a:cs typeface="Times New Roman" pitchFamily="18" charset="0"/>
            </a:endParaRPr>
          </a:p>
          <a:p>
            <a:r>
              <a:rPr lang="ga-IE" sz="1600" b="1" dirty="0" smtClean="0">
                <a:solidFill>
                  <a:srgbClr val="000000"/>
                </a:solidFill>
                <a:latin typeface="Tw Cen MT" panose="020B0602020104020603" pitchFamily="34" charset="0"/>
                <a:cs typeface="Times New Roman" pitchFamily="18" charset="0"/>
              </a:rPr>
              <a:t>Íomhánna</a:t>
            </a:r>
            <a:r>
              <a:rPr lang="en-IE" sz="1600" b="1" dirty="0" smtClean="0">
                <a:solidFill>
                  <a:srgbClr val="000000"/>
                </a:solidFill>
                <a:latin typeface="Tw Cen MT" panose="020B0602020104020603" pitchFamily="34" charset="0"/>
                <a:cs typeface="Times New Roman" pitchFamily="18" charset="0"/>
              </a:rPr>
              <a:t> </a:t>
            </a:r>
            <a:r>
              <a:rPr lang="en-IE" sz="1600" b="1" dirty="0" err="1" smtClean="0">
                <a:solidFill>
                  <a:srgbClr val="000000"/>
                </a:solidFill>
                <a:latin typeface="Tw Cen MT" panose="020B0602020104020603" pitchFamily="34" charset="0"/>
                <a:cs typeface="Times New Roman" pitchFamily="18" charset="0"/>
              </a:rPr>
              <a:t>eile</a:t>
            </a:r>
            <a:r>
              <a:rPr lang="ga-IE" sz="1600" b="1" dirty="0" smtClean="0">
                <a:solidFill>
                  <a:srgbClr val="000000"/>
                </a:solidFill>
                <a:latin typeface="Tw Cen MT" panose="020B0602020104020603" pitchFamily="34" charset="0"/>
                <a:cs typeface="Times New Roman" pitchFamily="18" charset="0"/>
              </a:rPr>
              <a:t>: </a:t>
            </a:r>
            <a:r>
              <a:rPr lang="en-IE" sz="1600" dirty="0" smtClean="0">
                <a:solidFill>
                  <a:srgbClr val="000000"/>
                </a:solidFill>
                <a:latin typeface="Tw Cen MT" panose="020B0602020104020603" pitchFamily="34" charset="0"/>
                <a:cs typeface="Times New Roman" pitchFamily="18" charset="0"/>
              </a:rPr>
              <a:t>Shutterstock</a:t>
            </a:r>
          </a:p>
          <a:p>
            <a:r>
              <a:rPr lang="en-IE" sz="1600" b="1" dirty="0" err="1" smtClean="0">
                <a:solidFill>
                  <a:srgbClr val="000000"/>
                </a:solidFill>
                <a:latin typeface="Tw Cen MT" panose="020B0602020104020603" pitchFamily="34" charset="0"/>
                <a:cs typeface="Times New Roman" pitchFamily="18" charset="0"/>
              </a:rPr>
              <a:t>Tagairtí</a:t>
            </a:r>
            <a:r>
              <a:rPr lang="en-IE" sz="1600" b="1" dirty="0" smtClean="0">
                <a:solidFill>
                  <a:srgbClr val="000000"/>
                </a:solidFill>
                <a:latin typeface="Tw Cen MT" panose="020B0602020104020603" pitchFamily="34" charset="0"/>
                <a:cs typeface="Times New Roman" pitchFamily="18" charset="0"/>
              </a:rPr>
              <a:t>: </a:t>
            </a:r>
            <a:r>
              <a:rPr lang="en-US" sz="1600" dirty="0" err="1">
                <a:solidFill>
                  <a:srgbClr val="000000"/>
                </a:solidFill>
                <a:latin typeface="Tw Cen MT" panose="020B0602020104020603" pitchFamily="34" charset="0"/>
                <a:cs typeface="Times New Roman" pitchFamily="18" charset="0"/>
              </a:rPr>
              <a:t>Ambanja</a:t>
            </a:r>
            <a:r>
              <a:rPr lang="en-US" sz="1600" dirty="0">
                <a:solidFill>
                  <a:srgbClr val="000000"/>
                </a:solidFill>
                <a:latin typeface="Tw Cen MT" panose="020B0602020104020603" pitchFamily="34" charset="0"/>
                <a:cs typeface="Times New Roman" pitchFamily="18" charset="0"/>
              </a:rPr>
              <a:t>, Madagascar, November 11, 2016: A Malagasy woman preparing cocoa before fermentation. Pierre-Yves </a:t>
            </a:r>
            <a:r>
              <a:rPr lang="en-US" sz="1600" dirty="0" err="1">
                <a:solidFill>
                  <a:srgbClr val="000000"/>
                </a:solidFill>
                <a:latin typeface="Tw Cen MT" panose="020B0602020104020603" pitchFamily="34" charset="0"/>
                <a:cs typeface="Times New Roman" pitchFamily="18" charset="0"/>
              </a:rPr>
              <a:t>Babelon</a:t>
            </a:r>
            <a:r>
              <a:rPr lang="en-US" sz="1600" dirty="0">
                <a:solidFill>
                  <a:srgbClr val="000000"/>
                </a:solidFill>
                <a:latin typeface="Tw Cen MT" panose="020B0602020104020603" pitchFamily="34" charset="0"/>
                <a:cs typeface="Times New Roman" pitchFamily="18" charset="0"/>
              </a:rPr>
              <a:t> / </a:t>
            </a:r>
            <a:r>
              <a:rPr lang="en-US" sz="1600" dirty="0" smtClean="0">
                <a:solidFill>
                  <a:srgbClr val="000000"/>
                </a:solidFill>
                <a:latin typeface="Tw Cen MT" panose="020B0602020104020603" pitchFamily="34" charset="0"/>
                <a:cs typeface="Times New Roman" pitchFamily="18" charset="0"/>
              </a:rPr>
              <a:t>Shutterstock.com</a:t>
            </a:r>
          </a:p>
          <a:p>
            <a:r>
              <a:rPr lang="en-US" sz="1600" dirty="0" err="1">
                <a:solidFill>
                  <a:srgbClr val="000000"/>
                </a:solidFill>
                <a:latin typeface="Tw Cen MT" panose="020B0602020104020603" pitchFamily="34" charset="0"/>
                <a:cs typeface="Times New Roman" pitchFamily="18" charset="0"/>
              </a:rPr>
              <a:t>Ilhéus</a:t>
            </a:r>
            <a:r>
              <a:rPr lang="en-US" sz="1600" dirty="0">
                <a:solidFill>
                  <a:srgbClr val="000000"/>
                </a:solidFill>
                <a:latin typeface="Tw Cen MT" panose="020B0602020104020603" pitchFamily="34" charset="0"/>
                <a:cs typeface="Times New Roman" pitchFamily="18" charset="0"/>
              </a:rPr>
              <a:t>, Bahia / Brazil - 07/23/2016: Cocoa beans drying in the sun on a farm barge in the south of Bahia - Cocoa Coast. </a:t>
            </a:r>
            <a:r>
              <a:rPr lang="en-US" sz="1600" dirty="0" err="1">
                <a:solidFill>
                  <a:srgbClr val="000000"/>
                </a:solidFill>
                <a:latin typeface="Tw Cen MT" panose="020B0602020104020603" pitchFamily="34" charset="0"/>
                <a:cs typeface="Times New Roman" pitchFamily="18" charset="0"/>
              </a:rPr>
              <a:t>Caio</a:t>
            </a:r>
            <a:r>
              <a:rPr lang="en-US" sz="1600" dirty="0">
                <a:solidFill>
                  <a:srgbClr val="000000"/>
                </a:solidFill>
                <a:latin typeface="Tw Cen MT" panose="020B0602020104020603" pitchFamily="34" charset="0"/>
                <a:cs typeface="Times New Roman" pitchFamily="18" charset="0"/>
              </a:rPr>
              <a:t> </a:t>
            </a:r>
            <a:r>
              <a:rPr lang="en-US" sz="1600" dirty="0" err="1">
                <a:solidFill>
                  <a:srgbClr val="000000"/>
                </a:solidFill>
                <a:latin typeface="Tw Cen MT" panose="020B0602020104020603" pitchFamily="34" charset="0"/>
                <a:cs typeface="Times New Roman" pitchFamily="18" charset="0"/>
              </a:rPr>
              <a:t>Pederneiras</a:t>
            </a:r>
            <a:r>
              <a:rPr lang="en-US" sz="1600" dirty="0">
                <a:solidFill>
                  <a:srgbClr val="000000"/>
                </a:solidFill>
                <a:latin typeface="Tw Cen MT" panose="020B0602020104020603" pitchFamily="34" charset="0"/>
                <a:cs typeface="Times New Roman" pitchFamily="18" charset="0"/>
              </a:rPr>
              <a:t> / </a:t>
            </a:r>
            <a:r>
              <a:rPr lang="en-US" sz="1600" dirty="0" smtClean="0">
                <a:solidFill>
                  <a:srgbClr val="000000"/>
                </a:solidFill>
                <a:latin typeface="Tw Cen MT" panose="020B0602020104020603" pitchFamily="34" charset="0"/>
                <a:cs typeface="Times New Roman" pitchFamily="18" charset="0"/>
              </a:rPr>
              <a:t>Shutterstock.com</a:t>
            </a:r>
          </a:p>
          <a:p>
            <a:r>
              <a:rPr lang="en-US" sz="1600" dirty="0">
                <a:solidFill>
                  <a:srgbClr val="000000"/>
                </a:solidFill>
                <a:latin typeface="Tw Cen MT" panose="020B0602020104020603" pitchFamily="34" charset="0"/>
                <a:cs typeface="Times New Roman" pitchFamily="18" charset="0"/>
              </a:rPr>
              <a:t>ILHEUS, BAHIA / BRAZIL - March 26, 2012: Landing of cocoa beans in the port of </a:t>
            </a:r>
            <a:r>
              <a:rPr lang="en-US" sz="1600" dirty="0" err="1">
                <a:solidFill>
                  <a:srgbClr val="000000"/>
                </a:solidFill>
                <a:latin typeface="Tw Cen MT" panose="020B0602020104020603" pitchFamily="34" charset="0"/>
                <a:cs typeface="Times New Roman" pitchFamily="18" charset="0"/>
              </a:rPr>
              <a:t>Ilheus</a:t>
            </a:r>
            <a:r>
              <a:rPr lang="en-US" sz="1600" dirty="0">
                <a:solidFill>
                  <a:srgbClr val="000000"/>
                </a:solidFill>
                <a:latin typeface="Tw Cen MT" panose="020B0602020104020603" pitchFamily="34" charset="0"/>
                <a:cs typeface="Times New Roman" pitchFamily="18" charset="0"/>
              </a:rPr>
              <a:t> (BA), exported from Ivory Coast (</a:t>
            </a:r>
            <a:r>
              <a:rPr lang="en-US" sz="1600" dirty="0" err="1">
                <a:solidFill>
                  <a:srgbClr val="000000"/>
                </a:solidFill>
                <a:latin typeface="Tw Cen MT" panose="020B0602020104020603" pitchFamily="34" charset="0"/>
                <a:cs typeface="Times New Roman" pitchFamily="18" charset="0"/>
              </a:rPr>
              <a:t>Joa</a:t>
            </a:r>
            <a:r>
              <a:rPr lang="en-US" sz="1600" dirty="0">
                <a:solidFill>
                  <a:srgbClr val="000000"/>
                </a:solidFill>
                <a:latin typeface="Tw Cen MT" panose="020B0602020104020603" pitchFamily="34" charset="0"/>
                <a:cs typeface="Times New Roman" pitchFamily="18" charset="0"/>
              </a:rPr>
              <a:t> Souza). </a:t>
            </a:r>
            <a:r>
              <a:rPr lang="en-US" sz="1600" dirty="0" err="1">
                <a:solidFill>
                  <a:srgbClr val="000000"/>
                </a:solidFill>
                <a:latin typeface="Tw Cen MT" panose="020B0602020104020603" pitchFamily="34" charset="0"/>
                <a:cs typeface="Times New Roman" pitchFamily="18" charset="0"/>
              </a:rPr>
              <a:t>Joa</a:t>
            </a:r>
            <a:r>
              <a:rPr lang="en-US" sz="1600" dirty="0">
                <a:solidFill>
                  <a:srgbClr val="000000"/>
                </a:solidFill>
                <a:latin typeface="Tw Cen MT" panose="020B0602020104020603" pitchFamily="34" charset="0"/>
                <a:cs typeface="Times New Roman" pitchFamily="18" charset="0"/>
              </a:rPr>
              <a:t> Souza / </a:t>
            </a:r>
            <a:r>
              <a:rPr lang="en-US" sz="1600" dirty="0" smtClean="0">
                <a:solidFill>
                  <a:srgbClr val="000000"/>
                </a:solidFill>
                <a:latin typeface="Tw Cen MT" panose="020B0602020104020603" pitchFamily="34" charset="0"/>
                <a:cs typeface="Times New Roman" pitchFamily="18" charset="0"/>
              </a:rPr>
              <a:t>Shutterstock.com</a:t>
            </a:r>
          </a:p>
          <a:p>
            <a:r>
              <a:rPr lang="en-US" sz="1600" dirty="0">
                <a:solidFill>
                  <a:srgbClr val="000000"/>
                </a:solidFill>
                <a:latin typeface="Tw Cen MT" panose="020B0602020104020603" pitchFamily="34" charset="0"/>
                <a:cs typeface="Times New Roman" pitchFamily="18" charset="0"/>
              </a:rPr>
              <a:t>Bali island, Indonesia - October 03, 2015: Young man working on chocolate factory, checking process of cocoa beans roasting. Denis </a:t>
            </a:r>
            <a:r>
              <a:rPr lang="en-US" sz="1600" dirty="0" err="1">
                <a:solidFill>
                  <a:srgbClr val="000000"/>
                </a:solidFill>
                <a:latin typeface="Tw Cen MT" panose="020B0602020104020603" pitchFamily="34" charset="0"/>
                <a:cs typeface="Times New Roman" pitchFamily="18" charset="0"/>
              </a:rPr>
              <a:t>Moskvinov</a:t>
            </a:r>
            <a:r>
              <a:rPr lang="en-US" sz="1600" dirty="0">
                <a:solidFill>
                  <a:srgbClr val="000000"/>
                </a:solidFill>
                <a:latin typeface="Tw Cen MT" panose="020B0602020104020603" pitchFamily="34" charset="0"/>
                <a:cs typeface="Times New Roman" pitchFamily="18" charset="0"/>
              </a:rPr>
              <a:t> / </a:t>
            </a:r>
            <a:r>
              <a:rPr lang="en-US" sz="1600" dirty="0" smtClean="0">
                <a:solidFill>
                  <a:srgbClr val="000000"/>
                </a:solidFill>
                <a:latin typeface="Tw Cen MT" panose="020B0602020104020603" pitchFamily="34" charset="0"/>
                <a:cs typeface="Times New Roman" pitchFamily="18" charset="0"/>
              </a:rPr>
              <a:t>Shutterstock.com</a:t>
            </a:r>
          </a:p>
          <a:p>
            <a:r>
              <a:rPr lang="en-US" sz="1600" dirty="0">
                <a:solidFill>
                  <a:srgbClr val="000000"/>
                </a:solidFill>
                <a:latin typeface="Tw Cen MT" panose="020B0602020104020603" pitchFamily="34" charset="0"/>
                <a:cs typeface="Times New Roman" pitchFamily="18" charset="0"/>
              </a:rPr>
              <a:t>Turin, Italy - 03 15 2019: Processing of cocoa berries with special machines for the production of </a:t>
            </a:r>
            <a:r>
              <a:rPr lang="en-US" sz="1600" dirty="0" smtClean="0">
                <a:solidFill>
                  <a:srgbClr val="000000"/>
                </a:solidFill>
                <a:latin typeface="Tw Cen MT" panose="020B0602020104020603" pitchFamily="34" charset="0"/>
                <a:cs typeface="Times New Roman" pitchFamily="18" charset="0"/>
              </a:rPr>
              <a:t>chocolate</a:t>
            </a:r>
            <a:r>
              <a:rPr lang="en-US" sz="1600" dirty="0">
                <a:solidFill>
                  <a:srgbClr val="000000"/>
                </a:solidFill>
                <a:latin typeface="Tw Cen MT" panose="020B0602020104020603" pitchFamily="34" charset="0"/>
                <a:cs typeface="Times New Roman" pitchFamily="18" charset="0"/>
              </a:rPr>
              <a:t>. Alessandro </a:t>
            </a:r>
            <a:r>
              <a:rPr lang="en-US" sz="1600" dirty="0" err="1">
                <a:solidFill>
                  <a:srgbClr val="000000"/>
                </a:solidFill>
                <a:latin typeface="Tw Cen MT" panose="020B0602020104020603" pitchFamily="34" charset="0"/>
                <a:cs typeface="Times New Roman" pitchFamily="18" charset="0"/>
              </a:rPr>
              <a:t>Contaldo</a:t>
            </a:r>
            <a:r>
              <a:rPr lang="en-US" sz="1600" dirty="0">
                <a:solidFill>
                  <a:srgbClr val="000000"/>
                </a:solidFill>
                <a:latin typeface="Tw Cen MT" panose="020B0602020104020603" pitchFamily="34" charset="0"/>
                <a:cs typeface="Times New Roman" pitchFamily="18" charset="0"/>
              </a:rPr>
              <a:t> / </a:t>
            </a:r>
            <a:r>
              <a:rPr lang="en-US" sz="1600" dirty="0" smtClean="0">
                <a:solidFill>
                  <a:srgbClr val="000000"/>
                </a:solidFill>
                <a:latin typeface="Tw Cen MT" panose="020B0602020104020603" pitchFamily="34" charset="0"/>
                <a:cs typeface="Times New Roman" pitchFamily="18" charset="0"/>
              </a:rPr>
              <a:t>Shutterstock.com</a:t>
            </a:r>
          </a:p>
          <a:p>
            <a:r>
              <a:rPr lang="en-US" sz="1600" dirty="0">
                <a:solidFill>
                  <a:srgbClr val="000000"/>
                </a:solidFill>
                <a:latin typeface="Tw Cen MT" panose="020B0602020104020603" pitchFamily="34" charset="0"/>
                <a:cs typeface="Times New Roman" pitchFamily="18" charset="0"/>
              </a:rPr>
              <a:t>Women from ivory coast working in the countryside for cocoa production. December, 10, 2013. The workers are extracting and washing cocoa beans in order to dry them. Rural scene of agriculture. BOULENGER Xavier / </a:t>
            </a:r>
            <a:r>
              <a:rPr lang="en-US" sz="1600" dirty="0" smtClean="0">
                <a:solidFill>
                  <a:srgbClr val="000000"/>
                </a:solidFill>
                <a:latin typeface="Tw Cen MT" panose="020B0602020104020603" pitchFamily="34" charset="0"/>
                <a:cs typeface="Times New Roman" pitchFamily="18" charset="0"/>
              </a:rPr>
              <a:t>Shutterstock.com</a:t>
            </a:r>
          </a:p>
          <a:p>
            <a:r>
              <a:rPr lang="en-US" sz="1600" dirty="0">
                <a:solidFill>
                  <a:srgbClr val="000000"/>
                </a:solidFill>
                <a:latin typeface="Tw Cen MT" panose="020B0602020104020603" pitchFamily="34" charset="0"/>
                <a:cs typeface="Times New Roman" pitchFamily="18" charset="0"/>
              </a:rPr>
              <a:t>LUSAKA,ZAMBIA–DECEMBER 3:unidentified child with her brother. Many children are out of school to care for siblings when parents work in the </a:t>
            </a:r>
            <a:r>
              <a:rPr lang="en-US" sz="1600" dirty="0" err="1">
                <a:solidFill>
                  <a:srgbClr val="000000"/>
                </a:solidFill>
                <a:latin typeface="Tw Cen MT" panose="020B0602020104020603" pitchFamily="34" charset="0"/>
                <a:cs typeface="Times New Roman" pitchFamily="18" charset="0"/>
              </a:rPr>
              <a:t>fields,on</a:t>
            </a:r>
            <a:r>
              <a:rPr lang="en-US" sz="1600" dirty="0">
                <a:solidFill>
                  <a:srgbClr val="000000"/>
                </a:solidFill>
                <a:latin typeface="Tw Cen MT" panose="020B0602020104020603" pitchFamily="34" charset="0"/>
                <a:cs typeface="Times New Roman" pitchFamily="18" charset="0"/>
              </a:rPr>
              <a:t> December 3,2011 in </a:t>
            </a:r>
            <a:r>
              <a:rPr lang="en-US" sz="1600" dirty="0" err="1">
                <a:solidFill>
                  <a:srgbClr val="000000"/>
                </a:solidFill>
                <a:latin typeface="Tw Cen MT" panose="020B0602020104020603" pitchFamily="34" charset="0"/>
                <a:cs typeface="Times New Roman" pitchFamily="18" charset="0"/>
              </a:rPr>
              <a:t>Lusaka,Zambia</a:t>
            </a:r>
            <a:r>
              <a:rPr lang="en-US" sz="1600" dirty="0" smtClean="0">
                <a:solidFill>
                  <a:srgbClr val="000000"/>
                </a:solidFill>
                <a:latin typeface="Tw Cen MT" panose="020B0602020104020603" pitchFamily="34" charset="0"/>
                <a:cs typeface="Times New Roman" pitchFamily="18" charset="0"/>
              </a:rPr>
              <a:t>. </a:t>
            </a:r>
            <a:r>
              <a:rPr lang="ga-IE" sz="1600" dirty="0" smtClean="0"/>
              <a:t>africa924 </a:t>
            </a:r>
            <a:r>
              <a:rPr lang="ga-IE" sz="1600" dirty="0"/>
              <a:t>/ </a:t>
            </a:r>
            <a:r>
              <a:rPr lang="ga-IE" sz="1600" dirty="0" smtClean="0"/>
              <a:t>Shutterstock.com</a:t>
            </a:r>
            <a:endParaRPr lang="en-US" sz="1600" dirty="0" smtClean="0"/>
          </a:p>
          <a:p>
            <a:r>
              <a:rPr lang="en-US" sz="1600" dirty="0">
                <a:solidFill>
                  <a:srgbClr val="000000"/>
                </a:solidFill>
                <a:latin typeface="Tw Cen MT" panose="020B0602020104020603" pitchFamily="34" charset="0"/>
                <a:cs typeface="Times New Roman" pitchFamily="18" charset="0"/>
              </a:rPr>
              <a:t>RAXAUL, INDIA - NOV 11: Unidentified Indian pupil in a local school on Nov 11, 2013 in </a:t>
            </a:r>
            <a:r>
              <a:rPr lang="en-US" sz="1600" dirty="0" err="1">
                <a:solidFill>
                  <a:srgbClr val="000000"/>
                </a:solidFill>
                <a:latin typeface="Tw Cen MT" panose="020B0602020104020603" pitchFamily="34" charset="0"/>
                <a:cs typeface="Times New Roman" pitchFamily="18" charset="0"/>
              </a:rPr>
              <a:t>Raxaul</a:t>
            </a:r>
            <a:r>
              <a:rPr lang="en-US" sz="1600" dirty="0">
                <a:solidFill>
                  <a:srgbClr val="000000"/>
                </a:solidFill>
                <a:latin typeface="Tw Cen MT" panose="020B0602020104020603" pitchFamily="34" charset="0"/>
                <a:cs typeface="Times New Roman" pitchFamily="18" charset="0"/>
              </a:rPr>
              <a:t>, Bihar, India. Bihar is one of the poorest states in India. Travel Stock / </a:t>
            </a:r>
            <a:r>
              <a:rPr lang="en-US" sz="1600" dirty="0" smtClean="0">
                <a:solidFill>
                  <a:srgbClr val="000000"/>
                </a:solidFill>
                <a:latin typeface="Tw Cen MT" panose="020B0602020104020603" pitchFamily="34" charset="0"/>
                <a:cs typeface="Times New Roman" pitchFamily="18" charset="0"/>
              </a:rPr>
              <a:t>Shutterstock.com</a:t>
            </a:r>
          </a:p>
          <a:p>
            <a:r>
              <a:rPr lang="en-US" sz="1600" dirty="0">
                <a:solidFill>
                  <a:srgbClr val="000000"/>
                </a:solidFill>
                <a:latin typeface="Tw Cen MT" panose="020B0602020104020603" pitchFamily="34" charset="0"/>
                <a:cs typeface="Times New Roman" pitchFamily="18" charset="0"/>
              </a:rPr>
              <a:t>Limerick, Ireland - Feb 12th, 2017: Famous Easter tradition in Ireland and Europe , giving chocolate Easter eggs as a gift. Selection of chocolate candy sweet </a:t>
            </a:r>
            <a:r>
              <a:rPr lang="en-US" sz="1600" dirty="0" err="1">
                <a:solidFill>
                  <a:srgbClr val="000000"/>
                </a:solidFill>
                <a:latin typeface="Tw Cen MT" panose="020B0602020104020603" pitchFamily="34" charset="0"/>
                <a:cs typeface="Times New Roman" pitchFamily="18" charset="0"/>
              </a:rPr>
              <a:t>easter</a:t>
            </a:r>
            <a:r>
              <a:rPr lang="en-US" sz="1600" dirty="0">
                <a:solidFill>
                  <a:srgbClr val="000000"/>
                </a:solidFill>
                <a:latin typeface="Tw Cen MT" panose="020B0602020104020603" pitchFamily="34" charset="0"/>
                <a:cs typeface="Times New Roman" pitchFamily="18" charset="0"/>
              </a:rPr>
              <a:t> eggs on shelves in a shop store. </a:t>
            </a:r>
            <a:r>
              <a:rPr lang="en-US" sz="1600" dirty="0" err="1">
                <a:solidFill>
                  <a:srgbClr val="000000"/>
                </a:solidFill>
                <a:latin typeface="Tw Cen MT" panose="020B0602020104020603" pitchFamily="34" charset="0"/>
                <a:cs typeface="Times New Roman" pitchFamily="18" charset="0"/>
              </a:rPr>
              <a:t>shutterupeire</a:t>
            </a:r>
            <a:r>
              <a:rPr lang="en-US" sz="1600" dirty="0">
                <a:solidFill>
                  <a:srgbClr val="000000"/>
                </a:solidFill>
                <a:latin typeface="Tw Cen MT" panose="020B0602020104020603" pitchFamily="34" charset="0"/>
                <a:cs typeface="Times New Roman" pitchFamily="18" charset="0"/>
              </a:rPr>
              <a:t> / </a:t>
            </a:r>
            <a:r>
              <a:rPr lang="en-US" sz="1600" dirty="0" smtClean="0">
                <a:solidFill>
                  <a:srgbClr val="000000"/>
                </a:solidFill>
                <a:latin typeface="Tw Cen MT" panose="020B0602020104020603" pitchFamily="34" charset="0"/>
                <a:cs typeface="Times New Roman" pitchFamily="18" charset="0"/>
              </a:rPr>
              <a:t>Shutterstock.com</a:t>
            </a:r>
          </a:p>
          <a:p>
            <a:r>
              <a:rPr lang="en-US" sz="1600" dirty="0">
                <a:solidFill>
                  <a:srgbClr val="000000"/>
                </a:solidFill>
                <a:latin typeface="Tw Cen MT" panose="020B0602020104020603" pitchFamily="34" charset="0"/>
                <a:cs typeface="Times New Roman" pitchFamily="18" charset="0"/>
              </a:rPr>
              <a:t>TORONTO - SEPTEMBER 14: Chocolate snacks selection on September 14, 2013 in Toronto. Hershey and Mars have become the largest manufacturers of chocolate snacks in the world. </a:t>
            </a:r>
            <a:r>
              <a:rPr lang="en-US" sz="1600" dirty="0" err="1">
                <a:solidFill>
                  <a:srgbClr val="000000"/>
                </a:solidFill>
                <a:latin typeface="Tw Cen MT" panose="020B0602020104020603" pitchFamily="34" charset="0"/>
                <a:cs typeface="Times New Roman" pitchFamily="18" charset="0"/>
              </a:rPr>
              <a:t>ValeStock</a:t>
            </a:r>
            <a:r>
              <a:rPr lang="en-US" sz="1600" dirty="0">
                <a:solidFill>
                  <a:srgbClr val="000000"/>
                </a:solidFill>
                <a:latin typeface="Tw Cen MT" panose="020B0602020104020603" pitchFamily="34" charset="0"/>
                <a:cs typeface="Times New Roman" pitchFamily="18" charset="0"/>
              </a:rPr>
              <a:t> / </a:t>
            </a:r>
            <a:r>
              <a:rPr lang="en-US" sz="1600" dirty="0" smtClean="0">
                <a:solidFill>
                  <a:srgbClr val="000000"/>
                </a:solidFill>
                <a:latin typeface="Tw Cen MT" panose="020B0602020104020603" pitchFamily="34" charset="0"/>
                <a:cs typeface="Times New Roman" pitchFamily="18" charset="0"/>
              </a:rPr>
              <a:t>Shutterstock.com</a:t>
            </a:r>
          </a:p>
          <a:p>
            <a:r>
              <a:rPr lang="en-US" sz="1600" dirty="0">
                <a:solidFill>
                  <a:srgbClr val="000000"/>
                </a:solidFill>
                <a:latin typeface="Tw Cen MT" panose="020B0602020104020603" pitchFamily="34" charset="0"/>
                <a:cs typeface="Times New Roman" pitchFamily="18" charset="0"/>
              </a:rPr>
              <a:t>Mission Viejo, California/United States - 09/19/2019: Several varieties of candy bars at a grocery store in the checkout </a:t>
            </a:r>
            <a:r>
              <a:rPr lang="en-US" sz="1600" dirty="0" smtClean="0">
                <a:solidFill>
                  <a:srgbClr val="000000"/>
                </a:solidFill>
                <a:latin typeface="Tw Cen MT" panose="020B0602020104020603" pitchFamily="34" charset="0"/>
                <a:cs typeface="Times New Roman" pitchFamily="18" charset="0"/>
              </a:rPr>
              <a:t>aisle. </a:t>
            </a:r>
            <a:r>
              <a:rPr lang="ga-IE" sz="1600" dirty="0">
                <a:solidFill>
                  <a:srgbClr val="000000"/>
                </a:solidFill>
                <a:latin typeface="Tw Cen MT" panose="020B0602020104020603" pitchFamily="34" charset="0"/>
                <a:cs typeface="Times New Roman" pitchFamily="18" charset="0"/>
              </a:rPr>
              <a:t>David </a:t>
            </a:r>
            <a:r>
              <a:rPr lang="ga-IE" sz="1600" dirty="0" err="1">
                <a:solidFill>
                  <a:srgbClr val="000000"/>
                </a:solidFill>
                <a:latin typeface="Tw Cen MT" panose="020B0602020104020603" pitchFamily="34" charset="0"/>
                <a:cs typeface="Times New Roman" pitchFamily="18" charset="0"/>
              </a:rPr>
              <a:t>Tonelson</a:t>
            </a:r>
            <a:r>
              <a:rPr lang="ga-IE" sz="1600" dirty="0">
                <a:solidFill>
                  <a:srgbClr val="000000"/>
                </a:solidFill>
                <a:latin typeface="Tw Cen MT" panose="020B0602020104020603" pitchFamily="34" charset="0"/>
                <a:cs typeface="Times New Roman" pitchFamily="18" charset="0"/>
              </a:rPr>
              <a:t> / Shutterstock.com</a:t>
            </a:r>
            <a:endParaRPr lang="en-US" sz="1600" dirty="0">
              <a:solidFill>
                <a:srgbClr val="000000"/>
              </a:solidFill>
              <a:latin typeface="Tw Cen MT" panose="020B0602020104020603" pitchFamily="34" charset="0"/>
              <a:cs typeface="Times New Roman" pitchFamily="18" charset="0"/>
            </a:endParaRPr>
          </a:p>
          <a:p>
            <a:endParaRPr lang="en-US" sz="1600" dirty="0">
              <a:solidFill>
                <a:srgbClr val="000000"/>
              </a:solidFill>
              <a:latin typeface="Tw Cen MT" panose="020B0602020104020603" pitchFamily="34" charset="0"/>
              <a:cs typeface="Times New Roman" pitchFamily="18" charset="0"/>
            </a:endParaRPr>
          </a:p>
          <a:p>
            <a:endParaRPr lang="en-IE" sz="1600" dirty="0">
              <a:solidFill>
                <a:srgbClr val="000000"/>
              </a:solidFill>
              <a:latin typeface="Tw Cen MT" panose="020B0602020104020603" pitchFamily="34" charset="0"/>
              <a:cs typeface="Times New Roman" pitchFamily="18" charset="0"/>
            </a:endParaRPr>
          </a:p>
          <a:p>
            <a:endParaRPr lang="ga-IE" sz="1600" dirty="0" smtClean="0">
              <a:solidFill>
                <a:srgbClr val="000000"/>
              </a:solidFill>
              <a:latin typeface="Tw Cen MT" panose="020B0602020104020603" pitchFamily="34" charset="0"/>
              <a:cs typeface="Times New Roman" pitchFamily="18" charset="0"/>
            </a:endParaRPr>
          </a:p>
        </p:txBody>
      </p:sp>
    </p:spTree>
    <p:extLst>
      <p:ext uri="{BB962C8B-B14F-4D97-AF65-F5344CB8AC3E}">
        <p14:creationId xmlns:p14="http://schemas.microsoft.com/office/powerpoint/2010/main" val="736455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208" b="10379"/>
          <a:stretch/>
        </p:blipFill>
        <p:spPr bwMode="auto">
          <a:xfrm>
            <a:off x="1" y="0"/>
            <a:ext cx="12212330" cy="68760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a:spLocks/>
          </p:cNvSpPr>
          <p:nvPr/>
        </p:nvSpPr>
        <p:spPr>
          <a:xfrm>
            <a:off x="485655" y="347751"/>
            <a:ext cx="11196000" cy="619215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6" name="TextBox 6"/>
          <p:cNvSpPr txBox="1">
            <a:spLocks noChangeArrowheads="1"/>
          </p:cNvSpPr>
          <p:nvPr/>
        </p:nvSpPr>
        <p:spPr bwMode="auto">
          <a:xfrm>
            <a:off x="838200" y="566115"/>
            <a:ext cx="10843455" cy="3046988"/>
          </a:xfrm>
          <a:prstGeom prst="rect">
            <a:avLst/>
          </a:prstGeom>
          <a:noFill/>
          <a:ln w="9525">
            <a:noFill/>
            <a:miter lim="800000"/>
            <a:headEnd/>
            <a:tailEnd/>
          </a:ln>
        </p:spPr>
        <p:txBody>
          <a:bodyPr wrap="square">
            <a:spAutoFit/>
          </a:bodyPr>
          <a:lstStyle/>
          <a:p>
            <a:r>
              <a:rPr lang="en-IE" sz="1600" b="1" dirty="0" err="1" smtClean="0">
                <a:solidFill>
                  <a:srgbClr val="000000"/>
                </a:solidFill>
                <a:latin typeface="Tw Cen MT" panose="020B0602020104020603" pitchFamily="34" charset="0"/>
                <a:cs typeface="Times New Roman" pitchFamily="18" charset="0"/>
              </a:rPr>
              <a:t>Tagairtí</a:t>
            </a:r>
            <a:r>
              <a:rPr lang="en-IE" sz="1600" b="1" dirty="0" smtClean="0">
                <a:solidFill>
                  <a:srgbClr val="000000"/>
                </a:solidFill>
                <a:latin typeface="Tw Cen MT" panose="020B0602020104020603" pitchFamily="34" charset="0"/>
                <a:cs typeface="Times New Roman" pitchFamily="18" charset="0"/>
              </a:rPr>
              <a:t> (</a:t>
            </a:r>
            <a:r>
              <a:rPr lang="en-IE" sz="1600" b="1" dirty="0" err="1" smtClean="0">
                <a:solidFill>
                  <a:srgbClr val="000000"/>
                </a:solidFill>
                <a:latin typeface="Tw Cen MT" panose="020B0602020104020603" pitchFamily="34" charset="0"/>
                <a:cs typeface="Times New Roman" pitchFamily="18" charset="0"/>
              </a:rPr>
              <a:t>ar</a:t>
            </a:r>
            <a:r>
              <a:rPr lang="en-IE" sz="1600" b="1" dirty="0" smtClean="0">
                <a:solidFill>
                  <a:srgbClr val="000000"/>
                </a:solidFill>
                <a:latin typeface="Tw Cen MT" panose="020B0602020104020603" pitchFamily="34" charset="0"/>
                <a:cs typeface="Times New Roman" pitchFamily="18" charset="0"/>
              </a:rPr>
              <a:t> lean):</a:t>
            </a:r>
          </a:p>
          <a:p>
            <a:r>
              <a:rPr lang="en-US" sz="1600" dirty="0">
                <a:solidFill>
                  <a:srgbClr val="000000"/>
                </a:solidFill>
                <a:latin typeface="Tw Cen MT" panose="020B0602020104020603" pitchFamily="34" charset="0"/>
                <a:cs typeface="Times New Roman" pitchFamily="18" charset="0"/>
              </a:rPr>
              <a:t>Winneconne, WI - 2 November 2016: Divine milk chocolate candy bar on an isolated background. Keith Homan / Shutterstock.com</a:t>
            </a:r>
          </a:p>
          <a:p>
            <a:r>
              <a:rPr lang="en-US" sz="1600" dirty="0" err="1" smtClean="0">
                <a:solidFill>
                  <a:srgbClr val="000000"/>
                </a:solidFill>
                <a:latin typeface="Tw Cen MT" panose="020B0602020104020603" pitchFamily="34" charset="0"/>
                <a:cs typeface="Times New Roman" pitchFamily="18" charset="0"/>
              </a:rPr>
              <a:t>Bracknell</a:t>
            </a:r>
            <a:r>
              <a:rPr lang="en-US" sz="1600" dirty="0">
                <a:solidFill>
                  <a:srgbClr val="000000"/>
                </a:solidFill>
                <a:latin typeface="Tw Cen MT" panose="020B0602020104020603" pitchFamily="34" charset="0"/>
                <a:cs typeface="Times New Roman" pitchFamily="18" charset="0"/>
              </a:rPr>
              <a:t>, England - April 01, 2018: Colombian bananas bearing the Fairtrade Foundation sticker. Founded in 1992 the organization promotes global trade with marginalized workers and </a:t>
            </a:r>
            <a:r>
              <a:rPr lang="en-US" sz="1600" dirty="0" smtClean="0">
                <a:solidFill>
                  <a:srgbClr val="000000"/>
                </a:solidFill>
                <a:latin typeface="Tw Cen MT" panose="020B0602020104020603" pitchFamily="34" charset="0"/>
                <a:cs typeface="Times New Roman" pitchFamily="18" charset="0"/>
              </a:rPr>
              <a:t>communities. </a:t>
            </a:r>
            <a:r>
              <a:rPr lang="ga-IE" sz="1600" dirty="0" err="1">
                <a:solidFill>
                  <a:srgbClr val="000000"/>
                </a:solidFill>
                <a:latin typeface="Tw Cen MT" panose="020B0602020104020603" pitchFamily="34" charset="0"/>
                <a:cs typeface="Times New Roman" pitchFamily="18" charset="0"/>
              </a:rPr>
              <a:t>Thinglass</a:t>
            </a:r>
            <a:r>
              <a:rPr lang="ga-IE" sz="1600" dirty="0">
                <a:solidFill>
                  <a:srgbClr val="000000"/>
                </a:solidFill>
                <a:latin typeface="Tw Cen MT" panose="020B0602020104020603" pitchFamily="34" charset="0"/>
                <a:cs typeface="Times New Roman" pitchFamily="18" charset="0"/>
              </a:rPr>
              <a:t> / Shutterstock.com</a:t>
            </a:r>
            <a:endParaRPr lang="en-US" sz="1600" dirty="0">
              <a:solidFill>
                <a:srgbClr val="000000"/>
              </a:solidFill>
              <a:latin typeface="Tw Cen MT" panose="020B0602020104020603" pitchFamily="34" charset="0"/>
              <a:cs typeface="Times New Roman" pitchFamily="18" charset="0"/>
            </a:endParaRPr>
          </a:p>
          <a:p>
            <a:endParaRPr lang="en-IE" sz="1600" dirty="0">
              <a:solidFill>
                <a:srgbClr val="000000"/>
              </a:solidFill>
              <a:latin typeface="Tw Cen MT" panose="020B0602020104020603" pitchFamily="34" charset="0"/>
              <a:cs typeface="Times New Roman" pitchFamily="18" charset="0"/>
            </a:endParaRPr>
          </a:p>
          <a:p>
            <a:r>
              <a:rPr lang="ga-IE" sz="1600" dirty="0" smtClean="0">
                <a:solidFill>
                  <a:srgbClr val="000000"/>
                </a:solidFill>
                <a:latin typeface="Tw Cen MT" panose="020B0602020104020603" pitchFamily="34" charset="0"/>
                <a:cs typeface="Times New Roman" pitchFamily="18" charset="0"/>
              </a:rPr>
              <a:t>Rinneadh </a:t>
            </a:r>
            <a:r>
              <a:rPr lang="ga-IE" sz="1600" dirty="0">
                <a:solidFill>
                  <a:srgbClr val="000000"/>
                </a:solidFill>
                <a:latin typeface="Tw Cen MT" panose="020B0602020104020603" pitchFamily="34" charset="0"/>
                <a:cs typeface="Times New Roman" pitchFamily="18" charset="0"/>
              </a:rPr>
              <a:t>gach iarracht teacht ar úinéir an chóipchirt i gcás na n‑íomhánna atá ar na sleamhnáin seo. </a:t>
            </a:r>
            <a:r>
              <a:rPr lang="en-IE" sz="1600" dirty="0" smtClean="0">
                <a:solidFill>
                  <a:srgbClr val="000000"/>
                </a:solidFill>
                <a:latin typeface="Tw Cen MT" panose="020B0602020104020603" pitchFamily="34" charset="0"/>
                <a:cs typeface="Times New Roman" pitchFamily="18" charset="0"/>
              </a:rPr>
              <a:t/>
            </a:r>
            <a:br>
              <a:rPr lang="en-IE" sz="1600" dirty="0" smtClean="0">
                <a:solidFill>
                  <a:srgbClr val="000000"/>
                </a:solidFill>
                <a:latin typeface="Tw Cen MT" panose="020B0602020104020603" pitchFamily="34" charset="0"/>
                <a:cs typeface="Times New Roman" pitchFamily="18" charset="0"/>
              </a:rPr>
            </a:br>
            <a:r>
              <a:rPr lang="ga-IE" sz="1600" dirty="0" smtClean="0">
                <a:solidFill>
                  <a:srgbClr val="000000"/>
                </a:solidFill>
                <a:latin typeface="Tw Cen MT" panose="020B0602020104020603" pitchFamily="34" charset="0"/>
                <a:cs typeface="Times New Roman" pitchFamily="18" charset="0"/>
              </a:rPr>
              <a:t>Má </a:t>
            </a:r>
            <a:r>
              <a:rPr lang="ga-IE" sz="1600" dirty="0">
                <a:solidFill>
                  <a:srgbClr val="000000"/>
                </a:solidFill>
                <a:latin typeface="Tw Cen MT" panose="020B0602020104020603" pitchFamily="34" charset="0"/>
                <a:cs typeface="Times New Roman" pitchFamily="18" charset="0"/>
              </a:rPr>
              <a:t>rinneadh fail</a:t>
            </a:r>
            <a:r>
              <a:rPr lang="en-GB" sz="1600" dirty="0">
                <a:solidFill>
                  <a:srgbClr val="000000"/>
                </a:solidFill>
                <a:latin typeface="Tw Cen MT" panose="020B0602020104020603" pitchFamily="34" charset="0"/>
                <a:cs typeface="Times New Roman" pitchFamily="18" charset="0"/>
              </a:rPr>
              <a:t>l</a:t>
            </a:r>
            <a:r>
              <a:rPr lang="ga-IE" sz="1600" dirty="0">
                <a:solidFill>
                  <a:srgbClr val="000000"/>
                </a:solidFill>
                <a:latin typeface="Tw Cen MT" panose="020B0602020104020603" pitchFamily="34" charset="0"/>
                <a:cs typeface="Times New Roman" pitchFamily="18" charset="0"/>
              </a:rPr>
              <a:t>í ar aon bhealach</a:t>
            </a:r>
            <a:r>
              <a:rPr lang="en-IE" sz="1600" dirty="0">
                <a:solidFill>
                  <a:srgbClr val="000000"/>
                </a:solidFill>
                <a:latin typeface="Tw Cen MT" panose="020B0602020104020603" pitchFamily="34" charset="0"/>
                <a:cs typeface="Times New Roman" pitchFamily="18" charset="0"/>
              </a:rPr>
              <a:t> </a:t>
            </a:r>
            <a:r>
              <a:rPr lang="ga-IE" sz="1600" dirty="0">
                <a:solidFill>
                  <a:srgbClr val="000000"/>
                </a:solidFill>
                <a:latin typeface="Tw Cen MT" panose="020B0602020104020603" pitchFamily="34" charset="0"/>
                <a:cs typeface="Times New Roman" pitchFamily="18" charset="0"/>
              </a:rPr>
              <a:t>ó thaobh cóipchirt de ba cheart d’úinéir an chóipchirt teagmháil</a:t>
            </a:r>
            <a:r>
              <a:rPr lang="en-IE" sz="1600" dirty="0">
                <a:solidFill>
                  <a:srgbClr val="000000"/>
                </a:solidFill>
                <a:latin typeface="Tw Cen MT" panose="020B0602020104020603" pitchFamily="34" charset="0"/>
                <a:cs typeface="Times New Roman" pitchFamily="18" charset="0"/>
              </a:rPr>
              <a:t> </a:t>
            </a:r>
            <a:r>
              <a:rPr lang="en-IE" sz="1600" dirty="0" smtClean="0">
                <a:solidFill>
                  <a:srgbClr val="000000"/>
                </a:solidFill>
                <a:latin typeface="Tw Cen MT" panose="020B0602020104020603" pitchFamily="34" charset="0"/>
                <a:cs typeface="Times New Roman" pitchFamily="18" charset="0"/>
              </a:rPr>
              <a:t/>
            </a:r>
            <a:br>
              <a:rPr lang="en-IE" sz="1600" dirty="0" smtClean="0">
                <a:solidFill>
                  <a:srgbClr val="000000"/>
                </a:solidFill>
                <a:latin typeface="Tw Cen MT" panose="020B0602020104020603" pitchFamily="34" charset="0"/>
                <a:cs typeface="Times New Roman" pitchFamily="18" charset="0"/>
              </a:rPr>
            </a:br>
            <a:r>
              <a:rPr lang="ga-IE" sz="1600" dirty="0" smtClean="0">
                <a:solidFill>
                  <a:srgbClr val="000000"/>
                </a:solidFill>
                <a:latin typeface="Tw Cen MT" panose="020B0602020104020603" pitchFamily="34" charset="0"/>
                <a:cs typeface="Times New Roman" pitchFamily="18" charset="0"/>
              </a:rPr>
              <a:t>a </a:t>
            </a:r>
            <a:r>
              <a:rPr lang="ga-IE" sz="1600" dirty="0">
                <a:solidFill>
                  <a:srgbClr val="000000"/>
                </a:solidFill>
                <a:latin typeface="Tw Cen MT" panose="020B0602020104020603" pitchFamily="34" charset="0"/>
                <a:cs typeface="Times New Roman" pitchFamily="18" charset="0"/>
              </a:rPr>
              <a:t>dhéanamh leis na foilsitheoirí.</a:t>
            </a:r>
            <a:r>
              <a:rPr lang="en-IE" sz="1600" dirty="0">
                <a:solidFill>
                  <a:srgbClr val="000000"/>
                </a:solidFill>
                <a:latin typeface="Tw Cen MT" panose="020B0602020104020603" pitchFamily="34" charset="0"/>
                <a:cs typeface="Times New Roman" pitchFamily="18" charset="0"/>
              </a:rPr>
              <a:t> </a:t>
            </a:r>
            <a:r>
              <a:rPr lang="ga-IE" sz="1600" dirty="0">
                <a:solidFill>
                  <a:srgbClr val="000000"/>
                </a:solidFill>
                <a:latin typeface="Tw Cen MT" panose="020B0602020104020603" pitchFamily="34" charset="0"/>
                <a:cs typeface="Times New Roman" pitchFamily="18" charset="0"/>
              </a:rPr>
              <a:t>Beidh na foilsitheoirí lántoilteanach socruithe cuí a dhéanamh leis.</a:t>
            </a:r>
          </a:p>
          <a:p>
            <a:endParaRPr lang="ga-IE" sz="1600" dirty="0">
              <a:solidFill>
                <a:srgbClr val="000000"/>
              </a:solidFill>
              <a:latin typeface="Tw Cen MT" panose="020B0602020104020603" pitchFamily="34" charset="0"/>
              <a:cs typeface="Times New Roman" pitchFamily="18" charset="0"/>
            </a:endParaRPr>
          </a:p>
          <a:p>
            <a:r>
              <a:rPr lang="ga-IE" sz="1600" dirty="0">
                <a:solidFill>
                  <a:srgbClr val="000000"/>
                </a:solidFill>
                <a:latin typeface="Tw Cen MT" panose="020B0602020104020603" pitchFamily="34" charset="0"/>
                <a:cs typeface="Times New Roman" pitchFamily="18" charset="0"/>
              </a:rPr>
              <a:t>© Foras na Gaeilge, </a:t>
            </a:r>
            <a:r>
              <a:rPr lang="ga-IE" sz="1600" dirty="0" smtClean="0">
                <a:solidFill>
                  <a:srgbClr val="000000"/>
                </a:solidFill>
                <a:latin typeface="Tw Cen MT" panose="020B0602020104020603" pitchFamily="34" charset="0"/>
                <a:cs typeface="Times New Roman" pitchFamily="18" charset="0"/>
              </a:rPr>
              <a:t>20</a:t>
            </a:r>
            <a:r>
              <a:rPr lang="en-US" sz="1600" dirty="0" smtClean="0">
                <a:solidFill>
                  <a:srgbClr val="000000"/>
                </a:solidFill>
                <a:latin typeface="Tw Cen MT" panose="020B0602020104020603" pitchFamily="34" charset="0"/>
                <a:cs typeface="Times New Roman" pitchFamily="18" charset="0"/>
              </a:rPr>
              <a:t>20</a:t>
            </a:r>
            <a:endParaRPr lang="ga-IE" sz="1600" dirty="0">
              <a:solidFill>
                <a:srgbClr val="000000"/>
              </a:solidFill>
              <a:latin typeface="Tw Cen MT" panose="020B0602020104020603" pitchFamily="34" charset="0"/>
              <a:cs typeface="Times New Roman" pitchFamily="18" charset="0"/>
            </a:endParaRPr>
          </a:p>
          <a:p>
            <a:endParaRPr lang="ga-IE" sz="1600" dirty="0">
              <a:solidFill>
                <a:srgbClr val="000000"/>
              </a:solidFill>
              <a:latin typeface="Tw Cen MT" panose="020B0602020104020603" pitchFamily="34" charset="0"/>
              <a:cs typeface="Times New Roman" pitchFamily="18" charset="0"/>
            </a:endParaRPr>
          </a:p>
          <a:p>
            <a:r>
              <a:rPr lang="ga-IE" sz="1600" dirty="0">
                <a:solidFill>
                  <a:srgbClr val="000000"/>
                </a:solidFill>
                <a:latin typeface="Tw Cen MT" panose="020B0602020104020603" pitchFamily="34" charset="0"/>
                <a:cs typeface="Times New Roman" pitchFamily="18" charset="0"/>
              </a:rPr>
              <a:t>An Gúm, </a:t>
            </a:r>
            <a:r>
              <a:rPr lang="en-IE" sz="1600" dirty="0" err="1" smtClean="0">
                <a:solidFill>
                  <a:srgbClr val="000000"/>
                </a:solidFill>
                <a:latin typeface="Tw Cen MT" panose="020B0602020104020603" pitchFamily="34" charset="0"/>
                <a:cs typeface="Times New Roman" pitchFamily="18" charset="0"/>
              </a:rPr>
              <a:t>Foras</a:t>
            </a:r>
            <a:r>
              <a:rPr lang="en-IE" sz="1600" dirty="0" smtClean="0">
                <a:solidFill>
                  <a:srgbClr val="000000"/>
                </a:solidFill>
                <a:latin typeface="Tw Cen MT" panose="020B0602020104020603" pitchFamily="34" charset="0"/>
                <a:cs typeface="Times New Roman" pitchFamily="18" charset="0"/>
              </a:rPr>
              <a:t> </a:t>
            </a:r>
            <a:r>
              <a:rPr lang="en-IE" sz="1600" dirty="0" err="1" smtClean="0">
                <a:solidFill>
                  <a:srgbClr val="000000"/>
                </a:solidFill>
                <a:latin typeface="Tw Cen MT" panose="020B0602020104020603" pitchFamily="34" charset="0"/>
                <a:cs typeface="Times New Roman" pitchFamily="18" charset="0"/>
              </a:rPr>
              <a:t>na</a:t>
            </a:r>
            <a:r>
              <a:rPr lang="en-IE" sz="1600" dirty="0" smtClean="0">
                <a:solidFill>
                  <a:srgbClr val="000000"/>
                </a:solidFill>
                <a:latin typeface="Tw Cen MT" panose="020B0602020104020603" pitchFamily="34" charset="0"/>
                <a:cs typeface="Times New Roman" pitchFamily="18" charset="0"/>
              </a:rPr>
              <a:t> </a:t>
            </a:r>
            <a:r>
              <a:rPr lang="en-IE" sz="1600" dirty="0" err="1" smtClean="0">
                <a:solidFill>
                  <a:srgbClr val="000000"/>
                </a:solidFill>
                <a:latin typeface="Tw Cen MT" panose="020B0602020104020603" pitchFamily="34" charset="0"/>
                <a:cs typeface="Times New Roman" pitchFamily="18" charset="0"/>
              </a:rPr>
              <a:t>Gaeilge</a:t>
            </a:r>
            <a:r>
              <a:rPr lang="en-IE" sz="1600" dirty="0" smtClean="0">
                <a:solidFill>
                  <a:srgbClr val="000000"/>
                </a:solidFill>
                <a:latin typeface="Tw Cen MT" panose="020B0602020104020603" pitchFamily="34" charset="0"/>
                <a:cs typeface="Times New Roman" pitchFamily="18" charset="0"/>
              </a:rPr>
              <a:t>, 63</a:t>
            </a:r>
            <a:r>
              <a:rPr lang="ga-IE" sz="1600" dirty="0">
                <a:solidFill>
                  <a:srgbClr val="000000"/>
                </a:solidFill>
                <a:latin typeface="Tw Cen MT" panose="020B0602020104020603" pitchFamily="34" charset="0"/>
                <a:cs typeface="Times New Roman" pitchFamily="18" charset="0"/>
              </a:rPr>
              <a:t>-</a:t>
            </a:r>
            <a:r>
              <a:rPr lang="en-IE" sz="1600" dirty="0">
                <a:solidFill>
                  <a:srgbClr val="000000"/>
                </a:solidFill>
                <a:latin typeface="Tw Cen MT" panose="020B0602020104020603" pitchFamily="34" charset="0"/>
                <a:cs typeface="Times New Roman" pitchFamily="18" charset="0"/>
              </a:rPr>
              <a:t>66</a:t>
            </a:r>
            <a:r>
              <a:rPr lang="ga-IE" sz="1600" dirty="0">
                <a:solidFill>
                  <a:srgbClr val="000000"/>
                </a:solidFill>
                <a:latin typeface="Tw Cen MT" panose="020B0602020104020603" pitchFamily="34" charset="0"/>
                <a:cs typeface="Times New Roman" pitchFamily="18" charset="0"/>
              </a:rPr>
              <a:t> </a:t>
            </a:r>
            <a:r>
              <a:rPr lang="en-IE" sz="1600" dirty="0">
                <a:solidFill>
                  <a:srgbClr val="000000"/>
                </a:solidFill>
                <a:latin typeface="Tw Cen MT" panose="020B0602020104020603" pitchFamily="34" charset="0"/>
                <a:cs typeface="Times New Roman" pitchFamily="18" charset="0"/>
              </a:rPr>
              <a:t>Sráid Amiens</a:t>
            </a:r>
            <a:r>
              <a:rPr lang="ga-IE" sz="1600" dirty="0">
                <a:solidFill>
                  <a:srgbClr val="000000"/>
                </a:solidFill>
                <a:latin typeface="Tw Cen MT" panose="020B0602020104020603" pitchFamily="34" charset="0"/>
                <a:cs typeface="Times New Roman" pitchFamily="18" charset="0"/>
              </a:rPr>
              <a:t>, Baile Átha Cliath 1 </a:t>
            </a:r>
            <a:endParaRPr lang="en-IE" sz="1600" dirty="0">
              <a:solidFill>
                <a:prstClr val="black"/>
              </a:solidFill>
              <a:latin typeface="Comic Sans MS" pitchFamily="66" charset="0"/>
            </a:endParaRPr>
          </a:p>
        </p:txBody>
      </p:sp>
    </p:spTree>
    <p:extLst>
      <p:ext uri="{BB962C8B-B14F-4D97-AF65-F5344CB8AC3E}">
        <p14:creationId xmlns:p14="http://schemas.microsoft.com/office/powerpoint/2010/main" val="2781436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208" b="10379"/>
          <a:stretch/>
        </p:blipFill>
        <p:spPr bwMode="auto">
          <a:xfrm>
            <a:off x="1" y="0"/>
            <a:ext cx="12212330" cy="68760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a:spLocks/>
          </p:cNvSpPr>
          <p:nvPr/>
        </p:nvSpPr>
        <p:spPr>
          <a:xfrm>
            <a:off x="485655" y="347751"/>
            <a:ext cx="11196000" cy="619215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pic>
        <p:nvPicPr>
          <p:cNvPr id="4" name="Picture 4"/>
          <p:cNvPicPr>
            <a:picLocks noChangeAspect="1" noChangeArrowheads="1"/>
          </p:cNvPicPr>
          <p:nvPr/>
        </p:nvPicPr>
        <p:blipFill>
          <a:blip r:embed="rId3"/>
          <a:srcRect/>
          <a:stretch>
            <a:fillRect/>
          </a:stretch>
        </p:blipFill>
        <p:spPr bwMode="auto">
          <a:xfrm>
            <a:off x="4494820" y="3124460"/>
            <a:ext cx="3319587" cy="628650"/>
          </a:xfrm>
          <a:prstGeom prst="rect">
            <a:avLst/>
          </a:prstGeom>
          <a:noFill/>
          <a:ln w="9525">
            <a:noFill/>
            <a:miter lim="800000"/>
            <a:headEnd/>
            <a:tailEnd/>
          </a:ln>
        </p:spPr>
      </p:pic>
    </p:spTree>
    <p:extLst>
      <p:ext uri="{BB962C8B-B14F-4D97-AF65-F5344CB8AC3E}">
        <p14:creationId xmlns:p14="http://schemas.microsoft.com/office/powerpoint/2010/main" val="17035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76000"/>
          </a:schemeClr>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208" b="10379"/>
          <a:stretch/>
        </p:blipFill>
        <p:spPr bwMode="auto">
          <a:xfrm>
            <a:off x="1" y="0"/>
            <a:ext cx="12212330" cy="6876000"/>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a:spLocks/>
          </p:cNvSpPr>
          <p:nvPr/>
        </p:nvSpPr>
        <p:spPr>
          <a:xfrm>
            <a:off x="485655" y="347751"/>
            <a:ext cx="11196000" cy="619215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grpSp>
        <p:nvGrpSpPr>
          <p:cNvPr id="11" name="Grúpa 56"/>
          <p:cNvGrpSpPr>
            <a:grpSpLocks noChangeAspect="1"/>
          </p:cNvGrpSpPr>
          <p:nvPr/>
        </p:nvGrpSpPr>
        <p:grpSpPr>
          <a:xfrm>
            <a:off x="280503" y="5873653"/>
            <a:ext cx="3963858" cy="900001"/>
            <a:chOff x="221609" y="-178769"/>
            <a:chExt cx="4046204" cy="612635"/>
          </a:xfrm>
          <a:solidFill>
            <a:srgbClr val="9F6F55"/>
          </a:solidFill>
        </p:grpSpPr>
        <p:sp>
          <p:nvSpPr>
            <p:cNvPr id="12" name="Rectangle 11"/>
            <p:cNvSpPr>
              <a:spLocks noChangeAspect="1"/>
            </p:cNvSpPr>
            <p:nvPr/>
          </p:nvSpPr>
          <p:spPr bwMode="auto">
            <a:xfrm>
              <a:off x="680956" y="-95592"/>
              <a:ext cx="3586857" cy="4462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2000" dirty="0" smtClean="0">
                  <a:solidFill>
                    <a:schemeClr val="bg1"/>
                  </a:solidFill>
                  <a:latin typeface="Tw Cen MT" panose="020B0602020104020603" pitchFamily="34" charset="0"/>
                  <a:cs typeface="Arial" panose="020B0604020202020204" pitchFamily="34" charset="0"/>
                </a:rPr>
                <a:t>Cad as a </a:t>
              </a:r>
              <a:r>
                <a:rPr lang="en-US" sz="2000" dirty="0" smtClean="0">
                  <a:solidFill>
                    <a:schemeClr val="bg1"/>
                  </a:solidFill>
                  <a:latin typeface="Tw Cen MT" panose="020B0602020104020603" pitchFamily="34" charset="0"/>
                  <a:cs typeface="Arial" panose="020B0604020202020204" pitchFamily="34" charset="0"/>
                </a:rPr>
                <a:t>d</a:t>
              </a:r>
              <a:r>
                <a:rPr lang="ga-IE" sz="2000" dirty="0" smtClean="0">
                  <a:solidFill>
                    <a:schemeClr val="bg1"/>
                  </a:solidFill>
                  <a:latin typeface="Tw Cen MT" panose="020B0602020104020603" pitchFamily="34" charset="0"/>
                  <a:cs typeface="Arial" panose="020B0604020202020204" pitchFamily="34" charset="0"/>
                </a:rPr>
                <a:t>tagann seacláid?</a:t>
              </a:r>
              <a:endParaRPr lang="ga-IE" sz="2000" dirty="0">
                <a:solidFill>
                  <a:schemeClr val="bg1"/>
                </a:solidFill>
                <a:latin typeface="Tw Cen MT" panose="020B0602020104020603" pitchFamily="34" charset="0"/>
                <a:cs typeface="Arial" panose="020B0604020202020204" pitchFamily="34" charset="0"/>
              </a:endParaRPr>
            </a:p>
          </p:txBody>
        </p:sp>
        <p:sp>
          <p:nvSpPr>
            <p:cNvPr id="13" name="Oval 12"/>
            <p:cNvSpPr>
              <a:spLocks/>
            </p:cNvSpPr>
            <p:nvPr/>
          </p:nvSpPr>
          <p:spPr bwMode="auto">
            <a:xfrm>
              <a:off x="221609" y="-178769"/>
              <a:ext cx="918697" cy="612635"/>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bg1"/>
                  </a:solidFill>
                  <a:latin typeface="Arial" panose="020B0604020202020204" pitchFamily="34" charset="0"/>
                  <a:cs typeface="Arial" panose="020B0604020202020204" pitchFamily="34" charset="0"/>
                </a:rPr>
                <a:t>?</a:t>
              </a:r>
              <a:endParaRPr lang="ga-IE" sz="4400" b="1" dirty="0">
                <a:solidFill>
                  <a:schemeClr val="bg1"/>
                </a:solidFill>
                <a:latin typeface="Arial" panose="020B0604020202020204" pitchFamily="34" charset="0"/>
                <a:cs typeface="Arial" panose="020B0604020202020204" pitchFamily="34" charset="0"/>
              </a:endParaRPr>
            </a:p>
          </p:txBody>
        </p:sp>
      </p:grpSp>
      <p:sp>
        <p:nvSpPr>
          <p:cNvPr id="14" name="Rectangle 13"/>
          <p:cNvSpPr>
            <a:spLocks noChangeAspect="1"/>
          </p:cNvSpPr>
          <p:nvPr/>
        </p:nvSpPr>
        <p:spPr bwMode="auto">
          <a:xfrm>
            <a:off x="698934" y="347751"/>
            <a:ext cx="10769440" cy="7043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solidFill>
                  <a:schemeClr val="tx1"/>
                </a:solidFill>
                <a:latin typeface="Tw Cen MT" panose="020B0602020104020603" pitchFamily="34" charset="0"/>
                <a:cs typeface="Arial" panose="020B0604020202020204" pitchFamily="34" charset="0"/>
              </a:rPr>
              <a:t>Is ón gcrann cócó a thagann seacláid. Féach thíos na tíortha ina bhfásann </a:t>
            </a:r>
            <a:r>
              <a:rPr lang="en-US" sz="2000" dirty="0" smtClean="0">
                <a:solidFill>
                  <a:schemeClr val="tx1"/>
                </a:solidFill>
                <a:latin typeface="Tw Cen MT" panose="020B0602020104020603" pitchFamily="34" charset="0"/>
                <a:cs typeface="Arial" panose="020B0604020202020204" pitchFamily="34" charset="0"/>
              </a:rPr>
              <a:t>an </a:t>
            </a:r>
            <a:r>
              <a:rPr lang="en-US" sz="2000" dirty="0" err="1" smtClean="0">
                <a:solidFill>
                  <a:schemeClr val="tx1"/>
                </a:solidFill>
                <a:latin typeface="Tw Cen MT" panose="020B0602020104020603" pitchFamily="34" charset="0"/>
                <a:cs typeface="Arial" panose="020B0604020202020204" pitchFamily="34" charset="0"/>
              </a:rPr>
              <a:t>crann</a:t>
            </a:r>
            <a:r>
              <a:rPr lang="en-US" sz="2000" dirty="0" smtClean="0">
                <a:solidFill>
                  <a:schemeClr val="tx1"/>
                </a:solidFill>
                <a:latin typeface="Tw Cen MT" panose="020B0602020104020603" pitchFamily="34" charset="0"/>
                <a:cs typeface="Arial" panose="020B0604020202020204" pitchFamily="34" charset="0"/>
              </a:rPr>
              <a:t> </a:t>
            </a:r>
            <a:r>
              <a:rPr lang="en-US" sz="2000" dirty="0" err="1" smtClean="0">
                <a:solidFill>
                  <a:schemeClr val="tx1"/>
                </a:solidFill>
                <a:latin typeface="Tw Cen MT" panose="020B0602020104020603" pitchFamily="34" charset="0"/>
                <a:cs typeface="Arial" panose="020B0604020202020204" pitchFamily="34" charset="0"/>
              </a:rPr>
              <a:t>cócó</a:t>
            </a:r>
            <a:r>
              <a:rPr lang="ga-IE" sz="2000" dirty="0" smtClean="0">
                <a:solidFill>
                  <a:schemeClr val="tx1"/>
                </a:solidFill>
                <a:latin typeface="Tw Cen MT" panose="020B0602020104020603" pitchFamily="34" charset="0"/>
                <a:cs typeface="Arial" panose="020B0604020202020204" pitchFamily="34" charset="0"/>
              </a:rPr>
              <a:t>. An féidir </a:t>
            </a:r>
            <a:r>
              <a:rPr lang="en-US" sz="2000" dirty="0" smtClean="0">
                <a:solidFill>
                  <a:schemeClr val="tx1"/>
                </a:solidFill>
                <a:latin typeface="Tw Cen MT" panose="020B0602020104020603" pitchFamily="34" charset="0"/>
                <a:cs typeface="Arial" panose="020B0604020202020204" pitchFamily="34" charset="0"/>
              </a:rPr>
              <a:t/>
            </a:r>
            <a:br>
              <a:rPr lang="en-US" sz="2000" dirty="0" smtClean="0">
                <a:solidFill>
                  <a:schemeClr val="tx1"/>
                </a:solidFill>
                <a:latin typeface="Tw Cen MT" panose="020B0602020104020603" pitchFamily="34" charset="0"/>
                <a:cs typeface="Arial" panose="020B0604020202020204" pitchFamily="34" charset="0"/>
              </a:rPr>
            </a:br>
            <a:r>
              <a:rPr lang="ga-IE" sz="2000" dirty="0" smtClean="0">
                <a:solidFill>
                  <a:schemeClr val="tx1"/>
                </a:solidFill>
                <a:latin typeface="Tw Cen MT" panose="020B0602020104020603" pitchFamily="34" charset="0"/>
                <a:cs typeface="Arial" panose="020B0604020202020204" pitchFamily="34" charset="0"/>
              </a:rPr>
              <a:t>leat </a:t>
            </a:r>
            <a:r>
              <a:rPr lang="en-US" sz="2000" dirty="0" err="1" smtClean="0">
                <a:solidFill>
                  <a:schemeClr val="tx1"/>
                </a:solidFill>
                <a:latin typeface="Tw Cen MT" panose="020B0602020104020603" pitchFamily="34" charset="0"/>
                <a:cs typeface="Arial" panose="020B0604020202020204" pitchFamily="34" charset="0"/>
              </a:rPr>
              <a:t>iad</a:t>
            </a:r>
            <a:r>
              <a:rPr lang="en-US" sz="2000" dirty="0" smtClean="0">
                <a:solidFill>
                  <a:schemeClr val="tx1"/>
                </a:solidFill>
                <a:latin typeface="Tw Cen MT" panose="020B0602020104020603" pitchFamily="34" charset="0"/>
                <a:cs typeface="Arial" panose="020B0604020202020204" pitchFamily="34" charset="0"/>
              </a:rPr>
              <a:t> </a:t>
            </a:r>
            <a:r>
              <a:rPr lang="ga-IE" sz="2000" dirty="0" smtClean="0">
                <a:solidFill>
                  <a:schemeClr val="tx1"/>
                </a:solidFill>
                <a:latin typeface="Tw Cen MT" panose="020B0602020104020603" pitchFamily="34" charset="0"/>
                <a:cs typeface="Arial" panose="020B0604020202020204" pitchFamily="34" charset="0"/>
              </a:rPr>
              <a:t>a ainmniú? Beidh an léarscáil ar leathanach 56</a:t>
            </a:r>
            <a:r>
              <a:rPr lang="ga-IE" altLang="en-US" sz="2000" dirty="0" smtClean="0">
                <a:solidFill>
                  <a:srgbClr val="242424"/>
                </a:solidFill>
                <a:latin typeface="Tw Cen MT" panose="020B0602020104020603" pitchFamily="34" charset="0"/>
              </a:rPr>
              <a:t>–</a:t>
            </a:r>
            <a:r>
              <a:rPr lang="ga-IE" sz="2000" dirty="0" smtClean="0">
                <a:solidFill>
                  <a:schemeClr val="tx1"/>
                </a:solidFill>
                <a:latin typeface="Tw Cen MT" panose="020B0602020104020603" pitchFamily="34" charset="0"/>
                <a:cs typeface="Arial" panose="020B0604020202020204" pitchFamily="34" charset="0"/>
              </a:rPr>
              <a:t>57 in </a:t>
            </a:r>
            <a:r>
              <a:rPr lang="ga-IE" sz="2000" i="1" dirty="0" smtClean="0">
                <a:solidFill>
                  <a:schemeClr val="tx1"/>
                </a:solidFill>
                <a:latin typeface="Tw Cen MT" panose="020B0602020104020603" pitchFamily="34" charset="0"/>
                <a:cs typeface="Arial" panose="020B0604020202020204" pitchFamily="34" charset="0"/>
              </a:rPr>
              <a:t>Atlas Bunscoile</a:t>
            </a:r>
            <a:r>
              <a:rPr lang="ga-IE" sz="2000" dirty="0" smtClean="0">
                <a:solidFill>
                  <a:schemeClr val="tx1"/>
                </a:solidFill>
                <a:latin typeface="Tw Cen MT" panose="020B0602020104020603" pitchFamily="34" charset="0"/>
                <a:cs typeface="Arial" panose="020B0604020202020204" pitchFamily="34" charset="0"/>
              </a:rPr>
              <a:t> ina cuidiú agat.</a:t>
            </a:r>
            <a:endParaRPr lang="ga-IE" sz="2000" dirty="0">
              <a:solidFill>
                <a:schemeClr val="tx1"/>
              </a:solidFill>
              <a:latin typeface="Tw Cen MT" panose="020B0602020104020603" pitchFamily="34" charset="0"/>
              <a:cs typeface="Arial" panose="020B0604020202020204" pitchFamily="34" charset="0"/>
            </a:endParaRPr>
          </a:p>
        </p:txBody>
      </p:sp>
      <p:sp>
        <p:nvSpPr>
          <p:cNvPr id="16" name="TextBox 15"/>
          <p:cNvSpPr txBox="1"/>
          <p:nvPr/>
        </p:nvSpPr>
        <p:spPr>
          <a:xfrm>
            <a:off x="4156454" y="3479464"/>
            <a:ext cx="2489224" cy="338554"/>
          </a:xfrm>
          <a:prstGeom prst="rect">
            <a:avLst/>
          </a:prstGeom>
          <a:noFill/>
        </p:spPr>
        <p:txBody>
          <a:bodyPr wrap="square" rtlCol="0">
            <a:spAutoFit/>
          </a:bodyPr>
          <a:lstStyle/>
          <a:p>
            <a:r>
              <a:rPr lang="en-GB" sz="1600" dirty="0" smtClean="0">
                <a:solidFill>
                  <a:schemeClr val="accent1">
                    <a:lumMod val="50000"/>
                  </a:schemeClr>
                </a:solidFill>
                <a:latin typeface="Arial Black" panose="020B0A04020102020204" pitchFamily="34" charset="0"/>
              </a:rPr>
              <a:t>An Meánchiorcal</a:t>
            </a:r>
            <a:endParaRPr lang="en-GB" sz="1600" dirty="0">
              <a:solidFill>
                <a:schemeClr val="accent1">
                  <a:lumMod val="50000"/>
                </a:schemeClr>
              </a:solidFill>
              <a:latin typeface="Arial Black" panose="020B0A04020102020204" pitchFamily="34" charset="0"/>
            </a:endParaRPr>
          </a:p>
        </p:txBody>
      </p:sp>
      <p:sp>
        <p:nvSpPr>
          <p:cNvPr id="17" name="Rectangle 16"/>
          <p:cNvSpPr>
            <a:spLocks noChangeAspect="1"/>
          </p:cNvSpPr>
          <p:nvPr/>
        </p:nvSpPr>
        <p:spPr bwMode="auto">
          <a:xfrm>
            <a:off x="608079" y="5055099"/>
            <a:ext cx="10951151" cy="8238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solidFill>
                  <a:schemeClr val="tx1"/>
                </a:solidFill>
                <a:latin typeface="Tw Cen MT" panose="020B0602020104020603" pitchFamily="34" charset="0"/>
                <a:cs typeface="Arial" panose="020B0604020202020204" pitchFamily="34" charset="0"/>
              </a:rPr>
              <a:t>Tá na tíortha ina bhfásann an crann cócó suite gar don mheánchiorcal. Aeráid thrópaiceach atá </a:t>
            </a:r>
            <a:br>
              <a:rPr lang="ga-IE" sz="2000" dirty="0" smtClean="0">
                <a:solidFill>
                  <a:schemeClr val="tx1"/>
                </a:solidFill>
                <a:latin typeface="Tw Cen MT" panose="020B0602020104020603" pitchFamily="34" charset="0"/>
                <a:cs typeface="Arial" panose="020B0604020202020204" pitchFamily="34" charset="0"/>
              </a:rPr>
            </a:br>
            <a:r>
              <a:rPr lang="ga-IE" sz="2000" dirty="0" smtClean="0">
                <a:solidFill>
                  <a:schemeClr val="tx1"/>
                </a:solidFill>
                <a:latin typeface="Tw Cen MT" panose="020B0602020104020603" pitchFamily="34" charset="0"/>
                <a:cs typeface="Arial" panose="020B0604020202020204" pitchFamily="34" charset="0"/>
              </a:rPr>
              <a:t>sna tíortha sin. Bíonn aeráid </a:t>
            </a:r>
            <a:r>
              <a:rPr lang="ga-IE" sz="2000" dirty="0" err="1" smtClean="0">
                <a:solidFill>
                  <a:schemeClr val="tx1"/>
                </a:solidFill>
                <a:latin typeface="Tw Cen MT" panose="020B0602020104020603" pitchFamily="34" charset="0"/>
                <a:cs typeface="Arial" panose="020B0604020202020204" pitchFamily="34" charset="0"/>
              </a:rPr>
              <a:t>the</a:t>
            </a:r>
            <a:r>
              <a:rPr lang="ga-IE" sz="2000" dirty="0" smtClean="0">
                <a:solidFill>
                  <a:schemeClr val="tx1"/>
                </a:solidFill>
                <a:latin typeface="Tw Cen MT" panose="020B0602020104020603" pitchFamily="34" charset="0"/>
                <a:cs typeface="Arial" panose="020B0604020202020204" pitchFamily="34" charset="0"/>
              </a:rPr>
              <a:t> thais ag teastáil chun go bhfásfaidh an crann cócó.</a:t>
            </a:r>
            <a:endParaRPr lang="ga-IE" sz="2000" dirty="0">
              <a:solidFill>
                <a:schemeClr val="tx1"/>
              </a:solidFill>
              <a:latin typeface="Tw Cen MT" panose="020B0602020104020603" pitchFamily="34" charset="0"/>
              <a:cs typeface="Arial" panose="020B0604020202020204" pitchFamily="34" charset="0"/>
            </a:endParaRPr>
          </a:p>
        </p:txBody>
      </p:sp>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28558" y="1245463"/>
            <a:ext cx="7210276" cy="369380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8"/>
          <p:cNvSpPr>
            <a:spLocks noChangeArrowheads="1"/>
          </p:cNvSpPr>
          <p:nvPr/>
        </p:nvSpPr>
        <p:spPr bwMode="auto">
          <a:xfrm>
            <a:off x="2328558" y="2668031"/>
            <a:ext cx="7210276" cy="1551590"/>
          </a:xfrm>
          <a:prstGeom prst="rect">
            <a:avLst/>
          </a:prstGeom>
          <a:solidFill>
            <a:schemeClr val="accent4">
              <a:alpha val="34901"/>
            </a:schemeClr>
          </a:solidFill>
          <a:ln w="25400" algn="ctr">
            <a:noFill/>
            <a:miter lim="800000"/>
            <a:headEnd/>
            <a:tailEnd/>
          </a:ln>
        </p:spPr>
        <p:txBody>
          <a:bodyPr wrap="none" lIns="90000" tIns="46800" rIns="90000" bIns="46800" anchor="ctr"/>
          <a:lstStyle>
            <a:lvl1pPr algn="ctr">
              <a:defRPr>
                <a:solidFill>
                  <a:schemeClr val="tx1"/>
                </a:solidFill>
                <a:latin typeface="Comic Sans MS" panose="030F0702030302020204" pitchFamily="66" charset="0"/>
              </a:defRPr>
            </a:lvl1pPr>
            <a:lvl2pPr marL="742950" indent="-285750" algn="ctr">
              <a:defRPr>
                <a:solidFill>
                  <a:schemeClr val="tx1"/>
                </a:solidFill>
                <a:latin typeface="Comic Sans MS" panose="030F0702030302020204" pitchFamily="66" charset="0"/>
              </a:defRPr>
            </a:lvl2pPr>
            <a:lvl3pPr marL="1143000" indent="-228600" algn="ctr">
              <a:defRPr>
                <a:solidFill>
                  <a:schemeClr val="tx1"/>
                </a:solidFill>
                <a:latin typeface="Comic Sans MS" panose="030F0702030302020204" pitchFamily="66" charset="0"/>
              </a:defRPr>
            </a:lvl3pPr>
            <a:lvl4pPr marL="1600200" indent="-228600" algn="ctr">
              <a:defRPr>
                <a:solidFill>
                  <a:schemeClr val="tx1"/>
                </a:solidFill>
                <a:latin typeface="Comic Sans MS" panose="030F0702030302020204" pitchFamily="66" charset="0"/>
              </a:defRPr>
            </a:lvl4pPr>
            <a:lvl5pPr marL="2057400" indent="-228600" algn="ctr">
              <a:defRPr>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endParaRPr lang="en-US" altLang="en-US" dirty="0"/>
          </a:p>
        </p:txBody>
      </p:sp>
      <p:grpSp>
        <p:nvGrpSpPr>
          <p:cNvPr id="8" name="Grúpa 56"/>
          <p:cNvGrpSpPr>
            <a:grpSpLocks noChangeAspect="1"/>
          </p:cNvGrpSpPr>
          <p:nvPr/>
        </p:nvGrpSpPr>
        <p:grpSpPr>
          <a:xfrm>
            <a:off x="280503" y="5854728"/>
            <a:ext cx="8702859" cy="900001"/>
            <a:chOff x="203130" y="-190903"/>
            <a:chExt cx="6468925" cy="600305"/>
          </a:xfrm>
          <a:solidFill>
            <a:srgbClr val="74442D"/>
          </a:solidFill>
        </p:grpSpPr>
        <p:sp>
          <p:nvSpPr>
            <p:cNvPr id="19" name="Rectangle 18"/>
            <p:cNvSpPr>
              <a:spLocks/>
            </p:cNvSpPr>
            <p:nvPr/>
          </p:nvSpPr>
          <p:spPr bwMode="auto">
            <a:xfrm>
              <a:off x="537619" y="-102300"/>
              <a:ext cx="6134436" cy="456231"/>
            </a:xfrm>
            <a:prstGeom prst="rect">
              <a:avLst/>
            </a:prstGeom>
            <a:solidFill>
              <a:srgbClr val="9F6F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2000" dirty="0" smtClean="0">
                  <a:solidFill>
                    <a:schemeClr val="bg1"/>
                  </a:solidFill>
                  <a:latin typeface="Tw Cen MT" panose="020B0602020104020603" pitchFamily="34" charset="0"/>
                  <a:cs typeface="Arial" panose="020B0604020202020204" pitchFamily="34" charset="0"/>
                </a:rPr>
                <a:t>Céard a thugann tú faoi deara faoi shuíomh na dtíortha sin </a:t>
              </a:r>
              <a:r>
                <a:rPr lang="en-US" sz="2000" dirty="0" err="1" smtClean="0">
                  <a:solidFill>
                    <a:schemeClr val="bg1"/>
                  </a:solidFill>
                  <a:latin typeface="Tw Cen MT" panose="020B0602020104020603" pitchFamily="34" charset="0"/>
                  <a:cs typeface="Arial" panose="020B0604020202020204" pitchFamily="34" charset="0"/>
                </a:rPr>
                <a:t>ar</a:t>
              </a:r>
              <a:r>
                <a:rPr lang="en-US" sz="2000" dirty="0" smtClean="0">
                  <a:solidFill>
                    <a:schemeClr val="bg1"/>
                  </a:solidFill>
                  <a:latin typeface="Tw Cen MT" panose="020B0602020104020603" pitchFamily="34" charset="0"/>
                  <a:cs typeface="Arial" panose="020B0604020202020204" pitchFamily="34" charset="0"/>
                </a:rPr>
                <a:t> an </a:t>
              </a:r>
              <a:r>
                <a:rPr lang="en-US" sz="2000" dirty="0" err="1" smtClean="0">
                  <a:solidFill>
                    <a:schemeClr val="bg1"/>
                  </a:solidFill>
                  <a:latin typeface="Tw Cen MT" panose="020B0602020104020603" pitchFamily="34" charset="0"/>
                  <a:cs typeface="Arial" panose="020B0604020202020204" pitchFamily="34" charset="0"/>
                </a:rPr>
                <a:t>léarscáil</a:t>
              </a:r>
              <a:r>
                <a:rPr lang="ga-IE" sz="2000" dirty="0" smtClean="0">
                  <a:solidFill>
                    <a:schemeClr val="bg1"/>
                  </a:solidFill>
                  <a:latin typeface="Tw Cen MT" panose="020B0602020104020603" pitchFamily="34" charset="0"/>
                  <a:cs typeface="Arial" panose="020B0604020202020204" pitchFamily="34" charset="0"/>
                </a:rPr>
                <a:t>?</a:t>
              </a:r>
              <a:endParaRPr lang="ga-IE" sz="2000" dirty="0">
                <a:solidFill>
                  <a:schemeClr val="bg1"/>
                </a:solidFill>
                <a:latin typeface="Tw Cen MT" panose="020B0602020104020603" pitchFamily="34" charset="0"/>
                <a:cs typeface="Arial" panose="020B0604020202020204" pitchFamily="34" charset="0"/>
              </a:endParaRPr>
            </a:p>
          </p:txBody>
        </p:sp>
        <p:sp>
          <p:nvSpPr>
            <p:cNvPr id="20" name="Oval 19"/>
            <p:cNvSpPr>
              <a:spLocks/>
            </p:cNvSpPr>
            <p:nvPr/>
          </p:nvSpPr>
          <p:spPr bwMode="auto">
            <a:xfrm>
              <a:off x="203130" y="-190903"/>
              <a:ext cx="668979" cy="600305"/>
            </a:xfrm>
            <a:prstGeom prst="ellipse">
              <a:avLst/>
            </a:prstGeom>
            <a:solidFill>
              <a:srgbClr val="9F6F5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bg1"/>
                  </a:solidFill>
                  <a:latin typeface="Arial" panose="020B0604020202020204" pitchFamily="34" charset="0"/>
                  <a:cs typeface="Arial" panose="020B0604020202020204" pitchFamily="34" charset="0"/>
                </a:rPr>
                <a:t>?</a:t>
              </a:r>
              <a:endParaRPr lang="ga-IE" sz="44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113191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1"/>
                                        </p:tgtEl>
                                        <p:attrNameLst>
                                          <p:attrName>style.visibility</p:attrName>
                                        </p:attrNameLst>
                                      </p:cBhvr>
                                      <p:to>
                                        <p:strVal val="hidden"/>
                                      </p:to>
                                    </p:se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22" presetClass="entr" presetSubtype="4" fill="hold" nodeType="withEffect">
                                  <p:stCondLst>
                                    <p:cond delay="0"/>
                                  </p:stCondLst>
                                  <p:childTnLst>
                                    <p:set>
                                      <p:cBhvr>
                                        <p:cTn id="18" dur="1" fill="hold">
                                          <p:stCondLst>
                                            <p:cond delay="0"/>
                                          </p:stCondLst>
                                        </p:cTn>
                                        <p:tgtEl>
                                          <p:spTgt spid="1032"/>
                                        </p:tgtEl>
                                        <p:attrNameLst>
                                          <p:attrName>style.visibility</p:attrName>
                                        </p:attrNameLst>
                                      </p:cBhvr>
                                      <p:to>
                                        <p:strVal val="visible"/>
                                      </p:to>
                                    </p:set>
                                    <p:animEffect transition="in" filter="wipe(down)">
                                      <p:cBhvr>
                                        <p:cTn id="19" dur="500"/>
                                        <p:tgtEl>
                                          <p:spTgt spid="103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1" presetClass="exit" presetSubtype="0" fill="hold"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42"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33000"/>
          </a:schemeClr>
        </a:solidFill>
        <a:effectLst/>
      </p:bgPr>
    </p:bg>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208" b="10379"/>
          <a:stretch/>
        </p:blipFill>
        <p:spPr bwMode="auto">
          <a:xfrm>
            <a:off x="1" y="0"/>
            <a:ext cx="12212330" cy="6876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a:spLocks/>
          </p:cNvSpPr>
          <p:nvPr/>
        </p:nvSpPr>
        <p:spPr>
          <a:xfrm>
            <a:off x="485655" y="347751"/>
            <a:ext cx="11196000" cy="619215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917" y="458994"/>
            <a:ext cx="3504212" cy="5277429"/>
          </a:xfrm>
          <a:prstGeom prst="ellipse">
            <a:avLst/>
          </a:prstGeom>
          <a:ln w="28575">
            <a:solidFill>
              <a:schemeClr val="bg1"/>
            </a:solidFill>
          </a:ln>
          <a:effectLst/>
        </p:spPr>
      </p:pic>
      <p:sp>
        <p:nvSpPr>
          <p:cNvPr id="7" name="Rectangle 6"/>
          <p:cNvSpPr>
            <a:spLocks noChangeAspect="1"/>
          </p:cNvSpPr>
          <p:nvPr/>
        </p:nvSpPr>
        <p:spPr bwMode="auto">
          <a:xfrm>
            <a:off x="5308513" y="1123053"/>
            <a:ext cx="3607235" cy="1974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sz="2400" dirty="0">
                <a:solidFill>
                  <a:schemeClr val="tx1"/>
                </a:solidFill>
                <a:latin typeface="Tw Cen MT" panose="020B0602020104020603" pitchFamily="34" charset="0"/>
                <a:cs typeface="Arial" panose="020B0604020202020204" pitchFamily="34" charset="0"/>
              </a:rPr>
              <a:t>Is planda trópaiceach é </a:t>
            </a:r>
            <a:br>
              <a:rPr lang="ga-IE" sz="2400" dirty="0">
                <a:solidFill>
                  <a:schemeClr val="tx1"/>
                </a:solidFill>
                <a:latin typeface="Tw Cen MT" panose="020B0602020104020603" pitchFamily="34" charset="0"/>
                <a:cs typeface="Arial" panose="020B0604020202020204" pitchFamily="34" charset="0"/>
              </a:rPr>
            </a:br>
            <a:r>
              <a:rPr lang="ga-IE" sz="2400" dirty="0">
                <a:solidFill>
                  <a:schemeClr val="tx1"/>
                </a:solidFill>
                <a:latin typeface="Tw Cen MT" panose="020B0602020104020603" pitchFamily="34" charset="0"/>
                <a:cs typeface="Arial" panose="020B0604020202020204" pitchFamily="34" charset="0"/>
              </a:rPr>
              <a:t>an crann cócó. Fásann sé den chuid is mó idir 20° ó thuaidh den mheánchiorcal agus 20° ó dheas de.</a:t>
            </a:r>
          </a:p>
        </p:txBody>
      </p:sp>
      <p:sp>
        <p:nvSpPr>
          <p:cNvPr id="6" name="Freeform 5"/>
          <p:cNvSpPr/>
          <p:nvPr/>
        </p:nvSpPr>
        <p:spPr>
          <a:xfrm>
            <a:off x="3932298" y="5186196"/>
            <a:ext cx="1368493" cy="705629"/>
          </a:xfrm>
          <a:custGeom>
            <a:avLst/>
            <a:gdLst>
              <a:gd name="connsiteX0" fmla="*/ 0 w 1368493"/>
              <a:gd name="connsiteY0" fmla="*/ 0 h 705629"/>
              <a:gd name="connsiteX1" fmla="*/ 1368493 w 1368493"/>
              <a:gd name="connsiteY1" fmla="*/ 0 h 705629"/>
              <a:gd name="connsiteX2" fmla="*/ 1368493 w 1368493"/>
              <a:gd name="connsiteY2" fmla="*/ 705629 h 705629"/>
              <a:gd name="connsiteX3" fmla="*/ 0 w 1368493"/>
              <a:gd name="connsiteY3" fmla="*/ 705629 h 705629"/>
              <a:gd name="connsiteX4" fmla="*/ 0 w 1368493"/>
              <a:gd name="connsiteY4" fmla="*/ 0 h 70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493" h="705629">
                <a:moveTo>
                  <a:pt x="0" y="0"/>
                </a:moveTo>
                <a:lnTo>
                  <a:pt x="1368493" y="0"/>
                </a:lnTo>
                <a:lnTo>
                  <a:pt x="1368493" y="705629"/>
                </a:lnTo>
                <a:lnTo>
                  <a:pt x="0" y="705629"/>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lvl="0" algn="ctr" defTabSz="2089150">
              <a:lnSpc>
                <a:spcPct val="90000"/>
              </a:lnSpc>
              <a:spcBef>
                <a:spcPct val="0"/>
              </a:spcBef>
              <a:spcAft>
                <a:spcPct val="35000"/>
              </a:spcAft>
            </a:pPr>
            <a:endParaRPr lang="en-US" sz="4700" kern="1200" dirty="0"/>
          </a:p>
        </p:txBody>
      </p:sp>
      <p:sp>
        <p:nvSpPr>
          <p:cNvPr id="12" name="Freeform 11"/>
          <p:cNvSpPr/>
          <p:nvPr/>
        </p:nvSpPr>
        <p:spPr>
          <a:xfrm>
            <a:off x="5207595" y="2909258"/>
            <a:ext cx="62009" cy="1069135"/>
          </a:xfrm>
          <a:custGeom>
            <a:avLst/>
            <a:gdLst>
              <a:gd name="connsiteX0" fmla="*/ 0 w 62009"/>
              <a:gd name="connsiteY0" fmla="*/ 0 h 1069135"/>
              <a:gd name="connsiteX1" fmla="*/ 62009 w 62009"/>
              <a:gd name="connsiteY1" fmla="*/ 0 h 1069135"/>
              <a:gd name="connsiteX2" fmla="*/ 62009 w 62009"/>
              <a:gd name="connsiteY2" fmla="*/ 1069135 h 1069135"/>
              <a:gd name="connsiteX3" fmla="*/ 0 w 62009"/>
              <a:gd name="connsiteY3" fmla="*/ 1069135 h 1069135"/>
              <a:gd name="connsiteX4" fmla="*/ 0 w 62009"/>
              <a:gd name="connsiteY4" fmla="*/ 0 h 1069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09" h="1069135">
                <a:moveTo>
                  <a:pt x="0" y="0"/>
                </a:moveTo>
                <a:lnTo>
                  <a:pt x="62009" y="0"/>
                </a:lnTo>
                <a:lnTo>
                  <a:pt x="62009" y="1069135"/>
                </a:lnTo>
                <a:lnTo>
                  <a:pt x="0" y="10691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 tIns="0" rIns="19050" bIns="0" numCol="1" spcCol="1270" anchor="ctr" anchorCtr="0">
            <a:noAutofit/>
          </a:bodyPr>
          <a:lstStyle/>
          <a:p>
            <a:pPr lvl="0" algn="l" defTabSz="222250">
              <a:lnSpc>
                <a:spcPct val="90000"/>
              </a:lnSpc>
              <a:spcBef>
                <a:spcPct val="0"/>
              </a:spcBef>
              <a:spcAft>
                <a:spcPct val="35000"/>
              </a:spcAft>
            </a:pPr>
            <a:endParaRPr lang="en-US" sz="500" kern="1200"/>
          </a:p>
        </p:txBody>
      </p:sp>
      <p:sp>
        <p:nvSpPr>
          <p:cNvPr id="10" name="Rectangle 9"/>
          <p:cNvSpPr>
            <a:spLocks noChangeAspect="1"/>
          </p:cNvSpPr>
          <p:nvPr/>
        </p:nvSpPr>
        <p:spPr bwMode="auto">
          <a:xfrm>
            <a:off x="6998178" y="4153189"/>
            <a:ext cx="5106524" cy="1512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sz="2400" dirty="0">
                <a:solidFill>
                  <a:schemeClr val="tx1"/>
                </a:solidFill>
                <a:latin typeface="Tw Cen MT" panose="020B0602020104020603" pitchFamily="34" charset="0"/>
                <a:cs typeface="Arial" panose="020B0604020202020204" pitchFamily="34" charset="0"/>
              </a:rPr>
              <a:t>Nuair a bhíonn an crann idir 3 </a:t>
            </a:r>
            <a:r>
              <a:rPr lang="en-US" sz="2400" dirty="0" smtClean="0">
                <a:solidFill>
                  <a:schemeClr val="tx1"/>
                </a:solidFill>
                <a:latin typeface="Tw Cen MT" panose="020B0602020104020603" pitchFamily="34" charset="0"/>
                <a:cs typeface="Arial" panose="020B0604020202020204" pitchFamily="34" charset="0"/>
              </a:rPr>
              <a:t/>
            </a:r>
            <a:br>
              <a:rPr lang="en-US" sz="2400" dirty="0" smtClean="0">
                <a:solidFill>
                  <a:schemeClr val="tx1"/>
                </a:solidFill>
                <a:latin typeface="Tw Cen MT" panose="020B0602020104020603" pitchFamily="34" charset="0"/>
                <a:cs typeface="Arial" panose="020B0604020202020204" pitchFamily="34" charset="0"/>
              </a:rPr>
            </a:br>
            <a:r>
              <a:rPr lang="ga-IE" sz="2400" dirty="0" smtClean="0">
                <a:solidFill>
                  <a:schemeClr val="tx1"/>
                </a:solidFill>
                <a:latin typeface="Tw Cen MT" panose="020B0602020104020603" pitchFamily="34" charset="0"/>
                <a:cs typeface="Arial" panose="020B0604020202020204" pitchFamily="34" charset="0"/>
              </a:rPr>
              <a:t>agus </a:t>
            </a:r>
            <a:r>
              <a:rPr lang="ga-IE" sz="2400" dirty="0">
                <a:solidFill>
                  <a:schemeClr val="tx1"/>
                </a:solidFill>
                <a:latin typeface="Tw Cen MT" panose="020B0602020104020603" pitchFamily="34" charset="0"/>
                <a:cs typeface="Arial" panose="020B0604020202020204" pitchFamily="34" charset="0"/>
              </a:rPr>
              <a:t>5 bliana d’aois tosaíonn faighneoga ag fás air.</a:t>
            </a:r>
            <a:r>
              <a:rPr lang="en-US" sz="2400" dirty="0">
                <a:solidFill>
                  <a:schemeClr val="tx1"/>
                </a:solidFill>
                <a:latin typeface="Tw Cen MT" panose="020B0602020104020603" pitchFamily="34" charset="0"/>
                <a:cs typeface="Arial" panose="020B0604020202020204" pitchFamily="34" charset="0"/>
              </a:rPr>
              <a:t> </a:t>
            </a:r>
            <a:r>
              <a:rPr lang="ga-IE" sz="2400" dirty="0" smtClean="0">
                <a:solidFill>
                  <a:schemeClr val="tx1"/>
                </a:solidFill>
                <a:latin typeface="Tw Cen MT" panose="020B0602020104020603" pitchFamily="34" charset="0"/>
                <a:cs typeface="Arial" panose="020B0604020202020204" pitchFamily="34" charset="0"/>
              </a:rPr>
              <a:t>Bíonn</a:t>
            </a:r>
            <a:r>
              <a:rPr lang="en-US" sz="2400" dirty="0" smtClean="0">
                <a:solidFill>
                  <a:schemeClr val="tx1"/>
                </a:solidFill>
                <a:latin typeface="Tw Cen MT" panose="020B0602020104020603" pitchFamily="34" charset="0"/>
                <a:cs typeface="Arial" panose="020B0604020202020204" pitchFamily="34" charset="0"/>
              </a:rPr>
              <a:t/>
            </a:r>
            <a:br>
              <a:rPr lang="en-US" sz="2400" dirty="0" smtClean="0">
                <a:solidFill>
                  <a:schemeClr val="tx1"/>
                </a:solidFill>
                <a:latin typeface="Tw Cen MT" panose="020B0602020104020603" pitchFamily="34" charset="0"/>
                <a:cs typeface="Arial" panose="020B0604020202020204" pitchFamily="34" charset="0"/>
              </a:rPr>
            </a:br>
            <a:r>
              <a:rPr lang="ga-IE" sz="2400" dirty="0" smtClean="0">
                <a:solidFill>
                  <a:schemeClr val="tx1"/>
                </a:solidFill>
                <a:latin typeface="Tw Cen MT" panose="020B0602020104020603" pitchFamily="34" charset="0"/>
                <a:cs typeface="Arial" panose="020B0604020202020204" pitchFamily="34" charset="0"/>
              </a:rPr>
              <a:t>pónairí </a:t>
            </a:r>
            <a:r>
              <a:rPr lang="ga-IE" sz="2400" dirty="0">
                <a:solidFill>
                  <a:schemeClr val="tx1"/>
                </a:solidFill>
                <a:latin typeface="Tw Cen MT" panose="020B0602020104020603" pitchFamily="34" charset="0"/>
                <a:cs typeface="Arial" panose="020B0604020202020204" pitchFamily="34" charset="0"/>
              </a:rPr>
              <a:t>cócó istigh sna faighneoga.</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5924" y="3707688"/>
            <a:ext cx="4132648" cy="2760609"/>
          </a:xfrm>
          <a:prstGeom prst="ellipse">
            <a:avLst/>
          </a:prstGeom>
          <a:ln w="28575">
            <a:solidFill>
              <a:schemeClr val="bg1"/>
            </a:solidFill>
          </a:ln>
          <a:effectLst/>
        </p:spPr>
      </p:pic>
    </p:spTree>
    <p:extLst>
      <p:ext uri="{BB962C8B-B14F-4D97-AF65-F5344CB8AC3E}">
        <p14:creationId xmlns:p14="http://schemas.microsoft.com/office/powerpoint/2010/main" val="716196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6"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208" b="10379"/>
          <a:stretch/>
        </p:blipFill>
        <p:spPr bwMode="auto">
          <a:xfrm>
            <a:off x="1" y="0"/>
            <a:ext cx="12212330" cy="68760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a:spLocks/>
          </p:cNvSpPr>
          <p:nvPr/>
        </p:nvSpPr>
        <p:spPr>
          <a:xfrm>
            <a:off x="485655" y="347751"/>
            <a:ext cx="11196000" cy="619215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pic>
        <p:nvPicPr>
          <p:cNvPr id="6" name="Picture 5">
            <a:extLst>
              <a:ext uri="{FF2B5EF4-FFF2-40B4-BE49-F238E27FC236}">
                <a16:creationId xmlns="" xmlns:a16="http://schemas.microsoft.com/office/drawing/2014/main" id="{9C67101A-575F-4BFB-A701-47162D410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2973" y="1115760"/>
            <a:ext cx="3240869" cy="4851600"/>
          </a:xfrm>
          <a:prstGeom prst="ellipse">
            <a:avLst/>
          </a:prstGeom>
          <a:ln w="63500" cap="rnd">
            <a:noFill/>
          </a:ln>
          <a:effectLst/>
        </p:spPr>
      </p:pic>
      <p:pic>
        <p:nvPicPr>
          <p:cNvPr id="7" name="Picture 6">
            <a:extLst>
              <a:ext uri="{FF2B5EF4-FFF2-40B4-BE49-F238E27FC236}">
                <a16:creationId xmlns="" xmlns:a16="http://schemas.microsoft.com/office/drawing/2014/main" id="{A5459960-2CD3-45E6-9682-9920C042C0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6482" y="3641598"/>
            <a:ext cx="3782365" cy="2526619"/>
          </a:xfrm>
          <a:prstGeom prst="ellipse">
            <a:avLst/>
          </a:prstGeom>
          <a:ln w="38100" cap="rnd">
            <a:solidFill>
              <a:srgbClr val="F1EDEC"/>
            </a:solidFill>
          </a:ln>
          <a:effectLst/>
        </p:spPr>
      </p:pic>
      <p:pic>
        <p:nvPicPr>
          <p:cNvPr id="8" name="Picture 7">
            <a:extLst>
              <a:ext uri="{FF2B5EF4-FFF2-40B4-BE49-F238E27FC236}">
                <a16:creationId xmlns="" xmlns:a16="http://schemas.microsoft.com/office/drawing/2014/main" id="{D20B43C1-5A93-480E-B2B9-E2016EB63E8E}"/>
              </a:ext>
            </a:extLst>
          </p:cNvPr>
          <p:cNvPicPr preferRelativeResize="0">
            <a:picLocks noChangeAspect="1"/>
          </p:cNvPicPr>
          <p:nvPr/>
        </p:nvPicPr>
        <p:blipFill>
          <a:blip r:embed="rId5">
            <a:extLst>
              <a:ext uri="{28A0092B-C50C-407E-A947-70E740481C1C}">
                <a14:useLocalDpi xmlns:a14="http://schemas.microsoft.com/office/drawing/2010/main" val="0"/>
              </a:ext>
            </a:extLst>
          </a:blip>
          <a:stretch>
            <a:fillRect/>
          </a:stretch>
        </p:blipFill>
        <p:spPr>
          <a:xfrm>
            <a:off x="1582836" y="3602203"/>
            <a:ext cx="3712484" cy="2650713"/>
          </a:xfrm>
          <a:prstGeom prst="ellipse">
            <a:avLst/>
          </a:prstGeom>
          <a:ln w="57150" cap="rnd">
            <a:solidFill>
              <a:srgbClr val="F0EDEC"/>
            </a:solidFill>
          </a:ln>
          <a:effectLst/>
        </p:spPr>
      </p:pic>
      <p:sp>
        <p:nvSpPr>
          <p:cNvPr id="9" name="Rectangle 8">
            <a:extLst>
              <a:ext uri="{FF2B5EF4-FFF2-40B4-BE49-F238E27FC236}">
                <a16:creationId xmlns="" xmlns:a16="http://schemas.microsoft.com/office/drawing/2014/main" id="{35287973-A526-4202-B713-ECCD8DF99620}"/>
              </a:ext>
            </a:extLst>
          </p:cNvPr>
          <p:cNvSpPr/>
          <p:nvPr/>
        </p:nvSpPr>
        <p:spPr>
          <a:xfrm>
            <a:off x="1017241" y="869913"/>
            <a:ext cx="7631605" cy="77444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500"/>
              </a:spcAft>
              <a:defRPr/>
            </a:pPr>
            <a:r>
              <a:rPr lang="ga-IE" altLang="en-US" sz="2400" dirty="0" smtClean="0">
                <a:solidFill>
                  <a:srgbClr val="242424"/>
                </a:solidFill>
                <a:latin typeface="Tw Cen MT" panose="020B0602020104020603" pitchFamily="34" charset="0"/>
              </a:rPr>
              <a:t>Nuair a bhíonn na faighneoga aibí</a:t>
            </a:r>
            <a:r>
              <a:rPr lang="en-US" altLang="en-US" sz="2400" dirty="0" smtClean="0">
                <a:solidFill>
                  <a:srgbClr val="242424"/>
                </a:solidFill>
                <a:latin typeface="Tw Cen MT" panose="020B0602020104020603" pitchFamily="34" charset="0"/>
              </a:rPr>
              <a:t>,</a:t>
            </a:r>
            <a:r>
              <a:rPr lang="ga-IE" altLang="en-US" sz="2400" dirty="0" smtClean="0">
                <a:solidFill>
                  <a:srgbClr val="242424"/>
                </a:solidFill>
                <a:latin typeface="Tw Cen MT" panose="020B0602020104020603" pitchFamily="34" charset="0"/>
              </a:rPr>
              <a:t> baintear iad </a:t>
            </a:r>
            <a:r>
              <a:rPr lang="en-US" altLang="en-US" sz="2400" dirty="0" smtClean="0">
                <a:solidFill>
                  <a:srgbClr val="242424"/>
                </a:solidFill>
                <a:latin typeface="Tw Cen MT" panose="020B0602020104020603" pitchFamily="34" charset="0"/>
              </a:rPr>
              <a:t/>
            </a:r>
            <a:br>
              <a:rPr lang="en-US" altLang="en-US" sz="2400" dirty="0" smtClean="0">
                <a:solidFill>
                  <a:srgbClr val="242424"/>
                </a:solidFill>
                <a:latin typeface="Tw Cen MT" panose="020B0602020104020603" pitchFamily="34" charset="0"/>
              </a:rPr>
            </a:br>
            <a:r>
              <a:rPr lang="ga-IE" altLang="en-US" sz="2400" dirty="0" smtClean="0">
                <a:solidFill>
                  <a:srgbClr val="242424"/>
                </a:solidFill>
                <a:latin typeface="Tw Cen MT" panose="020B0602020104020603" pitchFamily="34" charset="0"/>
              </a:rPr>
              <a:t>le scian fhada ghéar ar a dtugtar </a:t>
            </a:r>
            <a:r>
              <a:rPr lang="ga-IE" altLang="en-US" sz="2400" b="1" dirty="0" err="1" smtClean="0">
                <a:solidFill>
                  <a:srgbClr val="242424"/>
                </a:solidFill>
                <a:latin typeface="Tw Cen MT" panose="020B0602020104020603" pitchFamily="34" charset="0"/>
              </a:rPr>
              <a:t>maiseite</a:t>
            </a:r>
            <a:r>
              <a:rPr lang="ga-IE" altLang="en-US" sz="2400" dirty="0" smtClean="0">
                <a:solidFill>
                  <a:srgbClr val="242424"/>
                </a:solidFill>
                <a:latin typeface="Tw Cen MT" panose="020B0602020104020603" pitchFamily="34" charset="0"/>
              </a:rPr>
              <a:t>.</a:t>
            </a:r>
            <a:endParaRPr lang="ga-IE" altLang="en-US" sz="2400" dirty="0">
              <a:solidFill>
                <a:schemeClr val="tx1"/>
              </a:solidFill>
              <a:latin typeface="Tw Cen MT" panose="020B0602020104020603" pitchFamily="34" charset="0"/>
            </a:endParaRPr>
          </a:p>
        </p:txBody>
      </p:sp>
      <p:sp>
        <p:nvSpPr>
          <p:cNvPr id="10" name="Rectangle 9">
            <a:extLst>
              <a:ext uri="{FF2B5EF4-FFF2-40B4-BE49-F238E27FC236}">
                <a16:creationId xmlns="" xmlns:a16="http://schemas.microsoft.com/office/drawing/2014/main" id="{35287973-A526-4202-B713-ECCD8DF99620}"/>
              </a:ext>
            </a:extLst>
          </p:cNvPr>
          <p:cNvSpPr/>
          <p:nvPr/>
        </p:nvSpPr>
        <p:spPr>
          <a:xfrm>
            <a:off x="1017241" y="1835263"/>
            <a:ext cx="6135728" cy="160856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altLang="en-US" sz="2400" dirty="0">
                <a:solidFill>
                  <a:srgbClr val="242424"/>
                </a:solidFill>
                <a:latin typeface="Tw Cen MT" panose="020B0602020104020603" pitchFamily="34" charset="0"/>
              </a:rPr>
              <a:t>Bíonn timpeall 30 nó 40 pónaire chócó i ngach </a:t>
            </a:r>
            <a:br>
              <a:rPr lang="ga-IE" altLang="en-US" sz="2400" dirty="0">
                <a:solidFill>
                  <a:srgbClr val="242424"/>
                </a:solidFill>
                <a:latin typeface="Tw Cen MT" panose="020B0602020104020603" pitchFamily="34" charset="0"/>
              </a:rPr>
            </a:br>
            <a:r>
              <a:rPr lang="ga-IE" altLang="en-US" sz="2400" dirty="0">
                <a:solidFill>
                  <a:srgbClr val="242424"/>
                </a:solidFill>
                <a:latin typeface="Tw Cen MT" panose="020B0602020104020603" pitchFamily="34" charset="0"/>
              </a:rPr>
              <a:t>faighneog. </a:t>
            </a:r>
            <a:r>
              <a:rPr lang="ga-IE" altLang="en-US" sz="2400" dirty="0" smtClean="0">
                <a:solidFill>
                  <a:srgbClr val="242424"/>
                </a:solidFill>
                <a:latin typeface="Tw Cen MT" panose="020B0602020104020603" pitchFamily="34" charset="0"/>
              </a:rPr>
              <a:t>Nuair </a:t>
            </a:r>
            <a:r>
              <a:rPr lang="ga-IE" altLang="en-US" sz="2400" dirty="0">
                <a:solidFill>
                  <a:srgbClr val="242424"/>
                </a:solidFill>
                <a:latin typeface="Tw Cen MT" panose="020B0602020104020603" pitchFamily="34" charset="0"/>
              </a:rPr>
              <a:t>a bhaintear amach as an bhfaighneog iad, bíonn siad clúdaithe le hábhar bán, greamaitheach ar a dtugtar </a:t>
            </a:r>
            <a:r>
              <a:rPr lang="ga-IE" altLang="en-US" sz="2400" b="1" dirty="0">
                <a:solidFill>
                  <a:srgbClr val="242424"/>
                </a:solidFill>
                <a:latin typeface="Tw Cen MT" panose="020B0602020104020603" pitchFamily="34" charset="0"/>
              </a:rPr>
              <a:t>laíon</a:t>
            </a:r>
            <a:r>
              <a:rPr lang="ga-IE" altLang="en-US" sz="2400" dirty="0">
                <a:solidFill>
                  <a:srgbClr val="242424"/>
                </a:solidFill>
                <a:latin typeface="Tw Cen MT" panose="020B0602020104020603" pitchFamily="34" charset="0"/>
              </a:rPr>
              <a:t>. </a:t>
            </a:r>
            <a:endParaRPr lang="ga-IE" altLang="en-US" sz="2400" dirty="0" smtClean="0">
              <a:solidFill>
                <a:srgbClr val="242424"/>
              </a:solidFill>
              <a:latin typeface="Tw Cen MT" panose="020B0602020104020603" pitchFamily="34" charset="0"/>
            </a:endParaRPr>
          </a:p>
        </p:txBody>
      </p:sp>
    </p:spTree>
    <p:extLst>
      <p:ext uri="{BB962C8B-B14F-4D97-AF65-F5344CB8AC3E}">
        <p14:creationId xmlns:p14="http://schemas.microsoft.com/office/powerpoint/2010/main" val="16719222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pic>
        <p:nvPicPr>
          <p:cNvPr id="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208" b="10379"/>
          <a:stretch/>
        </p:blipFill>
        <p:spPr bwMode="auto">
          <a:xfrm>
            <a:off x="1" y="0"/>
            <a:ext cx="12212330" cy="6876000"/>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a:spLocks/>
          </p:cNvSpPr>
          <p:nvPr/>
        </p:nvSpPr>
        <p:spPr>
          <a:xfrm>
            <a:off x="485655" y="347751"/>
            <a:ext cx="11196000" cy="619215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9" name="Rectangle 8">
            <a:extLst>
              <a:ext uri="{FF2B5EF4-FFF2-40B4-BE49-F238E27FC236}">
                <a16:creationId xmlns="" xmlns:a16="http://schemas.microsoft.com/office/drawing/2014/main" id="{35287973-A526-4202-B713-ECCD8DF99620}"/>
              </a:ext>
            </a:extLst>
          </p:cNvPr>
          <p:cNvSpPr/>
          <p:nvPr/>
        </p:nvSpPr>
        <p:spPr>
          <a:xfrm>
            <a:off x="2178756" y="903111"/>
            <a:ext cx="7567281" cy="159550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Aft>
                <a:spcPts val="500"/>
              </a:spcAft>
              <a:defRPr/>
            </a:pPr>
            <a:endParaRPr lang="ga-IE" altLang="en-US" dirty="0">
              <a:solidFill>
                <a:schemeClr val="tx1"/>
              </a:solidFill>
              <a:latin typeface="Tw Cen MT" panose="020B0602020104020603" pitchFamily="34" charset="0"/>
            </a:endParaRPr>
          </a:p>
        </p:txBody>
      </p:sp>
      <p:sp>
        <p:nvSpPr>
          <p:cNvPr id="10" name="Rectangle 9">
            <a:extLst>
              <a:ext uri="{FF2B5EF4-FFF2-40B4-BE49-F238E27FC236}">
                <a16:creationId xmlns="" xmlns:a16="http://schemas.microsoft.com/office/drawing/2014/main" id="{35287973-A526-4202-B713-ECCD8DF99620}"/>
              </a:ext>
            </a:extLst>
          </p:cNvPr>
          <p:cNvSpPr/>
          <p:nvPr/>
        </p:nvSpPr>
        <p:spPr>
          <a:xfrm>
            <a:off x="1245810" y="521992"/>
            <a:ext cx="10198937" cy="76223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500"/>
              </a:spcAft>
              <a:defRPr/>
            </a:pPr>
            <a:r>
              <a:rPr lang="ga-IE" altLang="en-US" sz="2400" dirty="0" smtClean="0">
                <a:solidFill>
                  <a:srgbClr val="242424"/>
                </a:solidFill>
                <a:latin typeface="Tw Cen MT" panose="020B0602020104020603" pitchFamily="34" charset="0"/>
              </a:rPr>
              <a:t>Baintear na pónairí cócó amach as na faighneoga agus cuirtear i </a:t>
            </a:r>
            <a:r>
              <a:rPr lang="ga-IE" altLang="en-US" sz="2400" dirty="0" err="1" smtClean="0">
                <a:solidFill>
                  <a:srgbClr val="242424"/>
                </a:solidFill>
                <a:latin typeface="Tw Cen MT" panose="020B0602020104020603" pitchFamily="34" charset="0"/>
              </a:rPr>
              <a:t>mboscaí</a:t>
            </a:r>
            <a:r>
              <a:rPr lang="ga-IE" altLang="en-US" sz="2400" dirty="0" smtClean="0">
                <a:solidFill>
                  <a:srgbClr val="242424"/>
                </a:solidFill>
                <a:latin typeface="Tw Cen MT" panose="020B0602020104020603" pitchFamily="34" charset="0"/>
              </a:rPr>
              <a:t> </a:t>
            </a:r>
            <a:br>
              <a:rPr lang="ga-IE" altLang="en-US" sz="2400" dirty="0" smtClean="0">
                <a:solidFill>
                  <a:srgbClr val="242424"/>
                </a:solidFill>
                <a:latin typeface="Tw Cen MT" panose="020B0602020104020603" pitchFamily="34" charset="0"/>
              </a:rPr>
            </a:br>
            <a:r>
              <a:rPr lang="ga-IE" altLang="en-US" sz="2400" dirty="0" smtClean="0">
                <a:solidFill>
                  <a:srgbClr val="242424"/>
                </a:solidFill>
                <a:latin typeface="Tw Cen MT" panose="020B0602020104020603" pitchFamily="34" charset="0"/>
              </a:rPr>
              <a:t>nó ar dhuilleoga iad. Fágtar ansin iad le coipeadh ar feadh seacht lá nó mar sin. </a:t>
            </a:r>
            <a:endParaRPr lang="ga-IE" altLang="en-US" sz="2400" dirty="0">
              <a:solidFill>
                <a:schemeClr val="tx1"/>
              </a:solidFill>
              <a:latin typeface="Tw Cen MT" panose="020B0602020104020603" pitchFamily="34" charset="0"/>
            </a:endParaRPr>
          </a:p>
        </p:txBody>
      </p:sp>
      <p:sp>
        <p:nvSpPr>
          <p:cNvPr id="11" name="Rectangle 10">
            <a:extLst>
              <a:ext uri="{FF2B5EF4-FFF2-40B4-BE49-F238E27FC236}">
                <a16:creationId xmlns="" xmlns:a16="http://schemas.microsoft.com/office/drawing/2014/main" id="{35287973-A526-4202-B713-ECCD8DF99620}"/>
              </a:ext>
            </a:extLst>
          </p:cNvPr>
          <p:cNvSpPr/>
          <p:nvPr/>
        </p:nvSpPr>
        <p:spPr>
          <a:xfrm>
            <a:off x="1245811" y="1420652"/>
            <a:ext cx="9579843" cy="56042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500"/>
              </a:spcAft>
              <a:defRPr/>
            </a:pPr>
            <a:r>
              <a:rPr lang="ga-IE" altLang="en-US" sz="2400" dirty="0" smtClean="0">
                <a:solidFill>
                  <a:srgbClr val="242424"/>
                </a:solidFill>
                <a:latin typeface="Tw Cen MT" panose="020B0602020104020603" pitchFamily="34" charset="0"/>
              </a:rPr>
              <a:t>Ina dhiaidh sin leagtar amach </a:t>
            </a:r>
            <a:r>
              <a:rPr lang="ga-IE" altLang="en-US" sz="2400" dirty="0">
                <a:solidFill>
                  <a:srgbClr val="242424"/>
                </a:solidFill>
                <a:latin typeface="Tw Cen MT" panose="020B0602020104020603" pitchFamily="34" charset="0"/>
              </a:rPr>
              <a:t>faoin ngrian iad le </a:t>
            </a:r>
            <a:r>
              <a:rPr lang="ga-IE" altLang="en-US" sz="2400" dirty="0" smtClean="0">
                <a:solidFill>
                  <a:srgbClr val="242424"/>
                </a:solidFill>
                <a:latin typeface="Tw Cen MT" panose="020B0602020104020603" pitchFamily="34" charset="0"/>
              </a:rPr>
              <a:t>triomú. </a:t>
            </a:r>
            <a:endParaRPr lang="en-US" altLang="en-US" sz="2400" dirty="0" smtClean="0">
              <a:solidFill>
                <a:srgbClr val="242424"/>
              </a:solidFill>
              <a:latin typeface="Tw Cen MT" panose="020B0602020104020603" pitchFamily="34" charset="0"/>
            </a:endParaRPr>
          </a:p>
        </p:txBody>
      </p:sp>
      <p:pic>
        <p:nvPicPr>
          <p:cNvPr id="13" name="Picture 12">
            <a:extLst>
              <a:ext uri="{FF2B5EF4-FFF2-40B4-BE49-F238E27FC236}">
                <a16:creationId xmlns="" xmlns:a16="http://schemas.microsoft.com/office/drawing/2014/main" id="{D20B43C1-5A93-480E-B2B9-E2016EB63E8E}"/>
              </a:ext>
            </a:extLst>
          </p:cNvPr>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7178320" y="2390177"/>
            <a:ext cx="4381800" cy="2927042"/>
          </a:xfrm>
          <a:prstGeom prst="ellipse">
            <a:avLst/>
          </a:prstGeom>
          <a:ln w="76200" cap="rnd">
            <a:solidFill>
              <a:schemeClr val="bg1"/>
            </a:solidFill>
          </a:ln>
          <a:effectLst/>
        </p:spPr>
      </p:pic>
      <p:sp>
        <p:nvSpPr>
          <p:cNvPr id="16" name="TextBox 10"/>
          <p:cNvSpPr txBox="1">
            <a:spLocks noChangeArrowheads="1"/>
          </p:cNvSpPr>
          <p:nvPr/>
        </p:nvSpPr>
        <p:spPr bwMode="auto">
          <a:xfrm>
            <a:off x="2178755" y="6108492"/>
            <a:ext cx="7892001" cy="646331"/>
          </a:xfrm>
          <a:prstGeom prst="rect">
            <a:avLst/>
          </a:prstGeom>
          <a:solidFill>
            <a:schemeClr val="accent4">
              <a:lumMod val="40000"/>
              <a:lumOff val="60000"/>
            </a:schemeClr>
          </a:solidFill>
          <a:ln>
            <a:solidFill>
              <a:schemeClr val="bg1">
                <a:lumMod val="50000"/>
              </a:schemeClr>
            </a:solidFill>
          </a:ln>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spcAft>
                <a:spcPts val="500"/>
              </a:spcAft>
              <a:buNone/>
              <a:defRPr/>
            </a:pPr>
            <a:r>
              <a:rPr lang="ga-IE" altLang="en-US" sz="2000" dirty="0" smtClean="0">
                <a:solidFill>
                  <a:srgbClr val="242424"/>
                </a:solidFill>
                <a:latin typeface="Tw Cen MT" panose="020B0602020104020603" pitchFamily="34" charset="0"/>
              </a:rPr>
              <a:t>Cliceáil ar an nasc seo </a:t>
            </a:r>
            <a:r>
              <a:rPr lang="ga-IE" sz="2000" dirty="0" smtClean="0">
                <a:solidFill>
                  <a:schemeClr val="tx1"/>
                </a:solidFill>
                <a:latin typeface="Tw Cen MT" panose="020B0602020104020603" pitchFamily="34" charset="0"/>
              </a:rPr>
              <a:t>chun féachaint ar fhíseán d’oibrithe agus iad i mbun oibre ar fheirm chócó i nGána na hAfraice: </a:t>
            </a:r>
            <a:r>
              <a:rPr lang="ga-IE" altLang="en-US" sz="2000" dirty="0" smtClean="0">
                <a:solidFill>
                  <a:srgbClr val="242424"/>
                </a:solidFill>
                <a:latin typeface="Tw Cen MT" panose="020B0602020104020603" pitchFamily="34" charset="0"/>
                <a:hlinkClick r:id="rId4"/>
              </a:rPr>
              <a:t>h</a:t>
            </a:r>
            <a:r>
              <a:rPr lang="ga-IE" sz="2000" dirty="0" smtClean="0">
                <a:latin typeface="Tw Cen MT" panose="020B0602020104020603" pitchFamily="34" charset="0"/>
                <a:hlinkClick r:id="rId4"/>
              </a:rPr>
              <a:t>ttps://vimeo.com/3385105</a:t>
            </a:r>
            <a:r>
              <a:rPr lang="ga-IE" sz="2000" dirty="0" smtClean="0">
                <a:solidFill>
                  <a:schemeClr val="tx1"/>
                </a:solidFill>
                <a:latin typeface="Tw Cen MT" panose="020B0602020104020603" pitchFamily="34" charset="0"/>
              </a:rPr>
              <a:t> </a:t>
            </a:r>
            <a:endParaRPr lang="ga-IE" altLang="en-US" sz="2000" dirty="0">
              <a:solidFill>
                <a:schemeClr val="tx1"/>
              </a:solidFill>
              <a:latin typeface="Tw Cen MT" panose="020B0602020104020603" pitchFamily="34" charset="0"/>
            </a:endParaRPr>
          </a:p>
        </p:txBody>
      </p:sp>
      <p:pic>
        <p:nvPicPr>
          <p:cNvPr id="15" name="Picture 14">
            <a:extLst>
              <a:ext uri="{FF2B5EF4-FFF2-40B4-BE49-F238E27FC236}">
                <a16:creationId xmlns="" xmlns:a16="http://schemas.microsoft.com/office/drawing/2014/main" id="{9C67101A-575F-4BFB-A701-47162D410C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1990" y="3163049"/>
            <a:ext cx="4107484" cy="2743799"/>
          </a:xfrm>
          <a:prstGeom prst="ellipse">
            <a:avLst/>
          </a:prstGeom>
          <a:ln w="76200" cap="rnd">
            <a:solidFill>
              <a:schemeClr val="bg1"/>
            </a:solidFill>
          </a:ln>
          <a:effectLst/>
        </p:spPr>
      </p:pic>
      <p:pic>
        <p:nvPicPr>
          <p:cNvPr id="12" name="Picture 11">
            <a:extLst>
              <a:ext uri="{FF2B5EF4-FFF2-40B4-BE49-F238E27FC236}">
                <a16:creationId xmlns="" xmlns:a16="http://schemas.microsoft.com/office/drawing/2014/main" id="{A5459960-2CD3-45E6-9682-9920C042C0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208" y="2113582"/>
            <a:ext cx="4628588" cy="3091896"/>
          </a:xfrm>
          <a:prstGeom prst="ellipse">
            <a:avLst/>
          </a:prstGeom>
          <a:ln w="76200" cap="rnd">
            <a:solidFill>
              <a:schemeClr val="bg1"/>
            </a:solidFill>
          </a:ln>
          <a:effectLst/>
        </p:spPr>
      </p:pic>
    </p:spTree>
    <p:extLst>
      <p:ext uri="{BB962C8B-B14F-4D97-AF65-F5344CB8AC3E}">
        <p14:creationId xmlns:p14="http://schemas.microsoft.com/office/powerpoint/2010/main" val="9352350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10" presetClass="entr" presetSubtype="0" fill="hold" nodeType="withEffect">
                                  <p:stCondLst>
                                    <p:cond delay="2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208" b="10379"/>
          <a:stretch/>
        </p:blipFill>
        <p:spPr bwMode="auto">
          <a:xfrm>
            <a:off x="1" y="0"/>
            <a:ext cx="12212330" cy="68760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a:spLocks/>
          </p:cNvSpPr>
          <p:nvPr/>
        </p:nvSpPr>
        <p:spPr>
          <a:xfrm>
            <a:off x="485655" y="347751"/>
            <a:ext cx="11196000" cy="619215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pic>
        <p:nvPicPr>
          <p:cNvPr id="12" name="Picture 11">
            <a:extLst>
              <a:ext uri="{FF2B5EF4-FFF2-40B4-BE49-F238E27FC236}">
                <a16:creationId xmlns="" xmlns:a16="http://schemas.microsoft.com/office/drawing/2014/main" id="{A5459960-2CD3-45E6-9682-9920C042C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348" y="1892085"/>
            <a:ext cx="5695003" cy="3809957"/>
          </a:xfrm>
          <a:prstGeom prst="ellipse">
            <a:avLst/>
          </a:prstGeom>
          <a:ln w="76200" cap="rnd">
            <a:solidFill>
              <a:schemeClr val="bg1"/>
            </a:solidFill>
          </a:ln>
          <a:effectLst/>
        </p:spPr>
      </p:pic>
      <p:pic>
        <p:nvPicPr>
          <p:cNvPr id="16" name="Picture 15">
            <a:extLst>
              <a:ext uri="{FF2B5EF4-FFF2-40B4-BE49-F238E27FC236}">
                <a16:creationId xmlns="" xmlns:a16="http://schemas.microsoft.com/office/drawing/2014/main" id="{D20B43C1-5A93-480E-B2B9-E2016EB63E8E}"/>
              </a:ext>
            </a:extLst>
          </p:cNvPr>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5930234" y="1938294"/>
            <a:ext cx="5465577" cy="3645539"/>
          </a:xfrm>
          <a:prstGeom prst="ellipse">
            <a:avLst/>
          </a:prstGeom>
          <a:ln w="101600" cap="rnd">
            <a:solidFill>
              <a:schemeClr val="bg1"/>
            </a:solidFill>
          </a:ln>
          <a:effectLst/>
        </p:spPr>
      </p:pic>
      <p:sp>
        <p:nvSpPr>
          <p:cNvPr id="17" name="Rectangle 16"/>
          <p:cNvSpPr>
            <a:spLocks noChangeAspect="1"/>
          </p:cNvSpPr>
          <p:nvPr/>
        </p:nvSpPr>
        <p:spPr bwMode="auto">
          <a:xfrm>
            <a:off x="1742303" y="466353"/>
            <a:ext cx="8640562" cy="942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sz="2400" dirty="0">
                <a:solidFill>
                  <a:schemeClr val="tx1"/>
                </a:solidFill>
                <a:latin typeface="Tw Cen MT" panose="020B0602020104020603" pitchFamily="34" charset="0"/>
                <a:cs typeface="Arial" panose="020B0604020202020204" pitchFamily="34" charset="0"/>
              </a:rPr>
              <a:t>Nuair a bhíonn na pónairí triomaithe, déantar iad a phacáil agus </a:t>
            </a:r>
            <a:r>
              <a:rPr lang="en-US" sz="2400" dirty="0" smtClean="0">
                <a:solidFill>
                  <a:schemeClr val="tx1"/>
                </a:solidFill>
                <a:latin typeface="Tw Cen MT" panose="020B0602020104020603" pitchFamily="34" charset="0"/>
                <a:cs typeface="Arial" panose="020B0604020202020204" pitchFamily="34" charset="0"/>
              </a:rPr>
              <a:t/>
            </a:r>
            <a:br>
              <a:rPr lang="en-US" sz="2400" dirty="0" smtClean="0">
                <a:solidFill>
                  <a:schemeClr val="tx1"/>
                </a:solidFill>
                <a:latin typeface="Tw Cen MT" panose="020B0602020104020603" pitchFamily="34" charset="0"/>
                <a:cs typeface="Arial" panose="020B0604020202020204" pitchFamily="34" charset="0"/>
              </a:rPr>
            </a:br>
            <a:r>
              <a:rPr lang="ga-IE" sz="2400" dirty="0" smtClean="0">
                <a:solidFill>
                  <a:schemeClr val="tx1"/>
                </a:solidFill>
                <a:latin typeface="Tw Cen MT" panose="020B0602020104020603" pitchFamily="34" charset="0"/>
                <a:cs typeface="Arial" panose="020B0604020202020204" pitchFamily="34" charset="0"/>
              </a:rPr>
              <a:t>a </a:t>
            </a:r>
            <a:r>
              <a:rPr lang="ga-IE" sz="2400" dirty="0">
                <a:solidFill>
                  <a:schemeClr val="tx1"/>
                </a:solidFill>
                <a:latin typeface="Tw Cen MT" panose="020B0602020104020603" pitchFamily="34" charset="0"/>
                <a:cs typeface="Arial" panose="020B0604020202020204" pitchFamily="34" charset="0"/>
              </a:rPr>
              <a:t>sheoladh go dtí an calafort lena n-easpórtáil ar fud an domhain.</a:t>
            </a:r>
          </a:p>
        </p:txBody>
      </p:sp>
    </p:spTree>
    <p:extLst>
      <p:ext uri="{BB962C8B-B14F-4D97-AF65-F5344CB8AC3E}">
        <p14:creationId xmlns:p14="http://schemas.microsoft.com/office/powerpoint/2010/main" val="15319144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208" b="10379"/>
          <a:stretch/>
        </p:blipFill>
        <p:spPr bwMode="auto">
          <a:xfrm>
            <a:off x="1" y="0"/>
            <a:ext cx="12212330" cy="68760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a:spLocks/>
          </p:cNvSpPr>
          <p:nvPr/>
        </p:nvSpPr>
        <p:spPr>
          <a:xfrm>
            <a:off x="485655" y="347751"/>
            <a:ext cx="11196000" cy="619215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9" name="Rectangle 8">
            <a:extLst>
              <a:ext uri="{FF2B5EF4-FFF2-40B4-BE49-F238E27FC236}">
                <a16:creationId xmlns="" xmlns:a16="http://schemas.microsoft.com/office/drawing/2014/main" id="{35287973-A526-4202-B713-ECCD8DF99620}"/>
              </a:ext>
            </a:extLst>
          </p:cNvPr>
          <p:cNvSpPr/>
          <p:nvPr/>
        </p:nvSpPr>
        <p:spPr>
          <a:xfrm>
            <a:off x="2178756" y="903111"/>
            <a:ext cx="7567281" cy="159550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Aft>
                <a:spcPts val="500"/>
              </a:spcAft>
              <a:defRPr/>
            </a:pPr>
            <a:endParaRPr lang="en-GB" altLang="en-US" dirty="0">
              <a:solidFill>
                <a:schemeClr val="tx1"/>
              </a:solidFill>
              <a:latin typeface="Tw Cen MT" panose="020B0602020104020603" pitchFamily="34" charset="0"/>
            </a:endParaRPr>
          </a:p>
        </p:txBody>
      </p:sp>
      <p:pic>
        <p:nvPicPr>
          <p:cNvPr id="12" name="Picture 11">
            <a:extLst>
              <a:ext uri="{FF2B5EF4-FFF2-40B4-BE49-F238E27FC236}">
                <a16:creationId xmlns="" xmlns:a16="http://schemas.microsoft.com/office/drawing/2014/main" id="{A5459960-2CD3-45E6-9682-9920C042C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4303" y="2211082"/>
            <a:ext cx="4628571" cy="3082629"/>
          </a:xfrm>
          <a:prstGeom prst="ellipse">
            <a:avLst/>
          </a:prstGeom>
          <a:ln w="76200" cap="rnd">
            <a:solidFill>
              <a:schemeClr val="bg1"/>
            </a:solidFill>
          </a:ln>
          <a:effectLst/>
        </p:spPr>
      </p:pic>
      <p:pic>
        <p:nvPicPr>
          <p:cNvPr id="15" name="Picture 14">
            <a:extLst>
              <a:ext uri="{FF2B5EF4-FFF2-40B4-BE49-F238E27FC236}">
                <a16:creationId xmlns="" xmlns:a16="http://schemas.microsoft.com/office/drawing/2014/main" id="{9C67101A-575F-4BFB-A701-47162D410C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354" y="2700931"/>
            <a:ext cx="3855071" cy="2575187"/>
          </a:xfrm>
          <a:prstGeom prst="ellipse">
            <a:avLst/>
          </a:prstGeom>
          <a:ln w="76200" cap="rnd">
            <a:solidFill>
              <a:schemeClr val="bg1"/>
            </a:solidFill>
          </a:ln>
          <a:effectLst/>
        </p:spPr>
      </p:pic>
      <p:sp>
        <p:nvSpPr>
          <p:cNvPr id="10" name="Rectangle 9">
            <a:extLst>
              <a:ext uri="{FF2B5EF4-FFF2-40B4-BE49-F238E27FC236}">
                <a16:creationId xmlns="" xmlns:a16="http://schemas.microsoft.com/office/drawing/2014/main" id="{35287973-A526-4202-B713-ECCD8DF99620}"/>
              </a:ext>
            </a:extLst>
          </p:cNvPr>
          <p:cNvSpPr/>
          <p:nvPr/>
        </p:nvSpPr>
        <p:spPr>
          <a:xfrm>
            <a:off x="1105791" y="741406"/>
            <a:ext cx="9341382" cy="1366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500"/>
              </a:spcAft>
              <a:defRPr/>
            </a:pPr>
            <a:r>
              <a:rPr lang="ga-IE" sz="2400" dirty="0" smtClean="0">
                <a:solidFill>
                  <a:schemeClr val="tx1"/>
                </a:solidFill>
                <a:latin typeface="Tw Cen MT" panose="020B0602020104020603" pitchFamily="34" charset="0"/>
              </a:rPr>
              <a:t>Ina dhiaidh sin déantar na pónairí a phróiseáil i monarchana. Déantar iad a róstadh agus a </a:t>
            </a:r>
            <a:r>
              <a:rPr lang="ga-IE" sz="2400" dirty="0" err="1" smtClean="0">
                <a:solidFill>
                  <a:schemeClr val="tx1"/>
                </a:solidFill>
                <a:latin typeface="Tw Cen MT" panose="020B0602020104020603" pitchFamily="34" charset="0"/>
              </a:rPr>
              <a:t>mheilt</a:t>
            </a:r>
            <a:r>
              <a:rPr lang="ga-IE" sz="2400" dirty="0" smtClean="0">
                <a:solidFill>
                  <a:schemeClr val="tx1"/>
                </a:solidFill>
                <a:latin typeface="Tw Cen MT" panose="020B0602020104020603" pitchFamily="34" charset="0"/>
              </a:rPr>
              <a:t> sa mhonarcha. Ansin cuirtear teas leis na pónairí meilte chun iad a leá. Measctar an toradh le comhábhair </a:t>
            </a:r>
            <a:r>
              <a:rPr lang="ga-IE" sz="2400" dirty="0" smtClean="0">
                <a:solidFill>
                  <a:schemeClr val="tx1"/>
                </a:solidFill>
                <a:latin typeface="Tw Cen MT" panose="020B0602020104020603" pitchFamily="34" charset="0"/>
              </a:rPr>
              <a:t>éagsúla</a:t>
            </a:r>
            <a:r>
              <a:rPr lang="en-US" sz="2400" dirty="0" smtClean="0">
                <a:solidFill>
                  <a:schemeClr val="tx1"/>
                </a:solidFill>
                <a:latin typeface="Tw Cen MT" panose="020B0602020104020603" pitchFamily="34" charset="0"/>
              </a:rPr>
              <a:t>, </a:t>
            </a:r>
            <a:r>
              <a:rPr lang="ga-IE" sz="2400" dirty="0" smtClean="0">
                <a:solidFill>
                  <a:schemeClr val="tx1"/>
                </a:solidFill>
                <a:latin typeface="Tw Cen MT" panose="020B0602020104020603" pitchFamily="34" charset="0"/>
              </a:rPr>
              <a:t>bainne </a:t>
            </a:r>
            <a:r>
              <a:rPr lang="ga-IE" sz="2400" dirty="0">
                <a:solidFill>
                  <a:schemeClr val="tx1"/>
                </a:solidFill>
                <a:latin typeface="Tw Cen MT" panose="020B0602020104020603" pitchFamily="34" charset="0"/>
              </a:rPr>
              <a:t>nó siúcra, mar </a:t>
            </a:r>
            <a:r>
              <a:rPr lang="ga-IE" sz="2400" dirty="0" smtClean="0">
                <a:solidFill>
                  <a:schemeClr val="tx1"/>
                </a:solidFill>
                <a:latin typeface="Tw Cen MT" panose="020B0602020104020603" pitchFamily="34" charset="0"/>
              </a:rPr>
              <a:t>shampla</a:t>
            </a:r>
            <a:r>
              <a:rPr lang="en-US" sz="2400" dirty="0" smtClean="0">
                <a:solidFill>
                  <a:schemeClr val="tx1"/>
                </a:solidFill>
                <a:latin typeface="Tw Cen MT" panose="020B0602020104020603" pitchFamily="34" charset="0"/>
              </a:rPr>
              <a:t>,</a:t>
            </a:r>
            <a:r>
              <a:rPr lang="ga-IE" sz="2400" dirty="0" smtClean="0">
                <a:solidFill>
                  <a:schemeClr val="tx1"/>
                </a:solidFill>
                <a:latin typeface="Tw Cen MT" panose="020B0602020104020603" pitchFamily="34" charset="0"/>
              </a:rPr>
              <a:t> </a:t>
            </a:r>
            <a:r>
              <a:rPr lang="ga-IE" sz="2400" dirty="0" smtClean="0">
                <a:solidFill>
                  <a:schemeClr val="tx1"/>
                </a:solidFill>
                <a:latin typeface="Tw Cen MT" panose="020B0602020104020603" pitchFamily="34" charset="0"/>
              </a:rPr>
              <a:t>chun seacláid a </a:t>
            </a:r>
            <a:r>
              <a:rPr lang="ga-IE" sz="2400" dirty="0" smtClean="0">
                <a:solidFill>
                  <a:schemeClr val="tx1"/>
                </a:solidFill>
                <a:latin typeface="Tw Cen MT" panose="020B0602020104020603" pitchFamily="34" charset="0"/>
              </a:rPr>
              <a:t>dhéanamh. </a:t>
            </a:r>
            <a:endParaRPr lang="ga-IE" altLang="en-US" sz="2400" dirty="0">
              <a:solidFill>
                <a:schemeClr val="tx1"/>
              </a:solidFill>
              <a:latin typeface="Tw Cen MT" panose="020B0602020104020603" pitchFamily="34" charset="0"/>
            </a:endParaRPr>
          </a:p>
        </p:txBody>
      </p:sp>
      <p:pic>
        <p:nvPicPr>
          <p:cNvPr id="13" name="Picture 12">
            <a:extLst>
              <a:ext uri="{FF2B5EF4-FFF2-40B4-BE49-F238E27FC236}">
                <a16:creationId xmlns="" xmlns:a16="http://schemas.microsoft.com/office/drawing/2014/main" id="{D20B43C1-5A93-480E-B2B9-E2016EB63E8E}"/>
              </a:ext>
            </a:extLst>
          </p:cNvPr>
          <p:cNvPicPr preferRelativeResize="0">
            <a:picLocks noChangeAspect="1"/>
          </p:cNvPicPr>
          <p:nvPr/>
        </p:nvPicPr>
        <p:blipFill>
          <a:blip r:embed="rId5">
            <a:extLst>
              <a:ext uri="{28A0092B-C50C-407E-A947-70E740481C1C}">
                <a14:useLocalDpi xmlns:a14="http://schemas.microsoft.com/office/drawing/2010/main" val="0"/>
              </a:ext>
            </a:extLst>
          </a:blip>
          <a:stretch>
            <a:fillRect/>
          </a:stretch>
        </p:blipFill>
        <p:spPr>
          <a:xfrm>
            <a:off x="3982396" y="3507186"/>
            <a:ext cx="3960000" cy="2645280"/>
          </a:xfrm>
          <a:prstGeom prst="ellipse">
            <a:avLst/>
          </a:prstGeom>
          <a:ln w="76200" cap="rnd">
            <a:solidFill>
              <a:schemeClr val="bg1"/>
            </a:solidFill>
          </a:ln>
          <a:effectLst/>
        </p:spPr>
      </p:pic>
    </p:spTree>
    <p:extLst>
      <p:ext uri="{BB962C8B-B14F-4D97-AF65-F5344CB8AC3E}">
        <p14:creationId xmlns:p14="http://schemas.microsoft.com/office/powerpoint/2010/main" val="1699199491"/>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208" b="10379"/>
          <a:stretch/>
        </p:blipFill>
        <p:spPr bwMode="auto">
          <a:xfrm>
            <a:off x="1" y="0"/>
            <a:ext cx="12212330" cy="68760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a:spLocks/>
          </p:cNvSpPr>
          <p:nvPr/>
        </p:nvSpPr>
        <p:spPr>
          <a:xfrm>
            <a:off x="485655" y="347751"/>
            <a:ext cx="11196000" cy="619215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4" name="Freeform 3"/>
          <p:cNvSpPr/>
          <p:nvPr/>
        </p:nvSpPr>
        <p:spPr>
          <a:xfrm>
            <a:off x="1049898" y="1136648"/>
            <a:ext cx="10007125" cy="680972"/>
          </a:xfrm>
          <a:custGeom>
            <a:avLst/>
            <a:gdLst>
              <a:gd name="connsiteX0" fmla="*/ 0 w 10112368"/>
              <a:gd name="connsiteY0" fmla="*/ 0 h 931861"/>
              <a:gd name="connsiteX1" fmla="*/ 9646438 w 10112368"/>
              <a:gd name="connsiteY1" fmla="*/ 0 h 931861"/>
              <a:gd name="connsiteX2" fmla="*/ 10112368 w 10112368"/>
              <a:gd name="connsiteY2" fmla="*/ 465931 h 931861"/>
              <a:gd name="connsiteX3" fmla="*/ 9646438 w 10112368"/>
              <a:gd name="connsiteY3" fmla="*/ 931861 h 931861"/>
              <a:gd name="connsiteX4" fmla="*/ 0 w 10112368"/>
              <a:gd name="connsiteY4" fmla="*/ 931861 h 931861"/>
              <a:gd name="connsiteX5" fmla="*/ 0 w 10112368"/>
              <a:gd name="connsiteY5" fmla="*/ 0 h 9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12368" h="931861">
                <a:moveTo>
                  <a:pt x="10112368" y="931860"/>
                </a:moveTo>
                <a:lnTo>
                  <a:pt x="465930" y="931860"/>
                </a:lnTo>
                <a:lnTo>
                  <a:pt x="0" y="465930"/>
                </a:lnTo>
                <a:lnTo>
                  <a:pt x="465930" y="1"/>
                </a:lnTo>
                <a:lnTo>
                  <a:pt x="10112368" y="1"/>
                </a:lnTo>
                <a:lnTo>
                  <a:pt x="10112368" y="931860"/>
                </a:lnTo>
                <a:close/>
              </a:path>
            </a:pathLst>
          </a:custGeom>
          <a:solidFill>
            <a:srgbClr val="9F6F5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80082" tIns="68581" rIns="128016" bIns="68581" numCol="1" spcCol="1270" anchor="ctr" anchorCtr="0">
            <a:noAutofit/>
          </a:bodyPr>
          <a:lstStyle/>
          <a:p>
            <a:pPr lvl="0" algn="ctr" defTabSz="800100">
              <a:lnSpc>
                <a:spcPct val="90000"/>
              </a:lnSpc>
              <a:spcBef>
                <a:spcPct val="0"/>
              </a:spcBef>
              <a:spcAft>
                <a:spcPct val="35000"/>
              </a:spcAft>
            </a:pPr>
            <a:r>
              <a:rPr lang="en-US" sz="1800" kern="1200" noProof="0" dirty="0" smtClean="0">
                <a:solidFill>
                  <a:schemeClr val="bg1"/>
                </a:solidFill>
                <a:latin typeface="Tw Cen MT" panose="020B0602020104020603" pitchFamily="34" charset="0"/>
              </a:rPr>
              <a:t>	</a:t>
            </a:r>
            <a:r>
              <a:rPr lang="ga-IE" sz="1800" kern="1200" noProof="0" dirty="0" smtClean="0">
                <a:solidFill>
                  <a:schemeClr val="bg1"/>
                </a:solidFill>
                <a:latin typeface="Tw Cen MT" panose="020B0602020104020603" pitchFamily="34" charset="0"/>
              </a:rPr>
              <a:t>Tá an-tóir ar sheacláid ar fud an domhain. An féidir linn glacadh leis, mar sin, </a:t>
            </a:r>
            <a:r>
              <a:rPr lang="en-US" sz="1800" kern="1200" noProof="0" dirty="0" smtClean="0">
                <a:solidFill>
                  <a:schemeClr val="bg1"/>
                </a:solidFill>
                <a:latin typeface="Tw Cen MT" panose="020B0602020104020603" pitchFamily="34" charset="0"/>
              </a:rPr>
              <a:t/>
            </a:r>
            <a:br>
              <a:rPr lang="en-US" sz="1800" kern="1200" noProof="0" dirty="0" smtClean="0">
                <a:solidFill>
                  <a:schemeClr val="bg1"/>
                </a:solidFill>
                <a:latin typeface="Tw Cen MT" panose="020B0602020104020603" pitchFamily="34" charset="0"/>
              </a:rPr>
            </a:br>
            <a:r>
              <a:rPr lang="ga-IE" sz="1800" kern="1200" noProof="0" dirty="0" smtClean="0">
                <a:solidFill>
                  <a:schemeClr val="bg1"/>
                </a:solidFill>
                <a:latin typeface="Tw Cen MT" panose="020B0602020104020603" pitchFamily="34" charset="0"/>
              </a:rPr>
              <a:t>go bhfuil na daoine a oibríonn ar na feirmeacha cócó an-saibhir?</a:t>
            </a:r>
            <a:endParaRPr lang="ga-IE" sz="1800" kern="1200" noProof="0" dirty="0">
              <a:solidFill>
                <a:schemeClr val="bg1"/>
              </a:solidFill>
            </a:endParaRPr>
          </a:p>
        </p:txBody>
      </p:sp>
      <p:sp>
        <p:nvSpPr>
          <p:cNvPr id="10" name="Freeform 9"/>
          <p:cNvSpPr/>
          <p:nvPr/>
        </p:nvSpPr>
        <p:spPr>
          <a:xfrm>
            <a:off x="920592" y="2760500"/>
            <a:ext cx="10136431" cy="1152000"/>
          </a:xfrm>
          <a:custGeom>
            <a:avLst/>
            <a:gdLst>
              <a:gd name="connsiteX0" fmla="*/ 0 w 10136431"/>
              <a:gd name="connsiteY0" fmla="*/ 0 h 1172364"/>
              <a:gd name="connsiteX1" fmla="*/ 9550249 w 10136431"/>
              <a:gd name="connsiteY1" fmla="*/ 0 h 1172364"/>
              <a:gd name="connsiteX2" fmla="*/ 10136431 w 10136431"/>
              <a:gd name="connsiteY2" fmla="*/ 586182 h 1172364"/>
              <a:gd name="connsiteX3" fmla="*/ 9550249 w 10136431"/>
              <a:gd name="connsiteY3" fmla="*/ 1172364 h 1172364"/>
              <a:gd name="connsiteX4" fmla="*/ 0 w 10136431"/>
              <a:gd name="connsiteY4" fmla="*/ 1172364 h 1172364"/>
              <a:gd name="connsiteX5" fmla="*/ 0 w 10136431"/>
              <a:gd name="connsiteY5" fmla="*/ 0 h 117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6431" h="1172364">
                <a:moveTo>
                  <a:pt x="10136431" y="1172363"/>
                </a:moveTo>
                <a:lnTo>
                  <a:pt x="586182" y="1172363"/>
                </a:lnTo>
                <a:lnTo>
                  <a:pt x="0" y="586182"/>
                </a:lnTo>
                <a:lnTo>
                  <a:pt x="586182" y="1"/>
                </a:lnTo>
                <a:lnTo>
                  <a:pt x="10136431" y="1"/>
                </a:lnTo>
                <a:lnTo>
                  <a:pt x="10136431" y="1172363"/>
                </a:lnTo>
                <a:close/>
              </a:path>
            </a:pathLst>
          </a:custGeom>
          <a:solidFill>
            <a:srgbClr val="9F6F5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40208" tIns="68581" rIns="128016" bIns="68581" numCol="1" spcCol="1270" anchor="ctr" anchorCtr="0">
            <a:noAutofit/>
          </a:bodyPr>
          <a:lstStyle/>
          <a:p>
            <a:pPr marL="715963" lvl="0" algn="ctr" defTabSz="800100">
              <a:lnSpc>
                <a:spcPct val="100000"/>
              </a:lnSpc>
              <a:spcBef>
                <a:spcPct val="0"/>
              </a:spcBef>
              <a:spcAft>
                <a:spcPts val="0"/>
              </a:spcAft>
            </a:pPr>
            <a:r>
              <a:rPr lang="ga-IE" sz="1800" kern="1200" dirty="0" smtClean="0">
                <a:solidFill>
                  <a:schemeClr val="tx1"/>
                </a:solidFill>
                <a:latin typeface="Tw Cen MT" panose="020B0602020104020603" pitchFamily="34" charset="0"/>
              </a:rPr>
              <a:t> 	</a:t>
            </a:r>
            <a:r>
              <a:rPr lang="ga-IE" sz="1800" kern="1200" noProof="0" dirty="0" smtClean="0">
                <a:solidFill>
                  <a:schemeClr val="bg1"/>
                </a:solidFill>
                <a:latin typeface="Tw Cen MT" panose="020B0602020104020603" pitchFamily="34" charset="0"/>
              </a:rPr>
              <a:t>Ní féidir, faraor! A mhalairt ar fad atá </a:t>
            </a:r>
            <a:r>
              <a:rPr lang="en-US" sz="1800" kern="1200" noProof="0" dirty="0" err="1" smtClean="0">
                <a:solidFill>
                  <a:schemeClr val="bg1"/>
                </a:solidFill>
                <a:latin typeface="Tw Cen MT" panose="020B0602020104020603" pitchFamily="34" charset="0"/>
              </a:rPr>
              <a:t>fíor</a:t>
            </a:r>
            <a:r>
              <a:rPr lang="ga-IE" sz="1800" kern="1200" noProof="0" dirty="0" smtClean="0">
                <a:solidFill>
                  <a:schemeClr val="bg1"/>
                </a:solidFill>
                <a:latin typeface="Tw Cen MT" panose="020B0602020104020603" pitchFamily="34" charset="0"/>
              </a:rPr>
              <a:t>. Is minic a bhíonn na hoibrithe </a:t>
            </a:r>
            <a:r>
              <a:rPr lang="en-US" sz="1800" kern="1200" noProof="0" dirty="0" smtClean="0">
                <a:solidFill>
                  <a:schemeClr val="bg1"/>
                </a:solidFill>
                <a:latin typeface="Tw Cen MT" panose="020B0602020104020603" pitchFamily="34" charset="0"/>
              </a:rPr>
              <a:t/>
            </a:r>
            <a:br>
              <a:rPr lang="en-US" sz="1800" kern="1200" noProof="0" dirty="0" smtClean="0">
                <a:solidFill>
                  <a:schemeClr val="bg1"/>
                </a:solidFill>
                <a:latin typeface="Tw Cen MT" panose="020B0602020104020603" pitchFamily="34" charset="0"/>
              </a:rPr>
            </a:br>
            <a:r>
              <a:rPr lang="ga-IE" sz="1800" kern="1200" noProof="0" dirty="0" smtClean="0">
                <a:solidFill>
                  <a:schemeClr val="bg1"/>
                </a:solidFill>
                <a:latin typeface="Tw Cen MT" panose="020B0602020104020603" pitchFamily="34" charset="0"/>
              </a:rPr>
              <a:t>ar na feirmeacha ag </a:t>
            </a:r>
            <a:r>
              <a:rPr lang="ga-IE" sz="1800" kern="1200" dirty="0" smtClean="0">
                <a:solidFill>
                  <a:schemeClr val="bg1"/>
                </a:solidFill>
                <a:latin typeface="Tw Cen MT" panose="020B0602020104020603" pitchFamily="34" charset="0"/>
              </a:rPr>
              <a:t>obair ar </a:t>
            </a:r>
            <a:r>
              <a:rPr lang="ga-IE" sz="1800" kern="1200" dirty="0" err="1" smtClean="0">
                <a:solidFill>
                  <a:schemeClr val="bg1"/>
                </a:solidFill>
                <a:latin typeface="Tw Cen MT" panose="020B0602020104020603" pitchFamily="34" charset="0"/>
              </a:rPr>
              <a:t>phá</a:t>
            </a:r>
            <a:r>
              <a:rPr lang="ga-IE" sz="1800" kern="1200" dirty="0" smtClean="0">
                <a:solidFill>
                  <a:schemeClr val="bg1"/>
                </a:solidFill>
                <a:latin typeface="Tw Cen MT" panose="020B0602020104020603" pitchFamily="34" charset="0"/>
              </a:rPr>
              <a:t> </a:t>
            </a:r>
            <a:r>
              <a:rPr lang="ga-IE" sz="1800" kern="1200" noProof="0" dirty="0" smtClean="0">
                <a:solidFill>
                  <a:schemeClr val="bg1"/>
                </a:solidFill>
                <a:latin typeface="Tw Cen MT" panose="020B0602020104020603" pitchFamily="34" charset="0"/>
              </a:rPr>
              <a:t>an-íseal agus droch-choinníollacha oibre acu. </a:t>
            </a:r>
            <a:br>
              <a:rPr lang="ga-IE" sz="1800" kern="1200" noProof="0" dirty="0" smtClean="0">
                <a:solidFill>
                  <a:schemeClr val="bg1"/>
                </a:solidFill>
                <a:latin typeface="Tw Cen MT" panose="020B0602020104020603" pitchFamily="34" charset="0"/>
              </a:rPr>
            </a:br>
            <a:r>
              <a:rPr lang="ga-IE" sz="1800" kern="1200" noProof="0" dirty="0" smtClean="0">
                <a:solidFill>
                  <a:schemeClr val="bg1"/>
                </a:solidFill>
                <a:latin typeface="Tw Cen MT" panose="020B0602020104020603" pitchFamily="34" charset="0"/>
              </a:rPr>
              <a:t>Ní fhaigheann siad ach sciar beag bídeach den bhrabach </a:t>
            </a:r>
            <a:r>
              <a:rPr lang="en-US" sz="1800" kern="1200" noProof="0" dirty="0" smtClean="0">
                <a:solidFill>
                  <a:schemeClr val="bg1"/>
                </a:solidFill>
                <a:latin typeface="Tw Cen MT" panose="020B0602020104020603" pitchFamily="34" charset="0"/>
              </a:rPr>
              <a:t/>
            </a:r>
            <a:br>
              <a:rPr lang="en-US" sz="1800" kern="1200" noProof="0" dirty="0" smtClean="0">
                <a:solidFill>
                  <a:schemeClr val="bg1"/>
                </a:solidFill>
                <a:latin typeface="Tw Cen MT" panose="020B0602020104020603" pitchFamily="34" charset="0"/>
              </a:rPr>
            </a:br>
            <a:r>
              <a:rPr lang="ga-IE" sz="1800" kern="1200" noProof="0" dirty="0" smtClean="0">
                <a:solidFill>
                  <a:schemeClr val="bg1"/>
                </a:solidFill>
                <a:latin typeface="Tw Cen MT" panose="020B0602020104020603" pitchFamily="34" charset="0"/>
              </a:rPr>
              <a:t>a ghnóthaítear ar an tseacláid. </a:t>
            </a:r>
            <a:endParaRPr lang="ga-IE" altLang="en-US" sz="1800" kern="1200" noProof="0" dirty="0">
              <a:solidFill>
                <a:schemeClr val="bg1"/>
              </a:solidFill>
              <a:latin typeface="Tw Cen MT" panose="020B0602020104020603" pitchFamily="34" charset="0"/>
            </a:endParaRPr>
          </a:p>
        </p:txBody>
      </p:sp>
      <p:sp>
        <p:nvSpPr>
          <p:cNvPr id="15" name="Freeform 14"/>
          <p:cNvSpPr/>
          <p:nvPr/>
        </p:nvSpPr>
        <p:spPr>
          <a:xfrm>
            <a:off x="920592" y="4640232"/>
            <a:ext cx="10112368" cy="1152000"/>
          </a:xfrm>
          <a:custGeom>
            <a:avLst/>
            <a:gdLst>
              <a:gd name="connsiteX0" fmla="*/ 0 w 10112368"/>
              <a:gd name="connsiteY0" fmla="*/ 0 h 899988"/>
              <a:gd name="connsiteX1" fmla="*/ 9662374 w 10112368"/>
              <a:gd name="connsiteY1" fmla="*/ 0 h 899988"/>
              <a:gd name="connsiteX2" fmla="*/ 10112368 w 10112368"/>
              <a:gd name="connsiteY2" fmla="*/ 449994 h 899988"/>
              <a:gd name="connsiteX3" fmla="*/ 9662374 w 10112368"/>
              <a:gd name="connsiteY3" fmla="*/ 899988 h 899988"/>
              <a:gd name="connsiteX4" fmla="*/ 0 w 10112368"/>
              <a:gd name="connsiteY4" fmla="*/ 899988 h 899988"/>
              <a:gd name="connsiteX5" fmla="*/ 0 w 10112368"/>
              <a:gd name="connsiteY5" fmla="*/ 0 h 89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12368" h="899988">
                <a:moveTo>
                  <a:pt x="10112368" y="899987"/>
                </a:moveTo>
                <a:lnTo>
                  <a:pt x="449994" y="899987"/>
                </a:lnTo>
                <a:lnTo>
                  <a:pt x="0" y="449994"/>
                </a:lnTo>
                <a:lnTo>
                  <a:pt x="449994" y="1"/>
                </a:lnTo>
                <a:lnTo>
                  <a:pt x="10112368" y="1"/>
                </a:lnTo>
                <a:lnTo>
                  <a:pt x="10112368" y="899987"/>
                </a:lnTo>
                <a:close/>
              </a:path>
            </a:pathLst>
          </a:custGeom>
          <a:solidFill>
            <a:srgbClr val="9F6F5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72114" tIns="68581" rIns="128016" bIns="68581" numCol="1" spcCol="1270" anchor="ctr" anchorCtr="0">
            <a:noAutofit/>
          </a:bodyPr>
          <a:lstStyle/>
          <a:p>
            <a:pPr marL="715963" lvl="0" algn="ctr" defTabSz="800100">
              <a:lnSpc>
                <a:spcPct val="90000"/>
              </a:lnSpc>
              <a:spcBef>
                <a:spcPct val="0"/>
              </a:spcBef>
              <a:spcAft>
                <a:spcPct val="35000"/>
              </a:spcAft>
            </a:pPr>
            <a:r>
              <a:rPr lang="ga-IE" sz="1800" kern="1200" dirty="0" smtClean="0">
                <a:solidFill>
                  <a:schemeClr val="tx1"/>
                </a:solidFill>
                <a:latin typeface="Tw Cen MT" panose="020B0602020104020603" pitchFamily="34" charset="0"/>
              </a:rPr>
              <a:t>	</a:t>
            </a:r>
            <a:r>
              <a:rPr lang="ga-IE" sz="1800" kern="1200" dirty="0" smtClean="0">
                <a:solidFill>
                  <a:schemeClr val="bg1"/>
                </a:solidFill>
                <a:latin typeface="Tw Cen MT" panose="020B0602020104020603" pitchFamily="34" charset="0"/>
              </a:rPr>
              <a:t>Chomh maith leis sin, i</a:t>
            </a:r>
            <a:r>
              <a:rPr lang="ga-IE" sz="1800" kern="1200" noProof="0" dirty="0" smtClean="0">
                <a:solidFill>
                  <a:schemeClr val="bg1"/>
                </a:solidFill>
                <a:latin typeface="Tw Cen MT" panose="020B0602020104020603" pitchFamily="34" charset="0"/>
              </a:rPr>
              <a:t>s minic a bhíonn ar pháistí ó theaghlaigh </a:t>
            </a:r>
            <a:r>
              <a:rPr lang="ga-IE" sz="1800" kern="1200" noProof="0" dirty="0" err="1" smtClean="0">
                <a:solidFill>
                  <a:schemeClr val="bg1"/>
                </a:solidFill>
                <a:latin typeface="Tw Cen MT" panose="020B0602020104020603" pitchFamily="34" charset="0"/>
              </a:rPr>
              <a:t>bhochta</a:t>
            </a:r>
            <a:r>
              <a:rPr lang="ga-IE" sz="1800" kern="1200" noProof="0" dirty="0" smtClean="0">
                <a:solidFill>
                  <a:schemeClr val="bg1"/>
                </a:solidFill>
                <a:latin typeface="Tw Cen MT" panose="020B0602020104020603" pitchFamily="34" charset="0"/>
              </a:rPr>
              <a:t> </a:t>
            </a:r>
            <a:r>
              <a:rPr lang="en-US" sz="1800" kern="1200" noProof="0" dirty="0" smtClean="0">
                <a:solidFill>
                  <a:schemeClr val="bg1"/>
                </a:solidFill>
                <a:latin typeface="Tw Cen MT" panose="020B0602020104020603" pitchFamily="34" charset="0"/>
              </a:rPr>
              <a:t/>
            </a:r>
            <a:br>
              <a:rPr lang="en-US" sz="1800" kern="1200" noProof="0" dirty="0" smtClean="0">
                <a:solidFill>
                  <a:schemeClr val="bg1"/>
                </a:solidFill>
                <a:latin typeface="Tw Cen MT" panose="020B0602020104020603" pitchFamily="34" charset="0"/>
              </a:rPr>
            </a:br>
            <a:r>
              <a:rPr lang="ga-IE" sz="1800" kern="1200" noProof="0" dirty="0" smtClean="0">
                <a:solidFill>
                  <a:schemeClr val="bg1"/>
                </a:solidFill>
                <a:latin typeface="Tw Cen MT" panose="020B0602020104020603" pitchFamily="34" charset="0"/>
              </a:rPr>
              <a:t>bheith ag obair ar na feirmeacha cócó le hairgead a shaothrú dá muintir. </a:t>
            </a:r>
            <a:r>
              <a:rPr lang="en-US" sz="1800" kern="1200" noProof="0" dirty="0" smtClean="0">
                <a:solidFill>
                  <a:schemeClr val="bg1"/>
                </a:solidFill>
                <a:latin typeface="Tw Cen MT" panose="020B0602020104020603" pitchFamily="34" charset="0"/>
              </a:rPr>
              <a:t/>
            </a:r>
            <a:br>
              <a:rPr lang="en-US" sz="1800" kern="1200" noProof="0" dirty="0" smtClean="0">
                <a:solidFill>
                  <a:schemeClr val="bg1"/>
                </a:solidFill>
                <a:latin typeface="Tw Cen MT" panose="020B0602020104020603" pitchFamily="34" charset="0"/>
              </a:rPr>
            </a:br>
            <a:r>
              <a:rPr lang="ga-IE" sz="1800" kern="1200" noProof="0" dirty="0" smtClean="0">
                <a:solidFill>
                  <a:schemeClr val="bg1"/>
                </a:solidFill>
                <a:latin typeface="Tw Cen MT" panose="020B0602020104020603" pitchFamily="34" charset="0"/>
              </a:rPr>
              <a:t>Ní fhaigheann na páistí sin na deiseanna céanna is a fhaigheann páistí eile. </a:t>
            </a:r>
            <a:r>
              <a:rPr lang="en-US" sz="1800" kern="1200" noProof="0" dirty="0" smtClean="0">
                <a:solidFill>
                  <a:schemeClr val="bg1"/>
                </a:solidFill>
                <a:latin typeface="Tw Cen MT" panose="020B0602020104020603" pitchFamily="34" charset="0"/>
              </a:rPr>
              <a:t/>
            </a:r>
            <a:br>
              <a:rPr lang="en-US" sz="1800" kern="1200" noProof="0" dirty="0" smtClean="0">
                <a:solidFill>
                  <a:schemeClr val="bg1"/>
                </a:solidFill>
                <a:latin typeface="Tw Cen MT" panose="020B0602020104020603" pitchFamily="34" charset="0"/>
              </a:rPr>
            </a:br>
            <a:r>
              <a:rPr lang="ga-IE" sz="1800" kern="1200" noProof="0" dirty="0" smtClean="0">
                <a:solidFill>
                  <a:schemeClr val="bg1"/>
                </a:solidFill>
                <a:latin typeface="Tw Cen MT" panose="020B0602020104020603" pitchFamily="34" charset="0"/>
              </a:rPr>
              <a:t>Ní fhaigheann siad an deis freastal ar scoil, mar shampla.</a:t>
            </a:r>
            <a:endParaRPr lang="ga-IE" altLang="en-US" sz="1800" kern="1200" noProof="0" dirty="0">
              <a:solidFill>
                <a:schemeClr val="bg1"/>
              </a:solidFill>
              <a:latin typeface="Tw Cen MT" panose="020B0602020104020603" pitchFamily="34" charset="0"/>
            </a:endParaRPr>
          </a:p>
        </p:txBody>
      </p:sp>
      <p:sp>
        <p:nvSpPr>
          <p:cNvPr id="9" name="TextBox 10"/>
          <p:cNvSpPr txBox="1">
            <a:spLocks noChangeArrowheads="1"/>
          </p:cNvSpPr>
          <p:nvPr/>
        </p:nvSpPr>
        <p:spPr bwMode="auto">
          <a:xfrm>
            <a:off x="2244000" y="6111015"/>
            <a:ext cx="7704000" cy="648000"/>
          </a:xfrm>
          <a:prstGeom prst="rect">
            <a:avLst/>
          </a:prstGeom>
          <a:solidFill>
            <a:schemeClr val="accent4">
              <a:lumMod val="40000"/>
              <a:lumOff val="60000"/>
            </a:schemeClr>
          </a:solidFill>
          <a:ln>
            <a:solidFill>
              <a:schemeClr val="bg1">
                <a:lumMod val="50000"/>
              </a:schemeClr>
            </a:solidFill>
          </a:ln>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lvl="0">
              <a:spcAft>
                <a:spcPts val="500"/>
              </a:spcAft>
              <a:buNone/>
              <a:defRPr/>
            </a:pPr>
            <a:r>
              <a:rPr lang="ga-IE" altLang="en-US" sz="2000" dirty="0" smtClean="0">
                <a:solidFill>
                  <a:srgbClr val="242424"/>
                </a:solidFill>
                <a:latin typeface="Tw Cen MT" panose="020B0602020104020603" pitchFamily="34" charset="0"/>
              </a:rPr>
              <a:t>Cliceáil ar an nasc seo </a:t>
            </a:r>
            <a:r>
              <a:rPr lang="ga-IE" sz="2000" dirty="0" smtClean="0">
                <a:solidFill>
                  <a:schemeClr val="tx1"/>
                </a:solidFill>
                <a:latin typeface="Tw Cen MT" panose="020B0602020104020603" pitchFamily="34" charset="0"/>
              </a:rPr>
              <a:t>chun féachaint ar fhíseán faoi pháistí a oibríonn ar na feirmeacha cócó: </a:t>
            </a:r>
            <a:r>
              <a:rPr lang="ga-IE" sz="2000" dirty="0" smtClean="0">
                <a:solidFill>
                  <a:schemeClr val="bg1"/>
                </a:solidFill>
                <a:latin typeface="Tw Cen MT" panose="020B0602020104020603" pitchFamily="34" charset="0"/>
                <a:hlinkClick r:id="rId4"/>
              </a:rPr>
              <a:t>https://www.youtube.com/watch?v=eHDxy04QPqM</a:t>
            </a:r>
            <a:r>
              <a:rPr lang="ga-IE" sz="2000" dirty="0" smtClean="0">
                <a:solidFill>
                  <a:schemeClr val="bg1"/>
                </a:solidFill>
                <a:latin typeface="Tw Cen MT" panose="020B0602020104020603" pitchFamily="34" charset="0"/>
              </a:rPr>
              <a:t>.</a:t>
            </a:r>
            <a:endParaRPr lang="ga-IE" sz="2000" dirty="0">
              <a:latin typeface="Tw Cen MT" panose="020B0602020104020603" pitchFamily="34" charset="0"/>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20481" r="10451"/>
          <a:stretch/>
        </p:blipFill>
        <p:spPr>
          <a:xfrm>
            <a:off x="832443" y="433263"/>
            <a:ext cx="1879733" cy="1817986"/>
          </a:xfrm>
          <a:prstGeom prst="ellipse">
            <a:avLst/>
          </a:prstGeom>
          <a:ln w="38100">
            <a:solidFill>
              <a:schemeClr val="bg1"/>
            </a:solidFill>
          </a:ln>
          <a:effectLst/>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10389" r="16176" b="2085"/>
          <a:stretch/>
        </p:blipFill>
        <p:spPr>
          <a:xfrm>
            <a:off x="832443" y="2396633"/>
            <a:ext cx="1879733" cy="1879733"/>
          </a:xfrm>
          <a:prstGeom prst="ellipse">
            <a:avLst/>
          </a:prstGeom>
          <a:ln w="38100">
            <a:solidFill>
              <a:schemeClr val="bg1"/>
            </a:solidFill>
          </a:ln>
          <a:effectLst/>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30044" r="3820" b="1004"/>
          <a:stretch/>
        </p:blipFill>
        <p:spPr>
          <a:xfrm>
            <a:off x="803726" y="4380782"/>
            <a:ext cx="1908450" cy="1908450"/>
          </a:xfrm>
          <a:prstGeom prst="ellipse">
            <a:avLst/>
          </a:prstGeom>
          <a:ln w="38100">
            <a:solidFill>
              <a:schemeClr val="bg1"/>
            </a:solidFill>
          </a:ln>
          <a:effectLst/>
        </p:spPr>
      </p:pic>
    </p:spTree>
    <p:extLst>
      <p:ext uri="{BB962C8B-B14F-4D97-AF65-F5344CB8AC3E}">
        <p14:creationId xmlns:p14="http://schemas.microsoft.com/office/powerpoint/2010/main" val="306035776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5"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208" b="10379"/>
          <a:stretch/>
        </p:blipFill>
        <p:spPr bwMode="auto">
          <a:xfrm>
            <a:off x="1" y="0"/>
            <a:ext cx="12212330" cy="6876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a:spLocks/>
          </p:cNvSpPr>
          <p:nvPr/>
        </p:nvSpPr>
        <p:spPr>
          <a:xfrm>
            <a:off x="485656" y="347751"/>
            <a:ext cx="11196000" cy="619215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7141" r="20005"/>
          <a:stretch/>
        </p:blipFill>
        <p:spPr>
          <a:xfrm>
            <a:off x="887775" y="657877"/>
            <a:ext cx="3420000" cy="3107671"/>
          </a:xfrm>
          <a:prstGeom prst="round2DiagRect">
            <a:avLst>
              <a:gd name="adj1" fmla="val 16667"/>
              <a:gd name="adj2" fmla="val 16653"/>
            </a:avLst>
          </a:prstGeom>
          <a:ln w="88900" cap="sq">
            <a:solidFill>
              <a:srgbClr val="FFFFFF"/>
            </a:solidFill>
            <a:miter lim="800000"/>
          </a:ln>
          <a:effectLst>
            <a:outerShdw blurRad="254000" algn="tl" rotWithShape="0">
              <a:srgbClr val="000000">
                <a:alpha val="43000"/>
              </a:srgbClr>
            </a:outerShdw>
          </a:effectLst>
        </p:spPr>
      </p:pic>
      <p:sp>
        <p:nvSpPr>
          <p:cNvPr id="19" name="TextBox 18"/>
          <p:cNvSpPr txBox="1"/>
          <p:nvPr/>
        </p:nvSpPr>
        <p:spPr>
          <a:xfrm>
            <a:off x="7261389" y="1568723"/>
            <a:ext cx="4144030" cy="3170099"/>
          </a:xfrm>
          <a:prstGeom prst="rect">
            <a:avLst/>
          </a:prstGeom>
          <a:noFill/>
        </p:spPr>
        <p:txBody>
          <a:bodyPr wrap="square" rtlCol="0">
            <a:spAutoFit/>
          </a:bodyPr>
          <a:lstStyle/>
          <a:p>
            <a:r>
              <a:rPr lang="ga-IE" sz="2000" dirty="0" smtClean="0">
                <a:latin typeface="Tw Cen MT" panose="020B0602020104020603" pitchFamily="34" charset="0"/>
              </a:rPr>
              <a:t>Is minic nach mbíonn </a:t>
            </a:r>
            <a:r>
              <a:rPr lang="ga-IE" sz="2000" dirty="0" err="1" smtClean="0">
                <a:latin typeface="Tw Cen MT" panose="020B0602020104020603" pitchFamily="34" charset="0"/>
              </a:rPr>
              <a:t>bunseirbhísí</a:t>
            </a:r>
            <a:r>
              <a:rPr lang="ga-IE" sz="2000" dirty="0" smtClean="0">
                <a:latin typeface="Tw Cen MT" panose="020B0602020104020603" pitchFamily="34" charset="0"/>
              </a:rPr>
              <a:t> ar fáil do na hoibrithe ar na feirmeacha cócó. Ní bhíonn uisce reatha ina gcuid tithe acu. Ní bhíonn áiseanna maithe oideachais ná seirbhísí sláinte ar fáil acu. Chomh maith leis sin ní bhíonn mórán airgid ag teacht isteach sna ceantair ina gcónaíonn siad, agus mar sin, is beag forbairt a dhéantar ar </a:t>
            </a:r>
            <a:r>
              <a:rPr lang="en-US" sz="2000" dirty="0" smtClean="0">
                <a:latin typeface="Tw Cen MT" panose="020B0602020104020603" pitchFamily="34" charset="0"/>
              </a:rPr>
              <a:t>an </a:t>
            </a:r>
            <a:r>
              <a:rPr lang="ga-IE" sz="2000" dirty="0" smtClean="0">
                <a:latin typeface="Tw Cen MT" panose="020B0602020104020603" pitchFamily="34" charset="0"/>
              </a:rPr>
              <a:t>ngeilleagar áitiúil.</a:t>
            </a:r>
            <a:endParaRPr lang="ga-IE" sz="2000" dirty="0">
              <a:latin typeface="Tw Cen MT" panose="020B0602020104020603" pitchFamily="34" charset="0"/>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8664" r="15355"/>
          <a:stretch/>
        </p:blipFill>
        <p:spPr>
          <a:xfrm>
            <a:off x="3456089" y="3153772"/>
            <a:ext cx="3564000" cy="3128632"/>
          </a:xfrm>
          <a:prstGeom prst="round2DiagRect">
            <a:avLst>
              <a:gd name="adj1" fmla="val 16667"/>
              <a:gd name="adj2" fmla="val 18673"/>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0725454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11726</TotalTime>
  <Words>950</Words>
  <Application>Microsoft Office PowerPoint</Application>
  <PresentationFormat>Custom</PresentationFormat>
  <Paragraphs>75</Paragraphs>
  <Slides>16</Slides>
  <Notes>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Cáit Nic Fhionnlaoich</cp:lastModifiedBy>
  <cp:revision>259</cp:revision>
  <dcterms:created xsi:type="dcterms:W3CDTF">2020-02-27T12:30:39Z</dcterms:created>
  <dcterms:modified xsi:type="dcterms:W3CDTF">2020-09-04T13:46:24Z</dcterms:modified>
</cp:coreProperties>
</file>