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90" r:id="rId3"/>
    <p:sldId id="285" r:id="rId4"/>
    <p:sldId id="263" r:id="rId5"/>
    <p:sldId id="286" r:id="rId6"/>
    <p:sldId id="278" r:id="rId7"/>
    <p:sldId id="289" r:id="rId8"/>
    <p:sldId id="292" r:id="rId9"/>
    <p:sldId id="293" r:id="rId10"/>
    <p:sldId id="287" r:id="rId11"/>
    <p:sldId id="261" r:id="rId12"/>
    <p:sldId id="264" r:id="rId13"/>
    <p:sldId id="291" r:id="rId14"/>
    <p:sldId id="272" r:id="rId15"/>
    <p:sldId id="260" r:id="rId16"/>
    <p:sldId id="279" r:id="rId17"/>
    <p:sldId id="265" r:id="rId18"/>
    <p:sldId id="280" r:id="rId19"/>
    <p:sldId id="281" r:id="rId20"/>
    <p:sldId id="271"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A52"/>
    <a:srgbClr val="000066"/>
    <a:srgbClr val="060E59"/>
    <a:srgbClr val="001B50"/>
    <a:srgbClr val="001746"/>
    <a:srgbClr val="0C7EB4"/>
    <a:srgbClr val="85D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208" autoAdjust="0"/>
  </p:normalViewPr>
  <p:slideViewPr>
    <p:cSldViewPr snapToGrid="0">
      <p:cViewPr>
        <p:scale>
          <a:sx n="66" d="100"/>
          <a:sy n="66" d="100"/>
        </p:scale>
        <p:origin x="-2232" y="-56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FE999-2559-4229-B67F-3B66CA8E50A0}" type="datetimeFigureOut">
              <a:rPr lang="en-GB" smtClean="0"/>
              <a:t>21/12/2020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F9FF9-A412-40A0-97A4-60C10CAF4AEE}" type="slidenum">
              <a:rPr lang="en-GB" smtClean="0"/>
              <a:t>‹#›</a:t>
            </a:fld>
            <a:endParaRPr lang="en-GB"/>
          </a:p>
        </p:txBody>
      </p:sp>
    </p:spTree>
    <p:extLst>
      <p:ext uri="{BB962C8B-B14F-4D97-AF65-F5344CB8AC3E}">
        <p14:creationId xmlns:p14="http://schemas.microsoft.com/office/powerpoint/2010/main" val="394748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0CC9A101-22C1-4E83-AE06-E46B2707C0C4}" type="slidenum">
              <a:rPr lang="ga-IE" smtClean="0"/>
              <a:t>2</a:t>
            </a:fld>
            <a:endParaRPr lang="ga-IE"/>
          </a:p>
        </p:txBody>
      </p:sp>
    </p:spTree>
    <p:extLst>
      <p:ext uri="{BB962C8B-B14F-4D97-AF65-F5344CB8AC3E}">
        <p14:creationId xmlns:p14="http://schemas.microsoft.com/office/powerpoint/2010/main" val="326192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17</a:t>
            </a:fld>
            <a:endParaRPr lang="en-GB"/>
          </a:p>
        </p:txBody>
      </p:sp>
    </p:spTree>
    <p:extLst>
      <p:ext uri="{BB962C8B-B14F-4D97-AF65-F5344CB8AC3E}">
        <p14:creationId xmlns:p14="http://schemas.microsoft.com/office/powerpoint/2010/main" val="142080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8759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875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4</a:t>
            </a:fld>
            <a:endParaRPr lang="en-GB"/>
          </a:p>
        </p:txBody>
      </p:sp>
    </p:spTree>
    <p:extLst>
      <p:ext uri="{BB962C8B-B14F-4D97-AF65-F5344CB8AC3E}">
        <p14:creationId xmlns:p14="http://schemas.microsoft.com/office/powerpoint/2010/main" val="53803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5</a:t>
            </a:fld>
            <a:endParaRPr lang="en-GB"/>
          </a:p>
        </p:txBody>
      </p:sp>
    </p:spTree>
    <p:extLst>
      <p:ext uri="{BB962C8B-B14F-4D97-AF65-F5344CB8AC3E}">
        <p14:creationId xmlns:p14="http://schemas.microsoft.com/office/powerpoint/2010/main" val="10337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8</a:t>
            </a:fld>
            <a:endParaRPr lang="en-GB"/>
          </a:p>
        </p:txBody>
      </p:sp>
    </p:spTree>
    <p:extLst>
      <p:ext uri="{BB962C8B-B14F-4D97-AF65-F5344CB8AC3E}">
        <p14:creationId xmlns:p14="http://schemas.microsoft.com/office/powerpoint/2010/main" val="155207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10</a:t>
            </a:fld>
            <a:endParaRPr lang="en-GB"/>
          </a:p>
        </p:txBody>
      </p:sp>
    </p:spTree>
    <p:extLst>
      <p:ext uri="{BB962C8B-B14F-4D97-AF65-F5344CB8AC3E}">
        <p14:creationId xmlns:p14="http://schemas.microsoft.com/office/powerpoint/2010/main" val="127219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11</a:t>
            </a:fld>
            <a:endParaRPr lang="en-GB"/>
          </a:p>
        </p:txBody>
      </p:sp>
    </p:spTree>
    <p:extLst>
      <p:ext uri="{BB962C8B-B14F-4D97-AF65-F5344CB8AC3E}">
        <p14:creationId xmlns:p14="http://schemas.microsoft.com/office/powerpoint/2010/main" val="347809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13</a:t>
            </a:fld>
            <a:endParaRPr lang="en-GB"/>
          </a:p>
        </p:txBody>
      </p:sp>
    </p:spTree>
    <p:extLst>
      <p:ext uri="{BB962C8B-B14F-4D97-AF65-F5344CB8AC3E}">
        <p14:creationId xmlns:p14="http://schemas.microsoft.com/office/powerpoint/2010/main" val="114646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15</a:t>
            </a:fld>
            <a:endParaRPr lang="en-GB"/>
          </a:p>
        </p:txBody>
      </p:sp>
    </p:spTree>
    <p:extLst>
      <p:ext uri="{BB962C8B-B14F-4D97-AF65-F5344CB8AC3E}">
        <p14:creationId xmlns:p14="http://schemas.microsoft.com/office/powerpoint/2010/main" val="191862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B0F9FF9-A412-40A0-97A4-60C10CAF4AEE}" type="slidenum">
              <a:rPr lang="en-GB" smtClean="0"/>
              <a:t>16</a:t>
            </a:fld>
            <a:endParaRPr lang="en-GB"/>
          </a:p>
        </p:txBody>
      </p:sp>
    </p:spTree>
    <p:extLst>
      <p:ext uri="{BB962C8B-B14F-4D97-AF65-F5344CB8AC3E}">
        <p14:creationId xmlns:p14="http://schemas.microsoft.com/office/powerpoint/2010/main" val="328829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5FB394-84DC-4CE6-9B6E-0A3F0CD010D6}"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117238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5FB394-84DC-4CE6-9B6E-0A3F0CD010D6}"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288025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5FB394-84DC-4CE6-9B6E-0A3F0CD010D6}"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7764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5FB394-84DC-4CE6-9B6E-0A3F0CD010D6}"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280216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5FB394-84DC-4CE6-9B6E-0A3F0CD010D6}"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206853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5FB394-84DC-4CE6-9B6E-0A3F0CD010D6}"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139976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5FB394-84DC-4CE6-9B6E-0A3F0CD010D6}"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343914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5FB394-84DC-4CE6-9B6E-0A3F0CD010D6}" type="datetimeFigureOut">
              <a:rPr lang="en-GB" smtClean="0"/>
              <a:t>21/12/2020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649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FB394-84DC-4CE6-9B6E-0A3F0CD010D6}" type="datetimeFigureOut">
              <a:rPr lang="en-GB" smtClean="0"/>
              <a:t>21/12/2020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265587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5FB394-84DC-4CE6-9B6E-0A3F0CD010D6}"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428274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5FB394-84DC-4CE6-9B6E-0A3F0CD010D6}"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91ABF-BC50-4EC8-839C-4832AFCDA38D}" type="slidenum">
              <a:rPr lang="en-GB" smtClean="0"/>
              <a:t>‹#›</a:t>
            </a:fld>
            <a:endParaRPr lang="en-GB"/>
          </a:p>
        </p:txBody>
      </p:sp>
    </p:spTree>
    <p:extLst>
      <p:ext uri="{BB962C8B-B14F-4D97-AF65-F5344CB8AC3E}">
        <p14:creationId xmlns:p14="http://schemas.microsoft.com/office/powerpoint/2010/main" val="255590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FB394-84DC-4CE6-9B6E-0A3F0CD010D6}" type="datetimeFigureOut">
              <a:rPr lang="en-GB" smtClean="0"/>
              <a:t>21/12/2020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91ABF-BC50-4EC8-839C-4832AFCDA38D}" type="slidenum">
              <a:rPr lang="en-GB" smtClean="0"/>
              <a:t>‹#›</a:t>
            </a:fld>
            <a:endParaRPr lang="en-GB"/>
          </a:p>
        </p:txBody>
      </p:sp>
    </p:spTree>
    <p:extLst>
      <p:ext uri="{BB962C8B-B14F-4D97-AF65-F5344CB8AC3E}">
        <p14:creationId xmlns:p14="http://schemas.microsoft.com/office/powerpoint/2010/main" val="111621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microsoft.com/office/2007/relationships/hdphoto" Target="../media/hdphoto11.wdp"/><Relationship Id="rId13" Type="http://schemas.microsoft.com/office/2007/relationships/hdphoto" Target="../media/hdphoto13.wdp"/><Relationship Id="rId3" Type="http://schemas.openxmlformats.org/officeDocument/2006/relationships/image" Target="../media/image1.jp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31.jpeg"/><Relationship Id="rId5" Type="http://schemas.openxmlformats.org/officeDocument/2006/relationships/image" Target="../media/image28.png"/><Relationship Id="rId10" Type="http://schemas.microsoft.com/office/2007/relationships/hdphoto" Target="../media/hdphoto12.wdp"/><Relationship Id="rId4" Type="http://schemas.openxmlformats.org/officeDocument/2006/relationships/image" Target="../media/image24.jpe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jpeg"/><Relationship Id="rId7" Type="http://schemas.microsoft.com/office/2007/relationships/hdphoto" Target="../media/hdphoto15.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14.wdp"/><Relationship Id="rId4" Type="http://schemas.openxmlformats.org/officeDocument/2006/relationships/image" Target="../media/image34.png"/><Relationship Id="rId9" Type="http://schemas.microsoft.com/office/2007/relationships/hdphoto" Target="../media/hdphoto16.wdp"/></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jpg"/><Relationship Id="rId7"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17.wdp"/><Relationship Id="rId10" Type="http://schemas.microsoft.com/office/2007/relationships/hdphoto" Target="../media/hdphoto18.wdp"/><Relationship Id="rId4" Type="http://schemas.openxmlformats.org/officeDocument/2006/relationships/image" Target="../media/image37.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microsoft.com/office/2007/relationships/hdphoto" Target="../media/hdphoto20.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microsoft.com/office/2007/relationships/hdphoto" Target="../media/hdphoto19.wdp"/></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youtube.com/watch?v=IUtSUUAsjkM"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S14SjemfAg" TargetMode="Externa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cogg.ie/wp-content/uploads/eureka-2-6.pdf" TargetMode="External"/><Relationship Id="rId7" Type="http://schemas.openxmlformats.org/officeDocument/2006/relationships/hyperlink" Target="https://kids.nationalgeographic.com/videos/kids-vs-plastic/"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kids.nationalgeographic.com/explore/nature/save-the-earth-hub/13-ways-to-save-the-earth-from-climate-change/" TargetMode="External"/><Relationship Id="rId5" Type="http://schemas.openxmlformats.org/officeDocument/2006/relationships/hyperlink" Target="https://ec.europa.eu/clima/citizens/tips/shopping_ga?2nd-language=el" TargetMode="External"/><Relationship Id="rId4" Type="http://schemas.openxmlformats.org/officeDocument/2006/relationships/hyperlink" Target="https://www.worldwildlif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7.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video.nationalgeographic.com/video/101-videos/global-warming-101"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9.jpeg"/><Relationship Id="rId10" Type="http://schemas.openxmlformats.org/officeDocument/2006/relationships/image" Target="../media/image22.jpeg"/><Relationship Id="rId4" Type="http://schemas.microsoft.com/office/2007/relationships/hdphoto" Target="../media/hdphoto8.wdp"/><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6943" y="694874"/>
            <a:ext cx="5425924" cy="3046988"/>
          </a:xfrm>
          <a:prstGeom prst="rect">
            <a:avLst/>
          </a:prstGeom>
          <a:noFill/>
        </p:spPr>
        <p:txBody>
          <a:bodyPr wrap="square" rtlCol="0">
            <a:spAutoFit/>
          </a:bodyPr>
          <a:lstStyle/>
          <a:p>
            <a:r>
              <a:rPr lang="ga-IE" sz="9600" b="1" dirty="0" smtClean="0">
                <a:latin typeface="Segoe Print" panose="02000600000000000000" pitchFamily="2" charset="0"/>
              </a:rPr>
              <a:t>Ár Lorg Carbóin</a:t>
            </a:r>
          </a:p>
        </p:txBody>
      </p:sp>
    </p:spTree>
    <p:extLst>
      <p:ext uri="{BB962C8B-B14F-4D97-AF65-F5344CB8AC3E}">
        <p14:creationId xmlns:p14="http://schemas.microsoft.com/office/powerpoint/2010/main" val="10222151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10" name="Rectangle 9"/>
          <p:cNvSpPr/>
          <p:nvPr/>
        </p:nvSpPr>
        <p:spPr>
          <a:xfrm>
            <a:off x="3462500" y="630334"/>
            <a:ext cx="4953000" cy="584775"/>
          </a:xfrm>
          <a:prstGeom prst="rect">
            <a:avLst/>
          </a:prstGeom>
        </p:spPr>
        <p:txBody>
          <a:bodyPr wrap="square">
            <a:spAutoFit/>
          </a:bodyPr>
          <a:lstStyle/>
          <a:p>
            <a:r>
              <a:rPr lang="ga-IE" sz="3200" dirty="0" smtClean="0">
                <a:latin typeface="Berlin Sans FB" panose="020E0602020502020306" pitchFamily="34" charset="0"/>
              </a:rPr>
              <a:t>Laghdaigh do lorg carbóin!</a:t>
            </a:r>
            <a:endParaRPr lang="ga-IE" sz="3200" dirty="0">
              <a:latin typeface="Berlin Sans FB" panose="020E0602020502020306" pitchFamily="34" charset="0"/>
            </a:endParaRPr>
          </a:p>
        </p:txBody>
      </p:sp>
      <p:sp>
        <p:nvSpPr>
          <p:cNvPr id="4" name="TextBox 3"/>
          <p:cNvSpPr txBox="1"/>
          <p:nvPr/>
        </p:nvSpPr>
        <p:spPr>
          <a:xfrm>
            <a:off x="1104900" y="1409699"/>
            <a:ext cx="9893300" cy="769441"/>
          </a:xfrm>
          <a:prstGeom prst="rect">
            <a:avLst/>
          </a:prstGeom>
          <a:noFill/>
        </p:spPr>
        <p:txBody>
          <a:bodyPr wrap="square" rtlCol="0">
            <a:spAutoFit/>
          </a:bodyPr>
          <a:lstStyle/>
          <a:p>
            <a:r>
              <a:rPr lang="ga-IE" sz="2200" dirty="0" smtClean="0">
                <a:latin typeface="Tw Cen MT" panose="020B0602020104020603" pitchFamily="34" charset="0"/>
              </a:rPr>
              <a:t>Is iomaí dóigh le do lorg carbóin a laghdú. Féachfaimid anois ar bhealaí chun é sin a dhéanamh …</a:t>
            </a:r>
            <a:endParaRPr lang="ga-IE" sz="2200" dirty="0">
              <a:latin typeface="Tw Cen MT" panose="020B0602020104020603" pitchFamily="34" charset="0"/>
            </a:endParaRPr>
          </a:p>
        </p:txBody>
      </p:sp>
      <p:sp>
        <p:nvSpPr>
          <p:cNvPr id="7" name="TextBox 6"/>
          <p:cNvSpPr txBox="1"/>
          <p:nvPr/>
        </p:nvSpPr>
        <p:spPr>
          <a:xfrm>
            <a:off x="1252700" y="2966665"/>
            <a:ext cx="2209800" cy="430887"/>
          </a:xfrm>
          <a:prstGeom prst="rect">
            <a:avLst/>
          </a:prstGeom>
          <a:noFill/>
        </p:spPr>
        <p:txBody>
          <a:bodyPr wrap="square" rtlCol="0">
            <a:spAutoFit/>
          </a:bodyPr>
          <a:lstStyle/>
          <a:p>
            <a:r>
              <a:rPr lang="ga-IE" sz="2200" dirty="0" smtClean="0">
                <a:latin typeface="Tw Cen MT" panose="020B0602020104020603" pitchFamily="34" charset="0"/>
              </a:rPr>
              <a:t>… sa bhaile</a:t>
            </a:r>
            <a:endParaRPr lang="ga-IE" sz="2200" dirty="0">
              <a:latin typeface="Tw Cen MT" panose="020B0602020104020603" pitchFamily="34" charset="0"/>
            </a:endParaRPr>
          </a:p>
        </p:txBody>
      </p:sp>
      <p:pic>
        <p:nvPicPr>
          <p:cNvPr id="13" name="Picture 2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85087" y="3699744"/>
            <a:ext cx="820783" cy="1099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64615" y="4269796"/>
            <a:ext cx="860748" cy="1183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72813" y="3441600"/>
            <a:ext cx="1548487" cy="769441"/>
          </a:xfrm>
          <a:prstGeom prst="rect">
            <a:avLst/>
          </a:prstGeom>
          <a:noFill/>
        </p:spPr>
        <p:txBody>
          <a:bodyPr wrap="square" rtlCol="0">
            <a:spAutoFit/>
          </a:bodyPr>
          <a:lstStyle/>
          <a:p>
            <a:r>
              <a:rPr lang="ga-IE" sz="2200" dirty="0" smtClean="0">
                <a:latin typeface="Tw Cen MT" panose="020B0602020104020603" pitchFamily="34" charset="0"/>
              </a:rPr>
              <a:t>… agus tú </a:t>
            </a:r>
            <a:br>
              <a:rPr lang="ga-IE" sz="2200" dirty="0" smtClean="0">
                <a:latin typeface="Tw Cen MT" panose="020B0602020104020603" pitchFamily="34" charset="0"/>
              </a:rPr>
            </a:br>
            <a:r>
              <a:rPr lang="ga-IE" sz="2200" dirty="0" smtClean="0">
                <a:latin typeface="Tw Cen MT" panose="020B0602020104020603" pitchFamily="34" charset="0"/>
              </a:rPr>
              <a:t>ag taisteal</a:t>
            </a:r>
            <a:endParaRPr lang="ga-IE" sz="2200" dirty="0">
              <a:latin typeface="Tw Cen MT" panose="020B0602020104020603" pitchFamily="34" charset="0"/>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92037" y="3717901"/>
            <a:ext cx="1062947" cy="10629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04100" y="3110920"/>
            <a:ext cx="2311400" cy="769441"/>
          </a:xfrm>
          <a:prstGeom prst="rect">
            <a:avLst/>
          </a:prstGeom>
          <a:noFill/>
        </p:spPr>
        <p:txBody>
          <a:bodyPr wrap="square" rtlCol="0">
            <a:spAutoFit/>
          </a:bodyPr>
          <a:lstStyle/>
          <a:p>
            <a:r>
              <a:rPr lang="ga-IE" sz="2200" dirty="0" smtClean="0">
                <a:latin typeface="Tw Cen MT" panose="020B0602020104020603" pitchFamily="34" charset="0"/>
              </a:rPr>
              <a:t>… sa bhia a itheann tú</a:t>
            </a:r>
            <a:endParaRPr lang="ga-IE" sz="2200" dirty="0">
              <a:latin typeface="Tw Cen MT" panose="020B0602020104020603" pitchFamily="34" charset="0"/>
            </a:endParaRPr>
          </a:p>
        </p:txBody>
      </p:sp>
      <p:pic>
        <p:nvPicPr>
          <p:cNvPr id="18"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42409" y="4155618"/>
            <a:ext cx="1396156" cy="10024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842409" y="3010713"/>
            <a:ext cx="2460591" cy="1107996"/>
          </a:xfrm>
          <a:prstGeom prst="rect">
            <a:avLst/>
          </a:prstGeom>
          <a:noFill/>
        </p:spPr>
        <p:txBody>
          <a:bodyPr wrap="square" rtlCol="0">
            <a:spAutoFit/>
          </a:bodyPr>
          <a:lstStyle/>
          <a:p>
            <a:r>
              <a:rPr lang="ga-IE" sz="2200" dirty="0" smtClean="0">
                <a:latin typeface="Tw Cen MT" panose="020B0602020104020603" pitchFamily="34" charset="0"/>
              </a:rPr>
              <a:t>… sa dóigh a láimhseálann tú bruscar</a:t>
            </a:r>
            <a:endParaRPr lang="ga-IE" sz="2200" dirty="0">
              <a:latin typeface="Tw Cen MT" panose="020B0602020104020603" pitchFamily="34" charset="0"/>
            </a:endParaRPr>
          </a:p>
        </p:txBody>
      </p:sp>
    </p:spTree>
    <p:extLst>
      <p:ext uri="{BB962C8B-B14F-4D97-AF65-F5344CB8AC3E}">
        <p14:creationId xmlns:p14="http://schemas.microsoft.com/office/powerpoint/2010/main" val="901145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1500"/>
                            </p:stCondLst>
                            <p:childTnLst>
                              <p:par>
                                <p:cTn id="46" presetID="53" presetClass="entr" presetSubtype="16"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7" grpId="0"/>
      <p:bldP spid="15" grpId="0"/>
      <p:bldP spid="9"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29" name="Rectangle 4"/>
          <p:cNvSpPr>
            <a:spLocks noChangeArrowheads="1"/>
          </p:cNvSpPr>
          <p:nvPr/>
        </p:nvSpPr>
        <p:spPr bwMode="auto">
          <a:xfrm>
            <a:off x="4600808" y="1791516"/>
            <a:ext cx="2702034" cy="3001870"/>
          </a:xfrm>
          <a:prstGeom prst="round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spcAft>
                <a:spcPts val="1200"/>
              </a:spcAft>
              <a:buFontTx/>
              <a:buNone/>
            </a:pPr>
            <a:r>
              <a:rPr lang="ga-IE" altLang="en-US" sz="2400" b="1" dirty="0" smtClean="0">
                <a:solidFill>
                  <a:schemeClr val="tx1"/>
                </a:solidFill>
                <a:latin typeface="Tw Cen MT" panose="020B0602020104020603" pitchFamily="34" charset="0"/>
              </a:rPr>
              <a:t>Sa bhaile</a:t>
            </a:r>
          </a:p>
          <a:p>
            <a:pPr algn="ctr" eaLnBrk="1" hangingPunct="1">
              <a:lnSpc>
                <a:spcPct val="100000"/>
              </a:lnSpc>
              <a:spcBef>
                <a:spcPct val="0"/>
              </a:spcBef>
              <a:spcAft>
                <a:spcPts val="1200"/>
              </a:spcAft>
              <a:buFontTx/>
              <a:buNone/>
            </a:pPr>
            <a:r>
              <a:rPr lang="ga-IE" altLang="en-US" dirty="0" smtClean="0">
                <a:solidFill>
                  <a:schemeClr val="tx1"/>
                </a:solidFill>
                <a:latin typeface="Tw Cen MT" panose="020B0602020104020603" pitchFamily="34" charset="0"/>
              </a:rPr>
              <a:t>Fuinneamh a úsáidtear sa bhaile is ea níos mó ná </a:t>
            </a:r>
            <a:r>
              <a:rPr lang="en-US" altLang="en-US" dirty="0" smtClean="0">
                <a:solidFill>
                  <a:schemeClr val="tx1"/>
                </a:solidFill>
                <a:latin typeface="Tw Cen MT" panose="020B0602020104020603" pitchFamily="34" charset="0"/>
              </a:rPr>
              <a:t>20%</a:t>
            </a:r>
            <a:r>
              <a:rPr lang="ga-IE" altLang="en-US" dirty="0" smtClean="0">
                <a:solidFill>
                  <a:schemeClr val="tx1"/>
                </a:solidFill>
                <a:latin typeface="Tw Cen MT" panose="020B0602020104020603" pitchFamily="34" charset="0"/>
              </a:rPr>
              <a:t> den fhuinneamh ar fad a úsáidtear in Éirinn. </a:t>
            </a:r>
          </a:p>
          <a:p>
            <a:pPr algn="ctr" eaLnBrk="1" hangingPunct="1">
              <a:lnSpc>
                <a:spcPct val="100000"/>
              </a:lnSpc>
              <a:spcBef>
                <a:spcPct val="0"/>
              </a:spcBef>
              <a:buFontTx/>
              <a:buNone/>
            </a:pPr>
            <a:r>
              <a:rPr lang="ga-IE" altLang="en-US" dirty="0" smtClean="0">
                <a:solidFill>
                  <a:schemeClr val="tx1"/>
                </a:solidFill>
                <a:latin typeface="Tw Cen MT" panose="020B0602020104020603" pitchFamily="34" charset="0"/>
              </a:rPr>
              <a:t>Conas is féidir leatsa fuinneamh a chaomhnú </a:t>
            </a:r>
            <a:r>
              <a:rPr lang="en-US" altLang="en-US" dirty="0" smtClean="0">
                <a:solidFill>
                  <a:schemeClr val="tx1"/>
                </a:solidFill>
                <a:latin typeface="Tw Cen MT" panose="020B0602020104020603" pitchFamily="34" charset="0"/>
              </a:rPr>
              <a:t/>
            </a:r>
            <a:br>
              <a:rPr lang="en-US" altLang="en-US" dirty="0" smtClean="0">
                <a:solidFill>
                  <a:schemeClr val="tx1"/>
                </a:solidFill>
                <a:latin typeface="Tw Cen MT" panose="020B0602020104020603" pitchFamily="34" charset="0"/>
              </a:rPr>
            </a:br>
            <a:r>
              <a:rPr lang="ga-IE" altLang="en-US" dirty="0" smtClean="0">
                <a:solidFill>
                  <a:schemeClr val="tx1"/>
                </a:solidFill>
                <a:latin typeface="Tw Cen MT" panose="020B0602020104020603" pitchFamily="34" charset="0"/>
              </a:rPr>
              <a:t>sa bhaile?</a:t>
            </a:r>
            <a:endParaRPr lang="ga-IE" altLang="en-US" dirty="0">
              <a:solidFill>
                <a:schemeClr val="tx1"/>
              </a:solidFill>
              <a:latin typeface="Tw Cen MT" panose="020B0602020104020603" pitchFamily="34" charset="0"/>
            </a:endParaRPr>
          </a:p>
        </p:txBody>
      </p:sp>
      <p:sp>
        <p:nvSpPr>
          <p:cNvPr id="30" name="TextBox 29"/>
          <p:cNvSpPr txBox="1">
            <a:spLocks noChangeArrowheads="1"/>
          </p:cNvSpPr>
          <p:nvPr/>
        </p:nvSpPr>
        <p:spPr bwMode="auto">
          <a:xfrm>
            <a:off x="1767096" y="792711"/>
            <a:ext cx="2811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err="1" smtClean="0">
                <a:solidFill>
                  <a:schemeClr val="tx1"/>
                </a:solidFill>
                <a:latin typeface="Tw Cen MT" panose="020B0602020104020603" pitchFamily="34" charset="0"/>
              </a:rPr>
              <a:t>Díphlugáil</a:t>
            </a:r>
            <a:r>
              <a:rPr lang="en-US" altLang="en-US" sz="1600" b="1" dirty="0" smtClean="0">
                <a:solidFill>
                  <a:schemeClr val="tx1"/>
                </a:solidFill>
                <a:latin typeface="Tw Cen MT" panose="020B0602020104020603" pitchFamily="34" charset="0"/>
              </a:rPr>
              <a:t> é</a:t>
            </a:r>
            <a:r>
              <a:rPr lang="ga-IE" altLang="en-US" sz="1600" b="1" dirty="0" smtClean="0">
                <a:solidFill>
                  <a:schemeClr val="tx1"/>
                </a:solidFill>
                <a:latin typeface="Tw Cen MT" panose="020B0602020104020603" pitchFamily="34" charset="0"/>
              </a:rPr>
              <a:t>!</a:t>
            </a:r>
          </a:p>
          <a:p>
            <a:pPr eaLnBrk="1" hangingPunct="1">
              <a:lnSpc>
                <a:spcPct val="100000"/>
              </a:lnSpc>
              <a:spcBef>
                <a:spcPct val="0"/>
              </a:spcBef>
              <a:buNone/>
            </a:pPr>
            <a:r>
              <a:rPr lang="ga-IE" altLang="en-US" sz="1600" dirty="0" smtClean="0">
                <a:latin typeface="Tw Cen MT" panose="020B0602020104020603" pitchFamily="34" charset="0"/>
              </a:rPr>
              <a:t>Ná fág fearais leictreacha ar fuireachas. Cas as </a:t>
            </a:r>
            <a:r>
              <a:rPr lang="en-US" altLang="en-US" sz="1600" dirty="0" err="1" smtClean="0">
                <a:latin typeface="Tw Cen MT" panose="020B0602020104020603" pitchFamily="34" charset="0"/>
              </a:rPr>
              <a:t>fearais</a:t>
            </a:r>
            <a:r>
              <a:rPr lang="en-US" altLang="en-US" sz="1600" dirty="0" smtClean="0">
                <a:latin typeface="Tw Cen MT" panose="020B0602020104020603" pitchFamily="34" charset="0"/>
              </a:rPr>
              <a:t> </a:t>
            </a:r>
            <a:r>
              <a:rPr lang="ga-IE" altLang="en-US" sz="1600" dirty="0" smtClean="0">
                <a:latin typeface="Tw Cen MT" panose="020B0602020104020603" pitchFamily="34" charset="0"/>
              </a:rPr>
              <a:t>leictreacha nach bhfuil in úsáid. </a:t>
            </a:r>
          </a:p>
        </p:txBody>
      </p:sp>
      <p:sp>
        <p:nvSpPr>
          <p:cNvPr id="31" name="TextBox 30"/>
          <p:cNvSpPr txBox="1">
            <a:spLocks noChangeArrowheads="1"/>
          </p:cNvSpPr>
          <p:nvPr/>
        </p:nvSpPr>
        <p:spPr bwMode="auto">
          <a:xfrm>
            <a:off x="7359632" y="1230894"/>
            <a:ext cx="3285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Múch é!</a:t>
            </a:r>
          </a:p>
          <a:p>
            <a:pP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Cuir as</a:t>
            </a:r>
            <a:r>
              <a:rPr lang="ga-IE" altLang="en-US" sz="1600" dirty="0" smtClean="0">
                <a:latin typeface="Tw Cen MT" panose="020B0602020104020603" pitchFamily="34" charset="0"/>
              </a:rPr>
              <a:t> na soilse mura mbíonn gá leo. </a:t>
            </a:r>
          </a:p>
        </p:txBody>
      </p:sp>
      <p:sp>
        <p:nvSpPr>
          <p:cNvPr id="32" name="TextBox 31"/>
          <p:cNvSpPr txBox="1">
            <a:spLocks noChangeArrowheads="1"/>
          </p:cNvSpPr>
          <p:nvPr/>
        </p:nvSpPr>
        <p:spPr bwMode="auto">
          <a:xfrm>
            <a:off x="7287199" y="5181348"/>
            <a:ext cx="2393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Ná fiuch ach an méid uisce </a:t>
            </a:r>
            <a:r>
              <a:rPr lang="en-US" altLang="en-US" sz="1600" dirty="0" smtClean="0">
                <a:solidFill>
                  <a:schemeClr val="tx1"/>
                </a:solidFill>
                <a:latin typeface="Tw Cen MT" panose="020B0602020104020603" pitchFamily="34" charset="0"/>
              </a:rPr>
              <a:t/>
            </a:r>
            <a:br>
              <a:rPr lang="en-US"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atá ag teastáil uait.</a:t>
            </a:r>
            <a:endParaRPr lang="ga-IE" altLang="en-US" sz="1600" dirty="0">
              <a:solidFill>
                <a:schemeClr val="tx1"/>
              </a:solidFill>
              <a:latin typeface="Tw Cen MT" panose="020B0602020104020603" pitchFamily="34" charset="0"/>
            </a:endParaRPr>
          </a:p>
        </p:txBody>
      </p:sp>
      <p:sp>
        <p:nvSpPr>
          <p:cNvPr id="33" name="TextBox 32"/>
          <p:cNvSpPr txBox="1">
            <a:spLocks noChangeArrowheads="1"/>
          </p:cNvSpPr>
          <p:nvPr/>
        </p:nvSpPr>
        <p:spPr bwMode="auto">
          <a:xfrm>
            <a:off x="898331" y="3458483"/>
            <a:ext cx="2559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Bain úsáid as bolgáin atá coigilteach ar fhuinneamh. Úsáideann cuid</a:t>
            </a:r>
            <a:r>
              <a:rPr lang="en-US" altLang="en-US" sz="1600" dirty="0" smtClean="0">
                <a:solidFill>
                  <a:schemeClr val="tx1"/>
                </a:solidFill>
                <a:latin typeface="Tw Cen MT" panose="020B0602020104020603" pitchFamily="34" charset="0"/>
              </a:rPr>
              <a:t> </a:t>
            </a:r>
            <a:r>
              <a:rPr lang="en-US" altLang="en-US" sz="1600" dirty="0" err="1" smtClean="0">
                <a:solidFill>
                  <a:schemeClr val="tx1"/>
                </a:solidFill>
                <a:latin typeface="Tw Cen MT" panose="020B0602020104020603" pitchFamily="34" charset="0"/>
              </a:rPr>
              <a:t>acu</a:t>
            </a:r>
            <a:r>
              <a:rPr lang="en-US" altLang="en-US" sz="1600" dirty="0" smtClean="0">
                <a:solidFill>
                  <a:schemeClr val="tx1"/>
                </a:solidFill>
                <a:latin typeface="Tw Cen MT" panose="020B0602020104020603" pitchFamily="34" charset="0"/>
              </a:rPr>
              <a:t> </a:t>
            </a:r>
            <a:r>
              <a:rPr lang="ga-IE" altLang="en-US" sz="1600" dirty="0" smtClean="0">
                <a:solidFill>
                  <a:schemeClr val="tx1"/>
                </a:solidFill>
                <a:latin typeface="Tw Cen MT" panose="020B0602020104020603" pitchFamily="34" charset="0"/>
              </a:rPr>
              <a:t>suas le 80% níos lú fuinnimh ná na gnáthbholgáin. </a:t>
            </a:r>
            <a:endParaRPr lang="ga-IE" altLang="en-US" sz="1600" dirty="0">
              <a:solidFill>
                <a:schemeClr val="tx1"/>
              </a:solidFill>
              <a:latin typeface="Tw Cen MT" panose="020B0602020104020603" pitchFamily="34" charset="0"/>
            </a:endParaRPr>
          </a:p>
        </p:txBody>
      </p:sp>
      <p:pic>
        <p:nvPicPr>
          <p:cNvPr id="34" name="Picture 2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61904" y="1931240"/>
            <a:ext cx="820783" cy="10992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701" b="97279" l="1974" r="96382">
                        <a14:foregroundMark x1="65461" y1="18707" x2="65461" y2="18707"/>
                        <a14:foregroundMark x1="68421" y1="1701" x2="68421" y2="1701"/>
                        <a14:foregroundMark x1="82566" y1="38776" x2="91118" y2="35714"/>
                        <a14:foregroundMark x1="69079" y1="51020" x2="73684" y2="47959"/>
                        <a14:foregroundMark x1="66118" y1="53401" x2="69079" y2="55102"/>
                        <a14:foregroundMark x1="96382" y1="33333" x2="87171" y2="28571"/>
                        <a14:foregroundMark x1="40461" y1="73469" x2="58553" y2="92857"/>
                        <a14:foregroundMark x1="54934" y1="79932" x2="48684" y2="97619"/>
                        <a14:foregroundMark x1="4934" y1="61565" x2="1974" y2="54422"/>
                        <a14:foregroundMark x1="13158" y1="35034" x2="16447" y2="29932"/>
                        <a14:foregroundMark x1="38816" y1="26190" x2="42763" y2="24490"/>
                        <a14:foregroundMark x1="61184" y1="2465" x2="83224" y2="10563"/>
                        <a14:foregroundMark x1="19079" y1="29225" x2="14145" y2="35915"/>
                        <a14:foregroundMark x1="38816" y1="24648" x2="42434" y2="23944"/>
                      </a14:backgroundRemoval>
                    </a14:imgEffect>
                  </a14:imgLayer>
                </a14:imgProps>
              </a:ext>
              <a:ext uri="{28A0092B-C50C-407E-A947-70E740481C1C}">
                <a14:useLocalDpi xmlns:a14="http://schemas.microsoft.com/office/drawing/2010/main" val="0"/>
              </a:ext>
            </a:extLst>
          </a:blip>
          <a:stretch>
            <a:fillRect/>
          </a:stretch>
        </p:blipFill>
        <p:spPr bwMode="auto">
          <a:xfrm>
            <a:off x="4490093" y="625604"/>
            <a:ext cx="1261855" cy="1181869"/>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p:cNvSpPr>
            <a:spLocks noChangeAspect="1"/>
          </p:cNvSpPr>
          <p:nvPr/>
        </p:nvSpPr>
        <p:spPr>
          <a:xfrm>
            <a:off x="6069821" y="5089087"/>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8" name="Rounded Rectangle 37"/>
          <p:cNvSpPr>
            <a:spLocks noChangeAspect="1"/>
          </p:cNvSpPr>
          <p:nvPr/>
        </p:nvSpPr>
        <p:spPr>
          <a:xfrm>
            <a:off x="4600808" y="604539"/>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9" name="Rounded Rectangle 38"/>
          <p:cNvSpPr>
            <a:spLocks noChangeAspect="1"/>
          </p:cNvSpPr>
          <p:nvPr/>
        </p:nvSpPr>
        <p:spPr>
          <a:xfrm>
            <a:off x="3426559" y="3196241"/>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0" name="Rounded Rectangle 39"/>
          <p:cNvSpPr>
            <a:spLocks noChangeAspect="1"/>
          </p:cNvSpPr>
          <p:nvPr/>
        </p:nvSpPr>
        <p:spPr>
          <a:xfrm>
            <a:off x="7378865" y="1912919"/>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2050"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789" b="89556" l="9953" r="93839">
                        <a14:foregroundMark x1="76777" y1="20627" x2="76777" y2="20627"/>
                        <a14:foregroundMark x1="69905" y1="6789" x2="69905" y2="6789"/>
                        <a14:foregroundMark x1="83412" y1="32898" x2="83412" y2="32898"/>
                        <a14:foregroundMark x1="83886" y1="50392" x2="83886" y2="50392"/>
                        <a14:foregroundMark x1="87204" y1="39948" x2="87204" y2="39948"/>
                      </a14:backgroundRemoval>
                    </a14:imgEffect>
                  </a14:imgLayer>
                </a14:imgProps>
              </a:ext>
              <a:ext uri="{28A0092B-C50C-407E-A947-70E740481C1C}">
                <a14:useLocalDpi xmlns:a14="http://schemas.microsoft.com/office/drawing/2010/main" val="0"/>
              </a:ext>
            </a:extLst>
          </a:blip>
          <a:stretch>
            <a:fillRect/>
          </a:stretch>
        </p:blipFill>
        <p:spPr bwMode="auto">
          <a:xfrm>
            <a:off x="5577950" y="4856838"/>
            <a:ext cx="1751779" cy="1532806"/>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a:spLocks noChangeAspect="1"/>
          </p:cNvSpPr>
          <p:nvPr/>
        </p:nvSpPr>
        <p:spPr>
          <a:xfrm>
            <a:off x="7359632" y="3502615"/>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3076"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16092" y1="19767" x2="18391" y2="40698"/>
                        <a14:foregroundMark x1="52011" y1="38372" x2="54885" y2="83333"/>
                        <a14:foregroundMark x1="47989" y1="38372" x2="52011" y2="65504"/>
                        <a14:foregroundMark x1="66954" y1="29070" x2="79310" y2="67442"/>
                        <a14:foregroundMark x1="78736" y1="44961" x2="84195" y2="56589"/>
                        <a14:foregroundMark x1="63218" y1="35659" x2="63218" y2="35659"/>
                        <a14:foregroundMark x1="62644" y1="35659" x2="65517" y2="34496"/>
                        <a14:foregroundMark x1="65805" y1="33721" x2="67816" y2="32946"/>
                        <a14:foregroundMark x1="18103" y1="19767" x2="27011" y2="29070"/>
                        <a14:foregroundMark x1="15805" y1="19380" x2="10632" y2="12791"/>
                        <a14:foregroundMark x1="29023" y1="31008" x2="31897" y2="32558"/>
                        <a14:foregroundMark x1="37069" y1="35271" x2="43966" y2="36822"/>
                        <a14:foregroundMark x1="43966" y1="37597" x2="47701" y2="37597"/>
                        <a14:foregroundMark x1="78736" y1="26357" x2="86494" y2="18992"/>
                        <a14:foregroundMark x1="78448" y1="68992" x2="83908" y2="54264"/>
                        <a14:foregroundMark x1="17816" y1="15504" x2="17529" y2="20543"/>
                        <a14:foregroundMark x1="60856" y1="47186" x2="59327" y2="81385"/>
                      </a14:backgroundRemoval>
                    </a14:imgEffect>
                  </a14:imgLayer>
                </a14:imgProps>
              </a:ext>
              <a:ext uri="{28A0092B-C50C-407E-A947-70E740481C1C}">
                <a14:useLocalDpi xmlns:a14="http://schemas.microsoft.com/office/drawing/2010/main" val="0"/>
              </a:ext>
            </a:extLst>
          </a:blip>
          <a:stretch>
            <a:fillRect/>
          </a:stretch>
        </p:blipFill>
        <p:spPr bwMode="auto">
          <a:xfrm>
            <a:off x="7268430" y="3589162"/>
            <a:ext cx="1359843" cy="9614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a:spLocks noChangeArrowheads="1"/>
          </p:cNvSpPr>
          <p:nvPr/>
        </p:nvSpPr>
        <p:spPr bwMode="auto">
          <a:xfrm>
            <a:off x="8511632" y="3591652"/>
            <a:ext cx="2925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Cabhraigh le do thuistí na héadaí a chrochadh ar an líne seachas iad a chur sa triomadóir. </a:t>
            </a:r>
            <a:endParaRPr lang="ga-IE" altLang="en-US" sz="1600" dirty="0">
              <a:solidFill>
                <a:schemeClr val="tx1"/>
              </a:solidFill>
              <a:latin typeface="Tw Cen MT" panose="020B0602020104020603" pitchFamily="34" charset="0"/>
            </a:endParaRPr>
          </a:p>
        </p:txBody>
      </p:sp>
      <p:pic>
        <p:nvPicPr>
          <p:cNvPr id="307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610090" y="3243110"/>
            <a:ext cx="752048" cy="1182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Rounded Rectangle 20"/>
          <p:cNvSpPr>
            <a:spLocks noChangeAspect="1"/>
          </p:cNvSpPr>
          <p:nvPr/>
        </p:nvSpPr>
        <p:spPr>
          <a:xfrm>
            <a:off x="3566841" y="4871082"/>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2" name="TextBox 21"/>
          <p:cNvSpPr txBox="1">
            <a:spLocks noChangeArrowheads="1"/>
          </p:cNvSpPr>
          <p:nvPr/>
        </p:nvSpPr>
        <p:spPr bwMode="auto">
          <a:xfrm>
            <a:off x="1767096" y="5304763"/>
            <a:ext cx="17997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Ísligh an teas!</a:t>
            </a:r>
          </a:p>
          <a:p>
            <a:pPr eaLnBrk="1" hangingPunct="1">
              <a:lnSpc>
                <a:spcPct val="100000"/>
              </a:lnSpc>
              <a:spcBef>
                <a:spcPct val="0"/>
              </a:spcBef>
              <a:buNone/>
            </a:pPr>
            <a:r>
              <a:rPr lang="ga-IE" altLang="en-US" sz="1600" dirty="0" smtClean="0">
                <a:latin typeface="Tw Cen MT" panose="020B0602020104020603" pitchFamily="34" charset="0"/>
              </a:rPr>
              <a:t>Caith geansaí</a:t>
            </a:r>
            <a:r>
              <a:rPr lang="en-US" altLang="en-US" sz="1600" dirty="0" smtClean="0">
                <a:latin typeface="Tw Cen MT" panose="020B0602020104020603" pitchFamily="34" charset="0"/>
              </a:rPr>
              <a:t> </a:t>
            </a:r>
            <a:br>
              <a:rPr lang="en-US" altLang="en-US" sz="1600" dirty="0" smtClean="0">
                <a:latin typeface="Tw Cen MT" panose="020B0602020104020603" pitchFamily="34" charset="0"/>
              </a:rPr>
            </a:br>
            <a:r>
              <a:rPr lang="ga-IE" altLang="en-US" sz="1600" dirty="0" smtClean="0">
                <a:latin typeface="Tw Cen MT" panose="020B0602020104020603" pitchFamily="34" charset="0"/>
              </a:rPr>
              <a:t>má </a:t>
            </a:r>
            <a:r>
              <a:rPr lang="en-US" altLang="en-US" sz="1600" dirty="0" err="1" smtClean="0">
                <a:latin typeface="Tw Cen MT" panose="020B0602020104020603" pitchFamily="34" charset="0"/>
              </a:rPr>
              <a:t>bhíonn</a:t>
            </a:r>
            <a:r>
              <a:rPr lang="en-US" altLang="en-US" sz="1600" dirty="0" smtClean="0">
                <a:latin typeface="Tw Cen MT" panose="020B0602020104020603" pitchFamily="34" charset="0"/>
              </a:rPr>
              <a:t> </a:t>
            </a:r>
            <a:r>
              <a:rPr lang="ga-IE" altLang="en-US" sz="1600" dirty="0" smtClean="0">
                <a:latin typeface="Tw Cen MT" panose="020B0602020104020603" pitchFamily="34" charset="0"/>
              </a:rPr>
              <a:t>tú fuar!</a:t>
            </a:r>
          </a:p>
        </p:txBody>
      </p:sp>
      <p:pic>
        <p:nvPicPr>
          <p:cNvPr id="1026" name="Picture 2"/>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777" b="91341" l="9649" r="89912">
                        <a14:foregroundMark x1="51316" y1="40223" x2="42105" y2="9777"/>
                        <a14:foregroundMark x1="39035" y1="43017" x2="72368" y2="13966"/>
                        <a14:foregroundMark x1="70175" y1="29888" x2="34211" y2="20112"/>
                        <a14:foregroundMark x1="51316" y1="14804" x2="51316" y2="14804"/>
                        <a14:foregroundMark x1="60526" y1="13408" x2="53070" y2="27095"/>
                        <a14:foregroundMark x1="41228" y1="18156" x2="54386" y2="17598"/>
                        <a14:foregroundMark x1="65351" y1="20112" x2="69298" y2="29050"/>
                        <a14:foregroundMark x1="68421" y1="29050" x2="54386" y2="37430"/>
                        <a14:foregroundMark x1="37281" y1="22905" x2="37281" y2="33240"/>
                        <a14:foregroundMark x1="67544" y1="84916" x2="64474" y2="89944"/>
                        <a14:foregroundMark x1="32018" y1="83520" x2="28947" y2="91341"/>
                        <a14:foregroundMark x1="32018" y1="19553" x2="31140" y2="26536"/>
                      </a14:backgroundRemoval>
                    </a14:imgEffect>
                  </a14:imgLayer>
                </a14:imgProps>
              </a:ext>
              <a:ext uri="{28A0092B-C50C-407E-A947-70E740481C1C}">
                <a14:useLocalDpi xmlns:a14="http://schemas.microsoft.com/office/drawing/2010/main" val="0"/>
              </a:ext>
            </a:extLst>
          </a:blip>
          <a:stretch>
            <a:fillRect/>
          </a:stretch>
        </p:blipFill>
        <p:spPr bwMode="auto">
          <a:xfrm>
            <a:off x="3677016" y="4816352"/>
            <a:ext cx="946777" cy="138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17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par>
                                <p:cTn id="19" presetID="16" presetClass="entr" presetSubtype="21"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Vertical)">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barn(inVertical)">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par>
                                <p:cTn id="41" presetID="16" presetClass="entr" presetSubtype="21" fill="hold" nodeType="with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barn(inVertical)">
                                      <p:cBhvr>
                                        <p:cTn id="43" dur="500"/>
                                        <p:tgtEl>
                                          <p:spTgt spid="307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arn(inVertical)">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nodeType="with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barn(inVertic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par>
                                <p:cTn id="66" presetID="16" presetClass="entr" presetSubtype="21" fill="hold" nodeType="withEffect">
                                  <p:stCondLst>
                                    <p:cond delay="0"/>
                                  </p:stCondLst>
                                  <p:childTnLst>
                                    <p:set>
                                      <p:cBhvr>
                                        <p:cTn id="67" dur="1" fill="hold">
                                          <p:stCondLst>
                                            <p:cond delay="0"/>
                                          </p:stCondLst>
                                        </p:cTn>
                                        <p:tgtEl>
                                          <p:spTgt spid="1026"/>
                                        </p:tgtEl>
                                        <p:attrNameLst>
                                          <p:attrName>style.visibility</p:attrName>
                                        </p:attrNameLst>
                                      </p:cBhvr>
                                      <p:to>
                                        <p:strVal val="visible"/>
                                      </p:to>
                                    </p:set>
                                    <p:animEffect transition="in" filter="barn(inVertical)">
                                      <p:cBhvr>
                                        <p:cTn id="6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7" grpId="0" animBg="1"/>
      <p:bldP spid="38" grpId="0" animBg="1"/>
      <p:bldP spid="39" grpId="0" animBg="1"/>
      <p:bldP spid="40" grpId="0" animBg="1"/>
      <p:bldP spid="18" grpId="0" animBg="1"/>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29" name="Rectangle 4"/>
          <p:cNvSpPr>
            <a:spLocks noChangeArrowheads="1"/>
          </p:cNvSpPr>
          <p:nvPr/>
        </p:nvSpPr>
        <p:spPr bwMode="auto">
          <a:xfrm>
            <a:off x="4586751" y="1840298"/>
            <a:ext cx="2702034" cy="3035327"/>
          </a:xfrm>
          <a:prstGeom prst="round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2400" b="1" dirty="0" smtClean="0">
                <a:solidFill>
                  <a:schemeClr val="tx1"/>
                </a:solidFill>
                <a:latin typeface="Tw Cen MT" panose="020B0602020104020603" pitchFamily="34" charset="0"/>
              </a:rPr>
              <a:t>Bí glas agus tú </a:t>
            </a:r>
            <a:r>
              <a:rPr lang="en-US" altLang="en-US" sz="2400" b="1" dirty="0" smtClean="0">
                <a:solidFill>
                  <a:schemeClr val="tx1"/>
                </a:solidFill>
                <a:latin typeface="Tw Cen MT" panose="020B0602020104020603" pitchFamily="34" charset="0"/>
              </a:rPr>
              <a:t/>
            </a:r>
            <a:br>
              <a:rPr lang="en-US" altLang="en-US" sz="2400" b="1" dirty="0" smtClean="0">
                <a:solidFill>
                  <a:schemeClr val="tx1"/>
                </a:solidFill>
                <a:latin typeface="Tw Cen MT" panose="020B0602020104020603" pitchFamily="34" charset="0"/>
              </a:rPr>
            </a:br>
            <a:r>
              <a:rPr lang="ga-IE" altLang="en-US" sz="2400" b="1" dirty="0" smtClean="0">
                <a:solidFill>
                  <a:schemeClr val="tx1"/>
                </a:solidFill>
                <a:latin typeface="Tw Cen MT" panose="020B0602020104020603" pitchFamily="34" charset="0"/>
              </a:rPr>
              <a:t>ag taisteal</a:t>
            </a:r>
            <a:r>
              <a:rPr lang="en-US" altLang="en-US" sz="2400" b="1" dirty="0" smtClean="0">
                <a:solidFill>
                  <a:schemeClr val="tx1"/>
                </a:solidFill>
                <a:latin typeface="Tw Cen MT" panose="020B0602020104020603" pitchFamily="34" charset="0"/>
              </a:rPr>
              <a:t>!</a:t>
            </a:r>
          </a:p>
          <a:p>
            <a:pPr algn="ctr" eaLnBrk="1" hangingPunct="1">
              <a:lnSpc>
                <a:spcPct val="100000"/>
              </a:lnSpc>
              <a:spcBef>
                <a:spcPct val="0"/>
              </a:spcBef>
              <a:spcAft>
                <a:spcPts val="1200"/>
              </a:spcAft>
              <a:buFontTx/>
              <a:buNone/>
            </a:pPr>
            <a:r>
              <a:rPr lang="en-US" altLang="en-US" sz="2400" b="1" dirty="0" smtClean="0">
                <a:solidFill>
                  <a:schemeClr val="tx1"/>
                </a:solidFill>
                <a:latin typeface="Tw Cen MT" panose="020B0602020104020603" pitchFamily="34" charset="0"/>
              </a:rPr>
              <a:t>(</a:t>
            </a:r>
            <a:r>
              <a:rPr lang="en-US" altLang="en-US" sz="2400" b="1" dirty="0" err="1" smtClean="0">
                <a:solidFill>
                  <a:schemeClr val="tx1"/>
                </a:solidFill>
                <a:latin typeface="Tw Cen MT" panose="020B0602020104020603" pitchFamily="34" charset="0"/>
              </a:rPr>
              <a:t>más</a:t>
            </a:r>
            <a:r>
              <a:rPr lang="en-US" altLang="en-US" sz="2400" b="1" dirty="0" smtClean="0">
                <a:solidFill>
                  <a:schemeClr val="tx1"/>
                </a:solidFill>
                <a:latin typeface="Tw Cen MT" panose="020B0602020104020603" pitchFamily="34" charset="0"/>
              </a:rPr>
              <a:t> </a:t>
            </a:r>
            <a:r>
              <a:rPr lang="en-US" altLang="en-US" sz="2400" b="1" dirty="0" err="1" smtClean="0">
                <a:solidFill>
                  <a:schemeClr val="tx1"/>
                </a:solidFill>
                <a:latin typeface="Tw Cen MT" panose="020B0602020104020603" pitchFamily="34" charset="0"/>
              </a:rPr>
              <a:t>féidir</a:t>
            </a:r>
            <a:r>
              <a:rPr lang="en-US" altLang="en-US" sz="2400" b="1" dirty="0" smtClean="0">
                <a:solidFill>
                  <a:schemeClr val="tx1"/>
                </a:solidFill>
                <a:latin typeface="Tw Cen MT" panose="020B0602020104020603" pitchFamily="34" charset="0"/>
              </a:rPr>
              <a:t>)</a:t>
            </a:r>
            <a:endParaRPr lang="ga-IE" altLang="en-US" sz="2400" b="1" dirty="0" smtClean="0">
              <a:solidFill>
                <a:schemeClr val="tx1"/>
              </a:solidFill>
              <a:latin typeface="Tw Cen MT" panose="020B0602020104020603" pitchFamily="34" charset="0"/>
            </a:endParaRPr>
          </a:p>
          <a:p>
            <a:pPr algn="ctr">
              <a:lnSpc>
                <a:spcPct val="100000"/>
              </a:lnSpc>
              <a:spcBef>
                <a:spcPct val="0"/>
              </a:spcBef>
              <a:buNone/>
            </a:pPr>
            <a:r>
              <a:rPr lang="ga-IE" dirty="0" smtClean="0">
                <a:latin typeface="Tw Cen MT" panose="020B0602020104020603" pitchFamily="34" charset="0"/>
              </a:rPr>
              <a:t>Fuinneamh a úsáidtear </a:t>
            </a:r>
            <a:r>
              <a:rPr lang="en-US" dirty="0" smtClean="0">
                <a:latin typeface="Tw Cen MT" panose="020B0602020104020603" pitchFamily="34" charset="0"/>
              </a:rPr>
              <a:t/>
            </a:r>
            <a:br>
              <a:rPr lang="en-US" dirty="0" smtClean="0">
                <a:latin typeface="Tw Cen MT" panose="020B0602020104020603" pitchFamily="34" charset="0"/>
              </a:rPr>
            </a:br>
            <a:r>
              <a:rPr lang="ga-IE" dirty="0" smtClean="0">
                <a:latin typeface="Tw Cen MT" panose="020B0602020104020603" pitchFamily="34" charset="0"/>
              </a:rPr>
              <a:t>i gcúrsaí iompair </a:t>
            </a:r>
            <a:r>
              <a:rPr lang="en-US" dirty="0" smtClean="0">
                <a:latin typeface="Tw Cen MT" panose="020B0602020104020603" pitchFamily="34" charset="0"/>
              </a:rPr>
              <a:t>is </a:t>
            </a:r>
            <a:r>
              <a:rPr lang="en-US" dirty="0" err="1" smtClean="0">
                <a:latin typeface="Tw Cen MT" panose="020B0602020104020603" pitchFamily="34" charset="0"/>
              </a:rPr>
              <a:t>ea</a:t>
            </a:r>
            <a:r>
              <a:rPr lang="en-US" dirty="0" smtClean="0">
                <a:latin typeface="Tw Cen MT" panose="020B0602020104020603" pitchFamily="34" charset="0"/>
              </a:rPr>
              <a:t> </a:t>
            </a:r>
            <a:br>
              <a:rPr lang="en-US" dirty="0" smtClean="0">
                <a:latin typeface="Tw Cen MT" panose="020B0602020104020603" pitchFamily="34" charset="0"/>
              </a:rPr>
            </a:br>
            <a:r>
              <a:rPr lang="ga-IE" altLang="en-US" dirty="0" smtClean="0">
                <a:solidFill>
                  <a:schemeClr val="tx1"/>
                </a:solidFill>
                <a:latin typeface="Tw Cen MT" panose="020B0602020104020603" pitchFamily="34" charset="0"/>
              </a:rPr>
              <a:t>níos mó ná 40% den fhuinneamh ar fad </a:t>
            </a:r>
            <a:r>
              <a:rPr lang="en-US" altLang="en-US" dirty="0" smtClean="0">
                <a:solidFill>
                  <a:schemeClr val="tx1"/>
                </a:solidFill>
                <a:latin typeface="Tw Cen MT" panose="020B0602020104020603" pitchFamily="34" charset="0"/>
              </a:rPr>
              <a:t/>
            </a:r>
            <a:br>
              <a:rPr lang="en-US" altLang="en-US" dirty="0" smtClean="0">
                <a:solidFill>
                  <a:schemeClr val="tx1"/>
                </a:solidFill>
                <a:latin typeface="Tw Cen MT" panose="020B0602020104020603" pitchFamily="34" charset="0"/>
              </a:rPr>
            </a:br>
            <a:r>
              <a:rPr lang="ga-IE" altLang="en-US" dirty="0" smtClean="0">
                <a:solidFill>
                  <a:schemeClr val="tx1"/>
                </a:solidFill>
                <a:latin typeface="Tw Cen MT" panose="020B0602020104020603" pitchFamily="34" charset="0"/>
              </a:rPr>
              <a:t>a úsáidtear in Éirinn.</a:t>
            </a:r>
            <a:endParaRPr lang="ga-IE" altLang="en-US" dirty="0">
              <a:solidFill>
                <a:schemeClr val="tx1"/>
              </a:solidFill>
              <a:latin typeface="Tw Cen MT" panose="020B0602020104020603" pitchFamily="34" charset="0"/>
            </a:endParaRPr>
          </a:p>
        </p:txBody>
      </p:sp>
      <p:sp>
        <p:nvSpPr>
          <p:cNvPr id="30" name="TextBox 29"/>
          <p:cNvSpPr txBox="1">
            <a:spLocks noChangeArrowheads="1"/>
          </p:cNvSpPr>
          <p:nvPr/>
        </p:nvSpPr>
        <p:spPr bwMode="auto">
          <a:xfrm>
            <a:off x="1698172" y="792711"/>
            <a:ext cx="28803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córas iompair phoiblí</a:t>
            </a:r>
          </a:p>
          <a:p>
            <a:pPr>
              <a:lnSpc>
                <a:spcPct val="100000"/>
              </a:lnSpc>
              <a:spcBef>
                <a:spcPct val="0"/>
              </a:spcBef>
              <a:buNone/>
            </a:pPr>
            <a:r>
              <a:rPr lang="ga-IE" sz="1600" dirty="0" smtClean="0">
                <a:latin typeface="Tw Cen MT" panose="020B0602020104020603" pitchFamily="34" charset="0"/>
              </a:rPr>
              <a:t>Taistil ar an gcóras iompair phoiblí in áit a bheith ag taisteal sa charr. Téigh ar an mbus nó </a:t>
            </a:r>
            <a:r>
              <a:rPr lang="en-US" sz="1600" dirty="0" smtClean="0">
                <a:latin typeface="Tw Cen MT" panose="020B0602020104020603" pitchFamily="34" charset="0"/>
              </a:rPr>
              <a:t/>
            </a:r>
            <a:br>
              <a:rPr lang="en-US" sz="1600" dirty="0" smtClean="0">
                <a:latin typeface="Tw Cen MT" panose="020B0602020104020603" pitchFamily="34" charset="0"/>
              </a:rPr>
            </a:br>
            <a:r>
              <a:rPr lang="ga-IE" sz="1600" dirty="0" smtClean="0">
                <a:latin typeface="Tw Cen MT" panose="020B0602020104020603" pitchFamily="34" charset="0"/>
              </a:rPr>
              <a:t>ar an traein, mar shampla. Nuair a bhaintear úsáid as an gcóras iompair phoiblí, úsáidtear níos lú breosla in aghaidh an duine.</a:t>
            </a:r>
            <a:endParaRPr lang="ga-IE" altLang="en-US" sz="1400" dirty="0" smtClean="0">
              <a:latin typeface="Tw Cen MT" panose="020B0602020104020603" pitchFamily="34" charset="0"/>
            </a:endParaRPr>
          </a:p>
        </p:txBody>
      </p:sp>
      <p:sp>
        <p:nvSpPr>
          <p:cNvPr id="32" name="TextBox 31"/>
          <p:cNvSpPr txBox="1">
            <a:spLocks noChangeArrowheads="1"/>
          </p:cNvSpPr>
          <p:nvPr/>
        </p:nvSpPr>
        <p:spPr bwMode="auto">
          <a:xfrm>
            <a:off x="6388209" y="5091559"/>
            <a:ext cx="3119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Téigh ag siúl!</a:t>
            </a:r>
          </a:p>
          <a:p>
            <a:pPr>
              <a:lnSpc>
                <a:spcPct val="100000"/>
              </a:lnSpc>
              <a:spcBef>
                <a:spcPct val="0"/>
              </a:spcBef>
              <a:buNone/>
            </a:pPr>
            <a:r>
              <a:rPr lang="ga-IE" sz="1600" dirty="0" smtClean="0">
                <a:latin typeface="Tw Cen MT" panose="020B0602020104020603" pitchFamily="34" charset="0"/>
              </a:rPr>
              <a:t>Is é an siúl an modh iompair </a:t>
            </a:r>
            <a:r>
              <a:rPr lang="en-US" sz="1600" dirty="0" smtClean="0">
                <a:latin typeface="Tw Cen MT" panose="020B0602020104020603" pitchFamily="34" charset="0"/>
              </a:rPr>
              <a:t/>
            </a:r>
            <a:br>
              <a:rPr lang="en-US" sz="1600" dirty="0" smtClean="0">
                <a:latin typeface="Tw Cen MT" panose="020B0602020104020603" pitchFamily="34" charset="0"/>
              </a:rPr>
            </a:br>
            <a:r>
              <a:rPr lang="ga-IE" sz="1600" dirty="0" smtClean="0">
                <a:latin typeface="Tw Cen MT" panose="020B0602020104020603" pitchFamily="34" charset="0"/>
              </a:rPr>
              <a:t>is glaise ar fad!</a:t>
            </a:r>
            <a:endParaRPr lang="ga-IE" altLang="en-US" sz="1400" dirty="0">
              <a:solidFill>
                <a:schemeClr val="tx1"/>
              </a:solidFill>
              <a:latin typeface="Tw Cen MT" panose="020B0602020104020603" pitchFamily="34" charset="0"/>
            </a:endParaRPr>
          </a:p>
        </p:txBody>
      </p:sp>
      <p:sp>
        <p:nvSpPr>
          <p:cNvPr id="33" name="TextBox 32"/>
          <p:cNvSpPr txBox="1">
            <a:spLocks noChangeArrowheads="1"/>
          </p:cNvSpPr>
          <p:nvPr/>
        </p:nvSpPr>
        <p:spPr bwMode="auto">
          <a:xfrm>
            <a:off x="1008286" y="3632046"/>
            <a:ext cx="255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Téigh ag rothaíocht!</a:t>
            </a:r>
          </a:p>
          <a:p>
            <a:pPr>
              <a:lnSpc>
                <a:spcPct val="100000"/>
              </a:lnSpc>
              <a:spcBef>
                <a:spcPct val="0"/>
              </a:spcBef>
              <a:buNone/>
            </a:pPr>
            <a:r>
              <a:rPr lang="en-US" altLang="en-US" sz="1600" dirty="0" err="1" smtClean="0">
                <a:solidFill>
                  <a:schemeClr val="tx1"/>
                </a:solidFill>
                <a:latin typeface="Tw Cen MT" panose="020B0602020104020603" pitchFamily="34" charset="0"/>
              </a:rPr>
              <a:t>Taistil</a:t>
            </a:r>
            <a:r>
              <a:rPr lang="en-US" altLang="en-US" sz="1600" dirty="0" smtClean="0">
                <a:solidFill>
                  <a:schemeClr val="tx1"/>
                </a:solidFill>
                <a:latin typeface="Tw Cen MT" panose="020B0602020104020603" pitchFamily="34" charset="0"/>
              </a:rPr>
              <a:t> </a:t>
            </a:r>
            <a:r>
              <a:rPr lang="ga-IE" altLang="en-US" sz="1600" dirty="0" smtClean="0">
                <a:solidFill>
                  <a:schemeClr val="tx1"/>
                </a:solidFill>
                <a:latin typeface="Tw Cen MT" panose="020B0602020104020603" pitchFamily="34" charset="0"/>
              </a:rPr>
              <a:t>ar an rothar seachas sa charr.</a:t>
            </a:r>
            <a:endParaRPr lang="ga-IE" altLang="en-US" sz="1600" dirty="0">
              <a:solidFill>
                <a:schemeClr val="tx1"/>
              </a:solidFill>
              <a:latin typeface="Tw Cen MT" panose="020B0602020104020603" pitchFamily="34" charset="0"/>
            </a:endParaRPr>
          </a:p>
        </p:txBody>
      </p:sp>
      <p:sp>
        <p:nvSpPr>
          <p:cNvPr id="37" name="Rounded Rectangle 36"/>
          <p:cNvSpPr>
            <a:spLocks noChangeAspect="1"/>
          </p:cNvSpPr>
          <p:nvPr/>
        </p:nvSpPr>
        <p:spPr>
          <a:xfrm>
            <a:off x="5154559" y="4978065"/>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8" name="Rounded Rectangle 37"/>
          <p:cNvSpPr>
            <a:spLocks noChangeAspect="1"/>
          </p:cNvSpPr>
          <p:nvPr/>
        </p:nvSpPr>
        <p:spPr>
          <a:xfrm>
            <a:off x="4586751" y="603308"/>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9" name="Rounded Rectangle 38"/>
          <p:cNvSpPr>
            <a:spLocks noChangeAspect="1"/>
          </p:cNvSpPr>
          <p:nvPr/>
        </p:nvSpPr>
        <p:spPr>
          <a:xfrm>
            <a:off x="3426559" y="3196241"/>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6" name="Rounded Rectangle 15"/>
          <p:cNvSpPr>
            <a:spLocks noChangeAspect="1"/>
          </p:cNvSpPr>
          <p:nvPr/>
        </p:nvSpPr>
        <p:spPr>
          <a:xfrm>
            <a:off x="7371928" y="2247110"/>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7" name="TextBox 16"/>
          <p:cNvSpPr txBox="1">
            <a:spLocks noChangeArrowheads="1"/>
          </p:cNvSpPr>
          <p:nvPr/>
        </p:nvSpPr>
        <p:spPr bwMode="auto">
          <a:xfrm>
            <a:off x="8607071" y="2353350"/>
            <a:ext cx="25421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Carr-roinnt</a:t>
            </a:r>
          </a:p>
          <a:p>
            <a:pPr>
              <a:lnSpc>
                <a:spcPct val="100000"/>
              </a:lnSpc>
              <a:spcBef>
                <a:spcPct val="0"/>
              </a:spcBef>
              <a:buNone/>
            </a:pPr>
            <a:r>
              <a:rPr lang="ga-IE" sz="1600" dirty="0" smtClean="0">
                <a:latin typeface="Tw Cen MT" panose="020B0602020104020603" pitchFamily="34" charset="0"/>
              </a:rPr>
              <a:t>Téigh ar scoil nó téigh </a:t>
            </a:r>
            <a:r>
              <a:rPr lang="en-US" sz="1600" dirty="0" smtClean="0">
                <a:latin typeface="Tw Cen MT" panose="020B0602020104020603" pitchFamily="34" charset="0"/>
              </a:rPr>
              <a:t/>
            </a:r>
            <a:br>
              <a:rPr lang="en-US" sz="1600" dirty="0" smtClean="0">
                <a:latin typeface="Tw Cen MT" panose="020B0602020104020603" pitchFamily="34" charset="0"/>
              </a:rPr>
            </a:br>
            <a:r>
              <a:rPr lang="ga-IE" sz="1600" dirty="0" smtClean="0">
                <a:latin typeface="Tw Cen MT" panose="020B0602020104020603" pitchFamily="34" charset="0"/>
              </a:rPr>
              <a:t>chun na hoibre in aon </a:t>
            </a:r>
            <a:r>
              <a:rPr lang="en-US" sz="1600" dirty="0" smtClean="0">
                <a:latin typeface="Tw Cen MT" panose="020B0602020104020603" pitchFamily="34" charset="0"/>
              </a:rPr>
              <a:t/>
            </a:r>
            <a:br>
              <a:rPr lang="en-US" sz="1600" dirty="0" smtClean="0">
                <a:latin typeface="Tw Cen MT" panose="020B0602020104020603" pitchFamily="34" charset="0"/>
              </a:rPr>
            </a:br>
            <a:r>
              <a:rPr lang="ga-IE" sz="1600" dirty="0" smtClean="0">
                <a:latin typeface="Tw Cen MT" panose="020B0602020104020603" pitchFamily="34" charset="0"/>
              </a:rPr>
              <a:t>charr le daoine eile.</a:t>
            </a:r>
            <a:endParaRPr lang="ga-IE" altLang="en-US" sz="1400" dirty="0">
              <a:solidFill>
                <a:schemeClr val="tx1"/>
              </a:solidFill>
              <a:latin typeface="Tw Cen MT" panose="020B0602020104020603"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9952" y="770010"/>
            <a:ext cx="1138799" cy="804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7281048" y="2394849"/>
            <a:ext cx="1410572" cy="9333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763" b="93220" l="9662" r="94203">
                        <a14:foregroundMark x1="31401" y1="66102" x2="46860" y2="61356"/>
                        <a14:foregroundMark x1="72464" y1="66102" x2="65700" y2="67797"/>
                        <a14:foregroundMark x1="63285" y1="83729" x2="72464" y2="50847"/>
                        <a14:foregroundMark x1="80193" y1="84746" x2="55556" y2="68475"/>
                        <a14:foregroundMark x1="24638" y1="58983" x2="29952" y2="58983"/>
                      </a14:backgroundRemoval>
                    </a14:imgEffect>
                  </a14:imgLayer>
                </a14:imgProps>
              </a:ext>
              <a:ext uri="{28A0092B-C50C-407E-A947-70E740481C1C}">
                <a14:useLocalDpi xmlns:a14="http://schemas.microsoft.com/office/drawing/2010/main" val="0"/>
              </a:ext>
            </a:extLst>
          </a:blip>
          <a:stretch>
            <a:fillRect/>
          </a:stretch>
        </p:blipFill>
        <p:spPr bwMode="auto">
          <a:xfrm>
            <a:off x="3578815" y="3180662"/>
            <a:ext cx="860748" cy="11831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78246" y1="83051" x2="68772" y2="17288"/>
                      </a14:backgroundRemoval>
                    </a14:imgEffect>
                  </a14:imgLayer>
                </a14:imgProps>
              </a:ext>
              <a:ext uri="{28A0092B-C50C-407E-A947-70E740481C1C}">
                <a14:useLocalDpi xmlns:a14="http://schemas.microsoft.com/office/drawing/2010/main" val="0"/>
              </a:ext>
            </a:extLst>
          </a:blip>
          <a:stretch>
            <a:fillRect/>
          </a:stretch>
        </p:blipFill>
        <p:spPr bwMode="auto">
          <a:xfrm>
            <a:off x="5072909" y="4997807"/>
            <a:ext cx="1184516" cy="118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47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barn(inVertical)">
                                      <p:cBhvr>
                                        <p:cTn id="9" dur="500"/>
                                        <p:tgtEl>
                                          <p:spTgt spid="6146"/>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16" presetClass="entr" presetSubtype="21" fill="hold" nodeType="with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barn(inVertical)">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2"/>
                                        </p:tgtEl>
                                        <p:attrNameLst>
                                          <p:attrName>style.visibility</p:attrName>
                                        </p:attrNameLst>
                                      </p:cBhvr>
                                      <p:to>
                                        <p:strVal val="visible"/>
                                      </p:to>
                                    </p:set>
                                  </p:childTnLst>
                                </p:cTn>
                              </p:par>
                              <p:par>
                                <p:cTn id="37" presetID="14" presetClass="entr" presetSubtype="1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randombar(horizontal)">
                                      <p:cBhvr>
                                        <p:cTn id="39" dur="500"/>
                                        <p:tgtEl>
                                          <p:spTgt spid="37"/>
                                        </p:tgtEl>
                                      </p:cBhvr>
                                    </p:animEffect>
                                  </p:childTnLst>
                                </p:cTn>
                              </p:par>
                              <p:par>
                                <p:cTn id="40" presetID="22" presetClass="entr" presetSubtype="4" fill="hold" nodeType="withEffect">
                                  <p:stCondLst>
                                    <p:cond delay="0"/>
                                  </p:stCondLst>
                                  <p:childTnLst>
                                    <p:set>
                                      <p:cBhvr>
                                        <p:cTn id="41" dur="1" fill="hold">
                                          <p:stCondLst>
                                            <p:cond delay="0"/>
                                          </p:stCondLst>
                                        </p:cTn>
                                        <p:tgtEl>
                                          <p:spTgt spid="6150"/>
                                        </p:tgtEl>
                                        <p:attrNameLst>
                                          <p:attrName>style.visibility</p:attrName>
                                        </p:attrNameLst>
                                      </p:cBhvr>
                                      <p:to>
                                        <p:strVal val="visible"/>
                                      </p:to>
                                    </p:set>
                                    <p:animEffect transition="in" filter="wipe(down)">
                                      <p:cBhvr>
                                        <p:cTn id="4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2" grpId="0" autoUpdateAnimBg="0"/>
      <p:bldP spid="33" grpId="0" autoUpdateAnimBg="0"/>
      <p:bldP spid="37" grpId="0" animBg="1"/>
      <p:bldP spid="38" grpId="0" animBg="1"/>
      <p:bldP spid="39" grpId="0" animBg="1"/>
      <p:bldP spid="16" grpId="0" animBg="1"/>
      <p:bldP spid="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a:spLocks/>
          </p:cNvSpPr>
          <p:nvPr/>
        </p:nvSpPr>
        <p:spPr>
          <a:xfrm>
            <a:off x="468000" y="2970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29" name="Rectangle 4"/>
          <p:cNvSpPr>
            <a:spLocks noChangeArrowheads="1"/>
          </p:cNvSpPr>
          <p:nvPr/>
        </p:nvSpPr>
        <p:spPr bwMode="auto">
          <a:xfrm>
            <a:off x="4578559" y="1693613"/>
            <a:ext cx="2800306" cy="2826052"/>
          </a:xfrm>
          <a:prstGeom prst="round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spcAft>
                <a:spcPts val="1200"/>
              </a:spcAft>
              <a:buFontTx/>
              <a:buNone/>
            </a:pPr>
            <a:r>
              <a:rPr lang="en-US" altLang="en-US" sz="2400" b="1" dirty="0">
                <a:solidFill>
                  <a:schemeClr val="tx1"/>
                </a:solidFill>
                <a:latin typeface="Tw Cen MT" panose="020B0602020104020603" pitchFamily="34" charset="0"/>
              </a:rPr>
              <a:t>Bia</a:t>
            </a:r>
            <a:endParaRPr lang="ga-IE" altLang="en-US" sz="2400" b="1" dirty="0">
              <a:solidFill>
                <a:schemeClr val="tx1"/>
              </a:solidFill>
              <a:latin typeface="Tw Cen MT" panose="020B0602020104020603" pitchFamily="34" charset="0"/>
            </a:endParaRPr>
          </a:p>
          <a:p>
            <a:pPr algn="ctr" eaLnBrk="1" hangingPunct="1">
              <a:lnSpc>
                <a:spcPct val="100000"/>
              </a:lnSpc>
              <a:spcBef>
                <a:spcPct val="0"/>
              </a:spcBef>
              <a:spcAft>
                <a:spcPts val="1200"/>
              </a:spcAft>
              <a:buFontTx/>
              <a:buNone/>
            </a:pPr>
            <a:endParaRPr lang="ga-IE" altLang="en-US" sz="2400" b="1" dirty="0">
              <a:solidFill>
                <a:schemeClr val="tx1"/>
              </a:solidFill>
              <a:latin typeface="Tw Cen MT" panose="020B0602020104020603" pitchFamily="34" charset="0"/>
            </a:endParaRPr>
          </a:p>
          <a:p>
            <a:pPr algn="ctr" eaLnBrk="1" hangingPunct="1">
              <a:lnSpc>
                <a:spcPct val="100000"/>
              </a:lnSpc>
              <a:spcBef>
                <a:spcPct val="0"/>
              </a:spcBef>
              <a:buFontTx/>
              <a:buNone/>
            </a:pPr>
            <a:endParaRPr lang="ga-IE" altLang="en-US" dirty="0">
              <a:solidFill>
                <a:schemeClr val="tx1"/>
              </a:solidFill>
              <a:latin typeface="Tw Cen MT" panose="020B0602020104020603" pitchFamily="34" charset="0"/>
            </a:endParaRPr>
          </a:p>
          <a:p>
            <a:pPr algn="ctr" eaLnBrk="1" hangingPunct="1">
              <a:lnSpc>
                <a:spcPct val="100000"/>
              </a:lnSpc>
              <a:spcBef>
                <a:spcPct val="0"/>
              </a:spcBef>
              <a:buFontTx/>
              <a:buNone/>
            </a:pPr>
            <a:endParaRPr lang="ga-IE" altLang="en-US" dirty="0">
              <a:solidFill>
                <a:schemeClr val="tx1"/>
              </a:solidFill>
              <a:latin typeface="Tw Cen MT" panose="020B0602020104020603" pitchFamily="34" charset="0"/>
            </a:endParaRPr>
          </a:p>
          <a:p>
            <a:pPr algn="ctr" eaLnBrk="1" hangingPunct="1">
              <a:lnSpc>
                <a:spcPct val="100000"/>
              </a:lnSpc>
              <a:spcBef>
                <a:spcPct val="0"/>
              </a:spcBef>
              <a:buFontTx/>
              <a:buNone/>
            </a:pPr>
            <a:endParaRPr lang="ga-IE" altLang="en-US" dirty="0">
              <a:solidFill>
                <a:schemeClr val="tx1"/>
              </a:solidFill>
              <a:latin typeface="Tw Cen MT" panose="020B0602020104020603" pitchFamily="34" charset="0"/>
            </a:endParaRPr>
          </a:p>
          <a:p>
            <a:pPr algn="ctr" eaLnBrk="1" hangingPunct="1">
              <a:lnSpc>
                <a:spcPct val="100000"/>
              </a:lnSpc>
              <a:spcBef>
                <a:spcPct val="0"/>
              </a:spcBef>
              <a:buFontTx/>
              <a:buNone/>
            </a:pPr>
            <a:endParaRPr lang="ga-IE" altLang="en-US" dirty="0">
              <a:solidFill>
                <a:schemeClr val="tx1"/>
              </a:solidFill>
              <a:latin typeface="Tw Cen MT" panose="020B0602020104020603" pitchFamily="34" charset="0"/>
            </a:endParaRPr>
          </a:p>
          <a:p>
            <a:pPr algn="ctr" eaLnBrk="1" hangingPunct="1">
              <a:lnSpc>
                <a:spcPct val="100000"/>
              </a:lnSpc>
              <a:spcBef>
                <a:spcPct val="0"/>
              </a:spcBef>
              <a:buFontTx/>
              <a:buNone/>
            </a:pPr>
            <a:endParaRPr lang="ga-IE" altLang="en-US" dirty="0">
              <a:solidFill>
                <a:schemeClr val="tx1"/>
              </a:solidFill>
              <a:latin typeface="Tw Cen MT" panose="020B0602020104020603" pitchFamily="34" charset="0"/>
            </a:endParaRPr>
          </a:p>
        </p:txBody>
      </p:sp>
      <p:sp>
        <p:nvSpPr>
          <p:cNvPr id="30" name="TextBox 29"/>
          <p:cNvSpPr txBox="1">
            <a:spLocks noChangeArrowheads="1"/>
          </p:cNvSpPr>
          <p:nvPr/>
        </p:nvSpPr>
        <p:spPr bwMode="auto">
          <a:xfrm>
            <a:off x="914644" y="576810"/>
            <a:ext cx="2529393"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ga-IE" sz="1600" b="1" dirty="0">
                <a:latin typeface="Tw Cen MT" panose="020B0602020104020603" pitchFamily="34" charset="0"/>
              </a:rPr>
              <a:t>Fás Féin Iad!</a:t>
            </a:r>
          </a:p>
          <a:p>
            <a:pPr>
              <a:lnSpc>
                <a:spcPct val="100000"/>
              </a:lnSpc>
              <a:spcBef>
                <a:spcPct val="0"/>
              </a:spcBef>
              <a:buNone/>
            </a:pPr>
            <a:r>
              <a:rPr lang="ga-IE" altLang="en-US" sz="1600" dirty="0">
                <a:latin typeface="Tw Cen MT" panose="020B0602020104020603" pitchFamily="34" charset="0"/>
              </a:rPr>
              <a:t>Fás do chuid glasraí, torthaí nó luibheanna féin sa ghairdín, nó i bpotaí mura bhfuil gairdín agat.</a:t>
            </a:r>
          </a:p>
        </p:txBody>
      </p:sp>
      <p:sp>
        <p:nvSpPr>
          <p:cNvPr id="31" name="TextBox 30"/>
          <p:cNvSpPr txBox="1">
            <a:spLocks noChangeArrowheads="1"/>
          </p:cNvSpPr>
          <p:nvPr/>
        </p:nvSpPr>
        <p:spPr bwMode="auto">
          <a:xfrm>
            <a:off x="8942566" y="1232510"/>
            <a:ext cx="2622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a:solidFill>
                  <a:schemeClr val="tx1"/>
                </a:solidFill>
                <a:latin typeface="Tw Cen MT" panose="020B0602020104020603" pitchFamily="34" charset="0"/>
              </a:rPr>
              <a:t>Seachain an phacáistíocht!</a:t>
            </a:r>
          </a:p>
          <a:p>
            <a:pPr>
              <a:lnSpc>
                <a:spcPct val="100000"/>
              </a:lnSpc>
              <a:spcBef>
                <a:spcPct val="0"/>
              </a:spcBef>
              <a:buNone/>
            </a:pPr>
            <a:r>
              <a:rPr lang="ga-IE" sz="1600" dirty="0">
                <a:latin typeface="Tw Cen MT" panose="020B0602020104020603" pitchFamily="34" charset="0"/>
              </a:rPr>
              <a:t>Roghnaigh bia nach bhfuil pacáiste air agus tú</a:t>
            </a:r>
          </a:p>
          <a:p>
            <a:pPr>
              <a:lnSpc>
                <a:spcPct val="100000"/>
              </a:lnSpc>
              <a:spcBef>
                <a:spcPct val="0"/>
              </a:spcBef>
              <a:buNone/>
            </a:pPr>
            <a:r>
              <a:rPr lang="ga-IE" sz="1600" dirty="0">
                <a:latin typeface="Tw Cen MT" panose="020B0602020104020603" pitchFamily="34" charset="0"/>
              </a:rPr>
              <a:t>ag siopadóireacht.</a:t>
            </a:r>
            <a:endParaRPr lang="ga-IE" altLang="en-US" sz="1600" dirty="0">
              <a:latin typeface="Tw Cen MT" panose="020B0602020104020603" pitchFamily="34" charset="0"/>
            </a:endParaRPr>
          </a:p>
        </p:txBody>
      </p:sp>
      <p:sp>
        <p:nvSpPr>
          <p:cNvPr id="32" name="TextBox 31"/>
          <p:cNvSpPr txBox="1">
            <a:spLocks noChangeArrowheads="1"/>
          </p:cNvSpPr>
          <p:nvPr/>
        </p:nvSpPr>
        <p:spPr bwMode="auto">
          <a:xfrm>
            <a:off x="1509425" y="4710318"/>
            <a:ext cx="44912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1600" b="1" dirty="0">
                <a:solidFill>
                  <a:schemeClr val="tx1"/>
                </a:solidFill>
                <a:latin typeface="Tw Cen MT" panose="020B0602020104020603" pitchFamily="34" charset="0"/>
              </a:rPr>
              <a:t>Roghnaigh bia a </a:t>
            </a:r>
            <a:r>
              <a:rPr lang="ga-IE" altLang="en-US" sz="1600" b="1" dirty="0" err="1">
                <a:solidFill>
                  <a:schemeClr val="tx1"/>
                </a:solidFill>
                <a:latin typeface="Tw Cen MT" panose="020B0602020104020603" pitchFamily="34" charset="0"/>
              </a:rPr>
              <a:t>fhástar</a:t>
            </a:r>
            <a:r>
              <a:rPr lang="ga-IE" altLang="en-US" sz="1600" b="1" dirty="0">
                <a:solidFill>
                  <a:schemeClr val="tx1"/>
                </a:solidFill>
                <a:latin typeface="Tw Cen MT" panose="020B0602020104020603" pitchFamily="34" charset="0"/>
              </a:rPr>
              <a:t> nó a dhéantar go háitiúil</a:t>
            </a:r>
            <a:endParaRPr lang="en-US" altLang="en-US" sz="1600" b="1" dirty="0">
              <a:solidFill>
                <a:schemeClr val="tx1"/>
              </a:solidFill>
              <a:latin typeface="Tw Cen MT" panose="020B0602020104020603" pitchFamily="34" charset="0"/>
            </a:endParaRPr>
          </a:p>
          <a:p>
            <a:pPr>
              <a:lnSpc>
                <a:spcPct val="100000"/>
              </a:lnSpc>
              <a:spcBef>
                <a:spcPct val="0"/>
              </a:spcBef>
              <a:buNone/>
            </a:pPr>
            <a:r>
              <a:rPr lang="ga-IE" sz="1600" dirty="0">
                <a:latin typeface="Tw Cen MT" panose="020B0602020104020603" pitchFamily="34" charset="0"/>
              </a:rPr>
              <a:t>Tugtar ‘bia-aistear’ ar an turas a dhéanann bia </a:t>
            </a:r>
            <a:r>
              <a:rPr lang="en-US" sz="1600" dirty="0">
                <a:latin typeface="Tw Cen MT" panose="020B0602020104020603" pitchFamily="34" charset="0"/>
              </a:rPr>
              <a:t/>
            </a:r>
            <a:br>
              <a:rPr lang="en-US" sz="1600" dirty="0">
                <a:latin typeface="Tw Cen MT" panose="020B0602020104020603" pitchFamily="34" charset="0"/>
              </a:rPr>
            </a:br>
            <a:r>
              <a:rPr lang="ga-IE" sz="1600" dirty="0">
                <a:latin typeface="Tw Cen MT" panose="020B0602020104020603" pitchFamily="34" charset="0"/>
              </a:rPr>
              <a:t>ón áit a ndéantar é go dtí an áit a n-itear é. </a:t>
            </a:r>
            <a:r>
              <a:rPr lang="en-US" sz="1600" dirty="0">
                <a:latin typeface="Tw Cen MT" panose="020B0602020104020603" pitchFamily="34" charset="0"/>
              </a:rPr>
              <a:t/>
            </a:r>
            <a:br>
              <a:rPr lang="en-US" sz="1600" dirty="0">
                <a:latin typeface="Tw Cen MT" panose="020B0602020104020603" pitchFamily="34" charset="0"/>
              </a:rPr>
            </a:br>
            <a:r>
              <a:rPr lang="ga-IE" sz="1600" dirty="0">
                <a:latin typeface="Tw Cen MT" panose="020B0602020104020603" pitchFamily="34" charset="0"/>
              </a:rPr>
              <a:t>Bíonn bia-aistear fada i gceist le bia a iompórtálaimid.</a:t>
            </a:r>
            <a:endParaRPr lang="ga-IE" altLang="en-US" sz="1400" dirty="0">
              <a:solidFill>
                <a:schemeClr val="tx1"/>
              </a:solidFill>
              <a:latin typeface="Tw Cen MT" panose="020B0602020104020603" pitchFamily="34" charset="0"/>
            </a:endParaRPr>
          </a:p>
        </p:txBody>
      </p:sp>
      <p:sp>
        <p:nvSpPr>
          <p:cNvPr id="33" name="TextBox 32"/>
          <p:cNvSpPr txBox="1">
            <a:spLocks noChangeArrowheads="1"/>
          </p:cNvSpPr>
          <p:nvPr/>
        </p:nvSpPr>
        <p:spPr bwMode="auto">
          <a:xfrm>
            <a:off x="557022" y="2283838"/>
            <a:ext cx="332567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sz="1600" b="1" dirty="0">
                <a:latin typeface="Tw Cen MT" panose="020B0602020104020603" pitchFamily="34" charset="0"/>
              </a:rPr>
              <a:t>Roghnaigh bia atá ina </a:t>
            </a:r>
            <a:r>
              <a:rPr lang="ga-IE" sz="1600" b="1" dirty="0" smtClean="0">
                <a:latin typeface="Tw Cen MT" panose="020B0602020104020603" pitchFamily="34" charset="0"/>
              </a:rPr>
              <a:t>s</a:t>
            </a:r>
            <a:r>
              <a:rPr lang="en-US" sz="1600" b="1" dirty="0" smtClean="0">
                <a:latin typeface="Tw Cen MT" panose="020B0602020104020603" pitchFamily="34" charset="0"/>
              </a:rPr>
              <a:t>h</a:t>
            </a:r>
            <a:r>
              <a:rPr lang="ga-IE" sz="1600" b="1" dirty="0" err="1" smtClean="0">
                <a:latin typeface="Tw Cen MT" panose="020B0602020104020603" pitchFamily="34" charset="0"/>
              </a:rPr>
              <a:t>éasúr</a:t>
            </a:r>
            <a:r>
              <a:rPr lang="ga-IE" sz="1600" b="1" dirty="0" smtClean="0">
                <a:latin typeface="Tw Cen MT" panose="020B0602020104020603" pitchFamily="34" charset="0"/>
              </a:rPr>
              <a:t> </a:t>
            </a:r>
            <a:r>
              <a:rPr lang="ga-IE" sz="1600" b="1" dirty="0">
                <a:latin typeface="Tw Cen MT" panose="020B0602020104020603" pitchFamily="34" charset="0"/>
              </a:rPr>
              <a:t>féin</a:t>
            </a:r>
            <a:r>
              <a:rPr lang="ga-IE" sz="1600" dirty="0">
                <a:latin typeface="Tw Cen MT" panose="020B0602020104020603" pitchFamily="34" charset="0"/>
              </a:rPr>
              <a:t> </a:t>
            </a:r>
          </a:p>
          <a:p>
            <a:pPr>
              <a:lnSpc>
                <a:spcPct val="100000"/>
              </a:lnSpc>
              <a:spcBef>
                <a:spcPct val="0"/>
              </a:spcBef>
              <a:buNone/>
            </a:pPr>
            <a:r>
              <a:rPr lang="ga-IE" sz="1600" dirty="0">
                <a:latin typeface="Tw Cen MT" panose="020B0602020104020603" pitchFamily="34" charset="0"/>
              </a:rPr>
              <a:t>Má </a:t>
            </a:r>
            <a:r>
              <a:rPr lang="ga-IE" sz="1600" dirty="0" err="1">
                <a:latin typeface="Tw Cen MT" panose="020B0602020104020603" pitchFamily="34" charset="0"/>
              </a:rPr>
              <a:t>fhástar</a:t>
            </a:r>
            <a:r>
              <a:rPr lang="ga-IE" sz="1600" dirty="0">
                <a:latin typeface="Tw Cen MT" panose="020B0602020104020603" pitchFamily="34" charset="0"/>
              </a:rPr>
              <a:t> glasraí, torthaí </a:t>
            </a:r>
            <a:endParaRPr lang="en-US" sz="1600" dirty="0">
              <a:latin typeface="Tw Cen MT" panose="020B0602020104020603" pitchFamily="34" charset="0"/>
            </a:endParaRPr>
          </a:p>
          <a:p>
            <a:pPr>
              <a:lnSpc>
                <a:spcPct val="100000"/>
              </a:lnSpc>
              <a:spcBef>
                <a:spcPct val="0"/>
              </a:spcBef>
              <a:buNone/>
            </a:pPr>
            <a:r>
              <a:rPr lang="ga-IE" sz="1600" dirty="0">
                <a:latin typeface="Tw Cen MT" panose="020B0602020104020603" pitchFamily="34" charset="0"/>
              </a:rPr>
              <a:t>agus luibheanna lasmuigh dá </a:t>
            </a:r>
            <a:r>
              <a:rPr lang="ga-IE" sz="1600" dirty="0" err="1">
                <a:latin typeface="Tw Cen MT" panose="020B0602020104020603" pitchFamily="34" charset="0"/>
              </a:rPr>
              <a:t>ngnáthshéasúr</a:t>
            </a:r>
            <a:r>
              <a:rPr lang="ga-IE" sz="1600" dirty="0">
                <a:latin typeface="Tw Cen MT" panose="020B0602020104020603" pitchFamily="34" charset="0"/>
              </a:rPr>
              <a:t> fáis, is gá an </a:t>
            </a:r>
            <a:endParaRPr lang="en-US" sz="1600" dirty="0">
              <a:latin typeface="Tw Cen MT" panose="020B0602020104020603" pitchFamily="34" charset="0"/>
            </a:endParaRPr>
          </a:p>
          <a:p>
            <a:pPr>
              <a:lnSpc>
                <a:spcPct val="100000"/>
              </a:lnSpc>
              <a:spcBef>
                <a:spcPct val="0"/>
              </a:spcBef>
              <a:buNone/>
            </a:pPr>
            <a:r>
              <a:rPr lang="ga-IE" sz="1600" dirty="0">
                <a:latin typeface="Tw Cen MT" panose="020B0602020104020603" pitchFamily="34" charset="0"/>
              </a:rPr>
              <a:t>t-uafás uisce, leictreachais agus acmhainní eile a úsáid chun iad </a:t>
            </a:r>
            <a:r>
              <a:rPr lang="en-US" sz="1600" dirty="0">
                <a:latin typeface="Tw Cen MT" panose="020B0602020104020603" pitchFamily="34" charset="0"/>
              </a:rPr>
              <a:t/>
            </a:r>
            <a:br>
              <a:rPr lang="en-US" sz="1600" dirty="0">
                <a:latin typeface="Tw Cen MT" panose="020B0602020104020603" pitchFamily="34" charset="0"/>
              </a:rPr>
            </a:br>
            <a:r>
              <a:rPr lang="ga-IE" sz="1600" dirty="0">
                <a:latin typeface="Tw Cen MT" panose="020B0602020104020603" pitchFamily="34" charset="0"/>
              </a:rPr>
              <a:t>a chur ag fás.</a:t>
            </a:r>
            <a:endParaRPr lang="ga-IE" altLang="en-US" sz="1400" dirty="0">
              <a:solidFill>
                <a:schemeClr val="tx1"/>
              </a:solidFill>
              <a:latin typeface="Tw Cen MT" panose="020B0602020104020603" pitchFamily="34" charset="0"/>
            </a:endParaRPr>
          </a:p>
        </p:txBody>
      </p:sp>
      <p:sp>
        <p:nvSpPr>
          <p:cNvPr id="37" name="Rounded Rectangle 36"/>
          <p:cNvSpPr>
            <a:spLocks noChangeAspect="1"/>
          </p:cNvSpPr>
          <p:nvPr/>
        </p:nvSpPr>
        <p:spPr>
          <a:xfrm>
            <a:off x="6000636" y="4928935"/>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8" name="Rounded Rectangle 37"/>
          <p:cNvSpPr>
            <a:spLocks noChangeAspect="1"/>
          </p:cNvSpPr>
          <p:nvPr/>
        </p:nvSpPr>
        <p:spPr>
          <a:xfrm>
            <a:off x="3398160" y="777275"/>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9" name="Rounded Rectangle 38"/>
          <p:cNvSpPr>
            <a:spLocks noChangeAspect="1"/>
          </p:cNvSpPr>
          <p:nvPr/>
        </p:nvSpPr>
        <p:spPr>
          <a:xfrm>
            <a:off x="3306701" y="2643412"/>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0" name="Rounded Rectangle 39"/>
          <p:cNvSpPr>
            <a:spLocks noChangeAspect="1"/>
          </p:cNvSpPr>
          <p:nvPr/>
        </p:nvSpPr>
        <p:spPr>
          <a:xfrm>
            <a:off x="7692007" y="1092551"/>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921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3351227" y="2687938"/>
            <a:ext cx="1062947" cy="10629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56169" y="4949618"/>
            <a:ext cx="1240934" cy="1110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05425" y="1247899"/>
            <a:ext cx="1337141" cy="891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a:spLocks noChangeArrowheads="1"/>
          </p:cNvSpPr>
          <p:nvPr/>
        </p:nvSpPr>
        <p:spPr bwMode="auto">
          <a:xfrm>
            <a:off x="4616403" y="2333309"/>
            <a:ext cx="289919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sz="1700" dirty="0">
                <a:latin typeface="Tw Cen MT" panose="020B0602020104020603" pitchFamily="34" charset="0"/>
              </a:rPr>
              <a:t>Úsáidtear fuinneamh le bia </a:t>
            </a:r>
            <a:r>
              <a:rPr lang="en-US" sz="1700" dirty="0">
                <a:latin typeface="Tw Cen MT" panose="020B0602020104020603" pitchFamily="34" charset="0"/>
              </a:rPr>
              <a:t/>
            </a:r>
            <a:br>
              <a:rPr lang="en-US" sz="1700" dirty="0">
                <a:latin typeface="Tw Cen MT" panose="020B0602020104020603" pitchFamily="34" charset="0"/>
              </a:rPr>
            </a:br>
            <a:r>
              <a:rPr lang="ga-IE" sz="1700" dirty="0">
                <a:latin typeface="Tw Cen MT" panose="020B0602020104020603" pitchFamily="34" charset="0"/>
              </a:rPr>
              <a:t>a fhás, a phróiseáil, a iompar agus a stóráil. Dóitear go leor breoslaí iontaise chun </a:t>
            </a:r>
            <a:r>
              <a:rPr lang="en-US" sz="1700" dirty="0">
                <a:latin typeface="Tw Cen MT" panose="020B0602020104020603" pitchFamily="34" charset="0"/>
              </a:rPr>
              <a:t/>
            </a:r>
            <a:br>
              <a:rPr lang="en-US" sz="1700" dirty="0">
                <a:latin typeface="Tw Cen MT" panose="020B0602020104020603" pitchFamily="34" charset="0"/>
              </a:rPr>
            </a:br>
            <a:r>
              <a:rPr lang="ga-IE" sz="1700" dirty="0">
                <a:latin typeface="Tw Cen MT" panose="020B0602020104020603" pitchFamily="34" charset="0"/>
              </a:rPr>
              <a:t>an fuinneamh sin a ghiniúint.</a:t>
            </a:r>
          </a:p>
          <a:p>
            <a:pPr>
              <a:lnSpc>
                <a:spcPct val="100000"/>
              </a:lnSpc>
              <a:spcBef>
                <a:spcPct val="0"/>
              </a:spcBef>
              <a:buNone/>
            </a:pPr>
            <a:r>
              <a:rPr lang="ga-IE" sz="1700" dirty="0">
                <a:latin typeface="Tw Cen MT" panose="020B0602020104020603" pitchFamily="34" charset="0"/>
              </a:rPr>
              <a:t>Tá lorg carbóin ag baint</a:t>
            </a:r>
          </a:p>
          <a:p>
            <a:pPr>
              <a:lnSpc>
                <a:spcPct val="100000"/>
              </a:lnSpc>
              <a:spcBef>
                <a:spcPct val="0"/>
              </a:spcBef>
              <a:buNone/>
            </a:pPr>
            <a:r>
              <a:rPr lang="ga-IE" sz="1700" dirty="0">
                <a:latin typeface="Tw Cen MT" panose="020B0602020104020603" pitchFamily="34" charset="0"/>
              </a:rPr>
              <a:t>lenár gcuid bia, mar sin.</a:t>
            </a:r>
            <a:endParaRPr lang="ga-IE" altLang="en-US" sz="1700" dirty="0">
              <a:solidFill>
                <a:schemeClr val="tx1"/>
              </a:solidFill>
              <a:latin typeface="Tw Cen MT" panose="020B0602020104020603" pitchFamily="34" charset="0"/>
            </a:endParaRPr>
          </a:p>
        </p:txBody>
      </p:sp>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490052" y="864386"/>
            <a:ext cx="977777" cy="9777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9375" r="89286">
                        <a14:foregroundMark x1="53571" y1="27597" x2="50446" y2="4221"/>
                        <a14:foregroundMark x1="49107" y1="78247" x2="45982" y2="95779"/>
                      </a14:backgroundRemoval>
                    </a14:imgEffect>
                  </a14:imgLayer>
                </a14:imgProps>
              </a:ext>
              <a:ext uri="{28A0092B-C50C-407E-A947-70E740481C1C}">
                <a14:useLocalDpi xmlns:a14="http://schemas.microsoft.com/office/drawing/2010/main" val="0"/>
              </a:ext>
            </a:extLst>
          </a:blip>
          <a:stretch>
            <a:fillRect/>
          </a:stretch>
        </p:blipFill>
        <p:spPr bwMode="auto">
          <a:xfrm>
            <a:off x="7685242" y="3262141"/>
            <a:ext cx="777492" cy="103527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a:spLocks noChangeAspect="1"/>
          </p:cNvSpPr>
          <p:nvPr/>
        </p:nvSpPr>
        <p:spPr>
          <a:xfrm>
            <a:off x="7497988" y="3197234"/>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0" name="TextBox 19"/>
          <p:cNvSpPr txBox="1">
            <a:spLocks noChangeArrowheads="1"/>
          </p:cNvSpPr>
          <p:nvPr/>
        </p:nvSpPr>
        <p:spPr bwMode="auto">
          <a:xfrm>
            <a:off x="8709988" y="3310994"/>
            <a:ext cx="30140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sz="1600" b="1" dirty="0">
                <a:latin typeface="Tw Cen MT" panose="020B0602020104020603" pitchFamily="34" charset="0"/>
              </a:rPr>
              <a:t>Ith glasraí!</a:t>
            </a:r>
            <a:r>
              <a:rPr lang="ga-IE" sz="1600" dirty="0">
                <a:latin typeface="Tw Cen MT" panose="020B0602020104020603" pitchFamily="34" charset="0"/>
              </a:rPr>
              <a:t> </a:t>
            </a:r>
          </a:p>
          <a:p>
            <a:pPr>
              <a:lnSpc>
                <a:spcPct val="100000"/>
              </a:lnSpc>
              <a:spcBef>
                <a:spcPct val="0"/>
              </a:spcBef>
              <a:buNone/>
            </a:pPr>
            <a:r>
              <a:rPr lang="ga-IE" sz="1600" dirty="0">
                <a:latin typeface="Tw Cen MT" panose="020B0602020104020603" pitchFamily="34" charset="0"/>
              </a:rPr>
              <a:t>Is lú an lorg carbóin a bhaineann le bia a thagann ó phlandaí ná mar a bhaineann le bia a thagann ó ainmhithe. Scaoileann ba agus caoirigh, mar shampla, </a:t>
            </a:r>
            <a:r>
              <a:rPr lang="ga-IE" sz="1600" b="1" dirty="0">
                <a:latin typeface="Tw Cen MT" panose="020B0602020104020603" pitchFamily="34" charset="0"/>
              </a:rPr>
              <a:t>meatán</a:t>
            </a:r>
            <a:r>
              <a:rPr lang="ga-IE" sz="1600" dirty="0">
                <a:latin typeface="Tw Cen MT" panose="020B0602020104020603" pitchFamily="34" charset="0"/>
              </a:rPr>
              <a:t> san aer. Gás ceaptha teasa is ea an meatán agus tá sé ag cur leis an téamh domhanda.</a:t>
            </a:r>
            <a:endParaRPr lang="ga-IE" altLang="en-US" sz="1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2361303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barn(inVertical)">
                                      <p:cBhvr>
                                        <p:cTn id="9" dur="500"/>
                                        <p:tgtEl>
                                          <p:spTgt spid="38"/>
                                        </p:tgtEl>
                                      </p:cBhvr>
                                    </p:animEffect>
                                  </p:childTnLst>
                                </p:cTn>
                              </p:par>
                              <p:par>
                                <p:cTn id="10" presetID="16" presetClass="entr" presetSubtype="21"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wipe(down)">
                                      <p:cBhvr>
                                        <p:cTn id="19" dur="500"/>
                                        <p:tgtEl>
                                          <p:spTgt spid="92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
                                        </p:tgtEl>
                                        <p:attrNameLst>
                                          <p:attrName>style.visibility</p:attrName>
                                        </p:attrNameLst>
                                      </p:cBhvr>
                                      <p:to>
                                        <p:strVal val="visible"/>
                                      </p:to>
                                    </p:set>
                                  </p:childTnLst>
                                </p:cTn>
                              </p:par>
                              <p:par>
                                <p:cTn id="27" presetID="2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par>
                                <p:cTn id="30" presetID="22" presetClass="entr" presetSubtype="4" fill="hold" nodeType="with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wipe(down)">
                                      <p:cBhvr>
                                        <p:cTn id="32" dur="5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1"/>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9224"/>
                                        </p:tgtEl>
                                        <p:attrNameLst>
                                          <p:attrName>style.visibility</p:attrName>
                                        </p:attrNameLst>
                                      </p:cBhvr>
                                      <p:to>
                                        <p:strVal val="visible"/>
                                      </p:to>
                                    </p:set>
                                    <p:animEffect transition="in" filter="wipe(down)">
                                      <p:cBhvr>
                                        <p:cTn id="39" dur="500"/>
                                        <p:tgtEl>
                                          <p:spTgt spid="92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1" presetClass="entr" presetSubtype="0" fill="hold" grpId="0" nodeType="withEffect">
                                  <p:stCondLst>
                                    <p:cond delay="0"/>
                                  </p:stCondLst>
                                  <p:childTnLst>
                                    <p:set>
                                      <p:cBhvr>
                                        <p:cTn id="49" dur="1" fill="hold">
                                          <p:stCondLst>
                                            <p:cond delay="499"/>
                                          </p:stCondLst>
                                        </p:cTn>
                                        <p:tgtEl>
                                          <p:spTgt spid="20"/>
                                        </p:tgtEl>
                                        <p:attrNameLst>
                                          <p:attrName>style.visibility</p:attrName>
                                        </p:attrNameLst>
                                      </p:cBhvr>
                                      <p:to>
                                        <p:strVal val="visible"/>
                                      </p:to>
                                    </p:set>
                                  </p:childTnLst>
                                </p:cTn>
                              </p:par>
                              <p:par>
                                <p:cTn id="50" presetID="14" presetClass="entr" presetSubtype="1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randombar(horizontal)">
                                      <p:cBhvr>
                                        <p:cTn id="5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3" grpId="0" autoUpdateAnimBg="0"/>
      <p:bldP spid="37" grpId="0" animBg="1"/>
      <p:bldP spid="38" grpId="0" animBg="1"/>
      <p:bldP spid="39" grpId="0" animBg="1"/>
      <p:bldP spid="40" grpId="0" animBg="1"/>
      <p:bldP spid="19" grpId="0" animBg="1"/>
      <p:bldP spid="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30" name="TextBox 29"/>
          <p:cNvSpPr txBox="1">
            <a:spLocks noChangeArrowheads="1"/>
          </p:cNvSpPr>
          <p:nvPr/>
        </p:nvSpPr>
        <p:spPr bwMode="auto">
          <a:xfrm>
            <a:off x="811956" y="522098"/>
            <a:ext cx="41519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Athchúrsáil!</a:t>
            </a:r>
          </a:p>
          <a:p>
            <a:pPr>
              <a:lnSpc>
                <a:spcPct val="100000"/>
              </a:lnSpc>
              <a:spcBef>
                <a:spcPct val="0"/>
              </a:spcBef>
              <a:buNone/>
            </a:pPr>
            <a:r>
              <a:rPr lang="ga-IE" sz="1600" dirty="0" smtClean="0">
                <a:latin typeface="Tw Cen MT" panose="020B0602020104020603" pitchFamily="34" charset="0"/>
              </a:rPr>
              <a:t>Is lú an fuinneamh a úsáidtear chun táirge a athchúrsáil ná an fuinneamh a úsáidtear chun táirge nua a dhéanamh. </a:t>
            </a:r>
          </a:p>
          <a:p>
            <a:pPr marL="174625" indent="-174625">
              <a:lnSpc>
                <a:spcPct val="100000"/>
              </a:lnSpc>
              <a:spcBef>
                <a:spcPct val="0"/>
              </a:spcBef>
            </a:pPr>
            <a:r>
              <a:rPr lang="ga-IE" altLang="en-US" sz="1600" dirty="0" smtClean="0">
                <a:latin typeface="Tw Cen MT" panose="020B0602020104020603" pitchFamily="34" charset="0"/>
              </a:rPr>
              <a:t>Bain úsáid as an ionad áitiúil athchúrsála. Is féidir gloine, cannaí stáin, earraí leictreacha, plaisteach agus éadaí a thabhairt chuig na hionaid </a:t>
            </a:r>
            <a:r>
              <a:rPr lang="en-US" altLang="en-US" sz="1600" dirty="0" smtClean="0">
                <a:latin typeface="Tw Cen MT" panose="020B0602020104020603" pitchFamily="34" charset="0"/>
              </a:rPr>
              <a:t>sin</a:t>
            </a:r>
            <a:r>
              <a:rPr lang="ga-IE" altLang="en-US" sz="1600" dirty="0" smtClean="0">
                <a:latin typeface="Tw Cen MT" panose="020B0602020104020603" pitchFamily="34" charset="0"/>
              </a:rPr>
              <a:t>.</a:t>
            </a:r>
            <a:endParaRPr lang="en-IE" altLang="en-US" sz="1600" dirty="0" smtClean="0">
              <a:latin typeface="Tw Cen MT" panose="020B0602020104020603" pitchFamily="34" charset="0"/>
            </a:endParaRPr>
          </a:p>
          <a:p>
            <a:pPr marL="174625" indent="-174625">
              <a:lnSpc>
                <a:spcPct val="100000"/>
              </a:lnSpc>
              <a:spcBef>
                <a:spcPct val="0"/>
              </a:spcBef>
            </a:pPr>
            <a:r>
              <a:rPr lang="ga-IE" altLang="en-US" sz="1600" dirty="0" smtClean="0">
                <a:latin typeface="Tw Cen MT" panose="020B0602020104020603" pitchFamily="34" charset="0"/>
              </a:rPr>
              <a:t>Cabhraigh le do thuismitheoirí an bruscar </a:t>
            </a:r>
            <a:r>
              <a:rPr lang="en-IE" altLang="en-US" sz="1600" dirty="0" smtClean="0">
                <a:latin typeface="Tw Cen MT" panose="020B0602020104020603" pitchFamily="34" charset="0"/>
              </a:rPr>
              <a:t/>
            </a:r>
            <a:br>
              <a:rPr lang="en-IE" altLang="en-US" sz="1600" dirty="0" smtClean="0">
                <a:latin typeface="Tw Cen MT" panose="020B0602020104020603" pitchFamily="34" charset="0"/>
              </a:rPr>
            </a:br>
            <a:r>
              <a:rPr lang="ga-IE" altLang="en-US" sz="1600" dirty="0" smtClean="0">
                <a:latin typeface="Tw Cen MT" panose="020B0602020104020603" pitchFamily="34" charset="0"/>
              </a:rPr>
              <a:t>in</a:t>
            </a:r>
            <a:r>
              <a:rPr lang="en-IE" altLang="en-US" sz="1600" dirty="0" smtClean="0">
                <a:latin typeface="Tw Cen MT" panose="020B0602020104020603" pitchFamily="34" charset="0"/>
              </a:rPr>
              <a:t>-</a:t>
            </a:r>
            <a:r>
              <a:rPr lang="ga-IE" altLang="en-US" sz="1600" dirty="0" smtClean="0">
                <a:latin typeface="Tw Cen MT" panose="020B0602020104020603" pitchFamily="34" charset="0"/>
              </a:rPr>
              <a:t>athchúrsáilte sa teach a chruinniú agus a scagadh.</a:t>
            </a:r>
          </a:p>
        </p:txBody>
      </p:sp>
      <p:sp>
        <p:nvSpPr>
          <p:cNvPr id="32" name="TextBox 31"/>
          <p:cNvSpPr txBox="1">
            <a:spLocks noChangeArrowheads="1"/>
          </p:cNvSpPr>
          <p:nvPr/>
        </p:nvSpPr>
        <p:spPr bwMode="auto">
          <a:xfrm>
            <a:off x="7678079" y="3938418"/>
            <a:ext cx="40930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Déan múirín!</a:t>
            </a:r>
          </a:p>
          <a:p>
            <a:pPr eaLnBrk="1" hangingPunct="1">
              <a:lnSpc>
                <a:spcPct val="100000"/>
              </a:lnSpc>
              <a:spcBef>
                <a:spcPct val="0"/>
              </a:spcBef>
              <a:buFontTx/>
              <a:buNone/>
            </a:pPr>
            <a:r>
              <a:rPr lang="ga-IE" sz="1600" dirty="0" smtClean="0">
                <a:latin typeface="Tw Cen MT" panose="020B0602020104020603" pitchFamily="34" charset="0"/>
              </a:rPr>
              <a:t>Is fearr i bhfad dramhaíl orgánach, ar nós torthaí agus glasraí, a chur le carn múirín ná </a:t>
            </a:r>
            <a:r>
              <a:rPr lang="en-US" sz="1600" dirty="0" smtClean="0">
                <a:latin typeface="Tw Cen MT" panose="020B0602020104020603" pitchFamily="34" charset="0"/>
              </a:rPr>
              <a:t/>
            </a:r>
            <a:br>
              <a:rPr lang="en-US" sz="1600" dirty="0" smtClean="0">
                <a:latin typeface="Tw Cen MT" panose="020B0602020104020603" pitchFamily="34" charset="0"/>
              </a:rPr>
            </a:br>
            <a:r>
              <a:rPr lang="ga-IE" sz="1600" dirty="0" smtClean="0">
                <a:latin typeface="Tw Cen MT" panose="020B0602020104020603" pitchFamily="34" charset="0"/>
              </a:rPr>
              <a:t>í a chur chuig líonadh talún. Ar charn múirín lobhann an dramhaíl agus déantar leasachán nádúrtha di. I líonadh talún coipeann an dramhaíl agus scaoiltear meatán aisti.</a:t>
            </a:r>
            <a:endParaRPr lang="ga-IE" altLang="en-US" sz="1400" dirty="0">
              <a:solidFill>
                <a:schemeClr val="tx1"/>
              </a:solidFill>
              <a:latin typeface="Tw Cen MT" panose="020B0602020104020603" pitchFamily="34" charset="0"/>
            </a:endParaRPr>
          </a:p>
        </p:txBody>
      </p:sp>
      <p:sp>
        <p:nvSpPr>
          <p:cNvPr id="33" name="TextBox 32"/>
          <p:cNvSpPr txBox="1">
            <a:spLocks noChangeArrowheads="1"/>
          </p:cNvSpPr>
          <p:nvPr/>
        </p:nvSpPr>
        <p:spPr bwMode="auto">
          <a:xfrm>
            <a:off x="964718" y="3526612"/>
            <a:ext cx="39992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Athúsáid!</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Má tá rud le ceannach </a:t>
            </a:r>
            <a:br>
              <a:rPr lang="ga-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agat, féach an féidir</a:t>
            </a:r>
            <a:br>
              <a:rPr lang="ga-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teacht ar cheann </a:t>
            </a:r>
            <a:br>
              <a:rPr lang="ga-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dara láimhe.</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Cuir rudaí nach bhfuil in úsáid </a:t>
            </a:r>
            <a:r>
              <a:rPr lang="en-IE" altLang="en-US" sz="1600" dirty="0" smtClean="0">
                <a:solidFill>
                  <a:schemeClr val="tx1"/>
                </a:solidFill>
                <a:latin typeface="Tw Cen MT" panose="020B0602020104020603" pitchFamily="34" charset="0"/>
              </a:rPr>
              <a:t/>
            </a:r>
            <a:br>
              <a:rPr lang="en-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timpeall an tí chuig siopaí carthanachta.</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Ceannaigh ceallraí in-athluchtaithe.</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Deisigh rudaí atá briste seachas iad a chaitheamh amach.</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Tosaigh ‘margadh malartaithe’ i do scoil!</a:t>
            </a:r>
          </a:p>
        </p:txBody>
      </p:sp>
      <p:sp>
        <p:nvSpPr>
          <p:cNvPr id="16" name="Rounded Rectangle 15"/>
          <p:cNvSpPr>
            <a:spLocks noChangeAspect="1"/>
          </p:cNvSpPr>
          <p:nvPr/>
        </p:nvSpPr>
        <p:spPr>
          <a:xfrm>
            <a:off x="6970903" y="406630"/>
            <a:ext cx="1414353" cy="141435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7" name="TextBox 16"/>
          <p:cNvSpPr txBox="1">
            <a:spLocks noChangeArrowheads="1"/>
          </p:cNvSpPr>
          <p:nvPr/>
        </p:nvSpPr>
        <p:spPr bwMode="auto">
          <a:xfrm>
            <a:off x="8536817" y="308121"/>
            <a:ext cx="327956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Laghdaigh!</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Ná </a:t>
            </a:r>
            <a:r>
              <a:rPr lang="ga-IE" altLang="en-US" sz="1600" dirty="0">
                <a:solidFill>
                  <a:schemeClr val="tx1"/>
                </a:solidFill>
                <a:latin typeface="Tw Cen MT" panose="020B0602020104020603" pitchFamily="34" charset="0"/>
              </a:rPr>
              <a:t>ceannaigh rudaí sa siopa </a:t>
            </a:r>
            <a:r>
              <a:rPr lang="en-IE" altLang="en-US" sz="1600" dirty="0" smtClean="0">
                <a:solidFill>
                  <a:schemeClr val="tx1"/>
                </a:solidFill>
                <a:latin typeface="Tw Cen MT" panose="020B0602020104020603" pitchFamily="34" charset="0"/>
              </a:rPr>
              <a:t/>
            </a:r>
            <a:br>
              <a:rPr lang="en-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mura </a:t>
            </a:r>
            <a:r>
              <a:rPr lang="ga-IE" altLang="en-US" sz="1600" dirty="0">
                <a:solidFill>
                  <a:schemeClr val="tx1"/>
                </a:solidFill>
                <a:latin typeface="Tw Cen MT" panose="020B0602020104020603" pitchFamily="34" charset="0"/>
              </a:rPr>
              <a:t>bhfuil gá agat leo go cinnte.</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Roghnaigh </a:t>
            </a:r>
            <a:r>
              <a:rPr lang="ga-IE" altLang="en-US" sz="1600" dirty="0">
                <a:solidFill>
                  <a:schemeClr val="tx1"/>
                </a:solidFill>
                <a:latin typeface="Tw Cen MT" panose="020B0602020104020603" pitchFamily="34" charset="0"/>
              </a:rPr>
              <a:t>táirgí </a:t>
            </a:r>
            <a:r>
              <a:rPr lang="ga-IE" altLang="en-US" sz="1600" dirty="0" smtClean="0">
                <a:solidFill>
                  <a:schemeClr val="tx1"/>
                </a:solidFill>
                <a:latin typeface="Tw Cen MT" panose="020B0602020104020603" pitchFamily="34" charset="0"/>
              </a:rPr>
              <a:t>nach </a:t>
            </a:r>
            <a:r>
              <a:rPr lang="ga-IE" altLang="en-US" sz="1600" dirty="0">
                <a:solidFill>
                  <a:schemeClr val="tx1"/>
                </a:solidFill>
                <a:latin typeface="Tw Cen MT" panose="020B0602020104020603" pitchFamily="34" charset="0"/>
              </a:rPr>
              <a:t>bhfuil pacáiste orthu nó nach bhfuil barraíocht pacáistíochta </a:t>
            </a:r>
            <a:r>
              <a:rPr lang="ga-IE" altLang="en-US" sz="1600" dirty="0" smtClean="0">
                <a:solidFill>
                  <a:schemeClr val="tx1"/>
                </a:solidFill>
                <a:latin typeface="Tw Cen MT" panose="020B0602020104020603" pitchFamily="34" charset="0"/>
              </a:rPr>
              <a:t>orthu</a:t>
            </a:r>
            <a:r>
              <a:rPr lang="en-US" altLang="en-US" sz="1600" dirty="0" smtClean="0">
                <a:solidFill>
                  <a:schemeClr val="tx1"/>
                </a:solidFill>
                <a:latin typeface="Tw Cen MT" panose="020B0602020104020603" pitchFamily="34" charset="0"/>
              </a:rPr>
              <a:t> </a:t>
            </a:r>
            <a:br>
              <a:rPr lang="en-US" altLang="en-US" sz="1600" dirty="0" smtClean="0">
                <a:solidFill>
                  <a:schemeClr val="tx1"/>
                </a:solidFill>
                <a:latin typeface="Tw Cen MT" panose="020B0602020104020603" pitchFamily="34" charset="0"/>
              </a:rPr>
            </a:br>
            <a:r>
              <a:rPr lang="en-US" altLang="en-US" sz="1600" dirty="0" err="1" smtClean="0">
                <a:solidFill>
                  <a:schemeClr val="tx1"/>
                </a:solidFill>
                <a:latin typeface="Tw Cen MT" panose="020B0602020104020603" pitchFamily="34" charset="0"/>
              </a:rPr>
              <a:t>agus</a:t>
            </a:r>
            <a:r>
              <a:rPr lang="en-US" altLang="en-US" sz="1600" dirty="0" smtClean="0">
                <a:solidFill>
                  <a:schemeClr val="tx1"/>
                </a:solidFill>
                <a:latin typeface="Tw Cen MT" panose="020B0602020104020603" pitchFamily="34" charset="0"/>
              </a:rPr>
              <a:t> </a:t>
            </a:r>
            <a:r>
              <a:rPr lang="en-US" altLang="en-US" sz="1600" dirty="0" err="1" smtClean="0">
                <a:solidFill>
                  <a:schemeClr val="tx1"/>
                </a:solidFill>
                <a:latin typeface="Tw Cen MT" panose="020B0602020104020603" pitchFamily="34" charset="0"/>
              </a:rPr>
              <a:t>tú</a:t>
            </a:r>
            <a:r>
              <a:rPr lang="en-US" altLang="en-US" sz="1600" dirty="0" smtClean="0">
                <a:solidFill>
                  <a:schemeClr val="tx1"/>
                </a:solidFill>
                <a:latin typeface="Tw Cen MT" panose="020B0602020104020603" pitchFamily="34" charset="0"/>
              </a:rPr>
              <a:t> ag </a:t>
            </a:r>
            <a:r>
              <a:rPr lang="en-US" altLang="en-US" sz="1600" dirty="0" err="1" smtClean="0">
                <a:solidFill>
                  <a:schemeClr val="tx1"/>
                </a:solidFill>
                <a:latin typeface="Tw Cen MT" panose="020B0602020104020603" pitchFamily="34" charset="0"/>
              </a:rPr>
              <a:t>siopadóireacht</a:t>
            </a:r>
            <a:r>
              <a:rPr lang="ga-IE" altLang="en-US" sz="1600" dirty="0" smtClean="0">
                <a:solidFill>
                  <a:schemeClr val="tx1"/>
                </a:solidFill>
                <a:latin typeface="Tw Cen MT" panose="020B0602020104020603" pitchFamily="34" charset="0"/>
              </a:rPr>
              <a:t>.</a:t>
            </a:r>
            <a:endParaRPr lang="ga-IE" altLang="en-US" sz="1600" dirty="0">
              <a:solidFill>
                <a:schemeClr val="tx1"/>
              </a:solidFill>
              <a:latin typeface="Tw Cen MT" panose="020B0602020104020603" pitchFamily="34" charset="0"/>
            </a:endParaRPr>
          </a:p>
          <a:p>
            <a:pPr marL="174625" indent="-174625">
              <a:lnSpc>
                <a:spcPct val="100000"/>
              </a:lnSpc>
              <a:spcBef>
                <a:spcPct val="0"/>
              </a:spcBef>
            </a:pPr>
            <a:r>
              <a:rPr lang="ga-IE" altLang="en-US" sz="1600" dirty="0" smtClean="0">
                <a:solidFill>
                  <a:schemeClr val="tx1"/>
                </a:solidFill>
                <a:latin typeface="Tw Cen MT" panose="020B0602020104020603" pitchFamily="34" charset="0"/>
              </a:rPr>
              <a:t>Roghnaigh </a:t>
            </a:r>
            <a:r>
              <a:rPr lang="ga-IE" altLang="en-US" sz="1600" dirty="0">
                <a:solidFill>
                  <a:schemeClr val="tx1"/>
                </a:solidFill>
                <a:latin typeface="Tw Cen MT" panose="020B0602020104020603" pitchFamily="34" charset="0"/>
              </a:rPr>
              <a:t>táirgí </a:t>
            </a:r>
            <a:r>
              <a:rPr lang="ga-IE" altLang="en-US" sz="1600" dirty="0" smtClean="0">
                <a:solidFill>
                  <a:schemeClr val="tx1"/>
                </a:solidFill>
                <a:latin typeface="Tw Cen MT" panose="020B0602020104020603" pitchFamily="34" charset="0"/>
              </a:rPr>
              <a:t>a </a:t>
            </a:r>
            <a:r>
              <a:rPr lang="ga-IE" altLang="en-US" sz="1600" dirty="0">
                <a:solidFill>
                  <a:schemeClr val="tx1"/>
                </a:solidFill>
                <a:latin typeface="Tw Cen MT" panose="020B0602020104020603" pitchFamily="34" charset="0"/>
              </a:rPr>
              <a:t>bhfuil pacáistíocht </a:t>
            </a:r>
            <a:r>
              <a:rPr lang="ga-IE" altLang="en-US" sz="1600" dirty="0" err="1">
                <a:solidFill>
                  <a:schemeClr val="tx1"/>
                </a:solidFill>
                <a:latin typeface="Tw Cen MT" panose="020B0602020104020603" pitchFamily="34" charset="0"/>
              </a:rPr>
              <a:t>inmhúirínithe</a:t>
            </a:r>
            <a:r>
              <a:rPr lang="ga-IE" altLang="en-US" sz="1600" dirty="0">
                <a:solidFill>
                  <a:schemeClr val="tx1"/>
                </a:solidFill>
                <a:latin typeface="Tw Cen MT" panose="020B0602020104020603" pitchFamily="34" charset="0"/>
              </a:rPr>
              <a:t> nó </a:t>
            </a:r>
            <a:r>
              <a:rPr lang="en-IE" altLang="en-US" sz="1600" dirty="0" smtClean="0">
                <a:solidFill>
                  <a:schemeClr val="tx1"/>
                </a:solidFill>
                <a:latin typeface="Tw Cen MT" panose="020B0602020104020603" pitchFamily="34" charset="0"/>
              </a:rPr>
              <a:t/>
            </a:r>
            <a:br>
              <a:rPr lang="en-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in-athchúrsáilte </a:t>
            </a:r>
            <a:r>
              <a:rPr lang="ga-IE" altLang="en-US" sz="1600" dirty="0">
                <a:solidFill>
                  <a:schemeClr val="tx1"/>
                </a:solidFill>
                <a:latin typeface="Tw Cen MT" panose="020B0602020104020603" pitchFamily="34" charset="0"/>
              </a:rPr>
              <a:t>orthu.</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Úsáid </a:t>
            </a:r>
            <a:r>
              <a:rPr lang="ga-IE" altLang="en-US" sz="1600" dirty="0">
                <a:solidFill>
                  <a:schemeClr val="tx1"/>
                </a:solidFill>
                <a:latin typeface="Tw Cen MT" panose="020B0602020104020603" pitchFamily="34" charset="0"/>
              </a:rPr>
              <a:t>málaí in-</a:t>
            </a:r>
            <a:r>
              <a:rPr lang="ga-IE" altLang="en-US" sz="1600" dirty="0" err="1">
                <a:solidFill>
                  <a:schemeClr val="tx1"/>
                </a:solidFill>
                <a:latin typeface="Tw Cen MT" panose="020B0602020104020603" pitchFamily="34" charset="0"/>
              </a:rPr>
              <a:t>athúsáidte</a:t>
            </a:r>
            <a:r>
              <a:rPr lang="ga-IE" altLang="en-US" sz="1600" dirty="0">
                <a:solidFill>
                  <a:schemeClr val="tx1"/>
                </a:solidFill>
                <a:latin typeface="Tw Cen MT" panose="020B0602020104020603" pitchFamily="34" charset="0"/>
              </a:rPr>
              <a:t>.</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Úsáid </a:t>
            </a:r>
            <a:r>
              <a:rPr lang="ga-IE" altLang="en-US" sz="1600" dirty="0">
                <a:solidFill>
                  <a:schemeClr val="tx1"/>
                </a:solidFill>
                <a:latin typeface="Tw Cen MT" panose="020B0602020104020603" pitchFamily="34" charset="0"/>
              </a:rPr>
              <a:t>bosca lóin.</a:t>
            </a:r>
          </a:p>
          <a:p>
            <a:pPr marL="174625" indent="-174625">
              <a:lnSpc>
                <a:spcPct val="100000"/>
              </a:lnSpc>
              <a:spcBef>
                <a:spcPct val="0"/>
              </a:spcBef>
            </a:pPr>
            <a:r>
              <a:rPr lang="ga-IE" altLang="en-US" sz="1600" dirty="0" smtClean="0">
                <a:solidFill>
                  <a:schemeClr val="tx1"/>
                </a:solidFill>
                <a:latin typeface="Tw Cen MT" panose="020B0602020104020603" pitchFamily="34" charset="0"/>
              </a:rPr>
              <a:t>Úsáid </a:t>
            </a:r>
            <a:r>
              <a:rPr lang="ga-IE" altLang="en-US" sz="1600" dirty="0">
                <a:solidFill>
                  <a:schemeClr val="tx1"/>
                </a:solidFill>
                <a:latin typeface="Tw Cen MT" panose="020B0602020104020603" pitchFamily="34" charset="0"/>
              </a:rPr>
              <a:t>dhá thaobh an leathanaigh </a:t>
            </a:r>
            <a:r>
              <a:rPr lang="en-IE" altLang="en-US" sz="1600" dirty="0" smtClean="0">
                <a:solidFill>
                  <a:schemeClr val="tx1"/>
                </a:solidFill>
                <a:latin typeface="Tw Cen MT" panose="020B0602020104020603" pitchFamily="34" charset="0"/>
              </a:rPr>
              <a:t/>
            </a:r>
            <a:br>
              <a:rPr lang="en-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i </a:t>
            </a:r>
            <a:r>
              <a:rPr lang="ga-IE" altLang="en-US" sz="1600" dirty="0">
                <a:solidFill>
                  <a:schemeClr val="tx1"/>
                </a:solidFill>
                <a:latin typeface="Tw Cen MT" panose="020B0602020104020603" pitchFamily="34" charset="0"/>
              </a:rPr>
              <a:t>gcónaí agus tú ag scríobh.</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6819343" y="336745"/>
            <a:ext cx="1717474" cy="17174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38" t="2923" r="8898" b="16116"/>
          <a:stretch/>
        </p:blipFill>
        <p:spPr bwMode="auto">
          <a:xfrm>
            <a:off x="3291909" y="3322865"/>
            <a:ext cx="1296000" cy="1264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175" b="89683" l="2976" r="94643">
                        <a14:foregroundMark x1="19940" y1="39286" x2="16667" y2="76984"/>
                        <a14:foregroundMark x1="14881" y1="48016" x2="22024" y2="36508"/>
                        <a14:foregroundMark x1="20238" y1="66667" x2="23512" y2="35714"/>
                        <a14:foregroundMark x1="25298" y1="63095" x2="27976" y2="39683"/>
                        <a14:foregroundMark x1="30655" y1="31746" x2="29464" y2="28968"/>
                        <a14:foregroundMark x1="13393" y1="47619" x2="13095" y2="52778"/>
                        <a14:foregroundMark x1="24702" y1="86111" x2="32738" y2="79365"/>
                        <a14:foregroundMark x1="30655" y1="86111" x2="31250" y2="42857"/>
                        <a14:foregroundMark x1="36310" y1="33333" x2="45536" y2="10714"/>
                        <a14:foregroundMark x1="45833" y1="37302" x2="74107" y2="3571"/>
                        <a14:foregroundMark x1="79762" y1="35714" x2="71726" y2="5556"/>
                        <a14:foregroundMark x1="59821" y1="34524" x2="69048" y2="9921"/>
                        <a14:foregroundMark x1="69048" y1="35317" x2="70238" y2="7143"/>
                        <a14:foregroundMark x1="71726" y1="50794" x2="69940" y2="74206"/>
                        <a14:foregroundMark x1="36905" y1="61111" x2="86607" y2="62698"/>
                        <a14:foregroundMark x1="42560" y1="62698" x2="41369" y2="48810"/>
                        <a14:foregroundMark x1="50595" y1="71825" x2="55952" y2="54365"/>
                        <a14:foregroundMark x1="78869" y1="73810" x2="75893" y2="53571"/>
                        <a14:foregroundMark x1="82143" y1="73413" x2="81548" y2="57937"/>
                        <a14:foregroundMark x1="92262" y1="82540" x2="94643" y2="34921"/>
                        <a14:foregroundMark x1="13988" y1="87698" x2="2976" y2="83333"/>
                        <a14:foregroundMark x1="15179" y1="87698" x2="21131" y2="86905"/>
                        <a14:foregroundMark x1="69940" y1="71429" x2="80357" y2="36111"/>
                      </a14:backgroundRemoval>
                    </a14:imgEffect>
                  </a14:imgLayer>
                </a14:imgProps>
              </a:ext>
              <a:ext uri="{28A0092B-C50C-407E-A947-70E740481C1C}">
                <a14:useLocalDpi xmlns:a14="http://schemas.microsoft.com/office/drawing/2010/main" val="0"/>
              </a:ext>
            </a:extLst>
          </a:blip>
          <a:stretch>
            <a:fillRect/>
          </a:stretch>
        </p:blipFill>
        <p:spPr bwMode="auto">
          <a:xfrm>
            <a:off x="4587909" y="541285"/>
            <a:ext cx="1396156" cy="100244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4"/>
          <p:cNvSpPr>
            <a:spLocks noChangeArrowheads="1"/>
          </p:cNvSpPr>
          <p:nvPr/>
        </p:nvSpPr>
        <p:spPr bwMode="auto">
          <a:xfrm>
            <a:off x="4826423" y="1922481"/>
            <a:ext cx="2847975" cy="2892435"/>
          </a:xfrm>
          <a:prstGeom prst="round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2400" b="1" dirty="0" smtClean="0">
                <a:solidFill>
                  <a:schemeClr val="tx1"/>
                </a:solidFill>
                <a:latin typeface="Tw Cen MT" panose="020B0602020104020603" pitchFamily="34" charset="0"/>
              </a:rPr>
              <a:t>Bruscar</a:t>
            </a:r>
          </a:p>
          <a:p>
            <a:pPr lvl="0">
              <a:buNone/>
            </a:pPr>
            <a:r>
              <a:rPr lang="ga-IE" dirty="0" smtClean="0">
                <a:latin typeface="Tw Cen MT" panose="020B0602020104020603" pitchFamily="34" charset="0"/>
              </a:rPr>
              <a:t>Bíonn tionchar ag an mbruscar a chaithimid amach ar ár lorg carbóin. Ba cheart srian a chur ar an méid bruscair a chaithimid amach. Cuimhnigh ar an mana: </a:t>
            </a:r>
            <a:r>
              <a:rPr lang="ga-IE" b="1" dirty="0" smtClean="0">
                <a:latin typeface="Tw Cen MT" panose="020B0602020104020603" pitchFamily="34" charset="0"/>
              </a:rPr>
              <a:t>Laghdaigh, Athúsáid, Athchúrsáil!</a:t>
            </a:r>
            <a:endParaRPr lang="ga-IE" dirty="0">
              <a:latin typeface="Tw Cen MT" panose="020B0602020104020603" pitchFamily="34" charset="0"/>
            </a:endParaRPr>
          </a:p>
        </p:txBody>
      </p:sp>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26079" y="5266956"/>
            <a:ext cx="1102897" cy="1102897"/>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a:spLocks noChangeAspect="1"/>
          </p:cNvSpPr>
          <p:nvPr/>
        </p:nvSpPr>
        <p:spPr>
          <a:xfrm>
            <a:off x="3255909" y="3306387"/>
            <a:ext cx="1332000" cy="133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0" name="Rounded Rectangle 19"/>
          <p:cNvSpPr>
            <a:spLocks noChangeAspect="1"/>
          </p:cNvSpPr>
          <p:nvPr/>
        </p:nvSpPr>
        <p:spPr>
          <a:xfrm>
            <a:off x="4619987" y="376505"/>
            <a:ext cx="1332000" cy="133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2" name="Rounded Rectangle 21"/>
          <p:cNvSpPr>
            <a:spLocks noChangeAspect="1"/>
          </p:cNvSpPr>
          <p:nvPr/>
        </p:nvSpPr>
        <p:spPr>
          <a:xfrm>
            <a:off x="6526079" y="5217853"/>
            <a:ext cx="1152000" cy="115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Tree>
    <p:extLst>
      <p:ext uri="{BB962C8B-B14F-4D97-AF65-F5344CB8AC3E}">
        <p14:creationId xmlns:p14="http://schemas.microsoft.com/office/powerpoint/2010/main" val="3296425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barn(inVertical)">
                                      <p:cBhvr>
                                        <p:cTn id="9" dur="500"/>
                                        <p:tgtEl>
                                          <p:spTgt spid="16"/>
                                        </p:tgtEl>
                                      </p:cBhvr>
                                    </p:animEffect>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
                                        </p:tgtEl>
                                        <p:attrNameLst>
                                          <p:attrName>style.visibility</p:attrName>
                                        </p:attrNameLst>
                                      </p:cBhvr>
                                      <p:to>
                                        <p:strVal val="visible"/>
                                      </p:to>
                                    </p:set>
                                  </p:childTnLst>
                                </p:cTn>
                              </p:par>
                              <p:par>
                                <p:cTn id="17" presetID="16" presetClass="entr" presetSubtype="21"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arn(inVertical)">
                                      <p:cBhvr>
                                        <p:cTn id="19" dur="500"/>
                                        <p:tgtEl>
                                          <p:spTgt spid="10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
                                        </p:tgtEl>
                                        <p:attrNameLst>
                                          <p:attrName>style.visibility</p:attrName>
                                        </p:attrNameLst>
                                      </p:cBhvr>
                                      <p:to>
                                        <p:strVal val="visible"/>
                                      </p:to>
                                    </p:set>
                                  </p:childTnLst>
                                </p:cTn>
                              </p:par>
                              <p:par>
                                <p:cTn id="27" presetID="16" presetClass="entr" presetSubtype="21"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arn(inVertical)">
                                      <p:cBhvr>
                                        <p:cTn id="29" dur="500"/>
                                        <p:tgtEl>
                                          <p:spTgt spid="103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2"/>
                                        </p:tgtEl>
                                        <p:attrNameLst>
                                          <p:attrName>style.visibility</p:attrName>
                                        </p:attrNameLst>
                                      </p:cBhvr>
                                      <p:to>
                                        <p:strVal val="visible"/>
                                      </p:to>
                                    </p:se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1036"/>
                                        </p:tgtEl>
                                        <p:attrNameLst>
                                          <p:attrName>style.visibility</p:attrName>
                                        </p:attrNameLst>
                                      </p:cBhvr>
                                      <p:to>
                                        <p:strVal val="visible"/>
                                      </p:to>
                                    </p:set>
                                    <p:animEffect transition="in" filter="barn(inVertical)">
                                      <p:cBhvr>
                                        <p:cTn id="4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2" grpId="0" autoUpdateAnimBg="0"/>
      <p:bldP spid="33" grpId="0" autoUpdateAnimBg="0"/>
      <p:bldP spid="16" grpId="0" animBg="1"/>
      <p:bldP spid="17" grpId="0" autoUpdateAnimBg="0"/>
      <p:bldP spid="19" grpId="0" animBg="1"/>
      <p:bldP spid="20"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2" name="Rectangle 1"/>
          <p:cNvSpPr/>
          <p:nvPr/>
        </p:nvSpPr>
        <p:spPr>
          <a:xfrm>
            <a:off x="769428" y="1061448"/>
            <a:ext cx="6197429" cy="1938992"/>
          </a:xfrm>
          <a:prstGeom prst="rect">
            <a:avLst/>
          </a:prstGeom>
        </p:spPr>
        <p:txBody>
          <a:bodyPr wrap="square">
            <a:spAutoFit/>
          </a:bodyPr>
          <a:lstStyle/>
          <a:p>
            <a:r>
              <a:rPr lang="ga-IE" sz="2000" dirty="0" smtClean="0">
                <a:latin typeface="Tw Cen MT" panose="020B0602020104020603" pitchFamily="34" charset="0"/>
              </a:rPr>
              <a:t>Chuir an eagraíocht WWF (</a:t>
            </a:r>
            <a:r>
              <a:rPr lang="ga-IE" sz="2000" dirty="0" err="1" smtClean="0">
                <a:latin typeface="Tw Cen MT" panose="020B0602020104020603" pitchFamily="34" charset="0"/>
              </a:rPr>
              <a:t>World</a:t>
            </a:r>
            <a:r>
              <a:rPr lang="ga-IE" sz="2000" dirty="0" smtClean="0">
                <a:latin typeface="Tw Cen MT" panose="020B0602020104020603" pitchFamily="34" charset="0"/>
              </a:rPr>
              <a:t> </a:t>
            </a:r>
            <a:r>
              <a:rPr lang="ga-IE" sz="2000" dirty="0" err="1" smtClean="0">
                <a:latin typeface="Tw Cen MT" panose="020B0602020104020603" pitchFamily="34" charset="0"/>
              </a:rPr>
              <a:t>Wildlife</a:t>
            </a:r>
            <a:r>
              <a:rPr lang="ga-IE" sz="2000" dirty="0" smtClean="0">
                <a:latin typeface="Tw Cen MT" panose="020B0602020104020603" pitchFamily="34" charset="0"/>
              </a:rPr>
              <a:t> </a:t>
            </a:r>
            <a:r>
              <a:rPr lang="ga-IE" sz="2000" dirty="0" err="1" smtClean="0">
                <a:latin typeface="Tw Cen MT" panose="020B0602020104020603" pitchFamily="34" charset="0"/>
              </a:rPr>
              <a:t>Fund</a:t>
            </a:r>
            <a:r>
              <a:rPr lang="ga-IE" sz="2000" dirty="0" smtClean="0">
                <a:latin typeface="Tw Cen MT" panose="020B0602020104020603" pitchFamily="34" charset="0"/>
              </a:rPr>
              <a:t>) tús le ‘Uair na Cruinne’ san Astráil sa bhliain 2007.</a:t>
            </a:r>
            <a:r>
              <a:rPr lang="en-US" sz="2000" dirty="0" smtClean="0">
                <a:latin typeface="Tw Cen MT" panose="020B0602020104020603" pitchFamily="34" charset="0"/>
              </a:rPr>
              <a:t> </a:t>
            </a:r>
            <a:r>
              <a:rPr lang="ga-IE" sz="2000" dirty="0" smtClean="0">
                <a:latin typeface="Tw Cen MT" panose="020B0602020104020603" pitchFamily="34" charset="0"/>
              </a:rPr>
              <a:t>Is éard atá i gceist le </a:t>
            </a:r>
            <a:r>
              <a:rPr lang="ga-IE" sz="2000" dirty="0" err="1" smtClean="0">
                <a:latin typeface="Tw Cen MT" panose="020B0602020104020603" pitchFamily="34" charset="0"/>
              </a:rPr>
              <a:t>hUair</a:t>
            </a:r>
            <a:r>
              <a:rPr lang="ga-IE" sz="2000" dirty="0" smtClean="0">
                <a:latin typeface="Tw Cen MT" panose="020B0602020104020603" pitchFamily="34" charset="0"/>
              </a:rPr>
              <a:t> na Cruinne ná go múchann na milliúin daoine an c</a:t>
            </a:r>
            <a:r>
              <a:rPr lang="en-US" sz="2000" dirty="0" smtClean="0">
                <a:latin typeface="Tw Cen MT" panose="020B0602020104020603" pitchFamily="34" charset="0"/>
              </a:rPr>
              <a:t>h</a:t>
            </a:r>
            <a:r>
              <a:rPr lang="ga-IE" sz="2000" dirty="0" err="1" smtClean="0">
                <a:latin typeface="Tw Cen MT" panose="020B0602020104020603" pitchFamily="34" charset="0"/>
              </a:rPr>
              <a:t>umhacht</a:t>
            </a:r>
            <a:r>
              <a:rPr lang="ga-IE" sz="2000" dirty="0" smtClean="0">
                <a:latin typeface="Tw Cen MT" panose="020B0602020104020603" pitchFamily="34" charset="0"/>
              </a:rPr>
              <a:t> leictreach ina gcuid tithe ar feadh uair an chloig ar an aon lá amháin chun aird a tharraingt ar an ngéarchéim aeráide. </a:t>
            </a:r>
            <a:endParaRPr lang="ga-IE" sz="2000" dirty="0">
              <a:latin typeface="Tw Cen MT" panose="020B0602020104020603" pitchFamily="34" charset="0"/>
            </a:endParaRPr>
          </a:p>
        </p:txBody>
      </p:sp>
      <p:sp>
        <p:nvSpPr>
          <p:cNvPr id="9" name="Rectangle 8"/>
          <p:cNvSpPr/>
          <p:nvPr/>
        </p:nvSpPr>
        <p:spPr>
          <a:xfrm>
            <a:off x="5619213" y="3308217"/>
            <a:ext cx="5993080" cy="2246769"/>
          </a:xfrm>
          <a:prstGeom prst="rect">
            <a:avLst/>
          </a:prstGeom>
        </p:spPr>
        <p:txBody>
          <a:bodyPr wrap="square">
            <a:spAutoFit/>
          </a:bodyPr>
          <a:lstStyle/>
          <a:p>
            <a:r>
              <a:rPr lang="ga-IE" sz="2000" dirty="0" smtClean="0">
                <a:latin typeface="Tw Cen MT" panose="020B0602020104020603" pitchFamily="34" charset="0"/>
              </a:rPr>
              <a:t>Ghlac daoine i mbreis is 180 tír páirt in Uair na Cruinne sa bhliain 2019. Mar pháirt de sin, múchadh na soilse </a:t>
            </a:r>
            <a:br>
              <a:rPr lang="ga-IE" sz="2000" dirty="0" smtClean="0">
                <a:latin typeface="Tw Cen MT" panose="020B0602020104020603" pitchFamily="34" charset="0"/>
              </a:rPr>
            </a:br>
            <a:r>
              <a:rPr lang="ga-IE" sz="2000" dirty="0" smtClean="0">
                <a:latin typeface="Tw Cen MT" panose="020B0602020104020603" pitchFamily="34" charset="0"/>
              </a:rPr>
              <a:t>ar shainchomharthaí móra, Áras Ceoldrámaíochta </a:t>
            </a:r>
            <a:r>
              <a:rPr lang="ga-IE" sz="2000" dirty="0" err="1" smtClean="0">
                <a:latin typeface="Tw Cen MT" panose="020B0602020104020603" pitchFamily="34" charset="0"/>
              </a:rPr>
              <a:t>Sydney</a:t>
            </a:r>
            <a:r>
              <a:rPr lang="ga-IE" sz="2000" dirty="0" smtClean="0">
                <a:latin typeface="Tw Cen MT" panose="020B0602020104020603" pitchFamily="34" charset="0"/>
              </a:rPr>
              <a:t>, Túr </a:t>
            </a:r>
            <a:r>
              <a:rPr lang="ga-IE" sz="2000" dirty="0" err="1" smtClean="0">
                <a:latin typeface="Tw Cen MT" panose="020B0602020104020603" pitchFamily="34" charset="0"/>
              </a:rPr>
              <a:t>Eiffel</a:t>
            </a:r>
            <a:r>
              <a:rPr lang="ga-IE" sz="2000" dirty="0" smtClean="0">
                <a:latin typeface="Tw Cen MT" panose="020B0602020104020603" pitchFamily="34" charset="0"/>
              </a:rPr>
              <a:t> agus Áras an Uachtaráin </a:t>
            </a:r>
            <a:r>
              <a:rPr lang="ga-IE" sz="2000" dirty="0" err="1" smtClean="0">
                <a:latin typeface="Tw Cen MT" panose="020B0602020104020603" pitchFamily="34" charset="0"/>
              </a:rPr>
              <a:t>s’againn</a:t>
            </a:r>
            <a:r>
              <a:rPr lang="ga-IE" sz="2000" dirty="0" smtClean="0">
                <a:latin typeface="Tw Cen MT" panose="020B0602020104020603" pitchFamily="34" charset="0"/>
              </a:rPr>
              <a:t> féin</a:t>
            </a:r>
            <a:r>
              <a:rPr lang="en-US" sz="2000" dirty="0" smtClean="0">
                <a:latin typeface="Tw Cen MT" panose="020B0602020104020603" pitchFamily="34" charset="0"/>
              </a:rPr>
              <a:t>, mar </a:t>
            </a:r>
            <a:r>
              <a:rPr lang="en-US" sz="2000" dirty="0" err="1" smtClean="0">
                <a:latin typeface="Tw Cen MT" panose="020B0602020104020603" pitchFamily="34" charset="0"/>
              </a:rPr>
              <a:t>shampla</a:t>
            </a:r>
            <a:r>
              <a:rPr lang="ga-IE" sz="2000" dirty="0" smtClean="0">
                <a:latin typeface="Tw Cen MT" panose="020B0602020104020603" pitchFamily="34" charset="0"/>
              </a:rPr>
              <a:t>. Bíonn Uair na Cruinne ar siúl gach bliain ar an Satharn deireanach de mhí an Mhárta. An bhfuil tusa chun páirt a ghlacadh ann i mbliana?</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00175" y="3506193"/>
            <a:ext cx="3914775" cy="29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57134" y="530067"/>
            <a:ext cx="3604566" cy="24042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33371" y="476673"/>
            <a:ext cx="4339772" cy="584775"/>
          </a:xfrm>
          <a:prstGeom prst="rect">
            <a:avLst/>
          </a:prstGeom>
          <a:noFill/>
        </p:spPr>
        <p:txBody>
          <a:bodyPr wrap="square" rtlCol="0">
            <a:spAutoFit/>
          </a:bodyPr>
          <a:lstStyle/>
          <a:p>
            <a:pPr algn="ctr"/>
            <a:r>
              <a:rPr lang="ga-IE" sz="3200" dirty="0" smtClean="0">
                <a:latin typeface="Berlin Sans FB" panose="020E0602020502020306" pitchFamily="34" charset="0"/>
              </a:rPr>
              <a:t>Uair na Cruinne</a:t>
            </a:r>
            <a:endParaRPr lang="ga-IE" sz="3200" dirty="0">
              <a:latin typeface="Berlin Sans FB" panose="020E0602020502020306" pitchFamily="34" charset="0"/>
            </a:endParaRPr>
          </a:p>
        </p:txBody>
      </p:sp>
      <p:sp>
        <p:nvSpPr>
          <p:cNvPr id="12" name="TextBox 10"/>
          <p:cNvSpPr txBox="1">
            <a:spLocks noChangeArrowheads="1"/>
          </p:cNvSpPr>
          <p:nvPr/>
        </p:nvSpPr>
        <p:spPr bwMode="auto">
          <a:xfrm>
            <a:off x="1781175" y="5614222"/>
            <a:ext cx="8467725" cy="707886"/>
          </a:xfrm>
          <a:prstGeom prst="rect">
            <a:avLst/>
          </a:prstGeom>
          <a:solidFill>
            <a:schemeClr val="accent4">
              <a:lumMod val="40000"/>
              <a:lumOff val="60000"/>
            </a:schemeClr>
          </a:solidFill>
          <a:ln>
            <a:solidFill>
              <a:schemeClr val="bg1">
                <a:lumMod val="50000"/>
              </a:schemeClr>
            </a:solid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ts val="0"/>
              </a:spcBef>
              <a:buNone/>
              <a:defRPr/>
            </a:pPr>
            <a:r>
              <a:rPr lang="ga-IE" sz="2000" dirty="0">
                <a:latin typeface="Tw Cen MT" panose="020B0602020104020603" pitchFamily="34" charset="0"/>
              </a:rPr>
              <a:t>Cliceáil ar an nasc seo thíos chun féachaint ar fhíseán gearr faoi Uair na Cruinne: </a:t>
            </a:r>
            <a:r>
              <a:rPr lang="ga-IE" sz="2000" dirty="0">
                <a:latin typeface="Tw Cen MT" panose="020B0602020104020603" pitchFamily="34" charset="0"/>
                <a:hlinkClick r:id="rId6"/>
              </a:rPr>
              <a:t>https://www.youtube.com/watch?v=IUtSUUAsjkM</a:t>
            </a:r>
            <a:r>
              <a:rPr lang="ga-IE" sz="2000" dirty="0">
                <a:latin typeface="Tw Cen MT" panose="020B0602020104020603" pitchFamily="34" charset="0"/>
              </a:rPr>
              <a:t> </a:t>
            </a:r>
          </a:p>
        </p:txBody>
      </p:sp>
    </p:spTree>
    <p:extLst>
      <p:ext uri="{BB962C8B-B14F-4D97-AF65-F5344CB8AC3E}">
        <p14:creationId xmlns:p14="http://schemas.microsoft.com/office/powerpoint/2010/main" val="267538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heel(1)">
                                      <p:cBhvr>
                                        <p:cTn id="15" dur="1000"/>
                                        <p:tgtEl>
                                          <p:spTgt spid="307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43775" y="1272637"/>
            <a:ext cx="3616023" cy="2827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0402" y="1212973"/>
            <a:ext cx="6096000" cy="2554545"/>
          </a:xfrm>
          <a:prstGeom prst="rect">
            <a:avLst/>
          </a:prstGeom>
        </p:spPr>
        <p:txBody>
          <a:bodyPr>
            <a:spAutoFit/>
          </a:bodyPr>
          <a:lstStyle/>
          <a:p>
            <a:r>
              <a:rPr lang="ga-IE" sz="2000" dirty="0" smtClean="0">
                <a:latin typeface="Tw Cen MT" panose="020B0602020104020603" pitchFamily="34" charset="0"/>
              </a:rPr>
              <a:t>Gach seans gur chuala tú iomrá ar an Sualannach óg </a:t>
            </a:r>
            <a:r>
              <a:rPr lang="ga-IE" sz="2000" dirty="0" err="1" smtClean="0">
                <a:latin typeface="Tw Cen MT" panose="020B0602020104020603" pitchFamily="34" charset="0"/>
              </a:rPr>
              <a:t>Greta</a:t>
            </a:r>
            <a:r>
              <a:rPr lang="ga-IE" sz="2000" dirty="0" smtClean="0">
                <a:latin typeface="Tw Cen MT" panose="020B0602020104020603" pitchFamily="34" charset="0"/>
              </a:rPr>
              <a:t> </a:t>
            </a:r>
            <a:r>
              <a:rPr lang="ga-IE" sz="2000" dirty="0" err="1" smtClean="0">
                <a:latin typeface="Tw Cen MT" panose="020B0602020104020603" pitchFamily="34" charset="0"/>
              </a:rPr>
              <a:t>Thunberg</a:t>
            </a:r>
            <a:r>
              <a:rPr lang="ga-IE" sz="2000" dirty="0" smtClean="0">
                <a:latin typeface="Tw Cen MT" panose="020B0602020104020603" pitchFamily="34" charset="0"/>
              </a:rPr>
              <a:t>. Gníomhaí ar son na timpeallachta is ea í. Téann sí timpeall an domhain ag labhairt le polaiteoirí agus le lucht gnó agus í ag iarraidh iad a </a:t>
            </a:r>
            <a:r>
              <a:rPr lang="ga-IE" sz="2000" dirty="0" err="1" smtClean="0">
                <a:latin typeface="Tw Cen MT" panose="020B0602020104020603" pitchFamily="34" charset="0"/>
              </a:rPr>
              <a:t>ghríosú</a:t>
            </a:r>
            <a:r>
              <a:rPr lang="ga-IE" sz="2000" dirty="0" smtClean="0">
                <a:latin typeface="Tw Cen MT" panose="020B0602020104020603" pitchFamily="34" charset="0"/>
              </a:rPr>
              <a:t> chun gníomhú ar son na timpeallachta. Molann sí dúinn </a:t>
            </a:r>
            <a:r>
              <a:rPr lang="en-US" sz="2000" dirty="0" err="1" smtClean="0">
                <a:latin typeface="Tw Cen MT" panose="020B0602020104020603" pitchFamily="34" charset="0"/>
              </a:rPr>
              <a:t>uile</a:t>
            </a:r>
            <a:r>
              <a:rPr lang="en-US" sz="2000" dirty="0" smtClean="0">
                <a:latin typeface="Tw Cen MT" panose="020B0602020104020603" pitchFamily="34" charset="0"/>
              </a:rPr>
              <a:t> </a:t>
            </a:r>
            <a:r>
              <a:rPr lang="ga-IE" sz="2000" dirty="0" smtClean="0">
                <a:latin typeface="Tw Cen MT" panose="020B0602020104020603" pitchFamily="34" charset="0"/>
              </a:rPr>
              <a:t>a bheith páirteach sa ghluaiseacht ar son na timpeallachta agus freastal ar </a:t>
            </a:r>
            <a:r>
              <a:rPr lang="ga-IE" sz="2000" dirty="0" err="1" smtClean="0">
                <a:latin typeface="Tw Cen MT" panose="020B0602020104020603" pitchFamily="34" charset="0"/>
              </a:rPr>
              <a:t>agóidí</a:t>
            </a:r>
            <a:r>
              <a:rPr lang="ga-IE" sz="2000" dirty="0" smtClean="0">
                <a:latin typeface="Tw Cen MT" panose="020B0602020104020603" pitchFamily="34" charset="0"/>
              </a:rPr>
              <a:t> chun aird a tharraingt ar an athrú aeráide. </a:t>
            </a:r>
          </a:p>
        </p:txBody>
      </p:sp>
      <p:sp>
        <p:nvSpPr>
          <p:cNvPr id="10" name="TextBox 9"/>
          <p:cNvSpPr txBox="1"/>
          <p:nvPr/>
        </p:nvSpPr>
        <p:spPr>
          <a:xfrm>
            <a:off x="3933371" y="476673"/>
            <a:ext cx="4339772" cy="584775"/>
          </a:xfrm>
          <a:prstGeom prst="rect">
            <a:avLst/>
          </a:prstGeom>
          <a:noFill/>
        </p:spPr>
        <p:txBody>
          <a:bodyPr wrap="square" rtlCol="0">
            <a:spAutoFit/>
          </a:bodyPr>
          <a:lstStyle/>
          <a:p>
            <a:pPr algn="ctr"/>
            <a:r>
              <a:rPr lang="en-US" sz="3200" dirty="0" smtClean="0">
                <a:latin typeface="Berlin Sans FB" panose="020E0602020502020306" pitchFamily="34" charset="0"/>
              </a:rPr>
              <a:t>Greta Thunberg</a:t>
            </a:r>
            <a:endParaRPr lang="ga-IE" sz="3200" dirty="0">
              <a:latin typeface="Berlin Sans FB" panose="020E0602020502020306" pitchFamily="34" charset="0"/>
            </a:endParaRPr>
          </a:p>
        </p:txBody>
      </p:sp>
      <p:sp>
        <p:nvSpPr>
          <p:cNvPr id="11" name="TextBox 10"/>
          <p:cNvSpPr txBox="1">
            <a:spLocks noChangeArrowheads="1"/>
          </p:cNvSpPr>
          <p:nvPr/>
        </p:nvSpPr>
        <p:spPr bwMode="auto">
          <a:xfrm>
            <a:off x="1745372" y="5657231"/>
            <a:ext cx="8879085" cy="707886"/>
          </a:xfrm>
          <a:prstGeom prst="rect">
            <a:avLst/>
          </a:prstGeom>
          <a:solidFill>
            <a:schemeClr val="accent4">
              <a:lumMod val="40000"/>
              <a:lumOff val="60000"/>
            </a:schemeClr>
          </a:solidFill>
          <a:ln>
            <a:solidFill>
              <a:schemeClr val="bg1">
                <a:lumMod val="50000"/>
              </a:schemeClr>
            </a:solid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ts val="0"/>
              </a:spcBef>
              <a:buNone/>
              <a:defRPr/>
            </a:pPr>
            <a:r>
              <a:rPr lang="ga-IE" sz="2000" dirty="0" smtClean="0">
                <a:latin typeface="Tw Cen MT" panose="020B0602020104020603" pitchFamily="34" charset="0"/>
              </a:rPr>
              <a:t>Cliceáil ar an nasc seo thíos chun féachaint ar fhíseán ina labhraíonn </a:t>
            </a:r>
            <a:r>
              <a:rPr lang="ga-IE" sz="2000" dirty="0" err="1" smtClean="0">
                <a:latin typeface="Tw Cen MT" panose="020B0602020104020603" pitchFamily="34" charset="0"/>
              </a:rPr>
              <a:t>Greta</a:t>
            </a:r>
            <a:r>
              <a:rPr lang="ga-IE" sz="2000" dirty="0" smtClean="0">
                <a:latin typeface="Tw Cen MT" panose="020B0602020104020603" pitchFamily="34" charset="0"/>
              </a:rPr>
              <a:t> </a:t>
            </a:r>
            <a:r>
              <a:rPr lang="ga-IE" sz="2000" dirty="0" err="1" smtClean="0">
                <a:latin typeface="Tw Cen MT" panose="020B0602020104020603" pitchFamily="34" charset="0"/>
              </a:rPr>
              <a:t>Thunberg</a:t>
            </a:r>
            <a:r>
              <a:rPr lang="ga-IE" sz="2000" dirty="0" smtClean="0">
                <a:latin typeface="Tw Cen MT" panose="020B0602020104020603" pitchFamily="34" charset="0"/>
              </a:rPr>
              <a:t> ar an athrú aeráide: </a:t>
            </a:r>
            <a:r>
              <a:rPr lang="ga-IE" sz="2000" dirty="0" smtClean="0">
                <a:latin typeface="Tw Cen MT" panose="020B0602020104020603" pitchFamily="34" charset="0"/>
                <a:hlinkClick r:id="rId5"/>
              </a:rPr>
              <a:t>https</a:t>
            </a:r>
            <a:r>
              <a:rPr lang="ga-IE" sz="2000" dirty="0">
                <a:latin typeface="Tw Cen MT" panose="020B0602020104020603" pitchFamily="34" charset="0"/>
                <a:hlinkClick r:id="rId5"/>
              </a:rPr>
              <a:t>://www.youtube.com/watch?v=-</a:t>
            </a:r>
            <a:r>
              <a:rPr lang="ga-IE" sz="2000" dirty="0" smtClean="0">
                <a:latin typeface="Tw Cen MT" panose="020B0602020104020603" pitchFamily="34" charset="0"/>
                <a:hlinkClick r:id="rId5"/>
              </a:rPr>
              <a:t>S14SjemfAg</a:t>
            </a:r>
            <a:r>
              <a:rPr lang="en-US" sz="2000" dirty="0" smtClean="0">
                <a:latin typeface="Tw Cen MT" panose="020B0602020104020603" pitchFamily="34" charset="0"/>
              </a:rPr>
              <a:t> </a:t>
            </a:r>
            <a:endParaRPr lang="ga-IE" sz="2000" dirty="0">
              <a:latin typeface="Tw Cen MT" panose="020B0602020104020603" pitchFamily="34" charset="0"/>
            </a:endParaRPr>
          </a:p>
        </p:txBody>
      </p:sp>
      <p:sp>
        <p:nvSpPr>
          <p:cNvPr id="2" name="TextBox 1"/>
          <p:cNvSpPr txBox="1"/>
          <p:nvPr/>
        </p:nvSpPr>
        <p:spPr>
          <a:xfrm>
            <a:off x="1110402" y="4343059"/>
            <a:ext cx="9220200" cy="1015663"/>
          </a:xfrm>
          <a:prstGeom prst="rect">
            <a:avLst/>
          </a:prstGeom>
          <a:noFill/>
        </p:spPr>
        <p:txBody>
          <a:bodyPr wrap="square" rtlCol="0">
            <a:spAutoFit/>
          </a:bodyPr>
          <a:lstStyle/>
          <a:p>
            <a:r>
              <a:rPr lang="ga-IE" sz="2000" dirty="0" smtClean="0">
                <a:latin typeface="Tw Cen MT" panose="020B0602020104020603" pitchFamily="34" charset="0"/>
              </a:rPr>
              <a:t>Déanann </a:t>
            </a:r>
            <a:r>
              <a:rPr lang="ga-IE" sz="2000" dirty="0" err="1" smtClean="0">
                <a:latin typeface="Tw Cen MT" panose="020B0602020104020603" pitchFamily="34" charset="0"/>
              </a:rPr>
              <a:t>Greta</a:t>
            </a:r>
            <a:r>
              <a:rPr lang="ga-IE" sz="2000" dirty="0" smtClean="0">
                <a:latin typeface="Tw Cen MT" panose="020B0602020104020603" pitchFamily="34" charset="0"/>
              </a:rPr>
              <a:t> </a:t>
            </a:r>
            <a:r>
              <a:rPr lang="ga-IE" sz="2000" dirty="0" err="1" smtClean="0">
                <a:latin typeface="Tw Cen MT" panose="020B0602020104020603" pitchFamily="34" charset="0"/>
              </a:rPr>
              <a:t>Thunberg</a:t>
            </a:r>
            <a:r>
              <a:rPr lang="ga-IE" sz="2000" dirty="0" smtClean="0">
                <a:latin typeface="Tw Cen MT" panose="020B0602020104020603" pitchFamily="34" charset="0"/>
              </a:rPr>
              <a:t> gach iarracht chun a lorg carbóin féin a laghdú. Mar shampla, ní ghlacann sí eitiltí chuig tíortha eile</a:t>
            </a:r>
            <a:r>
              <a:rPr lang="en-US" sz="2000" dirty="0" smtClean="0">
                <a:latin typeface="Tw Cen MT" panose="020B0602020104020603" pitchFamily="34" charset="0"/>
              </a:rPr>
              <a:t>,</a:t>
            </a:r>
            <a:r>
              <a:rPr lang="ga-IE" sz="2000" dirty="0" smtClean="0">
                <a:latin typeface="Tw Cen MT" panose="020B0602020104020603" pitchFamily="34" charset="0"/>
              </a:rPr>
              <a:t> </a:t>
            </a:r>
            <a:r>
              <a:rPr lang="en-US" sz="2000" dirty="0">
                <a:latin typeface="Tw Cen MT" panose="020B0602020104020603" pitchFamily="34" charset="0"/>
              </a:rPr>
              <a:t>i</a:t>
            </a:r>
            <a:r>
              <a:rPr lang="ga-IE" sz="2000" dirty="0" smtClean="0">
                <a:latin typeface="Tw Cen MT" panose="020B0602020104020603" pitchFamily="34" charset="0"/>
              </a:rPr>
              <a:t>s veigeán atá inti agus tá painéil ghréine in úsáid aici chun fuinneamh </a:t>
            </a:r>
            <a:r>
              <a:rPr lang="ga-IE" sz="2000" dirty="0">
                <a:latin typeface="Tw Cen MT" panose="020B0602020104020603" pitchFamily="34" charset="0"/>
              </a:rPr>
              <a:t>a </a:t>
            </a:r>
            <a:r>
              <a:rPr lang="ga-IE" sz="2000" dirty="0" smtClean="0">
                <a:latin typeface="Tw Cen MT" panose="020B0602020104020603" pitchFamily="34" charset="0"/>
              </a:rPr>
              <a:t>ghiniúint</a:t>
            </a:r>
            <a:r>
              <a:rPr lang="en-US" sz="2000" dirty="0" smtClean="0">
                <a:latin typeface="Tw Cen MT" panose="020B0602020104020603" pitchFamily="34" charset="0"/>
              </a:rPr>
              <a:t> </a:t>
            </a:r>
            <a:r>
              <a:rPr lang="ga-IE" sz="2000" dirty="0" smtClean="0">
                <a:latin typeface="Tw Cen MT" panose="020B0602020104020603" pitchFamily="34" charset="0"/>
              </a:rPr>
              <a:t>sa bhaile.</a:t>
            </a:r>
            <a:endParaRPr lang="ga-IE" sz="2000" dirty="0">
              <a:latin typeface="Tw Cen MT" panose="020B0602020104020603" pitchFamily="34" charset="0"/>
            </a:endParaRPr>
          </a:p>
        </p:txBody>
      </p:sp>
    </p:spTree>
    <p:extLst>
      <p:ext uri="{BB962C8B-B14F-4D97-AF65-F5344CB8AC3E}">
        <p14:creationId xmlns:p14="http://schemas.microsoft.com/office/powerpoint/2010/main" val="22510797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37104" y="1722686"/>
            <a:ext cx="4839996" cy="32282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34648" y="1899571"/>
            <a:ext cx="4667181" cy="1938992"/>
          </a:xfrm>
          <a:prstGeom prst="rect">
            <a:avLst/>
          </a:prstGeom>
        </p:spPr>
        <p:txBody>
          <a:bodyPr wrap="square">
            <a:spAutoFit/>
          </a:bodyPr>
          <a:lstStyle/>
          <a:p>
            <a:r>
              <a:rPr lang="ga-IE" sz="2400" dirty="0" smtClean="0">
                <a:latin typeface="Tw Cen MT" panose="020B0602020104020603" pitchFamily="34" charset="0"/>
              </a:rPr>
              <a:t>Is fúinne uile aire a thabhairt don domhan. Bealach amháin leis sin a dhéanamh ná ár lorg carbóin </a:t>
            </a:r>
            <a:br>
              <a:rPr lang="ga-IE" sz="2400" dirty="0" smtClean="0">
                <a:latin typeface="Tw Cen MT" panose="020B0602020104020603" pitchFamily="34" charset="0"/>
              </a:rPr>
            </a:br>
            <a:r>
              <a:rPr lang="ga-IE" sz="2400" dirty="0" smtClean="0">
                <a:latin typeface="Tw Cen MT" panose="020B0602020104020603" pitchFamily="34" charset="0"/>
              </a:rPr>
              <a:t>a laghdú. Cad a dhéanfaidh tusa inniu chun é sin a dhéanamh?</a:t>
            </a:r>
            <a:endParaRPr lang="ga-IE" sz="2400" dirty="0">
              <a:latin typeface="Tw Cen MT" panose="020B0602020104020603" pitchFamily="34" charset="0"/>
            </a:endParaRPr>
          </a:p>
        </p:txBody>
      </p:sp>
    </p:spTree>
    <p:extLst>
      <p:ext uri="{BB962C8B-B14F-4D97-AF65-F5344CB8AC3E}">
        <p14:creationId xmlns:p14="http://schemas.microsoft.com/office/powerpoint/2010/main" val="3118127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6" name="Title 1"/>
          <p:cNvSpPr txBox="1">
            <a:spLocks/>
          </p:cNvSpPr>
          <p:nvPr/>
        </p:nvSpPr>
        <p:spPr>
          <a:xfrm>
            <a:off x="1855077" y="720000"/>
            <a:ext cx="8558923" cy="727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dirty="0" smtClean="0"/>
              <a:t> </a:t>
            </a:r>
            <a:r>
              <a:rPr lang="ga-IE" altLang="en-US" dirty="0" smtClean="0">
                <a:latin typeface="Berlin Sans FB" panose="020E0602020502020306" pitchFamily="34" charset="0"/>
              </a:rPr>
              <a:t>Tráth na gCeist</a:t>
            </a:r>
          </a:p>
        </p:txBody>
      </p:sp>
      <p:sp>
        <p:nvSpPr>
          <p:cNvPr id="9" name="Rectangle 8"/>
          <p:cNvSpPr/>
          <p:nvPr/>
        </p:nvSpPr>
        <p:spPr>
          <a:xfrm>
            <a:off x="2259724" y="1524000"/>
            <a:ext cx="7652626" cy="4577389"/>
          </a:xfrm>
          <a:prstGeom prst="rect">
            <a:avLst/>
          </a:prstGeom>
        </p:spPr>
        <p:txBody>
          <a:bodyPr wrap="square" lIns="0" tIns="72000" rIns="0" bIns="72000">
            <a:spAutoFit/>
          </a:bodyPr>
          <a:lstStyle/>
          <a:p>
            <a:pPr marL="514350" indent="-514350">
              <a:buFont typeface="+mj-lt"/>
              <a:buAutoNum type="arabicPeriod"/>
              <a:defRPr/>
            </a:pPr>
            <a:r>
              <a:rPr lang="ga-IE" sz="2400" dirty="0" smtClean="0">
                <a:latin typeface="Tw Cen MT" panose="020B0602020104020603" pitchFamily="34" charset="0"/>
              </a:rPr>
              <a:t>Cén sórt breoslaí iad gual, ola, móin agus gás?</a:t>
            </a:r>
          </a:p>
          <a:p>
            <a:pPr marL="514350" indent="-514350">
              <a:buFont typeface="+mj-lt"/>
              <a:buAutoNum type="arabicPeriod"/>
              <a:defRPr/>
            </a:pPr>
            <a:endParaRPr lang="ga-IE" sz="2400" dirty="0" smtClean="0">
              <a:latin typeface="Tw Cen MT" panose="020B0602020104020603" pitchFamily="34" charset="0"/>
            </a:endParaRPr>
          </a:p>
          <a:p>
            <a:pPr marL="514350" indent="-514350">
              <a:buFont typeface="+mj-lt"/>
              <a:buAutoNum type="arabicPeriod"/>
              <a:defRPr/>
            </a:pPr>
            <a:r>
              <a:rPr lang="ga-IE" sz="2400" dirty="0" smtClean="0">
                <a:latin typeface="Tw Cen MT" panose="020B0602020104020603" pitchFamily="34" charset="0"/>
              </a:rPr>
              <a:t>Cén fheidhm atá ag na gáis ceaptha teasa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san atmaisféar? </a:t>
            </a:r>
          </a:p>
          <a:p>
            <a:pPr marL="514350" indent="-514350">
              <a:buFont typeface="+mj-lt"/>
              <a:buAutoNum type="arabicPeriod"/>
              <a:defRPr/>
            </a:pPr>
            <a:endParaRPr lang="ga-IE" sz="2400" dirty="0" smtClean="0">
              <a:latin typeface="Tw Cen MT" panose="020B0602020104020603" pitchFamily="34" charset="0"/>
            </a:endParaRPr>
          </a:p>
          <a:p>
            <a:pPr marL="514350" indent="-514350">
              <a:buFont typeface="+mj-lt"/>
              <a:buAutoNum type="arabicPeriod"/>
              <a:defRPr/>
            </a:pPr>
            <a:r>
              <a:rPr lang="ga-IE" sz="2400" dirty="0" smtClean="0">
                <a:latin typeface="Tw Cen MT" panose="020B0602020104020603" pitchFamily="34" charset="0"/>
              </a:rPr>
              <a:t>Cad is lorg carbóin ann? </a:t>
            </a:r>
          </a:p>
          <a:p>
            <a:pPr marL="514350" indent="-514350">
              <a:buFont typeface="+mj-lt"/>
              <a:buAutoNum type="arabicPeriod"/>
              <a:defRPr/>
            </a:pPr>
            <a:endParaRPr lang="ga-IE" sz="2400" dirty="0" smtClean="0">
              <a:latin typeface="Tw Cen MT" panose="020B0602020104020603" pitchFamily="34" charset="0"/>
            </a:endParaRPr>
          </a:p>
          <a:p>
            <a:pPr marL="514350" indent="-514350">
              <a:buFont typeface="+mj-lt"/>
              <a:buAutoNum type="arabicPeriod"/>
              <a:defRPr/>
            </a:pPr>
            <a:r>
              <a:rPr lang="ga-IE" sz="2400" dirty="0" smtClean="0">
                <a:latin typeface="Tw Cen MT" panose="020B0602020104020603" pitchFamily="34" charset="0"/>
              </a:rPr>
              <a:t>Céard ba cheart dúinn a dhéanamh lenár gcuid dramhaíola orgánaí? </a:t>
            </a:r>
          </a:p>
          <a:p>
            <a:pPr marL="514350" indent="-514350">
              <a:buFont typeface="+mj-lt"/>
              <a:buAutoNum type="arabicPeriod"/>
              <a:defRPr/>
            </a:pPr>
            <a:endParaRPr lang="ga-IE" sz="2400" dirty="0" smtClean="0">
              <a:latin typeface="Tw Cen MT" panose="020B0602020104020603" pitchFamily="34" charset="0"/>
            </a:endParaRPr>
          </a:p>
          <a:p>
            <a:pPr marL="514350" indent="-514350">
              <a:buFont typeface="+mj-lt"/>
              <a:buAutoNum type="arabicPeriod"/>
              <a:defRPr/>
            </a:pPr>
            <a:r>
              <a:rPr lang="ga-IE" sz="2400" dirty="0" smtClean="0">
                <a:latin typeface="Tw Cen MT" panose="020B0602020104020603" pitchFamily="34" charset="0"/>
              </a:rPr>
              <a:t>Cé a chuir tús le </a:t>
            </a:r>
            <a:r>
              <a:rPr lang="ga-IE" sz="2400" dirty="0" err="1" smtClean="0">
                <a:latin typeface="Tw Cen MT" panose="020B0602020104020603" pitchFamily="34" charset="0"/>
              </a:rPr>
              <a:t>hUair</a:t>
            </a:r>
            <a:r>
              <a:rPr lang="ga-IE" sz="2400" dirty="0" smtClean="0">
                <a:latin typeface="Tw Cen MT" panose="020B0602020104020603" pitchFamily="34" charset="0"/>
              </a:rPr>
              <a:t> na Cruinne? </a:t>
            </a:r>
          </a:p>
          <a:p>
            <a:pPr>
              <a:defRPr/>
            </a:pPr>
            <a:endParaRPr lang="ga-IE" sz="2400" dirty="0"/>
          </a:p>
        </p:txBody>
      </p:sp>
    </p:spTree>
    <p:extLst>
      <p:ext uri="{BB962C8B-B14F-4D97-AF65-F5344CB8AC3E}">
        <p14:creationId xmlns:p14="http://schemas.microsoft.com/office/powerpoint/2010/main" val="84162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6" name="Title 1"/>
          <p:cNvSpPr txBox="1">
            <a:spLocks/>
          </p:cNvSpPr>
          <p:nvPr/>
        </p:nvSpPr>
        <p:spPr>
          <a:xfrm>
            <a:off x="1855077" y="720000"/>
            <a:ext cx="8558923" cy="683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ga-IE" altLang="en-US" dirty="0" smtClean="0"/>
              <a:t> </a:t>
            </a:r>
            <a:r>
              <a:rPr lang="ga-IE" altLang="en-US" dirty="0" smtClean="0">
                <a:latin typeface="Berlin Sans FB" panose="020E0602020502020306" pitchFamily="34" charset="0"/>
              </a:rPr>
              <a:t>Tráth na gCeist: Freagraí</a:t>
            </a:r>
          </a:p>
        </p:txBody>
      </p:sp>
      <p:sp>
        <p:nvSpPr>
          <p:cNvPr id="8" name="Rectangle 7"/>
          <p:cNvSpPr/>
          <p:nvPr/>
        </p:nvSpPr>
        <p:spPr>
          <a:xfrm>
            <a:off x="1073149" y="1331972"/>
            <a:ext cx="10045699" cy="4946721"/>
          </a:xfrm>
          <a:prstGeom prst="rect">
            <a:avLst/>
          </a:prstGeom>
        </p:spPr>
        <p:txBody>
          <a:bodyPr wrap="square" lIns="0" tIns="72000" rIns="0" bIns="72000">
            <a:spAutoFit/>
          </a:bodyPr>
          <a:lstStyle/>
          <a:p>
            <a:pPr marL="514350" indent="-514350">
              <a:buFont typeface="+mj-lt"/>
              <a:buAutoNum type="arabicPeriod"/>
              <a:defRPr/>
            </a:pPr>
            <a:r>
              <a:rPr lang="ga-IE" sz="2400" dirty="0" smtClean="0">
                <a:latin typeface="Tw Cen MT" panose="020B0602020104020603" pitchFamily="34" charset="0"/>
              </a:rPr>
              <a:t>Cén sórt breoslaí iad gual, ola, móin agus gás?</a:t>
            </a:r>
          </a:p>
          <a:p>
            <a:pPr marL="1371600" lvl="2" indent="-457200">
              <a:buFont typeface="Arial" panose="020B0604020202020204" pitchFamily="34" charset="0"/>
              <a:buChar char="•"/>
              <a:defRPr/>
            </a:pPr>
            <a:r>
              <a:rPr lang="ga-IE" sz="2400" dirty="0" smtClean="0">
                <a:solidFill>
                  <a:srgbClr val="00B050"/>
                </a:solidFill>
                <a:latin typeface="Tw Cen MT" panose="020B0602020104020603" pitchFamily="34" charset="0"/>
              </a:rPr>
              <a:t>Is breoslaí iontaise iad.</a:t>
            </a:r>
          </a:p>
          <a:p>
            <a:pPr marL="514350" indent="-514350">
              <a:buFont typeface="+mj-lt"/>
              <a:buAutoNum type="arabicPeriod"/>
              <a:defRPr/>
            </a:pPr>
            <a:r>
              <a:rPr lang="ga-IE" sz="2400" dirty="0" smtClean="0">
                <a:latin typeface="Tw Cen MT" panose="020B0602020104020603" pitchFamily="34" charset="0"/>
              </a:rPr>
              <a:t>Cén fheidhm atá ag na gáis ceaptha teasa san atmaisféar? </a:t>
            </a:r>
          </a:p>
          <a:p>
            <a:pPr marL="1371600" lvl="2" indent="-457200">
              <a:buFont typeface="Arial" panose="020B0604020202020204" pitchFamily="34" charset="0"/>
              <a:buChar char="•"/>
              <a:defRPr/>
            </a:pPr>
            <a:r>
              <a:rPr lang="ga-IE" sz="2400" dirty="0" smtClean="0">
                <a:solidFill>
                  <a:srgbClr val="00B050"/>
                </a:solidFill>
                <a:latin typeface="Tw Cen MT" panose="020B0602020104020603" pitchFamily="34" charset="0"/>
              </a:rPr>
              <a:t>Ceapann siad fuinneamh na gréine. Is mar gheall ar na gáis ceaptha teasa a fhanann teas na gréine san atmaisféar, mar sin. </a:t>
            </a:r>
          </a:p>
          <a:p>
            <a:pPr marL="514350" indent="-514350">
              <a:buFont typeface="+mj-lt"/>
              <a:buAutoNum type="arabicPeriod"/>
              <a:defRPr/>
            </a:pPr>
            <a:r>
              <a:rPr lang="ga-IE" sz="2400" dirty="0" smtClean="0">
                <a:latin typeface="Tw Cen MT" panose="020B0602020104020603" pitchFamily="34" charset="0"/>
              </a:rPr>
              <a:t>Cad is lorg carbóin ann? </a:t>
            </a:r>
          </a:p>
          <a:p>
            <a:pPr marL="1371600" lvl="2" indent="-457200">
              <a:buFont typeface="Arial" panose="020B0604020202020204" pitchFamily="34" charset="0"/>
              <a:buChar char="•"/>
              <a:defRPr/>
            </a:pPr>
            <a:r>
              <a:rPr lang="ga-IE" sz="2400" dirty="0" smtClean="0">
                <a:solidFill>
                  <a:srgbClr val="00B050"/>
                </a:solidFill>
                <a:latin typeface="Tw Cen MT" panose="020B0602020104020603" pitchFamily="34" charset="0"/>
              </a:rPr>
              <a:t>Is é is lorg carbóin ann ná an méid dé-ocsaíde carbóin a scaoiltear isteach san atmaisféar mar gheall ar ár gcuid gníomhaíochtaí laethúla. </a:t>
            </a:r>
          </a:p>
          <a:p>
            <a:pPr marL="514350" indent="-514350">
              <a:buFont typeface="+mj-lt"/>
              <a:buAutoNum type="arabicPeriod"/>
              <a:defRPr/>
            </a:pPr>
            <a:r>
              <a:rPr lang="ga-IE" sz="2400" dirty="0" smtClean="0">
                <a:latin typeface="Tw Cen MT" panose="020B0602020104020603" pitchFamily="34" charset="0"/>
              </a:rPr>
              <a:t>Céard ba cheart dúinn a dhéanamh lenár gcuid dramhaíola orgánaí? </a:t>
            </a:r>
          </a:p>
          <a:p>
            <a:pPr marL="1428750" lvl="2" indent="-514350">
              <a:buFont typeface="Arial" panose="020B0604020202020204" pitchFamily="34" charset="0"/>
              <a:buChar char="•"/>
              <a:defRPr/>
            </a:pPr>
            <a:r>
              <a:rPr lang="ga-IE" sz="2400" dirty="0" smtClean="0">
                <a:solidFill>
                  <a:srgbClr val="00B050"/>
                </a:solidFill>
                <a:latin typeface="Tw Cen MT" panose="020B0602020104020603" pitchFamily="34" charset="0"/>
              </a:rPr>
              <a:t>Ba cheart múirín a dhéanamh di. </a:t>
            </a:r>
          </a:p>
          <a:p>
            <a:pPr marL="514350" indent="-514350">
              <a:buFont typeface="+mj-lt"/>
              <a:buAutoNum type="arabicPeriod"/>
              <a:defRPr/>
            </a:pPr>
            <a:r>
              <a:rPr lang="ga-IE" sz="2400" dirty="0" smtClean="0">
                <a:latin typeface="Tw Cen MT" panose="020B0602020104020603" pitchFamily="34" charset="0"/>
              </a:rPr>
              <a:t>Cé a chuir tús le </a:t>
            </a:r>
            <a:r>
              <a:rPr lang="ga-IE" sz="2400" dirty="0" err="1" smtClean="0">
                <a:latin typeface="Tw Cen MT" panose="020B0602020104020603" pitchFamily="34" charset="0"/>
              </a:rPr>
              <a:t>hUair</a:t>
            </a:r>
            <a:r>
              <a:rPr lang="ga-IE" sz="2400" dirty="0" smtClean="0">
                <a:latin typeface="Tw Cen MT" panose="020B0602020104020603" pitchFamily="34" charset="0"/>
              </a:rPr>
              <a:t> na Cruinne? </a:t>
            </a:r>
          </a:p>
          <a:p>
            <a:pPr marL="1428750" lvl="2" indent="-514350">
              <a:buFont typeface="Arial" panose="020B0604020202020204" pitchFamily="34" charset="0"/>
              <a:buChar char="•"/>
              <a:defRPr/>
            </a:pPr>
            <a:r>
              <a:rPr lang="ga-IE" sz="2400" dirty="0" smtClean="0">
                <a:solidFill>
                  <a:srgbClr val="00B050"/>
                </a:solidFill>
                <a:latin typeface="Tw Cen MT" panose="020B0602020104020603" pitchFamily="34" charset="0"/>
              </a:rPr>
              <a:t>Is é an WWF (</a:t>
            </a:r>
            <a:r>
              <a:rPr lang="ga-IE" sz="2400" dirty="0" err="1" smtClean="0">
                <a:solidFill>
                  <a:srgbClr val="00B050"/>
                </a:solidFill>
                <a:latin typeface="Tw Cen MT" panose="020B0602020104020603" pitchFamily="34" charset="0"/>
              </a:rPr>
              <a:t>World</a:t>
            </a:r>
            <a:r>
              <a:rPr lang="ga-IE" sz="2400" dirty="0" smtClean="0">
                <a:solidFill>
                  <a:srgbClr val="00B050"/>
                </a:solidFill>
                <a:latin typeface="Tw Cen MT" panose="020B0602020104020603" pitchFamily="34" charset="0"/>
              </a:rPr>
              <a:t> </a:t>
            </a:r>
            <a:r>
              <a:rPr lang="ga-IE" sz="2400" dirty="0" err="1" smtClean="0">
                <a:solidFill>
                  <a:srgbClr val="00B050"/>
                </a:solidFill>
                <a:latin typeface="Tw Cen MT" panose="020B0602020104020603" pitchFamily="34" charset="0"/>
              </a:rPr>
              <a:t>Wildlife</a:t>
            </a:r>
            <a:r>
              <a:rPr lang="ga-IE" sz="2400" dirty="0" smtClean="0">
                <a:solidFill>
                  <a:srgbClr val="00B050"/>
                </a:solidFill>
                <a:latin typeface="Tw Cen MT" panose="020B0602020104020603" pitchFamily="34" charset="0"/>
              </a:rPr>
              <a:t> </a:t>
            </a:r>
            <a:r>
              <a:rPr lang="ga-IE" sz="2400" dirty="0" err="1" smtClean="0">
                <a:solidFill>
                  <a:srgbClr val="00B050"/>
                </a:solidFill>
                <a:latin typeface="Tw Cen MT" panose="020B0602020104020603" pitchFamily="34" charset="0"/>
              </a:rPr>
              <a:t>Fund</a:t>
            </a:r>
            <a:r>
              <a:rPr lang="ga-IE" sz="2400" dirty="0" smtClean="0">
                <a:solidFill>
                  <a:srgbClr val="00B050"/>
                </a:solidFill>
                <a:latin typeface="Tw Cen MT" panose="020B0602020104020603" pitchFamily="34" charset="0"/>
              </a:rPr>
              <a:t>) a chuir tús le </a:t>
            </a:r>
            <a:r>
              <a:rPr lang="ga-IE" sz="2400" dirty="0" err="1" smtClean="0">
                <a:solidFill>
                  <a:srgbClr val="00B050"/>
                </a:solidFill>
                <a:latin typeface="Tw Cen MT" panose="020B0602020104020603" pitchFamily="34" charset="0"/>
              </a:rPr>
              <a:t>hUair</a:t>
            </a:r>
            <a:r>
              <a:rPr lang="ga-IE" sz="2400" dirty="0" smtClean="0">
                <a:solidFill>
                  <a:srgbClr val="00B050"/>
                </a:solidFill>
                <a:latin typeface="Tw Cen MT" panose="020B0602020104020603" pitchFamily="34" charset="0"/>
              </a:rPr>
              <a:t> na Cruinne </a:t>
            </a:r>
            <a:br>
              <a:rPr lang="ga-IE" sz="2400" dirty="0" smtClean="0">
                <a:solidFill>
                  <a:srgbClr val="00B050"/>
                </a:solidFill>
                <a:latin typeface="Tw Cen MT" panose="020B0602020104020603" pitchFamily="34" charset="0"/>
              </a:rPr>
            </a:br>
            <a:r>
              <a:rPr lang="ga-IE" sz="2400" dirty="0" smtClean="0">
                <a:solidFill>
                  <a:srgbClr val="00B050"/>
                </a:solidFill>
                <a:latin typeface="Tw Cen MT" panose="020B0602020104020603" pitchFamily="34" charset="0"/>
              </a:rPr>
              <a:t>sa bhliain 2007.</a:t>
            </a:r>
            <a:endParaRPr lang="ga-IE" sz="2400" dirty="0">
              <a:solidFill>
                <a:srgbClr val="00B050"/>
              </a:solidFill>
              <a:latin typeface="Tw Cen MT" panose="020B0602020104020603" pitchFamily="34" charset="0"/>
            </a:endParaRPr>
          </a:p>
        </p:txBody>
      </p:sp>
    </p:spTree>
    <p:extLst>
      <p:ext uri="{BB962C8B-B14F-4D97-AF65-F5344CB8AC3E}">
        <p14:creationId xmlns:p14="http://schemas.microsoft.com/office/powerpoint/2010/main" val="41049698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p:cNvSpPr>
          <p:nvPr/>
        </p:nvSpPr>
        <p:spPr>
          <a:xfrm>
            <a:off x="498000" y="2970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2" name="Rectangle 4"/>
          <p:cNvSpPr>
            <a:spLocks noChangeArrowheads="1"/>
          </p:cNvSpPr>
          <p:nvPr/>
        </p:nvSpPr>
        <p:spPr bwMode="auto">
          <a:xfrm>
            <a:off x="743433" y="2735233"/>
            <a:ext cx="224130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spcAft>
                <a:spcPts val="1200"/>
              </a:spcAft>
              <a:buNone/>
            </a:pPr>
            <a:r>
              <a:rPr lang="ga-IE" altLang="en-US" sz="2400" dirty="0">
                <a:solidFill>
                  <a:schemeClr val="tx1"/>
                </a:solidFill>
                <a:latin typeface="Tw Cen MT" panose="020B0602020104020603" pitchFamily="34" charset="0"/>
                <a:ea typeface="+mn-ea"/>
                <a:cs typeface="+mn-cs"/>
              </a:rPr>
              <a:t>nuair a chuirimid an solas nó an teas ar siúl</a:t>
            </a:r>
          </a:p>
        </p:txBody>
      </p:sp>
      <p:sp>
        <p:nvSpPr>
          <p:cNvPr id="3" name="TextBox 2"/>
          <p:cNvSpPr txBox="1"/>
          <p:nvPr/>
        </p:nvSpPr>
        <p:spPr>
          <a:xfrm>
            <a:off x="3933371" y="476673"/>
            <a:ext cx="4339772" cy="584775"/>
          </a:xfrm>
          <a:prstGeom prst="rect">
            <a:avLst/>
          </a:prstGeom>
          <a:noFill/>
        </p:spPr>
        <p:txBody>
          <a:bodyPr wrap="square" rtlCol="0">
            <a:spAutoFit/>
          </a:bodyPr>
          <a:lstStyle/>
          <a:p>
            <a:pPr algn="ctr"/>
            <a:r>
              <a:rPr lang="ga-IE" sz="3200" dirty="0">
                <a:latin typeface="Berlin Sans FB" panose="020E0602020502020306" pitchFamily="34" charset="0"/>
              </a:rPr>
              <a:t>Fuinneamh</a:t>
            </a:r>
          </a:p>
        </p:txBody>
      </p:sp>
      <p:sp>
        <p:nvSpPr>
          <p:cNvPr id="4" name="TextBox 3"/>
          <p:cNvSpPr txBox="1"/>
          <p:nvPr/>
        </p:nvSpPr>
        <p:spPr>
          <a:xfrm>
            <a:off x="3423947" y="1247747"/>
            <a:ext cx="4849196" cy="830997"/>
          </a:xfrm>
          <a:prstGeom prst="rect">
            <a:avLst/>
          </a:prstGeom>
          <a:noFill/>
        </p:spPr>
        <p:txBody>
          <a:bodyPr wrap="square" rtlCol="0">
            <a:spAutoFit/>
          </a:bodyPr>
          <a:lstStyle/>
          <a:p>
            <a:pPr>
              <a:lnSpc>
                <a:spcPct val="100000"/>
              </a:lnSpc>
              <a:spcBef>
                <a:spcPct val="0"/>
              </a:spcBef>
              <a:spcAft>
                <a:spcPts val="1200"/>
              </a:spcAft>
              <a:buNone/>
            </a:pPr>
            <a:r>
              <a:rPr lang="ga-IE" altLang="en-US" sz="2400" dirty="0">
                <a:latin typeface="Tw Cen MT" panose="020B0602020104020603" pitchFamily="34" charset="0"/>
              </a:rPr>
              <a:t>Bíonn fuinneamh á úsáid againn ar bhealaí éagsúla i gcaitheamh an lae:</a:t>
            </a:r>
            <a:endParaRPr lang="ga-IE" altLang="en-US" sz="2400" dirty="0">
              <a:solidFill>
                <a:schemeClr val="tx1"/>
              </a:solidFill>
              <a:latin typeface="Tw Cen MT" panose="020B0602020104020603" pitchFamily="34" charset="0"/>
            </a:endParaRPr>
          </a:p>
        </p:txBody>
      </p:sp>
      <p:pic>
        <p:nvPicPr>
          <p:cNvPr id="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3620" r="96682">
                        <a14:foregroundMark x1="12519" y1="53462" x2="3620" y2="59808"/>
                        <a14:foregroundMark x1="22021" y1="42308" x2="24585" y2="68269"/>
                        <a14:foregroundMark x1="82051" y1="73077" x2="68326" y2="44423"/>
                        <a14:foregroundMark x1="41478" y1="52115" x2="61991" y2="51346"/>
                        <a14:foregroundMark x1="83560" y1="57692" x2="96682" y2="52885"/>
                      </a14:backgroundRemoval>
                    </a14:imgEffect>
                  </a14:imgLayer>
                </a14:imgProps>
              </a:ext>
              <a:ext uri="{28A0092B-C50C-407E-A947-70E740481C1C}">
                <a14:useLocalDpi xmlns:a14="http://schemas.microsoft.com/office/drawing/2010/main" val="0"/>
              </a:ext>
            </a:extLst>
          </a:blip>
          <a:stretch>
            <a:fillRect/>
          </a:stretch>
        </p:blipFill>
        <p:spPr bwMode="auto">
          <a:xfrm>
            <a:off x="6050062" y="2797256"/>
            <a:ext cx="2758112" cy="2068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4231" y1="34264" x2="40224" y2="32093"/>
                        <a14:foregroundMark x1="50321" y1="22016" x2="49840" y2="11318"/>
                        <a14:foregroundMark x1="66506" y1="28217" x2="66506" y2="28217"/>
                        <a14:foregroundMark x1="66506" y1="28217" x2="66506" y2="28217"/>
                        <a14:foregroundMark x1="31891" y1="26977" x2="31891" y2="26977"/>
                        <a14:foregroundMark x1="26763" y1="44961" x2="26763" y2="44961"/>
                        <a14:foregroundMark x1="34615" y1="61705" x2="34615" y2="61705"/>
                        <a14:foregroundMark x1="67147" y1="62326" x2="67147" y2="62326"/>
                        <a14:foregroundMark x1="79487" y1="44341" x2="79487" y2="44341"/>
                        <a14:foregroundMark x1="73878" y1="46047" x2="73878" y2="46047"/>
                      </a14:backgroundRemoval>
                    </a14:imgEffect>
                  </a14:imgLayer>
                </a14:imgProps>
              </a:ext>
              <a:ext uri="{28A0092B-C50C-407E-A947-70E740481C1C}">
                <a14:useLocalDpi xmlns:a14="http://schemas.microsoft.com/office/drawing/2010/main" val="0"/>
              </a:ext>
            </a:extLst>
          </a:blip>
          <a:stretch>
            <a:fillRect/>
          </a:stretch>
        </p:blipFill>
        <p:spPr bwMode="auto">
          <a:xfrm>
            <a:off x="596042" y="663724"/>
            <a:ext cx="2592625" cy="2592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94853" y="2735233"/>
            <a:ext cx="2350806" cy="1922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38010" y="811062"/>
            <a:ext cx="2556092" cy="2236581"/>
          </a:xfrm>
          <a:prstGeom prst="rect">
            <a:avLst/>
          </a:prstGeom>
        </p:spPr>
      </p:pic>
      <p:sp>
        <p:nvSpPr>
          <p:cNvPr id="5" name="TextBox 4">
            <a:extLst>
              <a:ext uri="{FF2B5EF4-FFF2-40B4-BE49-F238E27FC236}">
                <a16:creationId xmlns:a16="http://schemas.microsoft.com/office/drawing/2014/main" xmlns="" id="{AAB75ECE-923A-42B4-86C2-588D6496B233}"/>
              </a:ext>
            </a:extLst>
          </p:cNvPr>
          <p:cNvSpPr txBox="1"/>
          <p:nvPr/>
        </p:nvSpPr>
        <p:spPr>
          <a:xfrm>
            <a:off x="9095263" y="2735233"/>
            <a:ext cx="2370205" cy="1200329"/>
          </a:xfrm>
          <a:prstGeom prst="rect">
            <a:avLst/>
          </a:prstGeom>
          <a:noFill/>
        </p:spPr>
        <p:txBody>
          <a:bodyPr wrap="square" rtlCol="0">
            <a:spAutoFit/>
          </a:bodyPr>
          <a:lstStyle/>
          <a:p>
            <a:r>
              <a:rPr lang="ga-IE" altLang="en-US" sz="2400" dirty="0">
                <a:solidFill>
                  <a:schemeClr val="tx1"/>
                </a:solidFill>
                <a:latin typeface="Tw Cen MT" panose="020B0602020104020603" pitchFamily="34" charset="0"/>
                <a:ea typeface="+mn-ea"/>
                <a:cs typeface="+mn-cs"/>
              </a:rPr>
              <a:t>nuair a úsáidimid earraí leictreacha sa bhaile</a:t>
            </a:r>
            <a:endParaRPr lang="ga-IE" sz="2400" dirty="0"/>
          </a:p>
        </p:txBody>
      </p:sp>
      <p:sp>
        <p:nvSpPr>
          <p:cNvPr id="9" name="TextBox 8">
            <a:extLst>
              <a:ext uri="{FF2B5EF4-FFF2-40B4-BE49-F238E27FC236}">
                <a16:creationId xmlns:a16="http://schemas.microsoft.com/office/drawing/2014/main" xmlns="" id="{3555536D-9952-4DCC-A409-47E99E98E79A}"/>
              </a:ext>
            </a:extLst>
          </p:cNvPr>
          <p:cNvSpPr txBox="1"/>
          <p:nvPr/>
        </p:nvSpPr>
        <p:spPr>
          <a:xfrm>
            <a:off x="6515497" y="4666526"/>
            <a:ext cx="2272937" cy="830997"/>
          </a:xfrm>
          <a:prstGeom prst="rect">
            <a:avLst/>
          </a:prstGeom>
          <a:noFill/>
        </p:spPr>
        <p:txBody>
          <a:bodyPr wrap="square" rtlCol="0">
            <a:spAutoFit/>
          </a:bodyPr>
          <a:lstStyle/>
          <a:p>
            <a:r>
              <a:rPr lang="ga-IE" altLang="en-US" sz="2400" dirty="0">
                <a:solidFill>
                  <a:schemeClr val="tx1"/>
                </a:solidFill>
                <a:latin typeface="Tw Cen MT" panose="020B0602020104020603" pitchFamily="34" charset="0"/>
                <a:ea typeface="+mn-ea"/>
                <a:cs typeface="+mn-cs"/>
              </a:rPr>
              <a:t>nuair a théimid áit éigin sa charr</a:t>
            </a:r>
            <a:endParaRPr lang="ga-IE" sz="2400" dirty="0"/>
          </a:p>
        </p:txBody>
      </p:sp>
      <p:sp>
        <p:nvSpPr>
          <p:cNvPr id="10" name="TextBox 9">
            <a:extLst>
              <a:ext uri="{FF2B5EF4-FFF2-40B4-BE49-F238E27FC236}">
                <a16:creationId xmlns:a16="http://schemas.microsoft.com/office/drawing/2014/main" xmlns="" id="{9915ADA2-52C1-43C9-8DB2-6CAA25249BCB}"/>
              </a:ext>
            </a:extLst>
          </p:cNvPr>
          <p:cNvSpPr txBox="1"/>
          <p:nvPr/>
        </p:nvSpPr>
        <p:spPr>
          <a:xfrm>
            <a:off x="3194853" y="4662399"/>
            <a:ext cx="2422307" cy="1200329"/>
          </a:xfrm>
          <a:prstGeom prst="rect">
            <a:avLst/>
          </a:prstGeom>
          <a:noFill/>
        </p:spPr>
        <p:txBody>
          <a:bodyPr wrap="square" rtlCol="0">
            <a:spAutoFit/>
          </a:bodyPr>
          <a:lstStyle/>
          <a:p>
            <a:r>
              <a:rPr lang="ga-IE" altLang="en-US" sz="2400" dirty="0">
                <a:solidFill>
                  <a:schemeClr val="tx1"/>
                </a:solidFill>
                <a:latin typeface="Tw Cen MT" panose="020B0602020104020603" pitchFamily="34" charset="0"/>
                <a:ea typeface="+mn-ea"/>
                <a:cs typeface="+mn-cs"/>
              </a:rPr>
              <a:t>nuair a úsáidimid nithe a táirgeadh i monarcha</a:t>
            </a:r>
          </a:p>
        </p:txBody>
      </p:sp>
    </p:spTree>
    <p:extLst>
      <p:ext uri="{BB962C8B-B14F-4D97-AF65-F5344CB8AC3E}">
        <p14:creationId xmlns:p14="http://schemas.microsoft.com/office/powerpoint/2010/main" val="3685992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p:cTn id="24" dur="500" fill="hold"/>
                                        <p:tgtEl>
                                          <p:spTgt spid="1030"/>
                                        </p:tgtEl>
                                        <p:attrNameLst>
                                          <p:attrName>ppt_w</p:attrName>
                                        </p:attrNameLst>
                                      </p:cBhvr>
                                      <p:tavLst>
                                        <p:tav tm="0">
                                          <p:val>
                                            <p:fltVal val="0"/>
                                          </p:val>
                                        </p:tav>
                                        <p:tav tm="100000">
                                          <p:val>
                                            <p:strVal val="#ppt_w"/>
                                          </p:val>
                                        </p:tav>
                                      </p:tavLst>
                                    </p:anim>
                                    <p:anim calcmode="lin" valueType="num">
                                      <p:cBhvr>
                                        <p:cTn id="25" dur="500" fill="hold"/>
                                        <p:tgtEl>
                                          <p:spTgt spid="1030"/>
                                        </p:tgtEl>
                                        <p:attrNameLst>
                                          <p:attrName>ppt_h</p:attrName>
                                        </p:attrNameLst>
                                      </p:cBhvr>
                                      <p:tavLst>
                                        <p:tav tm="0">
                                          <p:val>
                                            <p:fltVal val="0"/>
                                          </p:val>
                                        </p:tav>
                                        <p:tav tm="100000">
                                          <p:val>
                                            <p:strVal val="#ppt_h"/>
                                          </p:val>
                                        </p:tav>
                                      </p:tavLst>
                                    </p:anim>
                                    <p:animEffect transition="in" filter="fade">
                                      <p:cBhvr>
                                        <p:cTn id="26" dur="500"/>
                                        <p:tgtEl>
                                          <p:spTgt spid="10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2" name="Rectangle 1"/>
          <p:cNvSpPr/>
          <p:nvPr/>
        </p:nvSpPr>
        <p:spPr>
          <a:xfrm>
            <a:off x="1358900" y="873704"/>
            <a:ext cx="10083800" cy="4216539"/>
          </a:xfrm>
          <a:prstGeom prst="rect">
            <a:avLst/>
          </a:prstGeom>
        </p:spPr>
        <p:txBody>
          <a:bodyPr wrap="square">
            <a:spAutoFit/>
          </a:bodyPr>
          <a:lstStyle/>
          <a:p>
            <a:r>
              <a:rPr lang="ga-IE" altLang="en-US" sz="2800" dirty="0" smtClean="0">
                <a:latin typeface="Tw Cen MT" panose="020B0602020104020603" pitchFamily="34" charset="0"/>
              </a:rPr>
              <a:t>Tuilleadh eolais:</a:t>
            </a:r>
            <a:endParaRPr lang="ga-IE" altLang="en-US" dirty="0" smtClean="0">
              <a:latin typeface="Tw Cen MT" panose="020B0602020104020603" pitchFamily="34" charset="0"/>
            </a:endParaRPr>
          </a:p>
          <a:p>
            <a:r>
              <a:rPr lang="ga-IE" sz="2400" dirty="0" smtClean="0">
                <a:latin typeface="Tw Cen MT" panose="020B0602020104020603" pitchFamily="34" charset="0"/>
                <a:hlinkClick r:id="rId3"/>
              </a:rPr>
              <a:t>http://www.cogg.ie/wp-content/uploads/eureka-2-6.pdf</a:t>
            </a:r>
            <a:endParaRPr lang="ga-IE" sz="2400" dirty="0" smtClean="0">
              <a:latin typeface="Tw Cen MT" panose="020B0602020104020603" pitchFamily="34" charset="0"/>
            </a:endParaRPr>
          </a:p>
          <a:p>
            <a:endParaRPr lang="ga-IE" sz="2400" dirty="0" smtClean="0">
              <a:latin typeface="Tw Cen MT" panose="020B0602020104020603" pitchFamily="34" charset="0"/>
            </a:endParaRPr>
          </a:p>
          <a:p>
            <a:r>
              <a:rPr lang="ga-IE" sz="2400" dirty="0" smtClean="0">
                <a:latin typeface="Tw Cen MT" panose="020B0602020104020603" pitchFamily="34" charset="0"/>
                <a:hlinkClick r:id="rId4"/>
              </a:rPr>
              <a:t>https://www.worldwildlife.org/</a:t>
            </a:r>
            <a:endParaRPr lang="ga-IE" sz="2400" dirty="0" smtClean="0">
              <a:latin typeface="Tw Cen MT" panose="020B0602020104020603" pitchFamily="34" charset="0"/>
            </a:endParaRPr>
          </a:p>
          <a:p>
            <a:endParaRPr lang="ga-IE" sz="2400" dirty="0" smtClean="0">
              <a:latin typeface="Tw Cen MT" panose="020B0602020104020603" pitchFamily="34" charset="0"/>
            </a:endParaRPr>
          </a:p>
          <a:p>
            <a:r>
              <a:rPr lang="ga-IE" sz="2400" dirty="0" smtClean="0">
                <a:latin typeface="Tw Cen MT" panose="020B0602020104020603" pitchFamily="34" charset="0"/>
                <a:hlinkClick r:id="rId5"/>
              </a:rPr>
              <a:t>https://ec.europa.eu/clima/citizens/tips/shopping_ga?2nd-language=el</a:t>
            </a:r>
            <a:endParaRPr lang="ga-IE" sz="2400" dirty="0" smtClean="0">
              <a:latin typeface="Tw Cen MT" panose="020B0602020104020603" pitchFamily="34" charset="0"/>
            </a:endParaRPr>
          </a:p>
          <a:p>
            <a:endParaRPr lang="ga-IE" sz="2400" dirty="0" smtClean="0">
              <a:latin typeface="Tw Cen MT" panose="020B0602020104020603" pitchFamily="34" charset="0"/>
            </a:endParaRPr>
          </a:p>
          <a:p>
            <a:r>
              <a:rPr lang="ga-IE" sz="2400" dirty="0" smtClean="0">
                <a:latin typeface="Tw Cen MT" panose="020B0602020104020603" pitchFamily="34" charset="0"/>
                <a:hlinkClick r:id="rId6"/>
              </a:rPr>
              <a:t>https://kids.nationalgeographic.com/explore/nature/save-the-earth-hub/13-ways-to-save-the-earth-from-climate-change/</a:t>
            </a:r>
            <a:endParaRPr lang="ga-IE" sz="2400" dirty="0" smtClean="0">
              <a:latin typeface="Tw Cen MT" panose="020B0602020104020603" pitchFamily="34" charset="0"/>
            </a:endParaRPr>
          </a:p>
          <a:p>
            <a:endParaRPr lang="ga-IE" sz="2400" dirty="0" smtClean="0">
              <a:latin typeface="Tw Cen MT" panose="020B0602020104020603" pitchFamily="34" charset="0"/>
            </a:endParaRPr>
          </a:p>
          <a:p>
            <a:r>
              <a:rPr lang="ga-IE" sz="2400" dirty="0" smtClean="0">
                <a:latin typeface="Tw Cen MT" panose="020B0602020104020603" pitchFamily="34" charset="0"/>
                <a:hlinkClick r:id="rId7"/>
              </a:rPr>
              <a:t>https://kids.nationalgeographic.com/videos/kids-vs-plastic/</a:t>
            </a:r>
            <a:endParaRPr lang="ga-IE" altLang="en-US" sz="2400" dirty="0" smtClean="0">
              <a:latin typeface="Tw Cen MT" panose="020B0602020104020603" pitchFamily="34" charset="0"/>
            </a:endParaRPr>
          </a:p>
        </p:txBody>
      </p:sp>
    </p:spTree>
    <p:extLst>
      <p:ext uri="{BB962C8B-B14F-4D97-AF65-F5344CB8AC3E}">
        <p14:creationId xmlns:p14="http://schemas.microsoft.com/office/powerpoint/2010/main" val="1149139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11" name="TextBox 6"/>
          <p:cNvSpPr txBox="1">
            <a:spLocks noChangeArrowheads="1"/>
          </p:cNvSpPr>
          <p:nvPr/>
        </p:nvSpPr>
        <p:spPr bwMode="auto">
          <a:xfrm>
            <a:off x="1849122" y="934494"/>
            <a:ext cx="8722377" cy="4278094"/>
          </a:xfrm>
          <a:prstGeom prst="rect">
            <a:avLst/>
          </a:prstGeom>
          <a:noFill/>
          <a:ln w="9525">
            <a:noFill/>
            <a:miter lim="800000"/>
            <a:headEnd/>
            <a:tailEnd/>
          </a:ln>
        </p:spPr>
        <p:txBody>
          <a:bodyPr wrap="square">
            <a:spAutoFit/>
          </a:bodyPr>
          <a:lstStyle/>
          <a:p>
            <a:r>
              <a:rPr lang="ga-IE" sz="1600" b="1" smtClean="0">
                <a:solidFill>
                  <a:srgbClr val="000000"/>
                </a:solidFill>
                <a:latin typeface="Tw Cen MT" panose="020B0602020104020603" pitchFamily="34" charset="0"/>
                <a:cs typeface="Times New Roman" pitchFamily="18" charset="0"/>
              </a:rPr>
              <a:t>Íomhánna: </a:t>
            </a:r>
            <a:r>
              <a:rPr lang="en-IE" sz="1600" dirty="0" smtClean="0">
                <a:solidFill>
                  <a:srgbClr val="000000"/>
                </a:solidFill>
                <a:latin typeface="Tw Cen MT" panose="020B0602020104020603" pitchFamily="34" charset="0"/>
                <a:cs typeface="Times New Roman" pitchFamily="18" charset="0"/>
              </a:rPr>
              <a:t>Shutterstock</a:t>
            </a:r>
          </a:p>
          <a:p>
            <a:r>
              <a:rPr lang="en-IE" sz="1600" b="1" dirty="0" err="1" smtClean="0">
                <a:solidFill>
                  <a:srgbClr val="000000"/>
                </a:solidFill>
                <a:latin typeface="Tw Cen MT" panose="020B0602020104020603" pitchFamily="34" charset="0"/>
                <a:cs typeface="Times New Roman" pitchFamily="18" charset="0"/>
              </a:rPr>
              <a:t>Tagairtí</a:t>
            </a:r>
            <a:r>
              <a:rPr lang="en-IE" sz="1600" b="1" dirty="0" smtClean="0">
                <a:solidFill>
                  <a:srgbClr val="000000"/>
                </a:solidFill>
                <a:latin typeface="Tw Cen MT" panose="020B0602020104020603" pitchFamily="34" charset="0"/>
                <a:cs typeface="Times New Roman" pitchFamily="18" charset="0"/>
              </a:rPr>
              <a:t>: </a:t>
            </a:r>
            <a:r>
              <a:rPr lang="en-US" sz="1600" dirty="0">
                <a:latin typeface="Tw Cen MT" panose="020B0602020104020603" pitchFamily="34" charset="0"/>
              </a:rPr>
              <a:t>HOUSTON, USA - SEPTEMBER 2, 2017: Traffic on flooded roads of the city. Texas, US. </a:t>
            </a:r>
            <a:r>
              <a:rPr lang="en-US" sz="1600" dirty="0" err="1">
                <a:latin typeface="Tw Cen MT" panose="020B0602020104020603" pitchFamily="34" charset="0"/>
              </a:rPr>
              <a:t>IrinaK</a:t>
            </a:r>
            <a:r>
              <a:rPr lang="en-US" sz="1600" dirty="0">
                <a:latin typeface="Tw Cen MT" panose="020B0602020104020603" pitchFamily="34" charset="0"/>
              </a:rPr>
              <a:t> / Shutterstock.com</a:t>
            </a:r>
          </a:p>
          <a:p>
            <a:r>
              <a:rPr lang="en-US" sz="1600" dirty="0">
                <a:solidFill>
                  <a:srgbClr val="000000"/>
                </a:solidFill>
                <a:latin typeface="Tw Cen MT" panose="020B0602020104020603" pitchFamily="34" charset="0"/>
                <a:cs typeface="Times New Roman" pitchFamily="18" charset="0"/>
              </a:rPr>
              <a:t>KUALA LUMPUR,MALAYSIA-MARCH 31:Unidentified Malaysian families experience Earth Hour 2012 while having satay dinner in K. Lumpur on Mar 31 2012.The event is held annually on the last Saturday of </a:t>
            </a:r>
            <a:r>
              <a:rPr lang="en-US" sz="1600" dirty="0" smtClean="0">
                <a:solidFill>
                  <a:srgbClr val="000000"/>
                </a:solidFill>
                <a:latin typeface="Tw Cen MT" panose="020B0602020104020603" pitchFamily="34" charset="0"/>
                <a:cs typeface="Times New Roman" pitchFamily="18" charset="0"/>
              </a:rPr>
              <a:t>March</a:t>
            </a:r>
            <a:r>
              <a:rPr lang="en-US" sz="1600" dirty="0">
                <a:solidFill>
                  <a:srgbClr val="000000"/>
                </a:solidFill>
                <a:latin typeface="Tw Cen MT" panose="020B0602020104020603" pitchFamily="34" charset="0"/>
                <a:cs typeface="Times New Roman" pitchFamily="18" charset="0"/>
              </a:rPr>
              <a:t>. AHMAD FAIZAL YAHYA / Shutterstock.com</a:t>
            </a:r>
            <a:endParaRPr lang="en-IE" sz="1600" dirty="0" smtClean="0">
              <a:solidFill>
                <a:srgbClr val="000000"/>
              </a:solidFill>
              <a:latin typeface="Tw Cen MT" panose="020B0602020104020603" pitchFamily="34" charset="0"/>
              <a:cs typeface="Times New Roman" pitchFamily="18" charset="0"/>
            </a:endParaRPr>
          </a:p>
          <a:p>
            <a:r>
              <a:rPr lang="en-US" sz="1600" dirty="0">
                <a:solidFill>
                  <a:srgbClr val="000000"/>
                </a:solidFill>
                <a:latin typeface="Tw Cen MT" panose="020B0602020104020603" pitchFamily="34" charset="0"/>
                <a:cs typeface="Times New Roman" pitchFamily="18" charset="0"/>
              </a:rPr>
              <a:t>STOCKHOLM, SWEDEN - MARCH 22, 2019: 16-year-old Swedish climate activist Greta Thunberg demonstrating in Stockholm on Fridays. Holding a sign that says "School strike for Climate". Per </a:t>
            </a:r>
            <a:r>
              <a:rPr lang="en-US" sz="1600" dirty="0" err="1">
                <a:solidFill>
                  <a:srgbClr val="000000"/>
                </a:solidFill>
                <a:latin typeface="Tw Cen MT" panose="020B0602020104020603" pitchFamily="34" charset="0"/>
                <a:cs typeface="Times New Roman" pitchFamily="18" charset="0"/>
              </a:rPr>
              <a:t>Grunditz</a:t>
            </a:r>
            <a:r>
              <a:rPr lang="en-US" sz="1600" dirty="0">
                <a:solidFill>
                  <a:srgbClr val="000000"/>
                </a:solidFill>
                <a:latin typeface="Tw Cen MT" panose="020B0602020104020603" pitchFamily="34" charset="0"/>
                <a:cs typeface="Times New Roman" pitchFamily="18" charset="0"/>
              </a:rPr>
              <a:t> / Shutterstock.com</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4248426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11" name="Picture 4"/>
          <p:cNvPicPr>
            <a:picLocks noChangeAspect="1" noChangeArrowheads="1"/>
          </p:cNvPicPr>
          <p:nvPr/>
        </p:nvPicPr>
        <p:blipFill>
          <a:blip r:embed="rId4"/>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227976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p:cNvSpPr>
          <p:nvPr/>
        </p:nvSpPr>
        <p:spPr>
          <a:xfrm>
            <a:off x="468001"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2" name="Rectangle 4"/>
          <p:cNvSpPr>
            <a:spLocks noChangeArrowheads="1"/>
          </p:cNvSpPr>
          <p:nvPr/>
        </p:nvSpPr>
        <p:spPr bwMode="auto">
          <a:xfrm>
            <a:off x="2915165" y="1161875"/>
            <a:ext cx="6292047" cy="1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spcAft>
                <a:spcPts val="1200"/>
              </a:spcAft>
              <a:buNone/>
            </a:pPr>
            <a:r>
              <a:rPr lang="ga-IE" altLang="en-US" sz="2400" dirty="0">
                <a:solidFill>
                  <a:schemeClr val="tx1"/>
                </a:solidFill>
                <a:latin typeface="Tw Cen MT" panose="020B0602020104020603" pitchFamily="34" charset="0"/>
              </a:rPr>
              <a:t>Cén úsáid a bhain tusa as fuinneamh ar maidin? </a:t>
            </a:r>
            <a:r>
              <a:rPr lang="en-US" altLang="en-US" sz="2400" dirty="0" smtClean="0">
                <a:solidFill>
                  <a:schemeClr val="tx1"/>
                </a:solidFill>
                <a:latin typeface="Tw Cen MT" panose="020B0602020104020603" pitchFamily="34" charset="0"/>
              </a:rPr>
              <a:t/>
            </a:r>
            <a:br>
              <a:rPr lang="en-US"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Ar </a:t>
            </a:r>
            <a:r>
              <a:rPr lang="ga-IE" altLang="en-US" sz="2400" dirty="0">
                <a:solidFill>
                  <a:schemeClr val="tx1"/>
                </a:solidFill>
                <a:latin typeface="Tw Cen MT" panose="020B0602020104020603" pitchFamily="34" charset="0"/>
              </a:rPr>
              <a:t>ghlac tú cithfholcadh sular tháinig tú ar scoil? Céard a bhí agat le haghaidh an bhricfeasta? </a:t>
            </a:r>
            <a:r>
              <a:rPr lang="en-US" altLang="en-US" sz="2400" dirty="0" smtClean="0">
                <a:solidFill>
                  <a:schemeClr val="tx1"/>
                </a:solidFill>
                <a:latin typeface="Tw Cen MT" panose="020B0602020104020603" pitchFamily="34" charset="0"/>
              </a:rPr>
              <a:t/>
            </a:r>
            <a:br>
              <a:rPr lang="en-US"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An </a:t>
            </a:r>
            <a:r>
              <a:rPr lang="ga-IE" altLang="en-US" sz="2400" dirty="0">
                <a:solidFill>
                  <a:schemeClr val="tx1"/>
                </a:solidFill>
                <a:latin typeface="Tw Cen MT" panose="020B0602020104020603" pitchFamily="34" charset="0"/>
              </a:rPr>
              <a:t>bhfuair tú síob ar scoil? An bhfuil an teas agus na soilse ar siúl sa seomra ranga?</a:t>
            </a:r>
            <a:endParaRPr lang="ga-IE" altLang="en-US" sz="2400" dirty="0" smtClean="0">
              <a:solidFill>
                <a:schemeClr val="tx1"/>
              </a:solidFill>
              <a:latin typeface="Tw Cen MT" panose="020B0602020104020603" pitchFamily="34" charset="0"/>
            </a:endParaRPr>
          </a:p>
        </p:txBody>
      </p:sp>
      <p:pic>
        <p:nvPicPr>
          <p:cNvPr id="13" name="Picture 1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868" b="94377" l="5051" r="93182">
                        <a14:foregroundMark x1="14394" y1="26650" x2="5303" y2="23961"/>
                        <a14:foregroundMark x1="11869" y1="13203" x2="11869" y2="8313"/>
                        <a14:foregroundMark x1="30051" y1="9780" x2="35859" y2="5868"/>
                        <a14:foregroundMark x1="66414" y1="94621" x2="66414" y2="88020"/>
                        <a14:foregroundMark x1="69697" y1="90709" x2="69697" y2="86308"/>
                        <a14:foregroundMark x1="66162" y1="84597" x2="66162" y2="82396"/>
                        <a14:foregroundMark x1="69192" y1="81174" x2="69192" y2="81174"/>
                        <a14:foregroundMark x1="68434" y1="72372" x2="68434" y2="72372"/>
                        <a14:foregroundMark x1="65404" y1="75306" x2="65404" y2="75306"/>
                        <a14:foregroundMark x1="64646" y1="67971" x2="64646" y2="67971"/>
                        <a14:foregroundMark x1="67424" y1="64792" x2="67424" y2="64792"/>
                        <a14:foregroundMark x1="65404" y1="55257" x2="65404" y2="55257"/>
                        <a14:foregroundMark x1="62626" y1="58680" x2="62626" y2="58680"/>
                        <a14:foregroundMark x1="60101" y1="49633" x2="60101" y2="49633"/>
                        <a14:foregroundMark x1="60859" y1="51589" x2="60606" y2="49633"/>
                        <a14:foregroundMark x1="64141" y1="49144" x2="63384" y2="46455"/>
                        <a14:foregroundMark x1="64899" y1="43276" x2="64141" y2="40587"/>
                        <a14:foregroundMark x1="67929" y1="50122" x2="67929" y2="50122"/>
                        <a14:foregroundMark x1="70202" y1="58435" x2="70202" y2="58435"/>
                        <a14:foregroundMark x1="72222" y1="66015" x2="72222" y2="66015"/>
                        <a14:foregroundMark x1="72727" y1="72372" x2="72727" y2="72372"/>
                        <a14:foregroundMark x1="73737" y1="82396" x2="73737" y2="82396"/>
                        <a14:foregroundMark x1="77273" y1="82152" x2="77273" y2="82152"/>
                        <a14:foregroundMark x1="76515" y1="74328" x2="76515" y2="74328"/>
                        <a14:foregroundMark x1="80051" y1="72372" x2="80051" y2="72372"/>
                        <a14:foregroundMark x1="84091" y1="72616" x2="84091" y2="72616"/>
                        <a14:foregroundMark x1="88889" y1="76284" x2="88889" y2="76284"/>
                        <a14:foregroundMark x1="93182" y1="68949" x2="93182" y2="68949"/>
                        <a14:foregroundMark x1="87879" y1="66748" x2="87879" y2="66748"/>
                        <a14:foregroundMark x1="91667" y1="59169" x2="91667" y2="59169"/>
                        <a14:foregroundMark x1="91919" y1="53790" x2="91919" y2="53790"/>
                        <a14:foregroundMark x1="87626" y1="59658" x2="87626" y2="59658"/>
                        <a14:foregroundMark x1="87374" y1="51834" x2="87374" y2="51834"/>
                        <a14:foregroundMark x1="90152" y1="46210" x2="90152" y2="46210"/>
                        <a14:foregroundMark x1="83586" y1="62836" x2="83586" y2="62836"/>
                        <a14:foregroundMark x1="82828" y1="55501" x2="82828" y2="55501"/>
                        <a14:foregroundMark x1="79293" y1="56479" x2="79293" y2="56479"/>
                        <a14:foregroundMark x1="80051" y1="65526" x2="80051" y2="65526"/>
                        <a14:foregroundMark x1="74495" y1="55257" x2="74495" y2="55257"/>
                        <a14:foregroundMark x1="75758" y1="64303" x2="75758" y2="64303"/>
                        <a14:foregroundMark x1="73737" y1="48166" x2="73737" y2="48166"/>
                        <a14:foregroundMark x1="78030" y1="48166" x2="78030" y2="48166"/>
                        <a14:foregroundMark x1="82828" y1="46699" x2="82828" y2="46699"/>
                        <a14:foregroundMark x1="85859" y1="43276" x2="85859" y2="43276"/>
                        <a14:foregroundMark x1="88384" y1="37897" x2="88384" y2="37897"/>
                        <a14:foregroundMark x1="70455" y1="40587" x2="70455" y2="40587"/>
                        <a14:foregroundMark x1="76263" y1="38875" x2="76263" y2="38875"/>
                        <a14:foregroundMark x1="80556" y1="37653" x2="80556" y2="37653"/>
                        <a14:foregroundMark x1="82576" y1="32763" x2="82576" y2="32763"/>
                        <a14:foregroundMark x1="83586" y1="35941" x2="82576" y2="33252"/>
                        <a14:foregroundMark x1="85101" y1="29584" x2="85101" y2="29584"/>
                        <a14:foregroundMark x1="83586" y1="26406" x2="84848" y2="28606"/>
                        <a14:foregroundMark x1="80303" y1="27873" x2="78030" y2="25183"/>
                        <a14:foregroundMark x1="78788" y1="32274" x2="77020" y2="27628"/>
                      </a14:backgroundRemoval>
                    </a14:imgEffect>
                  </a14:imgLayer>
                </a14:imgProps>
              </a:ext>
              <a:ext uri="{28A0092B-C50C-407E-A947-70E740481C1C}">
                <a14:useLocalDpi xmlns:a14="http://schemas.microsoft.com/office/drawing/2010/main" val="0"/>
              </a:ext>
            </a:extLst>
          </a:blip>
          <a:stretch>
            <a:fillRect/>
          </a:stretch>
        </p:blipFill>
        <p:spPr bwMode="auto">
          <a:xfrm>
            <a:off x="9939897" y="990765"/>
            <a:ext cx="1646949" cy="16469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709719" y="3438000"/>
            <a:ext cx="2388033" cy="15800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468001" y="-176378"/>
            <a:ext cx="2334286" cy="233428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úpa 56"/>
          <p:cNvGrpSpPr/>
          <p:nvPr/>
        </p:nvGrpSpPr>
        <p:grpSpPr>
          <a:xfrm>
            <a:off x="4608509" y="5248709"/>
            <a:ext cx="7583491" cy="1212849"/>
            <a:chOff x="-2767967" y="14121"/>
            <a:chExt cx="7322531" cy="936001"/>
          </a:xfrm>
        </p:grpSpPr>
        <p:sp>
          <p:nvSpPr>
            <p:cNvPr id="21" name="Rectangle 9"/>
            <p:cNvSpPr>
              <a:spLocks/>
            </p:cNvSpPr>
            <p:nvPr/>
          </p:nvSpPr>
          <p:spPr bwMode="auto">
            <a:xfrm>
              <a:off x="-1970887" y="184826"/>
              <a:ext cx="6525451" cy="594597"/>
            </a:xfrm>
            <a:prstGeom prst="rect">
              <a:avLst/>
            </a:prstGeom>
            <a:solidFill>
              <a:srgbClr val="0C7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latin typeface="Tw Cen MT" panose="020B0602020104020603" pitchFamily="34" charset="0"/>
                </a:rPr>
                <a:t>An </a:t>
              </a:r>
              <a:r>
                <a:rPr lang="ga-IE" sz="2000" dirty="0">
                  <a:latin typeface="Tw Cen MT" panose="020B0602020104020603" pitchFamily="34" charset="0"/>
                </a:rPr>
                <a:t>bhfuil a fhios agat cé mar a théann na gníomhaíochtaí laethúla sin i bhfeidhm ar an timpeallacht</a:t>
              </a:r>
              <a:r>
                <a:rPr lang="ga-IE" sz="2000" dirty="0" smtClean="0">
                  <a:latin typeface="Tw Cen MT" panose="020B0602020104020603" pitchFamily="34" charset="0"/>
                </a:rPr>
                <a:t>?</a:t>
              </a:r>
              <a:endParaRPr lang="ga-IE" sz="2000" dirty="0">
                <a:latin typeface="Tw Cen MT" panose="020B0602020104020603" pitchFamily="34" charset="0"/>
              </a:endParaRPr>
            </a:p>
          </p:txBody>
        </p:sp>
        <p:sp>
          <p:nvSpPr>
            <p:cNvPr id="22" name="Oval 10"/>
            <p:cNvSpPr/>
            <p:nvPr/>
          </p:nvSpPr>
          <p:spPr bwMode="auto">
            <a:xfrm>
              <a:off x="-2767967" y="14121"/>
              <a:ext cx="1134516" cy="936001"/>
            </a:xfrm>
            <a:prstGeom prst="ellipse">
              <a:avLst/>
            </a:prstGeom>
            <a:solidFill>
              <a:srgbClr val="0C7EB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latin typeface="Arial" panose="020B0604020202020204" pitchFamily="34" charset="0"/>
                  <a:cs typeface="Arial" panose="020B0604020202020204" pitchFamily="34" charset="0"/>
                </a:rPr>
                <a:t>?</a:t>
              </a:r>
              <a:endParaRPr lang="ga-IE" sz="4400" b="1" dirty="0">
                <a:latin typeface="Arial" panose="020B0604020202020204" pitchFamily="34" charset="0"/>
                <a:cs typeface="Arial" panose="020B0604020202020204" pitchFamily="34" charset="0"/>
              </a:endParaRPr>
            </a:p>
          </p:txBody>
        </p:sp>
      </p:gr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009201" y="3008694"/>
            <a:ext cx="1508343" cy="150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42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6" name="Picture 1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692" b="89744" l="10000" r="92200">
                        <a14:foregroundMark x1="83800" y1="68946" x2="92200" y2="70655"/>
                        <a14:foregroundMark x1="47400" y1="17094" x2="43200" y2="7692"/>
                      </a14:backgroundRemoval>
                    </a14:imgEffect>
                  </a14:imgLayer>
                </a14:imgProps>
              </a:ext>
              <a:ext uri="{28A0092B-C50C-407E-A947-70E740481C1C}">
                <a14:useLocalDpi xmlns:a14="http://schemas.microsoft.com/office/drawing/2010/main" val="0"/>
              </a:ext>
            </a:extLst>
          </a:blip>
          <a:stretch>
            <a:fillRect/>
          </a:stretch>
        </p:blipFill>
        <p:spPr bwMode="auto">
          <a:xfrm>
            <a:off x="468000" y="3074058"/>
            <a:ext cx="2375628" cy="166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6376" y="1121219"/>
            <a:ext cx="1714221" cy="17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550400" y="3495641"/>
            <a:ext cx="1700359" cy="112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131781" y="782937"/>
            <a:ext cx="2441048" cy="195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34560" y="1131663"/>
            <a:ext cx="6297221" cy="1107996"/>
          </a:xfrm>
          <a:prstGeom prst="rect">
            <a:avLst/>
          </a:prstGeom>
        </p:spPr>
        <p:txBody>
          <a:bodyPr wrap="square">
            <a:spAutoFit/>
          </a:bodyPr>
          <a:lstStyle/>
          <a:p>
            <a:r>
              <a:rPr lang="ga-IE" altLang="en-US" sz="2200" dirty="0">
                <a:latin typeface="Tw Cen MT" panose="020B0602020104020603" pitchFamily="34" charset="0"/>
              </a:rPr>
              <a:t>Ó </a:t>
            </a:r>
            <a:r>
              <a:rPr lang="ga-IE" altLang="en-US" sz="2200" b="1" dirty="0" err="1">
                <a:latin typeface="Tw Cen MT" panose="020B0602020104020603" pitchFamily="34" charset="0"/>
              </a:rPr>
              <a:t>bhreoslaí</a:t>
            </a:r>
            <a:r>
              <a:rPr lang="ga-IE" altLang="en-US" sz="2200" b="1" dirty="0">
                <a:latin typeface="Tw Cen MT" panose="020B0602020104020603" pitchFamily="34" charset="0"/>
              </a:rPr>
              <a:t> iontaise </a:t>
            </a:r>
            <a:r>
              <a:rPr lang="ga-IE" altLang="en-US" sz="2200" dirty="0">
                <a:latin typeface="Tw Cen MT" panose="020B0602020104020603" pitchFamily="34" charset="0"/>
              </a:rPr>
              <a:t>is mó a fhaighimid an fuinneamh a úsáidimid ó lá go lá. Breoslaí iontaise is ea gual, gás, ola agus móin.</a:t>
            </a:r>
          </a:p>
        </p:txBody>
      </p:sp>
      <p:sp>
        <p:nvSpPr>
          <p:cNvPr id="16" name="TextBox 15"/>
          <p:cNvSpPr txBox="1"/>
          <p:nvPr/>
        </p:nvSpPr>
        <p:spPr>
          <a:xfrm>
            <a:off x="3933371" y="476673"/>
            <a:ext cx="4339772" cy="584775"/>
          </a:xfrm>
          <a:prstGeom prst="rect">
            <a:avLst/>
          </a:prstGeom>
          <a:noFill/>
        </p:spPr>
        <p:txBody>
          <a:bodyPr wrap="square" rtlCol="0">
            <a:spAutoFit/>
          </a:bodyPr>
          <a:lstStyle/>
          <a:p>
            <a:pPr algn="ctr"/>
            <a:r>
              <a:rPr lang="ga-IE" sz="3200" dirty="0" smtClean="0">
                <a:latin typeface="Berlin Sans FB" panose="020E0602020502020306" pitchFamily="34" charset="0"/>
              </a:rPr>
              <a:t>Breoslaí iontaise</a:t>
            </a:r>
            <a:endParaRPr lang="ga-IE" sz="3200" dirty="0">
              <a:latin typeface="Berlin Sans FB" panose="020E0602020502020306" pitchFamily="34" charset="0"/>
            </a:endParaRPr>
          </a:p>
        </p:txBody>
      </p:sp>
      <p:sp>
        <p:nvSpPr>
          <p:cNvPr id="3" name="TextBox 2"/>
          <p:cNvSpPr txBox="1"/>
          <p:nvPr/>
        </p:nvSpPr>
        <p:spPr>
          <a:xfrm>
            <a:off x="2843628" y="2397396"/>
            <a:ext cx="6706772" cy="1446550"/>
          </a:xfrm>
          <a:prstGeom prst="rect">
            <a:avLst/>
          </a:prstGeom>
          <a:noFill/>
        </p:spPr>
        <p:txBody>
          <a:bodyPr wrap="square" rtlCol="0">
            <a:spAutoFit/>
          </a:bodyPr>
          <a:lstStyle/>
          <a:p>
            <a:r>
              <a:rPr lang="ga-IE" sz="2200" dirty="0">
                <a:latin typeface="Tw Cen MT" panose="020B0602020104020603" pitchFamily="34" charset="0"/>
              </a:rPr>
              <a:t>Dóitear breoslaí iontaise le leictreachas a ghiniúint,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le </a:t>
            </a:r>
            <a:r>
              <a:rPr lang="ga-IE" sz="2200" dirty="0">
                <a:latin typeface="Tw Cen MT" panose="020B0602020104020603" pitchFamily="34" charset="0"/>
              </a:rPr>
              <a:t>tithe a </a:t>
            </a:r>
            <a:r>
              <a:rPr lang="ga-IE" sz="2200" dirty="0" err="1">
                <a:latin typeface="Tw Cen MT" panose="020B0602020104020603" pitchFamily="34" charset="0"/>
              </a:rPr>
              <a:t>théamh</a:t>
            </a:r>
            <a:r>
              <a:rPr lang="ga-IE" sz="2200" dirty="0">
                <a:latin typeface="Tw Cen MT" panose="020B0602020104020603" pitchFamily="34" charset="0"/>
              </a:rPr>
              <a:t> agus le carranna a rith.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Sa </a:t>
            </a:r>
            <a:r>
              <a:rPr lang="ga-IE" sz="2200" dirty="0">
                <a:latin typeface="Tw Cen MT" panose="020B0602020104020603" pitchFamily="34" charset="0"/>
              </a:rPr>
              <a:t>bhliain 2018 ba le breoslaí iontaise a gineadh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dhá </a:t>
            </a:r>
            <a:r>
              <a:rPr lang="ga-IE" sz="2200" dirty="0">
                <a:latin typeface="Tw Cen MT" panose="020B0602020104020603" pitchFamily="34" charset="0"/>
              </a:rPr>
              <a:t>thrian den leictreachas a úsáideadh in Éirinn.</a:t>
            </a:r>
          </a:p>
        </p:txBody>
      </p:sp>
      <p:sp>
        <p:nvSpPr>
          <p:cNvPr id="5" name="TextBox 4"/>
          <p:cNvSpPr txBox="1"/>
          <p:nvPr/>
        </p:nvSpPr>
        <p:spPr>
          <a:xfrm>
            <a:off x="2862952" y="3907903"/>
            <a:ext cx="6582559" cy="1107996"/>
          </a:xfrm>
          <a:prstGeom prst="rect">
            <a:avLst/>
          </a:prstGeom>
          <a:noFill/>
        </p:spPr>
        <p:txBody>
          <a:bodyPr wrap="square" rtlCol="0">
            <a:spAutoFit/>
          </a:bodyPr>
          <a:lstStyle/>
          <a:p>
            <a:r>
              <a:rPr lang="ga-IE" sz="2200" dirty="0">
                <a:latin typeface="Tw Cen MT" panose="020B0602020104020603" pitchFamily="34" charset="0"/>
              </a:rPr>
              <a:t>Tá an iomarca breoslaí iontaise á </a:t>
            </a:r>
            <a:r>
              <a:rPr lang="ga-IE" sz="2200" dirty="0" err="1">
                <a:latin typeface="Tw Cen MT" panose="020B0602020104020603" pitchFamily="34" charset="0"/>
              </a:rPr>
              <a:t>ndó</a:t>
            </a:r>
            <a:r>
              <a:rPr lang="ga-IE" sz="2200" dirty="0">
                <a:latin typeface="Tw Cen MT" panose="020B0602020104020603" pitchFamily="34" charset="0"/>
              </a:rPr>
              <a:t> againn, áfach.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Tá </a:t>
            </a:r>
            <a:r>
              <a:rPr lang="ga-IE" sz="2200" dirty="0">
                <a:latin typeface="Tw Cen MT" panose="020B0602020104020603" pitchFamily="34" charset="0"/>
              </a:rPr>
              <a:t>sé seo ag cur isteach ar an timpeallacht mar go gcuireann sé leis an téamh domhanda.</a:t>
            </a:r>
          </a:p>
        </p:txBody>
      </p:sp>
      <p:sp>
        <p:nvSpPr>
          <p:cNvPr id="12" name="TextBox 11"/>
          <p:cNvSpPr txBox="1"/>
          <p:nvPr/>
        </p:nvSpPr>
        <p:spPr>
          <a:xfrm rot="-540000">
            <a:off x="8801102" y="5847276"/>
            <a:ext cx="3350373" cy="707886"/>
          </a:xfrm>
          <a:prstGeom prst="rect">
            <a:avLst/>
          </a:prstGeom>
          <a:solidFill>
            <a:schemeClr val="bg1"/>
          </a:solidFill>
          <a:ln w="25400">
            <a:noFill/>
          </a:ln>
          <a:effectLst>
            <a:outerShdw blurRad="50800" dist="38100" dir="2700000" algn="tl" rotWithShape="0">
              <a:prstClr val="black">
                <a:alpha val="40000"/>
              </a:prstClr>
            </a:outerShdw>
          </a:effectLst>
        </p:spPr>
        <p:txBody>
          <a:bodyPr wrap="square" rtlCol="0">
            <a:spAutoFit/>
          </a:bodyPr>
          <a:lstStyle/>
          <a:p>
            <a:pPr>
              <a:lnSpc>
                <a:spcPct val="100000"/>
              </a:lnSpc>
              <a:spcBef>
                <a:spcPct val="0"/>
              </a:spcBef>
              <a:spcAft>
                <a:spcPts val="1200"/>
              </a:spcAft>
              <a:buNone/>
            </a:pPr>
            <a:r>
              <a:rPr lang="ga-IE" altLang="en-US" sz="2000" dirty="0" smtClean="0">
                <a:solidFill>
                  <a:schemeClr val="tx1"/>
                </a:solidFill>
                <a:latin typeface="Tw Cen MT" panose="020B0602020104020603" pitchFamily="34" charset="0"/>
              </a:rPr>
              <a:t>An bhfuil a fhios agat</a:t>
            </a:r>
            <a:r>
              <a:rPr lang="en-US" altLang="en-US" sz="2000" dirty="0" smtClean="0">
                <a:solidFill>
                  <a:schemeClr val="tx1"/>
                </a:solidFill>
                <a:latin typeface="Tw Cen MT" panose="020B0602020104020603" pitchFamily="34" charset="0"/>
              </a:rPr>
              <a:t> </a:t>
            </a:r>
            <a:r>
              <a:rPr lang="ga-IE" altLang="en-US" sz="2000" dirty="0" smtClean="0">
                <a:solidFill>
                  <a:schemeClr val="tx1"/>
                </a:solidFill>
                <a:latin typeface="Tw Cen MT" panose="020B0602020104020603" pitchFamily="34" charset="0"/>
              </a:rPr>
              <a:t>céard </a:t>
            </a:r>
            <a:r>
              <a:rPr lang="en-US" altLang="en-US" sz="2000" dirty="0" smtClean="0">
                <a:solidFill>
                  <a:schemeClr val="tx1"/>
                </a:solidFill>
                <a:latin typeface="Tw Cen MT" panose="020B0602020104020603" pitchFamily="34" charset="0"/>
              </a:rPr>
              <a:t/>
            </a:r>
            <a:br>
              <a:rPr lang="en-US"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is téamh domhanda ann?</a:t>
            </a:r>
          </a:p>
        </p:txBody>
      </p:sp>
    </p:spTree>
    <p:extLst>
      <p:ext uri="{BB962C8B-B14F-4D97-AF65-F5344CB8AC3E}">
        <p14:creationId xmlns:p14="http://schemas.microsoft.com/office/powerpoint/2010/main" val="1241541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14" name="Rectangle 13"/>
          <p:cNvSpPr/>
          <p:nvPr/>
        </p:nvSpPr>
        <p:spPr>
          <a:xfrm>
            <a:off x="5627372" y="1621336"/>
            <a:ext cx="5777228" cy="3416320"/>
          </a:xfrm>
          <a:prstGeom prst="rect">
            <a:avLst/>
          </a:prstGeom>
          <a:solidFill>
            <a:schemeClr val="bg1"/>
          </a:solidFill>
          <a:ln>
            <a:solidFill>
              <a:schemeClr val="accent3">
                <a:lumMod val="75000"/>
              </a:schemeClr>
            </a:solidFill>
          </a:ln>
        </p:spPr>
        <p:txBody>
          <a:bodyPr wrap="square">
            <a:spAutoFit/>
          </a:bodyPr>
          <a:lstStyle/>
          <a:p>
            <a:r>
              <a:rPr lang="ga-IE" altLang="en-US" sz="2400" dirty="0" smtClean="0">
                <a:latin typeface="Tw Cen MT" panose="020B0602020104020603" pitchFamily="34" charset="0"/>
              </a:rPr>
              <a:t>Cuid de na gáis san atmaisféar ceapann siad fuinneamh na gréine. </a:t>
            </a:r>
            <a:r>
              <a:rPr lang="ga-IE" altLang="en-US" sz="2400" b="1" dirty="0" smtClean="0">
                <a:latin typeface="Tw Cen MT" panose="020B0602020104020603" pitchFamily="34" charset="0"/>
              </a:rPr>
              <a:t>Gáis ceaptha teasa </a:t>
            </a:r>
            <a:r>
              <a:rPr lang="ga-IE" altLang="en-US" sz="2400" dirty="0" smtClean="0">
                <a:latin typeface="Tw Cen MT" panose="020B0602020104020603" pitchFamily="34" charset="0"/>
              </a:rPr>
              <a:t>a thugtar ar na gáis sin. Ceapann na gáis sin cuid de theas na gréine sa dóigh is go bhfanann sé istigh san atmaisféar in áit éalú amach sa spás arís. </a:t>
            </a:r>
            <a:r>
              <a:rPr lang="ga-IE" sz="2400" dirty="0" smtClean="0">
                <a:latin typeface="Tw Cen MT" panose="020B0602020104020603" pitchFamily="34" charset="0"/>
              </a:rPr>
              <a:t>Murach na gáis ceaptha teasa bheadh an domhan i bhfad níos fuaire ar an iomlán agus ní bheadh ainmhithe ná plandaí ábalta maireachtáil ann.</a:t>
            </a:r>
            <a:endParaRPr lang="ga-IE" sz="2400" dirty="0">
              <a:latin typeface="Tw Cen MT" panose="020B0602020104020603" pitchFamily="34" charset="0"/>
            </a:endParaRPr>
          </a:p>
        </p:txBody>
      </p:sp>
      <p:grpSp>
        <p:nvGrpSpPr>
          <p:cNvPr id="11" name="Grúpa 56"/>
          <p:cNvGrpSpPr/>
          <p:nvPr/>
        </p:nvGrpSpPr>
        <p:grpSpPr>
          <a:xfrm>
            <a:off x="160785" y="5721351"/>
            <a:ext cx="5180473" cy="1136649"/>
            <a:chOff x="-1051161" y="841480"/>
            <a:chExt cx="4996121" cy="936001"/>
          </a:xfrm>
        </p:grpSpPr>
        <p:sp>
          <p:nvSpPr>
            <p:cNvPr id="12" name="Rectangle 9"/>
            <p:cNvSpPr>
              <a:spLocks/>
            </p:cNvSpPr>
            <p:nvPr/>
          </p:nvSpPr>
          <p:spPr bwMode="auto">
            <a:xfrm>
              <a:off x="-462164" y="949481"/>
              <a:ext cx="4407124" cy="720000"/>
            </a:xfrm>
            <a:prstGeom prst="rect">
              <a:avLst/>
            </a:prstGeom>
            <a:solidFill>
              <a:srgbClr val="0C7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Cén tionchar a bheidh ag an téamh domhanda ar ár bpláinéad, meas tú?</a:t>
              </a:r>
              <a:endParaRPr lang="ga-IE" sz="2000" dirty="0">
                <a:solidFill>
                  <a:schemeClr val="bg1"/>
                </a:solidFill>
                <a:latin typeface="Arial" panose="020B0604020202020204" pitchFamily="34" charset="0"/>
                <a:cs typeface="Arial" panose="020B0604020202020204" pitchFamily="34" charset="0"/>
              </a:endParaRPr>
            </a:p>
          </p:txBody>
        </p:sp>
        <p:sp>
          <p:nvSpPr>
            <p:cNvPr id="13" name="Oval 10"/>
            <p:cNvSpPr/>
            <p:nvPr/>
          </p:nvSpPr>
          <p:spPr bwMode="auto">
            <a:xfrm>
              <a:off x="-1051161" y="841480"/>
              <a:ext cx="1062641" cy="936001"/>
            </a:xfrm>
            <a:prstGeom prst="ellipse">
              <a:avLst/>
            </a:prstGeom>
            <a:solidFill>
              <a:srgbClr val="0C7EB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latin typeface="Arial" panose="020B0604020202020204" pitchFamily="34" charset="0"/>
                  <a:cs typeface="Arial" panose="020B0604020202020204" pitchFamily="34" charset="0"/>
                </a:rPr>
                <a:t>?</a:t>
              </a:r>
              <a:endParaRPr lang="ga-IE" sz="4400" b="1" dirty="0">
                <a:latin typeface="Arial" panose="020B0604020202020204" pitchFamily="34" charset="0"/>
                <a:cs typeface="Arial" panose="020B0604020202020204" pitchFamily="34" charset="0"/>
              </a:endParaRPr>
            </a:p>
          </p:txBody>
        </p:sp>
      </p:grpSp>
      <p:sp>
        <p:nvSpPr>
          <p:cNvPr id="16" name="TextBox 15"/>
          <p:cNvSpPr txBox="1"/>
          <p:nvPr/>
        </p:nvSpPr>
        <p:spPr>
          <a:xfrm>
            <a:off x="3933371" y="476673"/>
            <a:ext cx="4339772" cy="584775"/>
          </a:xfrm>
          <a:prstGeom prst="rect">
            <a:avLst/>
          </a:prstGeom>
          <a:noFill/>
        </p:spPr>
        <p:txBody>
          <a:bodyPr wrap="square" rtlCol="0">
            <a:spAutoFit/>
          </a:bodyPr>
          <a:lstStyle/>
          <a:p>
            <a:pPr algn="ctr"/>
            <a:r>
              <a:rPr lang="ga-IE" sz="3200" dirty="0" smtClean="0">
                <a:latin typeface="Berlin Sans FB" panose="020E0602020502020306" pitchFamily="34" charset="0"/>
              </a:rPr>
              <a:t>Téamh Domhanda</a:t>
            </a:r>
            <a:endParaRPr lang="ga-IE" sz="3200" dirty="0">
              <a:latin typeface="Berlin Sans FB" panose="020E0602020502020306" pitchFamily="34" charset="0"/>
            </a:endParaRPr>
          </a:p>
        </p:txBody>
      </p:sp>
      <p:sp>
        <p:nvSpPr>
          <p:cNvPr id="3" name="TextBox 2"/>
          <p:cNvSpPr txBox="1"/>
          <p:nvPr/>
        </p:nvSpPr>
        <p:spPr>
          <a:xfrm>
            <a:off x="5587049" y="1061448"/>
            <a:ext cx="5857874" cy="4893647"/>
          </a:xfrm>
          <a:prstGeom prst="rect">
            <a:avLst/>
          </a:prstGeom>
          <a:solidFill>
            <a:schemeClr val="bg1"/>
          </a:solidFill>
          <a:ln>
            <a:solidFill>
              <a:schemeClr val="accent3">
                <a:lumMod val="75000"/>
              </a:schemeClr>
            </a:solidFill>
          </a:ln>
        </p:spPr>
        <p:txBody>
          <a:bodyPr wrap="square" rtlCol="0">
            <a:spAutoFit/>
          </a:bodyPr>
          <a:lstStyle/>
          <a:p>
            <a:r>
              <a:rPr lang="ga-IE" altLang="en-US" sz="2400" dirty="0" smtClean="0">
                <a:latin typeface="Tw Cen MT" panose="020B0602020104020603" pitchFamily="34" charset="0"/>
              </a:rPr>
              <a:t>Is </a:t>
            </a:r>
            <a:r>
              <a:rPr lang="ga-IE" sz="2400" dirty="0" smtClean="0">
                <a:latin typeface="Tw Cen MT" panose="020B0602020104020603" pitchFamily="34" charset="0"/>
              </a:rPr>
              <a:t>gás ceaptha teasa</a:t>
            </a:r>
            <a:r>
              <a:rPr lang="ga-IE" sz="2400" dirty="0" smtClean="0">
                <a:solidFill>
                  <a:srgbClr val="FF0000"/>
                </a:solidFill>
                <a:latin typeface="Tw Cen MT" panose="020B0602020104020603" pitchFamily="34" charset="0"/>
              </a:rPr>
              <a:t> </a:t>
            </a:r>
            <a:r>
              <a:rPr lang="ga-IE" sz="2400" dirty="0" smtClean="0">
                <a:latin typeface="Tw Cen MT" panose="020B0602020104020603" pitchFamily="34" charset="0"/>
              </a:rPr>
              <a:t>í </a:t>
            </a:r>
            <a:r>
              <a:rPr lang="ga-IE" sz="2400" b="1" dirty="0" smtClean="0">
                <a:latin typeface="Tw Cen MT" panose="020B0602020104020603" pitchFamily="34" charset="0"/>
              </a:rPr>
              <a:t>dé-ocsaíd charbóin (CO</a:t>
            </a:r>
            <a:r>
              <a:rPr lang="ga-IE" sz="2400" b="1" baseline="-25000" dirty="0" smtClean="0">
                <a:latin typeface="Tw Cen MT" panose="020B0602020104020603" pitchFamily="34" charset="0"/>
              </a:rPr>
              <a:t>2</a:t>
            </a:r>
            <a:r>
              <a:rPr lang="ga-IE" sz="2400" b="1" dirty="0" smtClean="0">
                <a:latin typeface="Tw Cen MT" panose="020B0602020104020603" pitchFamily="34" charset="0"/>
              </a:rPr>
              <a:t>)</a:t>
            </a:r>
            <a:r>
              <a:rPr lang="ga-IE" sz="2400" dirty="0" smtClean="0">
                <a:latin typeface="Tw Cen MT" panose="020B0602020104020603" pitchFamily="34" charset="0"/>
              </a:rPr>
              <a:t>. </a:t>
            </a:r>
            <a:r>
              <a:rPr lang="ga-IE" altLang="en-US" sz="2400" dirty="0" smtClean="0">
                <a:latin typeface="Tw Cen MT" panose="020B0602020104020603" pitchFamily="34" charset="0"/>
              </a:rPr>
              <a:t>Cuirtear </a:t>
            </a:r>
            <a:r>
              <a:rPr lang="ga-IE" sz="2400" dirty="0" smtClean="0">
                <a:latin typeface="Tw Cen MT" panose="020B0602020104020603" pitchFamily="34" charset="0"/>
              </a:rPr>
              <a:t>CO</a:t>
            </a:r>
            <a:r>
              <a:rPr lang="ga-IE" sz="2400" baseline="-25000" dirty="0" smtClean="0">
                <a:latin typeface="Tw Cen MT" panose="020B0602020104020603" pitchFamily="34" charset="0"/>
              </a:rPr>
              <a:t>2</a:t>
            </a:r>
            <a:r>
              <a:rPr lang="ga-IE" altLang="en-US" sz="2400" dirty="0" smtClean="0">
                <a:latin typeface="Tw Cen MT" panose="020B0602020104020603" pitchFamily="34" charset="0"/>
              </a:rPr>
              <a:t> breise san atmaisféar nuair a dhóitear breoslaí iontaise. Sa lá atá inniu ann, dóitear breoslaí iontaise ar fud an domhain gach lá. Mar gheall air sin, tá méadú ag teacht ar an méid </a:t>
            </a:r>
            <a:r>
              <a:rPr lang="ga-IE" sz="2400" dirty="0" smtClean="0">
                <a:latin typeface="Tw Cen MT" panose="020B0602020104020603" pitchFamily="34" charset="0"/>
              </a:rPr>
              <a:t>CO</a:t>
            </a:r>
            <a:r>
              <a:rPr lang="ga-IE" sz="2400" baseline="-25000" dirty="0" smtClean="0">
                <a:latin typeface="Tw Cen MT" panose="020B0602020104020603" pitchFamily="34" charset="0"/>
              </a:rPr>
              <a:t>2 </a:t>
            </a:r>
            <a:r>
              <a:rPr lang="ga-IE" altLang="en-US" sz="2400" dirty="0" smtClean="0">
                <a:latin typeface="Tw Cen MT" panose="020B0602020104020603" pitchFamily="34" charset="0"/>
              </a:rPr>
              <a:t>atá san atmaisféar agus </a:t>
            </a:r>
            <a:r>
              <a:rPr lang="ga-IE" sz="2400" dirty="0" smtClean="0">
                <a:latin typeface="Tw Cen MT" panose="020B0602020104020603" pitchFamily="34" charset="0"/>
              </a:rPr>
              <a:t>tá an brat gáis timpeall an domhain ag éirí níos </a:t>
            </a:r>
            <a:r>
              <a:rPr lang="ga-IE" sz="2400" dirty="0" err="1" smtClean="0">
                <a:latin typeface="Tw Cen MT" panose="020B0602020104020603" pitchFamily="34" charset="0"/>
              </a:rPr>
              <a:t>tibhe</a:t>
            </a:r>
            <a:r>
              <a:rPr lang="ga-IE" sz="2400" dirty="0" smtClean="0">
                <a:latin typeface="Tw Cen MT" panose="020B0602020104020603" pitchFamily="34" charset="0"/>
              </a:rPr>
              <a:t>. Fágann sé sin go mbíonn níos mó teasa á cheapadh san atmaisféar agus nach féidir leis an oiread sin teasa éalú amach sa spás. Mar thoradh air sin, tá an domhan ag éirí níos teo. </a:t>
            </a:r>
            <a:r>
              <a:rPr lang="ga-IE" sz="2400" b="1" dirty="0" smtClean="0">
                <a:latin typeface="Tw Cen MT" panose="020B0602020104020603" pitchFamily="34" charset="0"/>
              </a:rPr>
              <a:t>Téamh domhanda </a:t>
            </a:r>
            <a:br>
              <a:rPr lang="ga-IE" sz="2400" b="1" dirty="0" smtClean="0">
                <a:latin typeface="Tw Cen MT" panose="020B0602020104020603" pitchFamily="34" charset="0"/>
              </a:rPr>
            </a:br>
            <a:r>
              <a:rPr lang="ga-IE" sz="2400" dirty="0" smtClean="0">
                <a:latin typeface="Tw Cen MT" panose="020B0602020104020603" pitchFamily="34" charset="0"/>
              </a:rPr>
              <a:t>a thugtar ar an bpróiseas sin.</a:t>
            </a:r>
            <a:endParaRPr lang="ga-IE" sz="2400" dirty="0" smtClean="0">
              <a:solidFill>
                <a:srgbClr val="FF0000"/>
              </a:solidFill>
              <a:latin typeface="Tw Cen MT" panose="020B0602020104020603" pitchFamily="34" charset="0"/>
            </a:endParaRPr>
          </a:p>
        </p:txBody>
      </p:sp>
      <p:grpSp>
        <p:nvGrpSpPr>
          <p:cNvPr id="18" name="Group 17"/>
          <p:cNvGrpSpPr/>
          <p:nvPr/>
        </p:nvGrpSpPr>
        <p:grpSpPr>
          <a:xfrm>
            <a:off x="770750" y="1842313"/>
            <a:ext cx="4488728" cy="3119156"/>
            <a:chOff x="770750" y="1842313"/>
            <a:chExt cx="4488728" cy="3119156"/>
          </a:xfrm>
        </p:grpSpPr>
        <p:grpSp>
          <p:nvGrpSpPr>
            <p:cNvPr id="9" name="Group 8"/>
            <p:cNvGrpSpPr/>
            <p:nvPr/>
          </p:nvGrpSpPr>
          <p:grpSpPr>
            <a:xfrm>
              <a:off x="770750" y="1842313"/>
              <a:ext cx="4488728" cy="3119156"/>
              <a:chOff x="770750" y="1842313"/>
              <a:chExt cx="4488728" cy="3119156"/>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931" y="1842313"/>
                <a:ext cx="4481547" cy="311915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rot="19847363">
                <a:off x="770750" y="2681890"/>
                <a:ext cx="1080020" cy="252000"/>
              </a:xfrm>
              <a:prstGeom prst="roundRect">
                <a:avLst/>
              </a:prstGeom>
              <a:solidFill>
                <a:srgbClr val="060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pSp>
        <p:sp>
          <p:nvSpPr>
            <p:cNvPr id="10" name="Oval 9"/>
            <p:cNvSpPr/>
            <p:nvPr/>
          </p:nvSpPr>
          <p:spPr>
            <a:xfrm>
              <a:off x="900000" y="2990335"/>
              <a:ext cx="142375" cy="191069"/>
            </a:xfrm>
            <a:prstGeom prst="ellipse">
              <a:avLst/>
            </a:prstGeom>
            <a:solidFill>
              <a:srgbClr val="060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pSp>
    </p:spTree>
    <p:extLst>
      <p:ext uri="{BB962C8B-B14F-4D97-AF65-F5344CB8AC3E}">
        <p14:creationId xmlns:p14="http://schemas.microsoft.com/office/powerpoint/2010/main" val="3794738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11" name="TextBox 10"/>
          <p:cNvSpPr txBox="1"/>
          <p:nvPr/>
        </p:nvSpPr>
        <p:spPr>
          <a:xfrm>
            <a:off x="696686" y="1038867"/>
            <a:ext cx="10784114" cy="2677656"/>
          </a:xfrm>
          <a:prstGeom prst="rect">
            <a:avLst/>
          </a:prstGeom>
          <a:noFill/>
        </p:spPr>
        <p:txBody>
          <a:bodyPr wrap="square" rtlCol="0">
            <a:spAutoFit/>
          </a:bodyPr>
          <a:lstStyle/>
          <a:p>
            <a:r>
              <a:rPr lang="ga-IE" sz="2400" dirty="0" smtClean="0">
                <a:latin typeface="Tw Cen MT" panose="020B0602020104020603" pitchFamily="34" charset="0"/>
              </a:rPr>
              <a:t>Creideann eolaithe go bhfuil athrú ag teacht ar aeráidí an domhain mar gheall ar an téamh domhanda. Deir siad go bhfuil na caidhpeanna polacha ag leá agus go dtiocfaidh ardú ar leibhéal na farraige dá bharr sin. Tuarann siad freisin go mbeidh níos mó stoirmeacha, tuilte agus tréimhsí fada triomaigh ann mar gheall ar an téamh domhanda. Deir siad go dtiocfaidh deireadh le speicis áirithe plandaí agus ainmhithe mar nach mbeidh siad ábalta na stoirmeacha, na tuilte agus na tréimhsí triomaigh sin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 sheasamh. </a:t>
            </a:r>
            <a:endParaRPr lang="ga-IE" sz="2400" dirty="0">
              <a:latin typeface="Tw Cen MT" panose="020B0602020104020603"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3143" y="3879810"/>
            <a:ext cx="2750879" cy="2750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825062">
            <a:off x="4270286" y="4117964"/>
            <a:ext cx="3651424" cy="2439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4639" y="4337221"/>
            <a:ext cx="3187034" cy="2128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33371" y="476673"/>
            <a:ext cx="4339772" cy="584775"/>
          </a:xfrm>
          <a:prstGeom prst="rect">
            <a:avLst/>
          </a:prstGeom>
          <a:noFill/>
        </p:spPr>
        <p:txBody>
          <a:bodyPr wrap="square" rtlCol="0">
            <a:spAutoFit/>
          </a:bodyPr>
          <a:lstStyle/>
          <a:p>
            <a:pPr algn="ctr"/>
            <a:r>
              <a:rPr lang="ga-IE" sz="3200" dirty="0" smtClean="0">
                <a:latin typeface="Berlin Sans FB" panose="020E0602020502020306" pitchFamily="34" charset="0"/>
              </a:rPr>
              <a:t>Athrú Aeráide</a:t>
            </a:r>
            <a:endParaRPr lang="ga-IE" sz="3200" dirty="0">
              <a:latin typeface="Berlin Sans FB" panose="020E0602020502020306" pitchFamily="34" charset="0"/>
            </a:endParaRPr>
          </a:p>
        </p:txBody>
      </p:sp>
      <p:sp>
        <p:nvSpPr>
          <p:cNvPr id="12" name="TextBox 10"/>
          <p:cNvSpPr txBox="1">
            <a:spLocks noChangeArrowheads="1"/>
          </p:cNvSpPr>
          <p:nvPr/>
        </p:nvSpPr>
        <p:spPr bwMode="auto">
          <a:xfrm>
            <a:off x="1568817" y="5922803"/>
            <a:ext cx="9068880" cy="707886"/>
          </a:xfrm>
          <a:prstGeom prst="rect">
            <a:avLst/>
          </a:prstGeom>
          <a:solidFill>
            <a:schemeClr val="accent4">
              <a:lumMod val="40000"/>
              <a:lumOff val="60000"/>
            </a:schemeClr>
          </a:solidFill>
          <a:ln>
            <a:solidFill>
              <a:schemeClr val="bg1">
                <a:lumMod val="50000"/>
              </a:schemeClr>
            </a:solid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None/>
            </a:pPr>
            <a:r>
              <a:rPr lang="ga-IE" altLang="en-US" sz="2000" dirty="0" smtClean="0">
                <a:solidFill>
                  <a:schemeClr val="tx1"/>
                </a:solidFill>
                <a:latin typeface="Tw Cen MT" panose="020B0602020104020603" pitchFamily="34" charset="0"/>
              </a:rPr>
              <a:t>Cliceáil ar an nasc seo thíos chun féachaint ar fhíseán maidir leis an </a:t>
            </a:r>
            <a:r>
              <a:rPr lang="en-US" altLang="en-US" sz="2000" dirty="0" err="1" smtClean="0">
                <a:solidFill>
                  <a:schemeClr val="tx1"/>
                </a:solidFill>
                <a:latin typeface="Tw Cen MT" panose="020B0602020104020603" pitchFamily="34" charset="0"/>
              </a:rPr>
              <a:t>téamh</a:t>
            </a:r>
            <a:r>
              <a:rPr lang="en-US" altLang="en-US" sz="2000" dirty="0" smtClean="0">
                <a:solidFill>
                  <a:schemeClr val="tx1"/>
                </a:solidFill>
                <a:latin typeface="Tw Cen MT" panose="020B0602020104020603" pitchFamily="34" charset="0"/>
              </a:rPr>
              <a:t> </a:t>
            </a:r>
            <a:r>
              <a:rPr lang="en-US" altLang="en-US" sz="2000" dirty="0" err="1" smtClean="0">
                <a:solidFill>
                  <a:schemeClr val="tx1"/>
                </a:solidFill>
                <a:latin typeface="Tw Cen MT" panose="020B0602020104020603" pitchFamily="34" charset="0"/>
              </a:rPr>
              <a:t>domhanda</a:t>
            </a:r>
            <a:r>
              <a:rPr lang="ga-IE" altLang="en-US" sz="2000" dirty="0" smtClean="0">
                <a:solidFill>
                  <a:schemeClr val="tx1"/>
                </a:solidFill>
                <a:latin typeface="Tw Cen MT" panose="020B0602020104020603" pitchFamily="34" charset="0"/>
              </a:rPr>
              <a:t>: </a:t>
            </a:r>
          </a:p>
          <a:p>
            <a:pPr>
              <a:lnSpc>
                <a:spcPct val="100000"/>
              </a:lnSpc>
              <a:spcBef>
                <a:spcPct val="0"/>
              </a:spcBef>
              <a:buNone/>
            </a:pPr>
            <a:r>
              <a:rPr lang="ga-IE" sz="2000" dirty="0" smtClean="0">
                <a:latin typeface="Tw Cen MT" panose="020B0602020104020603" pitchFamily="34" charset="0"/>
                <a:hlinkClick r:id="rId6"/>
              </a:rPr>
              <a:t>http://video.nationalgeographic.com/video/101-videos/global-warming-101</a:t>
            </a:r>
            <a:endParaRPr lang="ga-IE" altLang="en-US"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033816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p:cTn id="11" dur="500" fill="hold"/>
                                        <p:tgtEl>
                                          <p:spTgt spid="2054"/>
                                        </p:tgtEl>
                                        <p:attrNameLst>
                                          <p:attrName>ppt_w</p:attrName>
                                        </p:attrNameLst>
                                      </p:cBhvr>
                                      <p:tavLst>
                                        <p:tav tm="0">
                                          <p:val>
                                            <p:fltVal val="0"/>
                                          </p:val>
                                        </p:tav>
                                        <p:tav tm="100000">
                                          <p:val>
                                            <p:strVal val="#ppt_w"/>
                                          </p:val>
                                        </p:tav>
                                      </p:tavLst>
                                    </p:anim>
                                    <p:anim calcmode="lin" valueType="num">
                                      <p:cBhvr>
                                        <p:cTn id="12" dur="500" fill="hold"/>
                                        <p:tgtEl>
                                          <p:spTgt spid="2054"/>
                                        </p:tgtEl>
                                        <p:attrNameLst>
                                          <p:attrName>ppt_h</p:attrName>
                                        </p:attrNameLst>
                                      </p:cBhvr>
                                      <p:tavLst>
                                        <p:tav tm="0">
                                          <p:val>
                                            <p:fltVal val="0"/>
                                          </p:val>
                                        </p:tav>
                                        <p:tav tm="100000">
                                          <p:val>
                                            <p:strVal val="#ppt_h"/>
                                          </p:val>
                                        </p:tav>
                                      </p:tavLst>
                                    </p:anim>
                                    <p:animEffect transition="in" filter="fade">
                                      <p:cBhvr>
                                        <p:cTn id="13" dur="500"/>
                                        <p:tgtEl>
                                          <p:spTgt spid="2054"/>
                                        </p:tgtEl>
                                      </p:cBhvr>
                                    </p:animEffect>
                                  </p:childTnLst>
                                </p:cTn>
                              </p:par>
                              <p:par>
                                <p:cTn id="14" presetID="53"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500" fill="hold"/>
                                        <p:tgtEl>
                                          <p:spTgt spid="2052"/>
                                        </p:tgtEl>
                                        <p:attrNameLst>
                                          <p:attrName>ppt_w</p:attrName>
                                        </p:attrNameLst>
                                      </p:cBhvr>
                                      <p:tavLst>
                                        <p:tav tm="0">
                                          <p:val>
                                            <p:fltVal val="0"/>
                                          </p:val>
                                        </p:tav>
                                        <p:tav tm="100000">
                                          <p:val>
                                            <p:strVal val="#ppt_w"/>
                                          </p:val>
                                        </p:tav>
                                      </p:tavLst>
                                    </p:anim>
                                    <p:anim calcmode="lin" valueType="num">
                                      <p:cBhvr>
                                        <p:cTn id="17" dur="500" fill="hold"/>
                                        <p:tgtEl>
                                          <p:spTgt spid="2052"/>
                                        </p:tgtEl>
                                        <p:attrNameLst>
                                          <p:attrName>ppt_h</p:attrName>
                                        </p:attrNameLst>
                                      </p:cBhvr>
                                      <p:tavLst>
                                        <p:tav tm="0">
                                          <p:val>
                                            <p:fltVal val="0"/>
                                          </p:val>
                                        </p:tav>
                                        <p:tav tm="100000">
                                          <p:val>
                                            <p:strVal val="#ppt_h"/>
                                          </p:val>
                                        </p:tav>
                                      </p:tavLst>
                                    </p:anim>
                                    <p:animEffect transition="in" filter="fade">
                                      <p:cBhvr>
                                        <p:cTn id="18" dur="500"/>
                                        <p:tgtEl>
                                          <p:spTgt spid="2052"/>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68000"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3" name="TextBox 2"/>
          <p:cNvSpPr txBox="1"/>
          <p:nvPr/>
        </p:nvSpPr>
        <p:spPr>
          <a:xfrm>
            <a:off x="934843" y="2738136"/>
            <a:ext cx="1733551" cy="923330"/>
          </a:xfrm>
          <a:prstGeom prst="rect">
            <a:avLst/>
          </a:prstGeom>
          <a:noFill/>
        </p:spPr>
        <p:txBody>
          <a:bodyPr wrap="square" rtlCol="0">
            <a:spAutoFit/>
          </a:bodyPr>
          <a:lstStyle/>
          <a:p>
            <a:r>
              <a:rPr lang="ga-IE" dirty="0" smtClean="0">
                <a:latin typeface="Tw Cen MT" panose="020B0602020104020603" pitchFamily="34" charset="0"/>
              </a:rPr>
              <a:t>Gníomhaíochtaí laethúla an </a:t>
            </a:r>
            <a:r>
              <a:rPr lang="ga-IE" dirty="0" err="1" smtClean="0">
                <a:latin typeface="Tw Cen MT" panose="020B0602020104020603" pitchFamily="34" charset="0"/>
              </a:rPr>
              <a:t>chine</a:t>
            </a:r>
            <a:r>
              <a:rPr lang="ga-IE" dirty="0" smtClean="0">
                <a:latin typeface="Tw Cen MT" panose="020B0602020104020603" pitchFamily="34" charset="0"/>
              </a:rPr>
              <a:t> dhaonna</a:t>
            </a:r>
            <a:endParaRPr lang="ga-IE" dirty="0">
              <a:latin typeface="Tw Cen MT" panose="020B0602020104020603" pitchFamily="34" charset="0"/>
            </a:endParaRPr>
          </a:p>
        </p:txBody>
      </p:sp>
      <p:sp>
        <p:nvSpPr>
          <p:cNvPr id="5" name="Right Arrow 4"/>
          <p:cNvSpPr/>
          <p:nvPr/>
        </p:nvSpPr>
        <p:spPr>
          <a:xfrm>
            <a:off x="2960030" y="2067480"/>
            <a:ext cx="952500" cy="376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12" name="Picture 1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36" b="89836" l="9885" r="91954">
                        <a14:foregroundMark x1="86667" y1="75738" x2="91954" y2="75738"/>
                      </a14:backgroundRemoval>
                    </a14:imgEffect>
                  </a14:imgLayer>
                </a14:imgProps>
              </a:ext>
              <a:ext uri="{28A0092B-C50C-407E-A947-70E740481C1C}">
                <a14:useLocalDpi xmlns:a14="http://schemas.microsoft.com/office/drawing/2010/main" val="0"/>
              </a:ext>
            </a:extLst>
          </a:blip>
          <a:stretch>
            <a:fillRect/>
          </a:stretch>
        </p:blipFill>
        <p:spPr bwMode="auto">
          <a:xfrm>
            <a:off x="3912530" y="1636729"/>
            <a:ext cx="1804128" cy="126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983107" y="2914161"/>
            <a:ext cx="1733551" cy="646331"/>
          </a:xfrm>
          <a:prstGeom prst="rect">
            <a:avLst/>
          </a:prstGeom>
          <a:noFill/>
        </p:spPr>
        <p:txBody>
          <a:bodyPr wrap="square" rtlCol="0">
            <a:spAutoFit/>
          </a:bodyPr>
          <a:lstStyle/>
          <a:p>
            <a:r>
              <a:rPr lang="ga-IE" dirty="0" smtClean="0">
                <a:latin typeface="Tw Cen MT" panose="020B0602020104020603" pitchFamily="34" charset="0"/>
              </a:rPr>
              <a:t>Breoslaí iontaise á </a:t>
            </a:r>
            <a:r>
              <a:rPr lang="ga-IE" dirty="0" err="1" smtClean="0">
                <a:latin typeface="Tw Cen MT" panose="020B0602020104020603" pitchFamily="34" charset="0"/>
              </a:rPr>
              <a:t>ndó</a:t>
            </a:r>
            <a:endParaRPr lang="ga-IE" dirty="0">
              <a:latin typeface="Tw Cen MT" panose="020B0602020104020603" pitchFamily="34" charset="0"/>
            </a:endParaRPr>
          </a:p>
        </p:txBody>
      </p:sp>
      <p:sp>
        <p:nvSpPr>
          <p:cNvPr id="14" name="Right Arrow 13"/>
          <p:cNvSpPr/>
          <p:nvPr/>
        </p:nvSpPr>
        <p:spPr>
          <a:xfrm>
            <a:off x="5934308" y="2081788"/>
            <a:ext cx="952500" cy="376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273880" y="1803185"/>
            <a:ext cx="1617300" cy="116607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73880" y="3080062"/>
            <a:ext cx="1733551" cy="646331"/>
          </a:xfrm>
          <a:prstGeom prst="rect">
            <a:avLst/>
          </a:prstGeom>
          <a:noFill/>
        </p:spPr>
        <p:txBody>
          <a:bodyPr wrap="square" rtlCol="0">
            <a:spAutoFit/>
          </a:bodyPr>
          <a:lstStyle/>
          <a:p>
            <a:r>
              <a:rPr lang="ga-IE" dirty="0" smtClean="0">
                <a:latin typeface="Tw Cen MT" panose="020B0602020104020603" pitchFamily="34" charset="0"/>
              </a:rPr>
              <a:t>CO</a:t>
            </a:r>
            <a:r>
              <a:rPr lang="ga-IE" baseline="-25000" dirty="0" smtClean="0">
                <a:latin typeface="Tw Cen MT" panose="020B0602020104020603" pitchFamily="34" charset="0"/>
              </a:rPr>
              <a:t>2 </a:t>
            </a:r>
            <a:r>
              <a:rPr lang="ga-IE" dirty="0" smtClean="0">
                <a:latin typeface="Tw Cen MT" panose="020B0602020104020603" pitchFamily="34" charset="0"/>
              </a:rPr>
              <a:t>breise san atmaisféar</a:t>
            </a:r>
            <a:endParaRPr lang="ga-IE" baseline="-25000" dirty="0">
              <a:latin typeface="Tw Cen MT" panose="020B0602020104020603" pitchFamily="34" charset="0"/>
            </a:endParaRPr>
          </a:p>
        </p:txBody>
      </p:sp>
      <p:sp>
        <p:nvSpPr>
          <p:cNvPr id="6" name="Bent Arrow 5"/>
          <p:cNvSpPr/>
          <p:nvPr/>
        </p:nvSpPr>
        <p:spPr>
          <a:xfrm rot="5400000">
            <a:off x="9231793" y="2457284"/>
            <a:ext cx="1382024" cy="824392"/>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solidFill>
                <a:schemeClr val="tx1"/>
              </a:solidFill>
            </a:endParaRPr>
          </a:p>
        </p:txBody>
      </p:sp>
      <p:sp>
        <p:nvSpPr>
          <p:cNvPr id="20" name="TextBox 19"/>
          <p:cNvSpPr txBox="1"/>
          <p:nvPr/>
        </p:nvSpPr>
        <p:spPr>
          <a:xfrm>
            <a:off x="9195248" y="5321968"/>
            <a:ext cx="1994382" cy="369332"/>
          </a:xfrm>
          <a:prstGeom prst="rect">
            <a:avLst/>
          </a:prstGeom>
          <a:noFill/>
        </p:spPr>
        <p:txBody>
          <a:bodyPr wrap="square" rtlCol="0">
            <a:spAutoFit/>
          </a:bodyPr>
          <a:lstStyle/>
          <a:p>
            <a:r>
              <a:rPr lang="ga-IE" dirty="0" smtClean="0">
                <a:latin typeface="Tw Cen MT" panose="020B0602020104020603" pitchFamily="34" charset="0"/>
              </a:rPr>
              <a:t>Téamh domhanda</a:t>
            </a:r>
            <a:endParaRPr lang="ga-IE" dirty="0">
              <a:latin typeface="Tw Cen MT" panose="020B0602020104020603" pitchFamily="34" charset="0"/>
            </a:endParaRPr>
          </a:p>
        </p:txBody>
      </p:sp>
      <p:sp>
        <p:nvSpPr>
          <p:cNvPr id="21" name="Right Arrow 20"/>
          <p:cNvSpPr/>
          <p:nvPr/>
        </p:nvSpPr>
        <p:spPr>
          <a:xfrm flipH="1">
            <a:off x="7557680" y="4365234"/>
            <a:ext cx="969600" cy="376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22"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91823" y="3890119"/>
            <a:ext cx="2284970" cy="1526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56045" y="5430006"/>
            <a:ext cx="1830763" cy="369332"/>
          </a:xfrm>
          <a:prstGeom prst="rect">
            <a:avLst/>
          </a:prstGeom>
          <a:noFill/>
        </p:spPr>
        <p:txBody>
          <a:bodyPr wrap="square" rtlCol="0">
            <a:spAutoFit/>
          </a:bodyPr>
          <a:lstStyle/>
          <a:p>
            <a:r>
              <a:rPr lang="ga-IE" dirty="0" smtClean="0">
                <a:latin typeface="Tw Cen MT" panose="020B0602020104020603" pitchFamily="34" charset="0"/>
              </a:rPr>
              <a:t>Athrú aeráide</a:t>
            </a:r>
            <a:endParaRPr lang="ga-IE" dirty="0">
              <a:latin typeface="Tw Cen MT" panose="020B0602020104020603" pitchFamily="34" charset="0"/>
            </a:endParaRPr>
          </a:p>
        </p:txBody>
      </p:sp>
      <p:sp>
        <p:nvSpPr>
          <p:cNvPr id="24" name="Right Arrow 23"/>
          <p:cNvSpPr/>
          <p:nvPr/>
        </p:nvSpPr>
        <p:spPr>
          <a:xfrm flipH="1">
            <a:off x="3427730" y="4365234"/>
            <a:ext cx="969600" cy="376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25"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8951" y1="69543" x2="45804" y2="85787"/>
                      </a14:backgroundRemoval>
                    </a14:imgEffect>
                  </a14:imgLayer>
                </a14:imgProps>
              </a:ext>
              <a:ext uri="{28A0092B-C50C-407E-A947-70E740481C1C}">
                <a14:useLocalDpi xmlns:a14="http://schemas.microsoft.com/office/drawing/2010/main" val="0"/>
              </a:ext>
            </a:extLst>
          </a:blip>
          <a:stretch>
            <a:fillRect/>
          </a:stretch>
        </p:blipFill>
        <p:spPr bwMode="auto">
          <a:xfrm>
            <a:off x="1926821" y="4001402"/>
            <a:ext cx="1190117" cy="158682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933371" y="476673"/>
            <a:ext cx="4339772" cy="584775"/>
          </a:xfrm>
          <a:prstGeom prst="rect">
            <a:avLst/>
          </a:prstGeom>
          <a:noFill/>
        </p:spPr>
        <p:txBody>
          <a:bodyPr wrap="square" rtlCol="0">
            <a:spAutoFit/>
          </a:bodyPr>
          <a:lstStyle/>
          <a:p>
            <a:pPr algn="ctr"/>
            <a:r>
              <a:rPr lang="ga-IE" sz="3200" dirty="0" smtClean="0">
                <a:latin typeface="Berlin Sans FB" panose="020E0602020502020306" pitchFamily="34" charset="0"/>
              </a:rPr>
              <a:t>Súil siar thapa</a:t>
            </a:r>
            <a:endParaRPr lang="ga-IE" sz="3200" dirty="0">
              <a:latin typeface="Berlin Sans FB" panose="020E0602020502020306" pitchFamily="34" charset="0"/>
            </a:endParaRPr>
          </a:p>
        </p:txBody>
      </p:sp>
      <p:pic>
        <p:nvPicPr>
          <p:cNvPr id="27"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04254" y="1256666"/>
            <a:ext cx="1794731" cy="146809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9195248" y="3974954"/>
            <a:ext cx="1823198" cy="1300003"/>
            <a:chOff x="770750" y="1842313"/>
            <a:chExt cx="4488728" cy="3119156"/>
          </a:xfrm>
        </p:grpSpPr>
        <p:grpSp>
          <p:nvGrpSpPr>
            <p:cNvPr id="29" name="Group 28"/>
            <p:cNvGrpSpPr/>
            <p:nvPr/>
          </p:nvGrpSpPr>
          <p:grpSpPr>
            <a:xfrm>
              <a:off x="770750" y="1842313"/>
              <a:ext cx="4488728" cy="3119156"/>
              <a:chOff x="770750" y="1842313"/>
              <a:chExt cx="4488728" cy="3119156"/>
            </a:xfrm>
          </p:grpSpPr>
          <p:pic>
            <p:nvPicPr>
              <p:cNvPr id="3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7931" y="1842313"/>
                <a:ext cx="4481547" cy="3119156"/>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rot="19847363">
                <a:off x="770750" y="2681890"/>
                <a:ext cx="1080020" cy="252000"/>
              </a:xfrm>
              <a:prstGeom prst="roundRect">
                <a:avLst/>
              </a:prstGeom>
              <a:solidFill>
                <a:srgbClr val="060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pSp>
        <p:sp>
          <p:nvSpPr>
            <p:cNvPr id="30" name="Oval 29"/>
            <p:cNvSpPr/>
            <p:nvPr/>
          </p:nvSpPr>
          <p:spPr>
            <a:xfrm>
              <a:off x="900000" y="2990335"/>
              <a:ext cx="142375" cy="191069"/>
            </a:xfrm>
            <a:prstGeom prst="ellipse">
              <a:avLst/>
            </a:prstGeom>
            <a:solidFill>
              <a:srgbClr val="060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pSp>
    </p:spTree>
    <p:extLst>
      <p:ext uri="{BB962C8B-B14F-4D97-AF65-F5344CB8AC3E}">
        <p14:creationId xmlns:p14="http://schemas.microsoft.com/office/powerpoint/2010/main" val="1703114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3500"/>
                            </p:stCondLst>
                            <p:childTnLst>
                              <p:par>
                                <p:cTn id="63" presetID="22" presetClass="entr" presetSubtype="2"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right)">
                                      <p:cBhvr>
                                        <p:cTn id="65" dur="500"/>
                                        <p:tgtEl>
                                          <p:spTgt spid="21"/>
                                        </p:tgtEl>
                                      </p:cBhvr>
                                    </p:animEffect>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4500"/>
                            </p:stCondLst>
                            <p:childTnLst>
                              <p:par>
                                <p:cTn id="78" presetID="22" presetClass="entr" presetSubtype="2"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right)">
                                      <p:cBhvr>
                                        <p:cTn id="80" dur="500"/>
                                        <p:tgtEl>
                                          <p:spTgt spid="24"/>
                                        </p:tgtEl>
                                      </p:cBhvr>
                                    </p:animEffect>
                                  </p:childTnLst>
                                </p:cTn>
                              </p:par>
                            </p:childTnLst>
                          </p:cTn>
                        </p:par>
                        <p:par>
                          <p:cTn id="81" fill="hold">
                            <p:stCondLst>
                              <p:cond delay="5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p:bldP spid="14" grpId="0" animBg="1"/>
      <p:bldP spid="16" grpId="0"/>
      <p:bldP spid="6" grpId="0" animBg="1"/>
      <p:bldP spid="20" grpId="0"/>
      <p:bldP spid="21" grpId="0" animBg="1"/>
      <p:bldP spid="7"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4CFD3B-03CB-4B7F-B5E0-322B3941B2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7">
            <a:extLst>
              <a:ext uri="{FF2B5EF4-FFF2-40B4-BE49-F238E27FC236}">
                <a16:creationId xmlns:a16="http://schemas.microsoft.com/office/drawing/2014/main" xmlns="" id="{A1B1499F-97FC-4AE4-BA50-405D84F189AC}"/>
              </a:ext>
            </a:extLst>
          </p:cNvPr>
          <p:cNvSpPr>
            <a:spLocks/>
          </p:cNvSpPr>
          <p:nvPr/>
        </p:nvSpPr>
        <p:spPr>
          <a:xfrm>
            <a:off x="468001"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10" name="TextBox 9">
            <a:extLst>
              <a:ext uri="{FF2B5EF4-FFF2-40B4-BE49-F238E27FC236}">
                <a16:creationId xmlns:a16="http://schemas.microsoft.com/office/drawing/2014/main" xmlns="" id="{523AB844-9EC2-4CFE-8BC0-BDE9AB72CFF7}"/>
              </a:ext>
            </a:extLst>
          </p:cNvPr>
          <p:cNvSpPr txBox="1"/>
          <p:nvPr/>
        </p:nvSpPr>
        <p:spPr>
          <a:xfrm>
            <a:off x="6746011" y="903076"/>
            <a:ext cx="4609070" cy="3785652"/>
          </a:xfrm>
          <a:prstGeom prst="rect">
            <a:avLst/>
          </a:prstGeom>
          <a:noFill/>
        </p:spPr>
        <p:txBody>
          <a:bodyPr wrap="square" rtlCol="0">
            <a:spAutoFit/>
          </a:bodyPr>
          <a:lstStyle/>
          <a:p>
            <a:r>
              <a:rPr lang="ga-IE" sz="2400" dirty="0">
                <a:latin typeface="Tw Cen MT" panose="020B0602020104020603" pitchFamily="34" charset="0"/>
              </a:rPr>
              <a:t>Tá eolaithe ag obair go dian </a:t>
            </a:r>
            <a:r>
              <a:rPr lang="pt-BR" sz="2400" dirty="0">
                <a:latin typeface="Tw Cen MT" panose="020B0602020104020603" pitchFamily="34" charset="0"/>
              </a:rPr>
              <a:t>agus teicneolaíocht á forbairt </a:t>
            </a:r>
            <a:r>
              <a:rPr lang="pt-BR" sz="2400" dirty="0" smtClean="0">
                <a:latin typeface="Tw Cen MT" panose="020B0602020104020603" pitchFamily="34" charset="0"/>
              </a:rPr>
              <a:t>acu</a:t>
            </a:r>
            <a:r>
              <a:rPr lang="ga-IE" sz="2400" dirty="0" smtClean="0">
                <a:latin typeface="Tw Cen MT" panose="020B0602020104020603" pitchFamily="34" charset="0"/>
              </a:rPr>
              <a:t> </a:t>
            </a:r>
            <a:r>
              <a:rPr lang="ga-IE" sz="2400" dirty="0">
                <a:latin typeface="Tw Cen MT" panose="020B0602020104020603" pitchFamily="34" charset="0"/>
              </a:rPr>
              <a:t>a chabhróidh leis an gcine daonna níos lú breoslaí iontaise a dhó. Is féidir leictreachas a ghiniúint anois le fuinneamh na gaoithe, fuinneamh na gréine agus </a:t>
            </a:r>
            <a:r>
              <a:rPr lang="ga-IE" sz="2400" dirty="0" smtClean="0">
                <a:latin typeface="Tw Cen MT" panose="020B0602020104020603" pitchFamily="34" charset="0"/>
              </a:rPr>
              <a:t>le fuinneamh ó uisce </a:t>
            </a:r>
            <a:r>
              <a:rPr lang="ga-IE" sz="2400" dirty="0" err="1" smtClean="0">
                <a:latin typeface="Tw Cen MT" panose="020B0602020104020603" pitchFamily="34" charset="0"/>
              </a:rPr>
              <a:t>re</a:t>
            </a:r>
            <a:r>
              <a:rPr lang="en-US" sz="2400" dirty="0" err="1" smtClean="0">
                <a:latin typeface="Tw Cen MT" panose="020B0602020104020603" pitchFamily="34" charset="0"/>
              </a:rPr>
              <a:t>atha</a:t>
            </a:r>
            <a:r>
              <a:rPr lang="ga-IE" sz="2400" dirty="0" smtClean="0">
                <a:latin typeface="Tw Cen MT" panose="020B0602020104020603" pitchFamily="34" charset="0"/>
              </a:rPr>
              <a:t>. Tá </a:t>
            </a:r>
            <a:r>
              <a:rPr lang="ga-IE" sz="2400" dirty="0">
                <a:latin typeface="Tw Cen MT" panose="020B0602020104020603" pitchFamily="34" charset="0"/>
              </a:rPr>
              <a:t>fearais tí ann anois a úsáideann níos lú leictreachais ná na fearais a bhíodh ar fáil.</a:t>
            </a:r>
          </a:p>
        </p:txBody>
      </p:sp>
      <p:sp>
        <p:nvSpPr>
          <p:cNvPr id="11" name="TextBox 10">
            <a:extLst>
              <a:ext uri="{FF2B5EF4-FFF2-40B4-BE49-F238E27FC236}">
                <a16:creationId xmlns:a16="http://schemas.microsoft.com/office/drawing/2014/main" xmlns="" id="{DC503593-CDAB-41FB-8D03-ACE56B3BEBD7}"/>
              </a:ext>
            </a:extLst>
          </p:cNvPr>
          <p:cNvSpPr txBox="1"/>
          <p:nvPr/>
        </p:nvSpPr>
        <p:spPr>
          <a:xfrm>
            <a:off x="865540" y="5014927"/>
            <a:ext cx="10577385" cy="1200329"/>
          </a:xfrm>
          <a:prstGeom prst="rect">
            <a:avLst/>
          </a:prstGeom>
          <a:noFill/>
        </p:spPr>
        <p:txBody>
          <a:bodyPr wrap="square" rtlCol="0">
            <a:spAutoFit/>
          </a:bodyPr>
          <a:lstStyle/>
          <a:p>
            <a:r>
              <a:rPr lang="ga-IE" sz="2400" dirty="0">
                <a:latin typeface="Tw Cen MT" panose="020B0602020104020603" pitchFamily="34" charset="0"/>
              </a:rPr>
              <a:t>Tá feachtasóirí éagsúla ag iarraidh a chur ina luí ar rialtais </a:t>
            </a:r>
            <a:r>
              <a:rPr lang="ga-IE" sz="2400" dirty="0" smtClean="0">
                <a:latin typeface="Tw Cen MT" panose="020B0602020104020603" pitchFamily="34" charset="0"/>
              </a:rPr>
              <a:t>agus</a:t>
            </a:r>
            <a:r>
              <a:rPr lang="en-US" sz="2400" dirty="0" smtClean="0">
                <a:latin typeface="Tw Cen MT" panose="020B0602020104020603" pitchFamily="34" charset="0"/>
              </a:rPr>
              <a:t> </a:t>
            </a:r>
            <a:r>
              <a:rPr lang="en-US" sz="2400" dirty="0" err="1" smtClean="0">
                <a:latin typeface="Tw Cen MT" panose="020B0602020104020603" pitchFamily="34" charset="0"/>
              </a:rPr>
              <a:t>ar</a:t>
            </a:r>
            <a:r>
              <a:rPr lang="ga-IE" sz="2400" dirty="0" smtClean="0">
                <a:latin typeface="Tw Cen MT" panose="020B0602020104020603" pitchFamily="34" charset="0"/>
              </a:rPr>
              <a:t> </a:t>
            </a:r>
            <a:r>
              <a:rPr lang="ga-IE" sz="2400" dirty="0">
                <a:latin typeface="Tw Cen MT" panose="020B0602020104020603" pitchFamily="34" charset="0"/>
              </a:rPr>
              <a:t>lucht tionscail gur gá bealaí a chur ar fáil do </a:t>
            </a:r>
            <a:r>
              <a:rPr lang="ga-IE" sz="2400" dirty="0" smtClean="0">
                <a:latin typeface="Tw Cen MT" panose="020B0602020104020603" pitchFamily="34" charset="0"/>
              </a:rPr>
              <a:t>dhaoine </a:t>
            </a:r>
            <a:r>
              <a:rPr lang="ga-IE" sz="2400" dirty="0">
                <a:latin typeface="Tw Cen MT" panose="020B0602020104020603" pitchFamily="34" charset="0"/>
              </a:rPr>
              <a:t>agus </a:t>
            </a:r>
            <a:r>
              <a:rPr lang="ga-IE" sz="2400" dirty="0" smtClean="0">
                <a:latin typeface="Tw Cen MT" panose="020B0602020104020603" pitchFamily="34" charset="0"/>
              </a:rPr>
              <a:t>d</a:t>
            </a:r>
            <a:r>
              <a:rPr lang="en-US" sz="2400" dirty="0" smtClean="0">
                <a:latin typeface="Tw Cen MT" panose="020B0602020104020603" pitchFamily="34" charset="0"/>
              </a:rPr>
              <a:t>’</a:t>
            </a:r>
            <a:r>
              <a:rPr lang="en-US" sz="2400" dirty="0" err="1" smtClean="0">
                <a:latin typeface="Tw Cen MT" panose="020B0602020104020603" pitchFamily="34" charset="0"/>
              </a:rPr>
              <a:t>earnáil</a:t>
            </a:r>
            <a:r>
              <a:rPr lang="en-US" sz="2400" dirty="0" smtClean="0">
                <a:latin typeface="Tw Cen MT" panose="020B0602020104020603" pitchFamily="34" charset="0"/>
              </a:rPr>
              <a:t> </a:t>
            </a:r>
            <a:r>
              <a:rPr lang="en-US" sz="2400" dirty="0" err="1" smtClean="0">
                <a:latin typeface="Tw Cen MT" panose="020B0602020104020603" pitchFamily="34" charset="0"/>
              </a:rPr>
              <a:t>na</a:t>
            </a:r>
            <a:r>
              <a:rPr lang="en-US" sz="2400" dirty="0" smtClean="0">
                <a:latin typeface="Tw Cen MT" panose="020B0602020104020603" pitchFamily="34" charset="0"/>
              </a:rPr>
              <a:t> </a:t>
            </a:r>
            <a:r>
              <a:rPr lang="en-US" sz="2400" dirty="0" err="1" smtClean="0">
                <a:latin typeface="Tw Cen MT" panose="020B0602020104020603" pitchFamily="34" charset="0"/>
              </a:rPr>
              <a:t>tionsclaíochta</a:t>
            </a:r>
            <a:r>
              <a:rPr lang="en-US" sz="2400" dirty="0" smtClean="0">
                <a:latin typeface="Tw Cen MT" panose="020B0602020104020603" pitchFamily="34" charset="0"/>
              </a:rPr>
              <a:t> </a:t>
            </a:r>
            <a:r>
              <a:rPr lang="en-US" sz="2400" dirty="0" err="1" smtClean="0">
                <a:latin typeface="Tw Cen MT" panose="020B0602020104020603" pitchFamily="34" charset="0"/>
              </a:rPr>
              <a:t>chun</a:t>
            </a:r>
            <a:r>
              <a:rPr lang="en-US" sz="2400" dirty="0" smtClean="0">
                <a:latin typeface="Tw Cen MT" panose="020B0602020104020603" pitchFamily="34" charset="0"/>
              </a:rPr>
              <a:t> </a:t>
            </a:r>
            <a:r>
              <a:rPr lang="ga-IE" sz="2400" dirty="0" smtClean="0">
                <a:latin typeface="Tw Cen MT" panose="020B0602020104020603" pitchFamily="34" charset="0"/>
              </a:rPr>
              <a:t>níos </a:t>
            </a:r>
            <a:r>
              <a:rPr lang="ga-IE" sz="2400" dirty="0">
                <a:latin typeface="Tw Cen MT" panose="020B0602020104020603" pitchFamily="34" charset="0"/>
              </a:rPr>
              <a:t>lú breoslaí iontaise a dhó. </a:t>
            </a:r>
          </a:p>
        </p:txBody>
      </p:sp>
      <p:grpSp>
        <p:nvGrpSpPr>
          <p:cNvPr id="14" name="Group 13"/>
          <p:cNvGrpSpPr/>
          <p:nvPr/>
        </p:nvGrpSpPr>
        <p:grpSpPr>
          <a:xfrm>
            <a:off x="770749" y="903076"/>
            <a:ext cx="5715775" cy="4058393"/>
            <a:chOff x="770750" y="1842313"/>
            <a:chExt cx="4488728" cy="3119156"/>
          </a:xfrm>
        </p:grpSpPr>
        <p:grpSp>
          <p:nvGrpSpPr>
            <p:cNvPr id="15" name="Group 14"/>
            <p:cNvGrpSpPr/>
            <p:nvPr/>
          </p:nvGrpSpPr>
          <p:grpSpPr>
            <a:xfrm>
              <a:off x="770750" y="1842313"/>
              <a:ext cx="4488728" cy="3119156"/>
              <a:chOff x="770750" y="1842313"/>
              <a:chExt cx="4488728" cy="3119156"/>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7931" y="1842313"/>
                <a:ext cx="4481547" cy="3119156"/>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rot="19847363">
                <a:off x="770750" y="2681890"/>
                <a:ext cx="1080020" cy="252000"/>
              </a:xfrm>
              <a:prstGeom prst="roundRect">
                <a:avLst/>
              </a:prstGeom>
              <a:solidFill>
                <a:srgbClr val="060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pSp>
        <p:sp>
          <p:nvSpPr>
            <p:cNvPr id="16" name="Oval 15"/>
            <p:cNvSpPr/>
            <p:nvPr/>
          </p:nvSpPr>
          <p:spPr>
            <a:xfrm>
              <a:off x="900000" y="2990335"/>
              <a:ext cx="142375" cy="191069"/>
            </a:xfrm>
            <a:prstGeom prst="ellipse">
              <a:avLst/>
            </a:prstGeom>
            <a:solidFill>
              <a:srgbClr val="060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grpSp>
    </p:spTree>
    <p:extLst>
      <p:ext uri="{BB962C8B-B14F-4D97-AF65-F5344CB8AC3E}">
        <p14:creationId xmlns:p14="http://schemas.microsoft.com/office/powerpoint/2010/main" val="3483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77" b="8429"/>
          <a:stretch/>
        </p:blipFill>
        <p:spPr bwMode="auto">
          <a:xfrm>
            <a:off x="0" y="0"/>
            <a:ext cx="12308464"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468001" y="309600"/>
            <a:ext cx="11196000" cy="6264000"/>
          </a:xfrm>
          <a:prstGeom prst="roundRect">
            <a:avLst/>
          </a:prstGeom>
          <a:solidFill>
            <a:schemeClr val="bg1">
              <a:alpha val="7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3" name="Rectangle 2"/>
          <p:cNvSpPr/>
          <p:nvPr/>
        </p:nvSpPr>
        <p:spPr>
          <a:xfrm>
            <a:off x="797123" y="1196976"/>
            <a:ext cx="6160407" cy="3277820"/>
          </a:xfrm>
          <a:prstGeom prst="rect">
            <a:avLst/>
          </a:prstGeom>
        </p:spPr>
        <p:txBody>
          <a:bodyPr wrap="square">
            <a:spAutoFit/>
          </a:bodyPr>
          <a:lstStyle/>
          <a:p>
            <a:r>
              <a:rPr lang="ga-IE" sz="2300" dirty="0">
                <a:latin typeface="Tw Cen MT" panose="020B0602020104020603" pitchFamily="34" charset="0"/>
              </a:rPr>
              <a:t>Ach cad is féidir leis an duine aonair a dhéanamh? Is féidir tionchar an duine aonair ar an téamh domhanda a thomhas mar </a:t>
            </a:r>
            <a:r>
              <a:rPr lang="ga-IE" sz="2300" b="1" dirty="0">
                <a:latin typeface="Tw Cen MT" panose="020B0602020104020603" pitchFamily="34" charset="0"/>
              </a:rPr>
              <a:t>lorg carbóin</a:t>
            </a:r>
            <a:r>
              <a:rPr lang="ga-IE" sz="2300" dirty="0">
                <a:latin typeface="Tw Cen MT" panose="020B0602020104020603" pitchFamily="34" charset="0"/>
              </a:rPr>
              <a:t>. Is é atá </a:t>
            </a:r>
            <a:r>
              <a:rPr lang="en-US" sz="2300" dirty="0" smtClean="0">
                <a:latin typeface="Tw Cen MT" panose="020B0602020104020603" pitchFamily="34" charset="0"/>
              </a:rPr>
              <a:t/>
            </a:r>
            <a:br>
              <a:rPr lang="en-US" sz="2300" dirty="0" smtClean="0">
                <a:latin typeface="Tw Cen MT" panose="020B0602020104020603" pitchFamily="34" charset="0"/>
              </a:rPr>
            </a:br>
            <a:r>
              <a:rPr lang="ga-IE" sz="2300" dirty="0" smtClean="0">
                <a:latin typeface="Tw Cen MT" panose="020B0602020104020603" pitchFamily="34" charset="0"/>
              </a:rPr>
              <a:t>i </a:t>
            </a:r>
            <a:r>
              <a:rPr lang="ga-IE" sz="2300" dirty="0">
                <a:latin typeface="Tw Cen MT" panose="020B0602020104020603" pitchFamily="34" charset="0"/>
              </a:rPr>
              <a:t>gceist le lorg carbóin ná an méid dé-ocsaíde carbóin a scaoiltear isteach san atmaisféar mar gheall ar ár gcuid </a:t>
            </a:r>
            <a:r>
              <a:rPr lang="ga-IE" sz="2300" dirty="0" smtClean="0">
                <a:latin typeface="Tw Cen MT" panose="020B0602020104020603" pitchFamily="34" charset="0"/>
              </a:rPr>
              <a:t>gníomhaíochtaí laethúla. Is </a:t>
            </a:r>
            <a:r>
              <a:rPr lang="ga-IE" sz="2300" dirty="0">
                <a:latin typeface="Tw Cen MT" panose="020B0602020104020603" pitchFamily="34" charset="0"/>
              </a:rPr>
              <a:t>féidir linn uile ár lorg carbóin a laghdú chun cabhrú leis an iarracht an domhan ina mairimid a chosaint agus a chaomhnú.</a:t>
            </a:r>
          </a:p>
        </p:txBody>
      </p:sp>
      <p:grpSp>
        <p:nvGrpSpPr>
          <p:cNvPr id="5" name="Grúpa 56"/>
          <p:cNvGrpSpPr/>
          <p:nvPr/>
        </p:nvGrpSpPr>
        <p:grpSpPr>
          <a:xfrm>
            <a:off x="1191731" y="5516254"/>
            <a:ext cx="5765798" cy="1085849"/>
            <a:chOff x="0" y="146014"/>
            <a:chExt cx="5660682" cy="936001"/>
          </a:xfrm>
        </p:grpSpPr>
        <p:sp>
          <p:nvSpPr>
            <p:cNvPr id="6" name="Rectangle 9"/>
            <p:cNvSpPr>
              <a:spLocks/>
            </p:cNvSpPr>
            <p:nvPr/>
          </p:nvSpPr>
          <p:spPr bwMode="auto">
            <a:xfrm>
              <a:off x="600475" y="230126"/>
              <a:ext cx="5060207" cy="720000"/>
            </a:xfrm>
            <a:prstGeom prst="rect">
              <a:avLst/>
            </a:prstGeom>
            <a:solidFill>
              <a:srgbClr val="0C7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An féidir leat smaoineamh ar bhealaí </a:t>
              </a:r>
              <a:r>
                <a:rPr lang="en-US" sz="2000" dirty="0">
                  <a:solidFill>
                    <a:schemeClr val="bg1"/>
                  </a:solidFill>
                  <a:latin typeface="Tw Cen MT" panose="020B0602020104020603" pitchFamily="34" charset="0"/>
                  <a:cs typeface="Arial" panose="020B0604020202020204" pitchFamily="34" charset="0"/>
                </a:rPr>
                <a:t/>
              </a:r>
              <a:br>
                <a:rPr lang="en-US" sz="2000" dirty="0">
                  <a:solidFill>
                    <a:schemeClr val="bg1"/>
                  </a:solidFill>
                  <a:latin typeface="Tw Cen MT" panose="020B0602020104020603" pitchFamily="34" charset="0"/>
                  <a:cs typeface="Arial" panose="020B0604020202020204" pitchFamily="34" charset="0"/>
                </a:rPr>
              </a:br>
              <a:r>
                <a:rPr lang="ga-IE" sz="2000" dirty="0">
                  <a:solidFill>
                    <a:schemeClr val="bg1"/>
                  </a:solidFill>
                  <a:latin typeface="Tw Cen MT" panose="020B0602020104020603" pitchFamily="34" charset="0"/>
                  <a:cs typeface="Arial" panose="020B0604020202020204" pitchFamily="34" charset="0"/>
                </a:rPr>
                <a:t>ina bhféadfá do lorg carbóin a laghdú?</a:t>
              </a:r>
              <a:endParaRPr lang="ga-IE" sz="2000" dirty="0">
                <a:solidFill>
                  <a:schemeClr val="bg1"/>
                </a:solidFill>
                <a:latin typeface="Arial" panose="020B0604020202020204" pitchFamily="34" charset="0"/>
                <a:cs typeface="Arial" panose="020B0604020202020204" pitchFamily="34" charset="0"/>
              </a:endParaRPr>
            </a:p>
          </p:txBody>
        </p:sp>
        <p:sp>
          <p:nvSpPr>
            <p:cNvPr id="8" name="Oval 10"/>
            <p:cNvSpPr/>
            <p:nvPr/>
          </p:nvSpPr>
          <p:spPr bwMode="auto">
            <a:xfrm>
              <a:off x="0" y="146014"/>
              <a:ext cx="936000" cy="936001"/>
            </a:xfrm>
            <a:prstGeom prst="ellipse">
              <a:avLst/>
            </a:prstGeom>
            <a:solidFill>
              <a:srgbClr val="0C7EB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latin typeface="Arial" panose="020B0604020202020204" pitchFamily="34" charset="0"/>
                  <a:cs typeface="Arial" panose="020B0604020202020204" pitchFamily="34" charset="0"/>
                </a:rPr>
                <a:t>?</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0326" y="1470642"/>
            <a:ext cx="4277989" cy="30844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33371" y="476675"/>
            <a:ext cx="4339772" cy="584775"/>
          </a:xfrm>
          <a:prstGeom prst="rect">
            <a:avLst/>
          </a:prstGeom>
          <a:noFill/>
        </p:spPr>
        <p:txBody>
          <a:bodyPr wrap="square" rtlCol="0">
            <a:spAutoFit/>
          </a:bodyPr>
          <a:lstStyle/>
          <a:p>
            <a:pPr algn="ctr"/>
            <a:r>
              <a:rPr lang="ga-IE" sz="3200" dirty="0">
                <a:latin typeface="Berlin Sans FB" panose="020E0602020502020306" pitchFamily="34" charset="0"/>
              </a:rPr>
              <a:t>Ár Lorg Carbóin</a:t>
            </a:r>
          </a:p>
        </p:txBody>
      </p:sp>
    </p:spTree>
    <p:extLst>
      <p:ext uri="{BB962C8B-B14F-4D97-AF65-F5344CB8AC3E}">
        <p14:creationId xmlns:p14="http://schemas.microsoft.com/office/powerpoint/2010/main" val="1439247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7837</TotalTime>
  <Words>1600</Words>
  <Application>Microsoft Office PowerPoint</Application>
  <PresentationFormat>Custom</PresentationFormat>
  <Paragraphs>167</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Cáit Nic Fhionnlaoich</cp:lastModifiedBy>
  <cp:revision>303</cp:revision>
  <dcterms:created xsi:type="dcterms:W3CDTF">2019-11-15T13:09:28Z</dcterms:created>
  <dcterms:modified xsi:type="dcterms:W3CDTF">2020-12-21T08:33:56Z</dcterms:modified>
</cp:coreProperties>
</file>