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303" r:id="rId3"/>
    <p:sldId id="338" r:id="rId4"/>
    <p:sldId id="330" r:id="rId5"/>
    <p:sldId id="311" r:id="rId6"/>
    <p:sldId id="318" r:id="rId7"/>
    <p:sldId id="331" r:id="rId8"/>
    <p:sldId id="319" r:id="rId9"/>
    <p:sldId id="328" r:id="rId10"/>
    <p:sldId id="332" r:id="rId11"/>
    <p:sldId id="337" r:id="rId12"/>
    <p:sldId id="336" r:id="rId13"/>
    <p:sldId id="294" r:id="rId14"/>
    <p:sldId id="295" r:id="rId15"/>
    <p:sldId id="296" r:id="rId16"/>
    <p:sldId id="297" r:id="rId17"/>
    <p:sldId id="298" r:id="rId18"/>
    <p:sldId id="300" r:id="rId19"/>
    <p:sldId id="301" r:id="rId20"/>
    <p:sldId id="341" r:id="rId21"/>
    <p:sldId id="342" r:id="rId22"/>
    <p:sldId id="339" r:id="rId23"/>
    <p:sldId id="3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330"/>
    <a:srgbClr val="ADB9CA"/>
    <a:srgbClr val="1F4E79"/>
    <a:srgbClr val="1E6FD1"/>
    <a:srgbClr val="096402"/>
    <a:srgbClr val="097D3C"/>
    <a:srgbClr val="7E157C"/>
    <a:srgbClr val="CC3C0A"/>
    <a:srgbClr val="26170F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82022" autoAdjust="0"/>
  </p:normalViewPr>
  <p:slideViewPr>
    <p:cSldViewPr snapToGrid="0">
      <p:cViewPr>
        <p:scale>
          <a:sx n="66" d="100"/>
          <a:sy n="66" d="100"/>
        </p:scale>
        <p:origin x="-217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2349-EEEF-472E-BF01-0BDD963488CB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A3E6-AB5E-477A-82F7-CBF8F3C9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591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60C770-6D27-4FF5-A536-7D8F6325A16D}" type="slidenum">
              <a:rPr lang="en-IE" sz="1200">
                <a:latin typeface="+mn-lt"/>
              </a:rPr>
              <a:pPr algn="r">
                <a:defRPr/>
              </a:pPr>
              <a:t>10</a:t>
            </a:fld>
            <a:endParaRPr lang="en-I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47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50909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8266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9714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2983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5FB10-0D79-4654-B59C-2A80F53E35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350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5FB10-0D79-4654-B59C-2A80F53E35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7350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355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99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1213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FBCA2A-6173-44A5-A818-14AB6040040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265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95FB10-0D79-4654-B59C-2A80F53E35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5449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8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8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5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0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1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0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8F40-2972-48DC-A0E2-A2870D1368E4}" type="datetimeFigureOut">
              <a:rPr lang="en-GB" smtClean="0"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atersafety.ie/primary-school" TargetMode="External"/><Relationship Id="rId4" Type="http://schemas.openxmlformats.org/officeDocument/2006/relationships/hyperlink" Target="http://www.askaboutireland.ie/enfo/irelands-environment/county-focu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513300"/>
            <a:ext cx="13145343" cy="73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800" y="0"/>
            <a:ext cx="767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6000" b="1" dirty="0" smtClean="0">
                <a:solidFill>
                  <a:srgbClr val="0A1330"/>
                </a:solidFill>
                <a:latin typeface="Monotype Corsiva" panose="03010101010201010101" pitchFamily="66" charset="0"/>
              </a:rPr>
              <a:t>Aibhneacha agus Lochanna</a:t>
            </a:r>
            <a:r>
              <a:rPr lang="en-US" sz="6000" b="1" dirty="0" smtClean="0">
                <a:solidFill>
                  <a:srgbClr val="0A1330"/>
                </a:solidFill>
                <a:latin typeface="Monotype Corsiva" panose="03010101010201010101" pitchFamily="66" charset="0"/>
              </a:rPr>
              <a:t> </a:t>
            </a:r>
            <a:r>
              <a:rPr lang="ga-IE" sz="6000" b="1" dirty="0" smtClean="0">
                <a:solidFill>
                  <a:srgbClr val="0A1330"/>
                </a:solidFill>
                <a:latin typeface="Monotype Corsiva" panose="03010101010201010101" pitchFamily="66" charset="0"/>
              </a:rPr>
              <a:t>na hÉireann</a:t>
            </a:r>
            <a:endParaRPr lang="ga-IE" sz="6000" b="1" dirty="0">
              <a:solidFill>
                <a:srgbClr val="0A133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276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20229" y="2188121"/>
            <a:ext cx="4239917" cy="120032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Féach na lochanna atá ainmnithe ar an léarscáil. Cé acu is gaire do </a:t>
            </a:r>
            <a:r>
              <a:rPr lang="ga-IE" sz="2400" dirty="0" err="1" smtClean="0">
                <a:latin typeface="Tw Cen MT" panose="020B0602020104020603" pitchFamily="34" charset="0"/>
              </a:rPr>
              <a:t>do</a:t>
            </a:r>
            <a:r>
              <a:rPr lang="ga-IE" sz="2400" dirty="0" smtClean="0">
                <a:latin typeface="Tw Cen MT" panose="020B0602020104020603" pitchFamily="34" charset="0"/>
              </a:rPr>
              <a:t> theachsa?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59898" y="5948691"/>
            <a:ext cx="49802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</a:t>
            </a: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Léin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249767" y="2899755"/>
            <a:ext cx="677558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 Rí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120498" y="2684312"/>
            <a:ext cx="739305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</a:t>
            </a: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Measca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020384" y="1844359"/>
            <a:ext cx="897553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 Éirne</a:t>
            </a: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Uachtair</a:t>
            </a:r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5735639" y="692151"/>
            <a:ext cx="288925" cy="722313"/>
          </a:xfrm>
          <a:prstGeom prst="line">
            <a:avLst/>
          </a:prstGeom>
          <a:noFill/>
          <a:ln w="25400">
            <a:noFill/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198944" y="577850"/>
            <a:ext cx="821828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</a:t>
            </a: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nEathach</a:t>
            </a: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 flipV="1">
            <a:off x="5772151" y="3951399"/>
            <a:ext cx="215900" cy="28892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 flipV="1">
            <a:off x="2663124" y="5706366"/>
            <a:ext cx="206031" cy="29979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 flipV="1">
            <a:off x="3955715" y="4202601"/>
            <a:ext cx="0" cy="22194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733290" y="4374574"/>
            <a:ext cx="819455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</a:t>
            </a: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Deirgeirt</a:t>
            </a: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 flipH="1">
            <a:off x="4367210" y="3207532"/>
            <a:ext cx="221335" cy="7859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4052017" y="2045776"/>
            <a:ext cx="91000" cy="17564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733290" y="1805423"/>
            <a:ext cx="106388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 </a:t>
            </a:r>
            <a:r>
              <a:rPr lang="ga-IE" sz="1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Aillion</a:t>
            </a:r>
            <a:r>
              <a:rPr lang="en-US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</a:t>
            </a:r>
            <a:endParaRPr lang="ga-IE" sz="1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 flipV="1">
            <a:off x="3240615" y="3437993"/>
            <a:ext cx="124766" cy="15432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3240615" y="3528085"/>
            <a:ext cx="9853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 Coirib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3000371" y="2968228"/>
            <a:ext cx="240250" cy="5020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2653953" y="2258721"/>
            <a:ext cx="300861" cy="11414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4547522" y="1547608"/>
            <a:ext cx="204396" cy="13283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 dirty="0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4571608" y="1090804"/>
            <a:ext cx="897553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 Éirne</a:t>
            </a: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Íochtair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H="1">
            <a:off x="4800599" y="2133600"/>
            <a:ext cx="2873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89315" y="3978713"/>
            <a:ext cx="82747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Poll</a:t>
            </a:r>
            <a:endParaRPr lang="ga-IE" sz="1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an Phúca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275650" y="2008019"/>
            <a:ext cx="8250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400" dirty="0">
                <a:solidFill>
                  <a:schemeClr val="bg1"/>
                </a:solidFill>
                <a:latin typeface="Tw Cen MT" panose="020B0602020104020603" pitchFamily="34" charset="0"/>
              </a:rPr>
              <a:t>Loch Con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6888164" y="44450"/>
            <a:ext cx="3779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Príomhlochanna</a:t>
            </a:r>
          </a:p>
          <a:p>
            <a:pPr algn="ctr"/>
            <a:r>
              <a:rPr lang="ga-IE" sz="3200" dirty="0">
                <a:latin typeface="Berlin Sans FB" panose="020E0602020502020306" pitchFamily="34" charset="0"/>
              </a:rPr>
              <a:t>na hÉireann</a:t>
            </a: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5451817" y="1053307"/>
            <a:ext cx="202750" cy="32845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 dirty="0"/>
          </a:p>
        </p:txBody>
      </p:sp>
      <p:sp>
        <p:nvSpPr>
          <p:cNvPr id="34" name="TextBox 33"/>
          <p:cNvSpPr txBox="1"/>
          <p:nvPr/>
        </p:nvSpPr>
        <p:spPr>
          <a:xfrm rot="21020885" flipH="1">
            <a:off x="7534055" y="5502415"/>
            <a:ext cx="3528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</a:t>
            </a:r>
            <a:r>
              <a:rPr lang="en-US" sz="2600" dirty="0" err="1" smtClean="0">
                <a:latin typeface="Tw Cen MT" panose="020B0602020104020603" pitchFamily="34" charset="0"/>
              </a:rPr>
              <a:t>lochanna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/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 ndeisceart na hÉireann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020885" flipH="1">
            <a:off x="7536096" y="5546404"/>
            <a:ext cx="3240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</a:t>
            </a:r>
            <a:r>
              <a:rPr lang="en-US" sz="2600" dirty="0" err="1" smtClean="0">
                <a:latin typeface="Tw Cen MT" panose="020B0602020104020603" pitchFamily="34" charset="0"/>
              </a:rPr>
              <a:t>lochanna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/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in iarthar na hÉireann.</a:t>
            </a:r>
          </a:p>
        </p:txBody>
      </p:sp>
      <p:sp>
        <p:nvSpPr>
          <p:cNvPr id="37" name="TextBox 36"/>
          <p:cNvSpPr txBox="1"/>
          <p:nvPr/>
        </p:nvSpPr>
        <p:spPr>
          <a:xfrm rot="21020885" flipH="1">
            <a:off x="7536095" y="5514543"/>
            <a:ext cx="3240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</a:t>
            </a:r>
            <a:r>
              <a:rPr lang="en-US" sz="2600" dirty="0" err="1" smtClean="0">
                <a:latin typeface="Tw Cen MT" panose="020B0602020104020603" pitchFamily="34" charset="0"/>
              </a:rPr>
              <a:t>lochanna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/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in oirthear na hÉireann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06572">
            <a:off x="525205" y="4536789"/>
            <a:ext cx="1374891" cy="196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469" y="5436577"/>
            <a:ext cx="2290117" cy="1021556"/>
          </a:xfrm>
          <a:prstGeom prst="round2DiagRect">
            <a:avLst/>
          </a:prstGeom>
          <a:solidFill>
            <a:srgbClr val="1F4E7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an obair faoi lochanna na hÉireann i do leabhar oibre. 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4564" y="1142088"/>
            <a:ext cx="1459638" cy="707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é Loch </a:t>
            </a:r>
            <a:r>
              <a:rPr lang="ga-IE" sz="1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nEathach</a:t>
            </a:r>
            <a:r>
              <a:rPr lang="ga-IE" sz="1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an loch is mó </a:t>
            </a:r>
            <a:br>
              <a:rPr lang="ga-IE" sz="1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1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 Éirinn. </a:t>
            </a:r>
            <a:endParaRPr lang="ga-I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82310" y="3388148"/>
            <a:ext cx="1263732" cy="707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é Loch Coirib an dara loch is mó in Éirinn. </a:t>
            </a:r>
            <a:endParaRPr lang="ga-IE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020885" flipH="1">
            <a:off x="7534055" y="5502415"/>
            <a:ext cx="3528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</a:t>
            </a:r>
            <a:r>
              <a:rPr lang="en-US" sz="2600" dirty="0" err="1" smtClean="0">
                <a:latin typeface="Tw Cen MT" panose="020B0602020104020603" pitchFamily="34" charset="0"/>
              </a:rPr>
              <a:t>lochanna</a:t>
            </a:r>
            <a:r>
              <a:rPr lang="ga-IE" sz="2600" dirty="0">
                <a:latin typeface="Tw Cen MT" panose="020B0602020104020603" pitchFamily="34" charset="0"/>
              </a:rPr>
              <a:t/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 dtuaisceart na hÉireann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97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2" grpId="0"/>
      <p:bldP spid="52233" grpId="0"/>
      <p:bldP spid="52234" grpId="0"/>
      <p:bldP spid="52236" grpId="0"/>
      <p:bldP spid="52239" grpId="0"/>
      <p:bldP spid="52240" grpId="0"/>
      <p:bldP spid="52241" grpId="0" animBg="1"/>
      <p:bldP spid="52242" grpId="0" animBg="1"/>
      <p:bldP spid="52243" grpId="0" animBg="1"/>
      <p:bldP spid="52244" grpId="0"/>
      <p:bldP spid="52245" grpId="0" animBg="1"/>
      <p:bldP spid="52246" grpId="0" animBg="1"/>
      <p:bldP spid="52247" grpId="0"/>
      <p:bldP spid="52248" grpId="0" animBg="1"/>
      <p:bldP spid="52249" grpId="0"/>
      <p:bldP spid="52250" grpId="0" animBg="1"/>
      <p:bldP spid="52251" grpId="0" animBg="1"/>
      <p:bldP spid="52252" grpId="0" animBg="1"/>
      <p:bldP spid="52253" grpId="0"/>
      <p:bldP spid="52254" grpId="0" animBg="1"/>
      <p:bldP spid="52231" grpId="0"/>
      <p:bldP spid="52235" grpId="0"/>
      <p:bldP spid="32" grpId="0" animBg="1"/>
      <p:bldP spid="34" grpId="0" animBg="1"/>
      <p:bldP spid="36" grpId="0" animBg="1"/>
      <p:bldP spid="40" grpId="0" animBg="1"/>
      <p:bldP spid="2" grpId="0" animBg="1"/>
      <p:bldP spid="4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0158" y="1928137"/>
            <a:ext cx="4350247" cy="29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41995" y="1077752"/>
            <a:ext cx="829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Tabhair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cuairt ar abhainn nó ar loch i do cheantar féin.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570" y="4814631"/>
            <a:ext cx="5671042" cy="83099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Líon isteach an t-eolas maidir leis an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abhainn nó an loch i do leabhar oibre.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3800" l="8919" r="90000">
                        <a14:foregroundMark x1="48108" y1="18400" x2="48108" y2="6000"/>
                        <a14:foregroundMark x1="26486" y1="17600" x2="25946" y2="10600"/>
                        <a14:foregroundMark x1="41622" y1="27600" x2="36757" y2="11600"/>
                        <a14:foregroundMark x1="34054" y1="12800" x2="9189" y2="16200"/>
                        <a14:foregroundMark x1="11622" y1="17000" x2="88108" y2="93000"/>
                        <a14:foregroundMark x1="66757" y1="21600" x2="67027" y2="93000"/>
                        <a14:foregroundMark x1="16486" y1="27200" x2="22432" y2="9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404914">
            <a:off x="6788308" y="1550178"/>
            <a:ext cx="3033013" cy="409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382726">
            <a:off x="7229310" y="2474901"/>
            <a:ext cx="2401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u="sng" dirty="0" smtClean="0">
                <a:latin typeface="Viner Hand ITC" panose="03070502030502020203" pitchFamily="66" charset="0"/>
              </a:rPr>
              <a:t>Fearas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 smtClean="0">
                <a:latin typeface="Viner Hand ITC" panose="03070502030502020203" pitchFamily="66" charset="0"/>
              </a:rPr>
              <a:t>Clár fáiscthe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 smtClean="0">
                <a:latin typeface="Viner Hand ITC" panose="03070502030502020203" pitchFamily="66" charset="0"/>
              </a:rPr>
              <a:t>Do leabhar oibre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 smtClean="0">
                <a:latin typeface="Viner Hand ITC" panose="03070502030502020203" pitchFamily="66" charset="0"/>
              </a:rPr>
              <a:t>Pinn luaidhe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 smtClean="0">
                <a:latin typeface="Viner Hand ITC" panose="03070502030502020203" pitchFamily="66" charset="0"/>
              </a:rPr>
              <a:t>Criáin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000" dirty="0" smtClean="0">
                <a:latin typeface="Viner Hand ITC" panose="03070502030502020203" pitchFamily="66" charset="0"/>
              </a:rPr>
              <a:t>Ceamara</a:t>
            </a:r>
            <a:endParaRPr lang="ga-IE" sz="2000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orizontal Scroll 5"/>
          <p:cNvSpPr/>
          <p:nvPr/>
        </p:nvSpPr>
        <p:spPr>
          <a:xfrm>
            <a:off x="2700337" y="587320"/>
            <a:ext cx="6838950" cy="103346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2737" y="800600"/>
            <a:ext cx="6562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600" dirty="0">
                <a:latin typeface="Castellar" pitchFamily="18" charset="0"/>
              </a:rPr>
              <a:t>Rialacha na Siúlóide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14612" y="1827466"/>
            <a:ext cx="72024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Ba chóir tú féin a iompar mar is ceart agus tú ar cuairt chuig an abhainn nó an loch. 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Ní mór éisteacht leis an múinteoir i gcónaí agus a c(h)</a:t>
            </a:r>
            <a:r>
              <a:rPr lang="ga-IE" sz="2000" dirty="0" err="1" smtClean="0">
                <a:latin typeface="Tw Cen MT" panose="020B0602020104020603" pitchFamily="34" charset="0"/>
              </a:rPr>
              <a:t>uid</a:t>
            </a:r>
            <a:r>
              <a:rPr lang="ga-IE" sz="2000" dirty="0" smtClean="0">
                <a:latin typeface="Tw Cen MT" panose="020B0602020104020603" pitchFamily="34" charset="0"/>
              </a:rPr>
              <a:t> treoracha a leanúint. 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Bí sábh</a:t>
            </a:r>
            <a:r>
              <a:rPr lang="en-US" sz="2000" dirty="0" smtClean="0">
                <a:latin typeface="Tw Cen MT" panose="020B0602020104020603" pitchFamily="34" charset="0"/>
              </a:rPr>
              <a:t>á</a:t>
            </a:r>
            <a:r>
              <a:rPr lang="ga-IE" sz="2000" dirty="0" err="1" smtClean="0">
                <a:latin typeface="Tw Cen MT" panose="020B0602020104020603" pitchFamily="34" charset="0"/>
              </a:rPr>
              <a:t>ilte</a:t>
            </a:r>
            <a:r>
              <a:rPr lang="ga-IE" sz="2000" dirty="0" smtClean="0">
                <a:latin typeface="Tw Cen MT" panose="020B0602020104020603" pitchFamily="34" charset="0"/>
              </a:rPr>
              <a:t>! N</a:t>
            </a:r>
            <a:r>
              <a:rPr lang="en-US" sz="2000" dirty="0" smtClean="0">
                <a:latin typeface="Tw Cen MT" panose="020B0602020104020603" pitchFamily="34" charset="0"/>
              </a:rPr>
              <a:t>á</a:t>
            </a:r>
            <a:r>
              <a:rPr lang="ga-IE" sz="2000" dirty="0" smtClean="0">
                <a:latin typeface="Tw Cen MT" panose="020B0602020104020603" pitchFamily="34" charset="0"/>
              </a:rPr>
              <a:t> téigh gar </a:t>
            </a:r>
            <a:r>
              <a:rPr lang="en-US" sz="2000" dirty="0" smtClean="0">
                <a:latin typeface="Tw Cen MT" panose="020B0602020104020603" pitchFamily="34" charset="0"/>
              </a:rPr>
              <a:t>do </a:t>
            </a:r>
            <a:r>
              <a:rPr lang="ga-IE" sz="2000" dirty="0" smtClean="0">
                <a:latin typeface="Tw Cen MT" panose="020B0602020104020603" pitchFamily="34" charset="0"/>
              </a:rPr>
              <a:t>c</a:t>
            </a:r>
            <a:r>
              <a:rPr lang="en-US" sz="2000" dirty="0" smtClean="0">
                <a:latin typeface="Tw Cen MT" panose="020B0602020104020603" pitchFamily="34" charset="0"/>
              </a:rPr>
              <a:t>h</a:t>
            </a:r>
            <a:r>
              <a:rPr lang="ga-IE" sz="2000" dirty="0" err="1" smtClean="0">
                <a:latin typeface="Tw Cen MT" panose="020B0602020104020603" pitchFamily="34" charset="0"/>
              </a:rPr>
              <a:t>iumhais</a:t>
            </a:r>
            <a:r>
              <a:rPr lang="ga-IE" sz="2000" dirty="0" smtClean="0">
                <a:latin typeface="Tw Cen MT" panose="020B0602020104020603" pitchFamily="34" charset="0"/>
              </a:rPr>
              <a:t> na habhann ná an locha.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Ní mór siúl ar an gcosán i gcónaí. Ba cheart spás a fhágáil le go mbeidh coisithe eile in ann dul tharat.</a:t>
            </a:r>
          </a:p>
          <a:p>
            <a:pPr marL="363538" indent="-363538">
              <a:buFont typeface="Arial" charset="0"/>
              <a:buChar char="•"/>
            </a:pPr>
            <a:r>
              <a:rPr lang="ga-IE" sz="2000" dirty="0" smtClean="0">
                <a:latin typeface="Tw Cen MT" panose="020B0602020104020603" pitchFamily="34" charset="0"/>
              </a:rPr>
              <a:t>Ná caith bruscar.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 bwMode="auto">
          <a:xfrm>
            <a:off x="2152131" y="4534411"/>
            <a:ext cx="796393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3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  <a:endParaRPr lang="ga-IE" altLang="en-US" sz="2400" b="1" dirty="0" smtClean="0">
              <a:latin typeface="Tw Cen MT" panose="020B0602020104020603" pitchFamily="34" charset="0"/>
            </a:endParaRPr>
          </a:p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Téann sí i bhfarraige ar an gcósta thiar.</a:t>
            </a:r>
            <a:endParaRPr lang="ga-IE" altLang="en-US" sz="2400" dirty="0"/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99864" y="2918008"/>
            <a:ext cx="4382739" cy="2467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3234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Téann an tSionainn i bhfarraige </a:t>
            </a:r>
          </a:p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ar an gcósta thoir. </a:t>
            </a:r>
            <a:endParaRPr lang="ga-IE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68745" y="-304820"/>
            <a:ext cx="12511914" cy="746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13847" y="2844232"/>
            <a:ext cx="686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Tráth</a:t>
            </a:r>
            <a:r>
              <a:rPr lang="en-US" sz="72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na</a:t>
            </a:r>
            <a:r>
              <a:rPr lang="en-US" sz="72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Viner Hand ITC" panose="03070502030502020203" pitchFamily="66" charset="0"/>
              </a:rPr>
              <a:t>gCeist</a:t>
            </a:r>
            <a:endParaRPr lang="en-GB" sz="72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52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4" y="1349999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  <a:endParaRPr lang="ga-IE" altLang="en-US" sz="2400" b="1" dirty="0" smtClean="0">
              <a:latin typeface="Tw Cen MT" panose="020B0602020104020603" pitchFamily="34" charset="0"/>
            </a:endParaRPr>
          </a:p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Foinse abhann a thugtar ar an áit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 n-éiríonn abhainn.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6208" y="2881976"/>
            <a:ext cx="4603164" cy="306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Foinse abhann a thugtar ar an áit a dtéann abhainn i bhfarraige. </a:t>
            </a:r>
          </a:p>
        </p:txBody>
      </p:sp>
    </p:spTree>
    <p:extLst>
      <p:ext uri="{BB962C8B-B14F-4D97-AF65-F5344CB8AC3E}">
        <p14:creationId xmlns:p14="http://schemas.microsoft.com/office/powerpoint/2010/main" val="14672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GB" altLang="en-US" sz="2800" b="1" dirty="0" err="1" smtClean="0">
                <a:latin typeface="Tw Cen MT" panose="020B0602020104020603" pitchFamily="34" charset="0"/>
              </a:rPr>
              <a:t>Fíor</a:t>
            </a:r>
            <a:r>
              <a:rPr lang="en-GB" altLang="en-US" sz="2800" b="1" dirty="0" smtClean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2894" y="2890403"/>
            <a:ext cx="4536682" cy="3025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Ualach a thugtar ar an ábhar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 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thugann</a:t>
            </a:r>
            <a:r>
              <a:rPr lang="en-US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abhainn léi. </a:t>
            </a:r>
            <a:endParaRPr lang="ga-IE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3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Fíor!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33001" y="2933358"/>
            <a:ext cx="4529578" cy="302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Tá an tSionainn 370</a:t>
            </a:r>
            <a:r>
              <a:rPr lang="en-US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km</a:t>
            </a:r>
            <a:r>
              <a:rPr lang="ga-IE" altLang="en-US" sz="2400" dirty="0" smtClean="0">
                <a:latin typeface="Tw Cen MT" panose="020B0602020104020603" pitchFamily="34" charset="0"/>
              </a:rPr>
              <a:t> ar fad.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01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</a:p>
          <a:p>
            <a:pPr algn="ctr"/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Béal abhann a thugtar ar an áit a dtéann </a:t>
            </a:r>
            <a:b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abhainn i bhfarraige.</a:t>
            </a:r>
            <a:endParaRPr lang="ga-IE" alt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92402" y="2966723"/>
            <a:ext cx="4997666" cy="280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9790" y="1349998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Béal abhann a thugtar ar an áit </a:t>
            </a:r>
            <a:r>
              <a:rPr lang="en-US" altLang="en-US" sz="2400" dirty="0" smtClean="0">
                <a:latin typeface="Tw Cen MT" panose="020B0602020104020603" pitchFamily="34" charset="0"/>
              </a:rPr>
              <a:t/>
            </a:r>
            <a:br>
              <a:rPr lang="en-US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 n-éiríonn abhainn.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9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Fíor!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3868" y="2937947"/>
            <a:ext cx="4694734" cy="31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002374" y="3948962"/>
            <a:ext cx="601898" cy="4926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altLang="en-US" sz="2400" dirty="0" smtClean="0">
                <a:latin typeface="Tw Cen MT" panose="020B0602020104020603" pitchFamily="34" charset="0"/>
              </a:rPr>
              <a:t>Creimeadh a thugtar ar an gcaitheamh </a:t>
            </a:r>
            <a:br>
              <a:rPr lang="ga-IE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a dhéanann 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aibhneacha</a:t>
            </a:r>
            <a:r>
              <a:rPr lang="en-US" altLang="en-US" sz="2400" dirty="0" smtClean="0"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</a:rPr>
              <a:t>ar an talamh.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42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E5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216000" rtlCol="0" anchor="ctr">
            <a:noAutofit/>
          </a:bodyPr>
          <a:lstStyle/>
          <a:p>
            <a:pPr algn="ctr">
              <a:spcAft>
                <a:spcPts val="400"/>
              </a:spcAft>
            </a:pPr>
            <a:r>
              <a:rPr lang="ga-IE" altLang="en-US" sz="2800" b="1" dirty="0" smtClean="0">
                <a:latin typeface="Tw Cen MT" panose="020B0602020104020603" pitchFamily="34" charset="0"/>
              </a:rPr>
              <a:t>Bréagach</a:t>
            </a:r>
          </a:p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Is é Loch 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nEathach</a:t>
            </a:r>
            <a:r>
              <a:rPr lang="ga-IE" altLang="en-US" sz="2400" dirty="0" smtClean="0">
                <a:latin typeface="Tw Cen MT" panose="020B0602020104020603" pitchFamily="34" charset="0"/>
              </a:rPr>
              <a:t> an loch is mó in Éirinn.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1981199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ga-IE" sz="3600" b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Fíor nó Bréagach?</a:t>
            </a:r>
            <a:endParaRPr lang="ga-IE" sz="3600" b="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37769" y="2833328"/>
            <a:ext cx="5298886" cy="298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3043235" y="1350000"/>
            <a:ext cx="6096000" cy="1304689"/>
          </a:xfrm>
          <a:prstGeom prst="rect">
            <a:avLst/>
          </a:prstGeom>
          <a:solidFill>
            <a:srgbClr val="01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 smtClean="0">
                <a:latin typeface="Tw Cen MT" panose="020B0602020104020603" pitchFamily="34" charset="0"/>
              </a:rPr>
              <a:t>Is é Loch Coirib an loch is mó in Éirinn. </a:t>
            </a:r>
            <a:endParaRPr lang="ga-IE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6927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410267" y="499769"/>
            <a:ext cx="9183061" cy="956773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Féach na haibhneacha sna grianghraif seo. Déan plé ar na cosúlachtaí agus na difríochtaí eatarthu. </a:t>
            </a:r>
            <a:endParaRPr lang="ga-IE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4147" y="1785670"/>
            <a:ext cx="3630250" cy="204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Group 2"/>
          <p:cNvGrpSpPr/>
          <p:nvPr/>
        </p:nvGrpSpPr>
        <p:grpSpPr>
          <a:xfrm>
            <a:off x="883789" y="5230154"/>
            <a:ext cx="3999931" cy="900001"/>
            <a:chOff x="1382971" y="5498191"/>
            <a:chExt cx="3999931" cy="900001"/>
          </a:xfrm>
        </p:grpSpPr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1860267" y="5646088"/>
              <a:ext cx="3522635" cy="64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Cé acu abhainn is doimhne?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/>
            </p:cNvSpPr>
            <p:nvPr/>
          </p:nvSpPr>
          <p:spPr bwMode="auto">
            <a:xfrm>
              <a:off x="1382971" y="5498191"/>
              <a:ext cx="900000" cy="9000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9804" y="1439176"/>
            <a:ext cx="3620109" cy="2041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66887" y="2548827"/>
            <a:ext cx="3513515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27703" y="325008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6164" y="2690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44404" y="292171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3789" y="5230154"/>
            <a:ext cx="6904749" cy="900000"/>
            <a:chOff x="2098762" y="5626036"/>
            <a:chExt cx="6904749" cy="900000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2548761" y="5759916"/>
              <a:ext cx="6454750" cy="6723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Cé acu abhainn ina bhfuil an sruth is tapúla, meas tú?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>
              <a:spLocks/>
            </p:cNvSpPr>
            <p:nvPr/>
          </p:nvSpPr>
          <p:spPr bwMode="auto">
            <a:xfrm>
              <a:off x="2098762" y="5626036"/>
              <a:ext cx="900000" cy="900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7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89953" l="0" r="99593">
                        <a14:foregroundMark x1="36456" y1="56974" x2="0" y2="29433"/>
                        <a14:foregroundMark x1="1629" y1="61466" x2="93381" y2="54255"/>
                        <a14:foregroundMark x1="76273" y1="59929" x2="73829" y2="87352"/>
                        <a14:foregroundMark x1="91853" y1="76123" x2="6925" y2="80615"/>
                        <a14:foregroundMark x1="9980" y1="83570" x2="31772" y2="89243"/>
                        <a14:foregroundMark x1="37373" y1="46809" x2="34623" y2="7683"/>
                        <a14:foregroundMark x1="35234" y1="52837" x2="30244" y2="8038"/>
                        <a14:foregroundMark x1="3462" y1="36643" x2="33299" y2="10284"/>
                        <a14:foregroundMark x1="9369" y1="18203" x2="15275" y2="27187"/>
                        <a14:foregroundMark x1="25866" y1="9574" x2="24949" y2="17139"/>
                        <a14:foregroundMark x1="9674" y1="20095" x2="22098" y2="10757"/>
                        <a14:foregroundMark x1="35234" y1="13357" x2="96843" y2="30969"/>
                        <a14:foregroundMark x1="93992" y1="44563" x2="90631" y2="79787"/>
                        <a14:foregroundMark x1="94297" y1="70449" x2="99593" y2="49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52056" y="2508405"/>
            <a:ext cx="4079875" cy="33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7000" y="884208"/>
            <a:ext cx="4318000" cy="5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ú</a:t>
            </a:r>
            <a:r>
              <a:rPr lang="ga-IE" sz="2800" dirty="0" err="1" smtClean="0">
                <a:solidFill>
                  <a:srgbClr val="FF0000"/>
                </a:solidFill>
                <a:latin typeface="Berlin Sans FB" panose="020E0602020502020306" pitchFamily="34" charset="0"/>
              </a:rPr>
              <a:t>gláil</a:t>
            </a:r>
            <a:r>
              <a:rPr lang="ga-IE" sz="28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é!</a:t>
            </a:r>
            <a:endParaRPr lang="ga-IE" sz="28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0700" y="1630111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Bain úsáid as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Google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Maps chun breathnú thart</a:t>
            </a:r>
            <a:r>
              <a:rPr lang="en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aibhneacha </a:t>
            </a:r>
            <a:r>
              <a:rPr lang="en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lochanna na hÉireann. 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14433" y="1574253"/>
            <a:ext cx="6945558" cy="37116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Tá eolas ar aibhneacha agus lochanna gach contae </a:t>
            </a:r>
            <a:r>
              <a:rPr lang="en-US" sz="2400" dirty="0" smtClean="0">
                <a:latin typeface="Tw Cen MT" panose="020B0602020104020603" pitchFamily="34" charset="0"/>
              </a:rPr>
              <a:t>le </a:t>
            </a:r>
            <a:r>
              <a:rPr lang="ga-IE" sz="2400" dirty="0" smtClean="0">
                <a:latin typeface="Tw Cen MT" panose="020B0602020104020603" pitchFamily="34" charset="0"/>
              </a:rPr>
              <a:t>fáil ag:</a:t>
            </a:r>
            <a:endParaRPr lang="ga-IE" sz="2400" dirty="0" smtClean="0">
              <a:latin typeface="Tw Cen MT" panose="020B0602020104020603" pitchFamily="34" charset="0"/>
              <a:hlinkClick r:id="rId4"/>
            </a:endParaRPr>
          </a:p>
          <a:p>
            <a:r>
              <a:rPr lang="ga-IE" sz="2400" dirty="0" smtClean="0">
                <a:latin typeface="Tw Cen MT" panose="020B0602020104020603" pitchFamily="34" charset="0"/>
                <a:hlinkClick r:id="rId4"/>
              </a:rPr>
              <a:t>http://www.askaboutireland.ie/enfo/irelands-environment/county-focus/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Tá treoirlínte maidir le sábháilteacht uisce le f</a:t>
            </a:r>
            <a:r>
              <a:rPr lang="en-US" sz="2400" dirty="0" smtClean="0">
                <a:latin typeface="Tw Cen MT" panose="020B0602020104020603" pitchFamily="34" charset="0"/>
              </a:rPr>
              <a:t>á</a:t>
            </a:r>
            <a:r>
              <a:rPr lang="ga-IE" sz="2400" dirty="0" smtClean="0">
                <a:latin typeface="Tw Cen MT" panose="020B0602020104020603" pitchFamily="34" charset="0"/>
              </a:rPr>
              <a:t>il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</a:t>
            </a:r>
            <a:r>
              <a:rPr lang="ga-IE" sz="2400" dirty="0">
                <a:latin typeface="Tw Cen MT" panose="020B0602020104020603" pitchFamily="34" charset="0"/>
              </a:rPr>
              <a:t>nGaeilge agus i </a:t>
            </a:r>
            <a:r>
              <a:rPr lang="ga-IE" sz="2400" dirty="0" smtClean="0">
                <a:latin typeface="Tw Cen MT" panose="020B0602020104020603" pitchFamily="34" charset="0"/>
              </a:rPr>
              <a:t>mBéarla </a:t>
            </a:r>
            <a:r>
              <a:rPr lang="ga-IE" sz="2400" dirty="0">
                <a:latin typeface="Tw Cen MT" panose="020B0602020104020603" pitchFamily="34" charset="0"/>
              </a:rPr>
              <a:t>ag</a:t>
            </a:r>
            <a:r>
              <a:rPr lang="ga-IE" sz="2400" dirty="0" smtClean="0">
                <a:latin typeface="Tw Cen MT" panose="020B0602020104020603" pitchFamily="34" charset="0"/>
              </a:rPr>
              <a:t>:</a:t>
            </a:r>
          </a:p>
          <a:p>
            <a:r>
              <a:rPr lang="ga-IE" sz="2400" dirty="0" smtClean="0">
                <a:latin typeface="Tw Cen MT" panose="020B0602020104020603" pitchFamily="34" charset="0"/>
                <a:hlinkClick r:id="rId5"/>
              </a:rPr>
              <a:t>https://watersafety.ie/primary-school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22224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Denis Baker, Christine Warner</a:t>
            </a:r>
            <a:endParaRPr lang="en-IE" sz="16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 noChangeAspect="1"/>
          </p:cNvSpPr>
          <p:nvPr/>
        </p:nvSpPr>
        <p:spPr>
          <a:xfrm>
            <a:off x="738000" y="504000"/>
            <a:ext cx="10719581" cy="585216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0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913" y="824967"/>
            <a:ext cx="6729707" cy="523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Callout 9"/>
          <p:cNvSpPr>
            <a:spLocks noChangeArrowheads="1"/>
          </p:cNvSpPr>
          <p:nvPr/>
        </p:nvSpPr>
        <p:spPr bwMode="auto">
          <a:xfrm>
            <a:off x="785446" y="665941"/>
            <a:ext cx="3348514" cy="1460212"/>
          </a:xfrm>
          <a:prstGeom prst="rightArrowCallout">
            <a:avLst>
              <a:gd name="adj1" fmla="val 17802"/>
              <a:gd name="adj2" fmla="val 25000"/>
              <a:gd name="adj3" fmla="val 25000"/>
              <a:gd name="adj4" fmla="val 77218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62000"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b="1" dirty="0" smtClean="0">
                <a:latin typeface="Tw Cen MT" panose="020B0602020104020603" pitchFamily="34" charset="0"/>
              </a:rPr>
              <a:t>Foinse </a:t>
            </a:r>
            <a:r>
              <a:rPr lang="ga-IE" altLang="en-US" sz="1800" b="1" dirty="0">
                <a:latin typeface="Tw Cen MT" panose="020B0602020104020603" pitchFamily="34" charset="0"/>
              </a:rPr>
              <a:t>abhann</a:t>
            </a:r>
            <a:r>
              <a:rPr lang="ga-IE" altLang="en-US" sz="1800" dirty="0">
                <a:latin typeface="Tw Cen MT" panose="020B0602020104020603" pitchFamily="34" charset="0"/>
              </a:rPr>
              <a:t> a </a:t>
            </a:r>
            <a:r>
              <a:rPr lang="ga-IE" altLang="en-US" sz="1800" dirty="0" smtClean="0">
                <a:latin typeface="Tw Cen MT" panose="020B0602020104020603" pitchFamily="34" charset="0"/>
              </a:rPr>
              <a:t>thugtar</a:t>
            </a:r>
            <a:r>
              <a:rPr lang="en-US" altLang="en-US" sz="1800" dirty="0" smtClean="0">
                <a:latin typeface="Tw Cen MT" panose="020B0602020104020603" pitchFamily="34" charset="0"/>
              </a:rPr>
              <a:t> </a:t>
            </a:r>
            <a:r>
              <a:rPr lang="ga-IE" altLang="en-US" sz="1800" dirty="0" smtClean="0">
                <a:latin typeface="Tw Cen MT" panose="020B0602020104020603" pitchFamily="34" charset="0"/>
              </a:rPr>
              <a:t>ar </a:t>
            </a:r>
            <a:r>
              <a:rPr lang="ga-IE" altLang="en-US" sz="1800" dirty="0">
                <a:latin typeface="Tw Cen MT" panose="020B0602020104020603" pitchFamily="34" charset="0"/>
              </a:rPr>
              <a:t>an áit a </a:t>
            </a:r>
            <a:r>
              <a:rPr lang="ga-IE" altLang="en-US" sz="1800" dirty="0" smtClean="0">
                <a:latin typeface="Tw Cen MT" panose="020B0602020104020603" pitchFamily="34" charset="0"/>
              </a:rPr>
              <a:t>n</a:t>
            </a:r>
            <a:r>
              <a:rPr lang="en-US" altLang="en-US" sz="1800" dirty="0" smtClean="0">
                <a:latin typeface="Tw Cen MT" panose="020B0602020104020603" pitchFamily="34" charset="0"/>
              </a:rPr>
              <a:t>-</a:t>
            </a:r>
            <a:r>
              <a:rPr lang="ga-IE" altLang="en-US" sz="1800" dirty="0" smtClean="0">
                <a:latin typeface="Tw Cen MT" panose="020B0602020104020603" pitchFamily="34" charset="0"/>
              </a:rPr>
              <a:t>éiríonn</a:t>
            </a:r>
            <a:r>
              <a:rPr lang="en-US" altLang="en-US" sz="1800" dirty="0" smtClean="0">
                <a:latin typeface="Tw Cen MT" panose="020B0602020104020603" pitchFamily="34" charset="0"/>
              </a:rPr>
              <a:t> </a:t>
            </a:r>
            <a:r>
              <a:rPr lang="ga-IE" altLang="en-US" sz="1800" dirty="0" smtClean="0">
                <a:latin typeface="Tw Cen MT" panose="020B0602020104020603" pitchFamily="34" charset="0"/>
              </a:rPr>
              <a:t>abhainn</a:t>
            </a:r>
            <a:r>
              <a:rPr lang="ga-IE" altLang="en-US" sz="1800" dirty="0">
                <a:latin typeface="Tw Cen MT" panose="020B0602020104020603" pitchFamily="34" charset="0"/>
              </a:rPr>
              <a:t>. Ar thalamh </a:t>
            </a:r>
            <a:r>
              <a:rPr lang="ga-IE" altLang="en-US" sz="1800" dirty="0" smtClean="0">
                <a:latin typeface="Tw Cen MT" panose="020B0602020104020603" pitchFamily="34" charset="0"/>
              </a:rPr>
              <a:t>ard</a:t>
            </a:r>
            <a:r>
              <a:rPr lang="en-US" altLang="en-US" sz="1800" dirty="0" smtClean="0">
                <a:latin typeface="Tw Cen MT" panose="020B0602020104020603" pitchFamily="34" charset="0"/>
              </a:rPr>
              <a:t> </a:t>
            </a:r>
            <a:r>
              <a:rPr lang="ga-IE" altLang="en-US" sz="1800" dirty="0" smtClean="0">
                <a:latin typeface="Tw Cen MT" panose="020B0602020104020603" pitchFamily="34" charset="0"/>
              </a:rPr>
              <a:t>a </a:t>
            </a:r>
            <a:r>
              <a:rPr lang="ga-IE" altLang="en-US" sz="1800" dirty="0">
                <a:latin typeface="Tw Cen MT" panose="020B0602020104020603" pitchFamily="34" charset="0"/>
              </a:rPr>
              <a:t>éiríonn aibhneacha</a:t>
            </a:r>
          </a:p>
          <a:p>
            <a:pPr eaLnBrk="1" hangingPunct="1"/>
            <a:r>
              <a:rPr lang="en-GB" altLang="en-US" sz="1800" dirty="0">
                <a:latin typeface="Tw Cen MT" panose="020B0602020104020603" pitchFamily="34" charset="0"/>
              </a:rPr>
              <a:t>den</a:t>
            </a:r>
            <a:r>
              <a:rPr lang="ga-IE" altLang="en-US" sz="1800" dirty="0">
                <a:latin typeface="Tw Cen MT" panose="020B0602020104020603" pitchFamily="34" charset="0"/>
              </a:rPr>
              <a:t> chuid is mó.</a:t>
            </a:r>
            <a:r>
              <a:rPr lang="en-GB" altLang="en-US" sz="18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3" name="Right Arrow Callout 12"/>
          <p:cNvSpPr>
            <a:spLocks noChangeArrowheads="1"/>
          </p:cNvSpPr>
          <p:nvPr/>
        </p:nvSpPr>
        <p:spPr bwMode="auto">
          <a:xfrm>
            <a:off x="726094" y="5043934"/>
            <a:ext cx="3079359" cy="940129"/>
          </a:xfrm>
          <a:prstGeom prst="rightArrowCallout">
            <a:avLst>
              <a:gd name="adj1" fmla="val 25000"/>
              <a:gd name="adj2" fmla="val 25000"/>
              <a:gd name="adj3" fmla="val 22466"/>
              <a:gd name="adj4" fmla="val 82051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>
                <a:latin typeface="Tw Cen MT" panose="020B0602020104020603" pitchFamily="34" charset="0"/>
              </a:rPr>
              <a:t>Tugtar </a:t>
            </a:r>
            <a:r>
              <a:rPr lang="ga-IE" altLang="en-US" sz="1800" b="1" dirty="0">
                <a:latin typeface="Tw Cen MT" panose="020B0602020104020603" pitchFamily="34" charset="0"/>
              </a:rPr>
              <a:t>béal abhann</a:t>
            </a:r>
            <a:r>
              <a:rPr lang="ga-IE" altLang="en-US" sz="1800" dirty="0">
                <a:latin typeface="Tw Cen MT" panose="020B0602020104020603" pitchFamily="34" charset="0"/>
              </a:rPr>
              <a:t> ar an áit a dtéann</a:t>
            </a:r>
            <a:r>
              <a:rPr lang="en-GB" altLang="en-US" sz="1800" dirty="0">
                <a:latin typeface="Tw Cen MT" panose="020B0602020104020603" pitchFamily="34" charset="0"/>
              </a:rPr>
              <a:t> </a:t>
            </a:r>
            <a:r>
              <a:rPr lang="ga-IE" altLang="en-US" sz="1800" dirty="0">
                <a:latin typeface="Tw Cen MT" panose="020B0602020104020603" pitchFamily="34" charset="0"/>
              </a:rPr>
              <a:t>abhainn </a:t>
            </a:r>
            <a:r>
              <a:rPr lang="en-US" altLang="en-US" sz="1800" dirty="0" smtClean="0">
                <a:latin typeface="Tw Cen MT" panose="020B0602020104020603" pitchFamily="34" charset="0"/>
              </a:rPr>
              <a:t/>
            </a:r>
            <a:br>
              <a:rPr lang="en-US" altLang="en-US" sz="1800" dirty="0" smtClean="0">
                <a:latin typeface="Tw Cen MT" panose="020B0602020104020603" pitchFamily="34" charset="0"/>
              </a:rPr>
            </a:br>
            <a:r>
              <a:rPr lang="ga-IE" altLang="en-US" sz="1800" dirty="0" smtClean="0">
                <a:latin typeface="Tw Cen MT" panose="020B0602020104020603" pitchFamily="34" charset="0"/>
              </a:rPr>
              <a:t>i </a:t>
            </a:r>
            <a:r>
              <a:rPr lang="ga-IE" altLang="en-US" sz="1800" dirty="0">
                <a:latin typeface="Tw Cen MT" panose="020B0602020104020603" pitchFamily="34" charset="0"/>
              </a:rPr>
              <a:t>bhfarraige.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019688" y="1973894"/>
            <a:ext cx="32960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Léiríonn an pictiúr seo</a:t>
            </a:r>
          </a:p>
          <a:p>
            <a:r>
              <a:rPr lang="ga-IE" sz="2400" dirty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cúrsa iomlán abhann,</a:t>
            </a:r>
          </a:p>
          <a:p>
            <a:r>
              <a:rPr lang="ga-IE" sz="2400" dirty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ón áit a n‑éiríonn sí</a:t>
            </a:r>
          </a:p>
          <a:p>
            <a:r>
              <a:rPr lang="ga-IE" sz="2400" dirty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thuas sna sléibhte</a:t>
            </a:r>
          </a:p>
          <a:p>
            <a:r>
              <a:rPr lang="ga-IE" sz="2400" dirty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go dtí an áit a dtéann sí</a:t>
            </a:r>
          </a:p>
          <a:p>
            <a:r>
              <a:rPr lang="ga-IE" sz="2400" dirty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isteach san fharraige</a:t>
            </a: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.</a:t>
            </a:r>
            <a:endParaRPr lang="ga-IE" sz="2400" dirty="0">
              <a:latin typeface="Tw Cen MT" panose="020B0602020104020603" pitchFamily="34" charset="0"/>
              <a:ea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6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913" y="818570"/>
            <a:ext cx="6729707" cy="523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148492" y="2358866"/>
            <a:ext cx="31158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T</a:t>
            </a: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rí chéim </a:t>
            </a:r>
            <a:r>
              <a:rPr lang="en-US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a </a:t>
            </a: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bhíonn</a:t>
            </a:r>
            <a:r>
              <a:rPr lang="en-US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 </a:t>
            </a:r>
            <a:br>
              <a:rPr lang="en-US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</a:b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i gcúrsa</a:t>
            </a:r>
            <a:r>
              <a:rPr lang="en-US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abhann:</a:t>
            </a:r>
          </a:p>
          <a:p>
            <a:pPr marL="355600" indent="-3556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An Chéim Óigeanta</a:t>
            </a:r>
          </a:p>
          <a:p>
            <a:pPr marL="355600" indent="-3556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Céim na Scothaoise</a:t>
            </a:r>
          </a:p>
          <a:p>
            <a:pPr marL="355600" indent="-3556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Céim na Seanaoise</a:t>
            </a:r>
            <a:endParaRPr lang="ga-IE" sz="2400" dirty="0">
              <a:latin typeface="Tw Cen MT" panose="020B0602020104020603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2" name="Right Arrow Callout 11"/>
          <p:cNvSpPr>
            <a:spLocks noChangeArrowheads="1"/>
          </p:cNvSpPr>
          <p:nvPr/>
        </p:nvSpPr>
        <p:spPr bwMode="auto">
          <a:xfrm>
            <a:off x="1308100" y="848413"/>
            <a:ext cx="2754464" cy="1444351"/>
          </a:xfrm>
          <a:prstGeom prst="rightArrowCallout">
            <a:avLst>
              <a:gd name="adj1" fmla="val 17802"/>
              <a:gd name="adj2" fmla="val 25000"/>
              <a:gd name="adj3" fmla="val 25000"/>
              <a:gd name="adj4" fmla="val 77218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bIns="72000"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b="1" dirty="0" smtClean="0">
                <a:latin typeface="Tw Cen MT" panose="020B0602020104020603" pitchFamily="34" charset="0"/>
              </a:rPr>
              <a:t>An Chéim Óigeanta</a:t>
            </a:r>
          </a:p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Abhainn bheag a bhíonn i gceist is gan mórán uisce inti.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16" name="Left Arrow Callout 15"/>
          <p:cNvSpPr>
            <a:spLocks noChangeArrowheads="1"/>
          </p:cNvSpPr>
          <p:nvPr/>
        </p:nvSpPr>
        <p:spPr bwMode="auto">
          <a:xfrm>
            <a:off x="4921328" y="2714626"/>
            <a:ext cx="3227163" cy="1665452"/>
          </a:xfrm>
          <a:prstGeom prst="leftArrowCallout">
            <a:avLst>
              <a:gd name="adj1" fmla="val 9081"/>
              <a:gd name="adj2" fmla="val 25000"/>
              <a:gd name="adj3" fmla="val 23408"/>
              <a:gd name="adj4" fmla="val 8309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2000" tIns="72000" bIns="72000"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b="1" dirty="0" smtClean="0">
                <a:latin typeface="Tw Cen MT" panose="020B0602020104020603" pitchFamily="34" charset="0"/>
              </a:rPr>
              <a:t>Céim na Scothaoise </a:t>
            </a:r>
          </a:p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Téann an abhainn i méid. Sileann uisce isteach inti </a:t>
            </a:r>
            <a:br>
              <a:rPr lang="ga-IE" altLang="en-US" sz="1800" dirty="0" smtClean="0">
                <a:latin typeface="Tw Cen MT" panose="020B0602020104020603" pitchFamily="34" charset="0"/>
              </a:rPr>
            </a:br>
            <a:r>
              <a:rPr lang="ga-IE" altLang="en-US" sz="1800" dirty="0" smtClean="0">
                <a:latin typeface="Tw Cen MT" panose="020B0602020104020603" pitchFamily="34" charset="0"/>
              </a:rPr>
              <a:t>ó roinnt mhaith </a:t>
            </a:r>
            <a:r>
              <a:rPr lang="en-US" altLang="en-US" sz="1800" dirty="0" smtClean="0">
                <a:latin typeface="Tw Cen MT" panose="020B0602020104020603" pitchFamily="34" charset="0"/>
              </a:rPr>
              <a:t/>
            </a:r>
            <a:br>
              <a:rPr lang="en-US" altLang="en-US" sz="1800" dirty="0" smtClean="0">
                <a:latin typeface="Tw Cen MT" panose="020B0602020104020603" pitchFamily="34" charset="0"/>
              </a:rPr>
            </a:br>
            <a:r>
              <a:rPr lang="ga-IE" altLang="en-US" sz="1800" dirty="0" smtClean="0">
                <a:latin typeface="Tw Cen MT" panose="020B0602020104020603" pitchFamily="34" charset="0"/>
              </a:rPr>
              <a:t>craobh</a:t>
            </a:r>
            <a:r>
              <a:rPr lang="en-US" altLang="en-US" sz="1800" dirty="0" smtClean="0">
                <a:latin typeface="Tw Cen MT" panose="020B0602020104020603" pitchFamily="34" charset="0"/>
              </a:rPr>
              <a:t>-</a:t>
            </a:r>
            <a:r>
              <a:rPr lang="ga-IE" altLang="en-US" sz="1800" dirty="0" smtClean="0">
                <a:latin typeface="Tw Cen MT" panose="020B0602020104020603" pitchFamily="34" charset="0"/>
              </a:rPr>
              <a:t>aibhneacha. 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17" name="Right Arrow Callout 16"/>
          <p:cNvSpPr>
            <a:spLocks noChangeArrowheads="1"/>
          </p:cNvSpPr>
          <p:nvPr/>
        </p:nvSpPr>
        <p:spPr bwMode="auto">
          <a:xfrm>
            <a:off x="812800" y="4875161"/>
            <a:ext cx="3114028" cy="1121938"/>
          </a:xfrm>
          <a:prstGeom prst="rightArrowCallout">
            <a:avLst>
              <a:gd name="adj1" fmla="val 17802"/>
              <a:gd name="adj2" fmla="val 25000"/>
              <a:gd name="adj3" fmla="val 25000"/>
              <a:gd name="adj4" fmla="val 77218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72000" bIns="72000" anchor="ctr" anchorCtr="1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b="1" dirty="0" smtClean="0">
                <a:latin typeface="Tw Cen MT" panose="020B0602020104020603" pitchFamily="34" charset="0"/>
              </a:rPr>
              <a:t>Céim na Seanaoise</a:t>
            </a:r>
          </a:p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Moillíonn an abhainn </a:t>
            </a:r>
            <a:r>
              <a:rPr lang="en-US" altLang="en-US" sz="1800" dirty="0" smtClean="0">
                <a:latin typeface="Tw Cen MT" panose="020B0602020104020603" pitchFamily="34" charset="0"/>
              </a:rPr>
              <a:t/>
            </a:r>
            <a:br>
              <a:rPr lang="en-US" altLang="en-US" sz="1800" dirty="0" smtClean="0">
                <a:latin typeface="Tw Cen MT" panose="020B0602020104020603" pitchFamily="34" charset="0"/>
              </a:rPr>
            </a:br>
            <a:r>
              <a:rPr lang="ga-IE" altLang="en-US" sz="1800" dirty="0" smtClean="0">
                <a:latin typeface="Tw Cen MT" panose="020B0602020104020603" pitchFamily="34" charset="0"/>
              </a:rPr>
              <a:t>de réir mar a théann sí </a:t>
            </a:r>
            <a:r>
              <a:rPr lang="en-US" altLang="en-US" sz="1800" dirty="0" smtClean="0">
                <a:latin typeface="Tw Cen MT" panose="020B0602020104020603" pitchFamily="34" charset="0"/>
              </a:rPr>
              <a:t/>
            </a:r>
            <a:br>
              <a:rPr lang="en-US" altLang="en-US" sz="1800" dirty="0" smtClean="0">
                <a:latin typeface="Tw Cen MT" panose="020B0602020104020603" pitchFamily="34" charset="0"/>
              </a:rPr>
            </a:br>
            <a:r>
              <a:rPr lang="ga-IE" altLang="en-US" sz="1800" dirty="0" smtClean="0">
                <a:latin typeface="Tw Cen MT" panose="020B0602020104020603" pitchFamily="34" charset="0"/>
              </a:rPr>
              <a:t>i dtreo na farraige. 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3664" y="4417592"/>
            <a:ext cx="2273637" cy="127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3665" y="1061986"/>
            <a:ext cx="2253618" cy="127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3665" y="2643121"/>
            <a:ext cx="2272142" cy="1513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790300" y="5709884"/>
            <a:ext cx="3873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Cén chéim lena mbaineann na haibhneacha sna grianghraif</a:t>
            </a:r>
            <a:r>
              <a:rPr lang="en-IE" sz="20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 </a:t>
            </a:r>
            <a:r>
              <a:rPr lang="en-IE" sz="2000" dirty="0" err="1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seo</a:t>
            </a:r>
            <a:r>
              <a:rPr lang="ga-IE" sz="2000" dirty="0" smtClean="0">
                <a:latin typeface="Tw Cen MT" panose="020B0602020104020603" pitchFamily="34" charset="0"/>
                <a:ea typeface="Calibri" pitchFamily="34" charset="0"/>
                <a:cs typeface="Arial" charset="0"/>
              </a:rPr>
              <a:t>?</a:t>
            </a:r>
            <a:endParaRPr lang="ga-IE" sz="2000" dirty="0">
              <a:latin typeface="Tw Cen MT" panose="020B0602020104020603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969775" y="2076669"/>
            <a:ext cx="1548000" cy="484632"/>
          </a:xfrm>
          <a:prstGeom prst="leftArrow">
            <a:avLst/>
          </a:prstGeom>
          <a:solidFill>
            <a:srgbClr val="ADB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400" dirty="0" smtClean="0">
                <a:latin typeface="Tw Cen MT" panose="020B0602020104020603" pitchFamily="34" charset="0"/>
              </a:rPr>
              <a:t>Craobh-abhainn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21" name="Left Arrow 20"/>
          <p:cNvSpPr/>
          <p:nvPr/>
        </p:nvSpPr>
        <p:spPr>
          <a:xfrm flipH="1">
            <a:off x="2203278" y="2613076"/>
            <a:ext cx="1548000" cy="484632"/>
          </a:xfrm>
          <a:prstGeom prst="leftArrow">
            <a:avLst/>
          </a:prstGeom>
          <a:solidFill>
            <a:srgbClr val="ADB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400" dirty="0" smtClean="0">
                <a:latin typeface="Tw Cen MT" panose="020B0602020104020603" pitchFamily="34" charset="0"/>
              </a:rPr>
              <a:t>Craobh-abhainn</a:t>
            </a:r>
            <a:endParaRPr lang="ga-IE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8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8 0.00556 L -0.0918 0.00556 C -0.09505 0.00811 -0.09818 0.01088 -0.1013 0.0132 C -0.10247 0.01389 -0.10378 0.01366 -0.10482 0.01459 C -0.10716 0.0169 -0.10938 0.01991 -0.11172 0.02223 C -0.1151 0.0257 -0.11862 0.02848 -0.12201 0.03149 L -0.1306 0.03912 C -0.13203 0.04028 -0.13346 0.04144 -0.1349 0.04213 C -0.13984 0.04514 -0.14388 0.04607 -0.1487 0.04977 C -0.1582 0.05741 -0.15664 0.05973 -0.1668 0.06968 C -0.16901 0.07199 -0.17148 0.07246 -0.1737 0.07431 C -0.17643 0.07662 -0.17878 0.07986 -0.18151 0.08195 C -0.18398 0.08403 -0.18685 0.08449 -0.18919 0.08658 C -0.19349 0.09028 -0.19714 0.09514 -0.2013 0.09885 C -0.20469 0.10186 -0.2082 0.10394 -0.21172 0.10649 C -0.21406 0.10834 -0.21641 0.11042 -0.21862 0.11274 C -0.22513 0.11945 -0.21875 0.11574 -0.22552 0.11875 C -0.22917 0.12292 -0.23268 0.12755 -0.23672 0.13102 C -0.23776 0.13218 -0.23893 0.13311 -0.2401 0.13403 C -0.24349 0.13681 -0.24479 0.13704 -0.24792 0.14028 C -0.24961 0.14213 -0.2513 0.14445 -0.253 0.1463 C -0.25391 0.14746 -0.25469 0.14861 -0.2556 0.14954 C -0.25729 0.15093 -0.25898 0.15278 -0.26081 0.15394 C -0.26185 0.15486 -0.26315 0.15486 -0.26419 0.15556 C -0.26576 0.15649 -0.26706 0.15764 -0.26849 0.15857 C -0.27109 0.16019 -0.2737 0.16158 -0.2763 0.1632 C -0.27773 0.16412 -0.27917 0.16551 -0.2806 0.16621 C -0.28372 0.16806 -0.28698 0.16945 -0.2901 0.17084 C -0.29896 0.18357 -0.29023 0.17153 -0.3056 0.18936 C -0.31029 0.19468 -0.30872 0.19537 -0.3151 0.2 C -0.31953 0.20348 -0.32721 0.20718 -0.33229 0.20926 C -0.34935 0.21574 -0.34492 0.21436 -0.35729 0.2169 C -0.3582 0.21736 -0.35925 0.21736 -0.3599 0.21829 C -0.36237 0.22199 -0.3638 0.22871 -0.3668 0.23056 C -0.36745 0.23102 -0.37396 0.23565 -0.3763 0.23681 C -0.37747 0.23727 -0.37865 0.23774 -0.37969 0.2382 C -0.38151 0.23936 -0.3832 0.24051 -0.3849 0.24144 C -0.38659 0.24213 -0.38841 0.24236 -0.3901 0.24283 C -0.3987 0.2507 -0.38776 0.24167 -0.39779 0.24746 C -0.39844 0.24792 -0.40443 0.25301 -0.40651 0.25371 C -0.40846 0.2544 -0.41042 0.25463 -0.4125 0.2551 C -0.4181 0.25857 -0.41797 0.25811 -0.4237 0.26274 C -0.42539 0.26436 -0.42708 0.26598 -0.42891 0.26736 C -0.43034 0.26852 -0.43177 0.26945 -0.4332 0.27037 C -0.43398 0.27107 -0.4349 0.2713 -0.43581 0.27199 C -0.43672 0.27292 -0.4375 0.27408 -0.43841 0.275 C -0.43945 0.27662 -0.4405 0.27871 -0.4418 0.27963 C -0.4431 0.28079 -0.44466 0.28079 -0.44609 0.28125 C -0.46211 0.29537 -0.44531 0.28195 -0.4582 0.28889 C -0.45938 0.28959 -0.46042 0.29144 -0.46159 0.2919 C -0.46445 0.29306 -0.46732 0.29306 -0.47018 0.29352 C -0.48372 0.30024 -0.47422 0.29653 -0.49948 0.29653 L -0.49948 0.29653 L -0.49948 0.29653 L -0.49948 0.29653 " pathEditMode="relative" ptsTypes="AAAAAAAAAAAAAAAAAAAAAAAAAAAAAAAAAAAAAAAAAAAAAAAAAAAAAAA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9 -0.00185 L -0.09089 -0.00185 C -0.09531 -0.00254 -0.09961 -0.00208 -0.10391 -0.00347 C -0.10625 -0.00417 -0.10846 -0.00671 -0.11081 -0.0081 C -0.12031 -0.01389 -0.11927 -0.01273 -0.12969 -0.01574 L -0.14609 -0.02639 C -0.14844 -0.02801 -0.15065 -0.02963 -0.153 -0.03102 C -0.15391 -0.03171 -0.15482 -0.03194 -0.1556 -0.03264 C -0.15768 -0.03449 -0.15964 -0.0368 -0.16159 -0.03866 C -0.16328 -0.04028 -0.1651 -0.04167 -0.1668 -0.04329 C -0.16888 -0.0456 -0.1707 -0.04884 -0.17279 -0.05092 C -0.175 -0.05347 -0.17747 -0.05509 -0.17969 -0.05717 C -0.18177 -0.05903 -0.18372 -0.06157 -0.18581 -0.06319 C -0.18685 -0.06412 -0.18815 -0.06412 -0.18919 -0.06481 C -0.19063 -0.06574 -0.19206 -0.0669 -0.19349 -0.06782 C -0.1944 -0.06852 -0.19531 -0.06875 -0.19609 -0.06944 C -0.19727 -0.07037 -0.19831 -0.07176 -0.19961 -0.07245 C -0.20065 -0.07315 -0.20182 -0.07338 -0.203 -0.07407 C -0.20742 -0.07662 -0.20755 -0.07731 -0.21159 -0.08171 L -0.2168 -0.0956 C -0.21732 -0.09699 -0.21771 -0.09884 -0.21849 -0.1 C -0.21992 -0.10208 -0.22148 -0.10417 -0.22279 -0.10625 C -0.22409 -0.1081 -0.225 -0.11042 -0.2263 -0.11227 C -0.22708 -0.11366 -0.22813 -0.11412 -0.22891 -0.11551 C -0.2319 -0.12129 -0.23438 -0.12824 -0.2375 -0.13379 C -0.23867 -0.13588 -0.23958 -0.13819 -0.24089 -0.14004 C -0.24727 -0.14815 -0.24622 -0.14305 -0.2513 -0.15231 C -0.25195 -0.15347 -0.25234 -0.15532 -0.253 -0.15671 C -0.25417 -0.15949 -0.25534 -0.1618 -0.25651 -0.16458 C -0.25703 -0.16597 -0.25755 -0.16759 -0.2582 -0.16898 C -0.2625 -0.17801 -0.26107 -0.17338 -0.2668 -0.18125 C -0.27096 -0.18727 -0.26797 -0.18495 -0.27201 -0.19213 C -0.27331 -0.19444 -0.27474 -0.19629 -0.2763 -0.19815 C -0.28047 -0.20324 -0.27878 -0.19907 -0.28229 -0.2044 C -0.28659 -0.21065 -0.28294 -0.20787 -0.2875 -0.21042 C -0.29076 -0.21921 -0.28737 -0.21204 -0.2918 -0.21667 C -0.29922 -0.22407 -0.29167 -0.21805 -0.29779 -0.22592 C -0.30443 -0.23426 -0.29922 -0.2206 -0.30898 -0.23819 C -0.3099 -0.23958 -0.31068 -0.2412 -0.31159 -0.24259 C -0.31237 -0.24398 -0.31354 -0.24444 -0.31419 -0.24583 C -0.32057 -0.25717 -0.31328 -0.24768 -0.3194 -0.25486 C -0.32331 -0.26528 -0.3181 -0.25393 -0.328 -0.26111 C -0.32891 -0.2618 -0.32891 -0.26458 -0.32969 -0.26574 C -0.33047 -0.26667 -0.33151 -0.26667 -0.33229 -0.26713 C -0.33776 -0.27384 -0.33607 -0.27083 -0.33828 -0.27477 L -0.33828 -0.27477 " pathEditMode="relative" ptsTypes="AAAAAAAAAAAAAAAAAAAAAAAAAAAAAAAAAAAAAAAAAAAAAA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1 0.01388 L -0.08921 0.01434 L -0.13779 0.01735 C -0.13962 0.01735 -0.14118 0.02012 -0.14274 0.02058 C -0.14756 0.02313 -0.16098 0.02683 -0.16501 0.02776 C -0.16645 0.02891 -0.16775 0.03238 -0.16918 0.03099 C -0.18598 0.01596 -0.18247 -0.00833 -0.18533 0.02058 C -0.18598 0.01642 -0.18585 0.00555 -0.18729 0.00717 C -0.19028 0.01017 -0.18677 0.04071 -0.18937 0.01388 C -0.19002 0.02105 -0.19028 0.03354 -0.19432 0.02776 C -0.19536 0.02614 -0.1951 0.02058 -0.19536 0.01735 C -0.20018 0.0185 -0.20487 0.0185 -0.20943 0.02058 C -0.23105 0.03099 -0.23053 0.03099 -0.24277 0.04187 C -0.24681 0.04025 -0.25084 0.03978 -0.25488 0.03816 C -0.25736 0.03701 -0.25957 0.03493 -0.26205 0.03446 L -0.34774 0.03099 C -0.34944 0.02776 -0.35074 0.02151 -0.35282 0.02058 C -0.354 0.02012 -0.35465 0.02891 -0.35569 0.02776 C -0.35712 0.02614 -0.35673 -0.00324 -0.35673 0.03099 L -0.35673 0.03146 L -0.35673 0.03099 " pathEditMode="relative" rAng="0" ptsTypes="AAAAAAAAAAAAAAAAAAAAA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 animBg="1"/>
      <p:bldP spid="16" grpId="0" animBg="1"/>
      <p:bldP spid="17" grpId="0" animBg="1"/>
      <p:bldP spid="24" grpId="0"/>
      <p:bldP spid="24" grpId="1"/>
      <p:bldP spid="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7" name="Rectangle 16"/>
          <p:cNvSpPr/>
          <p:nvPr/>
        </p:nvSpPr>
        <p:spPr>
          <a:xfrm>
            <a:off x="5652069" y="1240479"/>
            <a:ext cx="5828730" cy="1141439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Léiríonn an grianghraf seo abhainn óg agus í go hard sna sléibhte. Cad as, dar leat, do na bolláin atá le feiceáil san abhainn?</a:t>
            </a:r>
            <a:endParaRPr lang="ga-IE" sz="2000" dirty="0"/>
          </a:p>
        </p:txBody>
      </p:sp>
      <p:grpSp>
        <p:nvGrpSpPr>
          <p:cNvPr id="18" name="Grúpa 56"/>
          <p:cNvGrpSpPr>
            <a:grpSpLocks noChangeAspect="1"/>
          </p:cNvGrpSpPr>
          <p:nvPr/>
        </p:nvGrpSpPr>
        <p:grpSpPr>
          <a:xfrm>
            <a:off x="120331" y="5584425"/>
            <a:ext cx="5031269" cy="899999"/>
            <a:chOff x="203132" y="-595843"/>
            <a:chExt cx="3600691" cy="600304"/>
          </a:xfrm>
          <a:solidFill>
            <a:srgbClr val="1F4E79"/>
          </a:solidFill>
        </p:grpSpPr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521769" y="-525495"/>
              <a:ext cx="3282054" cy="4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ndearnadh creimeadh ar an talamh sa ghrianghraf thuas? Cá háit</a:t>
              </a:r>
              <a:r>
                <a:rPr lang="en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/>
            </p:cNvSpPr>
            <p:nvPr/>
          </p:nvSpPr>
          <p:spPr bwMode="auto">
            <a:xfrm>
              <a:off x="203132" y="-595843"/>
              <a:ext cx="644096" cy="6003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927" y="1649291"/>
            <a:ext cx="4379345" cy="29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27944" y="540000"/>
            <a:ext cx="4349008" cy="710552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An Chéim Óigeanta 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641" y="1663678"/>
            <a:ext cx="4491631" cy="299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652070" y="4038372"/>
            <a:ext cx="6011930" cy="1756992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Buaileann an t-ualach i gcoinne leaba agus bhruacha na habhann agus </a:t>
            </a:r>
            <a:r>
              <a:rPr lang="ga-IE" sz="2000" dirty="0" err="1" smtClean="0">
                <a:latin typeface="Tw Cen MT" panose="020B0602020104020603" pitchFamily="34" charset="0"/>
              </a:rPr>
              <a:t>ídíonn</a:t>
            </a:r>
            <a:r>
              <a:rPr lang="ga-IE" sz="2000" dirty="0" smtClean="0">
                <a:latin typeface="Tw Cen MT" panose="020B0602020104020603" pitchFamily="34" charset="0"/>
              </a:rPr>
              <a:t> sé an talamh in áiteanna. </a:t>
            </a:r>
            <a:r>
              <a:rPr lang="ga-IE" sz="2000" b="1" dirty="0" smtClean="0">
                <a:latin typeface="Tw Cen MT" panose="020B0602020104020603" pitchFamily="34" charset="0"/>
              </a:rPr>
              <a:t>Creimeadh</a:t>
            </a:r>
            <a:r>
              <a:rPr lang="ga-IE" sz="2000" dirty="0" smtClean="0">
                <a:latin typeface="Tw Cen MT" panose="020B0602020104020603" pitchFamily="34" charset="0"/>
              </a:rPr>
              <a:t> a thugtar ar an gcaitheamh a dhéanann an abhainn ar an talamh. Dá thapa a ghluaiseann an abhainn is ea is mó creimeadh a dhéanann sí.</a:t>
            </a:r>
            <a:endParaRPr lang="ga-I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52069" y="2381918"/>
            <a:ext cx="58287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De bhrí go ritheann an abhainn óg go tapa, tugann sí roinnt carraigeacha agus clocha léi. Má bhíonn tuile san abhainn agus sruth an-tapa inti, tugann sí bolláin mhóra léi. Scuabtar an t-ábhar sin ar </a:t>
            </a:r>
            <a:r>
              <a:rPr lang="ga-IE" sz="2000" dirty="0" err="1">
                <a:latin typeface="Tw Cen MT" panose="020B0602020104020603" pitchFamily="34" charset="0"/>
              </a:rPr>
              <a:t>shiúl</a:t>
            </a:r>
            <a:r>
              <a:rPr lang="ga-IE" sz="2000" dirty="0">
                <a:latin typeface="Tw Cen MT" panose="020B0602020104020603" pitchFamily="34" charset="0"/>
              </a:rPr>
              <a:t> san abhainn agus is é an t-ainm a thugtar air ná ualach na habhann. </a:t>
            </a:r>
          </a:p>
        </p:txBody>
      </p:sp>
    </p:spTree>
    <p:extLst>
      <p:ext uri="{BB962C8B-B14F-4D97-AF65-F5344CB8AC3E}">
        <p14:creationId xmlns:p14="http://schemas.microsoft.com/office/powerpoint/2010/main" val="39983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Rectangle 11"/>
          <p:cNvSpPr/>
          <p:nvPr/>
        </p:nvSpPr>
        <p:spPr>
          <a:xfrm>
            <a:off x="3927944" y="540000"/>
            <a:ext cx="4333461" cy="710552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Céim na Scothaoise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4393" y="2072874"/>
            <a:ext cx="4495686" cy="29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26300" y="2249105"/>
            <a:ext cx="5630700" cy="2434101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Téann an abhainn i méid le linn chéim na scothaoise mar go sileann uisce isteach inti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 roinnt craobh-aibhneacha. Creimeann an t-ualach bruacha agus leaba na habhann agus téann an abhainn i leithne agus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ndoimhne dá thoradh sin. </a:t>
            </a:r>
            <a:endParaRPr lang="ga-IE" sz="2400" dirty="0"/>
          </a:p>
        </p:txBody>
      </p:sp>
    </p:spTree>
    <p:extLst>
      <p:ext uri="{BB962C8B-B14F-4D97-AF65-F5344CB8AC3E}">
        <p14:creationId xmlns:p14="http://schemas.microsoft.com/office/powerpoint/2010/main" val="36786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510415" y="540000"/>
            <a:ext cx="5112885" cy="710552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Céim na Seanaoise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7212" y="1799144"/>
            <a:ext cx="5258968" cy="2803433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Nuair a bhaineann an abhainn céim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seanaoise amach, moillíonn sí agus cailleann sí fuinneamh. Ní bhíonn sí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 ann ualach mór a iompar a thuilleadh agus scaoileann </a:t>
            </a:r>
            <a:r>
              <a:rPr lang="en-US" sz="2400" dirty="0" err="1" smtClean="0">
                <a:latin typeface="Tw Cen MT" panose="020B0602020104020603" pitchFamily="34" charset="0"/>
              </a:rPr>
              <a:t>sí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cuid mhór dá hualach uaithi. Tugtar </a:t>
            </a:r>
            <a:r>
              <a:rPr lang="ga-IE" sz="2400" b="1" dirty="0" smtClean="0">
                <a:latin typeface="Tw Cen MT" panose="020B0602020104020603" pitchFamily="34" charset="0"/>
              </a:rPr>
              <a:t>sil-leagan </a:t>
            </a:r>
            <a:r>
              <a:rPr lang="ga-IE" sz="2400" dirty="0" smtClean="0">
                <a:latin typeface="Tw Cen MT" panose="020B0602020104020603" pitchFamily="34" charset="0"/>
              </a:rPr>
              <a:t>ar an bpróiseas sin. </a:t>
            </a:r>
            <a:endParaRPr lang="ga-IE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1847" y="1645767"/>
            <a:ext cx="4937136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úpa 56"/>
          <p:cNvGrpSpPr>
            <a:grpSpLocks noChangeAspect="1"/>
          </p:cNvGrpSpPr>
          <p:nvPr/>
        </p:nvGrpSpPr>
        <p:grpSpPr>
          <a:xfrm>
            <a:off x="1110787" y="5368511"/>
            <a:ext cx="7574357" cy="899999"/>
            <a:chOff x="273016" y="-211010"/>
            <a:chExt cx="5420683" cy="600304"/>
          </a:xfrm>
          <a:solidFill>
            <a:srgbClr val="1F4E79"/>
          </a:solidFill>
        </p:grpSpPr>
        <p:sp>
          <p:nvSpPr>
            <p:cNvPr id="11" name="Rectangle 10"/>
            <p:cNvSpPr>
              <a:spLocks noChangeAspect="1"/>
            </p:cNvSpPr>
            <p:nvPr/>
          </p:nvSpPr>
          <p:spPr bwMode="auto">
            <a:xfrm>
              <a:off x="582562" y="-135085"/>
              <a:ext cx="5111137" cy="4484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An ndearnadh aon ábhar a shil-leagan san abhainn seo thuas? Cá háit?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>
              <a:spLocks/>
            </p:cNvSpPr>
            <p:nvPr/>
          </p:nvSpPr>
          <p:spPr bwMode="auto">
            <a:xfrm>
              <a:off x="273016" y="-211010"/>
              <a:ext cx="644096" cy="600304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40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46697"/>
            <a:ext cx="4565650" cy="587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 rot="18183698">
            <a:off x="3747624" y="1177907"/>
            <a:ext cx="9507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Feabhal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18152117">
            <a:off x="2926821" y="3903235"/>
            <a:ext cx="103956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tSionainn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172909">
            <a:off x="2934503" y="5608971"/>
            <a:ext cx="7078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Laoi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620163" y="2632125"/>
            <a:ext cx="9246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Mhuaidh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3080120">
            <a:off x="2715819" y="3222555"/>
            <a:ext cx="1220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Abhainn na Gaillimhe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72909">
            <a:off x="2772036" y="5260336"/>
            <a:ext cx="13248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Abhainn Mhór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 rot="3640147">
            <a:off x="4469201" y="1212476"/>
            <a:ext cx="9157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Bhanna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 rot="18799985">
            <a:off x="5082198" y="1654536"/>
            <a:ext cx="8407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Abhainn </a:t>
            </a:r>
            <a:b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Lagáin 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 rot="18936004">
            <a:off x="4504784" y="2884736"/>
            <a:ext cx="844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Bhóinn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 rot="20305692">
            <a:off x="4777560" y="3341491"/>
            <a:ext cx="7044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Life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 rot="3846656">
            <a:off x="4692199" y="4429235"/>
            <a:ext cx="9739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tSláine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4506228">
            <a:off x="3960219" y="4409318"/>
            <a:ext cx="82137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Fheoir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4741083">
            <a:off x="4230564" y="4053864"/>
            <a:ext cx="8369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Bhearú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75399" y="5029839"/>
            <a:ext cx="7921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tSiúir</a:t>
            </a:r>
            <a:endParaRPr lang="ga-IE" sz="11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555903" y="1070594"/>
            <a:ext cx="38288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Féach na haibhneacha atá ainmnithe ar an léarscáil seo.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555903" y="1949727"/>
            <a:ext cx="4391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Cé acu is gaire do </a:t>
            </a:r>
            <a:r>
              <a:rPr lang="ga-IE" sz="2400" dirty="0" err="1">
                <a:latin typeface="Tw Cen MT" panose="020B0602020104020603" pitchFamily="34" charset="0"/>
              </a:rPr>
              <a:t>do</a:t>
            </a:r>
            <a:r>
              <a:rPr lang="ga-IE" sz="2400" dirty="0">
                <a:latin typeface="Tw Cen MT" panose="020B0602020104020603" pitchFamily="34" charset="0"/>
              </a:rPr>
              <a:t> theach féin?</a:t>
            </a:r>
          </a:p>
        </p:txBody>
      </p:sp>
      <p:sp>
        <p:nvSpPr>
          <p:cNvPr id="23" name="TextBox 22"/>
          <p:cNvSpPr txBox="1"/>
          <p:nvPr/>
        </p:nvSpPr>
        <p:spPr>
          <a:xfrm rot="21020885" flipH="1">
            <a:off x="6840000" y="5040000"/>
            <a:ext cx="3600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haibhneacha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 ndeisceart na hÉireann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020885" flipH="1">
            <a:off x="6840000" y="5040000"/>
            <a:ext cx="3600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haibhneacha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 dtuaisceart na hÉireann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020885" flipH="1">
            <a:off x="6840000" y="5040000"/>
            <a:ext cx="3600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haibhneacha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in iarthar na hÉireann.</a:t>
            </a: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6840000" y="5040000"/>
            <a:ext cx="3600000" cy="892552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>
                <a:latin typeface="Tw Cen MT" panose="020B0602020104020603" pitchFamily="34" charset="0"/>
              </a:rPr>
              <a:t>Ainmnigh na haibhneacha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in oirthear na hÉireann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06572">
            <a:off x="424944" y="4423379"/>
            <a:ext cx="1477551" cy="211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1162" y="5717249"/>
            <a:ext cx="3217258" cy="715089"/>
          </a:xfrm>
          <a:prstGeom prst="round2DiagRect">
            <a:avLst/>
          </a:prstGeom>
          <a:solidFill>
            <a:srgbClr val="1F4E7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an obair faoi aibhneacha na hÉireann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 do leabhar oibre. 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21020885" flipH="1">
            <a:off x="6828668" y="5011225"/>
            <a:ext cx="3852000" cy="936000"/>
          </a:xfrm>
          <a:prstGeom prst="rect">
            <a:avLst/>
          </a:prstGeom>
          <a:solidFill>
            <a:srgbClr val="1F4E7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Céard í an abhainn is faide in Éirinn?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555904" y="2545725"/>
            <a:ext cx="46275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í an tSionainn an abhainn is faide in Éirinn. Tá sí 370 </a:t>
            </a:r>
            <a:r>
              <a:rPr lang="ga-IE" sz="2400" dirty="0" err="1" smtClean="0">
                <a:latin typeface="Tw Cen MT" panose="020B0602020104020603" pitchFamily="34" charset="0"/>
              </a:rPr>
              <a:t>km</a:t>
            </a:r>
            <a:r>
              <a:rPr lang="ga-IE" sz="2400" dirty="0" smtClean="0">
                <a:latin typeface="Tw Cen MT" panose="020B0602020104020603" pitchFamily="34" charset="0"/>
              </a:rPr>
              <a:t> ar fad. Scarann sí Contae an Chláir agus Cúige Chonnacht ó oirthear na tíre.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68190" y="3535626"/>
            <a:ext cx="189563" cy="10298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6" grpId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1" grpId="0"/>
      <p:bldP spid="21" grpId="1"/>
      <p:bldP spid="22" grpId="0"/>
      <p:bldP spid="22" grpId="1"/>
      <p:bldP spid="23" grpId="0" animBg="1"/>
      <p:bldP spid="24" grpId="0" animBg="1"/>
      <p:bldP spid="26" grpId="0" animBg="1"/>
      <p:bldP spid="40" grpId="0" animBg="1"/>
      <p:bldP spid="44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3822" y="0"/>
            <a:ext cx="1226206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>
            <a:spLocks/>
          </p:cNvSpPr>
          <p:nvPr/>
        </p:nvSpPr>
        <p:spPr>
          <a:xfrm>
            <a:off x="468000" y="334156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6700" y="824967"/>
            <a:ext cx="6729707" cy="523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76407" y="2529997"/>
            <a:ext cx="35875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Déantar loch nuair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chruinníonn uisce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i log mór sa talamh agus nach mbíonn aon slí amach aige.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77486" y="3444397"/>
            <a:ext cx="307917" cy="3066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19311" y="2529997"/>
            <a:ext cx="171625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féidir leat an ghné seo i gcúrsa na habhann a ainmniú?</a:t>
            </a:r>
            <a:endParaRPr lang="ga-IE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9311" y="2529997"/>
            <a:ext cx="171625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Loch atá ann. An cuimhin leat conas a dhéantar loch?</a:t>
            </a:r>
            <a:endParaRPr lang="ga-IE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34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24011</TotalTime>
  <Words>904</Words>
  <Application>Microsoft Office PowerPoint</Application>
  <PresentationFormat>Custom</PresentationFormat>
  <Paragraphs>158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466</cp:revision>
  <dcterms:created xsi:type="dcterms:W3CDTF">2019-09-27T08:30:18Z</dcterms:created>
  <dcterms:modified xsi:type="dcterms:W3CDTF">2020-12-21T08:45:48Z</dcterms:modified>
</cp:coreProperties>
</file>