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278" r:id="rId4"/>
    <p:sldId id="291" r:id="rId5"/>
    <p:sldId id="290" r:id="rId6"/>
    <p:sldId id="289" r:id="rId7"/>
    <p:sldId id="292" r:id="rId8"/>
    <p:sldId id="293" r:id="rId9"/>
    <p:sldId id="282" r:id="rId10"/>
    <p:sldId id="295" r:id="rId11"/>
    <p:sldId id="297" r:id="rId12"/>
    <p:sldId id="301" r:id="rId13"/>
    <p:sldId id="285" r:id="rId14"/>
    <p:sldId id="280" r:id="rId15"/>
    <p:sldId id="298"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BE5D6"/>
    <a:srgbClr val="843C0C"/>
    <a:srgbClr val="D2B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4" autoAdjust="0"/>
    <p:restoredTop sz="81630" autoAdjust="0"/>
  </p:normalViewPr>
  <p:slideViewPr>
    <p:cSldViewPr snapToGrid="0">
      <p:cViewPr>
        <p:scale>
          <a:sx n="50" d="100"/>
          <a:sy n="50" d="100"/>
        </p:scale>
        <p:origin x="-570" y="-50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ga-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50374736674707"/>
          <c:y val="0.14096790043959959"/>
          <c:w val="0.52956723890711965"/>
          <c:h val="0.68186298893372932"/>
        </c:manualLayout>
      </c:layout>
      <c:pieChart>
        <c:varyColors val="1"/>
        <c:ser>
          <c:idx val="0"/>
          <c:order val="0"/>
          <c:tx>
            <c:strRef>
              <c:f>Sheet1!$B$1</c:f>
              <c:strCache>
                <c:ptCount val="1"/>
                <c:pt idx="0">
                  <c:v>Sales</c:v>
                </c:pt>
              </c:strCache>
            </c:strRef>
          </c:tx>
          <c:dPt>
            <c:idx val="0"/>
            <c:bubble3D val="0"/>
            <c:extLst xmlns:c16r2="http://schemas.microsoft.com/office/drawing/2015/06/chart">
              <c:ext xmlns:c16="http://schemas.microsoft.com/office/drawing/2014/chart" uri="{C3380CC4-5D6E-409C-BE32-E72D297353CC}">
                <c16:uniqueId val="{00000001-5F55-45D9-997F-AD4B0126CD24}"/>
              </c:ext>
            </c:extLst>
          </c:dPt>
          <c:dPt>
            <c:idx val="1"/>
            <c:bubble3D val="0"/>
            <c:extLst xmlns:c16r2="http://schemas.microsoft.com/office/drawing/2015/06/chart">
              <c:ext xmlns:c16="http://schemas.microsoft.com/office/drawing/2014/chart" uri="{C3380CC4-5D6E-409C-BE32-E72D297353CC}">
                <c16:uniqueId val="{00000003-5F55-45D9-997F-AD4B0126CD24}"/>
              </c:ext>
            </c:extLst>
          </c:dPt>
          <c:dPt>
            <c:idx val="2"/>
            <c:bubble3D val="0"/>
            <c:extLst xmlns:c16r2="http://schemas.microsoft.com/office/drawing/2015/06/chart">
              <c:ext xmlns:c16="http://schemas.microsoft.com/office/drawing/2014/chart" uri="{C3380CC4-5D6E-409C-BE32-E72D297353CC}">
                <c16:uniqueId val="{00000005-5F55-45D9-997F-AD4B0126CD24}"/>
              </c:ext>
            </c:extLst>
          </c:dPt>
          <c:dPt>
            <c:idx val="3"/>
            <c:bubble3D val="0"/>
            <c:extLst xmlns:c16r2="http://schemas.microsoft.com/office/drawing/2015/06/chart">
              <c:ext xmlns:c16="http://schemas.microsoft.com/office/drawing/2014/chart" uri="{C3380CC4-5D6E-409C-BE32-E72D297353CC}">
                <c16:uniqueId val="{00000007-5F55-45D9-997F-AD4B0126CD24}"/>
              </c:ext>
            </c:extLst>
          </c:dPt>
          <c:dPt>
            <c:idx val="4"/>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9-5F55-45D9-997F-AD4B0126CD24}"/>
              </c:ext>
            </c:extLst>
          </c:dPt>
          <c:dLbls>
            <c:dLbl>
              <c:idx val="0"/>
              <c:layout>
                <c:manualLayout>
                  <c:x val="-0.13239776021142399"/>
                  <c:y val="0.41620244280372465"/>
                </c:manualLayout>
              </c:layout>
              <c:tx>
                <c:rich>
                  <a:bodyPr/>
                  <a:lstStyle/>
                  <a:p>
                    <a:r>
                      <a:rPr lang="ga-IE" sz="1100" noProof="0" dirty="0" smtClean="0">
                        <a:latin typeface="Tw Cen MT" panose="020B0602020104020603" pitchFamily="34" charset="0"/>
                      </a:rPr>
                      <a:t>Uisce</a:t>
                    </a:r>
                  </a:p>
                  <a:p>
                    <a:r>
                      <a:rPr lang="ga-IE" sz="1100" noProof="0" dirty="0" smtClean="0">
                        <a:latin typeface="Tw Cen MT" panose="020B0602020104020603" pitchFamily="34" charset="0"/>
                      </a:rPr>
                      <a:t>25%</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F55-45D9-997F-AD4B0126CD24}"/>
                </c:ext>
              </c:extLst>
            </c:dLbl>
            <c:txPr>
              <a:bodyPr rot="0" vert="horz"/>
              <a:lstStyle/>
              <a:p>
                <a:pPr>
                  <a:defRPr sz="1100">
                    <a:latin typeface="Tw Cen MT" panose="020B0602020104020603" pitchFamily="34" charset="0"/>
                  </a:defRPr>
                </a:pPr>
                <a:endParaRPr lang="ga-I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0%</c:formatCode>
                <c:ptCount val="5"/>
                <c:pt idx="0">
                  <c:v>0.25</c:v>
                </c:pt>
                <c:pt idx="1">
                  <c:v>0.25</c:v>
                </c:pt>
                <c:pt idx="2">
                  <c:v>0.45</c:v>
                </c:pt>
                <c:pt idx="3">
                  <c:v>0.04</c:v>
                </c:pt>
                <c:pt idx="4">
                  <c:v>0.01</c:v>
                </c:pt>
              </c:numCache>
            </c:numRef>
          </c:val>
          <c:extLst xmlns:c16r2="http://schemas.microsoft.com/office/drawing/2015/06/chart">
            <c:ext xmlns:c16="http://schemas.microsoft.com/office/drawing/2014/chart" uri="{C3380CC4-5D6E-409C-BE32-E72D297353CC}">
              <c16:uniqueId val="{0000000A-5F55-45D9-997F-AD4B0126CD24}"/>
            </c:ext>
          </c:extLst>
        </c:ser>
        <c:ser>
          <c:idx val="1"/>
          <c:order val="1"/>
          <c:tx>
            <c:strRef>
              <c:f>Sheet1!$C$1</c:f>
              <c:strCache>
                <c:ptCount val="1"/>
                <c:pt idx="0">
                  <c:v>Column1</c:v>
                </c:pt>
              </c:strCache>
            </c:strRef>
          </c:tx>
          <c:dPt>
            <c:idx val="0"/>
            <c:bubble3D val="0"/>
            <c:extLst xmlns:c16r2="http://schemas.microsoft.com/office/drawing/2015/06/chart">
              <c:ext xmlns:c16="http://schemas.microsoft.com/office/drawing/2014/chart" uri="{C3380CC4-5D6E-409C-BE32-E72D297353CC}">
                <c16:uniqueId val="{0000000C-5F55-45D9-997F-AD4B0126CD24}"/>
              </c:ext>
            </c:extLst>
          </c:dPt>
          <c:dPt>
            <c:idx val="1"/>
            <c:bubble3D val="0"/>
            <c:extLst xmlns:c16r2="http://schemas.microsoft.com/office/drawing/2015/06/chart">
              <c:ext xmlns:c16="http://schemas.microsoft.com/office/drawing/2014/chart" uri="{C3380CC4-5D6E-409C-BE32-E72D297353CC}">
                <c16:uniqueId val="{0000000E-5F55-45D9-997F-AD4B0126CD24}"/>
              </c:ext>
            </c:extLst>
          </c:dPt>
          <c:dPt>
            <c:idx val="2"/>
            <c:bubble3D val="0"/>
            <c:extLst xmlns:c16r2="http://schemas.microsoft.com/office/drawing/2015/06/chart">
              <c:ext xmlns:c16="http://schemas.microsoft.com/office/drawing/2014/chart" uri="{C3380CC4-5D6E-409C-BE32-E72D297353CC}">
                <c16:uniqueId val="{00000010-5F55-45D9-997F-AD4B0126CD24}"/>
              </c:ext>
            </c:extLst>
          </c:dPt>
          <c:dPt>
            <c:idx val="3"/>
            <c:bubble3D val="0"/>
            <c:extLst xmlns:c16r2="http://schemas.microsoft.com/office/drawing/2015/06/chart">
              <c:ext xmlns:c16="http://schemas.microsoft.com/office/drawing/2014/chart" uri="{C3380CC4-5D6E-409C-BE32-E72D297353CC}">
                <c16:uniqueId val="{00000012-5F55-45D9-997F-AD4B0126CD24}"/>
              </c:ext>
            </c:extLst>
          </c:dPt>
          <c:dPt>
            <c:idx val="4"/>
            <c:bubble3D val="0"/>
            <c:extLst xmlns:c16r2="http://schemas.microsoft.com/office/drawing/2015/06/chart">
              <c:ext xmlns:c16="http://schemas.microsoft.com/office/drawing/2014/chart" uri="{C3380CC4-5D6E-409C-BE32-E72D297353CC}">
                <c16:uniqueId val="{00000014-5F55-45D9-997F-AD4B0126CD24}"/>
              </c:ext>
            </c:extLst>
          </c:dPt>
          <c:cat>
            <c:strRef>
              <c:f>Sheet1!$A$2:$A$6</c:f>
              <c:strCache>
                <c:ptCount val="4"/>
                <c:pt idx="0">
                  <c:v>1st Qtr</c:v>
                </c:pt>
                <c:pt idx="1">
                  <c:v>2nd Qtr</c:v>
                </c:pt>
                <c:pt idx="2">
                  <c:v>3rd Qtr</c:v>
                </c:pt>
                <c:pt idx="3">
                  <c:v>4th Qtr</c:v>
                </c:pt>
              </c:strCache>
            </c:strRef>
          </c:cat>
          <c:val>
            <c:numRef>
              <c:f>Sheet1!$C$2:$C$6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15-5F55-45D9-997F-AD4B0126CD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ga-I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0.55657</cdr:x>
      <cdr:y>0.26626</cdr:y>
    </cdr:from>
    <cdr:to>
      <cdr:x>0.79574</cdr:x>
      <cdr:y>0.4179</cdr:y>
    </cdr:to>
    <cdr:sp macro="" textlink="">
      <cdr:nvSpPr>
        <cdr:cNvPr id="2" name="TextBox 1"/>
        <cdr:cNvSpPr txBox="1"/>
      </cdr:nvSpPr>
      <cdr:spPr>
        <a:xfrm xmlns:a="http://schemas.openxmlformats.org/drawingml/2006/main">
          <a:off x="2127882" y="790613"/>
          <a:ext cx="914400" cy="4502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dirty="0" smtClean="0">
              <a:latin typeface="Tw Cen MT" panose="020B0602020104020603" pitchFamily="34" charset="0"/>
            </a:rPr>
            <a:t>Aer </a:t>
          </a:r>
        </a:p>
        <a:p xmlns:a="http://schemas.openxmlformats.org/drawingml/2006/main">
          <a:r>
            <a:rPr lang="en-GB" dirty="0" smtClean="0">
              <a:latin typeface="Tw Cen MT" panose="020B0602020104020603" pitchFamily="34" charset="0"/>
            </a:rPr>
            <a:t>25%</a:t>
          </a:r>
        </a:p>
        <a:p xmlns:a="http://schemas.openxmlformats.org/drawingml/2006/main">
          <a:endParaRPr lang="en-GB" sz="1100" dirty="0">
            <a:latin typeface="Tw Cen MT" panose="020B0602020104020603" pitchFamily="34" charset="0"/>
          </a:endParaRPr>
        </a:p>
      </cdr:txBody>
    </cdr:sp>
  </cdr:relSizeAnchor>
  <cdr:relSizeAnchor xmlns:cdr="http://schemas.openxmlformats.org/drawingml/2006/chartDrawing">
    <cdr:from>
      <cdr:x>0.28219</cdr:x>
      <cdr:y>0.37166</cdr:y>
    </cdr:from>
    <cdr:to>
      <cdr:x>0.52136</cdr:x>
      <cdr:y>0.67961</cdr:y>
    </cdr:to>
    <cdr:sp macro="" textlink="">
      <cdr:nvSpPr>
        <cdr:cNvPr id="3" name="TextBox 2"/>
        <cdr:cNvSpPr txBox="1"/>
      </cdr:nvSpPr>
      <cdr:spPr>
        <a:xfrm xmlns:a="http://schemas.openxmlformats.org/drawingml/2006/main">
          <a:off x="1078877" y="1103565"/>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ga-IE" sz="1100" dirty="0" smtClean="0">
              <a:latin typeface="Tw Cen MT" panose="020B0602020104020603" pitchFamily="34" charset="0"/>
            </a:rPr>
            <a:t>Ábhar</a:t>
          </a:r>
        </a:p>
        <a:p xmlns:a="http://schemas.openxmlformats.org/drawingml/2006/main">
          <a:r>
            <a:rPr lang="en-US" dirty="0" smtClean="0">
              <a:latin typeface="Tw Cen MT" panose="020B0602020104020603" pitchFamily="34" charset="0"/>
            </a:rPr>
            <a:t>m</a:t>
          </a:r>
          <a:r>
            <a:rPr lang="ga-IE" dirty="0" err="1" smtClean="0">
              <a:latin typeface="Tw Cen MT" panose="020B0602020104020603" pitchFamily="34" charset="0"/>
            </a:rPr>
            <a:t>ianrach</a:t>
          </a:r>
          <a:endParaRPr lang="ga-IE" dirty="0" smtClean="0">
            <a:latin typeface="Tw Cen MT" panose="020B0602020104020603" pitchFamily="34" charset="0"/>
          </a:endParaRPr>
        </a:p>
        <a:p xmlns:a="http://schemas.openxmlformats.org/drawingml/2006/main">
          <a:r>
            <a:rPr lang="en-GB" sz="1100" dirty="0" smtClean="0">
              <a:latin typeface="Tw Cen MT" panose="020B0602020104020603" pitchFamily="34" charset="0"/>
            </a:rPr>
            <a:t>45%</a:t>
          </a:r>
          <a:endParaRPr lang="en-GB" sz="1100" dirty="0">
            <a:latin typeface="Tw Cen MT" panose="020B06020201040206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C08BA-B54E-48D1-AA4F-FB12AB7DC6E6}" type="datetimeFigureOut">
              <a:rPr lang="en-GB" smtClean="0"/>
              <a:t>21/12/2020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39536-1E00-458B-979F-9523A509A711}" type="slidenum">
              <a:rPr lang="en-GB" smtClean="0"/>
              <a:t>‹#›</a:t>
            </a:fld>
            <a:endParaRPr lang="en-GB"/>
          </a:p>
        </p:txBody>
      </p:sp>
    </p:spTree>
    <p:extLst>
      <p:ext uri="{BB962C8B-B14F-4D97-AF65-F5344CB8AC3E}">
        <p14:creationId xmlns:p14="http://schemas.microsoft.com/office/powerpoint/2010/main" val="119465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3</a:t>
            </a:fld>
            <a:endParaRPr lang="en-GB"/>
          </a:p>
        </p:txBody>
      </p:sp>
    </p:spTree>
    <p:extLst>
      <p:ext uri="{BB962C8B-B14F-4D97-AF65-F5344CB8AC3E}">
        <p14:creationId xmlns:p14="http://schemas.microsoft.com/office/powerpoint/2010/main" val="30283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smtClean="0">
              <a:solidFill>
                <a:schemeClr val="tx1"/>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ga-IE" sz="1200" noProof="0" dirty="0" smtClean="0">
              <a:solidFill>
                <a:schemeClr val="tx1"/>
              </a:solidFill>
              <a:latin typeface="Tw Cen MT" panose="020B0602020104020603" pitchFamily="34" charset="0"/>
            </a:endParaRPr>
          </a:p>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4</a:t>
            </a:fld>
            <a:endParaRPr lang="en-GB"/>
          </a:p>
        </p:txBody>
      </p:sp>
    </p:spTree>
    <p:extLst>
      <p:ext uri="{BB962C8B-B14F-4D97-AF65-F5344CB8AC3E}">
        <p14:creationId xmlns:p14="http://schemas.microsoft.com/office/powerpoint/2010/main" val="106463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9</a:t>
            </a:fld>
            <a:endParaRPr lang="en-GB"/>
          </a:p>
        </p:txBody>
      </p:sp>
    </p:spTree>
    <p:extLst>
      <p:ext uri="{BB962C8B-B14F-4D97-AF65-F5344CB8AC3E}">
        <p14:creationId xmlns:p14="http://schemas.microsoft.com/office/powerpoint/2010/main" val="215665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10</a:t>
            </a:fld>
            <a:endParaRPr lang="en-GB"/>
          </a:p>
        </p:txBody>
      </p:sp>
    </p:spTree>
    <p:extLst>
      <p:ext uri="{BB962C8B-B14F-4D97-AF65-F5344CB8AC3E}">
        <p14:creationId xmlns:p14="http://schemas.microsoft.com/office/powerpoint/2010/main" val="187973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95942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41889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75973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673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829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3911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46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290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8272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821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400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3423659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57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021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79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62D1-614E-4AF4-8532-214CD0847C95}" type="datetimeFigureOut">
              <a:rPr lang="en-GB" smtClean="0"/>
              <a:t>21/12/2020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93246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0962D1-614E-4AF4-8532-214CD0847C95}"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71331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0962D1-614E-4AF4-8532-214CD0847C95}" type="datetimeFigureOut">
              <a:rPr lang="en-GB" smtClean="0"/>
              <a:t>21/12/2020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319150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0962D1-614E-4AF4-8532-214CD0847C95}" type="datetimeFigureOut">
              <a:rPr lang="en-GB" smtClean="0"/>
              <a:t>21/12/2020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316203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62D1-614E-4AF4-8532-214CD0847C95}" type="datetimeFigureOut">
              <a:rPr lang="en-GB" smtClean="0"/>
              <a:t>21/12/2020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2886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84600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t>21/12/2020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15818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962D1-614E-4AF4-8532-214CD0847C95}" type="datetimeFigureOut">
              <a:rPr lang="en-GB" smtClean="0"/>
              <a:t>21/12/2020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55559-EFA3-48CC-85D3-A2CA3E9DE1C8}" type="slidenum">
              <a:rPr lang="en-GB" smtClean="0"/>
              <a:t>‹#›</a:t>
            </a:fld>
            <a:endParaRPr lang="en-GB"/>
          </a:p>
        </p:txBody>
      </p:sp>
    </p:spTree>
    <p:extLst>
      <p:ext uri="{BB962C8B-B14F-4D97-AF65-F5344CB8AC3E}">
        <p14:creationId xmlns:p14="http://schemas.microsoft.com/office/powerpoint/2010/main" val="13945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962D1-614E-4AF4-8532-214CD0847C95}" type="datetimeFigureOut">
              <a:rPr lang="en-GB" smtClean="0">
                <a:solidFill>
                  <a:prstClr val="black">
                    <a:tint val="75000"/>
                  </a:prstClr>
                </a:solidFill>
              </a:rPr>
              <a:pPr/>
              <a:t>21/12/2020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465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topfoodwaste.ie/wp-content/uploads/2019/07/Homec-Pack-Irish-6.pdf" TargetMode="External"/><Relationship Id="rId2" Type="http://schemas.openxmlformats.org/officeDocument/2006/relationships/hyperlink" Target="https://www.yumpu.com/en/document/read/22001909/garraiodoireacht-organach-bord-bia/1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f29mjcd5bc"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Rounded Rectangle 3"/>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1039" y="564934"/>
            <a:ext cx="8331457" cy="5557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0468" y="858129"/>
            <a:ext cx="4262705" cy="1569660"/>
          </a:xfrm>
          <a:prstGeom prst="rect">
            <a:avLst/>
          </a:prstGeom>
          <a:noFill/>
        </p:spPr>
        <p:txBody>
          <a:bodyPr wrap="none" rtlCol="0">
            <a:spAutoFit/>
          </a:bodyPr>
          <a:lstStyle/>
          <a:p>
            <a:r>
              <a:rPr lang="ga-IE" sz="9600" dirty="0" smtClean="0">
                <a:solidFill>
                  <a:schemeClr val="bg1"/>
                </a:solidFill>
                <a:latin typeface="Maiandra GD" panose="020E0502030308020204" pitchFamily="34" charset="0"/>
              </a:rPr>
              <a:t>An Ithir</a:t>
            </a:r>
            <a:endParaRPr lang="ga-IE" sz="9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5951842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349070" y="327487"/>
            <a:ext cx="3521566" cy="61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Déan Múirín</a:t>
            </a:r>
            <a:endParaRPr lang="ga-IE" sz="3200" dirty="0">
              <a:solidFill>
                <a:schemeClr val="tx1"/>
              </a:solidFill>
              <a:latin typeface="Berlin Sans FB" panose="020E0602020502020306" pitchFamily="34" charset="0"/>
              <a:cs typeface="Arial" panose="020B0604020202020204" pitchFamily="34" charset="0"/>
            </a:endParaRPr>
          </a:p>
        </p:txBody>
      </p:sp>
      <p:sp>
        <p:nvSpPr>
          <p:cNvPr id="8" name="Rectangle 7"/>
          <p:cNvSpPr/>
          <p:nvPr/>
        </p:nvSpPr>
        <p:spPr>
          <a:xfrm>
            <a:off x="1093670" y="881770"/>
            <a:ext cx="5632952" cy="4893647"/>
          </a:xfrm>
          <a:prstGeom prst="rect">
            <a:avLst/>
          </a:prstGeom>
        </p:spPr>
        <p:txBody>
          <a:bodyPr wrap="square">
            <a:spAutoFit/>
          </a:bodyPr>
          <a:lstStyle/>
          <a:p>
            <a:r>
              <a:rPr lang="ga-IE" sz="2400" b="1" dirty="0" smtClean="0">
                <a:latin typeface="Tw Cen MT" panose="020B0602020104020603" pitchFamily="34" charset="0"/>
              </a:rPr>
              <a:t>Fearas:</a:t>
            </a:r>
          </a:p>
          <a:p>
            <a:pPr marL="285750" indent="-285750">
              <a:buFont typeface="Arial" panose="020B0604020202020204" pitchFamily="34" charset="0"/>
              <a:buChar char="•"/>
            </a:pPr>
            <a:r>
              <a:rPr lang="ga-IE" sz="2400" dirty="0" smtClean="0">
                <a:latin typeface="Tw Cen MT" panose="020B0602020104020603" pitchFamily="34" charset="0"/>
              </a:rPr>
              <a:t>Bosca bruscair beag</a:t>
            </a:r>
          </a:p>
          <a:p>
            <a:pPr marL="285750" indent="-285750">
              <a:buFont typeface="Arial" panose="020B0604020202020204" pitchFamily="34" charset="0"/>
              <a:buChar char="•"/>
            </a:pPr>
            <a:r>
              <a:rPr lang="ga-IE" sz="2400" dirty="0" smtClean="0">
                <a:latin typeface="Tw Cen MT" panose="020B0602020104020603" pitchFamily="34" charset="0"/>
              </a:rPr>
              <a:t>Araid m</a:t>
            </a:r>
            <a:r>
              <a:rPr lang="en-US" sz="2400" dirty="0" smtClean="0">
                <a:latin typeface="Tw Cen MT" panose="020B0602020104020603" pitchFamily="34" charset="0"/>
              </a:rPr>
              <a:t>h</a:t>
            </a:r>
            <a:r>
              <a:rPr lang="ga-IE" sz="2400" dirty="0" err="1" smtClean="0">
                <a:latin typeface="Tw Cen MT" panose="020B0602020104020603" pitchFamily="34" charset="0"/>
              </a:rPr>
              <a:t>úirín</a:t>
            </a:r>
            <a:endParaRPr lang="ga-IE" sz="2400" dirty="0" smtClean="0">
              <a:latin typeface="Tw Cen MT" panose="020B0602020104020603" pitchFamily="34" charset="0"/>
            </a:endParaRPr>
          </a:p>
          <a:p>
            <a:pPr marL="285750" indent="-285750">
              <a:buFont typeface="Arial" panose="020B0604020202020204" pitchFamily="34" charset="0"/>
              <a:buChar char="•"/>
            </a:pPr>
            <a:r>
              <a:rPr lang="ga-IE" sz="2400" dirty="0" smtClean="0">
                <a:latin typeface="Tw Cen MT" panose="020B0602020104020603" pitchFamily="34" charset="0"/>
              </a:rPr>
              <a:t>Ábhar </a:t>
            </a:r>
            <a:r>
              <a:rPr lang="ga-IE" sz="2400" dirty="0" err="1" smtClean="0">
                <a:latin typeface="Tw Cen MT" panose="020B0602020104020603" pitchFamily="34" charset="0"/>
              </a:rPr>
              <a:t>inmhúirínithe</a:t>
            </a:r>
            <a:r>
              <a:rPr lang="ga-IE" sz="2400" dirty="0" smtClean="0">
                <a:latin typeface="Tw Cen MT" panose="020B0602020104020603" pitchFamily="34" charset="0"/>
              </a:rPr>
              <a:t>:</a:t>
            </a:r>
          </a:p>
          <a:p>
            <a:pPr marL="742950" lvl="1" indent="-285750">
              <a:buFont typeface="Arial" panose="020B0604020202020204" pitchFamily="34" charset="0"/>
              <a:buChar char="•"/>
            </a:pPr>
            <a:r>
              <a:rPr lang="ga-IE" sz="2400" dirty="0" smtClean="0">
                <a:latin typeface="Tw Cen MT" panose="020B0602020104020603" pitchFamily="34" charset="0"/>
              </a:rPr>
              <a:t>Dramhaíl dhonn – páipéar, </a:t>
            </a:r>
            <a:br>
              <a:rPr lang="ga-IE" sz="2400" dirty="0" smtClean="0">
                <a:latin typeface="Tw Cen MT" panose="020B0602020104020603" pitchFamily="34" charset="0"/>
              </a:rPr>
            </a:br>
            <a:r>
              <a:rPr lang="ga-IE" sz="2400" dirty="0" smtClean="0">
                <a:latin typeface="Tw Cen MT" panose="020B0602020104020603" pitchFamily="34" charset="0"/>
              </a:rPr>
              <a:t>cairtchlár, tuí agus duilleoga feoite</a:t>
            </a:r>
          </a:p>
          <a:p>
            <a:pPr marL="742950" lvl="1" indent="-285750">
              <a:buFont typeface="Arial" panose="020B0604020202020204" pitchFamily="34" charset="0"/>
              <a:buChar char="•"/>
            </a:pPr>
            <a:r>
              <a:rPr lang="ga-IE" sz="2400" dirty="0" smtClean="0">
                <a:latin typeface="Tw Cen MT" panose="020B0602020104020603" pitchFamily="34" charset="0"/>
              </a:rPr>
              <a:t>Dramhaíl ghlas – málaí tae, féar bainte, fiailí, dramhaíl plandaí, </a:t>
            </a:r>
            <a:br>
              <a:rPr lang="ga-IE" sz="2400" dirty="0" smtClean="0">
                <a:latin typeface="Tw Cen MT" panose="020B0602020104020603" pitchFamily="34" charset="0"/>
              </a:rPr>
            </a:br>
            <a:r>
              <a:rPr lang="ga-IE" sz="2400" dirty="0" smtClean="0">
                <a:latin typeface="Tw Cen MT" panose="020B0602020104020603" pitchFamily="34" charset="0"/>
              </a:rPr>
              <a:t>torthaí agus glasraí</a:t>
            </a:r>
          </a:p>
          <a:p>
            <a:pPr marL="742950" lvl="1" indent="-285750">
              <a:buFont typeface="Arial" panose="020B0604020202020204" pitchFamily="34" charset="0"/>
              <a:buChar char="•"/>
            </a:pPr>
            <a:r>
              <a:rPr lang="ga-IE" sz="2400" dirty="0" smtClean="0">
                <a:latin typeface="Tw Cen MT" panose="020B0602020104020603" pitchFamily="34" charset="0"/>
              </a:rPr>
              <a:t>Gníomhachtóir – feamainn, </a:t>
            </a:r>
            <a:br>
              <a:rPr lang="ga-IE" sz="2400" dirty="0" smtClean="0">
                <a:latin typeface="Tw Cen MT" panose="020B0602020104020603" pitchFamily="34" charset="0"/>
              </a:rPr>
            </a:br>
            <a:r>
              <a:rPr lang="ga-IE" sz="2400" dirty="0" smtClean="0">
                <a:latin typeface="Tw Cen MT" panose="020B0602020104020603" pitchFamily="34" charset="0"/>
              </a:rPr>
              <a:t>aoileach nó neantóga </a:t>
            </a:r>
          </a:p>
          <a:p>
            <a:pPr marL="285750" indent="-285750">
              <a:buFont typeface="Arial" panose="020B0604020202020204" pitchFamily="34" charset="0"/>
              <a:buChar char="•"/>
            </a:pPr>
            <a:r>
              <a:rPr lang="ga-IE" sz="2400" dirty="0" smtClean="0">
                <a:latin typeface="Tw Cen MT" panose="020B0602020104020603" pitchFamily="34" charset="0"/>
              </a:rPr>
              <a:t>Aer</a:t>
            </a:r>
          </a:p>
          <a:p>
            <a:pPr marL="285750" indent="-285750">
              <a:buFont typeface="Arial" panose="020B0604020202020204" pitchFamily="34" charset="0"/>
              <a:buChar char="•"/>
            </a:pPr>
            <a:r>
              <a:rPr lang="ga-IE" sz="2400" dirty="0" smtClean="0">
                <a:latin typeface="Tw Cen MT" panose="020B0602020104020603" pitchFamily="34" charset="0"/>
              </a:rPr>
              <a:t>Uisce</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82181" y="1658469"/>
            <a:ext cx="5015387" cy="334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50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Rounded Rectangle 4"/>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842963" y="335846"/>
            <a:ext cx="10744200" cy="6001643"/>
          </a:xfrm>
          <a:prstGeom prst="rect">
            <a:avLst/>
          </a:prstGeom>
        </p:spPr>
        <p:txBody>
          <a:bodyPr wrap="square">
            <a:spAutoFit/>
          </a:bodyPr>
          <a:lstStyle/>
          <a:p>
            <a:r>
              <a:rPr lang="ga-IE" sz="2400" b="1" dirty="0">
                <a:latin typeface="Tw Cen MT" panose="020B0602020104020603" pitchFamily="34" charset="0"/>
              </a:rPr>
              <a:t>Modh:</a:t>
            </a:r>
          </a:p>
          <a:p>
            <a:pPr marL="342900" lvl="0" indent="-342900">
              <a:buFont typeface="+mj-lt"/>
              <a:buAutoNum type="arabicPeriod"/>
            </a:pPr>
            <a:r>
              <a:rPr lang="ga-IE" sz="2400" dirty="0">
                <a:latin typeface="Tw Cen MT" panose="020B0602020104020603" pitchFamily="34" charset="0"/>
              </a:rPr>
              <a:t>Cuir an bosca bruscair beag in aice leis an mbosca bruscair sa rang. Cuir an bruscar </a:t>
            </a:r>
            <a:r>
              <a:rPr lang="ga-IE" sz="2400" dirty="0" err="1">
                <a:latin typeface="Tw Cen MT" panose="020B0602020104020603" pitchFamily="34" charset="0"/>
              </a:rPr>
              <a:t>inmhúirínithe</a:t>
            </a:r>
            <a:r>
              <a:rPr lang="ga-IE" sz="2400" dirty="0">
                <a:latin typeface="Tw Cen MT" panose="020B0602020104020603" pitchFamily="34" charset="0"/>
              </a:rPr>
              <a:t> isteach ansin seachas sa </a:t>
            </a:r>
            <a:r>
              <a:rPr lang="ga-IE" sz="2400" dirty="0" err="1">
                <a:latin typeface="Tw Cen MT" panose="020B0602020104020603" pitchFamily="34" charset="0"/>
              </a:rPr>
              <a:t>ghnáthbhosca</a:t>
            </a:r>
            <a:r>
              <a:rPr lang="ga-IE" sz="2400" dirty="0">
                <a:latin typeface="Tw Cen MT" panose="020B0602020104020603" pitchFamily="34" charset="0"/>
              </a:rPr>
              <a:t> bruscair.</a:t>
            </a:r>
          </a:p>
          <a:p>
            <a:pPr marL="342900" lvl="0" indent="-342900">
              <a:buFont typeface="+mj-lt"/>
              <a:buAutoNum type="arabicPeriod"/>
            </a:pPr>
            <a:r>
              <a:rPr lang="ga-IE" sz="2400" dirty="0">
                <a:latin typeface="Tw Cen MT" panose="020B0602020104020603" pitchFamily="34" charset="0"/>
              </a:rPr>
              <a:t>Cuir an araid </a:t>
            </a:r>
            <a:r>
              <a:rPr lang="ga-IE" sz="2400" dirty="0" smtClean="0">
                <a:latin typeface="Tw Cen MT" panose="020B0602020104020603" pitchFamily="34" charset="0"/>
              </a:rPr>
              <a:t>m</a:t>
            </a:r>
            <a:r>
              <a:rPr lang="en-US" sz="2400" dirty="0" smtClean="0">
                <a:latin typeface="Tw Cen MT" panose="020B0602020104020603" pitchFamily="34" charset="0"/>
              </a:rPr>
              <a:t>h</a:t>
            </a:r>
            <a:r>
              <a:rPr lang="ga-IE" sz="2400" dirty="0" err="1" smtClean="0">
                <a:latin typeface="Tw Cen MT" panose="020B0602020104020603" pitchFamily="34" charset="0"/>
              </a:rPr>
              <a:t>úirín</a:t>
            </a:r>
            <a:r>
              <a:rPr lang="ga-IE" sz="2400" dirty="0" smtClean="0">
                <a:latin typeface="Tw Cen MT" panose="020B0602020104020603" pitchFamily="34" charset="0"/>
              </a:rPr>
              <a:t> </a:t>
            </a:r>
            <a:r>
              <a:rPr lang="ga-IE" sz="2400" dirty="0">
                <a:latin typeface="Tw Cen MT" panose="020B0602020104020603" pitchFamily="34" charset="0"/>
              </a:rPr>
              <a:t>in áit ghrianmhar i ngairdín na scoile. Cinntigh gur ar thalamh réidh atá sí agus daingnigh í sa chaoi nach leagfaidh an ghaoth í.</a:t>
            </a:r>
            <a:r>
              <a:rPr lang="en-US" sz="2400" dirty="0">
                <a:latin typeface="Tw Cen MT" panose="020B0602020104020603" pitchFamily="34" charset="0"/>
              </a:rPr>
              <a:t> </a:t>
            </a:r>
            <a:endParaRPr lang="ga-IE" sz="2400" dirty="0">
              <a:latin typeface="Tw Cen MT" panose="020B0602020104020603" pitchFamily="34" charset="0"/>
            </a:endParaRPr>
          </a:p>
          <a:p>
            <a:pPr marL="342900" lvl="0" indent="-342900">
              <a:buFont typeface="+mj-lt"/>
              <a:buAutoNum type="arabicPeriod"/>
            </a:pPr>
            <a:r>
              <a:rPr lang="ga-IE" sz="2400" dirty="0">
                <a:latin typeface="Tw Cen MT" panose="020B0602020104020603" pitchFamily="34" charset="0"/>
              </a:rPr>
              <a:t>Cuir an bruscar ón mbosca bruscair beag isteach san araid </a:t>
            </a:r>
            <a:r>
              <a:rPr lang="ga-IE" sz="2400" dirty="0" smtClean="0">
                <a:latin typeface="Tw Cen MT" panose="020B0602020104020603" pitchFamily="34" charset="0"/>
              </a:rPr>
              <a:t>m</a:t>
            </a:r>
            <a:r>
              <a:rPr lang="en-US" sz="2400" dirty="0" smtClean="0">
                <a:latin typeface="Tw Cen MT" panose="020B0602020104020603" pitchFamily="34" charset="0"/>
              </a:rPr>
              <a:t>h</a:t>
            </a:r>
            <a:r>
              <a:rPr lang="ga-IE" sz="2400" dirty="0" err="1" smtClean="0">
                <a:latin typeface="Tw Cen MT" panose="020B0602020104020603" pitchFamily="34" charset="0"/>
              </a:rPr>
              <a:t>úirín</a:t>
            </a:r>
            <a:r>
              <a:rPr lang="ga-IE" sz="2400" dirty="0" smtClean="0">
                <a:latin typeface="Tw Cen MT" panose="020B0602020104020603" pitchFamily="34" charset="0"/>
              </a:rPr>
              <a:t> </a:t>
            </a:r>
            <a:r>
              <a:rPr lang="ga-IE" sz="2400" dirty="0">
                <a:latin typeface="Tw Cen MT" panose="020B0602020104020603" pitchFamily="34" charset="0"/>
              </a:rPr>
              <a:t>go rialta, chomh maith le hábhar eile </a:t>
            </a:r>
            <a:r>
              <a:rPr lang="ga-IE" sz="2400" dirty="0" err="1">
                <a:latin typeface="Tw Cen MT" panose="020B0602020104020603" pitchFamily="34" charset="0"/>
              </a:rPr>
              <a:t>inmhúirínithe</a:t>
            </a:r>
            <a:r>
              <a:rPr lang="ga-IE" sz="2400" dirty="0">
                <a:latin typeface="Tw Cen MT" panose="020B0602020104020603" pitchFamily="34" charset="0"/>
              </a:rPr>
              <a:t> atá ar fáil sa scoil.</a:t>
            </a:r>
          </a:p>
          <a:p>
            <a:pPr marL="342900" lvl="0" indent="-342900">
              <a:buFont typeface="+mj-lt"/>
              <a:buAutoNum type="arabicPeriod"/>
            </a:pPr>
            <a:r>
              <a:rPr lang="ga-IE" sz="2400" dirty="0">
                <a:latin typeface="Tw Cen MT" panose="020B0602020104020603" pitchFamily="34" charset="0"/>
              </a:rPr>
              <a:t>Coinnigh an t-ábhar san araid </a:t>
            </a:r>
            <a:r>
              <a:rPr lang="ga-IE" sz="2400" dirty="0" smtClean="0">
                <a:latin typeface="Tw Cen MT" panose="020B0602020104020603" pitchFamily="34" charset="0"/>
              </a:rPr>
              <a:t>m</a:t>
            </a:r>
            <a:r>
              <a:rPr lang="en-US" sz="2400" dirty="0" smtClean="0">
                <a:latin typeface="Tw Cen MT" panose="020B0602020104020603" pitchFamily="34" charset="0"/>
              </a:rPr>
              <a:t>h</a:t>
            </a:r>
            <a:r>
              <a:rPr lang="ga-IE" sz="2400" dirty="0" err="1" smtClean="0">
                <a:latin typeface="Tw Cen MT" panose="020B0602020104020603" pitchFamily="34" charset="0"/>
              </a:rPr>
              <a:t>úirín</a:t>
            </a:r>
            <a:r>
              <a:rPr lang="ga-IE" sz="2400" dirty="0" smtClean="0">
                <a:latin typeface="Tw Cen MT" panose="020B0602020104020603" pitchFamily="34" charset="0"/>
              </a:rPr>
              <a:t> </a:t>
            </a:r>
            <a:r>
              <a:rPr lang="ga-IE" sz="2400" dirty="0">
                <a:latin typeface="Tw Cen MT" panose="020B0602020104020603" pitchFamily="34" charset="0"/>
              </a:rPr>
              <a:t>tais, ach gan a bheith ar maos. Cuir uisce nó ábhar tirim leis de réir mar is gá chun an taise cheart a </a:t>
            </a:r>
            <a:r>
              <a:rPr lang="ga-IE" sz="2400" dirty="0" smtClean="0">
                <a:latin typeface="Tw Cen MT" panose="020B0602020104020603" pitchFamily="34" charset="0"/>
              </a:rPr>
              <a:t>choinneáil</a:t>
            </a:r>
            <a:r>
              <a:rPr lang="en-US" sz="2400" dirty="0" smtClean="0">
                <a:latin typeface="Tw Cen MT" panose="020B0602020104020603" pitchFamily="34" charset="0"/>
              </a:rPr>
              <a:t> </a:t>
            </a:r>
            <a:r>
              <a:rPr lang="en-US" sz="2400" dirty="0" err="1" smtClean="0">
                <a:latin typeface="Tw Cen MT" panose="020B0602020104020603" pitchFamily="34" charset="0"/>
              </a:rPr>
              <a:t>ann</a:t>
            </a:r>
            <a:r>
              <a:rPr lang="ga-IE" sz="2400" dirty="0" smtClean="0">
                <a:latin typeface="Tw Cen MT" panose="020B0602020104020603" pitchFamily="34" charset="0"/>
              </a:rPr>
              <a:t>.</a:t>
            </a:r>
            <a:endParaRPr lang="ga-IE" sz="2400" dirty="0">
              <a:latin typeface="Tw Cen MT" panose="020B0602020104020603" pitchFamily="34" charset="0"/>
            </a:endParaRPr>
          </a:p>
          <a:p>
            <a:pPr marL="342900" lvl="0" indent="-342900">
              <a:buFont typeface="+mj-lt"/>
              <a:buAutoNum type="arabicPeriod"/>
            </a:pPr>
            <a:r>
              <a:rPr lang="ga-IE" sz="2400" dirty="0">
                <a:latin typeface="Tw Cen MT" panose="020B0602020104020603" pitchFamily="34" charset="0"/>
              </a:rPr>
              <a:t>Déan an t-ábhar san araid </a:t>
            </a:r>
            <a:r>
              <a:rPr lang="ga-IE" sz="2400" dirty="0" smtClean="0">
                <a:latin typeface="Tw Cen MT" panose="020B0602020104020603" pitchFamily="34" charset="0"/>
              </a:rPr>
              <a:t>m</a:t>
            </a:r>
            <a:r>
              <a:rPr lang="en-US" sz="2400" dirty="0" smtClean="0">
                <a:latin typeface="Tw Cen MT" panose="020B0602020104020603" pitchFamily="34" charset="0"/>
              </a:rPr>
              <a:t>h</a:t>
            </a:r>
            <a:r>
              <a:rPr lang="ga-IE" sz="2400" dirty="0" err="1" smtClean="0">
                <a:latin typeface="Tw Cen MT" panose="020B0602020104020603" pitchFamily="34" charset="0"/>
              </a:rPr>
              <a:t>úirín</a:t>
            </a:r>
            <a:r>
              <a:rPr lang="ga-IE" sz="2400" dirty="0" smtClean="0">
                <a:latin typeface="Tw Cen MT" panose="020B0602020104020603" pitchFamily="34" charset="0"/>
              </a:rPr>
              <a:t> </a:t>
            </a:r>
            <a:r>
              <a:rPr lang="ga-IE" sz="2400" dirty="0">
                <a:latin typeface="Tw Cen MT" panose="020B0602020104020603" pitchFamily="34" charset="0"/>
              </a:rPr>
              <a:t>a bhogadh agus a </a:t>
            </a:r>
            <a:r>
              <a:rPr lang="ga-IE" sz="2400" dirty="0" err="1">
                <a:latin typeface="Tw Cen MT" panose="020B0602020104020603" pitchFamily="34" charset="0"/>
              </a:rPr>
              <a:t>chorraí</a:t>
            </a:r>
            <a:r>
              <a:rPr lang="ga-IE" sz="2400" dirty="0">
                <a:latin typeface="Tw Cen MT" panose="020B0602020104020603" pitchFamily="34" charset="0"/>
              </a:rPr>
              <a:t> go rialta freisin, ionas go ligfear neart aeir isteach ann.</a:t>
            </a:r>
          </a:p>
          <a:p>
            <a:pPr marL="342900" lvl="0" indent="-342900">
              <a:buFont typeface="+mj-lt"/>
              <a:buAutoNum type="arabicPeriod"/>
            </a:pPr>
            <a:r>
              <a:rPr lang="ga-IE" sz="2400" dirty="0">
                <a:latin typeface="Tw Cen MT" panose="020B0602020104020603" pitchFamily="34" charset="0"/>
              </a:rPr>
              <a:t>Bíonn an múirín réidh le húsáid nuair atá cuma na hithreach ar an ábhar san araid </a:t>
            </a:r>
            <a:r>
              <a:rPr lang="ga-IE" sz="2400" dirty="0" smtClean="0">
                <a:latin typeface="Tw Cen MT" panose="020B0602020104020603" pitchFamily="34" charset="0"/>
              </a:rPr>
              <a:t>m</a:t>
            </a:r>
            <a:r>
              <a:rPr lang="en-US" sz="2400" dirty="0" smtClean="0">
                <a:latin typeface="Tw Cen MT" panose="020B0602020104020603" pitchFamily="34" charset="0"/>
              </a:rPr>
              <a:t>h</a:t>
            </a:r>
            <a:r>
              <a:rPr lang="ga-IE" sz="2400" dirty="0" err="1" smtClean="0">
                <a:latin typeface="Tw Cen MT" panose="020B0602020104020603" pitchFamily="34" charset="0"/>
              </a:rPr>
              <a:t>úirín</a:t>
            </a:r>
            <a:r>
              <a:rPr lang="ga-IE" sz="2400" dirty="0">
                <a:latin typeface="Tw Cen MT" panose="020B0602020104020603" pitchFamily="34" charset="0"/>
              </a:rPr>
              <a:t>. Ba chóir go mbeadh dath dorcha air, é ina </a:t>
            </a:r>
            <a:r>
              <a:rPr lang="ga-IE" sz="2400" dirty="0" err="1">
                <a:latin typeface="Tw Cen MT" panose="020B0602020104020603" pitchFamily="34" charset="0"/>
              </a:rPr>
              <a:t>ghráinníní</a:t>
            </a:r>
            <a:r>
              <a:rPr lang="ga-IE" sz="2400" dirty="0">
                <a:latin typeface="Tw Cen MT" panose="020B0602020104020603" pitchFamily="34" charset="0"/>
              </a:rPr>
              <a:t> beaga, agus boladh ‘créúil’ as. Níor chóir go mbeifeá in </a:t>
            </a:r>
            <a:r>
              <a:rPr lang="en-US" sz="2400" dirty="0" err="1" smtClean="0">
                <a:latin typeface="Tw Cen MT" panose="020B0602020104020603" pitchFamily="34" charset="0"/>
              </a:rPr>
              <a:t>ann</a:t>
            </a:r>
            <a:r>
              <a:rPr lang="en-US" sz="2400" dirty="0" smtClean="0">
                <a:latin typeface="Tw Cen MT" panose="020B0602020104020603" pitchFamily="34" charset="0"/>
              </a:rPr>
              <a:t> </a:t>
            </a:r>
            <a:r>
              <a:rPr lang="ga-IE" sz="2400" dirty="0" smtClean="0">
                <a:latin typeface="Tw Cen MT" panose="020B0602020104020603" pitchFamily="34" charset="0"/>
              </a:rPr>
              <a:t>an </a:t>
            </a:r>
            <a:r>
              <a:rPr lang="ga-IE" sz="2400" dirty="0">
                <a:latin typeface="Tw Cen MT" panose="020B0602020104020603" pitchFamily="34" charset="0"/>
              </a:rPr>
              <a:t>chuid is </a:t>
            </a:r>
            <a:r>
              <a:rPr lang="ga-IE" sz="2400" dirty="0" smtClean="0">
                <a:latin typeface="Tw Cen MT" panose="020B0602020104020603" pitchFamily="34" charset="0"/>
              </a:rPr>
              <a:t>mó </a:t>
            </a:r>
            <a:r>
              <a:rPr lang="ga-IE" sz="2400" dirty="0">
                <a:latin typeface="Tw Cen MT" panose="020B0602020104020603" pitchFamily="34" charset="0"/>
              </a:rPr>
              <a:t>de na rudaí a cuireadh isteach san araid </a:t>
            </a:r>
            <a:r>
              <a:rPr lang="ga-IE" sz="2400" dirty="0" smtClean="0">
                <a:latin typeface="Tw Cen MT" panose="020B0602020104020603" pitchFamily="34" charset="0"/>
              </a:rPr>
              <a:t>m</a:t>
            </a:r>
            <a:r>
              <a:rPr lang="en-US" sz="2400" dirty="0" smtClean="0">
                <a:latin typeface="Tw Cen MT" panose="020B0602020104020603" pitchFamily="34" charset="0"/>
              </a:rPr>
              <a:t>h</a:t>
            </a:r>
            <a:r>
              <a:rPr lang="ga-IE" sz="2400" dirty="0" err="1" smtClean="0">
                <a:latin typeface="Tw Cen MT" panose="020B0602020104020603" pitchFamily="34" charset="0"/>
              </a:rPr>
              <a:t>úirín</a:t>
            </a:r>
            <a:r>
              <a:rPr lang="ga-IE" sz="2400" dirty="0" smtClean="0">
                <a:latin typeface="Tw Cen MT" panose="020B0602020104020603" pitchFamily="34" charset="0"/>
              </a:rPr>
              <a:t> </a:t>
            </a:r>
            <a:r>
              <a:rPr lang="ga-IE" sz="2400" dirty="0">
                <a:latin typeface="Tw Cen MT" panose="020B0602020104020603" pitchFamily="34" charset="0"/>
              </a:rPr>
              <a:t>a aithint.</a:t>
            </a:r>
          </a:p>
          <a:p>
            <a:pPr marL="342900" lvl="0" indent="-342900">
              <a:buFont typeface="+mj-lt"/>
              <a:buAutoNum type="arabicPeriod"/>
            </a:pPr>
            <a:r>
              <a:rPr lang="ga-IE" sz="2400" dirty="0">
                <a:latin typeface="Tw Cen MT" panose="020B0602020104020603" pitchFamily="34" charset="0"/>
              </a:rPr>
              <a:t>Bain úsáid as an múirín mar leasachán sa ghairdín nó mar </a:t>
            </a:r>
            <a:r>
              <a:rPr lang="ga-IE" sz="2400" dirty="0" err="1">
                <a:latin typeface="Tw Cen MT" panose="020B0602020104020603" pitchFamily="34" charset="0"/>
              </a:rPr>
              <a:t>mhúirín</a:t>
            </a:r>
            <a:r>
              <a:rPr lang="ga-IE" sz="2400" dirty="0">
                <a:latin typeface="Tw Cen MT" panose="020B0602020104020603" pitchFamily="34" charset="0"/>
              </a:rPr>
              <a:t> do </a:t>
            </a:r>
            <a:r>
              <a:rPr lang="ga-IE" sz="2400" dirty="0" err="1">
                <a:latin typeface="Tw Cen MT" panose="020B0602020104020603" pitchFamily="34" charset="0"/>
              </a:rPr>
              <a:t>photaí</a:t>
            </a:r>
            <a:r>
              <a:rPr lang="ga-IE" sz="2400" dirty="0">
                <a:latin typeface="Tw Cen MT" panose="020B0602020104020603" pitchFamily="34" charset="0"/>
              </a:rPr>
              <a:t>.</a:t>
            </a:r>
          </a:p>
        </p:txBody>
      </p:sp>
    </p:spTree>
    <p:extLst>
      <p:ext uri="{BB962C8B-B14F-4D97-AF65-F5344CB8AC3E}">
        <p14:creationId xmlns:p14="http://schemas.microsoft.com/office/powerpoint/2010/main" val="2175332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2" name="Rounded Rectangle 31"/>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 name="Rectangle 2"/>
          <p:cNvSpPr/>
          <p:nvPr/>
        </p:nvSpPr>
        <p:spPr>
          <a:xfrm>
            <a:off x="865722" y="2575810"/>
            <a:ext cx="6996384" cy="923330"/>
          </a:xfrm>
          <a:prstGeom prst="rect">
            <a:avLst/>
          </a:prstGeom>
        </p:spPr>
        <p:txBody>
          <a:bodyPr wrap="square">
            <a:spAutoFit/>
          </a:bodyPr>
          <a:lstStyle/>
          <a:p>
            <a:pPr marL="285750" indent="-285750">
              <a:buFont typeface="Arial" panose="020B0604020202020204" pitchFamily="34" charset="0"/>
              <a:buChar char="•"/>
            </a:pPr>
            <a:r>
              <a:rPr lang="ga-IE" dirty="0" smtClean="0">
                <a:latin typeface="Tw Cen MT" panose="020B0602020104020603"/>
              </a:rPr>
              <a:t>Cuir </a:t>
            </a:r>
            <a:r>
              <a:rPr lang="ga-IE" dirty="0">
                <a:latin typeface="Tw Cen MT" panose="020B0602020104020603"/>
              </a:rPr>
              <a:t>na samplaí ithreach éagsúla i miasa beaga sa rang </a:t>
            </a:r>
            <a:r>
              <a:rPr lang="ga-IE" dirty="0" err="1" smtClean="0">
                <a:latin typeface="Tw Cen MT" panose="020B0602020104020603"/>
              </a:rPr>
              <a:t>chu</a:t>
            </a:r>
            <a:r>
              <a:rPr lang="en-US" dirty="0" smtClean="0">
                <a:latin typeface="Tw Cen MT" panose="020B0602020104020603"/>
              </a:rPr>
              <a:t>n</a:t>
            </a:r>
            <a:r>
              <a:rPr lang="ga-IE" dirty="0" smtClean="0">
                <a:latin typeface="Tw Cen MT" panose="020B0602020104020603"/>
              </a:rPr>
              <a:t> </a:t>
            </a:r>
            <a:r>
              <a:rPr lang="ga-IE" dirty="0">
                <a:latin typeface="Tw Cen MT" panose="020B0602020104020603"/>
              </a:rPr>
              <a:t>gur féidir iad a scrúdú. An féidir leat cur síos a dhéanamh ar na hithreacha éagsúla? Cabhróidh na ceisteanna thíos leat.</a:t>
            </a:r>
          </a:p>
        </p:txBody>
      </p:sp>
      <p:sp>
        <p:nvSpPr>
          <p:cNvPr id="5" name="Rectangle 9"/>
          <p:cNvSpPr>
            <a:spLocks/>
          </p:cNvSpPr>
          <p:nvPr/>
        </p:nvSpPr>
        <p:spPr bwMode="auto">
          <a:xfrm>
            <a:off x="2561230" y="303613"/>
            <a:ext cx="5462308"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Bailigh </a:t>
            </a:r>
            <a:r>
              <a:rPr lang="en-US" sz="3200" dirty="0" smtClean="0">
                <a:solidFill>
                  <a:schemeClr val="tx1"/>
                </a:solidFill>
                <a:latin typeface="Berlin Sans FB" panose="020E0602020502020306" pitchFamily="34" charset="0"/>
                <a:cs typeface="Arial" panose="020B0604020202020204" pitchFamily="34" charset="0"/>
              </a:rPr>
              <a:t>S</a:t>
            </a:r>
            <a:r>
              <a:rPr lang="ga-IE" sz="3200" dirty="0" err="1" smtClean="0">
                <a:solidFill>
                  <a:schemeClr val="tx1"/>
                </a:solidFill>
                <a:latin typeface="Berlin Sans FB" panose="020E0602020502020306" pitchFamily="34" charset="0"/>
                <a:cs typeface="Arial" panose="020B0604020202020204" pitchFamily="34" charset="0"/>
              </a:rPr>
              <a:t>amplaí</a:t>
            </a:r>
            <a:r>
              <a:rPr lang="ga-IE" sz="3200" dirty="0" smtClean="0">
                <a:solidFill>
                  <a:schemeClr val="tx1"/>
                </a:solidFill>
                <a:latin typeface="Berlin Sans FB" panose="020E0602020502020306" pitchFamily="34" charset="0"/>
                <a:cs typeface="Arial" panose="020B0604020202020204" pitchFamily="34" charset="0"/>
              </a:rPr>
              <a:t> </a:t>
            </a:r>
            <a:r>
              <a:rPr lang="en-US" sz="3200" dirty="0" smtClean="0">
                <a:solidFill>
                  <a:schemeClr val="tx1"/>
                </a:solidFill>
                <a:latin typeface="Berlin Sans FB" panose="020E0602020502020306" pitchFamily="34" charset="0"/>
                <a:cs typeface="Arial" panose="020B0604020202020204" pitchFamily="34" charset="0"/>
              </a:rPr>
              <a:t>I</a:t>
            </a:r>
            <a:r>
              <a:rPr lang="ga-IE" sz="3200" dirty="0" err="1" smtClean="0">
                <a:solidFill>
                  <a:schemeClr val="tx1"/>
                </a:solidFill>
                <a:latin typeface="Berlin Sans FB" panose="020E0602020502020306" pitchFamily="34" charset="0"/>
                <a:cs typeface="Arial" panose="020B0604020202020204" pitchFamily="34" charset="0"/>
              </a:rPr>
              <a:t>threach</a:t>
            </a:r>
            <a:r>
              <a:rPr lang="ga-IE" sz="3200" dirty="0" smtClean="0">
                <a:solidFill>
                  <a:schemeClr val="tx1"/>
                </a:solidFill>
                <a:latin typeface="Berlin Sans FB" panose="020E0602020502020306" pitchFamily="34" charset="0"/>
                <a:cs typeface="Arial" panose="020B0604020202020204" pitchFamily="34" charset="0"/>
              </a:rPr>
              <a:t> </a:t>
            </a:r>
            <a:endParaRPr lang="ga-IE" sz="3200" dirty="0">
              <a:solidFill>
                <a:schemeClr val="tx1"/>
              </a:solidFill>
              <a:latin typeface="Berlin Sans FB" panose="020E0602020502020306" pitchFamily="34" charset="0"/>
              <a:cs typeface="Arial" panose="020B0604020202020204" pitchFamily="34" charset="0"/>
            </a:endParaRPr>
          </a:p>
        </p:txBody>
      </p:sp>
      <p:grpSp>
        <p:nvGrpSpPr>
          <p:cNvPr id="6" name="Grúpa 56"/>
          <p:cNvGrpSpPr>
            <a:grpSpLocks noChangeAspect="1"/>
          </p:cNvGrpSpPr>
          <p:nvPr/>
        </p:nvGrpSpPr>
        <p:grpSpPr>
          <a:xfrm>
            <a:off x="7236308" y="5865513"/>
            <a:ext cx="3277088" cy="648000"/>
            <a:chOff x="-1785827" y="175311"/>
            <a:chExt cx="3563690" cy="659562"/>
          </a:xfrm>
          <a:solidFill>
            <a:schemeClr val="accent2">
              <a:lumMod val="20000"/>
              <a:lumOff val="80000"/>
            </a:schemeClr>
          </a:solidFill>
        </p:grpSpPr>
        <p:sp>
          <p:nvSpPr>
            <p:cNvPr id="7" name="Rectangle 9"/>
            <p:cNvSpPr>
              <a:spLocks/>
            </p:cNvSpPr>
            <p:nvPr/>
          </p:nvSpPr>
          <p:spPr bwMode="auto">
            <a:xfrm>
              <a:off x="-1451395" y="251015"/>
              <a:ext cx="3229258"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Cén boladh atá uaithi?</a:t>
              </a:r>
              <a:endParaRPr lang="ga-IE" sz="1600" dirty="0">
                <a:solidFill>
                  <a:schemeClr val="tx1"/>
                </a:solidFill>
                <a:latin typeface="Tw Cen MT" panose="020B0602020104020603" pitchFamily="34" charset="0"/>
                <a:cs typeface="Arial" panose="020B0604020202020204" pitchFamily="34" charset="0"/>
              </a:endParaRPr>
            </a:p>
          </p:txBody>
        </p:sp>
        <p:sp>
          <p:nvSpPr>
            <p:cNvPr id="8" name="Oval 10"/>
            <p:cNvSpPr>
              <a:spLocks/>
            </p:cNvSpPr>
            <p:nvPr/>
          </p:nvSpPr>
          <p:spPr bwMode="auto">
            <a:xfrm>
              <a:off x="-1785827" y="175311"/>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9" name="Grúpa 56"/>
          <p:cNvGrpSpPr>
            <a:grpSpLocks noChangeAspect="1"/>
          </p:cNvGrpSpPr>
          <p:nvPr/>
        </p:nvGrpSpPr>
        <p:grpSpPr>
          <a:xfrm>
            <a:off x="1119600" y="5865513"/>
            <a:ext cx="5846463" cy="647999"/>
            <a:chOff x="-1739080" y="346694"/>
            <a:chExt cx="6596561" cy="508253"/>
          </a:xfrm>
          <a:solidFill>
            <a:schemeClr val="accent2">
              <a:lumMod val="20000"/>
              <a:lumOff val="80000"/>
            </a:schemeClr>
          </a:solidFill>
        </p:grpSpPr>
        <p:sp>
          <p:nvSpPr>
            <p:cNvPr id="10" name="Rectangle 9"/>
            <p:cNvSpPr>
              <a:spLocks/>
            </p:cNvSpPr>
            <p:nvPr/>
          </p:nvSpPr>
          <p:spPr bwMode="auto">
            <a:xfrm>
              <a:off x="-1376049" y="374930"/>
              <a:ext cx="6233530" cy="451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bhfuil aon </a:t>
              </a:r>
              <a:r>
                <a:rPr lang="en-US" sz="1600" dirty="0" err="1" smtClean="0">
                  <a:solidFill>
                    <a:schemeClr val="tx1"/>
                  </a:solidFill>
                  <a:latin typeface="Tw Cen MT" panose="020B0602020104020603" pitchFamily="34" charset="0"/>
                  <a:cs typeface="Arial" panose="020B0604020202020204" pitchFamily="34" charset="0"/>
                </a:rPr>
                <a:t>mhion</a:t>
              </a:r>
              <a:r>
                <a:rPr lang="ga-IE" sz="1600" dirty="0" smtClean="0">
                  <a:solidFill>
                    <a:schemeClr val="tx1"/>
                  </a:solidFill>
                  <a:latin typeface="Tw Cen MT" panose="020B0602020104020603" pitchFamily="34" charset="0"/>
                  <a:cs typeface="Arial" panose="020B0604020202020204" pitchFamily="34" charset="0"/>
                </a:rPr>
                <a:t>ainmhithe inti? (Má tá, bí cinnte go gcuirtear ar ais go cúramach san ithir taobh amuigh iad.) </a:t>
              </a:r>
              <a:endParaRPr lang="ga-IE" sz="1600" dirty="0">
                <a:solidFill>
                  <a:schemeClr val="tx1"/>
                </a:solidFill>
                <a:latin typeface="Tw Cen MT" panose="020B0602020104020603" pitchFamily="34" charset="0"/>
                <a:cs typeface="Arial" panose="020B0604020202020204" pitchFamily="34" charset="0"/>
              </a:endParaRPr>
            </a:p>
          </p:txBody>
        </p:sp>
        <p:sp>
          <p:nvSpPr>
            <p:cNvPr id="11" name="Oval 10"/>
            <p:cNvSpPr>
              <a:spLocks/>
            </p:cNvSpPr>
            <p:nvPr/>
          </p:nvSpPr>
          <p:spPr bwMode="auto">
            <a:xfrm>
              <a:off x="-1739080" y="346694"/>
              <a:ext cx="731138" cy="5082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12" name="Grúpa 56"/>
          <p:cNvGrpSpPr>
            <a:grpSpLocks noChangeAspect="1"/>
          </p:cNvGrpSpPr>
          <p:nvPr/>
        </p:nvGrpSpPr>
        <p:grpSpPr>
          <a:xfrm>
            <a:off x="4479798" y="4328156"/>
            <a:ext cx="2756510" cy="648000"/>
            <a:chOff x="-1785826" y="382805"/>
            <a:chExt cx="2997584" cy="659562"/>
          </a:xfrm>
          <a:solidFill>
            <a:schemeClr val="accent2">
              <a:lumMod val="20000"/>
              <a:lumOff val="80000"/>
            </a:schemeClr>
          </a:solidFill>
        </p:grpSpPr>
        <p:sp>
          <p:nvSpPr>
            <p:cNvPr id="13" name="Rectangle 9"/>
            <p:cNvSpPr>
              <a:spLocks/>
            </p:cNvSpPr>
            <p:nvPr/>
          </p:nvSpPr>
          <p:spPr bwMode="auto">
            <a:xfrm>
              <a:off x="-1451395" y="475455"/>
              <a:ext cx="2663153"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bhfuil clocha inti?</a:t>
              </a:r>
              <a:endParaRPr lang="ga-IE" sz="1600" dirty="0">
                <a:solidFill>
                  <a:schemeClr val="tx1"/>
                </a:solidFill>
                <a:latin typeface="Tw Cen MT" panose="020B0602020104020603" pitchFamily="34" charset="0"/>
                <a:cs typeface="Arial" panose="020B0604020202020204" pitchFamily="34" charset="0"/>
              </a:endParaRPr>
            </a:p>
          </p:txBody>
        </p:sp>
        <p:sp>
          <p:nvSpPr>
            <p:cNvPr id="14" name="Oval 10"/>
            <p:cNvSpPr>
              <a:spLocks/>
            </p:cNvSpPr>
            <p:nvPr/>
          </p:nvSpPr>
          <p:spPr bwMode="auto">
            <a:xfrm>
              <a:off x="-1785826" y="382805"/>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15" name="Grúpa 56"/>
          <p:cNvGrpSpPr>
            <a:grpSpLocks noChangeAspect="1"/>
          </p:cNvGrpSpPr>
          <p:nvPr/>
        </p:nvGrpSpPr>
        <p:grpSpPr>
          <a:xfrm>
            <a:off x="1120951" y="4294430"/>
            <a:ext cx="2692435" cy="648000"/>
            <a:chOff x="5" y="146014"/>
            <a:chExt cx="2927904" cy="659562"/>
          </a:xfrm>
          <a:solidFill>
            <a:schemeClr val="accent2">
              <a:lumMod val="20000"/>
              <a:lumOff val="80000"/>
            </a:schemeClr>
          </a:solidFill>
        </p:grpSpPr>
        <p:sp>
          <p:nvSpPr>
            <p:cNvPr id="16" name="Rectangle 9"/>
            <p:cNvSpPr>
              <a:spLocks/>
            </p:cNvSpPr>
            <p:nvPr/>
          </p:nvSpPr>
          <p:spPr bwMode="auto">
            <a:xfrm>
              <a:off x="352341" y="260798"/>
              <a:ext cx="2575568"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Cén dath atá uirthi?</a:t>
              </a:r>
              <a:endParaRPr lang="ga-IE" sz="1600" dirty="0">
                <a:solidFill>
                  <a:schemeClr val="tx1"/>
                </a:solidFill>
                <a:latin typeface="Tw Cen MT" panose="020B0602020104020603" pitchFamily="34" charset="0"/>
                <a:cs typeface="Arial" panose="020B0604020202020204" pitchFamily="34" charset="0"/>
              </a:endParaRPr>
            </a:p>
          </p:txBody>
        </p:sp>
        <p:sp>
          <p:nvSpPr>
            <p:cNvPr id="17" name="Oval 10"/>
            <p:cNvSpPr>
              <a:spLocks/>
            </p:cNvSpPr>
            <p:nvPr/>
          </p:nvSpPr>
          <p:spPr bwMode="auto">
            <a:xfrm>
              <a:off x="5" y="146014"/>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18" name="Grúpa 56"/>
          <p:cNvGrpSpPr>
            <a:grpSpLocks noChangeAspect="1"/>
          </p:cNvGrpSpPr>
          <p:nvPr/>
        </p:nvGrpSpPr>
        <p:grpSpPr>
          <a:xfrm>
            <a:off x="297185" y="5053622"/>
            <a:ext cx="3805600" cy="648000"/>
            <a:chOff x="3462031" y="-798428"/>
            <a:chExt cx="3342799" cy="659562"/>
          </a:xfrm>
          <a:solidFill>
            <a:schemeClr val="accent2">
              <a:lumMod val="20000"/>
              <a:lumOff val="80000"/>
            </a:schemeClr>
          </a:solidFill>
        </p:grpSpPr>
        <p:sp>
          <p:nvSpPr>
            <p:cNvPr id="19" name="Rectangle 9"/>
            <p:cNvSpPr>
              <a:spLocks/>
            </p:cNvSpPr>
            <p:nvPr/>
          </p:nvSpPr>
          <p:spPr bwMode="auto">
            <a:xfrm>
              <a:off x="3740237" y="-768521"/>
              <a:ext cx="3064593" cy="586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Má chuimlítear roinnt ithreach idir na méara conas a mhothaíonn sí?</a:t>
              </a:r>
              <a:endParaRPr lang="ga-IE" sz="1600" dirty="0">
                <a:solidFill>
                  <a:schemeClr val="tx1"/>
                </a:solidFill>
                <a:latin typeface="Tw Cen MT" panose="020B0602020104020603" pitchFamily="34" charset="0"/>
                <a:cs typeface="Arial" panose="020B0604020202020204" pitchFamily="34" charset="0"/>
              </a:endParaRPr>
            </a:p>
          </p:txBody>
        </p:sp>
        <p:sp>
          <p:nvSpPr>
            <p:cNvPr id="20" name="Oval 10"/>
            <p:cNvSpPr>
              <a:spLocks/>
            </p:cNvSpPr>
            <p:nvPr/>
          </p:nvSpPr>
          <p:spPr bwMode="auto">
            <a:xfrm>
              <a:off x="3462031" y="-798428"/>
              <a:ext cx="569196"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21" name="Grúpa 56"/>
          <p:cNvGrpSpPr>
            <a:grpSpLocks noChangeAspect="1"/>
          </p:cNvGrpSpPr>
          <p:nvPr/>
        </p:nvGrpSpPr>
        <p:grpSpPr>
          <a:xfrm>
            <a:off x="7889594" y="5053622"/>
            <a:ext cx="3812878" cy="648000"/>
            <a:chOff x="5" y="146014"/>
            <a:chExt cx="3363363" cy="659561"/>
          </a:xfrm>
          <a:solidFill>
            <a:schemeClr val="accent2">
              <a:lumMod val="20000"/>
              <a:lumOff val="80000"/>
            </a:schemeClr>
          </a:solidFill>
        </p:grpSpPr>
        <p:sp>
          <p:nvSpPr>
            <p:cNvPr id="22" name="Rectangle 9"/>
            <p:cNvSpPr>
              <a:spLocks/>
            </p:cNvSpPr>
            <p:nvPr/>
          </p:nvSpPr>
          <p:spPr bwMode="auto">
            <a:xfrm>
              <a:off x="292226" y="221717"/>
              <a:ext cx="3071142"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féidir liathróid a dhéanamh di?</a:t>
              </a:r>
              <a:endParaRPr lang="ga-IE" sz="1600" dirty="0">
                <a:solidFill>
                  <a:schemeClr val="tx1"/>
                </a:solidFill>
                <a:latin typeface="Tw Cen MT" panose="020B0602020104020603" pitchFamily="34" charset="0"/>
                <a:cs typeface="Arial" panose="020B0604020202020204" pitchFamily="34" charset="0"/>
              </a:endParaRPr>
            </a:p>
          </p:txBody>
        </p:sp>
        <p:sp>
          <p:nvSpPr>
            <p:cNvPr id="23" name="Oval 10"/>
            <p:cNvSpPr>
              <a:spLocks/>
            </p:cNvSpPr>
            <p:nvPr/>
          </p:nvSpPr>
          <p:spPr bwMode="auto">
            <a:xfrm>
              <a:off x="5" y="146014"/>
              <a:ext cx="571605" cy="6595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24" name="Grúpa 56"/>
          <p:cNvGrpSpPr>
            <a:grpSpLocks noChangeAspect="1"/>
          </p:cNvGrpSpPr>
          <p:nvPr/>
        </p:nvGrpSpPr>
        <p:grpSpPr>
          <a:xfrm>
            <a:off x="4410442" y="5053622"/>
            <a:ext cx="3398821" cy="648000"/>
            <a:chOff x="3184555" y="-2361746"/>
            <a:chExt cx="2952152" cy="659562"/>
          </a:xfrm>
          <a:solidFill>
            <a:schemeClr val="accent2">
              <a:lumMod val="20000"/>
              <a:lumOff val="80000"/>
            </a:schemeClr>
          </a:solidFill>
        </p:grpSpPr>
        <p:sp>
          <p:nvSpPr>
            <p:cNvPr id="25" name="Rectangle 9"/>
            <p:cNvSpPr>
              <a:spLocks/>
            </p:cNvSpPr>
            <p:nvPr/>
          </p:nvSpPr>
          <p:spPr bwMode="auto">
            <a:xfrm>
              <a:off x="3365456" y="-2280901"/>
              <a:ext cx="2771251"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féidir cruth ispín a chur uirthi?</a:t>
              </a:r>
              <a:endParaRPr lang="ga-IE" sz="1600" dirty="0">
                <a:solidFill>
                  <a:schemeClr val="tx1"/>
                </a:solidFill>
                <a:latin typeface="Tw Cen MT" panose="020B0602020104020603" pitchFamily="34" charset="0"/>
                <a:cs typeface="Arial" panose="020B0604020202020204" pitchFamily="34" charset="0"/>
              </a:endParaRPr>
            </a:p>
          </p:txBody>
        </p:sp>
        <p:sp>
          <p:nvSpPr>
            <p:cNvPr id="26" name="Oval 10"/>
            <p:cNvSpPr>
              <a:spLocks/>
            </p:cNvSpPr>
            <p:nvPr/>
          </p:nvSpPr>
          <p:spPr bwMode="auto">
            <a:xfrm>
              <a:off x="3184555" y="-2361746"/>
              <a:ext cx="562841"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sp>
        <p:nvSpPr>
          <p:cNvPr id="27" name="Rectangle 26"/>
          <p:cNvSpPr/>
          <p:nvPr/>
        </p:nvSpPr>
        <p:spPr>
          <a:xfrm>
            <a:off x="882234" y="1168075"/>
            <a:ext cx="7307807" cy="1477328"/>
          </a:xfrm>
          <a:prstGeom prst="rect">
            <a:avLst/>
          </a:prstGeom>
        </p:spPr>
        <p:txBody>
          <a:bodyPr wrap="square">
            <a:spAutoFit/>
          </a:bodyPr>
          <a:lstStyle/>
          <a:p>
            <a:pPr marL="285750" indent="-285750">
              <a:buFont typeface="Arial" panose="020B0604020202020204" pitchFamily="34" charset="0"/>
              <a:buChar char="•"/>
            </a:pPr>
            <a:r>
              <a:rPr lang="ga-IE" dirty="0">
                <a:latin typeface="Tw Cen MT" panose="020B0602020104020603"/>
              </a:rPr>
              <a:t>Faigh sampla ithreach ó do ghairdín agus tabhair isteach ar scoil é. </a:t>
            </a:r>
            <a:r>
              <a:rPr lang="ga-IE" dirty="0" smtClean="0">
                <a:latin typeface="Tw Cen MT" panose="020B0602020104020603"/>
              </a:rPr>
              <a:t>Ba </a:t>
            </a:r>
            <a:r>
              <a:rPr lang="ga-IE" dirty="0">
                <a:latin typeface="Tw Cen MT" panose="020B0602020104020603"/>
              </a:rPr>
              <a:t>cheart lámhainní a chaitheamh agus an sampla á bhailiú agat. Déan cinnte freisin aon ghearradh, cneá nó scríobadh ar do chraiceann a chlúdach sula ndéanann tú an ithir a láimhseáil</a:t>
            </a:r>
            <a:r>
              <a:rPr lang="ga-IE" dirty="0" smtClean="0">
                <a:latin typeface="Tw Cen MT" panose="020B0602020104020603"/>
              </a:rPr>
              <a:t>.</a:t>
            </a:r>
            <a:r>
              <a:rPr lang="en-US" dirty="0" smtClean="0">
                <a:latin typeface="Tw Cen MT" panose="020B0602020104020603"/>
              </a:rPr>
              <a:t> </a:t>
            </a:r>
            <a:r>
              <a:rPr lang="ga-IE" dirty="0" smtClean="0">
                <a:latin typeface="Tw Cen MT" panose="020B0602020104020603"/>
              </a:rPr>
              <a:t>Cuir </a:t>
            </a:r>
            <a:r>
              <a:rPr lang="ga-IE" dirty="0">
                <a:latin typeface="Tw Cen MT" panose="020B0602020104020603"/>
              </a:rPr>
              <a:t>an ithir i gcoimeádán ar féidir é a dhruidim go daingean.</a:t>
            </a:r>
            <a:endParaRPr lang="ga-IE" dirty="0">
              <a:latin typeface="Tw Cen MT" panose="020B0602020104020603"/>
            </a:endParaRPr>
          </a:p>
        </p:txBody>
      </p:sp>
      <p:grpSp>
        <p:nvGrpSpPr>
          <p:cNvPr id="29" name="Grúpa 56"/>
          <p:cNvGrpSpPr>
            <a:grpSpLocks noChangeAspect="1"/>
          </p:cNvGrpSpPr>
          <p:nvPr/>
        </p:nvGrpSpPr>
        <p:grpSpPr>
          <a:xfrm>
            <a:off x="7878618" y="4328156"/>
            <a:ext cx="3221658" cy="648000"/>
            <a:chOff x="-1785827" y="363494"/>
            <a:chExt cx="3503412" cy="659562"/>
          </a:xfrm>
          <a:solidFill>
            <a:schemeClr val="accent2">
              <a:lumMod val="20000"/>
              <a:lumOff val="80000"/>
            </a:schemeClr>
          </a:solidFill>
        </p:grpSpPr>
        <p:sp>
          <p:nvSpPr>
            <p:cNvPr id="30" name="Rectangle 9"/>
            <p:cNvSpPr>
              <a:spLocks/>
            </p:cNvSpPr>
            <p:nvPr/>
          </p:nvSpPr>
          <p:spPr bwMode="auto">
            <a:xfrm>
              <a:off x="-1451395" y="444339"/>
              <a:ext cx="3168980"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bhfuil nithe saorga inti?</a:t>
              </a:r>
              <a:endParaRPr lang="ga-IE" sz="1600" dirty="0">
                <a:solidFill>
                  <a:schemeClr val="tx1"/>
                </a:solidFill>
                <a:latin typeface="Tw Cen MT" panose="020B0602020104020603" pitchFamily="34" charset="0"/>
                <a:cs typeface="Arial" panose="020B0604020202020204" pitchFamily="34" charset="0"/>
              </a:endParaRPr>
            </a:p>
          </p:txBody>
        </p:sp>
        <p:sp>
          <p:nvSpPr>
            <p:cNvPr id="31" name="Oval 10"/>
            <p:cNvSpPr>
              <a:spLocks/>
            </p:cNvSpPr>
            <p:nvPr/>
          </p:nvSpPr>
          <p:spPr bwMode="auto">
            <a:xfrm>
              <a:off x="-1785827" y="363494"/>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sp>
        <p:nvSpPr>
          <p:cNvPr id="33" name="Rectangle 32"/>
          <p:cNvSpPr/>
          <p:nvPr/>
        </p:nvSpPr>
        <p:spPr>
          <a:xfrm>
            <a:off x="882234" y="3545188"/>
            <a:ext cx="6288104" cy="646331"/>
          </a:xfrm>
          <a:prstGeom prst="rect">
            <a:avLst/>
          </a:prstGeom>
        </p:spPr>
        <p:txBody>
          <a:bodyPr wrap="square">
            <a:spAutoFit/>
          </a:bodyPr>
          <a:lstStyle/>
          <a:p>
            <a:pPr marL="285750" indent="-285750">
              <a:buFont typeface="Arial" panose="020B0604020202020204" pitchFamily="34" charset="0"/>
              <a:buChar char="•"/>
            </a:pPr>
            <a:r>
              <a:rPr lang="ga-IE" dirty="0" smtClean="0">
                <a:latin typeface="Tw Cen MT" panose="020B0602020104020603"/>
              </a:rPr>
              <a:t>Cuir dhá shampla ithreach i gcomparáid lena chéile. Cláraigh na torthaí </a:t>
            </a:r>
            <a:r>
              <a:rPr lang="en-US" dirty="0" err="1" smtClean="0">
                <a:latin typeface="Tw Cen MT" panose="020B0602020104020603"/>
              </a:rPr>
              <a:t>i</a:t>
            </a:r>
            <a:r>
              <a:rPr lang="en-US" dirty="0" smtClean="0">
                <a:latin typeface="Tw Cen MT" panose="020B0602020104020603"/>
              </a:rPr>
              <a:t> do </a:t>
            </a:r>
            <a:r>
              <a:rPr lang="ga-IE" dirty="0" smtClean="0">
                <a:latin typeface="Tw Cen MT" panose="020B0602020104020603"/>
              </a:rPr>
              <a:t>leabhar </a:t>
            </a:r>
            <a:r>
              <a:rPr lang="ga-IE" dirty="0" smtClean="0">
                <a:latin typeface="Tw Cen MT" panose="020B0602020104020603"/>
              </a:rPr>
              <a:t>oibre. </a:t>
            </a:r>
            <a:endParaRPr lang="ga-IE" dirty="0">
              <a:latin typeface="Tw Cen MT" panose="020B0602020104020603"/>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92264" y="1019812"/>
            <a:ext cx="3024983" cy="201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7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par>
                          <p:cTn id="34" fill="hold">
                            <p:stCondLst>
                              <p:cond delay="2500"/>
                            </p:stCondLst>
                            <p:childTnLst>
                              <p:par>
                                <p:cTn id="35" presetID="16" presetClass="entr" presetSubtype="2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3000"/>
                            </p:stCondLst>
                            <p:childTnLst>
                              <p:par>
                                <p:cTn id="39" presetID="16" presetClass="entr" presetSubtype="2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par>
                          <p:cTn id="42" fill="hold">
                            <p:stCondLst>
                              <p:cond delay="3500"/>
                            </p:stCondLst>
                            <p:childTnLst>
                              <p:par>
                                <p:cTn id="43" presetID="16" presetClass="entr" presetSubtype="21"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Rounded Rectangle 4"/>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96126" y="1462503"/>
            <a:ext cx="6484819" cy="2585323"/>
          </a:xfrm>
          <a:prstGeom prst="rect">
            <a:avLst/>
          </a:prstGeom>
        </p:spPr>
        <p:txBody>
          <a:bodyPr wrap="square">
            <a:spAutoFit/>
          </a:bodyPr>
          <a:lstStyle/>
          <a:p>
            <a:r>
              <a:rPr lang="ga-IE" sz="2400" dirty="0" smtClean="0">
                <a:latin typeface="Berlin Sans FB" panose="020E0602020502020306" pitchFamily="34" charset="0"/>
              </a:rPr>
              <a:t>Tuilleadh eolais</a:t>
            </a:r>
            <a:r>
              <a:rPr lang="en-US" sz="2400" dirty="0" smtClean="0">
                <a:latin typeface="Berlin Sans FB" panose="020E0602020502020306" pitchFamily="34" charset="0"/>
              </a:rPr>
              <a:t> don </a:t>
            </a:r>
            <a:r>
              <a:rPr lang="en-US" sz="2400" dirty="0" err="1" smtClean="0">
                <a:latin typeface="Berlin Sans FB" panose="020E0602020502020306" pitchFamily="34" charset="0"/>
              </a:rPr>
              <a:t>mhúinteoir</a:t>
            </a:r>
            <a:r>
              <a:rPr lang="ga-IE" sz="2400" dirty="0" smtClean="0">
                <a:latin typeface="Berlin Sans FB" panose="020E0602020502020306" pitchFamily="34" charset="0"/>
              </a:rPr>
              <a:t>: </a:t>
            </a:r>
            <a:endParaRPr lang="en-GB" dirty="0"/>
          </a:p>
          <a:p>
            <a:r>
              <a:rPr lang="en-GB" sz="2400" dirty="0" smtClean="0">
                <a:latin typeface="Tw Cen MT" panose="020B0602020104020603" pitchFamily="34" charset="0"/>
                <a:hlinkClick r:id="rId2"/>
              </a:rPr>
              <a:t>https://www.yumpu.com/en/document/read/22001909/garraiodoireacht-organach-bord-bia/16</a:t>
            </a:r>
            <a:endParaRPr lang="en-GB" sz="2400" dirty="0" smtClean="0">
              <a:latin typeface="Tw Cen MT" panose="020B0602020104020603" pitchFamily="34" charset="0"/>
            </a:endParaRPr>
          </a:p>
          <a:p>
            <a:endParaRPr lang="en-US" sz="2400" dirty="0">
              <a:latin typeface="Tw Cen MT" panose="020B0602020104020603" pitchFamily="34" charset="0"/>
            </a:endParaRPr>
          </a:p>
          <a:p>
            <a:r>
              <a:rPr lang="en-GB" sz="2400" dirty="0">
                <a:latin typeface="Tw Cen MT" panose="020B0602020104020603" pitchFamily="34" charset="0"/>
                <a:hlinkClick r:id="rId3"/>
              </a:rPr>
              <a:t>https://stopfoodwaste.ie/wp-content/uploads/2019/07/Homec-Pack-Irish-6.pdf</a:t>
            </a:r>
            <a:endParaRPr lang="en-GB" sz="2400" dirty="0">
              <a:latin typeface="Tw Cen MT" panose="020B0602020104020603" pitchFamily="34" charset="0"/>
            </a:endParaRPr>
          </a:p>
          <a:p>
            <a:endParaRPr lang="en-GB" dirty="0"/>
          </a:p>
        </p:txBody>
      </p:sp>
    </p:spTree>
    <p:extLst>
      <p:ext uri="{BB962C8B-B14F-4D97-AF65-F5344CB8AC3E}">
        <p14:creationId xmlns:p14="http://schemas.microsoft.com/office/powerpoint/2010/main" val="365740475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3C0C"/>
        </a:solidFill>
        <a:effectLst/>
      </p:bgPr>
    </p:bg>
    <p:spTree>
      <p:nvGrpSpPr>
        <p:cNvPr id="1" name=""/>
        <p:cNvGrpSpPr/>
        <p:nvPr/>
      </p:nvGrpSpPr>
      <p:grpSpPr>
        <a:xfrm>
          <a:off x="0" y="0"/>
          <a:ext cx="0" cy="0"/>
          <a:chOff x="0" y="0"/>
          <a:chExt cx="0" cy="0"/>
        </a:xfrm>
      </p:grpSpPr>
      <p:sp>
        <p:nvSpPr>
          <p:cNvPr id="4" name="Rounded Rectangle 3"/>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6"/>
          <p:cNvSpPr txBox="1">
            <a:spLocks noChangeArrowheads="1"/>
          </p:cNvSpPr>
          <p:nvPr/>
        </p:nvSpPr>
        <p:spPr bwMode="auto">
          <a:xfrm>
            <a:off x="1849122" y="934494"/>
            <a:ext cx="8722377" cy="2308324"/>
          </a:xfrm>
          <a:prstGeom prst="rect">
            <a:avLst/>
          </a:prstGeom>
          <a:noFill/>
          <a:ln w="9525">
            <a:noFill/>
            <a:miter lim="800000"/>
            <a:headEnd/>
            <a:tailEnd/>
          </a:ln>
        </p:spPr>
        <p:txBody>
          <a:bodyPr wrap="square">
            <a:spAutoFit/>
          </a:bodyPr>
          <a:lstStyle/>
          <a:p>
            <a:r>
              <a:rPr lang="ga-IE" sz="1600" b="1" dirty="0" smtClean="0">
                <a:solidFill>
                  <a:srgbClr val="000000"/>
                </a:solidFill>
                <a:latin typeface="Tw Cen MT" panose="020B0602020104020603" pitchFamily="34" charset="0"/>
                <a:cs typeface="Times New Roman" pitchFamily="18" charset="0"/>
              </a:rPr>
              <a:t>Íomhánna: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1024497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3C0C"/>
        </a:solidFill>
        <a:effectLst/>
      </p:bgPr>
    </p:bg>
    <p:spTree>
      <p:nvGrpSpPr>
        <p:cNvPr id="1" name=""/>
        <p:cNvGrpSpPr/>
        <p:nvPr/>
      </p:nvGrpSpPr>
      <p:grpSpPr>
        <a:xfrm>
          <a:off x="0" y="0"/>
          <a:ext cx="0" cy="0"/>
          <a:chOff x="0" y="0"/>
          <a:chExt cx="0" cy="0"/>
        </a:xfrm>
      </p:grpSpPr>
      <p:sp>
        <p:nvSpPr>
          <p:cNvPr id="6" name="Rounded Rectangle 5"/>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p:cNvPicPr>
            <a:picLocks noChangeAspect="1" noChangeArrowheads="1"/>
          </p:cNvPicPr>
          <p:nvPr/>
        </p:nvPicPr>
        <p:blipFill>
          <a:blip r:embed="rId2"/>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4105301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3" name="Rounded Rectangle 22"/>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2353806" y="816467"/>
            <a:ext cx="7593982" cy="864000"/>
          </a:xfrm>
          <a:prstGeom prst="round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b="1" dirty="0">
                <a:solidFill>
                  <a:schemeClr val="tx1"/>
                </a:solidFill>
                <a:latin typeface="Tw Cen MT" panose="020B0602020104020603" pitchFamily="34" charset="0"/>
                <a:cs typeface="Arial" panose="020B0604020202020204" pitchFamily="34" charset="0"/>
              </a:rPr>
              <a:t>Ithir</a:t>
            </a:r>
            <a:r>
              <a:rPr lang="ga-IE" dirty="0">
                <a:solidFill>
                  <a:schemeClr val="tx1"/>
                </a:solidFill>
                <a:latin typeface="Tw Cen MT" panose="020B0602020104020603" pitchFamily="34" charset="0"/>
                <a:cs typeface="Arial" panose="020B0604020202020204" pitchFamily="34" charset="0"/>
              </a:rPr>
              <a:t> a thugtar ar an ábhar scaoilte a chlúdaíonn cuid mhór de dhromchla an domhain. Tá sí déanta de chúig phríomhábhar: uisce, aer, ábhar mianrach, húmas agus orgánaigh bheo. Acmhainn nádúrtha thábhachtach is ea an ithir.</a:t>
            </a:r>
            <a:endParaRPr lang="ga-IE" dirty="0">
              <a:solidFill>
                <a:schemeClr val="tx1"/>
              </a:solidFill>
              <a:latin typeface="Tw Cen MT" panose="020B0602020104020603" pitchFamily="34" charset="0"/>
            </a:endParaRPr>
          </a:p>
        </p:txBody>
      </p:sp>
      <p:sp>
        <p:nvSpPr>
          <p:cNvPr id="14" name="Rounded Rectangle 13">
            <a:extLst>
              <a:ext uri="{FF2B5EF4-FFF2-40B4-BE49-F238E27FC236}">
                <a16:creationId xmlns="" xmlns:a16="http://schemas.microsoft.com/office/drawing/2014/main" id="{670E6813-F745-47AB-AAE5-596D877DD90C}"/>
              </a:ext>
            </a:extLst>
          </p:cNvPr>
          <p:cNvSpPr/>
          <p:nvPr/>
        </p:nvSpPr>
        <p:spPr>
          <a:xfrm>
            <a:off x="2247965" y="2997475"/>
            <a:ext cx="3902832" cy="15053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1600" b="1" dirty="0" smtClean="0">
                <a:solidFill>
                  <a:schemeClr val="tx1"/>
                </a:solidFill>
                <a:latin typeface="Tw Cen MT" panose="020B0602020104020603" pitchFamily="34" charset="0"/>
              </a:rPr>
              <a:t>Orgánaigh bheo</a:t>
            </a:r>
            <a:endParaRPr lang="ga-IE" b="1" dirty="0" smtClean="0">
              <a:solidFill>
                <a:schemeClr val="tx1"/>
              </a:solidFill>
              <a:latin typeface="Tw Cen MT" panose="020B0602020104020603" pitchFamily="34" charset="0"/>
            </a:endParaRPr>
          </a:p>
          <a:p>
            <a:pPr>
              <a:defRPr/>
            </a:pPr>
            <a:r>
              <a:rPr lang="ga-IE" sz="1400" dirty="0" smtClean="0">
                <a:solidFill>
                  <a:schemeClr val="tx1"/>
                </a:solidFill>
                <a:latin typeface="Tw Cen MT" panose="020B0602020104020603" pitchFamily="34" charset="0"/>
              </a:rPr>
              <a:t>Maireann péisteanna talún,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feithidí agus mionainmhithe eile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san ithir. Bíonn miocrorgánaigh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ann freisin – baictéir agus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fungais, mar shampla.</a:t>
            </a:r>
            <a:endParaRPr lang="ga-IE" dirty="0">
              <a:solidFill>
                <a:schemeClr val="tx1"/>
              </a:solidFill>
            </a:endParaRPr>
          </a:p>
        </p:txBody>
      </p:sp>
      <p:sp>
        <p:nvSpPr>
          <p:cNvPr id="15" name="Rounded Rectangle 14">
            <a:extLst>
              <a:ext uri="{FF2B5EF4-FFF2-40B4-BE49-F238E27FC236}">
                <a16:creationId xmlns="" xmlns:a16="http://schemas.microsoft.com/office/drawing/2014/main" id="{6EA6AEE5-B0D4-419D-B7BD-A426B5E1C9B3}"/>
              </a:ext>
            </a:extLst>
          </p:cNvPr>
          <p:cNvSpPr/>
          <p:nvPr/>
        </p:nvSpPr>
        <p:spPr>
          <a:xfrm>
            <a:off x="6135501" y="2997475"/>
            <a:ext cx="3624436" cy="11613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smtClean="0">
                <a:solidFill>
                  <a:schemeClr val="tx1"/>
                </a:solidFill>
              </a:rPr>
              <a:t> 	</a:t>
            </a:r>
          </a:p>
          <a:p>
            <a:pPr algn="r">
              <a:defRPr/>
            </a:pPr>
            <a:r>
              <a:rPr lang="en-GB" sz="1600" b="1" dirty="0" smtClean="0">
                <a:solidFill>
                  <a:schemeClr val="tx1"/>
                </a:solidFill>
                <a:latin typeface="Tw Cen MT" panose="020B0602020104020603" pitchFamily="34" charset="0"/>
              </a:rPr>
              <a:t>Aer</a:t>
            </a:r>
            <a:endParaRPr lang="en-GB" sz="1600" b="1" dirty="0">
              <a:latin typeface="Tw Cen MT" panose="020B0602020104020603" pitchFamily="34" charset="0"/>
            </a:endParaRPr>
          </a:p>
          <a:p>
            <a:pPr algn="r">
              <a:defRPr/>
            </a:pPr>
            <a:endParaRPr lang="en-GB" dirty="0">
              <a:solidFill>
                <a:schemeClr val="tx1"/>
              </a:solidFill>
            </a:endParaRPr>
          </a:p>
        </p:txBody>
      </p:sp>
      <p:sp>
        <p:nvSpPr>
          <p:cNvPr id="16" name="Rounded Rectangle 15">
            <a:extLst>
              <a:ext uri="{FF2B5EF4-FFF2-40B4-BE49-F238E27FC236}">
                <a16:creationId xmlns="" xmlns:a16="http://schemas.microsoft.com/office/drawing/2014/main" id="{D49CFB0F-69C1-45B5-81C8-D3C7B4B9FD3E}"/>
              </a:ext>
            </a:extLst>
          </p:cNvPr>
          <p:cNvSpPr/>
          <p:nvPr/>
        </p:nvSpPr>
        <p:spPr>
          <a:xfrm>
            <a:off x="6496108" y="4397635"/>
            <a:ext cx="3263829" cy="13303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ga-IE" sz="1600" b="1" dirty="0" smtClean="0">
                <a:solidFill>
                  <a:schemeClr val="tx1"/>
                </a:solidFill>
                <a:latin typeface="Tw Cen MT" panose="020B0602020104020603" pitchFamily="34" charset="0"/>
              </a:rPr>
              <a:t>Uisce</a:t>
            </a:r>
            <a:endParaRPr lang="en-GB" dirty="0">
              <a:solidFill>
                <a:schemeClr val="tx1"/>
              </a:solidFill>
            </a:endParaRPr>
          </a:p>
        </p:txBody>
      </p:sp>
      <p:sp>
        <p:nvSpPr>
          <p:cNvPr id="20" name="Rounded Rectangle 19">
            <a:extLst>
              <a:ext uri="{FF2B5EF4-FFF2-40B4-BE49-F238E27FC236}">
                <a16:creationId xmlns="" xmlns:a16="http://schemas.microsoft.com/office/drawing/2014/main" id="{0E0DC7F0-6101-4D9F-822E-1DAB61285696}"/>
              </a:ext>
            </a:extLst>
          </p:cNvPr>
          <p:cNvSpPr/>
          <p:nvPr/>
        </p:nvSpPr>
        <p:spPr>
          <a:xfrm>
            <a:off x="2288909" y="4595485"/>
            <a:ext cx="3820944" cy="11754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ga-IE" sz="1600" b="1" dirty="0" smtClean="0">
              <a:solidFill>
                <a:schemeClr val="tx1"/>
              </a:solidFill>
            </a:endParaRPr>
          </a:p>
          <a:p>
            <a:pPr>
              <a:defRPr/>
            </a:pPr>
            <a:r>
              <a:rPr lang="ga-IE" sz="1600" b="1" dirty="0" smtClean="0">
                <a:solidFill>
                  <a:schemeClr val="tx1"/>
                </a:solidFill>
                <a:latin typeface="Tw Cen MT" panose="020B0602020104020603" pitchFamily="34" charset="0"/>
              </a:rPr>
              <a:t>Ábhar mianrach</a:t>
            </a:r>
          </a:p>
          <a:p>
            <a:pPr>
              <a:defRPr/>
            </a:pPr>
            <a:r>
              <a:rPr lang="ga-IE" sz="1400" dirty="0" smtClean="0">
                <a:solidFill>
                  <a:schemeClr val="tx1"/>
                </a:solidFill>
                <a:latin typeface="Tw Cen MT" panose="020B0602020104020603" pitchFamily="34" charset="0"/>
              </a:rPr>
              <a:t>Is ionann ábhar mianrach agus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carraig</a:t>
            </a:r>
            <a:r>
              <a:rPr lang="en-US" sz="1400" dirty="0" err="1" smtClean="0">
                <a:solidFill>
                  <a:schemeClr val="tx1"/>
                </a:solidFill>
                <a:latin typeface="Tw Cen MT" panose="020B0602020104020603" pitchFamily="34" charset="0"/>
              </a:rPr>
              <a:t>eacha</a:t>
            </a:r>
            <a:r>
              <a:rPr lang="ga-IE" sz="1400" dirty="0" smtClean="0">
                <a:solidFill>
                  <a:schemeClr val="tx1"/>
                </a:solidFill>
                <a:latin typeface="Tw Cen MT" panose="020B0602020104020603" pitchFamily="34" charset="0"/>
              </a:rPr>
              <a:t> atá briste síos ag an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síonchaitheamh agus ag an gcreimeadh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thar na blianta.</a:t>
            </a:r>
          </a:p>
          <a:p>
            <a:pPr>
              <a:defRPr/>
            </a:pPr>
            <a:endParaRPr lang="ga-IE" sz="1400" dirty="0">
              <a:solidFill>
                <a:schemeClr val="tx1"/>
              </a:solidFill>
            </a:endParaRPr>
          </a:p>
        </p:txBody>
      </p:sp>
      <p:sp>
        <p:nvSpPr>
          <p:cNvPr id="38" name="TextBox 37"/>
          <p:cNvSpPr txBox="1"/>
          <p:nvPr/>
        </p:nvSpPr>
        <p:spPr>
          <a:xfrm>
            <a:off x="6588757" y="2475696"/>
            <a:ext cx="1880168" cy="338554"/>
          </a:xfrm>
          <a:prstGeom prst="rect">
            <a:avLst/>
          </a:prstGeom>
          <a:noFill/>
        </p:spPr>
        <p:txBody>
          <a:bodyPr wrap="square" rtlCol="0">
            <a:spAutoFit/>
          </a:bodyPr>
          <a:lstStyle/>
          <a:p>
            <a:r>
              <a:rPr lang="ga-IE" sz="1600" dirty="0" smtClean="0">
                <a:latin typeface="Tw Cen MT" panose="020B0602020104020603" pitchFamily="34" charset="0"/>
              </a:rPr>
              <a:t>Orgánaigh bheo 1%</a:t>
            </a:r>
            <a:endParaRPr lang="ga-IE" sz="1600" dirty="0">
              <a:latin typeface="Tw Cen MT" panose="020B0602020104020603" pitchFamily="34" charset="0"/>
            </a:endParaRPr>
          </a:p>
        </p:txBody>
      </p:sp>
      <p:sp>
        <p:nvSpPr>
          <p:cNvPr id="39" name="TextBox 38"/>
          <p:cNvSpPr txBox="1"/>
          <p:nvPr/>
        </p:nvSpPr>
        <p:spPr>
          <a:xfrm>
            <a:off x="5258196" y="2346388"/>
            <a:ext cx="1330561" cy="338554"/>
          </a:xfrm>
          <a:prstGeom prst="rect">
            <a:avLst/>
          </a:prstGeom>
          <a:noFill/>
        </p:spPr>
        <p:txBody>
          <a:bodyPr wrap="square" rtlCol="0">
            <a:spAutoFit/>
          </a:bodyPr>
          <a:lstStyle/>
          <a:p>
            <a:r>
              <a:rPr lang="ga-IE" sz="1600" dirty="0" smtClean="0">
                <a:latin typeface="Tw Cen MT" panose="020B0602020104020603" pitchFamily="34" charset="0"/>
              </a:rPr>
              <a:t>Húmas 4%</a:t>
            </a:r>
            <a:endParaRPr lang="ga-IE" sz="1600" dirty="0">
              <a:latin typeface="Tw Cen MT" panose="020B0602020104020603" pitchFamily="34" charset="0"/>
            </a:endParaRPr>
          </a:p>
        </p:txBody>
      </p:sp>
      <p:sp>
        <p:nvSpPr>
          <p:cNvPr id="41" name="Rounded Rectangle 40">
            <a:extLst>
              <a:ext uri="{FF2B5EF4-FFF2-40B4-BE49-F238E27FC236}">
                <a16:creationId xmlns="" xmlns:a16="http://schemas.microsoft.com/office/drawing/2014/main" id="{6EA6AEE5-B0D4-419D-B7BD-A426B5E1C9B3}"/>
              </a:ext>
            </a:extLst>
          </p:cNvPr>
          <p:cNvSpPr/>
          <p:nvPr/>
        </p:nvSpPr>
        <p:spPr>
          <a:xfrm>
            <a:off x="2247965" y="1814332"/>
            <a:ext cx="2904221" cy="106411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ga-IE" sz="1600" b="1" dirty="0" smtClean="0">
                <a:solidFill>
                  <a:schemeClr val="tx1"/>
                </a:solidFill>
                <a:latin typeface="Tw Cen MT" panose="020B0602020104020603" pitchFamily="34" charset="0"/>
              </a:rPr>
              <a:t>Húmas </a:t>
            </a:r>
            <a:r>
              <a:rPr lang="en-US" sz="1600" b="1" dirty="0" smtClean="0">
                <a:solidFill>
                  <a:schemeClr val="tx1"/>
                </a:solidFill>
                <a:latin typeface="Tw Cen MT" panose="020B0602020104020603" pitchFamily="34" charset="0"/>
              </a:rPr>
              <a:t/>
            </a:r>
            <a:br>
              <a:rPr lang="en-US" sz="1600" b="1"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Substaint dhorcha atá déanta d’iarsmaí lofa plandaí</a:t>
            </a:r>
            <a:r>
              <a:rPr lang="en-US" sz="1400" dirty="0" smtClean="0">
                <a:solidFill>
                  <a:schemeClr val="tx1"/>
                </a:solidFill>
                <a:latin typeface="Tw Cen MT" panose="020B0602020104020603" pitchFamily="34" charset="0"/>
              </a:rPr>
              <a:t>, </a:t>
            </a:r>
            <a:r>
              <a:rPr lang="en-US" sz="1400" dirty="0" err="1" smtClean="0">
                <a:solidFill>
                  <a:schemeClr val="tx1"/>
                </a:solidFill>
                <a:latin typeface="Tw Cen MT" panose="020B0602020104020603" pitchFamily="34" charset="0"/>
              </a:rPr>
              <a:t>feithidí</a:t>
            </a:r>
            <a:r>
              <a:rPr lang="ga-IE" sz="1400" dirty="0" smtClean="0">
                <a:solidFill>
                  <a:schemeClr val="tx1"/>
                </a:solidFill>
                <a:latin typeface="Tw Cen MT" panose="020B0602020104020603" pitchFamily="34" charset="0"/>
              </a:rPr>
              <a:t> agus ainmhithe</a:t>
            </a:r>
            <a:r>
              <a:rPr lang="en-US" sz="1400" dirty="0" smtClean="0">
                <a:solidFill>
                  <a:schemeClr val="tx1"/>
                </a:solidFill>
                <a:latin typeface="Tw Cen MT" panose="020B0602020104020603" pitchFamily="34" charset="0"/>
              </a:rPr>
              <a:t> </a:t>
            </a:r>
            <a:r>
              <a:rPr lang="en-US" sz="1400" dirty="0" err="1" smtClean="0">
                <a:solidFill>
                  <a:schemeClr val="tx1"/>
                </a:solidFill>
                <a:latin typeface="Tw Cen MT" panose="020B0602020104020603" pitchFamily="34" charset="0"/>
              </a:rPr>
              <a:t>eile</a:t>
            </a:r>
            <a:r>
              <a:rPr lang="ga-IE" sz="1400" dirty="0" smtClean="0">
                <a:solidFill>
                  <a:schemeClr val="tx1"/>
                </a:solidFill>
                <a:latin typeface="Tw Cen MT" panose="020B0602020104020603" pitchFamily="34" charset="0"/>
              </a:rPr>
              <a:t>.</a:t>
            </a:r>
            <a:r>
              <a:rPr lang="ga-IE" dirty="0" smtClean="0">
                <a:solidFill>
                  <a:schemeClr val="tx1"/>
                </a:solidFill>
              </a:rPr>
              <a:t>	</a:t>
            </a:r>
            <a:endParaRPr lang="ga-IE" dirty="0">
              <a:solidFill>
                <a:schemeClr val="tx1"/>
              </a:solidFill>
            </a:endParaRPr>
          </a:p>
        </p:txBody>
      </p:sp>
      <p:sp>
        <p:nvSpPr>
          <p:cNvPr id="18" name="Oval 17">
            <a:extLst>
              <a:ext uri="{FF2B5EF4-FFF2-40B4-BE49-F238E27FC236}">
                <a16:creationId xmlns="" xmlns:a16="http://schemas.microsoft.com/office/drawing/2014/main" id="{A478DBEE-4749-4422-AFF5-D1ECCBEBB8F2}"/>
              </a:ext>
            </a:extLst>
          </p:cNvPr>
          <p:cNvSpPr/>
          <p:nvPr/>
        </p:nvSpPr>
        <p:spPr>
          <a:xfrm>
            <a:off x="4760241" y="2758657"/>
            <a:ext cx="2768600" cy="2768600"/>
          </a:xfrm>
          <a:prstGeom prst="ellipse">
            <a:avLst/>
          </a:prstGeom>
          <a:solidFill>
            <a:srgbClr val="D2B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26" name="Chart 25"/>
          <p:cNvGraphicFramePr/>
          <p:nvPr>
            <p:extLst>
              <p:ext uri="{D42A27DB-BD31-4B8C-83A1-F6EECF244321}">
                <p14:modId xmlns:p14="http://schemas.microsoft.com/office/powerpoint/2010/main" val="3113058580"/>
              </p:ext>
            </p:extLst>
          </p:nvPr>
        </p:nvGraphicFramePr>
        <p:xfrm>
          <a:off x="4279450" y="2740207"/>
          <a:ext cx="3660806" cy="2837220"/>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Straight Connector 34"/>
          <p:cNvCxnSpPr/>
          <p:nvPr/>
        </p:nvCxnSpPr>
        <p:spPr>
          <a:xfrm>
            <a:off x="5922818" y="2758657"/>
            <a:ext cx="90100" cy="647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35501" y="2714018"/>
            <a:ext cx="576842" cy="566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úpa 56"/>
          <p:cNvGrpSpPr>
            <a:grpSpLocks noChangeAspect="1"/>
          </p:cNvGrpSpPr>
          <p:nvPr/>
        </p:nvGrpSpPr>
        <p:grpSpPr>
          <a:xfrm>
            <a:off x="221475" y="0"/>
            <a:ext cx="3489021" cy="916736"/>
            <a:chOff x="5" y="146014"/>
            <a:chExt cx="2591309" cy="637277"/>
          </a:xfrm>
          <a:solidFill>
            <a:schemeClr val="accent2">
              <a:lumMod val="20000"/>
              <a:lumOff val="80000"/>
            </a:schemeClr>
          </a:solidFill>
        </p:grpSpPr>
        <p:sp>
          <p:nvSpPr>
            <p:cNvPr id="21" name="Rectangle 9"/>
            <p:cNvSpPr>
              <a:spLocks/>
            </p:cNvSpPr>
            <p:nvPr/>
          </p:nvSpPr>
          <p:spPr bwMode="auto">
            <a:xfrm>
              <a:off x="318641" y="260601"/>
              <a:ext cx="2272673" cy="425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800" dirty="0" smtClean="0">
                  <a:solidFill>
                    <a:schemeClr val="tx1"/>
                  </a:solidFill>
                  <a:latin typeface="Tw Cen MT" panose="020B0602020104020603" pitchFamily="34" charset="0"/>
                  <a:cs typeface="Arial" panose="020B0604020202020204" pitchFamily="34" charset="0"/>
                </a:rPr>
                <a:t>Cad is ithir ann?</a:t>
              </a:r>
              <a:endParaRPr lang="ga-IE" sz="2800" dirty="0">
                <a:solidFill>
                  <a:schemeClr val="tx1"/>
                </a:solidFill>
                <a:latin typeface="Tw Cen MT" panose="020B0602020104020603" pitchFamily="34" charset="0"/>
                <a:cs typeface="Arial" panose="020B0604020202020204" pitchFamily="34" charset="0"/>
              </a:endParaRPr>
            </a:p>
          </p:txBody>
        </p:sp>
        <p:sp>
          <p:nvSpPr>
            <p:cNvPr id="22" name="Oval 10"/>
            <p:cNvSpPr>
              <a:spLocks noChangeAspect="1"/>
            </p:cNvSpPr>
            <p:nvPr/>
          </p:nvSpPr>
          <p:spPr bwMode="auto">
            <a:xfrm>
              <a:off x="5" y="146014"/>
              <a:ext cx="637273" cy="637277"/>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sp>
        <p:nvSpPr>
          <p:cNvPr id="2" name="TextBox 1"/>
          <p:cNvSpPr txBox="1"/>
          <p:nvPr/>
        </p:nvSpPr>
        <p:spPr>
          <a:xfrm>
            <a:off x="3518694" y="5904000"/>
            <a:ext cx="5091977" cy="584775"/>
          </a:xfrm>
          <a:prstGeom prst="rect">
            <a:avLst/>
          </a:prstGeom>
          <a:solidFill>
            <a:schemeClr val="accent2">
              <a:lumMod val="40000"/>
              <a:lumOff val="60000"/>
            </a:schemeClr>
          </a:solidFill>
        </p:spPr>
        <p:txBody>
          <a:bodyPr wrap="square" rtlCol="0">
            <a:spAutoFit/>
          </a:bodyPr>
          <a:lstStyle/>
          <a:p>
            <a:r>
              <a:rPr lang="ga-IE" sz="1600" dirty="0" smtClean="0">
                <a:latin typeface="Tw Cen MT" panose="020B0602020104020603" pitchFamily="34" charset="0"/>
              </a:rPr>
              <a:t>Cliceáil ar an nasc seo chun féachaint ar fhíseán faoin ithir: </a:t>
            </a:r>
            <a:r>
              <a:rPr lang="ga-IE" sz="1600" dirty="0" smtClean="0">
                <a:latin typeface="Tw Cen MT" panose="020B0602020104020603" pitchFamily="34" charset="0"/>
                <a:hlinkClick r:id="rId3"/>
              </a:rPr>
              <a:t>https://www.youtube.com/watch?v=if29mjcd5bc</a:t>
            </a:r>
            <a:r>
              <a:rPr lang="ga-IE" sz="1600" dirty="0" smtClean="0">
                <a:latin typeface="Tw Cen MT" panose="020B0602020104020603" pitchFamily="34" charset="0"/>
              </a:rPr>
              <a:t> </a:t>
            </a:r>
            <a:endParaRPr lang="ga-IE" sz="1600" dirty="0">
              <a:latin typeface="Tw Cen MT" panose="020B0602020104020603" pitchFamily="34" charset="0"/>
            </a:endParaRPr>
          </a:p>
        </p:txBody>
      </p:sp>
    </p:spTree>
    <p:extLst>
      <p:ext uri="{BB962C8B-B14F-4D97-AF65-F5344CB8AC3E}">
        <p14:creationId xmlns:p14="http://schemas.microsoft.com/office/powerpoint/2010/main" val="4022671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2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4"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randombar(horizont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20" grpId="0" animBg="1"/>
      <p:bldP spid="38" grpId="0"/>
      <p:bldP spid="39" grpId="0"/>
      <p:bldP spid="41" grpId="0" animBg="1"/>
      <p:bldGraphic spid="26" grpId="0">
        <p:bldAsOne/>
      </p:bldGraphic>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304145" y="720000"/>
            <a:ext cx="3602182"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Ábhar Mianrach</a:t>
            </a:r>
            <a:endParaRPr lang="ga-IE" sz="3200" dirty="0">
              <a:solidFill>
                <a:schemeClr val="tx1"/>
              </a:solidFill>
              <a:latin typeface="Berlin Sans FB" panose="020E0602020502020306" pitchFamily="34" charset="0"/>
              <a:cs typeface="Arial" panose="020B0604020202020204" pitchFamily="34" charset="0"/>
            </a:endParaRPr>
          </a:p>
        </p:txBody>
      </p:sp>
      <p:sp>
        <p:nvSpPr>
          <p:cNvPr id="3" name="TextBox 2"/>
          <p:cNvSpPr txBox="1"/>
          <p:nvPr/>
        </p:nvSpPr>
        <p:spPr>
          <a:xfrm>
            <a:off x="3103233" y="1894139"/>
            <a:ext cx="8187067" cy="3847862"/>
          </a:xfrm>
          <a:prstGeom prst="roundRect">
            <a:avLst/>
          </a:prstGeom>
          <a:solidFill>
            <a:srgbClr val="FBE5D6"/>
          </a:solidFill>
          <a:ln w="12700">
            <a:solidFill>
              <a:srgbClr val="990000"/>
            </a:solidFill>
          </a:ln>
        </p:spPr>
        <p:txBody>
          <a:bodyPr wrap="square" rtlCol="0" anchor="ctr" anchorCtr="0">
            <a:spAutoFit/>
          </a:bodyPr>
          <a:lstStyle/>
          <a:p>
            <a:pPr marL="1800225" indent="-457200"/>
            <a:r>
              <a:rPr lang="en-US" sz="2000" dirty="0" smtClean="0">
                <a:latin typeface="Tw Cen MT" panose="020B0602020104020603" pitchFamily="34" charset="0"/>
              </a:rPr>
              <a:t>	</a:t>
            </a:r>
            <a:r>
              <a:rPr lang="ga-IE" sz="2000" dirty="0" smtClean="0">
                <a:latin typeface="Tw Cen MT" panose="020B0602020104020603" pitchFamily="34" charset="0"/>
              </a:rPr>
              <a:t>Is </a:t>
            </a:r>
            <a:r>
              <a:rPr lang="ga-IE" sz="2000" dirty="0">
                <a:latin typeface="Tw Cen MT" panose="020B0602020104020603" pitchFamily="34" charset="0"/>
              </a:rPr>
              <a:t>é an t-ábhar mianrach an comhábhar is mó dá bhfuil san ithir. Is éard atá ann ná carraigeacha atá briste síos ag an síonchaitheamh agus ag an gcreimeadh thar na blianta. Clocha, gaineamh, siolta agus cré a dhéantar de na carraigeacha nuair a bhristear síos iad. De mhianraí atá carraigeacha déanta agus, mar sin, de mhianraí atá na clocha, an gaineamh, an siolta agus an chré san ithir déanta freisin. Tá cuid de na mianraí sin de dhíth ar phlandaí chun gur féidir leo fás. Súnn na plandaí na mianraí as an ábhar mianrach san ithir chun go bhfásfaidh siad go maith.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385" y="1986850"/>
            <a:ext cx="4142069" cy="3662438"/>
          </a:xfrm>
          <a:prstGeom prst="ellipse">
            <a:avLst/>
          </a:prstGeom>
          <a:ln w="7620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3784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9" name="Rounded Rectangle 8"/>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3674735" y="523752"/>
            <a:ext cx="4575886"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endParaRPr lang="en-US" sz="3200" dirty="0" smtClean="0">
              <a:solidFill>
                <a:schemeClr val="tx1"/>
              </a:solidFill>
              <a:latin typeface="Tw Cen MT" panose="020B0602020104020603" pitchFamily="34" charset="0"/>
              <a:cs typeface="Arial" panose="020B0604020202020204" pitchFamily="34" charset="0"/>
            </a:endParaRPr>
          </a:p>
          <a:p>
            <a:pPr algn="ctr">
              <a:defRPr/>
            </a:pPr>
            <a:r>
              <a:rPr lang="ga-IE" sz="3200" dirty="0" smtClean="0">
                <a:solidFill>
                  <a:schemeClr val="tx1"/>
                </a:solidFill>
                <a:latin typeface="Berlin Sans FB" panose="020E0602020502020306" pitchFamily="34" charset="0"/>
                <a:cs typeface="Arial" panose="020B0604020202020204" pitchFamily="34" charset="0"/>
              </a:rPr>
              <a:t>Orgánaigh Bheo</a:t>
            </a:r>
          </a:p>
          <a:p>
            <a:pPr marL="447675">
              <a:defRPr/>
            </a:pPr>
            <a:endParaRPr lang="ga-IE" sz="3200" dirty="0">
              <a:solidFill>
                <a:schemeClr val="tx1"/>
              </a:solidFill>
              <a:latin typeface="Berlin Sans FB" panose="020E0602020502020306" pitchFamily="34" charset="0"/>
              <a:cs typeface="Arial" panose="020B0604020202020204" pitchFamily="34" charset="0"/>
            </a:endParaRPr>
          </a:p>
        </p:txBody>
      </p:sp>
      <p:sp>
        <p:nvSpPr>
          <p:cNvPr id="3" name="TextBox 2"/>
          <p:cNvSpPr txBox="1"/>
          <p:nvPr/>
        </p:nvSpPr>
        <p:spPr>
          <a:xfrm>
            <a:off x="2275555" y="1554764"/>
            <a:ext cx="8716500" cy="2145268"/>
          </a:xfrm>
          <a:prstGeom prst="roundRect">
            <a:avLst/>
          </a:prstGeom>
          <a:solidFill>
            <a:srgbClr val="FBE5D6"/>
          </a:solidFill>
          <a:ln w="12700">
            <a:solidFill>
              <a:srgbClr val="990000"/>
            </a:solidFill>
          </a:ln>
        </p:spPr>
        <p:txBody>
          <a:bodyPr wrap="square" rtlCol="0">
            <a:spAutoFit/>
          </a:bodyPr>
          <a:lstStyle/>
          <a:p>
            <a:pPr marL="1074738" lvl="0">
              <a:defRPr/>
            </a:pPr>
            <a:r>
              <a:rPr lang="ga-IE" sz="2000" dirty="0" smtClean="0">
                <a:latin typeface="Tw Cen MT" panose="020B0602020104020603" pitchFamily="34" charset="0"/>
              </a:rPr>
              <a:t>Maireann orgánaigh san ithir atá chomh beag sin nach mbíonn siad le feiceáil ag an tsúil. </a:t>
            </a:r>
            <a:r>
              <a:rPr lang="ga-IE" sz="2000" b="1" dirty="0" smtClean="0">
                <a:latin typeface="Tw Cen MT" panose="020B0602020104020603" pitchFamily="34" charset="0"/>
              </a:rPr>
              <a:t>Miocrorgánaigh </a:t>
            </a:r>
            <a:r>
              <a:rPr lang="ga-IE" sz="2000" dirty="0" smtClean="0">
                <a:latin typeface="Tw Cen MT" panose="020B0602020104020603" pitchFamily="34" charset="0"/>
              </a:rPr>
              <a:t>a thugtar orthu agus bíonn siad chomh bídeach sin go bhféadfadh na milliúin acu a bheith in aon spúnóg amháin d’ithir. Miocrorgánaigh is ea baictéir agus fungais. </a:t>
            </a:r>
            <a:br>
              <a:rPr lang="ga-IE" sz="2000" dirty="0" smtClean="0">
                <a:latin typeface="Tw Cen MT" panose="020B0602020104020603" pitchFamily="34" charset="0"/>
              </a:rPr>
            </a:br>
            <a:r>
              <a:rPr lang="ga-IE" sz="2000" dirty="0" smtClean="0">
                <a:latin typeface="Tw Cen MT" panose="020B0602020104020603" pitchFamily="34" charset="0"/>
              </a:rPr>
              <a:t>Is iad na baictéir agus na fungais a bhriseann síos na hiarsmaí lofa plandaí agus ainmhithe agus a dhéanann húmas díobh. </a:t>
            </a:r>
            <a:endParaRPr lang="ga-IE" sz="2000" dirty="0">
              <a:latin typeface="Tw Cen MT" panose="020B0602020104020603"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4800" y="1501631"/>
            <a:ext cx="2251534" cy="2251534"/>
          </a:xfrm>
          <a:prstGeom prst="ellipse">
            <a:avLst/>
          </a:prstGeom>
          <a:ln w="76200">
            <a:solidFill>
              <a:schemeClr val="bg1"/>
            </a:solidFill>
          </a:ln>
          <a:effectLst/>
        </p:spPr>
      </p:pic>
      <p:sp>
        <p:nvSpPr>
          <p:cNvPr id="8" name="TextBox 7"/>
          <p:cNvSpPr txBox="1"/>
          <p:nvPr/>
        </p:nvSpPr>
        <p:spPr>
          <a:xfrm>
            <a:off x="2340543" y="4368880"/>
            <a:ext cx="8716500" cy="1464231"/>
          </a:xfrm>
          <a:prstGeom prst="roundRect">
            <a:avLst/>
          </a:prstGeom>
          <a:solidFill>
            <a:srgbClr val="FBE5D6"/>
          </a:solidFill>
          <a:ln w="12700">
            <a:solidFill>
              <a:srgbClr val="990000"/>
            </a:solidFill>
          </a:ln>
        </p:spPr>
        <p:txBody>
          <a:bodyPr wrap="square" rtlCol="0">
            <a:spAutoFit/>
          </a:bodyPr>
          <a:lstStyle/>
          <a:p>
            <a:pPr marL="1074738" lvl="0">
              <a:defRPr/>
            </a:pPr>
            <a:r>
              <a:rPr lang="ga-IE" sz="2000" dirty="0" smtClean="0">
                <a:latin typeface="Tw Cen MT" panose="020B0602020104020603" pitchFamily="34" charset="0"/>
              </a:rPr>
              <a:t>Chomh maith leis </a:t>
            </a:r>
            <a:r>
              <a:rPr lang="en-US" sz="2000" dirty="0" smtClean="0">
                <a:latin typeface="Tw Cen MT" panose="020B0602020104020603" pitchFamily="34" charset="0"/>
              </a:rPr>
              <a:t>sin</a:t>
            </a:r>
            <a:r>
              <a:rPr lang="ga-IE" sz="2000" dirty="0" smtClean="0">
                <a:latin typeface="Tw Cen MT" panose="020B0602020104020603" pitchFamily="34" charset="0"/>
              </a:rPr>
              <a:t>, bíonn orgánaigh bheo san ithir a bhíonn le feiceáil </a:t>
            </a:r>
            <a:r>
              <a:rPr lang="en-US" sz="2000" dirty="0" smtClean="0">
                <a:latin typeface="Tw Cen MT" panose="020B0602020104020603" pitchFamily="34" charset="0"/>
              </a:rPr>
              <a:t>ag an </a:t>
            </a:r>
            <a:r>
              <a:rPr lang="en-US" sz="2000" dirty="0" err="1" smtClean="0">
                <a:latin typeface="Tw Cen MT" panose="020B0602020104020603" pitchFamily="34" charset="0"/>
              </a:rPr>
              <a:t>duine</a:t>
            </a:r>
            <a:r>
              <a:rPr lang="ga-IE" sz="2000" dirty="0" smtClean="0">
                <a:latin typeface="Tw Cen MT" panose="020B0602020104020603" pitchFamily="34" charset="0"/>
              </a:rPr>
              <a:t>. Samplaí díobh is ea fíneoga ithreach, ciaróga, seangáin agus péisteanna talún. Bogann na péisteanna talún tríd an ithir agus scaoileann sé sin uisce agus aer isteach tríd an ithir do na plandaí.</a:t>
            </a:r>
            <a:endParaRPr lang="ga-IE" sz="2000" dirty="0">
              <a:latin typeface="Tw Cen MT" panose="020B0602020104020603" pitchFamily="34" charset="0"/>
            </a:endParaRPr>
          </a:p>
        </p:txBody>
      </p:sp>
      <p:pic>
        <p:nvPicPr>
          <p:cNvPr id="2052" name="Picture 4"/>
          <p:cNvPicPr>
            <a:picLocks noChangeArrowheads="1"/>
          </p:cNvPicPr>
          <p:nvPr/>
        </p:nvPicPr>
        <p:blipFill rotWithShape="1">
          <a:blip r:embed="rId4">
            <a:extLst>
              <a:ext uri="{28A0092B-C50C-407E-A947-70E740481C1C}">
                <a14:useLocalDpi xmlns:a14="http://schemas.microsoft.com/office/drawing/2010/main" val="0"/>
              </a:ext>
            </a:extLst>
          </a:blip>
          <a:srcRect l="11706" t="190" r="5442" b="5783"/>
          <a:stretch/>
        </p:blipFill>
        <p:spPr bwMode="auto">
          <a:xfrm>
            <a:off x="1019812" y="3942290"/>
            <a:ext cx="2381510" cy="2317410"/>
          </a:xfrm>
          <a:prstGeom prst="ellipse">
            <a:avLst/>
          </a:prstGeom>
          <a:ln w="7620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26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669145" y="729492"/>
            <a:ext cx="2337445"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3200" dirty="0" smtClean="0">
                <a:solidFill>
                  <a:schemeClr val="tx1"/>
                </a:solidFill>
                <a:latin typeface="Berlin Sans FB" panose="020E0602020502020306" pitchFamily="34" charset="0"/>
                <a:cs typeface="Arial" panose="020B0604020202020204" pitchFamily="34" charset="0"/>
              </a:rPr>
              <a:t>Húmas</a:t>
            </a:r>
            <a:endParaRPr lang="ga-IE" sz="3200" dirty="0">
              <a:solidFill>
                <a:schemeClr val="tx1"/>
              </a:solidFill>
              <a:latin typeface="Berlin Sans FB" panose="020E0602020502020306" pitchFamily="34" charset="0"/>
              <a:cs typeface="Arial" panose="020B0604020202020204" pitchFamily="34" charset="0"/>
            </a:endParaRPr>
          </a:p>
        </p:txBody>
      </p:sp>
      <p:sp>
        <p:nvSpPr>
          <p:cNvPr id="5" name="Freeform 4"/>
          <p:cNvSpPr/>
          <p:nvPr/>
        </p:nvSpPr>
        <p:spPr>
          <a:xfrm>
            <a:off x="2549923" y="2263477"/>
            <a:ext cx="8941623" cy="2159993"/>
          </a:xfrm>
          <a:custGeom>
            <a:avLst/>
            <a:gdLst>
              <a:gd name="connsiteX0" fmla="*/ 0 w 8913333"/>
              <a:gd name="connsiteY0" fmla="*/ 360006 h 2159991"/>
              <a:gd name="connsiteX1" fmla="*/ 360006 w 8913333"/>
              <a:gd name="connsiteY1" fmla="*/ 0 h 2159991"/>
              <a:gd name="connsiteX2" fmla="*/ 8553327 w 8913333"/>
              <a:gd name="connsiteY2" fmla="*/ 0 h 2159991"/>
              <a:gd name="connsiteX3" fmla="*/ 8913333 w 8913333"/>
              <a:gd name="connsiteY3" fmla="*/ 360006 h 2159991"/>
              <a:gd name="connsiteX4" fmla="*/ 8913333 w 8913333"/>
              <a:gd name="connsiteY4" fmla="*/ 1799985 h 2159991"/>
              <a:gd name="connsiteX5" fmla="*/ 8553327 w 8913333"/>
              <a:gd name="connsiteY5" fmla="*/ 2159991 h 2159991"/>
              <a:gd name="connsiteX6" fmla="*/ 360006 w 8913333"/>
              <a:gd name="connsiteY6" fmla="*/ 2159991 h 2159991"/>
              <a:gd name="connsiteX7" fmla="*/ 0 w 8913333"/>
              <a:gd name="connsiteY7" fmla="*/ 1799985 h 2159991"/>
              <a:gd name="connsiteX8" fmla="*/ 0 w 8913333"/>
              <a:gd name="connsiteY8" fmla="*/ 360006 h 21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3333" h="2159991">
                <a:moveTo>
                  <a:pt x="8913333" y="1799984"/>
                </a:moveTo>
                <a:cubicBezTo>
                  <a:pt x="8913333" y="1998810"/>
                  <a:pt x="8752153" y="2159990"/>
                  <a:pt x="8553327" y="2159990"/>
                </a:cubicBezTo>
                <a:lnTo>
                  <a:pt x="360006" y="2159990"/>
                </a:lnTo>
                <a:cubicBezTo>
                  <a:pt x="161180" y="2159990"/>
                  <a:pt x="0" y="1998810"/>
                  <a:pt x="0" y="1799984"/>
                </a:cubicBezTo>
                <a:lnTo>
                  <a:pt x="0" y="360007"/>
                </a:lnTo>
                <a:cubicBezTo>
                  <a:pt x="0" y="161181"/>
                  <a:pt x="161180" y="1"/>
                  <a:pt x="360006" y="1"/>
                </a:cubicBezTo>
                <a:lnTo>
                  <a:pt x="8553327" y="1"/>
                </a:lnTo>
                <a:cubicBezTo>
                  <a:pt x="8752153" y="1"/>
                  <a:pt x="8913333" y="161181"/>
                  <a:pt x="8913333" y="360007"/>
                </a:cubicBezTo>
                <a:lnTo>
                  <a:pt x="8913333" y="1799984"/>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1900471" tIns="181643" rIns="247682" bIns="181643" numCol="1" spcCol="1270" anchor="ctr" anchorCtr="0">
            <a:noAutofit/>
          </a:bodyPr>
          <a:lstStyle/>
          <a:p>
            <a:pPr defTabSz="889000">
              <a:lnSpc>
                <a:spcPct val="90000"/>
              </a:lnSpc>
              <a:spcBef>
                <a:spcPct val="0"/>
              </a:spcBef>
              <a:spcAft>
                <a:spcPct val="35000"/>
              </a:spcAft>
            </a:pPr>
            <a:r>
              <a:rPr lang="ga-IE" sz="2000" kern="1200" noProof="0" dirty="0" smtClean="0">
                <a:solidFill>
                  <a:schemeClr val="tx1"/>
                </a:solidFill>
                <a:latin typeface="Tw Cen MT" panose="020B0602020104020603" pitchFamily="34" charset="0"/>
              </a:rPr>
              <a:t>Nuair a fhaigheann plandaí agus ainmhithe bás, briseann miocrorgánaigh síos iad agus lobhann siad. Déantar glóthán dubh dorcha ar a dtugtar </a:t>
            </a:r>
            <a:r>
              <a:rPr lang="ga-IE" sz="2000" b="1" kern="1200" noProof="0" dirty="0" smtClean="0">
                <a:solidFill>
                  <a:schemeClr val="tx1"/>
                </a:solidFill>
                <a:latin typeface="Tw Cen MT" panose="020B0602020104020603" pitchFamily="34" charset="0"/>
              </a:rPr>
              <a:t>húmas </a:t>
            </a:r>
            <a:r>
              <a:rPr lang="ga-IE" sz="2000" kern="1200" noProof="0" dirty="0" smtClean="0">
                <a:solidFill>
                  <a:schemeClr val="tx1"/>
                </a:solidFill>
                <a:latin typeface="Tw Cen MT" panose="020B0602020104020603" pitchFamily="34" charset="0"/>
              </a:rPr>
              <a:t>de na hiarsmaí lofa plandaí agus ainmhithe. </a:t>
            </a:r>
            <a:r>
              <a:rPr lang="ga-IE" sz="2000" kern="1200" dirty="0" smtClean="0">
                <a:solidFill>
                  <a:schemeClr val="tx1"/>
                </a:solidFill>
                <a:latin typeface="Tw Cen MT" panose="020B0602020104020603" pitchFamily="34" charset="0"/>
              </a:rPr>
              <a:t>Bíonn an húmas lán de chothaithigh. </a:t>
            </a:r>
            <a:r>
              <a:rPr lang="ga-IE" sz="2000" kern="1200" noProof="0" dirty="0" smtClean="0">
                <a:latin typeface="Tw Cen MT" panose="020B0602020104020603" pitchFamily="34" charset="0"/>
              </a:rPr>
              <a:t>Faigheann na plandaí a bhíonn ag fás san ithir cothú ón húmas, mar sin. </a:t>
            </a:r>
            <a:r>
              <a:rPr lang="ga-IE" sz="2000" dirty="0" smtClean="0">
                <a:solidFill>
                  <a:schemeClr val="tx1"/>
                </a:solidFill>
                <a:latin typeface="Tw Cen MT" panose="020B0602020104020603" pitchFamily="34" charset="0"/>
              </a:rPr>
              <a:t>Chomh maith leis sin, cuidíonn</a:t>
            </a:r>
            <a:r>
              <a:rPr lang="ga-IE" sz="2000" kern="1200" noProof="0" dirty="0" smtClean="0">
                <a:latin typeface="Tw Cen MT" panose="020B0602020104020603" pitchFamily="34" charset="0"/>
              </a:rPr>
              <a:t> an húmas an ithir a choinneáil le chéile agus cuireann sé lena torthúlacht. </a:t>
            </a:r>
            <a:endParaRPr lang="ga-IE" sz="2000" kern="1200" noProof="0" dirty="0" smtClean="0">
              <a:solidFill>
                <a:schemeClr val="tx1"/>
              </a:solidFill>
              <a:latin typeface="Tw Cen MT" panose="020B0602020104020603"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196" t="-1" r="2033" b="986"/>
          <a:stretch/>
        </p:blipFill>
        <p:spPr>
          <a:xfrm>
            <a:off x="896466" y="1918956"/>
            <a:ext cx="3306913" cy="2849033"/>
          </a:xfrm>
          <a:prstGeom prst="ellipse">
            <a:avLst/>
          </a:prstGeom>
          <a:ln w="76200">
            <a:solidFill>
              <a:schemeClr val="bg1"/>
            </a:solidFill>
          </a:ln>
          <a:effectLst/>
        </p:spPr>
      </p:pic>
    </p:spTree>
    <p:extLst>
      <p:ext uri="{BB962C8B-B14F-4D97-AF65-F5344CB8AC3E}">
        <p14:creationId xmlns:p14="http://schemas.microsoft.com/office/powerpoint/2010/main" val="88614646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8" name="Rounded Rectangle 7"/>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669145" y="729492"/>
            <a:ext cx="2337445"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Uisce</a:t>
            </a:r>
            <a:endParaRPr lang="ga-IE" sz="3200" dirty="0">
              <a:solidFill>
                <a:schemeClr val="tx1"/>
              </a:solidFill>
              <a:latin typeface="Berlin Sans FB" panose="020E0602020502020306" pitchFamily="34" charset="0"/>
              <a:cs typeface="Arial" panose="020B0604020202020204" pitchFamily="34" charset="0"/>
            </a:endParaRPr>
          </a:p>
        </p:txBody>
      </p:sp>
      <p:sp>
        <p:nvSpPr>
          <p:cNvPr id="7" name="Freeform 6"/>
          <p:cNvSpPr/>
          <p:nvPr/>
        </p:nvSpPr>
        <p:spPr>
          <a:xfrm>
            <a:off x="2498359" y="2343151"/>
            <a:ext cx="8526759" cy="2010430"/>
          </a:xfrm>
          <a:custGeom>
            <a:avLst/>
            <a:gdLst>
              <a:gd name="connsiteX0" fmla="*/ 0 w 8913333"/>
              <a:gd name="connsiteY0" fmla="*/ 360006 h 2159991"/>
              <a:gd name="connsiteX1" fmla="*/ 360006 w 8913333"/>
              <a:gd name="connsiteY1" fmla="*/ 0 h 2159991"/>
              <a:gd name="connsiteX2" fmla="*/ 8553327 w 8913333"/>
              <a:gd name="connsiteY2" fmla="*/ 0 h 2159991"/>
              <a:gd name="connsiteX3" fmla="*/ 8913333 w 8913333"/>
              <a:gd name="connsiteY3" fmla="*/ 360006 h 2159991"/>
              <a:gd name="connsiteX4" fmla="*/ 8913333 w 8913333"/>
              <a:gd name="connsiteY4" fmla="*/ 1799985 h 2159991"/>
              <a:gd name="connsiteX5" fmla="*/ 8553327 w 8913333"/>
              <a:gd name="connsiteY5" fmla="*/ 2159991 h 2159991"/>
              <a:gd name="connsiteX6" fmla="*/ 360006 w 8913333"/>
              <a:gd name="connsiteY6" fmla="*/ 2159991 h 2159991"/>
              <a:gd name="connsiteX7" fmla="*/ 0 w 8913333"/>
              <a:gd name="connsiteY7" fmla="*/ 1799985 h 2159991"/>
              <a:gd name="connsiteX8" fmla="*/ 0 w 8913333"/>
              <a:gd name="connsiteY8" fmla="*/ 360006 h 21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3333" h="2159991">
                <a:moveTo>
                  <a:pt x="8913333" y="1799984"/>
                </a:moveTo>
                <a:cubicBezTo>
                  <a:pt x="8913333" y="1998810"/>
                  <a:pt x="8752153" y="2159990"/>
                  <a:pt x="8553327" y="2159990"/>
                </a:cubicBezTo>
                <a:lnTo>
                  <a:pt x="360006" y="2159990"/>
                </a:lnTo>
                <a:cubicBezTo>
                  <a:pt x="161180" y="2159990"/>
                  <a:pt x="0" y="1998810"/>
                  <a:pt x="0" y="1799984"/>
                </a:cubicBezTo>
                <a:lnTo>
                  <a:pt x="0" y="360007"/>
                </a:lnTo>
                <a:cubicBezTo>
                  <a:pt x="0" y="161181"/>
                  <a:pt x="161180" y="1"/>
                  <a:pt x="360006" y="1"/>
                </a:cubicBezTo>
                <a:lnTo>
                  <a:pt x="8553327" y="1"/>
                </a:lnTo>
                <a:cubicBezTo>
                  <a:pt x="8752153" y="1"/>
                  <a:pt x="8913333" y="161181"/>
                  <a:pt x="8913333" y="360007"/>
                </a:cubicBezTo>
                <a:lnTo>
                  <a:pt x="8913333" y="1799984"/>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1900471" tIns="181643" rIns="247682" bIns="181643" numCol="1" spcCol="1270" anchor="ctr" anchorCtr="0">
            <a:noAutofit/>
          </a:bodyPr>
          <a:lstStyle/>
          <a:p>
            <a:pPr lvl="0" defTabSz="889000">
              <a:lnSpc>
                <a:spcPct val="90000"/>
              </a:lnSpc>
              <a:spcBef>
                <a:spcPct val="0"/>
              </a:spcBef>
              <a:spcAft>
                <a:spcPct val="35000"/>
              </a:spcAft>
            </a:pPr>
            <a:r>
              <a:rPr lang="ga-IE" sz="2000" dirty="0">
                <a:solidFill>
                  <a:schemeClr val="tx1"/>
                </a:solidFill>
                <a:latin typeface="Tw Cen MT" panose="020B0602020104020603" pitchFamily="34" charset="0"/>
              </a:rPr>
              <a:t>Tá uisce de dhíth ar phlandaí ar chúiseanna éagsúla. Is tríd an uisce, mar shampla, a fhaigheann plandaí na mianraí agus na cothaithigh a bheidh uathu chun fás. </a:t>
            </a:r>
            <a:r>
              <a:rPr lang="en-US" sz="2000" dirty="0" smtClean="0">
                <a:solidFill>
                  <a:schemeClr val="tx1"/>
                </a:solidFill>
                <a:latin typeface="Tw Cen MT" panose="020B0602020104020603" pitchFamily="34" charset="0"/>
              </a:rPr>
              <a:t>Is s</a:t>
            </a:r>
            <a:r>
              <a:rPr lang="ga-IE" sz="2000" dirty="0" smtClean="0">
                <a:solidFill>
                  <a:schemeClr val="tx1"/>
                </a:solidFill>
                <a:latin typeface="Tw Cen MT" panose="020B0602020104020603" pitchFamily="34" charset="0"/>
              </a:rPr>
              <a:t>na </a:t>
            </a:r>
            <a:r>
              <a:rPr lang="ga-IE" sz="2000" dirty="0">
                <a:solidFill>
                  <a:schemeClr val="tx1"/>
                </a:solidFill>
                <a:latin typeface="Tw Cen MT" panose="020B0602020104020603" pitchFamily="34" charset="0"/>
              </a:rPr>
              <a:t>cáithníní ithreach a bhíonn na mianraí agus na cothaithigh. </a:t>
            </a:r>
            <a:r>
              <a:rPr lang="en-US" sz="2000" dirty="0" smtClean="0">
                <a:solidFill>
                  <a:schemeClr val="tx1"/>
                </a:solidFill>
                <a:latin typeface="Tw Cen MT" panose="020B0602020104020603" pitchFamily="34" charset="0"/>
              </a:rPr>
              <a:t>S</a:t>
            </a:r>
            <a:r>
              <a:rPr lang="ga-IE" sz="2000" dirty="0" smtClean="0">
                <a:solidFill>
                  <a:schemeClr val="tx1"/>
                </a:solidFill>
                <a:latin typeface="Tw Cen MT" panose="020B0602020104020603" pitchFamily="34" charset="0"/>
              </a:rPr>
              <a:t>na </a:t>
            </a:r>
            <a:r>
              <a:rPr lang="ga-IE" sz="2000" dirty="0">
                <a:solidFill>
                  <a:schemeClr val="tx1"/>
                </a:solidFill>
                <a:latin typeface="Tw Cen MT" panose="020B0602020104020603" pitchFamily="34" charset="0"/>
              </a:rPr>
              <a:t>spásanna idir na cáithníní ithreach a bhíonn an t-uisce. </a:t>
            </a:r>
            <a:r>
              <a:rPr lang="ga-IE" sz="2000" dirty="0" smtClean="0">
                <a:solidFill>
                  <a:schemeClr val="tx1"/>
                </a:solidFill>
                <a:latin typeface="Tw Cen MT" panose="020B0602020104020603" pitchFamily="34" charset="0"/>
              </a:rPr>
              <a:t>Tuaslagann </a:t>
            </a:r>
            <a:r>
              <a:rPr lang="ga-IE" sz="2000" dirty="0">
                <a:solidFill>
                  <a:schemeClr val="tx1"/>
                </a:solidFill>
                <a:latin typeface="Tw Cen MT" panose="020B0602020104020603" pitchFamily="34" charset="0"/>
              </a:rPr>
              <a:t>cuid de na mianraí agus na cothaithigh san uisce. Ansin súnn na plandaí an t-uisce isteach trína bhfréamhacha.</a:t>
            </a:r>
            <a:endParaRPr lang="ga-IE" sz="2000" kern="1200" noProof="0" dirty="0" smtClean="0">
              <a:solidFill>
                <a:schemeClr val="tx1"/>
              </a:solidFill>
              <a:latin typeface="Tw Cen MT" panose="020B0602020104020603"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301" t="4304" r="2679" b="2618"/>
          <a:stretch/>
        </p:blipFill>
        <p:spPr>
          <a:xfrm>
            <a:off x="1194400" y="2124000"/>
            <a:ext cx="3060000" cy="2484000"/>
          </a:xfrm>
          <a:prstGeom prst="ellipse">
            <a:avLst/>
          </a:prstGeom>
          <a:ln>
            <a:noFill/>
          </a:ln>
          <a:effectLst/>
        </p:spPr>
      </p:pic>
    </p:spTree>
    <p:extLst>
      <p:ext uri="{BB962C8B-B14F-4D97-AF65-F5344CB8AC3E}">
        <p14:creationId xmlns:p14="http://schemas.microsoft.com/office/powerpoint/2010/main" val="33081675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669145" y="729492"/>
            <a:ext cx="2337445"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solidFill>
                  <a:schemeClr val="tx1"/>
                </a:solidFill>
                <a:latin typeface="Berlin Sans FB" panose="020E0602020502020306" pitchFamily="34" charset="0"/>
                <a:cs typeface="Arial" panose="020B0604020202020204" pitchFamily="34" charset="0"/>
              </a:rPr>
              <a:t>Aer</a:t>
            </a:r>
            <a:endParaRPr lang="ga-IE" sz="3200" dirty="0">
              <a:solidFill>
                <a:schemeClr val="tx1"/>
              </a:solidFill>
              <a:latin typeface="Berlin Sans FB" panose="020E0602020502020306" pitchFamily="34" charset="0"/>
              <a:cs typeface="Arial" panose="020B0604020202020204" pitchFamily="34" charset="0"/>
            </a:endParaRPr>
          </a:p>
        </p:txBody>
      </p:sp>
      <p:sp>
        <p:nvSpPr>
          <p:cNvPr id="5" name="Freeform 4"/>
          <p:cNvSpPr/>
          <p:nvPr/>
        </p:nvSpPr>
        <p:spPr>
          <a:xfrm>
            <a:off x="3140390" y="2589744"/>
            <a:ext cx="7997510" cy="1664657"/>
          </a:xfrm>
          <a:custGeom>
            <a:avLst/>
            <a:gdLst>
              <a:gd name="connsiteX0" fmla="*/ 0 w 8913333"/>
              <a:gd name="connsiteY0" fmla="*/ 360006 h 2159991"/>
              <a:gd name="connsiteX1" fmla="*/ 360006 w 8913333"/>
              <a:gd name="connsiteY1" fmla="*/ 0 h 2159991"/>
              <a:gd name="connsiteX2" fmla="*/ 8553327 w 8913333"/>
              <a:gd name="connsiteY2" fmla="*/ 0 h 2159991"/>
              <a:gd name="connsiteX3" fmla="*/ 8913333 w 8913333"/>
              <a:gd name="connsiteY3" fmla="*/ 360006 h 2159991"/>
              <a:gd name="connsiteX4" fmla="*/ 8913333 w 8913333"/>
              <a:gd name="connsiteY4" fmla="*/ 1799985 h 2159991"/>
              <a:gd name="connsiteX5" fmla="*/ 8553327 w 8913333"/>
              <a:gd name="connsiteY5" fmla="*/ 2159991 h 2159991"/>
              <a:gd name="connsiteX6" fmla="*/ 360006 w 8913333"/>
              <a:gd name="connsiteY6" fmla="*/ 2159991 h 2159991"/>
              <a:gd name="connsiteX7" fmla="*/ 0 w 8913333"/>
              <a:gd name="connsiteY7" fmla="*/ 1799985 h 2159991"/>
              <a:gd name="connsiteX8" fmla="*/ 0 w 8913333"/>
              <a:gd name="connsiteY8" fmla="*/ 360006 h 21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3333" h="2159991">
                <a:moveTo>
                  <a:pt x="8913333" y="1799984"/>
                </a:moveTo>
                <a:cubicBezTo>
                  <a:pt x="8913333" y="1998810"/>
                  <a:pt x="8752153" y="2159990"/>
                  <a:pt x="8553327" y="2159990"/>
                </a:cubicBezTo>
                <a:lnTo>
                  <a:pt x="360006" y="2159990"/>
                </a:lnTo>
                <a:cubicBezTo>
                  <a:pt x="161180" y="2159990"/>
                  <a:pt x="0" y="1998810"/>
                  <a:pt x="0" y="1799984"/>
                </a:cubicBezTo>
                <a:lnTo>
                  <a:pt x="0" y="360007"/>
                </a:lnTo>
                <a:cubicBezTo>
                  <a:pt x="0" y="161181"/>
                  <a:pt x="161180" y="1"/>
                  <a:pt x="360006" y="1"/>
                </a:cubicBezTo>
                <a:lnTo>
                  <a:pt x="8553327" y="1"/>
                </a:lnTo>
                <a:cubicBezTo>
                  <a:pt x="8752153" y="1"/>
                  <a:pt x="8913333" y="161181"/>
                  <a:pt x="8913333" y="360007"/>
                </a:cubicBezTo>
                <a:lnTo>
                  <a:pt x="8913333" y="1799984"/>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1900471" tIns="181643" rIns="247682" bIns="181643" numCol="1" spcCol="1270" anchor="ctr" anchorCtr="0">
            <a:noAutofit/>
          </a:bodyPr>
          <a:lstStyle/>
          <a:p>
            <a:pPr lvl="0" defTabSz="889000">
              <a:lnSpc>
                <a:spcPct val="90000"/>
              </a:lnSpc>
              <a:spcBef>
                <a:spcPct val="0"/>
              </a:spcBef>
              <a:spcAft>
                <a:spcPct val="35000"/>
              </a:spcAft>
            </a:pPr>
            <a:r>
              <a:rPr lang="ga-IE" sz="2000" dirty="0">
                <a:solidFill>
                  <a:schemeClr val="tx1"/>
                </a:solidFill>
                <a:latin typeface="Tw Cen MT" panose="020B0602020104020603" pitchFamily="34" charset="0"/>
              </a:rPr>
              <a:t>Bíonn aer le fáil sna spásanna idir na cáithníní ithreach freisin. Tá an t-aer riachtanach do na mionainmhithe agus do na miocrorgánaigh a mhaireann san ithir. Is uaidh a fhaigheann plandaí ocsaigin agus nítrigin le maireachtáil freisin.</a:t>
            </a:r>
            <a:endParaRPr lang="ga-IE" sz="2000" kern="1200" noProof="0" dirty="0" smtClean="0">
              <a:solidFill>
                <a:schemeClr val="tx1"/>
              </a:solidFill>
              <a:latin typeface="Tw Cen MT" panose="020B06020201040206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44" y="1683139"/>
            <a:ext cx="3332019" cy="3332019"/>
          </a:xfrm>
          <a:prstGeom prst="ellipse">
            <a:avLst/>
          </a:prstGeom>
          <a:ln>
            <a:noFill/>
          </a:ln>
          <a:effectLst>
            <a:softEdge rad="112500"/>
          </a:effectLst>
        </p:spPr>
      </p:pic>
    </p:spTree>
    <p:extLst>
      <p:ext uri="{BB962C8B-B14F-4D97-AF65-F5344CB8AC3E}">
        <p14:creationId xmlns:p14="http://schemas.microsoft.com/office/powerpoint/2010/main" val="79911691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4" name="Rounded Rectangle 23"/>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02154" y="2761089"/>
            <a:ext cx="9684996" cy="715089"/>
          </a:xfrm>
          <a:prstGeom prst="roundRect">
            <a:avLst/>
          </a:prstGeom>
          <a:solidFill>
            <a:schemeClr val="accent2">
              <a:lumMod val="20000"/>
              <a:lumOff val="80000"/>
            </a:schemeClr>
          </a:solidFill>
        </p:spPr>
        <p:txBody>
          <a:bodyPr wrap="square" rtlCol="0">
            <a:spAutoFit/>
          </a:bodyPr>
          <a:lstStyle/>
          <a:p>
            <a:pPr marL="360363"/>
            <a:r>
              <a:rPr lang="ga-IE" b="1" dirty="0" smtClean="0">
                <a:latin typeface="Tw Cen MT" panose="020B0602020104020603" pitchFamily="34" charset="0"/>
              </a:rPr>
              <a:t>Cógais: </a:t>
            </a:r>
            <a:r>
              <a:rPr lang="ga-IE" dirty="0" smtClean="0">
                <a:latin typeface="Tw Cen MT" panose="020B0602020104020603" pitchFamily="34" charset="0"/>
              </a:rPr>
              <a:t>Tá</a:t>
            </a:r>
            <a:r>
              <a:rPr lang="en-US" dirty="0" smtClean="0">
                <a:latin typeface="Tw Cen MT" panose="020B0602020104020603" pitchFamily="34" charset="0"/>
              </a:rPr>
              <a:t> </a:t>
            </a:r>
            <a:r>
              <a:rPr lang="ga-IE" dirty="0" smtClean="0">
                <a:latin typeface="Tw Cen MT" panose="020B0602020104020603" pitchFamily="34" charset="0"/>
              </a:rPr>
              <a:t>tábhacht leis an ithir ó thaobh shláinte an duine</a:t>
            </a:r>
            <a:r>
              <a:rPr lang="en-US" dirty="0" smtClean="0">
                <a:latin typeface="Tw Cen MT" panose="020B0602020104020603" pitchFamily="34" charset="0"/>
              </a:rPr>
              <a:t> de</a:t>
            </a:r>
            <a:r>
              <a:rPr lang="ga-IE" dirty="0">
                <a:latin typeface="Tw Cen MT" panose="020B0602020104020603" pitchFamily="34" charset="0"/>
              </a:rPr>
              <a:t>. Cuid mhór de na hantaibheathaigh a úsáidimid sa lá atá inniu ann, is i miocrorgánaigh san ithir a aimsíodh iad ar dtús.</a:t>
            </a:r>
            <a:endParaRPr lang="ga-IE" dirty="0" smtClean="0">
              <a:latin typeface="Tw Cen MT" panose="020B0602020104020603" pitchFamily="34" charset="0"/>
            </a:endParaRPr>
          </a:p>
        </p:txBody>
      </p:sp>
      <p:sp>
        <p:nvSpPr>
          <p:cNvPr id="9" name="TextBox 8"/>
          <p:cNvSpPr txBox="1"/>
          <p:nvPr/>
        </p:nvSpPr>
        <p:spPr>
          <a:xfrm>
            <a:off x="1802154" y="3975438"/>
            <a:ext cx="9684996" cy="715089"/>
          </a:xfrm>
          <a:prstGeom prst="roundRect">
            <a:avLst/>
          </a:prstGeom>
          <a:solidFill>
            <a:schemeClr val="accent2">
              <a:lumMod val="20000"/>
              <a:lumOff val="80000"/>
            </a:schemeClr>
          </a:solidFill>
        </p:spPr>
        <p:txBody>
          <a:bodyPr wrap="square" rtlCol="0">
            <a:spAutoFit/>
          </a:bodyPr>
          <a:lstStyle/>
          <a:p>
            <a:pPr marL="360363"/>
            <a:r>
              <a:rPr lang="ga-IE" b="1" dirty="0" smtClean="0">
                <a:latin typeface="Tw Cen MT" panose="020B0602020104020603" pitchFamily="34" charset="0"/>
              </a:rPr>
              <a:t>Uisce: </a:t>
            </a:r>
            <a:r>
              <a:rPr lang="ga-IE" dirty="0">
                <a:latin typeface="Tw Cen MT" panose="020B0602020104020603" pitchFamily="34" charset="0"/>
              </a:rPr>
              <a:t>Tá ról tábhachtach ag an ithir in uisce glan a sholáthar dúinn. Gabhann an ithir uisce, stórálann sí é agus scagann sí é sa chaoi is go mbíonn sé sábháilte </a:t>
            </a:r>
            <a:r>
              <a:rPr lang="en-US" dirty="0" smtClean="0">
                <a:latin typeface="Tw Cen MT" panose="020B0602020104020603" pitchFamily="34" charset="0"/>
              </a:rPr>
              <a:t>é</a:t>
            </a:r>
            <a:r>
              <a:rPr lang="ga-IE" dirty="0" smtClean="0">
                <a:latin typeface="Tw Cen MT" panose="020B0602020104020603" pitchFamily="34" charset="0"/>
              </a:rPr>
              <a:t> </a:t>
            </a:r>
            <a:r>
              <a:rPr lang="ga-IE" dirty="0">
                <a:latin typeface="Tw Cen MT" panose="020B0602020104020603" pitchFamily="34" charset="0"/>
              </a:rPr>
              <a:t>a ól.</a:t>
            </a:r>
            <a:endParaRPr lang="ga-IE" dirty="0" smtClean="0">
              <a:latin typeface="Tw Cen MT" panose="020B0602020104020603" pitchFamily="34" charset="0"/>
            </a:endParaRPr>
          </a:p>
        </p:txBody>
      </p:sp>
      <p:sp>
        <p:nvSpPr>
          <p:cNvPr id="11" name="TextBox 10"/>
          <p:cNvSpPr txBox="1"/>
          <p:nvPr/>
        </p:nvSpPr>
        <p:spPr>
          <a:xfrm>
            <a:off x="2382910" y="5129129"/>
            <a:ext cx="9104240" cy="1021556"/>
          </a:xfrm>
          <a:prstGeom prst="roundRect">
            <a:avLst/>
          </a:prstGeom>
          <a:solidFill>
            <a:schemeClr val="accent2">
              <a:lumMod val="20000"/>
              <a:lumOff val="80000"/>
            </a:schemeClr>
          </a:solidFill>
        </p:spPr>
        <p:txBody>
          <a:bodyPr wrap="square" rtlCol="0">
            <a:spAutoFit/>
          </a:bodyPr>
          <a:lstStyle/>
          <a:p>
            <a:r>
              <a:rPr lang="ga-IE" b="1" dirty="0" smtClean="0">
                <a:latin typeface="Tw Cen MT" panose="020B0602020104020603" pitchFamily="34" charset="0"/>
              </a:rPr>
              <a:t>Téamh </a:t>
            </a:r>
            <a:r>
              <a:rPr lang="en-US" b="1" dirty="0" smtClean="0">
                <a:latin typeface="Tw Cen MT" panose="020B0602020104020603" pitchFamily="34" charset="0"/>
              </a:rPr>
              <a:t>d</a:t>
            </a:r>
            <a:r>
              <a:rPr lang="ga-IE" b="1" dirty="0" err="1" smtClean="0">
                <a:latin typeface="Tw Cen MT" panose="020B0602020104020603" pitchFamily="34" charset="0"/>
              </a:rPr>
              <a:t>omhanda</a:t>
            </a:r>
            <a:r>
              <a:rPr lang="ga-IE" b="1" dirty="0" smtClean="0">
                <a:latin typeface="Tw Cen MT" panose="020B0602020104020603" pitchFamily="34" charset="0"/>
              </a:rPr>
              <a:t>: </a:t>
            </a:r>
            <a:r>
              <a:rPr lang="ga-IE" dirty="0" smtClean="0">
                <a:latin typeface="Tw Cen MT" panose="020B0602020104020603" pitchFamily="34" charset="0"/>
              </a:rPr>
              <a:t>Déanann </a:t>
            </a:r>
            <a:r>
              <a:rPr lang="ga-IE" dirty="0">
                <a:latin typeface="Tw Cen MT" panose="020B0602020104020603" pitchFamily="34" charset="0"/>
              </a:rPr>
              <a:t>ithir carbón a stóráil. Laghdaíonn sin an méid CO</a:t>
            </a:r>
            <a:r>
              <a:rPr lang="ga-IE" baseline="-25000" dirty="0">
                <a:latin typeface="Tw Cen MT" panose="020B0602020104020603" pitchFamily="34" charset="0"/>
              </a:rPr>
              <a:t>2</a:t>
            </a:r>
            <a:r>
              <a:rPr lang="ga-IE" dirty="0">
                <a:latin typeface="Tw Cen MT" panose="020B0602020104020603" pitchFamily="34" charset="0"/>
              </a:rPr>
              <a:t> a scaoiltear amach san atmaisféar. Cuireann CO</a:t>
            </a:r>
            <a:r>
              <a:rPr lang="ga-IE" baseline="-25000" dirty="0">
                <a:latin typeface="Tw Cen MT" panose="020B0602020104020603" pitchFamily="34" charset="0"/>
              </a:rPr>
              <a:t>2</a:t>
            </a:r>
            <a:r>
              <a:rPr lang="ga-IE" dirty="0">
                <a:latin typeface="Tw Cen MT" panose="020B0602020104020603" pitchFamily="34" charset="0"/>
              </a:rPr>
              <a:t> leis an téamh domhanda má scaoiltear amach san atmaisféar </a:t>
            </a:r>
            <a:r>
              <a:rPr lang="en-US" dirty="0" smtClean="0">
                <a:latin typeface="Tw Cen MT" panose="020B0602020104020603" pitchFamily="34" charset="0"/>
              </a:rPr>
              <a:t>í</a:t>
            </a:r>
            <a:r>
              <a:rPr lang="ga-IE" dirty="0" smtClean="0">
                <a:latin typeface="Tw Cen MT" panose="020B0602020104020603" pitchFamily="34" charset="0"/>
              </a:rPr>
              <a:t>. </a:t>
            </a:r>
            <a:r>
              <a:rPr lang="ga-IE" dirty="0">
                <a:latin typeface="Tw Cen MT" panose="020B0602020104020603" pitchFamily="34" charset="0"/>
              </a:rPr>
              <a:t>Tá ról tábhachtach ag an ithir, mar sin, san iarracht an téamh domhanda a laghdú.</a:t>
            </a:r>
            <a:endParaRPr lang="ga-IE" dirty="0" smtClean="0">
              <a:latin typeface="Tw Cen MT" panose="020B0602020104020603" pitchFamily="34" charset="0"/>
            </a:endParaRPr>
          </a:p>
        </p:txBody>
      </p:sp>
      <p:sp>
        <p:nvSpPr>
          <p:cNvPr id="12" name="Rectangle 9"/>
          <p:cNvSpPr>
            <a:spLocks/>
          </p:cNvSpPr>
          <p:nvPr/>
        </p:nvSpPr>
        <p:spPr bwMode="auto">
          <a:xfrm>
            <a:off x="2148918" y="383615"/>
            <a:ext cx="7921869" cy="8399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b="1" dirty="0" smtClean="0">
                <a:solidFill>
                  <a:schemeClr val="tx1"/>
                </a:solidFill>
                <a:latin typeface="Tw Cen MT" panose="020B0602020104020603" pitchFamily="34" charset="0"/>
                <a:cs typeface="Arial" panose="020B0604020202020204" pitchFamily="34" charset="0"/>
              </a:rPr>
              <a:t>Tá tábhacht faoi leith ag baint leis an ithir don </a:t>
            </a:r>
            <a:r>
              <a:rPr lang="ga-IE" sz="2000" b="1" dirty="0" err="1" smtClean="0">
                <a:solidFill>
                  <a:schemeClr val="tx1"/>
                </a:solidFill>
                <a:latin typeface="Tw Cen MT" panose="020B0602020104020603" pitchFamily="34" charset="0"/>
                <a:cs typeface="Arial" panose="020B0604020202020204" pitchFamily="34" charset="0"/>
              </a:rPr>
              <a:t>chine</a:t>
            </a:r>
            <a:r>
              <a:rPr lang="ga-IE" sz="2000" b="1" dirty="0" smtClean="0">
                <a:solidFill>
                  <a:schemeClr val="tx1"/>
                </a:solidFill>
                <a:latin typeface="Tw Cen MT" panose="020B0602020104020603" pitchFamily="34" charset="0"/>
                <a:cs typeface="Arial" panose="020B0604020202020204" pitchFamily="34" charset="0"/>
              </a:rPr>
              <a:t> daonna. </a:t>
            </a:r>
            <a:r>
              <a:rPr lang="en-US" sz="2000" b="1" dirty="0" smtClean="0">
                <a:solidFill>
                  <a:schemeClr val="tx1"/>
                </a:solidFill>
                <a:latin typeface="Tw Cen MT" panose="020B0602020104020603" pitchFamily="34" charset="0"/>
                <a:cs typeface="Arial" panose="020B0604020202020204" pitchFamily="34" charset="0"/>
              </a:rPr>
              <a:t/>
            </a:r>
            <a:br>
              <a:rPr lang="en-US" sz="2000" b="1" dirty="0" smtClean="0">
                <a:solidFill>
                  <a:schemeClr val="tx1"/>
                </a:solidFill>
                <a:latin typeface="Tw Cen MT" panose="020B0602020104020603" pitchFamily="34" charset="0"/>
                <a:cs typeface="Arial" panose="020B0604020202020204" pitchFamily="34" charset="0"/>
              </a:rPr>
            </a:br>
            <a:r>
              <a:rPr lang="ga-IE" sz="2000" b="1" dirty="0" smtClean="0">
                <a:solidFill>
                  <a:schemeClr val="tx1"/>
                </a:solidFill>
                <a:latin typeface="Tw Cen MT" panose="020B0602020104020603" pitchFamily="34" charset="0"/>
                <a:cs typeface="Arial" panose="020B0604020202020204" pitchFamily="34" charset="0"/>
              </a:rPr>
              <a:t>Cén fáth, meas tú?</a:t>
            </a:r>
            <a:endParaRPr lang="ga-IE" sz="2000" b="1" dirty="0">
              <a:solidFill>
                <a:schemeClr val="tx1"/>
              </a:solidFill>
              <a:latin typeface="Tw Cen MT" panose="020B0602020104020603"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211" r="8632" b="865"/>
          <a:stretch/>
        </p:blipFill>
        <p:spPr>
          <a:xfrm>
            <a:off x="461685" y="3646572"/>
            <a:ext cx="1747234" cy="1372823"/>
          </a:xfrm>
          <a:prstGeom prst="ellipse">
            <a:avLst/>
          </a:prstGeom>
          <a:ln>
            <a:noFill/>
          </a:ln>
          <a:effectLst>
            <a:softEdge rad="112500"/>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17" y="5010769"/>
            <a:ext cx="1258276" cy="1258276"/>
          </a:xfrm>
          <a:prstGeom prst="ellipse">
            <a:avLst/>
          </a:prstGeom>
          <a:ln w="28575">
            <a:solidFill>
              <a:schemeClr val="bg1"/>
            </a:solidFill>
          </a:ln>
          <a:effectLst/>
        </p:spPr>
      </p:pic>
      <p:sp>
        <p:nvSpPr>
          <p:cNvPr id="3" name="TextBox 2"/>
          <p:cNvSpPr txBox="1"/>
          <p:nvPr/>
        </p:nvSpPr>
        <p:spPr>
          <a:xfrm>
            <a:off x="2314658" y="1396548"/>
            <a:ext cx="9172492" cy="967978"/>
          </a:xfrm>
          <a:prstGeom prst="roundRect">
            <a:avLst>
              <a:gd name="adj" fmla="val 8585"/>
            </a:avLst>
          </a:prstGeom>
          <a:solidFill>
            <a:schemeClr val="accent2">
              <a:lumMod val="20000"/>
              <a:lumOff val="80000"/>
            </a:schemeClr>
          </a:solidFill>
        </p:spPr>
        <p:txBody>
          <a:bodyPr wrap="square" rtlCol="0">
            <a:spAutoFit/>
          </a:bodyPr>
          <a:lstStyle/>
          <a:p>
            <a:pPr marL="355600"/>
            <a:r>
              <a:rPr lang="ga-IE" b="1" dirty="0" smtClean="0">
                <a:latin typeface="Tw Cen MT" panose="020B0602020104020603" pitchFamily="34" charset="0"/>
              </a:rPr>
              <a:t>Táirgeadh bia: </a:t>
            </a:r>
            <a:r>
              <a:rPr lang="ga-IE" dirty="0" smtClean="0">
                <a:latin typeface="Tw Cen MT" panose="020B0602020104020603" pitchFamily="34" charset="0"/>
              </a:rPr>
              <a:t>Is beag rud a mhairfeadh murach an ithir. Gan ithir, ní fhásfadh aon phlandaí agus ní bheadh aon rud le hithe ag ainmhithe – daoine san áireamh. Bunriachtanas maireachtála is ea ithir fholláin, mar sin.</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738" r="15659" b="-1206"/>
          <a:stretch/>
        </p:blipFill>
        <p:spPr>
          <a:xfrm>
            <a:off x="1016974" y="1064056"/>
            <a:ext cx="1632962" cy="1632962"/>
          </a:xfrm>
          <a:prstGeom prst="ellipse">
            <a:avLst/>
          </a:prstGeom>
          <a:ln>
            <a:noFill/>
          </a:ln>
          <a:effectLst>
            <a:softEdge rad="112500"/>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416" r="22441"/>
          <a:stretch/>
        </p:blipFill>
        <p:spPr>
          <a:xfrm>
            <a:off x="635988" y="2454468"/>
            <a:ext cx="1315243" cy="1328333"/>
          </a:xfrm>
          <a:prstGeom prst="ellipse">
            <a:avLst/>
          </a:prstGeom>
          <a:ln>
            <a:noFill/>
          </a:ln>
          <a:effectLst/>
        </p:spPr>
      </p:pic>
    </p:spTree>
    <p:extLst>
      <p:ext uri="{BB962C8B-B14F-4D97-AF65-F5344CB8AC3E}">
        <p14:creationId xmlns:p14="http://schemas.microsoft.com/office/powerpoint/2010/main" val="1787921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8" name="Rounded Rectangle 7"/>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3943927" y="669296"/>
            <a:ext cx="4313382"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Cothaithigh san Ithir</a:t>
            </a:r>
            <a:endParaRPr lang="ga-IE" sz="3200" dirty="0">
              <a:solidFill>
                <a:schemeClr val="tx1"/>
              </a:solidFill>
              <a:latin typeface="Berlin Sans FB" panose="020E0602020502020306" pitchFamily="34" charset="0"/>
              <a:cs typeface="Arial" panose="020B0604020202020204" pitchFamily="34" charset="0"/>
            </a:endParaRPr>
          </a:p>
        </p:txBody>
      </p:sp>
      <p:sp>
        <p:nvSpPr>
          <p:cNvPr id="9" name="Freeform 8"/>
          <p:cNvSpPr/>
          <p:nvPr/>
        </p:nvSpPr>
        <p:spPr>
          <a:xfrm>
            <a:off x="1092201" y="1750404"/>
            <a:ext cx="10248898" cy="1856396"/>
          </a:xfrm>
          <a:custGeom>
            <a:avLst/>
            <a:gdLst>
              <a:gd name="connsiteX0" fmla="*/ 0 w 9486903"/>
              <a:gd name="connsiteY0" fmla="*/ 275961 h 1655734"/>
              <a:gd name="connsiteX1" fmla="*/ 275961 w 9486903"/>
              <a:gd name="connsiteY1" fmla="*/ 0 h 1655734"/>
              <a:gd name="connsiteX2" fmla="*/ 9210942 w 9486903"/>
              <a:gd name="connsiteY2" fmla="*/ 0 h 1655734"/>
              <a:gd name="connsiteX3" fmla="*/ 9486903 w 9486903"/>
              <a:gd name="connsiteY3" fmla="*/ 275961 h 1655734"/>
              <a:gd name="connsiteX4" fmla="*/ 9486903 w 9486903"/>
              <a:gd name="connsiteY4" fmla="*/ 1379773 h 1655734"/>
              <a:gd name="connsiteX5" fmla="*/ 9210942 w 9486903"/>
              <a:gd name="connsiteY5" fmla="*/ 1655734 h 1655734"/>
              <a:gd name="connsiteX6" fmla="*/ 275961 w 9486903"/>
              <a:gd name="connsiteY6" fmla="*/ 1655734 h 1655734"/>
              <a:gd name="connsiteX7" fmla="*/ 0 w 9486903"/>
              <a:gd name="connsiteY7" fmla="*/ 1379773 h 1655734"/>
              <a:gd name="connsiteX8" fmla="*/ 0 w 9486903"/>
              <a:gd name="connsiteY8" fmla="*/ 275961 h 165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6903" h="1655734">
                <a:moveTo>
                  <a:pt x="9486903" y="1379772"/>
                </a:moveTo>
                <a:cubicBezTo>
                  <a:pt x="9486903" y="1532181"/>
                  <a:pt x="9363351" y="1655733"/>
                  <a:pt x="9210942" y="1655733"/>
                </a:cubicBezTo>
                <a:lnTo>
                  <a:pt x="275961" y="1655733"/>
                </a:lnTo>
                <a:cubicBezTo>
                  <a:pt x="123552" y="1655733"/>
                  <a:pt x="0" y="1532181"/>
                  <a:pt x="0" y="1379772"/>
                </a:cubicBezTo>
                <a:lnTo>
                  <a:pt x="0" y="275962"/>
                </a:lnTo>
                <a:cubicBezTo>
                  <a:pt x="0" y="123553"/>
                  <a:pt x="123552" y="1"/>
                  <a:pt x="275961" y="1"/>
                </a:cubicBezTo>
                <a:lnTo>
                  <a:pt x="9210942" y="1"/>
                </a:lnTo>
                <a:cubicBezTo>
                  <a:pt x="9363351" y="1"/>
                  <a:pt x="9486903" y="123553"/>
                  <a:pt x="9486903" y="275962"/>
                </a:cubicBezTo>
                <a:lnTo>
                  <a:pt x="9486903" y="1379772"/>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810244" tIns="149407" rIns="208842" bIns="149407" numCol="1" spcCol="1270" anchor="ctr" anchorCtr="0">
            <a:noAutofit/>
          </a:bodyPr>
          <a:lstStyle/>
          <a:p>
            <a:pPr marL="984250" defTabSz="800100">
              <a:spcBef>
                <a:spcPct val="0"/>
              </a:spcBef>
            </a:pPr>
            <a:r>
              <a:rPr lang="ga-IE" sz="1800" kern="1200" dirty="0" smtClean="0">
                <a:solidFill>
                  <a:schemeClr val="tx1"/>
                </a:solidFill>
                <a:latin typeface="Tw Cen MT" panose="020B0602020104020603" pitchFamily="34" charset="0"/>
              </a:rPr>
              <a:t>Nuair a bhíonn plandaí ag fás, faigheann siad cothaithigh ón ithir. Nuair a fhaigheann na plandaí sin bás, lobhann siad agus déantar húmas díobh</a:t>
            </a:r>
            <a:r>
              <a:rPr lang="ga-IE" sz="1800" kern="1200" dirty="0" smtClean="0">
                <a:latin typeface="Tw Cen MT" panose="020B0602020104020603" pitchFamily="34" charset="0"/>
              </a:rPr>
              <a:t>. Ar an dóigh sin, téann na cothaithigh a fuair na plandaí ón ithir ar ais san ithir agus baineann plandaí eile úsáid astu. </a:t>
            </a:r>
            <a:r>
              <a:rPr lang="ga-IE" sz="1800" kern="1200" dirty="0" smtClean="0">
                <a:solidFill>
                  <a:schemeClr val="tx1"/>
                </a:solidFill>
                <a:latin typeface="Tw Cen MT" panose="020B0602020104020603" pitchFamily="34" charset="0"/>
              </a:rPr>
              <a:t>Nuair a bhaintear plandaí </a:t>
            </a:r>
            <a:r>
              <a:rPr lang="ga-IE" dirty="0" smtClean="0">
                <a:solidFill>
                  <a:schemeClr val="tx1"/>
                </a:solidFill>
                <a:latin typeface="Tw Cen MT" panose="020B0602020104020603" pitchFamily="34" charset="0"/>
              </a:rPr>
              <a:t>amach as an ithir ar fad, áfach, sciobtar </a:t>
            </a:r>
            <a:r>
              <a:rPr lang="ga-IE" sz="1800" kern="1200" dirty="0" smtClean="0">
                <a:solidFill>
                  <a:schemeClr val="tx1"/>
                </a:solidFill>
                <a:latin typeface="Tw Cen MT" panose="020B0602020104020603" pitchFamily="34" charset="0"/>
              </a:rPr>
              <a:t>na cothaithigh atá </a:t>
            </a:r>
            <a:r>
              <a:rPr lang="ga-IE" dirty="0" smtClean="0">
                <a:solidFill>
                  <a:schemeClr val="tx1"/>
                </a:solidFill>
                <a:latin typeface="Tw Cen MT" panose="020B0602020104020603" pitchFamily="34" charset="0"/>
              </a:rPr>
              <a:t>iontu ón ithir freisin</a:t>
            </a:r>
            <a:r>
              <a:rPr lang="ga-IE" sz="1800" kern="1200" dirty="0" smtClean="0">
                <a:solidFill>
                  <a:schemeClr val="tx1"/>
                </a:solidFill>
                <a:latin typeface="Tw Cen MT" panose="020B0602020104020603" pitchFamily="34" charset="0"/>
              </a:rPr>
              <a:t>. Caithfear cothaithigh a chur ar ais ina n-áit </a:t>
            </a:r>
            <a:r>
              <a:rPr lang="ga-IE" dirty="0" smtClean="0">
                <a:solidFill>
                  <a:schemeClr val="tx1"/>
                </a:solidFill>
                <a:latin typeface="Tw Cen MT" panose="020B0602020104020603" pitchFamily="34" charset="0"/>
              </a:rPr>
              <a:t>chun an ithir a choinneáil folláin, go háirithe má bhíonn sé i gceist plandaí úra a fhás inti</a:t>
            </a:r>
            <a:r>
              <a:rPr lang="ga-IE" sz="1800" kern="1200" dirty="0" smtClean="0">
                <a:solidFill>
                  <a:schemeClr val="tx1"/>
                </a:solidFill>
                <a:latin typeface="Tw Cen MT" panose="020B0602020104020603" pitchFamily="34" charset="0"/>
              </a:rPr>
              <a:t>. </a:t>
            </a:r>
          </a:p>
        </p:txBody>
      </p:sp>
      <p:sp>
        <p:nvSpPr>
          <p:cNvPr id="3" name="Rounded Rectangle 2"/>
          <p:cNvSpPr/>
          <p:nvPr/>
        </p:nvSpPr>
        <p:spPr>
          <a:xfrm>
            <a:off x="1092200" y="3894961"/>
            <a:ext cx="10248899" cy="1858139"/>
          </a:xfrm>
          <a:prstGeom prst="roundRect">
            <a:avLst/>
          </a:prstGeom>
          <a:solidFill>
            <a:srgbClr val="FBE5D6"/>
          </a:solidFill>
          <a:ln w="12700">
            <a:solidFill>
              <a:srgbClr val="990000"/>
            </a:solidFill>
          </a:ln>
        </p:spPr>
        <p:txBody>
          <a:bodyPr anchor="ctr" anchorCtr="0"/>
          <a:lstStyle/>
          <a:p>
            <a:pPr marL="1620838"/>
            <a:r>
              <a:rPr lang="ga-IE" dirty="0" smtClean="0">
                <a:latin typeface="Tw Cen MT" panose="020B0602020104020603" pitchFamily="34" charset="0"/>
              </a:rPr>
              <a:t>Bealach amháin chun na cothaithigh a chur ar ais san ithir ná múirín a úsáid. </a:t>
            </a:r>
            <a:r>
              <a:rPr lang="ga-IE" sz="1800" dirty="0" smtClean="0">
                <a:latin typeface="Tw Cen MT" panose="020B0602020104020603" pitchFamily="34" charset="0"/>
              </a:rPr>
              <a:t>Chun </a:t>
            </a:r>
            <a:r>
              <a:rPr lang="ga-IE" dirty="0" smtClean="0">
                <a:latin typeface="Tw Cen MT" panose="020B0602020104020603" pitchFamily="34" charset="0"/>
              </a:rPr>
              <a:t>múirín a dhéanamh, cuirtear dramhaíl orgánach cosúil le féar, duilleoga, páipéar agus cineálacha áirithe bia ar charn múirín. </a:t>
            </a:r>
            <a:r>
              <a:rPr lang="ga-IE" sz="1800" dirty="0" smtClean="0">
                <a:latin typeface="Tw Cen MT" panose="020B0602020104020603" pitchFamily="34" charset="0"/>
              </a:rPr>
              <a:t>Briseann baictéir, fungais, péisteanna agus orgánaigh eile síos an dramhaíl, ansin lobhann </a:t>
            </a:r>
            <a:r>
              <a:rPr lang="en-IE" sz="1800" dirty="0" smtClean="0">
                <a:latin typeface="Tw Cen MT" panose="020B0602020104020603" pitchFamily="34" charset="0"/>
              </a:rPr>
              <a:t>an </a:t>
            </a:r>
            <a:r>
              <a:rPr lang="ga-IE" sz="1800" dirty="0" smtClean="0">
                <a:latin typeface="Tw Cen MT" panose="020B0602020104020603" pitchFamily="34" charset="0"/>
              </a:rPr>
              <a:t>dramhaíl</a:t>
            </a:r>
            <a:r>
              <a:rPr lang="en-IE" sz="1800" dirty="0" smtClean="0">
                <a:latin typeface="Tw Cen MT" panose="020B0602020104020603" pitchFamily="34" charset="0"/>
              </a:rPr>
              <a:t> </a:t>
            </a:r>
            <a:r>
              <a:rPr lang="ga-IE" sz="1800" dirty="0" smtClean="0">
                <a:latin typeface="Tw Cen MT" panose="020B0602020104020603" pitchFamily="34" charset="0"/>
              </a:rPr>
              <a:t>agus déantar múirín di. Leasachán nádúrtha is ea múirín. Bíonn cothaithigh luachmhara ann agus</a:t>
            </a:r>
            <a:r>
              <a:rPr lang="ga-IE" dirty="0" smtClean="0">
                <a:latin typeface="Tw Cen MT" panose="020B0602020104020603" pitchFamily="34" charset="0"/>
              </a:rPr>
              <a:t> cuireann daoine ar a gcuid talún é chun cothaithigh a chur ar ais san ithir</a:t>
            </a:r>
            <a:r>
              <a:rPr lang="ga-IE" sz="1800" dirty="0" smtClean="0">
                <a:latin typeface="Tw Cen MT" panose="020B0602020104020603" pitchFamily="34" charset="0"/>
              </a:rPr>
              <a:t>. </a:t>
            </a:r>
            <a:endParaRPr lang="ga-IE" sz="1800" b="0" dirty="0" smtClean="0">
              <a:solidFill>
                <a:schemeClr val="tx1"/>
              </a:solidFill>
              <a:latin typeface="Tw Cen MT" panose="020B0602020104020603"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37799" y="4054134"/>
            <a:ext cx="1539792" cy="1539792"/>
          </a:xfrm>
          <a:prstGeom prst="ellipse">
            <a:avLst/>
          </a:prstGeom>
          <a:ln w="76200">
            <a:noFill/>
          </a:ln>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7798" r="13434"/>
          <a:stretch/>
        </p:blipFill>
        <p:spPr>
          <a:xfrm>
            <a:off x="1321844" y="2012423"/>
            <a:ext cx="1371702" cy="1332357"/>
          </a:xfrm>
          <a:prstGeom prst="ellipse">
            <a:avLst/>
          </a:prstGeom>
          <a:ln w="38100">
            <a:solidFill>
              <a:schemeClr val="bg1"/>
            </a:solidFill>
          </a:ln>
          <a:effectLst/>
        </p:spPr>
      </p:pic>
      <p:sp>
        <p:nvSpPr>
          <p:cNvPr id="10" name="Rectangle 9"/>
          <p:cNvSpPr>
            <a:spLocks/>
          </p:cNvSpPr>
          <p:nvPr/>
        </p:nvSpPr>
        <p:spPr bwMode="auto">
          <a:xfrm>
            <a:off x="7828278" y="6067725"/>
            <a:ext cx="3652522" cy="61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tx1"/>
                </a:solidFill>
                <a:latin typeface="Tw Cen MT" panose="020B0602020104020603" pitchFamily="34" charset="0"/>
              </a:rPr>
              <a:t>Conas a chuirtear cothaithigh </a:t>
            </a:r>
            <a:r>
              <a:rPr lang="en-IE" sz="2000" dirty="0" smtClean="0">
                <a:solidFill>
                  <a:schemeClr val="tx1"/>
                </a:solidFill>
                <a:latin typeface="Tw Cen MT" panose="020B0602020104020603" pitchFamily="34" charset="0"/>
              </a:rPr>
              <a:t/>
            </a:r>
            <a:br>
              <a:rPr lang="en-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ar </a:t>
            </a:r>
            <a:r>
              <a:rPr lang="ga-IE" sz="2000" dirty="0">
                <a:solidFill>
                  <a:schemeClr val="tx1"/>
                </a:solidFill>
                <a:latin typeface="Tw Cen MT" panose="020B0602020104020603" pitchFamily="34" charset="0"/>
              </a:rPr>
              <a:t>ais san ithir, meas tú?</a:t>
            </a:r>
            <a:endParaRPr lang="ga-IE" sz="2000" dirty="0">
              <a:solidFill>
                <a:schemeClr val="tx1"/>
              </a:solidFill>
              <a:latin typeface="Tw Cen MT" panose="020B0602020104020603" pitchFamily="34" charset="0"/>
              <a:cs typeface="Arial" panose="020B0604020202020204" pitchFamily="34" charset="0"/>
            </a:endParaRPr>
          </a:p>
        </p:txBody>
      </p:sp>
      <p:sp>
        <p:nvSpPr>
          <p:cNvPr id="11" name="Oval 10"/>
          <p:cNvSpPr>
            <a:spLocks noChangeAspect="1"/>
          </p:cNvSpPr>
          <p:nvPr/>
        </p:nvSpPr>
        <p:spPr bwMode="auto">
          <a:xfrm>
            <a:off x="7428083" y="5958727"/>
            <a:ext cx="800389" cy="829997"/>
          </a:xfrm>
          <a:prstGeom prst="ellipse">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11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0" grpId="1" animBg="1"/>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11874</TotalTime>
  <Words>1265</Words>
  <Application>Microsoft Office PowerPoint</Application>
  <PresentationFormat>Custom</PresentationFormat>
  <Paragraphs>99</Paragraphs>
  <Slides>15</Slides>
  <Notes>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294</cp:revision>
  <dcterms:created xsi:type="dcterms:W3CDTF">2020-01-21T08:55:49Z</dcterms:created>
  <dcterms:modified xsi:type="dcterms:W3CDTF">2020-12-21T09:01:50Z</dcterms:modified>
</cp:coreProperties>
</file>