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1" r:id="rId3"/>
    <p:sldId id="317" r:id="rId4"/>
    <p:sldId id="324" r:id="rId5"/>
    <p:sldId id="320" r:id="rId6"/>
    <p:sldId id="328" r:id="rId7"/>
    <p:sldId id="322" r:id="rId8"/>
    <p:sldId id="325" r:id="rId9"/>
    <p:sldId id="318" r:id="rId10"/>
    <p:sldId id="323" r:id="rId11"/>
    <p:sldId id="319" r:id="rId12"/>
    <p:sldId id="293" r:id="rId13"/>
    <p:sldId id="329" r:id="rId14"/>
    <p:sldId id="330"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9CA"/>
    <a:srgbClr val="12C48D"/>
    <a:srgbClr val="0F8B66"/>
    <a:srgbClr val="5D6DD1"/>
    <a:srgbClr val="B212EC"/>
    <a:srgbClr val="E53DCD"/>
    <a:srgbClr val="024B97"/>
    <a:srgbClr val="FE8F4C"/>
    <a:srgbClr val="004C9D"/>
    <a:srgbClr val="124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78157" autoAdjust="0"/>
  </p:normalViewPr>
  <p:slideViewPr>
    <p:cSldViewPr snapToGrid="0">
      <p:cViewPr>
        <p:scale>
          <a:sx n="50" d="100"/>
          <a:sy n="50" d="100"/>
        </p:scale>
        <p:origin x="-726" y="-8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82349-EEEF-472E-BF01-0BDD963488CB}" type="datetimeFigureOut">
              <a:rPr lang="en-GB" smtClean="0"/>
              <a:t>21/12/2020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BA3E6-AB5E-477A-82F7-CBF8F3C99980}" type="slidenum">
              <a:rPr lang="en-GB" smtClean="0"/>
              <a:t>‹#›</a:t>
            </a:fld>
            <a:endParaRPr lang="en-GB"/>
          </a:p>
        </p:txBody>
      </p:sp>
    </p:spTree>
    <p:extLst>
      <p:ext uri="{BB962C8B-B14F-4D97-AF65-F5344CB8AC3E}">
        <p14:creationId xmlns:p14="http://schemas.microsoft.com/office/powerpoint/2010/main" val="41648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79591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146581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98266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418298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49494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61470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02098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52377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71485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421691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376866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3820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422988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96018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1288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4356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461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790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594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45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2478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370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31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2186733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94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397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961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869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18F40-2972-48DC-A0E2-A2870D1368E4}"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51388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718F40-2972-48DC-A0E2-A2870D1368E4}"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88605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718F40-2972-48DC-A0E2-A2870D1368E4}"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68150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718F40-2972-48DC-A0E2-A2870D1368E4}" type="datetimeFigureOut">
              <a:rPr lang="en-GB" smtClean="0"/>
              <a:t>21/12/2020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17181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18F40-2972-48DC-A0E2-A2870D1368E4}" type="datetimeFigureOut">
              <a:rPr lang="en-GB" smtClean="0"/>
              <a:t>21/12/2020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14540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18F40-2972-48DC-A0E2-A2870D1368E4}"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249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18F40-2972-48DC-A0E2-A2870D1368E4}"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8488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18F40-2972-48DC-A0E2-A2870D1368E4}" type="datetimeFigureOut">
              <a:rPr lang="en-GB" smtClean="0"/>
              <a:t>21/12/2020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FAD9-E86D-4A87-8F4D-84C2B5659755}" type="slidenum">
              <a:rPr lang="en-GB" smtClean="0"/>
              <a:t>‹#›</a:t>
            </a:fld>
            <a:endParaRPr lang="en-GB"/>
          </a:p>
        </p:txBody>
      </p:sp>
    </p:spTree>
    <p:extLst>
      <p:ext uri="{BB962C8B-B14F-4D97-AF65-F5344CB8AC3E}">
        <p14:creationId xmlns:p14="http://schemas.microsoft.com/office/powerpoint/2010/main" val="60652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758C8-B92B-4F6A-A8ED-3CD4D23C277D}"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7A6A9-3B36-45E4-94E8-B055DC25C3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80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tif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0.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marine.ie/Home/site-area/areas-activity/education-outreach/teachers-resources?language=g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1.jpg"/><Relationship Id="rId7" Type="http://schemas.microsoft.com/office/2007/relationships/hdphoto" Target="../media/hdphoto3.wdp"/><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youtube.com/watch?v=rAM_Made2w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96444" y="205457"/>
            <a:ext cx="6490879" cy="1446550"/>
          </a:xfrm>
          <a:prstGeom prst="rect">
            <a:avLst/>
          </a:prstGeom>
          <a:noFill/>
        </p:spPr>
        <p:txBody>
          <a:bodyPr wrap="none" rtlCol="0">
            <a:spAutoFit/>
          </a:bodyPr>
          <a:lstStyle/>
          <a:p>
            <a:r>
              <a:rPr lang="ga-IE" sz="8800" b="1" dirty="0" smtClean="0">
                <a:solidFill>
                  <a:schemeClr val="bg1"/>
                </a:solidFill>
                <a:latin typeface="Monotype Corsiva" panose="03010101010201010101" pitchFamily="66" charset="0"/>
              </a:rPr>
              <a:t>An Iascaireacht</a:t>
            </a:r>
            <a:endParaRPr lang="ga-IE" sz="8800" b="1"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6706059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49866" y="446570"/>
            <a:ext cx="4373589" cy="61843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Text Box 6"/>
          <p:cNvSpPr txBox="1">
            <a:spLocks noChangeArrowheads="1"/>
          </p:cNvSpPr>
          <p:nvPr/>
        </p:nvSpPr>
        <p:spPr bwMode="auto">
          <a:xfrm>
            <a:off x="2159117" y="1946946"/>
            <a:ext cx="966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Na Cealla Beaga </a:t>
            </a:r>
            <a:endParaRPr lang="ga-IE" altLang="en-US" sz="1400" dirty="0">
              <a:latin typeface="Tw Cen MT" panose="020B0602020104020603" pitchFamily="34" charset="0"/>
            </a:endParaRPr>
          </a:p>
        </p:txBody>
      </p:sp>
      <p:sp>
        <p:nvSpPr>
          <p:cNvPr id="8" name="Text Box 21"/>
          <p:cNvSpPr txBox="1">
            <a:spLocks noChangeArrowheads="1"/>
          </p:cNvSpPr>
          <p:nvPr/>
        </p:nvSpPr>
        <p:spPr bwMode="auto">
          <a:xfrm>
            <a:off x="1236182" y="4496568"/>
            <a:ext cx="954479" cy="523220"/>
          </a:xfrm>
          <a:prstGeom prst="rect">
            <a:avLst/>
          </a:prstGeom>
          <a:noFill/>
          <a:ln>
            <a:noFill/>
            <a:headEnd/>
            <a:tailEnd/>
          </a:ln>
          <a:effectLst>
            <a:glow rad="101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defRPr/>
            </a:pPr>
            <a:r>
              <a:rPr lang="ga-IE" sz="1400" dirty="0" smtClean="0">
                <a:solidFill>
                  <a:schemeClr val="tx1"/>
                </a:solidFill>
                <a:latin typeface="Tw Cen MT" panose="020B0602020104020603" pitchFamily="34" charset="0"/>
              </a:rPr>
              <a:t>An Daingean</a:t>
            </a:r>
            <a:endParaRPr lang="ga-IE" sz="1400" dirty="0">
              <a:solidFill>
                <a:schemeClr val="tx1"/>
              </a:solidFill>
              <a:latin typeface="Tw Cen MT" panose="020B0602020104020603" pitchFamily="34" charset="0"/>
            </a:endParaRPr>
          </a:p>
        </p:txBody>
      </p:sp>
      <p:sp>
        <p:nvSpPr>
          <p:cNvPr id="10" name="Text Box 26"/>
          <p:cNvSpPr txBox="1">
            <a:spLocks noChangeArrowheads="1"/>
          </p:cNvSpPr>
          <p:nvPr/>
        </p:nvSpPr>
        <p:spPr bwMode="auto">
          <a:xfrm>
            <a:off x="2597149" y="3448128"/>
            <a:ext cx="907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Gaillimh</a:t>
            </a:r>
            <a:endParaRPr lang="ga-IE" altLang="en-US" sz="1400" dirty="0">
              <a:latin typeface="Tw Cen MT" panose="020B0602020104020603" pitchFamily="34" charset="0"/>
            </a:endParaRPr>
          </a:p>
        </p:txBody>
      </p:sp>
      <p:sp>
        <p:nvSpPr>
          <p:cNvPr id="11" name="Text Box 28"/>
          <p:cNvSpPr txBox="1">
            <a:spLocks noChangeArrowheads="1"/>
          </p:cNvSpPr>
          <p:nvPr/>
        </p:nvSpPr>
        <p:spPr bwMode="auto">
          <a:xfrm>
            <a:off x="5006953" y="3100562"/>
            <a:ext cx="674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Binn Éadair</a:t>
            </a:r>
            <a:endParaRPr lang="ga-IE" altLang="en-US" sz="1400" dirty="0">
              <a:latin typeface="Tw Cen MT" panose="020B0602020104020603" pitchFamily="34" charset="0"/>
            </a:endParaRPr>
          </a:p>
        </p:txBody>
      </p:sp>
      <p:sp>
        <p:nvSpPr>
          <p:cNvPr id="12" name="Text Box 30"/>
          <p:cNvSpPr txBox="1">
            <a:spLocks noChangeArrowheads="1"/>
          </p:cNvSpPr>
          <p:nvPr/>
        </p:nvSpPr>
        <p:spPr bwMode="auto">
          <a:xfrm>
            <a:off x="776119" y="5827380"/>
            <a:ext cx="1414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Baile Chaisleáin Bhéarra</a:t>
            </a:r>
            <a:endParaRPr lang="ga-IE" altLang="en-US" sz="1400" dirty="0">
              <a:latin typeface="Tw Cen MT" panose="020B0602020104020603" pitchFamily="34" charset="0"/>
            </a:endParaRPr>
          </a:p>
        </p:txBody>
      </p:sp>
      <p:sp>
        <p:nvSpPr>
          <p:cNvPr id="13" name="Oval 12"/>
          <p:cNvSpPr>
            <a:spLocks noChangeAspect="1"/>
          </p:cNvSpPr>
          <p:nvPr/>
        </p:nvSpPr>
        <p:spPr>
          <a:xfrm>
            <a:off x="3125785" y="1986931"/>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4" name="TextBox 13"/>
          <p:cNvSpPr txBox="1">
            <a:spLocks noChangeArrowheads="1"/>
          </p:cNvSpPr>
          <p:nvPr/>
        </p:nvSpPr>
        <p:spPr bwMode="auto">
          <a:xfrm>
            <a:off x="6161719" y="1685901"/>
            <a:ext cx="4925554" cy="313932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ga-IE" sz="2000" dirty="0" smtClean="0">
                <a:latin typeface="Tw Cen MT" panose="020B0602020104020603" pitchFamily="34" charset="0"/>
              </a:rPr>
              <a:t>Na Cealla Beaga</a:t>
            </a:r>
          </a:p>
          <a:p>
            <a:pPr marL="285750" indent="-285750">
              <a:buFont typeface="Arial" panose="020B0604020202020204" pitchFamily="34" charset="0"/>
              <a:buChar char="•"/>
            </a:pPr>
            <a:r>
              <a:rPr lang="ga-IE" sz="2000" dirty="0" smtClean="0">
                <a:latin typeface="Tw Cen MT" panose="020B0602020104020603" pitchFamily="34" charset="0"/>
              </a:rPr>
              <a:t>Baile Chaisleáin Bhéarra</a:t>
            </a:r>
          </a:p>
          <a:p>
            <a:pPr marL="285750" indent="-285750">
              <a:buFont typeface="Arial" panose="020B0604020202020204" pitchFamily="34" charset="0"/>
              <a:buChar char="•"/>
            </a:pPr>
            <a:r>
              <a:rPr lang="ga-IE" sz="2000" smtClean="0">
                <a:latin typeface="Tw Cen MT" panose="020B0602020104020603" pitchFamily="34" charset="0"/>
              </a:rPr>
              <a:t>Binn </a:t>
            </a:r>
            <a:r>
              <a:rPr lang="ga-IE" sz="2000" dirty="0" smtClean="0">
                <a:latin typeface="Tw Cen MT" panose="020B0602020104020603" pitchFamily="34" charset="0"/>
              </a:rPr>
              <a:t>Éadair</a:t>
            </a:r>
          </a:p>
          <a:p>
            <a:pPr marL="285750" indent="-285750">
              <a:buFont typeface="Arial" panose="020B0604020202020204" pitchFamily="34" charset="0"/>
              <a:buChar char="•"/>
            </a:pPr>
            <a:r>
              <a:rPr lang="ga-IE" sz="2000" dirty="0" smtClean="0">
                <a:latin typeface="Tw Cen MT" panose="020B0602020104020603" pitchFamily="34" charset="0"/>
              </a:rPr>
              <a:t>An Daingean</a:t>
            </a:r>
          </a:p>
          <a:p>
            <a:pPr marL="285750" indent="-285750">
              <a:buFont typeface="Arial" panose="020B0604020202020204" pitchFamily="34" charset="0"/>
              <a:buChar char="•"/>
            </a:pPr>
            <a:r>
              <a:rPr lang="ga-IE" sz="2000" dirty="0" smtClean="0">
                <a:latin typeface="Tw Cen MT" panose="020B0602020104020603" pitchFamily="34" charset="0"/>
              </a:rPr>
              <a:t>Gaillimh</a:t>
            </a:r>
          </a:p>
          <a:p>
            <a:pPr marL="285750" indent="-285750">
              <a:buFont typeface="Arial" panose="020B0604020202020204" pitchFamily="34" charset="0"/>
              <a:buChar char="•"/>
            </a:pPr>
            <a:r>
              <a:rPr lang="ga-IE" sz="2000" dirty="0" smtClean="0">
                <a:latin typeface="Tw Cen MT" panose="020B0602020104020603" pitchFamily="34" charset="0"/>
              </a:rPr>
              <a:t>Dún Mór</a:t>
            </a:r>
          </a:p>
          <a:p>
            <a:pPr marL="285750" indent="-285750">
              <a:buFont typeface="Arial" panose="020B0604020202020204" pitchFamily="34" charset="0"/>
              <a:buChar char="•"/>
            </a:pPr>
            <a:r>
              <a:rPr lang="ga-IE" sz="2000" dirty="0" smtClean="0">
                <a:latin typeface="Tw Cen MT" panose="020B0602020104020603" pitchFamily="34" charset="0"/>
              </a:rPr>
              <a:t>Cé na Cille Móire</a:t>
            </a:r>
          </a:p>
          <a:p>
            <a:pPr marL="285750" indent="-285750">
              <a:buFont typeface="Arial" panose="020B0604020202020204" pitchFamily="34" charset="0"/>
              <a:buChar char="•"/>
            </a:pPr>
            <a:r>
              <a:rPr lang="ga-IE" sz="2000" dirty="0" smtClean="0">
                <a:latin typeface="Tw Cen MT" panose="020B0602020104020603" pitchFamily="34" charset="0"/>
              </a:rPr>
              <a:t>Ros an </a:t>
            </a:r>
            <a:r>
              <a:rPr lang="ga-IE" sz="2000" dirty="0" err="1" smtClean="0">
                <a:latin typeface="Tw Cen MT" panose="020B0602020104020603" pitchFamily="34" charset="0"/>
              </a:rPr>
              <a:t>Mh</a:t>
            </a:r>
            <a:r>
              <a:rPr lang="en-US" sz="2000" dirty="0" smtClean="0">
                <a:latin typeface="Tw Cen MT" panose="020B0602020104020603" pitchFamily="34" charset="0"/>
              </a:rPr>
              <a:t>í</a:t>
            </a:r>
            <a:r>
              <a:rPr lang="ga-IE" sz="2000" dirty="0" smtClean="0">
                <a:latin typeface="Tw Cen MT" panose="020B0602020104020603" pitchFamily="34" charset="0"/>
              </a:rPr>
              <a:t>l</a:t>
            </a:r>
          </a:p>
          <a:p>
            <a:endParaRPr lang="ga-IE" dirty="0" smtClean="0">
              <a:latin typeface="Tw Cen MT" panose="020B0602020104020603" pitchFamily="34" charset="0"/>
            </a:endParaRPr>
          </a:p>
          <a:p>
            <a:r>
              <a:rPr lang="ga-IE" sz="2000" dirty="0" smtClean="0">
                <a:latin typeface="Tw Cen MT" panose="020B0602020104020603" pitchFamily="34" charset="0"/>
              </a:rPr>
              <a:t>An féidir leat iad a aimsiú ar an léarscáil?</a:t>
            </a:r>
          </a:p>
        </p:txBody>
      </p:sp>
      <p:sp>
        <p:nvSpPr>
          <p:cNvPr id="17" name="Oval 16"/>
          <p:cNvSpPr>
            <a:spLocks noChangeAspect="1"/>
          </p:cNvSpPr>
          <p:nvPr/>
        </p:nvSpPr>
        <p:spPr>
          <a:xfrm>
            <a:off x="2639296" y="3681290"/>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8" name="Oval 17"/>
          <p:cNvSpPr>
            <a:spLocks noChangeAspect="1"/>
          </p:cNvSpPr>
          <p:nvPr/>
        </p:nvSpPr>
        <p:spPr>
          <a:xfrm>
            <a:off x="1979113" y="5647630"/>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20" name="Oval 19"/>
          <p:cNvSpPr>
            <a:spLocks noChangeAspect="1"/>
          </p:cNvSpPr>
          <p:nvPr/>
        </p:nvSpPr>
        <p:spPr>
          <a:xfrm>
            <a:off x="4916951" y="3501290"/>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21" name="Oval 20"/>
          <p:cNvSpPr>
            <a:spLocks noChangeAspect="1"/>
          </p:cNvSpPr>
          <p:nvPr/>
        </p:nvSpPr>
        <p:spPr>
          <a:xfrm>
            <a:off x="1670843" y="5049133"/>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22" name="Oval 21"/>
          <p:cNvSpPr>
            <a:spLocks noChangeAspect="1"/>
          </p:cNvSpPr>
          <p:nvPr/>
        </p:nvSpPr>
        <p:spPr>
          <a:xfrm>
            <a:off x="4576340" y="5019788"/>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23" name="Text Box 28"/>
          <p:cNvSpPr txBox="1">
            <a:spLocks noChangeArrowheads="1"/>
          </p:cNvSpPr>
          <p:nvPr/>
        </p:nvSpPr>
        <p:spPr bwMode="auto">
          <a:xfrm>
            <a:off x="4802970" y="4822100"/>
            <a:ext cx="674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Cé na Cille Móire</a:t>
            </a:r>
            <a:endParaRPr lang="ga-IE" altLang="en-US" sz="1400" dirty="0">
              <a:latin typeface="Tw Cen MT" panose="020B0602020104020603" pitchFamily="34" charset="0"/>
            </a:endParaRPr>
          </a:p>
        </p:txBody>
      </p:sp>
      <p:sp>
        <p:nvSpPr>
          <p:cNvPr id="24" name="Oval 23"/>
          <p:cNvSpPr>
            <a:spLocks noChangeAspect="1"/>
          </p:cNvSpPr>
          <p:nvPr/>
        </p:nvSpPr>
        <p:spPr>
          <a:xfrm>
            <a:off x="4140694" y="5042999"/>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25" name="Text Box 25"/>
          <p:cNvSpPr txBox="1">
            <a:spLocks noChangeArrowheads="1"/>
          </p:cNvSpPr>
          <p:nvPr/>
        </p:nvSpPr>
        <p:spPr bwMode="auto">
          <a:xfrm>
            <a:off x="4027008" y="5166732"/>
            <a:ext cx="1262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Dún Mór</a:t>
            </a:r>
            <a:endParaRPr lang="ga-IE" altLang="en-US" sz="1400" dirty="0">
              <a:latin typeface="Tw Cen MT" panose="020B0602020104020603" pitchFamily="34" charset="0"/>
            </a:endParaRPr>
          </a:p>
        </p:txBody>
      </p:sp>
      <p:grpSp>
        <p:nvGrpSpPr>
          <p:cNvPr id="26" name="Grúpa 56"/>
          <p:cNvGrpSpPr>
            <a:grpSpLocks noChangeAspect="1"/>
          </p:cNvGrpSpPr>
          <p:nvPr/>
        </p:nvGrpSpPr>
        <p:grpSpPr>
          <a:xfrm>
            <a:off x="971416" y="301558"/>
            <a:ext cx="5114329" cy="900000"/>
            <a:chOff x="-556336" y="-1218200"/>
            <a:chExt cx="3801533" cy="600305"/>
          </a:xfrm>
          <a:solidFill>
            <a:schemeClr val="tx2">
              <a:lumMod val="40000"/>
              <a:lumOff val="60000"/>
            </a:schemeClr>
          </a:solidFill>
        </p:grpSpPr>
        <p:sp>
          <p:nvSpPr>
            <p:cNvPr id="29" name="Rectangle 28"/>
            <p:cNvSpPr>
              <a:spLocks noChangeAspect="1"/>
            </p:cNvSpPr>
            <p:nvPr/>
          </p:nvSpPr>
          <p:spPr bwMode="auto">
            <a:xfrm>
              <a:off x="-248429" y="-1142275"/>
              <a:ext cx="3493626" cy="448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tx1"/>
                  </a:solidFill>
                  <a:latin typeface="Tw Cen MT" panose="020B0602020104020603" pitchFamily="34" charset="0"/>
                  <a:cs typeface="Arial" panose="020B0604020202020204" pitchFamily="34" charset="0"/>
                </a:rPr>
                <a:t>An bhfuil calafort iascaireachta ar bith </a:t>
              </a:r>
              <a:br>
                <a:rPr lang="ga-IE" sz="2000" dirty="0" smtClean="0">
                  <a:solidFill>
                    <a:schemeClr val="tx1"/>
                  </a:solidFill>
                  <a:latin typeface="Tw Cen MT" panose="020B0602020104020603" pitchFamily="34" charset="0"/>
                  <a:cs typeface="Arial" panose="020B0604020202020204" pitchFamily="34" charset="0"/>
                </a:rPr>
              </a:br>
              <a:r>
                <a:rPr lang="ga-IE" sz="2000" dirty="0" smtClean="0">
                  <a:solidFill>
                    <a:schemeClr val="tx1"/>
                  </a:solidFill>
                  <a:latin typeface="Tw Cen MT" panose="020B0602020104020603" pitchFamily="34" charset="0"/>
                  <a:cs typeface="Arial" panose="020B0604020202020204" pitchFamily="34" charset="0"/>
                </a:rPr>
                <a:t>i do chontae féin?</a:t>
              </a:r>
              <a:endParaRPr lang="ga-IE" sz="2000" dirty="0">
                <a:solidFill>
                  <a:schemeClr val="tx1"/>
                </a:solidFill>
                <a:latin typeface="Tw Cen MT" panose="020B0602020104020603" pitchFamily="34" charset="0"/>
                <a:cs typeface="Arial" panose="020B0604020202020204" pitchFamily="34" charset="0"/>
              </a:endParaRPr>
            </a:p>
          </p:txBody>
        </p:sp>
        <p:sp>
          <p:nvSpPr>
            <p:cNvPr id="30" name="Oval 29"/>
            <p:cNvSpPr>
              <a:spLocks/>
            </p:cNvSpPr>
            <p:nvPr/>
          </p:nvSpPr>
          <p:spPr bwMode="auto">
            <a:xfrm>
              <a:off x="-556336" y="-1218200"/>
              <a:ext cx="668979"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36" name="Oval 35"/>
          <p:cNvSpPr>
            <a:spLocks noChangeAspect="1"/>
          </p:cNvSpPr>
          <p:nvPr/>
        </p:nvSpPr>
        <p:spPr>
          <a:xfrm>
            <a:off x="2353152" y="3683335"/>
            <a:ext cx="180004" cy="18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37" name="Text Box 26"/>
          <p:cNvSpPr txBox="1">
            <a:spLocks noChangeArrowheads="1"/>
          </p:cNvSpPr>
          <p:nvPr/>
        </p:nvSpPr>
        <p:spPr bwMode="auto">
          <a:xfrm>
            <a:off x="1672033" y="3604871"/>
            <a:ext cx="907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ga-IE" altLang="en-US" sz="1400" dirty="0" smtClean="0">
                <a:latin typeface="Tw Cen MT" panose="020B0602020104020603" pitchFamily="34" charset="0"/>
              </a:rPr>
              <a:t>Ros an </a:t>
            </a:r>
            <a:r>
              <a:rPr lang="ga-IE" altLang="en-US" sz="1400" dirty="0" err="1" smtClean="0">
                <a:latin typeface="Tw Cen MT" panose="020B0602020104020603" pitchFamily="34" charset="0"/>
              </a:rPr>
              <a:t>Mh</a:t>
            </a:r>
            <a:r>
              <a:rPr lang="en-US" altLang="en-US" sz="1400" dirty="0" smtClean="0">
                <a:latin typeface="Tw Cen MT" panose="020B0602020104020603" pitchFamily="34" charset="0"/>
              </a:rPr>
              <a:t>í</a:t>
            </a:r>
            <a:r>
              <a:rPr lang="ga-IE" altLang="en-US" sz="1400" dirty="0" smtClean="0">
                <a:latin typeface="Tw Cen MT" panose="020B0602020104020603" pitchFamily="34" charset="0"/>
              </a:rPr>
              <a:t>l</a:t>
            </a:r>
            <a:endParaRPr lang="ga-IE" altLang="en-US" sz="1400" dirty="0">
              <a:latin typeface="Tw Cen MT" panose="020B0602020104020603" pitchFamily="34" charset="0"/>
            </a:endParaRPr>
          </a:p>
        </p:txBody>
      </p:sp>
      <p:sp>
        <p:nvSpPr>
          <p:cNvPr id="2" name="TextBox 1"/>
          <p:cNvSpPr txBox="1"/>
          <p:nvPr/>
        </p:nvSpPr>
        <p:spPr>
          <a:xfrm>
            <a:off x="5774709" y="1190635"/>
            <a:ext cx="5699574" cy="461665"/>
          </a:xfrm>
          <a:prstGeom prst="rect">
            <a:avLst/>
          </a:prstGeom>
          <a:noFill/>
        </p:spPr>
        <p:txBody>
          <a:bodyPr wrap="none" rtlCol="0">
            <a:spAutoFit/>
          </a:bodyPr>
          <a:lstStyle/>
          <a:p>
            <a:r>
              <a:rPr lang="ga-IE" sz="2400" b="1" dirty="0" smtClean="0">
                <a:latin typeface="Tw Cen MT" panose="020B0602020104020603" pitchFamily="34" charset="0"/>
              </a:rPr>
              <a:t>Príomhchalafoirt Iascaireachta na hÉireann</a:t>
            </a:r>
            <a:endParaRPr lang="ga-IE" sz="2400" b="1" dirty="0">
              <a:latin typeface="Tw Cen MT" panose="020B0602020104020603" pitchFamily="34" charset="0"/>
            </a:endParaRPr>
          </a:p>
        </p:txBody>
      </p:sp>
    </p:spTree>
    <p:extLst>
      <p:ext uri="{BB962C8B-B14F-4D97-AF65-F5344CB8AC3E}">
        <p14:creationId xmlns:p14="http://schemas.microsoft.com/office/powerpoint/2010/main" val="31883463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9" end="9"/>
                                            </p:txEl>
                                          </p:spTgt>
                                        </p:tgtEl>
                                        <p:attrNameLst>
                                          <p:attrName>style.visibility</p:attrName>
                                        </p:attrNameLst>
                                      </p:cBhvr>
                                      <p:to>
                                        <p:strVal val="visible"/>
                                      </p:to>
                                    </p:set>
                                    <p:anim calcmode="lin" valueType="num">
                                      <p:cBhvr>
                                        <p:cTn id="7" dur="500" fill="hold"/>
                                        <p:tgtEl>
                                          <p:spTgt spid="14">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14">
                                            <p:txEl>
                                              <p:pRg st="9" end="9"/>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000"/>
                            </p:stCondLst>
                            <p:childTnLst>
                              <p:par>
                                <p:cTn id="32" presetID="2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childTnLst>
                                </p:cTn>
                              </p:par>
                            </p:childTnLst>
                          </p:cTn>
                        </p:par>
                        <p:par>
                          <p:cTn id="41" fill="hold">
                            <p:stCondLst>
                              <p:cond delay="3000"/>
                            </p:stCondLst>
                            <p:childTnLst>
                              <p:par>
                                <p:cTn id="42" presetID="2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childTnLst>
                                </p:cTn>
                              </p:par>
                            </p:childTnLst>
                          </p:cTn>
                        </p:par>
                        <p:par>
                          <p:cTn id="46" fill="hold">
                            <p:stCondLst>
                              <p:cond delay="3500"/>
                            </p:stCondLst>
                            <p:childTnLst>
                              <p:par>
                                <p:cTn id="47" presetID="2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0" name="TextBox 9"/>
          <p:cNvSpPr txBox="1">
            <a:spLocks noChangeArrowheads="1"/>
          </p:cNvSpPr>
          <p:nvPr/>
        </p:nvSpPr>
        <p:spPr bwMode="auto">
          <a:xfrm>
            <a:off x="2884877" y="884208"/>
            <a:ext cx="5731016" cy="523220"/>
          </a:xfrm>
          <a:prstGeom prst="rect">
            <a:avLst/>
          </a:prstGeom>
          <a:noFill/>
          <a:ln w="9525">
            <a:noFill/>
            <a:miter lim="800000"/>
            <a:headEnd/>
            <a:tailEnd/>
          </a:ln>
        </p:spPr>
        <p:txBody>
          <a:bodyPr wrap="square">
            <a:spAutoFit/>
          </a:bodyPr>
          <a:lstStyle/>
          <a:p>
            <a:pPr algn="ctr"/>
            <a:r>
              <a:rPr lang="ga-IE" sz="2800" dirty="0" err="1" smtClean="0">
                <a:solidFill>
                  <a:srgbClr val="FF0000"/>
                </a:solidFill>
                <a:latin typeface="Berlin Sans FB" panose="020E0602020502020306" pitchFamily="34" charset="0"/>
              </a:rPr>
              <a:t>Gúgláil</a:t>
            </a:r>
            <a:r>
              <a:rPr lang="ga-IE" sz="2800" dirty="0" smtClean="0">
                <a:solidFill>
                  <a:srgbClr val="FF0000"/>
                </a:solidFill>
                <a:latin typeface="Berlin Sans FB" panose="020E0602020502020306" pitchFamily="34" charset="0"/>
              </a:rPr>
              <a:t> é!</a:t>
            </a:r>
            <a:endParaRPr lang="ga-IE" sz="2800" dirty="0">
              <a:solidFill>
                <a:srgbClr val="FF0000"/>
              </a:solidFill>
              <a:latin typeface="Berlin Sans FB" panose="020E0602020502020306"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63861" y="2493125"/>
            <a:ext cx="3897127" cy="2922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475" b="89899" l="1338" r="99331">
                        <a14:foregroundMark x1="1672" y1="58252" x2="79766" y2="11650"/>
                        <a14:foregroundMark x1="11706" y1="16311" x2="40803" y2="74563"/>
                        <a14:foregroundMark x1="80769" y1="56893" x2="97157" y2="61553"/>
                        <a14:foregroundMark x1="81271" y1="32427" x2="94983" y2="24466"/>
                        <a14:foregroundMark x1="92642" y1="50291" x2="80268" y2="11068"/>
                        <a14:foregroundMark x1="91806" y1="49320" x2="99498" y2="41748"/>
                        <a14:foregroundMark x1="68395" y1="61010" x2="56020" y2="7475"/>
                        <a14:foregroundMark x1="44482" y1="77374" x2="52007" y2="73535"/>
                        <a14:foregroundMark x1="8528" y1="82020" x2="5017" y2="74141"/>
                        <a14:foregroundMark x1="33278" y1="88485" x2="44983" y2="87273"/>
                      </a14:backgroundRemoval>
                    </a14:imgEffect>
                  </a14:imgLayer>
                </a14:imgProps>
              </a:ext>
              <a:ext uri="{28A0092B-C50C-407E-A947-70E740481C1C}">
                <a14:useLocalDpi xmlns:a14="http://schemas.microsoft.com/office/drawing/2010/main" val="0"/>
              </a:ext>
            </a:extLst>
          </a:blip>
          <a:stretch>
            <a:fillRect/>
          </a:stretch>
        </p:blipFill>
        <p:spPr bwMode="auto">
          <a:xfrm>
            <a:off x="1642526" y="2399730"/>
            <a:ext cx="2484701" cy="20585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1522209" y="1398783"/>
            <a:ext cx="91270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r>
              <a:rPr lang="ga-IE" altLang="en-US" sz="2000" dirty="0" smtClean="0">
                <a:solidFill>
                  <a:schemeClr val="tx1"/>
                </a:solidFill>
                <a:latin typeface="Tw Cen MT" panose="020B0602020104020603" pitchFamily="34" charset="0"/>
              </a:rPr>
              <a:t>Is ar na Cealla Beaga i gCo. Dhún na nGall atá ceann de </a:t>
            </a:r>
            <a:r>
              <a:rPr lang="ga-IE" altLang="en-US" sz="2000" dirty="0" err="1" smtClean="0">
                <a:solidFill>
                  <a:schemeClr val="tx1"/>
                </a:solidFill>
                <a:latin typeface="Tw Cen MT" panose="020B0602020104020603" pitchFamily="34" charset="0"/>
              </a:rPr>
              <a:t>phríomhchalafoirt</a:t>
            </a:r>
            <a:r>
              <a:rPr lang="ga-IE" altLang="en-US" sz="2000" dirty="0" smtClean="0">
                <a:solidFill>
                  <a:schemeClr val="tx1"/>
                </a:solidFill>
                <a:latin typeface="Tw Cen MT" panose="020B0602020104020603" pitchFamily="34" charset="0"/>
              </a:rPr>
              <a:t> iascaireachta na hÉireann. Breathnaigh ar chalafort na gCealla Beaga ar </a:t>
            </a:r>
            <a:r>
              <a:rPr lang="ga-IE" altLang="en-US" sz="2000" dirty="0" err="1" smtClean="0">
                <a:solidFill>
                  <a:schemeClr val="tx1"/>
                </a:solidFill>
                <a:latin typeface="Tw Cen MT" panose="020B0602020104020603" pitchFamily="34" charset="0"/>
              </a:rPr>
              <a:t>Google</a:t>
            </a:r>
            <a:r>
              <a:rPr lang="ga-IE" altLang="en-US" sz="2000" dirty="0" smtClean="0">
                <a:solidFill>
                  <a:schemeClr val="tx1"/>
                </a:solidFill>
                <a:latin typeface="Tw Cen MT" panose="020B0602020104020603" pitchFamily="34" charset="0"/>
              </a:rPr>
              <a:t> Maps. Beidh tú in ann </a:t>
            </a:r>
            <a:r>
              <a:rPr lang="ga-IE" altLang="en-US" sz="2000" dirty="0" err="1" smtClean="0">
                <a:solidFill>
                  <a:schemeClr val="tx1"/>
                </a:solidFill>
                <a:latin typeface="Tw Cen MT" panose="020B0602020104020603" pitchFamily="34" charset="0"/>
              </a:rPr>
              <a:t>zúmáil</a:t>
            </a:r>
            <a:r>
              <a:rPr lang="ga-IE" altLang="en-US" sz="2000" dirty="0" smtClean="0">
                <a:solidFill>
                  <a:schemeClr val="tx1"/>
                </a:solidFill>
                <a:latin typeface="Tw Cen MT" panose="020B0602020104020603" pitchFamily="34" charset="0"/>
              </a:rPr>
              <a:t> isteach chun na gnéithe éagsúla den chalafort a fheiceáil. </a:t>
            </a:r>
            <a:endParaRPr lang="ga-IE" altLang="en-US" sz="2000" dirty="0">
              <a:solidFill>
                <a:schemeClr val="tx1"/>
              </a:solidFill>
              <a:latin typeface="Tw Cen MT" panose="020B0602020104020603" pitchFamily="34" charset="0"/>
            </a:endParaRPr>
          </a:p>
        </p:txBody>
      </p:sp>
      <p:grpSp>
        <p:nvGrpSpPr>
          <p:cNvPr id="18" name="Grúpa 56"/>
          <p:cNvGrpSpPr>
            <a:grpSpLocks noChangeAspect="1"/>
          </p:cNvGrpSpPr>
          <p:nvPr/>
        </p:nvGrpSpPr>
        <p:grpSpPr>
          <a:xfrm>
            <a:off x="931857" y="5503059"/>
            <a:ext cx="5153888" cy="900001"/>
            <a:chOff x="-52444" y="1477200"/>
            <a:chExt cx="3688446" cy="600305"/>
          </a:xfrm>
          <a:solidFill>
            <a:schemeClr val="tx2">
              <a:lumMod val="40000"/>
              <a:lumOff val="60000"/>
            </a:schemeClr>
          </a:solidFill>
        </p:grpSpPr>
        <p:sp>
          <p:nvSpPr>
            <p:cNvPr id="21" name="Rectangle 20"/>
            <p:cNvSpPr>
              <a:spLocks noChangeAspect="1"/>
            </p:cNvSpPr>
            <p:nvPr/>
          </p:nvSpPr>
          <p:spPr bwMode="auto">
            <a:xfrm>
              <a:off x="269604" y="1553126"/>
              <a:ext cx="3366398" cy="448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tx1"/>
                  </a:solidFill>
                  <a:latin typeface="Tw Cen MT" panose="020B0602020104020603" pitchFamily="34" charset="0"/>
                  <a:cs typeface="Arial" panose="020B0604020202020204" pitchFamily="34" charset="0"/>
                </a:rPr>
                <a:t>Cé na háiseanna atá ann </a:t>
              </a:r>
              <a:r>
                <a:rPr lang="en-US" sz="2000" dirty="0" smtClean="0">
                  <a:solidFill>
                    <a:schemeClr val="tx1"/>
                  </a:solidFill>
                  <a:latin typeface="Tw Cen MT" panose="020B0602020104020603" pitchFamily="34" charset="0"/>
                  <a:cs typeface="Arial" panose="020B0604020202020204" pitchFamily="34" charset="0"/>
                </a:rPr>
                <a:t>a </a:t>
              </a:r>
              <a:r>
                <a:rPr lang="ga-IE" sz="2000" dirty="0" smtClean="0">
                  <a:solidFill>
                    <a:schemeClr val="tx1"/>
                  </a:solidFill>
                  <a:latin typeface="Tw Cen MT" panose="020B0602020104020603" pitchFamily="34" charset="0"/>
                  <a:cs typeface="Arial" panose="020B0604020202020204" pitchFamily="34" charset="0"/>
                </a:rPr>
                <a:t>bhaineann le tionscal na hiascaireachta?</a:t>
              </a:r>
              <a:endParaRPr lang="ga-IE" sz="2000" dirty="0">
                <a:solidFill>
                  <a:schemeClr val="tx1"/>
                </a:solidFill>
                <a:latin typeface="Tw Cen MT" panose="020B0602020104020603" pitchFamily="34" charset="0"/>
                <a:cs typeface="Arial" panose="020B0604020202020204" pitchFamily="34" charset="0"/>
              </a:endParaRPr>
            </a:p>
          </p:txBody>
        </p:sp>
        <p:sp>
          <p:nvSpPr>
            <p:cNvPr id="28" name="Oval 27"/>
            <p:cNvSpPr>
              <a:spLocks/>
            </p:cNvSpPr>
            <p:nvPr/>
          </p:nvSpPr>
          <p:spPr bwMode="auto">
            <a:xfrm>
              <a:off x="-52444" y="1477200"/>
              <a:ext cx="644096"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8" name="Grúpa 56"/>
          <p:cNvGrpSpPr>
            <a:grpSpLocks noChangeAspect="1"/>
          </p:cNvGrpSpPr>
          <p:nvPr/>
        </p:nvGrpSpPr>
        <p:grpSpPr>
          <a:xfrm>
            <a:off x="931857" y="5503058"/>
            <a:ext cx="8783643" cy="900001"/>
            <a:chOff x="280089" y="1199636"/>
            <a:chExt cx="6286125" cy="600305"/>
          </a:xfrm>
          <a:solidFill>
            <a:schemeClr val="bg1">
              <a:lumMod val="65000"/>
            </a:schemeClr>
          </a:solidFill>
        </p:grpSpPr>
        <p:sp>
          <p:nvSpPr>
            <p:cNvPr id="14" name="Rectangle 13"/>
            <p:cNvSpPr>
              <a:spLocks noChangeAspect="1"/>
            </p:cNvSpPr>
            <p:nvPr/>
          </p:nvSpPr>
          <p:spPr bwMode="auto">
            <a:xfrm>
              <a:off x="602135" y="1277467"/>
              <a:ext cx="5964079" cy="44845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tx1"/>
                  </a:solidFill>
                  <a:latin typeface="Tw Cen MT" panose="020B0602020104020603" pitchFamily="34" charset="0"/>
                  <a:cs typeface="Arial" panose="020B0604020202020204" pitchFamily="34" charset="0"/>
                </a:rPr>
                <a:t>Tá foscadh maith do na báid sa chalafort seo. Cad is cúis leis sin, meas tú?</a:t>
              </a:r>
              <a:endParaRPr lang="ga-IE" sz="2000" dirty="0">
                <a:solidFill>
                  <a:schemeClr val="tx1"/>
                </a:solidFill>
                <a:latin typeface="Tw Cen MT" panose="020B0602020104020603" pitchFamily="34" charset="0"/>
                <a:cs typeface="Arial" panose="020B0604020202020204" pitchFamily="34" charset="0"/>
              </a:endParaRPr>
            </a:p>
          </p:txBody>
        </p:sp>
        <p:sp>
          <p:nvSpPr>
            <p:cNvPr id="15" name="Oval 14"/>
            <p:cNvSpPr>
              <a:spLocks/>
            </p:cNvSpPr>
            <p:nvPr/>
          </p:nvSpPr>
          <p:spPr bwMode="auto">
            <a:xfrm>
              <a:off x="280089" y="1199636"/>
              <a:ext cx="644096" cy="600305"/>
            </a:xfrm>
            <a:prstGeom prst="ellipse">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211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0" name="TextBox 9"/>
          <p:cNvSpPr txBox="1">
            <a:spLocks noChangeArrowheads="1"/>
          </p:cNvSpPr>
          <p:nvPr/>
        </p:nvSpPr>
        <p:spPr bwMode="auto">
          <a:xfrm>
            <a:off x="1425389" y="943614"/>
            <a:ext cx="7487576" cy="1815882"/>
          </a:xfrm>
          <a:prstGeom prst="rect">
            <a:avLst/>
          </a:prstGeom>
          <a:noFill/>
          <a:ln w="9525">
            <a:noFill/>
            <a:miter lim="800000"/>
            <a:headEnd/>
            <a:tailEnd/>
          </a:ln>
        </p:spPr>
        <p:txBody>
          <a:bodyPr wrap="square">
            <a:spAutoFit/>
          </a:bodyPr>
          <a:lstStyle/>
          <a:p>
            <a:r>
              <a:rPr lang="ga-IE" sz="2800" dirty="0" smtClean="0">
                <a:latin typeface="Berlin Sans FB" panose="020E0602020502020306" pitchFamily="34" charset="0"/>
              </a:rPr>
              <a:t>Tuilleadh eolais don mhúinteoir:</a:t>
            </a:r>
          </a:p>
          <a:p>
            <a:r>
              <a:rPr lang="ga-IE" sz="2800" dirty="0" smtClean="0">
                <a:latin typeface="Tw Cen MT" panose="020B0602020104020603" pitchFamily="34" charset="0"/>
                <a:hlinkClick r:id="rId4"/>
              </a:rPr>
              <a:t>https://www.marine.ie/Home/site-area/areas-activity/education-outreach/teachers-resources?language=ga</a:t>
            </a:r>
            <a:endParaRPr lang="ga-IE" sz="2800"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298574589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extBox 6"/>
          <p:cNvSpPr txBox="1">
            <a:spLocks noChangeArrowheads="1"/>
          </p:cNvSpPr>
          <p:nvPr/>
        </p:nvSpPr>
        <p:spPr bwMode="auto">
          <a:xfrm>
            <a:off x="914401" y="591594"/>
            <a:ext cx="10767254" cy="5016758"/>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endParaRPr lang="en-IE" sz="1600" b="1" dirty="0" smtClean="0">
              <a:solidFill>
                <a:srgbClr val="000000"/>
              </a:solidFill>
              <a:latin typeface="Tw Cen MT" panose="020B0602020104020603" pitchFamily="34" charset="0"/>
              <a:cs typeface="Times New Roman" pitchFamily="18" charset="0"/>
            </a:endParaRP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r>
              <a:rPr lang="en-IE" sz="1600" b="1" dirty="0" err="1" smtClean="0">
                <a:solidFill>
                  <a:srgbClr val="000000"/>
                </a:solidFill>
                <a:latin typeface="Tw Cen MT" panose="020B0602020104020603" pitchFamily="34" charset="0"/>
                <a:cs typeface="Times New Roman" pitchFamily="18" charset="0"/>
              </a:rPr>
              <a:t>Tagairtí</a:t>
            </a:r>
            <a:r>
              <a:rPr lang="en-IE" sz="1600" b="1" dirty="0" smtClean="0">
                <a:solidFill>
                  <a:srgbClr val="000000"/>
                </a:solidFill>
                <a:latin typeface="Tw Cen MT" panose="020B0602020104020603" pitchFamily="34" charset="0"/>
                <a:cs typeface="Times New Roman" pitchFamily="18" charset="0"/>
              </a:rPr>
              <a:t>: </a:t>
            </a:r>
          </a:p>
          <a:p>
            <a:r>
              <a:rPr lang="en-IE" sz="1600" dirty="0">
                <a:solidFill>
                  <a:srgbClr val="000000"/>
                </a:solidFill>
                <a:latin typeface="Tw Cen MT" panose="020B0602020104020603" pitchFamily="34" charset="0"/>
                <a:cs typeface="Times New Roman" pitchFamily="18" charset="0"/>
              </a:rPr>
              <a:t>TEXEL, NETHERLANDS - SEP 14, 2016: Commercial outrigger trawler shrimp fishing on </a:t>
            </a:r>
            <a:r>
              <a:rPr lang="en-IE" sz="1600" dirty="0" err="1">
                <a:solidFill>
                  <a:srgbClr val="000000"/>
                </a:solidFill>
                <a:latin typeface="Tw Cen MT" panose="020B0602020104020603" pitchFamily="34" charset="0"/>
                <a:cs typeface="Times New Roman" pitchFamily="18" charset="0"/>
              </a:rPr>
              <a:t>Waddensea</a:t>
            </a:r>
            <a:r>
              <a:rPr lang="en-IE" sz="1600" dirty="0">
                <a:solidFill>
                  <a:srgbClr val="000000"/>
                </a:solidFill>
                <a:latin typeface="Tw Cen MT" panose="020B0602020104020603" pitchFamily="34" charset="0"/>
                <a:cs typeface="Times New Roman" pitchFamily="18" charset="0"/>
              </a:rPr>
              <a:t>, Netherlands. </a:t>
            </a:r>
            <a:r>
              <a:rPr lang="en-IE" sz="1600" dirty="0" err="1">
                <a:solidFill>
                  <a:srgbClr val="000000"/>
                </a:solidFill>
                <a:latin typeface="Tw Cen MT" panose="020B0602020104020603" pitchFamily="34" charset="0"/>
                <a:cs typeface="Times New Roman" pitchFamily="18" charset="0"/>
              </a:rPr>
              <a:t>TasfotoNL</a:t>
            </a:r>
            <a:r>
              <a:rPr lang="en-IE" sz="1600" dirty="0">
                <a:solidFill>
                  <a:srgbClr val="000000"/>
                </a:solidFill>
                <a:latin typeface="Tw Cen MT" panose="020B0602020104020603" pitchFamily="34" charset="0"/>
                <a:cs typeface="Times New Roman" pitchFamily="18" charset="0"/>
              </a:rPr>
              <a:t> / </a:t>
            </a:r>
            <a:r>
              <a:rPr lang="en-IE"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Leghorn, Italy - May 14 2019: Marine VHF radio is a system of two way radio transceivers on ships and watercraft used for bidirectional voice communication from ship-to-ship ands ship-to-shore. </a:t>
            </a:r>
            <a:r>
              <a:rPr lang="en-US" sz="1600" dirty="0" err="1">
                <a:solidFill>
                  <a:srgbClr val="000000"/>
                </a:solidFill>
                <a:latin typeface="Tw Cen MT" panose="020B0602020104020603" pitchFamily="34" charset="0"/>
                <a:cs typeface="Times New Roman" pitchFamily="18" charset="0"/>
              </a:rPr>
              <a:t>depaz</a:t>
            </a:r>
            <a:r>
              <a:rPr lang="en-US" sz="1600" dirty="0">
                <a:solidFill>
                  <a:srgbClr val="000000"/>
                </a:solidFill>
                <a:latin typeface="Tw Cen MT" panose="020B0602020104020603" pitchFamily="34" charset="0"/>
                <a:cs typeface="Times New Roman" pitchFamily="18" charset="0"/>
              </a:rPr>
              <a:t> / </a:t>
            </a:r>
            <a:r>
              <a:rPr lang="en-US" sz="1600" dirty="0" smtClean="0">
                <a:solidFill>
                  <a:srgbClr val="000000"/>
                </a:solidFill>
                <a:latin typeface="Tw Cen MT" panose="020B0602020104020603" pitchFamily="34" charset="0"/>
                <a:cs typeface="Times New Roman" pitchFamily="18" charset="0"/>
              </a:rPr>
              <a:t>Shutterstock.com</a:t>
            </a:r>
          </a:p>
          <a:p>
            <a:r>
              <a:rPr lang="en-US" sz="1600" dirty="0">
                <a:solidFill>
                  <a:srgbClr val="000000"/>
                </a:solidFill>
                <a:latin typeface="Tw Cen MT" panose="020B0602020104020603" pitchFamily="34" charset="0"/>
                <a:cs typeface="Times New Roman" pitchFamily="18" charset="0"/>
              </a:rPr>
              <a:t>MARSEILLE, FRANCE - MAY 23: Fish fair at </a:t>
            </a:r>
            <a:r>
              <a:rPr lang="en-US" sz="1600" dirty="0" err="1">
                <a:solidFill>
                  <a:srgbClr val="000000"/>
                </a:solidFill>
                <a:latin typeface="Tw Cen MT" panose="020B0602020104020603" pitchFamily="34" charset="0"/>
                <a:cs typeface="Times New Roman" pitchFamily="18" charset="0"/>
              </a:rPr>
              <a:t>Canebiere</a:t>
            </a:r>
            <a:r>
              <a:rPr lang="en-US" sz="1600" dirty="0">
                <a:solidFill>
                  <a:srgbClr val="000000"/>
                </a:solidFill>
                <a:latin typeface="Tw Cen MT" panose="020B0602020104020603" pitchFamily="34" charset="0"/>
                <a:cs typeface="Times New Roman" pitchFamily="18" charset="0"/>
              </a:rPr>
              <a:t> street May 23, 2009 in Marseille</a:t>
            </a:r>
            <a:r>
              <a:rPr lang="en-US" sz="1600" dirty="0" smtClean="0">
                <a:solidFill>
                  <a:srgbClr val="000000"/>
                </a:solidFill>
                <a:latin typeface="Tw Cen MT" panose="020B0602020104020603" pitchFamily="34" charset="0"/>
                <a:cs typeface="Times New Roman" pitchFamily="18" charset="0"/>
              </a:rPr>
              <a:t>. </a:t>
            </a:r>
            <a:r>
              <a:rPr lang="ga-IE" sz="1600" dirty="0"/>
              <a:t>katatonia82 / </a:t>
            </a:r>
            <a:r>
              <a:rPr lang="ga-IE" sz="1600" dirty="0" smtClean="0"/>
              <a:t>Shutterstock.com</a:t>
            </a:r>
            <a:endParaRPr lang="en-US" sz="1600" dirty="0" smtClean="0"/>
          </a:p>
          <a:p>
            <a:r>
              <a:rPr lang="en-US" sz="1600" dirty="0">
                <a:solidFill>
                  <a:srgbClr val="000000"/>
                </a:solidFill>
                <a:latin typeface="Tw Cen MT" panose="020B0602020104020603" pitchFamily="34" charset="0"/>
                <a:cs typeface="Times New Roman" pitchFamily="18" charset="0"/>
              </a:rPr>
              <a:t>GILLELEJE, ZEALAND, DENMARK - AUGUST 17, 2107: Loading fish palettes into back of </a:t>
            </a:r>
            <a:r>
              <a:rPr lang="en-US" sz="1600" dirty="0" smtClean="0">
                <a:solidFill>
                  <a:srgbClr val="000000"/>
                </a:solidFill>
                <a:latin typeface="Tw Cen MT" panose="020B0602020104020603" pitchFamily="34" charset="0"/>
                <a:cs typeface="Times New Roman" pitchFamily="18" charset="0"/>
              </a:rPr>
              <a:t>lorry. </a:t>
            </a:r>
            <a:r>
              <a:rPr lang="ga-IE" sz="1600" dirty="0" err="1"/>
              <a:t>Jo</a:t>
            </a:r>
            <a:r>
              <a:rPr lang="ga-IE" sz="1600" dirty="0"/>
              <a:t> </a:t>
            </a:r>
            <a:r>
              <a:rPr lang="ga-IE" sz="1600" dirty="0" err="1"/>
              <a:t>Jones</a:t>
            </a:r>
            <a:r>
              <a:rPr lang="ga-IE" sz="1600" dirty="0"/>
              <a:t> / </a:t>
            </a:r>
            <a:r>
              <a:rPr lang="ga-IE" sz="1600" dirty="0" smtClean="0"/>
              <a:t>Shutterstock.com</a:t>
            </a:r>
            <a:endParaRPr lang="en-US" sz="1600" dirty="0" smtClean="0"/>
          </a:p>
          <a:p>
            <a:r>
              <a:rPr lang="en-US" sz="1600" dirty="0">
                <a:latin typeface="Tw Cen MT" panose="020B0602020104020603" pitchFamily="34" charset="0"/>
              </a:rPr>
              <a:t>Punta Arenas, Chile - 21 October 2017: Airport workers loading </a:t>
            </a:r>
            <a:r>
              <a:rPr lang="en-US" sz="1600" dirty="0" err="1">
                <a:latin typeface="Tw Cen MT" panose="020B0602020104020603" pitchFamily="34" charset="0"/>
              </a:rPr>
              <a:t>styrofoam</a:t>
            </a:r>
            <a:r>
              <a:rPr lang="en-US" sz="1600" dirty="0">
                <a:latin typeface="Tw Cen MT" panose="020B0602020104020603" pitchFamily="34" charset="0"/>
              </a:rPr>
              <a:t> containers of frozen Chilean sea bass into the hold of an </a:t>
            </a:r>
            <a:r>
              <a:rPr lang="en-US" sz="1600" dirty="0" smtClean="0">
                <a:latin typeface="Tw Cen MT" panose="020B0602020104020603" pitchFamily="34" charset="0"/>
              </a:rPr>
              <a:t>airliner. </a:t>
            </a:r>
            <a:r>
              <a:rPr lang="ga-IE" sz="1600" dirty="0">
                <a:latin typeface="Tw Cen MT" panose="020B0602020104020603" pitchFamily="34" charset="0"/>
              </a:rPr>
              <a:t>Arthur </a:t>
            </a:r>
            <a:r>
              <a:rPr lang="ga-IE" sz="1600" dirty="0" err="1">
                <a:latin typeface="Tw Cen MT" panose="020B0602020104020603" pitchFamily="34" charset="0"/>
              </a:rPr>
              <a:t>Greenberg</a:t>
            </a:r>
            <a:r>
              <a:rPr lang="ga-IE" sz="1600" dirty="0">
                <a:latin typeface="Tw Cen MT" panose="020B0602020104020603" pitchFamily="34" charset="0"/>
              </a:rPr>
              <a:t> / Shutterstock.com</a:t>
            </a:r>
            <a:endParaRPr lang="en-US" sz="1600" dirty="0">
              <a:latin typeface="Tw Cen MT" panose="020B0602020104020603" pitchFamily="34" charset="0"/>
            </a:endParaRPr>
          </a:p>
          <a:p>
            <a:endParaRPr lang="en-IE" sz="1600" dirty="0" smtClean="0">
              <a:solidFill>
                <a:srgbClr val="000000"/>
              </a:solidFill>
              <a:latin typeface="Tw Cen MT" panose="020B0602020104020603" pitchFamily="34" charset="0"/>
              <a:cs typeface="Times New Roman" pitchFamily="18" charset="0"/>
            </a:endParaRP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solidFill>
                <a:prstClr val="black"/>
              </a:solidFill>
              <a:latin typeface="Comic Sans MS" pitchFamily="66" charset="0"/>
            </a:endParaRPr>
          </a:p>
        </p:txBody>
      </p:sp>
    </p:spTree>
    <p:extLst>
      <p:ext uri="{BB962C8B-B14F-4D97-AF65-F5344CB8AC3E}">
        <p14:creationId xmlns:p14="http://schemas.microsoft.com/office/powerpoint/2010/main" val="94169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4" name="Picture 4"/>
          <p:cNvPicPr>
            <a:picLocks noChangeAspect="1" noChangeArrowheads="1"/>
          </p:cNvPicPr>
          <p:nvPr/>
        </p:nvPicPr>
        <p:blipFill>
          <a:blip r:embed="rId3"/>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55610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5"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 b="99612" l="322" r="98232">
                        <a14:foregroundMark x1="46463" y1="15698" x2="48714" y2="97"/>
                        <a14:foregroundMark x1="18489" y1="17345" x2="322" y2="22674"/>
                        <a14:foregroundMark x1="82958" y1="25775" x2="98392" y2="25484"/>
                        <a14:foregroundMark x1="45498" y1="70058" x2="49035" y2="99612"/>
                        <a14:foregroundMark x1="19453" y1="94864" x2="52733" y2="87984"/>
                        <a14:foregroundMark x1="14469" y1="91085" x2="25884" y2="78973"/>
                        <a14:foregroundMark x1="25402" y1="96027" x2="26367" y2="80426"/>
                        <a14:foregroundMark x1="31190" y1="91667" x2="40193" y2="77519"/>
                        <a14:foregroundMark x1="28296" y1="75678" x2="63023" y2="75678"/>
                        <a14:foregroundMark x1="34887" y1="67442" x2="34887" y2="67442"/>
                        <a14:foregroundMark x1="54180" y1="66667" x2="54180" y2="66667"/>
                        <a14:foregroundMark x1="76045" y1="88760" x2="76045" y2="96609"/>
                        <a14:foregroundMark x1="50161" y1="69477" x2="55145" y2="69477"/>
                      </a14:backgroundRemoval>
                    </a14:imgEffect>
                  </a14:imgLayer>
                </a14:imgProps>
              </a:ext>
              <a:ext uri="{28A0092B-C50C-407E-A947-70E740481C1C}">
                <a14:useLocalDpi xmlns:a14="http://schemas.microsoft.com/office/drawing/2010/main" val="0"/>
              </a:ext>
            </a:extLst>
          </a:blip>
          <a:stretch>
            <a:fillRect/>
          </a:stretch>
        </p:blipFill>
        <p:spPr bwMode="auto">
          <a:xfrm>
            <a:off x="7251234" y="1499422"/>
            <a:ext cx="2581275" cy="4284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91681" y="638817"/>
            <a:ext cx="6795120" cy="461665"/>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Tá farraigí na hÉireann lán d’iasc. Cén fáth, meas tú?</a:t>
            </a:r>
            <a:endParaRPr lang="ga-IE" sz="2400" dirty="0">
              <a:latin typeface="Tw Cen MT" panose="020B0602020104020603" pitchFamily="34" charset="0"/>
            </a:endParaRPr>
          </a:p>
        </p:txBody>
      </p:sp>
      <p:sp>
        <p:nvSpPr>
          <p:cNvPr id="8" name="TextBox 7"/>
          <p:cNvSpPr txBox="1">
            <a:spLocks noChangeArrowheads="1"/>
          </p:cNvSpPr>
          <p:nvPr/>
        </p:nvSpPr>
        <p:spPr bwMode="auto">
          <a:xfrm>
            <a:off x="5683252" y="3995037"/>
            <a:ext cx="5717238" cy="1323439"/>
          </a:xfrm>
          <a:prstGeom prst="rect">
            <a:avLst/>
          </a:prstGeom>
          <a:solidFill>
            <a:schemeClr val="accent3">
              <a:lumMod val="20000"/>
              <a:lumOff val="80000"/>
            </a:schemeClr>
          </a:solidFill>
          <a:ln w="9525">
            <a:solidFill>
              <a:schemeClr val="accent1"/>
            </a:solidFill>
            <a:miter lim="800000"/>
            <a:headEnd/>
            <a:tailEnd/>
          </a:ln>
        </p:spPr>
        <p:txBody>
          <a:bodyPr wrap="square">
            <a:spAutoFit/>
          </a:bodyPr>
          <a:lstStyle/>
          <a:p>
            <a:r>
              <a:rPr lang="ga-IE" sz="2000" dirty="0" smtClean="0">
                <a:latin typeface="Tw Cen MT" panose="020B0602020104020603" pitchFamily="34" charset="0"/>
              </a:rPr>
              <a:t>Tá an fharraige éadomhain thart timpeall na hÉireann,</a:t>
            </a:r>
            <a:br>
              <a:rPr lang="ga-IE" sz="2000" dirty="0" smtClean="0">
                <a:latin typeface="Tw Cen MT" panose="020B0602020104020603" pitchFamily="34" charset="0"/>
              </a:rPr>
            </a:br>
            <a:r>
              <a:rPr lang="ga-IE" sz="2000" dirty="0" smtClean="0">
                <a:latin typeface="Tw Cen MT" panose="020B0602020104020603" pitchFamily="34" charset="0"/>
              </a:rPr>
              <a:t>rud a chiallaíonn gur féidir le solas na gréine grinneall na farraige a bhaint amach. Cuidíonn sé sin le fás an phlanctóin. </a:t>
            </a:r>
            <a:endParaRPr lang="ga-IE" sz="2000" dirty="0">
              <a:latin typeface="Tw Cen MT" panose="020B0602020104020603" pitchFamily="34" charset="0"/>
            </a:endParaRPr>
          </a:p>
        </p:txBody>
      </p:sp>
      <p:sp>
        <p:nvSpPr>
          <p:cNvPr id="9" name="TextBox 8"/>
          <p:cNvSpPr txBox="1">
            <a:spLocks noChangeArrowheads="1"/>
          </p:cNvSpPr>
          <p:nvPr/>
        </p:nvSpPr>
        <p:spPr bwMode="auto">
          <a:xfrm>
            <a:off x="5683252" y="1826371"/>
            <a:ext cx="5717238" cy="1938992"/>
          </a:xfrm>
          <a:prstGeom prst="rect">
            <a:avLst/>
          </a:prstGeom>
          <a:solidFill>
            <a:schemeClr val="accent3">
              <a:lumMod val="20000"/>
              <a:lumOff val="80000"/>
            </a:schemeClr>
          </a:solidFill>
          <a:ln w="9525">
            <a:solidFill>
              <a:schemeClr val="accent1"/>
            </a:solidFill>
            <a:miter lim="800000"/>
            <a:headEnd/>
            <a:tailEnd/>
          </a:ln>
        </p:spPr>
        <p:txBody>
          <a:bodyPr wrap="square">
            <a:spAutoFit/>
          </a:bodyPr>
          <a:lstStyle/>
          <a:p>
            <a:r>
              <a:rPr lang="ga-IE" sz="2000" dirty="0" smtClean="0">
                <a:latin typeface="Tw Cen MT" panose="020B0602020104020603" pitchFamily="34" charset="0"/>
              </a:rPr>
              <a:t>Bíonn an-chuid planctóin sna huiscí atá ar chósta na hÉireann. Orgánaigh bheaga bhídeacha is ea planctón agus itheann na héisc mar bhia iad. Ó tharla an planctón a bheith líonmhar in uiscí na hÉireann, bíonn go leor bia ar fáil do na héisc ann agus bíonn </a:t>
            </a:r>
            <a:r>
              <a:rPr lang="en-US" sz="2000" dirty="0" err="1" smtClean="0">
                <a:latin typeface="Tw Cen MT" panose="020B0602020104020603" pitchFamily="34" charset="0"/>
              </a:rPr>
              <a:t>éisc</a:t>
            </a:r>
            <a:r>
              <a:rPr lang="en-US" sz="2000" dirty="0" smtClean="0">
                <a:latin typeface="Tw Cen MT" panose="020B0602020104020603" pitchFamily="34" charset="0"/>
              </a:rPr>
              <a:t> </a:t>
            </a:r>
            <a:r>
              <a:rPr lang="ga-IE" sz="2000" dirty="0" smtClean="0">
                <a:latin typeface="Tw Cen MT" panose="020B0602020104020603" pitchFamily="34" charset="0"/>
              </a:rPr>
              <a:t>le fáil go fairsing.</a:t>
            </a:r>
            <a:endParaRPr lang="ga-IE" sz="2000" dirty="0">
              <a:latin typeface="Tw Cen MT" panose="020B0602020104020603" pitchFamily="34" charset="0"/>
            </a:endParaRP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29604" y="2134148"/>
            <a:ext cx="3857138" cy="2572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AutoShape 6" descr="Home - Bord Iascaigh Mha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ga-IE"/>
          </a:p>
        </p:txBody>
      </p:sp>
      <p:sp>
        <p:nvSpPr>
          <p:cNvPr id="11" name="AutoShape 8" descr="Home - Bord Iascaigh Mha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ga-IE"/>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938" y="1952185"/>
            <a:ext cx="4506470" cy="29832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777082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074"/>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randombar(horizontal)">
                                      <p:cBhvr>
                                        <p:cTn id="18" dur="500"/>
                                        <p:tgtEl>
                                          <p:spTgt spid="3076"/>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1" name="TextBox 10"/>
          <p:cNvSpPr txBox="1">
            <a:spLocks noChangeArrowheads="1"/>
          </p:cNvSpPr>
          <p:nvPr/>
        </p:nvSpPr>
        <p:spPr bwMode="auto">
          <a:xfrm>
            <a:off x="1980026" y="600222"/>
            <a:ext cx="6474708" cy="461665"/>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Is féidir iasc na farraige a roinnt ina thrí ghrúpa:</a:t>
            </a:r>
          </a:p>
        </p:txBody>
      </p:sp>
      <p:sp>
        <p:nvSpPr>
          <p:cNvPr id="17" name="TextBox 16"/>
          <p:cNvSpPr txBox="1">
            <a:spLocks noChangeArrowheads="1"/>
          </p:cNvSpPr>
          <p:nvPr/>
        </p:nvSpPr>
        <p:spPr bwMode="auto">
          <a:xfrm>
            <a:off x="1943612" y="1315607"/>
            <a:ext cx="8304775" cy="1477328"/>
          </a:xfrm>
          <a:prstGeom prst="rect">
            <a:avLst/>
          </a:prstGeom>
          <a:solidFill>
            <a:schemeClr val="bg2"/>
          </a:solidFill>
          <a:ln w="9525">
            <a:solidFill>
              <a:schemeClr val="accent1">
                <a:lumMod val="75000"/>
              </a:schemeClr>
            </a:solidFill>
            <a:miter lim="800000"/>
            <a:headEnd/>
            <a:tailEnd/>
          </a:ln>
        </p:spPr>
        <p:txBody>
          <a:bodyPr wrap="square">
            <a:spAutoFit/>
          </a:bodyPr>
          <a:lstStyle/>
          <a:p>
            <a:r>
              <a:rPr lang="ga-IE" b="1" dirty="0" smtClean="0">
                <a:latin typeface="Tw Cen MT" panose="020B0602020104020603" pitchFamily="34" charset="0"/>
              </a:rPr>
              <a:t>Iasc grinnill</a:t>
            </a:r>
            <a:r>
              <a:rPr lang="ga-IE" dirty="0" smtClean="0">
                <a:latin typeface="Tw Cen MT" panose="020B0602020104020603" pitchFamily="34" charset="0"/>
              </a:rPr>
              <a:t>: An t-iasc a mhaireann ag bun na farraige nó gar dó. Iasc grinnill is ea </a:t>
            </a:r>
            <a:br>
              <a:rPr lang="ga-IE" dirty="0" smtClean="0">
                <a:latin typeface="Tw Cen MT" panose="020B0602020104020603" pitchFamily="34" charset="0"/>
              </a:rPr>
            </a:br>
            <a:r>
              <a:rPr lang="ga-IE" dirty="0" smtClean="0">
                <a:latin typeface="Tw Cen MT" panose="020B0602020104020603" pitchFamily="34" charset="0"/>
              </a:rPr>
              <a:t>an trosc, an chadóg agus an leathóg bhallach, mar shampla.</a:t>
            </a:r>
          </a:p>
          <a:p>
            <a:endParaRPr lang="ga-IE" dirty="0" smtClean="0">
              <a:latin typeface="Tw Cen MT" panose="020B0602020104020603" pitchFamily="34" charset="0"/>
            </a:endParaRPr>
          </a:p>
          <a:p>
            <a:endParaRPr lang="ga-IE" dirty="0" smtClean="0">
              <a:latin typeface="Tw Cen MT" panose="020B0602020104020603" pitchFamily="34" charset="0"/>
            </a:endParaRPr>
          </a:p>
          <a:p>
            <a:endParaRPr lang="ga-IE" dirty="0" smtClean="0">
              <a:latin typeface="Tw Cen MT" panose="020B0602020104020603" pitchFamily="34" charset="0"/>
            </a:endParaRPr>
          </a:p>
        </p:txBody>
      </p:sp>
      <p:sp>
        <p:nvSpPr>
          <p:cNvPr id="19" name="TextBox 18"/>
          <p:cNvSpPr txBox="1">
            <a:spLocks noChangeArrowheads="1"/>
          </p:cNvSpPr>
          <p:nvPr/>
        </p:nvSpPr>
        <p:spPr bwMode="auto">
          <a:xfrm>
            <a:off x="1943613" y="2977601"/>
            <a:ext cx="8304776" cy="1477328"/>
          </a:xfrm>
          <a:prstGeom prst="rect">
            <a:avLst/>
          </a:prstGeom>
          <a:solidFill>
            <a:schemeClr val="bg2"/>
          </a:solidFill>
          <a:ln w="9525">
            <a:solidFill>
              <a:schemeClr val="accent1">
                <a:lumMod val="75000"/>
              </a:schemeClr>
            </a:solidFill>
            <a:miter lim="800000"/>
            <a:headEnd/>
            <a:tailEnd/>
          </a:ln>
        </p:spPr>
        <p:txBody>
          <a:bodyPr wrap="square">
            <a:spAutoFit/>
          </a:bodyPr>
          <a:lstStyle/>
          <a:p>
            <a:r>
              <a:rPr lang="ga-IE" b="1" dirty="0" smtClean="0">
                <a:latin typeface="Tw Cen MT" panose="020B0602020104020603" pitchFamily="34" charset="0"/>
              </a:rPr>
              <a:t>Iasc peiligeach: </a:t>
            </a:r>
            <a:r>
              <a:rPr lang="ga-IE" dirty="0" smtClean="0">
                <a:latin typeface="Tw Cen MT" panose="020B0602020104020603" pitchFamily="34" charset="0"/>
              </a:rPr>
              <a:t>An t-iasc a mhaireann amach ó bhun na farraige, an ronnach agus an scadán, mar shampla.</a:t>
            </a:r>
          </a:p>
          <a:p>
            <a:endParaRPr lang="ga-IE" dirty="0" smtClean="0">
              <a:latin typeface="Tw Cen MT" panose="020B0602020104020603" pitchFamily="34" charset="0"/>
            </a:endParaRPr>
          </a:p>
          <a:p>
            <a:endParaRPr lang="ga-IE" dirty="0" smtClean="0">
              <a:latin typeface="Tw Cen MT" panose="020B0602020104020603" pitchFamily="34" charset="0"/>
            </a:endParaRPr>
          </a:p>
          <a:p>
            <a:endParaRPr lang="ga-IE" dirty="0" smtClean="0">
              <a:latin typeface="Tw Cen MT" panose="020B0602020104020603" pitchFamily="34" charset="0"/>
            </a:endParaRPr>
          </a:p>
        </p:txBody>
      </p:sp>
      <p:sp>
        <p:nvSpPr>
          <p:cNvPr id="20" name="TextBox 19"/>
          <p:cNvSpPr txBox="1"/>
          <p:nvPr/>
        </p:nvSpPr>
        <p:spPr>
          <a:xfrm>
            <a:off x="5409512" y="4057463"/>
            <a:ext cx="1348286" cy="369332"/>
          </a:xfrm>
          <a:prstGeom prst="rect">
            <a:avLst/>
          </a:prstGeom>
          <a:noFill/>
        </p:spPr>
        <p:txBody>
          <a:bodyPr wrap="square" rtlCol="0">
            <a:spAutoFit/>
          </a:bodyPr>
          <a:lstStyle/>
          <a:p>
            <a:r>
              <a:rPr lang="ga-IE" dirty="0" smtClean="0">
                <a:latin typeface="Tw Cen MT" panose="020B0602020104020603" pitchFamily="34" charset="0"/>
              </a:rPr>
              <a:t>An ronnach</a:t>
            </a:r>
            <a:endParaRPr lang="ga-IE" dirty="0">
              <a:latin typeface="Tw Cen MT" panose="020B0602020104020603" pitchFamily="34" charset="0"/>
            </a:endParaRPr>
          </a:p>
        </p:txBody>
      </p:sp>
      <p:sp>
        <p:nvSpPr>
          <p:cNvPr id="21" name="TextBox 20"/>
          <p:cNvSpPr txBox="1"/>
          <p:nvPr/>
        </p:nvSpPr>
        <p:spPr>
          <a:xfrm>
            <a:off x="7953579" y="4043274"/>
            <a:ext cx="1396651" cy="369332"/>
          </a:xfrm>
          <a:prstGeom prst="rect">
            <a:avLst/>
          </a:prstGeom>
          <a:noFill/>
        </p:spPr>
        <p:txBody>
          <a:bodyPr wrap="square" rtlCol="0">
            <a:spAutoFit/>
          </a:bodyPr>
          <a:lstStyle/>
          <a:p>
            <a:r>
              <a:rPr lang="ga-IE" dirty="0" smtClean="0">
                <a:latin typeface="Tw Cen MT" panose="020B0602020104020603" pitchFamily="34" charset="0"/>
              </a:rPr>
              <a:t>An scadán</a:t>
            </a:r>
            <a:endParaRPr lang="ga-IE" dirty="0">
              <a:latin typeface="Tw Cen MT" panose="020B0602020104020603" pitchFamily="34" charset="0"/>
            </a:endParaRPr>
          </a:p>
        </p:txBody>
      </p:sp>
      <p:pic>
        <p:nvPicPr>
          <p:cNvPr id="22" name="Picture 8"/>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38" b="89752" l="7800" r="93000">
                        <a14:foregroundMark x1="25000" y1="54658" x2="7800" y2="48447"/>
                        <a14:foregroundMark x1="86600" y1="46273" x2="93000" y2="33540"/>
                        <a14:foregroundMark x1="18000" y1="61180" x2="16400" y2="63665"/>
                        <a14:foregroundMark x1="22800" y1="63975" x2="19200" y2="66149"/>
                      </a14:backgroundRemoval>
                    </a14:imgEffect>
                  </a14:imgLayer>
                </a14:imgProps>
              </a:ext>
              <a:ext uri="{28A0092B-C50C-407E-A947-70E740481C1C}">
                <a14:useLocalDpi xmlns:a14="http://schemas.microsoft.com/office/drawing/2010/main" val="0"/>
              </a:ext>
            </a:extLst>
          </a:blip>
          <a:stretch>
            <a:fillRect/>
          </a:stretch>
        </p:blipFill>
        <p:spPr bwMode="auto">
          <a:xfrm>
            <a:off x="5061556" y="2987095"/>
            <a:ext cx="2287685" cy="14732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43" b="89764" l="6600" r="93800">
                        <a14:foregroundMark x1="12000" y1="51181" x2="6600" y2="48031"/>
                      </a14:backgroundRemoval>
                    </a14:imgEffect>
                  </a14:imgLayer>
                </a14:imgProps>
              </a:ext>
              <a:ext uri="{28A0092B-C50C-407E-A947-70E740481C1C}">
                <a14:useLocalDpi xmlns:a14="http://schemas.microsoft.com/office/drawing/2010/main" val="0"/>
              </a:ext>
            </a:extLst>
          </a:blip>
          <a:stretch>
            <a:fillRect/>
          </a:stretch>
        </p:blipFill>
        <p:spPr bwMode="auto">
          <a:xfrm>
            <a:off x="7356945" y="3030877"/>
            <a:ext cx="2733337" cy="138853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1943612" y="4644000"/>
            <a:ext cx="8304775" cy="1200329"/>
          </a:xfrm>
          <a:prstGeom prst="rect">
            <a:avLst/>
          </a:prstGeom>
          <a:solidFill>
            <a:schemeClr val="bg2"/>
          </a:solidFill>
          <a:ln w="9525">
            <a:solidFill>
              <a:schemeClr val="accent1">
                <a:lumMod val="75000"/>
              </a:schemeClr>
            </a:solidFill>
            <a:miter lim="800000"/>
            <a:headEnd/>
            <a:tailEnd/>
          </a:ln>
        </p:spPr>
        <p:txBody>
          <a:bodyPr wrap="square">
            <a:spAutoFit/>
          </a:bodyPr>
          <a:lstStyle/>
          <a:p>
            <a:r>
              <a:rPr lang="ga-IE" b="1" dirty="0" smtClean="0">
                <a:latin typeface="Tw Cen MT" panose="020B0602020104020603" pitchFamily="34" charset="0"/>
              </a:rPr>
              <a:t>Sliogiasc</a:t>
            </a:r>
            <a:r>
              <a:rPr lang="ga-IE" dirty="0" smtClean="0">
                <a:latin typeface="Tw Cen MT" panose="020B0602020104020603" pitchFamily="34" charset="0"/>
              </a:rPr>
              <a:t>: Sliogiasc is ea an gliomach agus </a:t>
            </a:r>
            <a:br>
              <a:rPr lang="ga-IE" dirty="0" smtClean="0">
                <a:latin typeface="Tw Cen MT" panose="020B0602020104020603" pitchFamily="34" charset="0"/>
              </a:rPr>
            </a:br>
            <a:r>
              <a:rPr lang="ga-IE" dirty="0" smtClean="0">
                <a:latin typeface="Tw Cen MT" panose="020B0602020104020603" pitchFamily="34" charset="0"/>
              </a:rPr>
              <a:t>an cloicheán, mar shampla. </a:t>
            </a:r>
          </a:p>
          <a:p>
            <a:endParaRPr lang="ga-IE" dirty="0" smtClean="0">
              <a:latin typeface="Tw Cen MT" panose="020B0602020104020603" pitchFamily="34" charset="0"/>
            </a:endParaRPr>
          </a:p>
          <a:p>
            <a:endParaRPr lang="ga-IE" dirty="0" smtClean="0">
              <a:latin typeface="Tw Cen MT" panose="020B0602020104020603" pitchFamily="34" charset="0"/>
            </a:endParaRPr>
          </a:p>
        </p:txBody>
      </p:sp>
      <p:sp>
        <p:nvSpPr>
          <p:cNvPr id="27" name="TextBox 26"/>
          <p:cNvSpPr txBox="1"/>
          <p:nvPr/>
        </p:nvSpPr>
        <p:spPr>
          <a:xfrm>
            <a:off x="5254264" y="5488994"/>
            <a:ext cx="1396651" cy="369332"/>
          </a:xfrm>
          <a:prstGeom prst="rect">
            <a:avLst/>
          </a:prstGeom>
          <a:noFill/>
        </p:spPr>
        <p:txBody>
          <a:bodyPr wrap="square" rtlCol="0">
            <a:spAutoFit/>
          </a:bodyPr>
          <a:lstStyle/>
          <a:p>
            <a:r>
              <a:rPr lang="ga-IE" dirty="0" smtClean="0">
                <a:latin typeface="Tw Cen MT" panose="020B0602020104020603" pitchFamily="34" charset="0"/>
              </a:rPr>
              <a:t>An gliomach</a:t>
            </a:r>
            <a:endParaRPr lang="ga-IE" dirty="0">
              <a:latin typeface="Tw Cen MT" panose="020B0602020104020603" pitchFamily="34" charset="0"/>
            </a:endParaRPr>
          </a:p>
        </p:txBody>
      </p:sp>
      <p:sp>
        <p:nvSpPr>
          <p:cNvPr id="28" name="TextBox 27"/>
          <p:cNvSpPr txBox="1"/>
          <p:nvPr/>
        </p:nvSpPr>
        <p:spPr>
          <a:xfrm>
            <a:off x="7949178" y="5474997"/>
            <a:ext cx="1789272" cy="369332"/>
          </a:xfrm>
          <a:prstGeom prst="rect">
            <a:avLst/>
          </a:prstGeom>
          <a:noFill/>
        </p:spPr>
        <p:txBody>
          <a:bodyPr wrap="square" rtlCol="0">
            <a:spAutoFit/>
          </a:bodyPr>
          <a:lstStyle/>
          <a:p>
            <a:r>
              <a:rPr lang="ga-IE" dirty="0" smtClean="0">
                <a:latin typeface="Tw Cen MT" panose="020B0602020104020603" pitchFamily="34" charset="0"/>
              </a:rPr>
              <a:t>An cloicheán</a:t>
            </a:r>
            <a:endParaRPr lang="ga-IE" dirty="0">
              <a:latin typeface="Tw Cen MT" panose="020B0602020104020603" pitchFamily="34" charset="0"/>
            </a:endParaRPr>
          </a:p>
        </p:txBody>
      </p:sp>
      <p:pic>
        <p:nvPicPr>
          <p:cNvPr id="30" name="Picture 10"/>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8132753" y="1488612"/>
            <a:ext cx="1594284" cy="10649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589" b="89954" l="10000" r="92200">
                        <a14:foregroundMark x1="83000" y1="39269" x2="92200" y2="49772"/>
                      </a14:backgroundRemoval>
                    </a14:imgEffect>
                  </a14:imgLayer>
                </a14:imgProps>
              </a:ext>
              <a:ext uri="{28A0092B-C50C-407E-A947-70E740481C1C}">
                <a14:useLocalDpi xmlns:a14="http://schemas.microsoft.com/office/drawing/2010/main" val="0"/>
              </a:ext>
            </a:extLst>
          </a:blip>
          <a:stretch>
            <a:fillRect/>
          </a:stretch>
        </p:blipFill>
        <p:spPr bwMode="auto">
          <a:xfrm>
            <a:off x="5217380" y="1891497"/>
            <a:ext cx="2362524" cy="103478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937287" y="2408890"/>
            <a:ext cx="1031616" cy="369332"/>
          </a:xfrm>
          <a:prstGeom prst="rect">
            <a:avLst/>
          </a:prstGeom>
          <a:noFill/>
        </p:spPr>
        <p:txBody>
          <a:bodyPr wrap="square" rtlCol="0">
            <a:spAutoFit/>
          </a:bodyPr>
          <a:lstStyle/>
          <a:p>
            <a:r>
              <a:rPr lang="ga-IE" dirty="0" smtClean="0">
                <a:latin typeface="Tw Cen MT" panose="020B0602020104020603" pitchFamily="34" charset="0"/>
              </a:rPr>
              <a:t>An trosc</a:t>
            </a:r>
            <a:endParaRPr lang="ga-IE" dirty="0">
              <a:latin typeface="Tw Cen MT" panose="020B0602020104020603" pitchFamily="34" charset="0"/>
            </a:endParaRPr>
          </a:p>
        </p:txBody>
      </p:sp>
      <p:pic>
        <p:nvPicPr>
          <p:cNvPr id="38" name="Picture 1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843814" y="4438960"/>
            <a:ext cx="2065518" cy="152435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189090" y="2295205"/>
            <a:ext cx="2169059" cy="369332"/>
          </a:xfrm>
          <a:prstGeom prst="rect">
            <a:avLst/>
          </a:prstGeom>
          <a:noFill/>
        </p:spPr>
        <p:txBody>
          <a:bodyPr wrap="square" rtlCol="0">
            <a:spAutoFit/>
          </a:bodyPr>
          <a:lstStyle/>
          <a:p>
            <a:r>
              <a:rPr lang="ga-IE" dirty="0" smtClean="0">
                <a:latin typeface="Tw Cen MT" panose="020B0602020104020603" pitchFamily="34" charset="0"/>
              </a:rPr>
              <a:t>An leathóg bhallach</a:t>
            </a:r>
            <a:endParaRPr lang="ga-IE" dirty="0">
              <a:latin typeface="Tw Cen MT" panose="020B0602020104020603" pitchFamily="34" charset="0"/>
            </a:endParaRPr>
          </a:p>
        </p:txBody>
      </p:sp>
      <p:pic>
        <p:nvPicPr>
          <p:cNvPr id="39" name="Picture 12"/>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050" b="99377" l="6114" r="92576">
                        <a14:foregroundMark x1="84934" y1="18380" x2="89301" y2="4361"/>
                        <a14:foregroundMark x1="86026" y1="25857" x2="92576" y2="17757"/>
                      </a14:backgroundRemoval>
                    </a14:imgEffect>
                  </a14:imgLayer>
                </a14:imgProps>
              </a:ext>
              <a:ext uri="{28A0092B-C50C-407E-A947-70E740481C1C}">
                <a14:useLocalDpi xmlns:a14="http://schemas.microsoft.com/office/drawing/2010/main" val="0"/>
              </a:ext>
            </a:extLst>
          </a:blip>
          <a:stretch>
            <a:fillRect/>
          </a:stretch>
        </p:blipFill>
        <p:spPr bwMode="auto">
          <a:xfrm>
            <a:off x="6197801" y="4608610"/>
            <a:ext cx="1902855" cy="127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65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randombar(horizontal)">
                                      <p:cBhvr>
                                        <p:cTn id="41" dur="500"/>
                                        <p:tgtEl>
                                          <p:spTgt spid="38"/>
                                        </p:tgtEl>
                                      </p:cBhvr>
                                    </p:animEffect>
                                  </p:childTnLst>
                                </p:cTn>
                              </p:par>
                              <p:par>
                                <p:cTn id="42" presetID="14" presetClass="entr" presetSubtype="1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500"/>
                                        <p:tgtEl>
                                          <p:spTgt spid="3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P spid="21" grpId="0"/>
      <p:bldP spid="24" grpId="0" animBg="1"/>
      <p:bldP spid="27" grpId="0"/>
      <p:bldP spid="28"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1664" y="669329"/>
            <a:ext cx="4768390" cy="3180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6679934" y="936148"/>
            <a:ext cx="3899166" cy="1631216"/>
          </a:xfrm>
          <a:prstGeom prst="rect">
            <a:avLst/>
          </a:prstGeom>
          <a:noFill/>
          <a:ln w="9525">
            <a:noFill/>
            <a:miter lim="800000"/>
            <a:headEnd/>
            <a:tailEnd/>
          </a:ln>
        </p:spPr>
        <p:txBody>
          <a:bodyPr wrap="square">
            <a:spAutoFit/>
          </a:bodyPr>
          <a:lstStyle/>
          <a:p>
            <a:r>
              <a:rPr lang="ga-IE" sz="2000" dirty="0" smtClean="0">
                <a:latin typeface="Tw Cen MT" panose="020B0602020104020603" pitchFamily="34" charset="0"/>
              </a:rPr>
              <a:t>Féach an bád seo ar chlé.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b="1" dirty="0" smtClean="0">
                <a:latin typeface="Tw Cen MT" panose="020B0602020104020603" pitchFamily="34" charset="0"/>
              </a:rPr>
              <a:t>Trálaer </a:t>
            </a:r>
            <a:r>
              <a:rPr lang="ga-IE" sz="2000" dirty="0" smtClean="0">
                <a:latin typeface="Tw Cen MT" panose="020B0602020104020603" pitchFamily="34" charset="0"/>
              </a:rPr>
              <a:t>a thugtar ar an gcineál </a:t>
            </a:r>
            <a:r>
              <a:rPr lang="en-US" sz="2000" dirty="0" smtClean="0">
                <a:latin typeface="Tw Cen MT" panose="020B0602020104020603" pitchFamily="34" charset="0"/>
              </a:rPr>
              <a:t/>
            </a:r>
            <a:br>
              <a:rPr lang="en-US" sz="2000" dirty="0" smtClean="0">
                <a:latin typeface="Tw Cen MT" panose="020B0602020104020603" pitchFamily="34" charset="0"/>
              </a:rPr>
            </a:br>
            <a:r>
              <a:rPr lang="en-US" sz="2000" dirty="0" smtClean="0">
                <a:latin typeface="Tw Cen MT" panose="020B0602020104020603" pitchFamily="34" charset="0"/>
              </a:rPr>
              <a:t>sin </a:t>
            </a:r>
            <a:r>
              <a:rPr lang="ga-IE" sz="2000" dirty="0" smtClean="0">
                <a:latin typeface="Tw Cen MT" panose="020B0602020104020603" pitchFamily="34" charset="0"/>
              </a:rPr>
              <a:t>báid. Is é an trálaer an bád iascaigh is coitianta in uiscí na hÉireann. </a:t>
            </a:r>
            <a:endParaRPr lang="ga-IE" sz="2000" dirty="0">
              <a:latin typeface="Tw Cen MT" panose="020B0602020104020603" pitchFamily="34" charset="0"/>
            </a:endParaRPr>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91034" y="2767722"/>
            <a:ext cx="5060601" cy="33652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271664" y="4010395"/>
            <a:ext cx="4768390" cy="1631216"/>
          </a:xfrm>
          <a:prstGeom prst="rect">
            <a:avLst/>
          </a:prstGeom>
          <a:noFill/>
          <a:ln w="9525">
            <a:noFill/>
            <a:miter lim="800000"/>
            <a:headEnd/>
            <a:tailEnd/>
          </a:ln>
        </p:spPr>
        <p:txBody>
          <a:bodyPr wrap="square">
            <a:spAutoFit/>
          </a:bodyPr>
          <a:lstStyle/>
          <a:p>
            <a:r>
              <a:rPr lang="ga-IE" sz="2000" dirty="0" smtClean="0">
                <a:latin typeface="Tw Cen MT" panose="020B0602020104020603" pitchFamily="34" charset="0"/>
              </a:rPr>
              <a:t>Is le </a:t>
            </a:r>
            <a:r>
              <a:rPr lang="ga-IE" sz="2000" b="1" dirty="0" smtClean="0">
                <a:latin typeface="Tw Cen MT" panose="020B0602020104020603" pitchFamily="34" charset="0"/>
              </a:rPr>
              <a:t>trál</a:t>
            </a:r>
            <a:r>
              <a:rPr lang="ga-IE" sz="2000" dirty="0" smtClean="0">
                <a:latin typeface="Tw Cen MT" panose="020B0602020104020603" pitchFamily="34" charset="0"/>
              </a:rPr>
              <a:t> a bheirtear ar </a:t>
            </a:r>
            <a:r>
              <a:rPr lang="en-US" sz="2000" dirty="0" smtClean="0">
                <a:latin typeface="Tw Cen MT" panose="020B0602020104020603" pitchFamily="34" charset="0"/>
              </a:rPr>
              <a:t>an </a:t>
            </a:r>
            <a:r>
              <a:rPr lang="en-US" sz="2000" dirty="0" err="1" smtClean="0">
                <a:latin typeface="Tw Cen MT" panose="020B0602020104020603" pitchFamily="34" charset="0"/>
              </a:rPr>
              <a:t>iasc</a:t>
            </a:r>
            <a:r>
              <a:rPr lang="ga-IE" sz="2000" dirty="0" smtClean="0">
                <a:latin typeface="Tw Cen MT" panose="020B0602020104020603" pitchFamily="34" charset="0"/>
              </a:rPr>
              <a:t>. Is eangach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é an trál atá cosúil le mála mór. Ligtear síos thar bord é, tarraingíonn an bád ina diaidh san uisce é agus scuabtar an t-iasc isteach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sa trál. </a:t>
            </a:r>
            <a:endParaRPr lang="ga-IE" sz="2000" dirty="0">
              <a:latin typeface="Tw Cen MT" panose="020B0602020104020603" pitchFamily="34" charset="0"/>
            </a:endParaRPr>
          </a:p>
        </p:txBody>
      </p:sp>
      <p:sp>
        <p:nvSpPr>
          <p:cNvPr id="2" name="TextBox 1"/>
          <p:cNvSpPr txBox="1"/>
          <p:nvPr/>
        </p:nvSpPr>
        <p:spPr>
          <a:xfrm rot="-540000">
            <a:off x="6645684" y="5639699"/>
            <a:ext cx="5497028" cy="707886"/>
          </a:xfrm>
          <a:prstGeom prst="rect">
            <a:avLst/>
          </a:prstGeom>
          <a:solidFill>
            <a:schemeClr val="tx2">
              <a:lumMod val="40000"/>
              <a:lumOff val="60000"/>
            </a:schemeClr>
          </a:solidFill>
          <a:ln>
            <a:noFill/>
          </a:ln>
        </p:spPr>
        <p:txBody>
          <a:bodyPr wrap="square" rtlCol="0">
            <a:spAutoFit/>
          </a:bodyPr>
          <a:lstStyle/>
          <a:p>
            <a:r>
              <a:rPr lang="ga-IE" sz="2000" dirty="0" smtClean="0">
                <a:latin typeface="Tw Cen MT" panose="020B0602020104020603" pitchFamily="34" charset="0"/>
              </a:rPr>
              <a:t>Cén dóigh a mbeireann na hiascairí ar </a:t>
            </a:r>
            <a:r>
              <a:rPr lang="en-US" sz="2000" dirty="0" smtClean="0">
                <a:latin typeface="Tw Cen MT" panose="020B0602020104020603" pitchFamily="34" charset="0"/>
              </a:rPr>
              <a:t>an </a:t>
            </a:r>
            <a:r>
              <a:rPr lang="en-US" sz="2000" dirty="0" err="1" smtClean="0">
                <a:latin typeface="Tw Cen MT" panose="020B0602020104020603" pitchFamily="34" charset="0"/>
              </a:rPr>
              <a:t>iasc</a:t>
            </a:r>
            <a:r>
              <a:rPr lang="ga-IE" sz="2000" dirty="0" smtClean="0">
                <a:latin typeface="Tw Cen MT" panose="020B0602020104020603" pitchFamily="34" charset="0"/>
              </a:rPr>
              <a:t> agus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iad </a:t>
            </a:r>
            <a:r>
              <a:rPr lang="en-US" sz="2000" dirty="0" err="1" smtClean="0">
                <a:latin typeface="Tw Cen MT" panose="020B0602020104020603" pitchFamily="34" charset="0"/>
              </a:rPr>
              <a:t>amuigh</a:t>
            </a:r>
            <a:r>
              <a:rPr lang="en-US" sz="2000" dirty="0" smtClean="0">
                <a:latin typeface="Tw Cen MT" panose="020B0602020104020603" pitchFamily="34" charset="0"/>
              </a:rPr>
              <a:t> </a:t>
            </a:r>
            <a:r>
              <a:rPr lang="ga-IE" sz="2000" dirty="0" smtClean="0">
                <a:latin typeface="Tw Cen MT" panose="020B0602020104020603" pitchFamily="34" charset="0"/>
              </a:rPr>
              <a:t>ar an mbád seo, </a:t>
            </a:r>
            <a:r>
              <a:rPr lang="en-US" sz="2000" dirty="0" err="1" smtClean="0">
                <a:latin typeface="Tw Cen MT" panose="020B0602020104020603" pitchFamily="34" charset="0"/>
              </a:rPr>
              <a:t>meas</a:t>
            </a:r>
            <a:r>
              <a:rPr lang="en-US" sz="2000" dirty="0" smtClean="0">
                <a:latin typeface="Tw Cen MT" panose="020B0602020104020603" pitchFamily="34" charset="0"/>
              </a:rPr>
              <a:t> </a:t>
            </a:r>
            <a:r>
              <a:rPr lang="en-US" sz="2000" dirty="0" err="1" smtClean="0">
                <a:latin typeface="Tw Cen MT" panose="020B0602020104020603" pitchFamily="34" charset="0"/>
              </a:rPr>
              <a:t>tú</a:t>
            </a:r>
            <a:r>
              <a:rPr lang="ga-IE" sz="2000" dirty="0" smtClean="0">
                <a:latin typeface="Tw Cen MT" panose="020B0602020104020603" pitchFamily="34" charset="0"/>
              </a:rPr>
              <a:t>?</a:t>
            </a:r>
            <a:endParaRPr lang="ga-IE" sz="2000" dirty="0">
              <a:latin typeface="Tw Cen MT" panose="020B0602020104020603" pitchFamily="34" charset="0"/>
            </a:endParaRPr>
          </a:p>
        </p:txBody>
      </p:sp>
    </p:spTree>
    <p:extLst>
      <p:ext uri="{BB962C8B-B14F-4D97-AF65-F5344CB8AC3E}">
        <p14:creationId xmlns:p14="http://schemas.microsoft.com/office/powerpoint/2010/main" val="265526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barn(inVertical)">
                                      <p:cBhvr>
                                        <p:cTn id="16" dur="500"/>
                                        <p:tgtEl>
                                          <p:spTgt spid="9222"/>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7" name="TextBox 6"/>
          <p:cNvSpPr txBox="1">
            <a:spLocks noChangeArrowheads="1"/>
          </p:cNvSpPr>
          <p:nvPr/>
        </p:nvSpPr>
        <p:spPr bwMode="auto">
          <a:xfrm>
            <a:off x="4291009" y="1383730"/>
            <a:ext cx="7037389" cy="1631216"/>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Seolann </a:t>
            </a:r>
            <a:r>
              <a:rPr lang="ga-IE" sz="2000" b="1" dirty="0" smtClean="0">
                <a:latin typeface="Tw Cen MT" panose="020B0602020104020603" pitchFamily="34" charset="0"/>
              </a:rPr>
              <a:t>sondálaí fuaime </a:t>
            </a:r>
            <a:r>
              <a:rPr lang="ga-IE" sz="2000" dirty="0" smtClean="0">
                <a:latin typeface="Tw Cen MT" panose="020B0602020104020603" pitchFamily="34" charset="0"/>
              </a:rPr>
              <a:t>fuaimthonnta síos tríd an uisce. </a:t>
            </a:r>
            <a:br>
              <a:rPr lang="ga-IE" sz="2000" dirty="0" smtClean="0">
                <a:latin typeface="Tw Cen MT" panose="020B0602020104020603" pitchFamily="34" charset="0"/>
              </a:rPr>
            </a:br>
            <a:r>
              <a:rPr lang="ga-IE" sz="2000" dirty="0" smtClean="0">
                <a:latin typeface="Tw Cen MT" panose="020B0602020104020603" pitchFamily="34" charset="0"/>
              </a:rPr>
              <a:t>Insíonn an macalla a thagann aníos do na hiascairí cé acu </a:t>
            </a:r>
            <a:br>
              <a:rPr lang="ga-IE" sz="2000" dirty="0" smtClean="0">
                <a:latin typeface="Tw Cen MT" panose="020B0602020104020603" pitchFamily="34" charset="0"/>
              </a:rPr>
            </a:br>
            <a:r>
              <a:rPr lang="ga-IE" sz="2000" dirty="0" smtClean="0">
                <a:latin typeface="Tw Cen MT" panose="020B0602020104020603" pitchFamily="34" charset="0"/>
              </a:rPr>
              <a:t>a bhfuil </a:t>
            </a:r>
            <a:r>
              <a:rPr lang="en-US" sz="2000" dirty="0" err="1" smtClean="0">
                <a:latin typeface="Tw Cen MT" panose="020B0602020104020603" pitchFamily="34" charset="0"/>
              </a:rPr>
              <a:t>iasc</a:t>
            </a:r>
            <a:r>
              <a:rPr lang="en-US" sz="2000" dirty="0" smtClean="0">
                <a:latin typeface="Tw Cen MT" panose="020B0602020104020603" pitchFamily="34" charset="0"/>
              </a:rPr>
              <a:t> </a:t>
            </a:r>
            <a:r>
              <a:rPr lang="ga-IE" sz="2000" dirty="0" smtClean="0">
                <a:latin typeface="Tw Cen MT" panose="020B0602020104020603" pitchFamily="34" charset="0"/>
              </a:rPr>
              <a:t>san áit sin nó nach bhfuil. Tugann sé rabhadh </a:t>
            </a:r>
            <a:br>
              <a:rPr lang="ga-IE" sz="2000" dirty="0" smtClean="0">
                <a:latin typeface="Tw Cen MT" panose="020B0602020104020603" pitchFamily="34" charset="0"/>
              </a:rPr>
            </a:br>
            <a:r>
              <a:rPr lang="ga-IE" sz="2000" dirty="0" smtClean="0">
                <a:latin typeface="Tw Cen MT" panose="020B0602020104020603" pitchFamily="34" charset="0"/>
              </a:rPr>
              <a:t>dóibh freisin má bhíonn an t-uisce tanaí nó éadomhain san </a:t>
            </a:r>
            <a:br>
              <a:rPr lang="ga-IE" sz="2000" dirty="0" smtClean="0">
                <a:latin typeface="Tw Cen MT" panose="020B0602020104020603" pitchFamily="34" charset="0"/>
              </a:rPr>
            </a:br>
            <a:r>
              <a:rPr lang="ga-IE" sz="2000" dirty="0" smtClean="0">
                <a:latin typeface="Tw Cen MT" panose="020B0602020104020603" pitchFamily="34" charset="0"/>
              </a:rPr>
              <a:t>áit nó má bhíonn carraigeacha contúirteacha ann. </a:t>
            </a:r>
          </a:p>
        </p:txBody>
      </p:sp>
      <p:sp>
        <p:nvSpPr>
          <p:cNvPr id="9" name="TextBox 8"/>
          <p:cNvSpPr txBox="1">
            <a:spLocks noChangeArrowheads="1"/>
          </p:cNvSpPr>
          <p:nvPr/>
        </p:nvSpPr>
        <p:spPr bwMode="auto">
          <a:xfrm>
            <a:off x="1104900" y="3292405"/>
            <a:ext cx="6592289" cy="707886"/>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Cuireann an </a:t>
            </a:r>
            <a:r>
              <a:rPr lang="en-US" sz="2000" b="1" dirty="0" smtClean="0">
                <a:latin typeface="Tw Cen MT" panose="020B0602020104020603" pitchFamily="34" charset="0"/>
              </a:rPr>
              <a:t>r</a:t>
            </a:r>
            <a:r>
              <a:rPr lang="ga-IE" sz="2000" b="1" dirty="0" err="1" smtClean="0">
                <a:latin typeface="Tw Cen MT" panose="020B0602020104020603" pitchFamily="34" charset="0"/>
              </a:rPr>
              <a:t>aidió</a:t>
            </a:r>
            <a:r>
              <a:rPr lang="ga-IE" sz="2000" b="1" dirty="0" smtClean="0">
                <a:latin typeface="Tw Cen MT" panose="020B0602020104020603" pitchFamily="34" charset="0"/>
              </a:rPr>
              <a:t>-theileafón </a:t>
            </a:r>
            <a:r>
              <a:rPr lang="ga-IE" sz="2000" dirty="0" smtClean="0">
                <a:latin typeface="Tw Cen MT" panose="020B0602020104020603" pitchFamily="34" charset="0"/>
              </a:rPr>
              <a:t>ar chumas na n-iascairí labhairt le daoine ar an </a:t>
            </a:r>
            <a:r>
              <a:rPr lang="en-US" sz="2000" dirty="0" err="1" smtClean="0">
                <a:latin typeface="Tw Cen MT" panose="020B0602020104020603" pitchFamily="34" charset="0"/>
              </a:rPr>
              <a:t>mórthír</a:t>
            </a:r>
            <a:r>
              <a:rPr lang="en-US" sz="2000" smtClean="0">
                <a:latin typeface="Tw Cen MT" panose="020B0602020104020603" pitchFamily="34" charset="0"/>
              </a:rPr>
              <a:t> </a:t>
            </a:r>
            <a:r>
              <a:rPr lang="ga-IE" sz="2000" smtClean="0">
                <a:latin typeface="Tw Cen MT" panose="020B0602020104020603" pitchFamily="34" charset="0"/>
              </a:rPr>
              <a:t>agus </a:t>
            </a:r>
            <a:r>
              <a:rPr lang="ga-IE" sz="2000" dirty="0" smtClean="0">
                <a:latin typeface="Tw Cen MT" panose="020B0602020104020603" pitchFamily="34" charset="0"/>
              </a:rPr>
              <a:t>le hiascairí ar </a:t>
            </a:r>
            <a:r>
              <a:rPr lang="ga-IE" sz="2000" dirty="0" err="1" smtClean="0">
                <a:latin typeface="Tw Cen MT" panose="020B0602020104020603" pitchFamily="34" charset="0"/>
              </a:rPr>
              <a:t>thrálaeir</a:t>
            </a:r>
            <a:r>
              <a:rPr lang="ga-IE" sz="2000" dirty="0" smtClean="0">
                <a:latin typeface="Tw Cen MT" panose="020B0602020104020603" pitchFamily="34" charset="0"/>
              </a:rPr>
              <a:t> eile. </a:t>
            </a:r>
          </a:p>
        </p:txBody>
      </p:sp>
      <p:sp>
        <p:nvSpPr>
          <p:cNvPr id="11" name="TextBox 10"/>
          <p:cNvSpPr txBox="1">
            <a:spLocks noChangeArrowheads="1"/>
          </p:cNvSpPr>
          <p:nvPr/>
        </p:nvSpPr>
        <p:spPr bwMode="auto">
          <a:xfrm>
            <a:off x="5383756" y="4915085"/>
            <a:ext cx="4988182" cy="1323439"/>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Tugann an </a:t>
            </a:r>
            <a:r>
              <a:rPr lang="ga-IE" sz="2000" b="1" dirty="0" smtClean="0">
                <a:latin typeface="Tw Cen MT" panose="020B0602020104020603" pitchFamily="34" charset="0"/>
              </a:rPr>
              <a:t>radar</a:t>
            </a:r>
            <a:r>
              <a:rPr lang="ga-IE" sz="2000" dirty="0" smtClean="0">
                <a:latin typeface="Tw Cen MT" panose="020B0602020104020603" pitchFamily="34" charset="0"/>
              </a:rPr>
              <a:t> rabhadh faoi aon bhac a bheadh sa bhealach ar an trálaer, go háirithe báid agus longa eile. Bíonn an-tábhacht leis an radar san oíche agus nuair a bhíonn ceo ann. </a:t>
            </a:r>
          </a:p>
        </p:txBody>
      </p:sp>
      <p:sp>
        <p:nvSpPr>
          <p:cNvPr id="10" name="TextBox 9"/>
          <p:cNvSpPr txBox="1">
            <a:spLocks noChangeArrowheads="1"/>
          </p:cNvSpPr>
          <p:nvPr/>
        </p:nvSpPr>
        <p:spPr bwMode="auto">
          <a:xfrm>
            <a:off x="1222391" y="476601"/>
            <a:ext cx="9722528" cy="769441"/>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Bíonn </a:t>
            </a:r>
            <a:r>
              <a:rPr lang="ga-IE" sz="2000" b="1" dirty="0" smtClean="0">
                <a:latin typeface="Tw Cen MT" panose="020B0602020104020603" pitchFamily="34" charset="0"/>
              </a:rPr>
              <a:t>trealamh leictreonach </a:t>
            </a:r>
            <a:r>
              <a:rPr lang="ga-IE" sz="2000" dirty="0" smtClean="0">
                <a:latin typeface="Tw Cen MT" panose="020B0602020104020603" pitchFamily="34" charset="0"/>
              </a:rPr>
              <a:t>ar na </a:t>
            </a:r>
            <a:r>
              <a:rPr lang="ga-IE" sz="2000" dirty="0" err="1" smtClean="0">
                <a:latin typeface="Tw Cen MT" panose="020B0602020104020603" pitchFamily="34" charset="0"/>
              </a:rPr>
              <a:t>trálaeir</a:t>
            </a:r>
            <a:r>
              <a:rPr lang="ga-IE" sz="2000" dirty="0" smtClean="0">
                <a:latin typeface="Tw Cen MT" panose="020B0602020104020603" pitchFamily="34" charset="0"/>
              </a:rPr>
              <a:t> chun cabhrú leis na hiascairí agus iad i mbun iascaireachta. Seo a leanas an trealamh is tábhachtaí</a:t>
            </a:r>
            <a:r>
              <a:rPr lang="ga-IE" sz="2400" dirty="0" smtClean="0">
                <a:latin typeface="Tw Cen MT" panose="020B0602020104020603" pitchFamily="34" charset="0"/>
              </a:rPr>
              <a: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8470" y="1323263"/>
            <a:ext cx="2336200" cy="1752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1340" y="3075413"/>
            <a:ext cx="2380598" cy="15902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42410" y="4451418"/>
            <a:ext cx="3075606" cy="173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26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1838" b="1499"/>
          <a:stretch/>
        </p:blipFill>
        <p:spPr bwMode="auto">
          <a:xfrm>
            <a:off x="1485901" y="380734"/>
            <a:ext cx="2092892" cy="2715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3890698" y="549030"/>
            <a:ext cx="7264379" cy="1938992"/>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Seo Micheál Ó Gallchóir. Is iascaire é. Rugadh agus tógadh é ar bhruach na mara, sna Dúnaibh, i gContae Dhún na nGall. </a:t>
            </a:r>
          </a:p>
          <a:p>
            <a:pPr fontAlgn="base"/>
            <a:r>
              <a:rPr lang="ga-IE" sz="2000" dirty="0" smtClean="0">
                <a:latin typeface="Tw Cen MT" panose="020B0602020104020603" pitchFamily="34" charset="0"/>
              </a:rPr>
              <a:t>	‘Bhí radharc breá ar an fharraige ón teach inar tógadh mise,’ arsa Micheál. ‘Iascairí a bhí in go leor de mo mhuintir. Chaith mé laethanta </a:t>
            </a:r>
            <a:r>
              <a:rPr lang="ga-IE" sz="2000" dirty="0" err="1" smtClean="0">
                <a:latin typeface="Tw Cen MT" panose="020B0602020104020603" pitchFamily="34" charset="0"/>
              </a:rPr>
              <a:t>m’óige</a:t>
            </a:r>
            <a:r>
              <a:rPr lang="ga-IE" sz="2000" dirty="0" smtClean="0">
                <a:latin typeface="Tw Cen MT" panose="020B0602020104020603" pitchFamily="34" charset="0"/>
              </a:rPr>
              <a:t> ar an chladach agus ba ghnách le m’uncail mé a thabhairt amach ag iascaireacht go minic.’</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94258" y="2312962"/>
            <a:ext cx="2760819" cy="1844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277957" y="3135301"/>
            <a:ext cx="7239249" cy="1015663"/>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Téann Micheál amach ag iascaireacht ar an trálaer, Réalt na Mara.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Seisear </a:t>
            </a:r>
            <a:r>
              <a:rPr lang="en-US" sz="2000" dirty="0" smtClean="0">
                <a:latin typeface="Tw Cen MT" panose="020B0602020104020603" pitchFamily="34" charset="0"/>
              </a:rPr>
              <a:t>de </a:t>
            </a:r>
            <a:r>
              <a:rPr lang="en-US" sz="2000" dirty="0" err="1" smtClean="0">
                <a:latin typeface="Tw Cen MT" panose="020B0602020104020603" pitchFamily="34" charset="0"/>
              </a:rPr>
              <a:t>chriú</a:t>
            </a:r>
            <a:r>
              <a:rPr lang="en-US" sz="2000" dirty="0" smtClean="0">
                <a:latin typeface="Tw Cen MT" panose="020B0602020104020603" pitchFamily="34" charset="0"/>
              </a:rPr>
              <a:t> </a:t>
            </a:r>
            <a:r>
              <a:rPr lang="ga-IE" sz="2000" dirty="0" smtClean="0">
                <a:latin typeface="Tw Cen MT" panose="020B0602020104020603" pitchFamily="34" charset="0"/>
              </a:rPr>
              <a:t>atá ar Réalt na Mara agus is é Micheál an captaen. Is le Micheál féin an bád. </a:t>
            </a: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3091" y="4242143"/>
            <a:ext cx="2548678" cy="1702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3620923" y="4524860"/>
            <a:ext cx="7424448" cy="1631216"/>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Níl na bainc iascaigh i bhfad ón gcladach agus ní thógann sé ach cúpla uair an chloig dul chomh fada leo. Agus iad ag tarraingt ar na bainc iascaigh, cuireann Micheál an sondálaí fuaime ar siúl. Deir sé sin leis cé acu a bhfuil scoil éisc faoin trálaer nó nach bhfuil. Nuair a bhíonn an trálaer in áit ag Micheál íslítear an </a:t>
            </a:r>
            <a:r>
              <a:rPr lang="en-US" sz="2000" dirty="0" err="1" smtClean="0">
                <a:latin typeface="Tw Cen MT" panose="020B0602020104020603" pitchFamily="34" charset="0"/>
              </a:rPr>
              <a:t>trál</a:t>
            </a:r>
            <a:r>
              <a:rPr lang="en-US" sz="2000" dirty="0" smtClean="0">
                <a:latin typeface="Tw Cen MT" panose="020B0602020104020603" pitchFamily="34" charset="0"/>
              </a:rPr>
              <a:t> </a:t>
            </a:r>
            <a:r>
              <a:rPr lang="ga-IE" sz="2000" dirty="0" smtClean="0">
                <a:latin typeface="Tw Cen MT" panose="020B0602020104020603" pitchFamily="34" charset="0"/>
              </a:rPr>
              <a:t>isteach san uisce. </a:t>
            </a:r>
          </a:p>
        </p:txBody>
      </p:sp>
    </p:spTree>
    <p:extLst>
      <p:ext uri="{BB962C8B-B14F-4D97-AF65-F5344CB8AC3E}">
        <p14:creationId xmlns:p14="http://schemas.microsoft.com/office/powerpoint/2010/main" val="26889747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7" name="TextBox 6"/>
          <p:cNvSpPr txBox="1">
            <a:spLocks noChangeArrowheads="1"/>
          </p:cNvSpPr>
          <p:nvPr/>
        </p:nvSpPr>
        <p:spPr bwMode="auto">
          <a:xfrm>
            <a:off x="3849200" y="602503"/>
            <a:ext cx="7726380" cy="1631216"/>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Maireann an trálaeireacht roinnt uaireanta an chloig agus ní bhíonn </a:t>
            </a:r>
            <a:br>
              <a:rPr lang="ga-IE" sz="2000" dirty="0" smtClean="0">
                <a:latin typeface="Tw Cen MT" panose="020B0602020104020603" pitchFamily="34" charset="0"/>
              </a:rPr>
            </a:br>
            <a:r>
              <a:rPr lang="ga-IE" sz="2000" dirty="0" smtClean="0">
                <a:latin typeface="Tw Cen MT" panose="020B0602020104020603" pitchFamily="34" charset="0"/>
              </a:rPr>
              <a:t>mórán le déanamh ag an gcriú lena linn. Nuair a thagann an t-am leis </a:t>
            </a:r>
            <a:br>
              <a:rPr lang="ga-IE" sz="2000" dirty="0" smtClean="0">
                <a:latin typeface="Tw Cen MT" panose="020B0602020104020603" pitchFamily="34" charset="0"/>
              </a:rPr>
            </a:br>
            <a:r>
              <a:rPr lang="ga-IE" sz="2000" dirty="0" smtClean="0">
                <a:latin typeface="Tw Cen MT" panose="020B0602020104020603" pitchFamily="34" charset="0"/>
              </a:rPr>
              <a:t>an eangach a tharraingt isteach bíonn gach duine an-ghnóthach. Chomh luath agus a bhíonn an eangach tugtha thar bord caitear an t-iasc amach ar an deic. </a:t>
            </a:r>
          </a:p>
        </p:txBody>
      </p:sp>
      <p:sp>
        <p:nvSpPr>
          <p:cNvPr id="9" name="TextBox 8"/>
          <p:cNvSpPr txBox="1">
            <a:spLocks noChangeArrowheads="1"/>
          </p:cNvSpPr>
          <p:nvPr/>
        </p:nvSpPr>
        <p:spPr bwMode="auto">
          <a:xfrm>
            <a:off x="1277957" y="2534342"/>
            <a:ext cx="6918592" cy="1015663"/>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Ar an mbealach ar ais go dtí na Dúnaibh, déanann an criú an </a:t>
            </a:r>
            <a:br>
              <a:rPr lang="ga-IE" sz="2000" dirty="0" smtClean="0">
                <a:latin typeface="Tw Cen MT" panose="020B0602020104020603" pitchFamily="34" charset="0"/>
              </a:rPr>
            </a:br>
            <a:r>
              <a:rPr lang="ga-IE" sz="2000" dirty="0" smtClean="0">
                <a:latin typeface="Tw Cen MT" panose="020B0602020104020603" pitchFamily="34" charset="0"/>
              </a:rPr>
              <a:t>t-iasc a </a:t>
            </a:r>
            <a:r>
              <a:rPr lang="ga-IE" sz="2000" dirty="0" err="1" smtClean="0">
                <a:latin typeface="Tw Cen MT" panose="020B0602020104020603" pitchFamily="34" charset="0"/>
              </a:rPr>
              <a:t>sh</a:t>
            </a:r>
            <a:r>
              <a:rPr lang="en-IE" sz="2000" dirty="0" smtClean="0">
                <a:latin typeface="Tw Cen MT" panose="020B0602020104020603" pitchFamily="34" charset="0"/>
              </a:rPr>
              <a:t>ó</a:t>
            </a:r>
            <a:r>
              <a:rPr lang="ga-IE" sz="2000" dirty="0" err="1" smtClean="0">
                <a:latin typeface="Tw Cen MT" panose="020B0602020104020603" pitchFamily="34" charset="0"/>
              </a:rPr>
              <a:t>rtáil</a:t>
            </a:r>
            <a:r>
              <a:rPr lang="ga-IE" sz="2000" dirty="0" smtClean="0">
                <a:latin typeface="Tw Cen MT" panose="020B0602020104020603" pitchFamily="34" charset="0"/>
              </a:rPr>
              <a:t>. Cuireann siad i </a:t>
            </a:r>
            <a:r>
              <a:rPr lang="ga-IE" sz="2000" dirty="0" err="1" smtClean="0">
                <a:latin typeface="Tw Cen MT" panose="020B0602020104020603" pitchFamily="34" charset="0"/>
              </a:rPr>
              <a:t>mboscaí</a:t>
            </a:r>
            <a:r>
              <a:rPr lang="ga-IE" sz="2000" dirty="0" smtClean="0">
                <a:latin typeface="Tw Cen MT" panose="020B0602020104020603" pitchFamily="34" charset="0"/>
              </a:rPr>
              <a:t> </a:t>
            </a:r>
            <a:r>
              <a:rPr lang="en-US" sz="2000" smtClean="0">
                <a:latin typeface="Tw Cen MT" panose="020B0602020104020603" pitchFamily="34" charset="0"/>
              </a:rPr>
              <a:t>é </a:t>
            </a:r>
            <a:r>
              <a:rPr lang="ga-IE" sz="2000" smtClean="0">
                <a:latin typeface="Tw Cen MT" panose="020B0602020104020603" pitchFamily="34" charset="0"/>
              </a:rPr>
              <a:t>agus </a:t>
            </a:r>
            <a:r>
              <a:rPr lang="ga-IE" sz="2000" dirty="0" err="1" smtClean="0">
                <a:latin typeface="Tw Cen MT" panose="020B0602020104020603" pitchFamily="34" charset="0"/>
              </a:rPr>
              <a:t>pacálann</a:t>
            </a:r>
            <a:r>
              <a:rPr lang="ga-IE" sz="2000" dirty="0" smtClean="0">
                <a:latin typeface="Tw Cen MT" panose="020B0602020104020603" pitchFamily="34" charset="0"/>
              </a:rPr>
              <a:t> siad gach bosca le hoighear chun an t-iasc a choinneáil úr. </a:t>
            </a:r>
          </a:p>
        </p:txBody>
      </p:sp>
      <p:sp>
        <p:nvSpPr>
          <p:cNvPr id="11" name="TextBox 10"/>
          <p:cNvSpPr txBox="1">
            <a:spLocks noChangeArrowheads="1"/>
          </p:cNvSpPr>
          <p:nvPr/>
        </p:nvSpPr>
        <p:spPr bwMode="auto">
          <a:xfrm>
            <a:off x="3493407" y="4059719"/>
            <a:ext cx="7917543" cy="1938992"/>
          </a:xfrm>
          <a:prstGeom prst="rect">
            <a:avLst/>
          </a:prstGeom>
          <a:noFill/>
          <a:ln w="9525">
            <a:noFill/>
            <a:miter lim="800000"/>
            <a:headEnd/>
            <a:tailEnd/>
          </a:ln>
        </p:spPr>
        <p:txBody>
          <a:bodyPr wrap="square">
            <a:spAutoFit/>
          </a:bodyPr>
          <a:lstStyle/>
          <a:p>
            <a:pPr fontAlgn="base"/>
            <a:r>
              <a:rPr lang="ga-IE" sz="2000" dirty="0" smtClean="0">
                <a:latin typeface="Tw Cen MT" panose="020B0602020104020603" pitchFamily="34" charset="0"/>
              </a:rPr>
              <a:t>‘</a:t>
            </a:r>
            <a:r>
              <a:rPr lang="ga-IE" sz="2000" dirty="0">
                <a:latin typeface="Tw Cen MT" panose="020B0602020104020603" pitchFamily="34" charset="0"/>
              </a:rPr>
              <a:t>Taitníonn mo phost go mór liom,’ arsa Micheál. ‘Is é an rud is mó a bhfuil dúil agam ann ná nach mbíonn a fhios agat ó lá go lá cad é a bheidh i ndán duit. D’fhéadfadh lá breá a bheith ann lá amháin, agus an fharraige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a </a:t>
            </a:r>
            <a:r>
              <a:rPr lang="ga-IE" sz="2000" dirty="0">
                <a:latin typeface="Tw Cen MT" panose="020B0602020104020603" pitchFamily="34" charset="0"/>
              </a:rPr>
              <a:t>bheith ina clár. Agus ansin d’fhéadfadh gaoth mhór agus báisteach a bheith ann lá eile. Cuireann sé lúcháir ar mo chroí a bheith amuigh ar an bhád agus an fharraige a bheith le feiceáil go bun na spéire.’</a:t>
            </a:r>
            <a:endParaRPr lang="ga-IE" sz="2000" dirty="0" smtClean="0">
              <a:latin typeface="Tw Cen MT" panose="020B0602020104020603" pitchFamily="34" charset="0"/>
            </a:endParaRPr>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7957" y="813373"/>
            <a:ext cx="2571243" cy="1717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38173" y="2225767"/>
            <a:ext cx="2843282" cy="1899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9167" r="5038"/>
          <a:stretch/>
        </p:blipFill>
        <p:spPr bwMode="auto">
          <a:xfrm flipH="1">
            <a:off x="1404000" y="3747281"/>
            <a:ext cx="1872000" cy="25671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1854453" y="6040472"/>
            <a:ext cx="8462586" cy="707886"/>
          </a:xfrm>
          <a:prstGeom prst="rect">
            <a:avLst/>
          </a:prstGeom>
          <a:solidFill>
            <a:schemeClr val="tx2">
              <a:lumMod val="40000"/>
              <a:lumOff val="60000"/>
            </a:schemeClr>
          </a:solidFill>
          <a:ln w="9525">
            <a:noFill/>
            <a:miter lim="800000"/>
            <a:headEnd/>
            <a:tailEnd/>
          </a:ln>
        </p:spPr>
        <p:txBody>
          <a:bodyPr wrap="square">
            <a:spAutoFit/>
          </a:bodyPr>
          <a:lstStyle/>
          <a:p>
            <a:pPr fontAlgn="base"/>
            <a:r>
              <a:rPr lang="ga-IE" sz="2000" dirty="0" smtClean="0">
                <a:latin typeface="Tw Cen MT" panose="020B0602020104020603" pitchFamily="34" charset="0"/>
              </a:rPr>
              <a:t>Cliceáil ar an nasc seo chun féachaint ar fhíseán d’iascairí agus iad i mbun oibre: </a:t>
            </a:r>
            <a:r>
              <a:rPr lang="ga-IE" sz="2000" dirty="0" smtClean="0">
                <a:latin typeface="Tw Cen MT" panose="020B0602020104020603" pitchFamily="34" charset="0"/>
                <a:hlinkClick r:id="rId7"/>
              </a:rPr>
              <a:t>https://www.youtube.com/watch?v=rAM_Made2wM</a:t>
            </a:r>
            <a:endParaRPr lang="ga-IE" sz="2000" dirty="0" smtClean="0">
              <a:latin typeface="Tw Cen MT" panose="020B0602020104020603" pitchFamily="34" charset="0"/>
            </a:endParaRPr>
          </a:p>
        </p:txBody>
      </p:sp>
    </p:spTree>
    <p:extLst>
      <p:ext uri="{BB962C8B-B14F-4D97-AF65-F5344CB8AC3E}">
        <p14:creationId xmlns:p14="http://schemas.microsoft.com/office/powerpoint/2010/main" val="1360928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randombar(horizontal)">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5" name="TextBox 4"/>
          <p:cNvSpPr txBox="1">
            <a:spLocks noChangeArrowheads="1"/>
          </p:cNvSpPr>
          <p:nvPr/>
        </p:nvSpPr>
        <p:spPr bwMode="auto">
          <a:xfrm>
            <a:off x="1891444" y="713097"/>
            <a:ext cx="9192580" cy="461665"/>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Cad a dhéantar leis </a:t>
            </a:r>
            <a:r>
              <a:rPr lang="en-US" sz="2400" dirty="0" smtClean="0">
                <a:latin typeface="Tw Cen MT" panose="020B0602020104020603" pitchFamily="34" charset="0"/>
              </a:rPr>
              <a:t>an </a:t>
            </a:r>
            <a:r>
              <a:rPr lang="ga-IE" sz="2400" dirty="0" smtClean="0">
                <a:latin typeface="Tw Cen MT" panose="020B0602020104020603" pitchFamily="34" charset="0"/>
              </a:rPr>
              <a:t>iasc</a:t>
            </a:r>
            <a:r>
              <a:rPr lang="en-US" sz="2400" dirty="0" smtClean="0">
                <a:latin typeface="Tw Cen MT" panose="020B0602020104020603" pitchFamily="34" charset="0"/>
              </a:rPr>
              <a:t> </a:t>
            </a:r>
            <a:r>
              <a:rPr lang="ga-IE" sz="2400" dirty="0" smtClean="0">
                <a:latin typeface="Tw Cen MT" panose="020B0602020104020603" pitchFamily="34" charset="0"/>
              </a:rPr>
              <a:t>nuair a thugtar ar ais go dtí an </a:t>
            </a:r>
            <a:r>
              <a:rPr lang="en-US" sz="2400" dirty="0" err="1" smtClean="0">
                <a:latin typeface="Tw Cen MT" panose="020B0602020104020603" pitchFamily="34" charset="0"/>
              </a:rPr>
              <a:t>calafort</a:t>
            </a:r>
            <a:r>
              <a:rPr lang="en-US" sz="2400" dirty="0" smtClean="0">
                <a:latin typeface="Tw Cen MT" panose="020B0602020104020603" pitchFamily="34" charset="0"/>
              </a:rPr>
              <a:t> é</a:t>
            </a:r>
            <a:r>
              <a:rPr lang="ga-IE" sz="2400" dirty="0" smtClean="0">
                <a:latin typeface="Tw Cen MT" panose="020B0602020104020603" pitchFamily="34" charset="0"/>
              </a:rPr>
              <a:t>? </a:t>
            </a:r>
            <a:endParaRPr lang="ga-IE" sz="2400" dirty="0">
              <a:latin typeface="Tw Cen MT" panose="020B0602020104020603" pitchFamily="34" charset="0"/>
            </a:endParaRPr>
          </a:p>
        </p:txBody>
      </p:sp>
      <p:sp>
        <p:nvSpPr>
          <p:cNvPr id="3" name="Freeform 2"/>
          <p:cNvSpPr/>
          <p:nvPr/>
        </p:nvSpPr>
        <p:spPr>
          <a:xfrm>
            <a:off x="971656" y="756423"/>
            <a:ext cx="10112368" cy="604373"/>
          </a:xfrm>
          <a:custGeom>
            <a:avLst/>
            <a:gdLst>
              <a:gd name="connsiteX0" fmla="*/ 0 w 10112368"/>
              <a:gd name="connsiteY0" fmla="*/ 0 h 604371"/>
              <a:gd name="connsiteX1" fmla="*/ 9810183 w 10112368"/>
              <a:gd name="connsiteY1" fmla="*/ 0 h 604371"/>
              <a:gd name="connsiteX2" fmla="*/ 10112368 w 10112368"/>
              <a:gd name="connsiteY2" fmla="*/ 302186 h 604371"/>
              <a:gd name="connsiteX3" fmla="*/ 9810183 w 10112368"/>
              <a:gd name="connsiteY3" fmla="*/ 604371 h 604371"/>
              <a:gd name="connsiteX4" fmla="*/ 0 w 10112368"/>
              <a:gd name="connsiteY4" fmla="*/ 604371 h 604371"/>
              <a:gd name="connsiteX5" fmla="*/ 0 w 10112368"/>
              <a:gd name="connsiteY5" fmla="*/ 0 h 60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604371">
                <a:moveTo>
                  <a:pt x="10112368" y="604370"/>
                </a:moveTo>
                <a:lnTo>
                  <a:pt x="302185" y="604370"/>
                </a:lnTo>
                <a:lnTo>
                  <a:pt x="0" y="302185"/>
                </a:lnTo>
                <a:lnTo>
                  <a:pt x="302185" y="1"/>
                </a:lnTo>
                <a:lnTo>
                  <a:pt x="10112368" y="1"/>
                </a:lnTo>
                <a:lnTo>
                  <a:pt x="10112368" y="60437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27" tIns="60961" rIns="113792" bIns="60961" numCol="1" spcCol="1270" anchor="ctr" anchorCtr="0">
            <a:noAutofit/>
          </a:bodyPr>
          <a:lstStyle/>
          <a:p>
            <a:pPr lvl="0" algn="ctr" defTabSz="711200">
              <a:lnSpc>
                <a:spcPct val="90000"/>
              </a:lnSpc>
              <a:spcBef>
                <a:spcPct val="0"/>
              </a:spcBef>
              <a:spcAft>
                <a:spcPct val="35000"/>
              </a:spcAft>
            </a:pPr>
            <a:r>
              <a:rPr lang="ga-IE" kern="1200" dirty="0" smtClean="0">
                <a:solidFill>
                  <a:schemeClr val="tx1"/>
                </a:solidFill>
                <a:latin typeface="Tw Cen MT" panose="020B0602020104020603" pitchFamily="34" charset="0"/>
              </a:rPr>
              <a:t>Díoltar roinnt den iasc le muintir na háite</a:t>
            </a:r>
            <a:r>
              <a:rPr lang="en-US" kern="1200" dirty="0" smtClean="0">
                <a:solidFill>
                  <a:schemeClr val="tx1"/>
                </a:solidFill>
                <a:latin typeface="Tw Cen MT" panose="020B0602020104020603" pitchFamily="34" charset="0"/>
              </a:rPr>
              <a:t>, is é sin</a:t>
            </a:r>
            <a:r>
              <a:rPr lang="ga-IE" kern="1200" dirty="0" smtClean="0">
                <a:solidFill>
                  <a:schemeClr val="tx1"/>
                </a:solidFill>
                <a:latin typeface="Tw Cen MT" panose="020B0602020104020603" pitchFamily="34" charset="0"/>
              </a:rPr>
              <a:t> leis na siopaí áitiúla </a:t>
            </a:r>
            <a:r>
              <a:rPr lang="en-US" kern="1200" dirty="0" err="1" smtClean="0">
                <a:solidFill>
                  <a:schemeClr val="tx1"/>
                </a:solidFill>
                <a:latin typeface="Tw Cen MT" panose="020B0602020104020603" pitchFamily="34" charset="0"/>
              </a:rPr>
              <a:t>agus</a:t>
            </a:r>
            <a:r>
              <a:rPr lang="en-US" kern="1200" dirty="0" smtClean="0">
                <a:solidFill>
                  <a:schemeClr val="tx1"/>
                </a:solidFill>
                <a:latin typeface="Tw Cen MT" panose="020B0602020104020603" pitchFamily="34" charset="0"/>
              </a:rPr>
              <a:t> </a:t>
            </a:r>
            <a:r>
              <a:rPr lang="ga-IE" kern="1200" dirty="0" smtClean="0">
                <a:solidFill>
                  <a:schemeClr val="tx1"/>
                </a:solidFill>
                <a:latin typeface="Tw Cen MT" panose="020B0602020104020603" pitchFamily="34" charset="0"/>
              </a:rPr>
              <a:t>na bialanna.</a:t>
            </a:r>
            <a:endParaRPr lang="ga-IE" kern="1200" dirty="0">
              <a:solidFill>
                <a:schemeClr val="tx1"/>
              </a:solidFill>
            </a:endParaRPr>
          </a:p>
        </p:txBody>
      </p:sp>
      <p:grpSp>
        <p:nvGrpSpPr>
          <p:cNvPr id="18" name="Group 17"/>
          <p:cNvGrpSpPr/>
          <p:nvPr/>
        </p:nvGrpSpPr>
        <p:grpSpPr>
          <a:xfrm>
            <a:off x="971658" y="2834552"/>
            <a:ext cx="10112368" cy="1836000"/>
            <a:chOff x="971658" y="2834552"/>
            <a:chExt cx="10112368" cy="1836000"/>
          </a:xfrm>
        </p:grpSpPr>
        <p:sp>
          <p:nvSpPr>
            <p:cNvPr id="19" name="Rectangle 18"/>
            <p:cNvSpPr/>
            <p:nvPr/>
          </p:nvSpPr>
          <p:spPr>
            <a:xfrm>
              <a:off x="971660" y="2834552"/>
              <a:ext cx="10112364" cy="1836000"/>
            </a:xfrm>
            <a:prstGeom prst="rect">
              <a:avLst/>
            </a:prstGeom>
            <a:noFill/>
          </p:spPr>
        </p:sp>
        <p:sp>
          <p:nvSpPr>
            <p:cNvPr id="20" name="Freeform 19"/>
            <p:cNvSpPr/>
            <p:nvPr/>
          </p:nvSpPr>
          <p:spPr>
            <a:xfrm rot="21600000">
              <a:off x="971658" y="3067584"/>
              <a:ext cx="10112368" cy="604373"/>
            </a:xfrm>
            <a:custGeom>
              <a:avLst/>
              <a:gdLst>
                <a:gd name="connsiteX0" fmla="*/ 0 w 10112368"/>
                <a:gd name="connsiteY0" fmla="*/ 0 h 604371"/>
                <a:gd name="connsiteX1" fmla="*/ 9810183 w 10112368"/>
                <a:gd name="connsiteY1" fmla="*/ 0 h 604371"/>
                <a:gd name="connsiteX2" fmla="*/ 10112368 w 10112368"/>
                <a:gd name="connsiteY2" fmla="*/ 302186 h 604371"/>
                <a:gd name="connsiteX3" fmla="*/ 9810183 w 10112368"/>
                <a:gd name="connsiteY3" fmla="*/ 604371 h 604371"/>
                <a:gd name="connsiteX4" fmla="*/ 0 w 10112368"/>
                <a:gd name="connsiteY4" fmla="*/ 604371 h 604371"/>
                <a:gd name="connsiteX5" fmla="*/ 0 w 10112368"/>
                <a:gd name="connsiteY5" fmla="*/ 0 h 60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604371">
                  <a:moveTo>
                    <a:pt x="10112368" y="604370"/>
                  </a:moveTo>
                  <a:lnTo>
                    <a:pt x="302185" y="604370"/>
                  </a:lnTo>
                  <a:lnTo>
                    <a:pt x="0" y="302185"/>
                  </a:lnTo>
                  <a:lnTo>
                    <a:pt x="302185" y="1"/>
                  </a:lnTo>
                  <a:lnTo>
                    <a:pt x="10112368" y="1"/>
                  </a:lnTo>
                  <a:lnTo>
                    <a:pt x="10112368" y="60437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27" tIns="60961" rIns="113792" bIns="60961" numCol="1" spcCol="1270" anchor="ctr" anchorCtr="0">
              <a:noAutofit/>
            </a:bodyPr>
            <a:lstStyle/>
            <a:p>
              <a:pPr lvl="0" algn="ctr" defTabSz="711200">
                <a:lnSpc>
                  <a:spcPct val="90000"/>
                </a:lnSpc>
                <a:spcBef>
                  <a:spcPct val="0"/>
                </a:spcBef>
                <a:spcAft>
                  <a:spcPct val="35000"/>
                </a:spcAft>
              </a:pPr>
              <a:r>
                <a:rPr lang="ga-IE" kern="1200" dirty="0" smtClean="0">
                  <a:solidFill>
                    <a:schemeClr val="tx1"/>
                  </a:solidFill>
                  <a:latin typeface="Tw Cen MT" panose="020B0602020104020603" pitchFamily="34" charset="0"/>
                </a:rPr>
                <a:t>Seoltar roinnt den iasc chuig monarchana próiseála éisc, áit a ndéantar </a:t>
              </a:r>
              <a:r>
                <a:rPr lang="en-US" kern="1200" dirty="0" smtClean="0">
                  <a:solidFill>
                    <a:schemeClr val="tx1"/>
                  </a:solidFill>
                  <a:latin typeface="Tw Cen MT" panose="020B0602020104020603" pitchFamily="34" charset="0"/>
                </a:rPr>
                <a:t>é </a:t>
              </a:r>
              <a:r>
                <a:rPr lang="ga-IE" kern="1200" dirty="0" smtClean="0">
                  <a:solidFill>
                    <a:schemeClr val="tx1"/>
                  </a:solidFill>
                  <a:latin typeface="Tw Cen MT" panose="020B0602020104020603" pitchFamily="34" charset="0"/>
                </a:rPr>
                <a:t>a reo nó a chur </a:t>
              </a:r>
              <a:br>
                <a:rPr lang="ga-IE" kern="1200" dirty="0" smtClean="0">
                  <a:solidFill>
                    <a:schemeClr val="tx1"/>
                  </a:solidFill>
                  <a:latin typeface="Tw Cen MT" panose="020B0602020104020603" pitchFamily="34" charset="0"/>
                </a:rPr>
              </a:br>
              <a:r>
                <a:rPr lang="ga-IE" kern="1200" dirty="0" smtClean="0">
                  <a:solidFill>
                    <a:schemeClr val="tx1"/>
                  </a:solidFill>
                  <a:latin typeface="Tw Cen MT" panose="020B0602020104020603" pitchFamily="34" charset="0"/>
                </a:rPr>
                <a:t>i gcannaí. Chomh maith leis sin, déantar táirgí éagsúla éisc as, </a:t>
              </a:r>
              <a:r>
                <a:rPr lang="ga-IE" dirty="0">
                  <a:solidFill>
                    <a:schemeClr val="tx1"/>
                  </a:solidFill>
                  <a:latin typeface="Tw Cen MT" panose="020B0602020104020603" pitchFamily="34" charset="0"/>
                </a:rPr>
                <a:t>mar </a:t>
              </a:r>
              <a:r>
                <a:rPr lang="ga-IE" dirty="0" smtClean="0">
                  <a:solidFill>
                    <a:schemeClr val="tx1"/>
                  </a:solidFill>
                  <a:latin typeface="Tw Cen MT" panose="020B0602020104020603" pitchFamily="34" charset="0"/>
                </a:rPr>
                <a:t>shampla</a:t>
              </a:r>
              <a:r>
                <a:rPr lang="en-US" dirty="0" smtClean="0">
                  <a:solidFill>
                    <a:schemeClr val="tx1"/>
                  </a:solidFill>
                  <a:latin typeface="Tw Cen MT" panose="020B0602020104020603" pitchFamily="34" charset="0"/>
                </a:rPr>
                <a:t> </a:t>
              </a:r>
              <a:r>
                <a:rPr lang="ga-IE" dirty="0" err="1" smtClean="0">
                  <a:solidFill>
                    <a:schemeClr val="tx1"/>
                  </a:solidFill>
                  <a:latin typeface="Tw Cen MT" panose="020B0602020104020603" pitchFamily="34" charset="0"/>
                </a:rPr>
                <a:t>méiríní</a:t>
              </a:r>
              <a:r>
                <a:rPr lang="ga-IE" dirty="0" smtClean="0">
                  <a:solidFill>
                    <a:schemeClr val="tx1"/>
                  </a:solidFill>
                  <a:latin typeface="Tw Cen MT" panose="020B0602020104020603" pitchFamily="34" charset="0"/>
                </a:rPr>
                <a:t> </a:t>
              </a:r>
              <a:r>
                <a:rPr lang="ga-IE" dirty="0">
                  <a:solidFill>
                    <a:schemeClr val="tx1"/>
                  </a:solidFill>
                  <a:latin typeface="Tw Cen MT" panose="020B0602020104020603" pitchFamily="34" charset="0"/>
                </a:rPr>
                <a:t>éisc. </a:t>
              </a:r>
              <a:endParaRPr lang="ga-IE" kern="1200" dirty="0">
                <a:solidFill>
                  <a:schemeClr val="tx1"/>
                </a:solidFill>
              </a:endParaRPr>
            </a:p>
          </p:txBody>
        </p:sp>
      </p:grpSp>
      <p:grpSp>
        <p:nvGrpSpPr>
          <p:cNvPr id="28" name="Group 27"/>
          <p:cNvGrpSpPr/>
          <p:nvPr/>
        </p:nvGrpSpPr>
        <p:grpSpPr>
          <a:xfrm>
            <a:off x="971660" y="5108348"/>
            <a:ext cx="10112368" cy="1836000"/>
            <a:chOff x="971660" y="5108348"/>
            <a:chExt cx="10112368" cy="1836000"/>
          </a:xfrm>
        </p:grpSpPr>
        <p:sp>
          <p:nvSpPr>
            <p:cNvPr id="29" name="Rectangle 28"/>
            <p:cNvSpPr/>
            <p:nvPr/>
          </p:nvSpPr>
          <p:spPr>
            <a:xfrm>
              <a:off x="971660" y="5108348"/>
              <a:ext cx="10112364" cy="1836000"/>
            </a:xfrm>
            <a:prstGeom prst="rect">
              <a:avLst/>
            </a:prstGeom>
            <a:noFill/>
          </p:spPr>
        </p:sp>
        <p:sp>
          <p:nvSpPr>
            <p:cNvPr id="30" name="Freeform 29"/>
            <p:cNvSpPr/>
            <p:nvPr/>
          </p:nvSpPr>
          <p:spPr>
            <a:xfrm>
              <a:off x="971660" y="5415823"/>
              <a:ext cx="10112368" cy="604373"/>
            </a:xfrm>
            <a:custGeom>
              <a:avLst/>
              <a:gdLst>
                <a:gd name="connsiteX0" fmla="*/ 0 w 10112368"/>
                <a:gd name="connsiteY0" fmla="*/ 0 h 604371"/>
                <a:gd name="connsiteX1" fmla="*/ 9810183 w 10112368"/>
                <a:gd name="connsiteY1" fmla="*/ 0 h 604371"/>
                <a:gd name="connsiteX2" fmla="*/ 10112368 w 10112368"/>
                <a:gd name="connsiteY2" fmla="*/ 302186 h 604371"/>
                <a:gd name="connsiteX3" fmla="*/ 9810183 w 10112368"/>
                <a:gd name="connsiteY3" fmla="*/ 604371 h 604371"/>
                <a:gd name="connsiteX4" fmla="*/ 0 w 10112368"/>
                <a:gd name="connsiteY4" fmla="*/ 604371 h 604371"/>
                <a:gd name="connsiteX5" fmla="*/ 0 w 10112368"/>
                <a:gd name="connsiteY5" fmla="*/ 0 h 60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604371">
                  <a:moveTo>
                    <a:pt x="10112368" y="604370"/>
                  </a:moveTo>
                  <a:lnTo>
                    <a:pt x="302185" y="604370"/>
                  </a:lnTo>
                  <a:lnTo>
                    <a:pt x="0" y="302185"/>
                  </a:lnTo>
                  <a:lnTo>
                    <a:pt x="302185" y="1"/>
                  </a:lnTo>
                  <a:lnTo>
                    <a:pt x="10112368" y="1"/>
                  </a:lnTo>
                  <a:lnTo>
                    <a:pt x="10112368" y="60437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27" tIns="60961" rIns="113792" bIns="60961" numCol="1" spcCol="1270" anchor="ctr" anchorCtr="0">
              <a:noAutofit/>
            </a:bodyPr>
            <a:lstStyle/>
            <a:p>
              <a:pPr marL="361950" lvl="0" algn="ctr" defTabSz="711200">
                <a:lnSpc>
                  <a:spcPct val="90000"/>
                </a:lnSpc>
                <a:spcBef>
                  <a:spcPct val="0"/>
                </a:spcBef>
                <a:spcAft>
                  <a:spcPct val="35000"/>
                </a:spcAft>
              </a:pPr>
              <a:r>
                <a:rPr lang="ga-IE" kern="1200" dirty="0" smtClean="0">
                  <a:solidFill>
                    <a:schemeClr val="tx1"/>
                  </a:solidFill>
                  <a:latin typeface="Tw Cen MT" panose="020B0602020104020603" pitchFamily="34" charset="0"/>
                </a:rPr>
                <a:t>Déantar min éisc as an bhfuílleach a bhíonn fágtha nuair a bhíonn an t-iasc próiseáilte (i.e. </a:t>
              </a:r>
              <a:br>
                <a:rPr lang="ga-IE" kern="1200" dirty="0" smtClean="0">
                  <a:solidFill>
                    <a:schemeClr val="tx1"/>
                  </a:solidFill>
                  <a:latin typeface="Tw Cen MT" panose="020B0602020104020603" pitchFamily="34" charset="0"/>
                </a:rPr>
              </a:br>
              <a:r>
                <a:rPr lang="ga-IE" kern="1200" dirty="0" smtClean="0">
                  <a:solidFill>
                    <a:schemeClr val="tx1"/>
                  </a:solidFill>
                  <a:latin typeface="Tw Cen MT" panose="020B0602020104020603" pitchFamily="34" charset="0"/>
                </a:rPr>
                <a:t>cnámha is mar sin de). Tá an mhin sin ar fheabhas mar bhia d’ainmhithe agus d’éanlaith chlóis. </a:t>
              </a:r>
              <a:endParaRPr lang="ga-IE" kern="1200" dirty="0">
                <a:solidFill>
                  <a:schemeClr val="tx1"/>
                </a:solidFill>
              </a:endParaRPr>
            </a:p>
          </p:txBody>
        </p:sp>
      </p:grpSp>
      <p:sp>
        <p:nvSpPr>
          <p:cNvPr id="25" name="Freeform 24"/>
          <p:cNvSpPr/>
          <p:nvPr/>
        </p:nvSpPr>
        <p:spPr>
          <a:xfrm>
            <a:off x="971658" y="4215326"/>
            <a:ext cx="10112366" cy="893022"/>
          </a:xfrm>
          <a:custGeom>
            <a:avLst/>
            <a:gdLst>
              <a:gd name="connsiteX0" fmla="*/ 0 w 10112368"/>
              <a:gd name="connsiteY0" fmla="*/ 0 h 604371"/>
              <a:gd name="connsiteX1" fmla="*/ 9810183 w 10112368"/>
              <a:gd name="connsiteY1" fmla="*/ 0 h 604371"/>
              <a:gd name="connsiteX2" fmla="*/ 10112368 w 10112368"/>
              <a:gd name="connsiteY2" fmla="*/ 302186 h 604371"/>
              <a:gd name="connsiteX3" fmla="*/ 9810183 w 10112368"/>
              <a:gd name="connsiteY3" fmla="*/ 604371 h 604371"/>
              <a:gd name="connsiteX4" fmla="*/ 0 w 10112368"/>
              <a:gd name="connsiteY4" fmla="*/ 604371 h 604371"/>
              <a:gd name="connsiteX5" fmla="*/ 0 w 10112368"/>
              <a:gd name="connsiteY5" fmla="*/ 0 h 60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604371">
                <a:moveTo>
                  <a:pt x="10112368" y="604370"/>
                </a:moveTo>
                <a:lnTo>
                  <a:pt x="302185" y="604370"/>
                </a:lnTo>
                <a:lnTo>
                  <a:pt x="0" y="302185"/>
                </a:lnTo>
                <a:lnTo>
                  <a:pt x="302185" y="1"/>
                </a:lnTo>
                <a:lnTo>
                  <a:pt x="10112368" y="1"/>
                </a:lnTo>
                <a:lnTo>
                  <a:pt x="10112368" y="60437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27" tIns="60961" rIns="113792" bIns="60961" numCol="1" spcCol="1270" anchor="ctr" anchorCtr="0">
            <a:noAutofit/>
          </a:bodyPr>
          <a:lstStyle/>
          <a:p>
            <a:pPr lvl="0" algn="ctr" defTabSz="711200">
              <a:lnSpc>
                <a:spcPct val="90000"/>
              </a:lnSpc>
              <a:spcBef>
                <a:spcPct val="0"/>
              </a:spcBef>
              <a:spcAft>
                <a:spcPct val="35000"/>
              </a:spcAft>
            </a:pPr>
            <a:r>
              <a:rPr lang="ga-IE" kern="1200" noProof="0" dirty="0" smtClean="0">
                <a:solidFill>
                  <a:schemeClr val="tx1"/>
                </a:solidFill>
                <a:latin typeface="Tw Cen MT" panose="020B0602020104020603" pitchFamily="34" charset="0"/>
              </a:rPr>
              <a:t>Easpórtáiltear cuid mhaith den iasc. Tá cáil mhór ar bhia </a:t>
            </a:r>
            <a:r>
              <a:rPr lang="en-US" kern="1200" noProof="0" dirty="0" err="1" smtClean="0">
                <a:solidFill>
                  <a:schemeClr val="tx1"/>
                </a:solidFill>
                <a:latin typeface="Tw Cen MT" panose="020B0602020104020603" pitchFamily="34" charset="0"/>
              </a:rPr>
              <a:t>mara</a:t>
            </a:r>
            <a:r>
              <a:rPr lang="ga-IE" kern="1200" noProof="0" dirty="0" smtClean="0">
                <a:solidFill>
                  <a:schemeClr val="tx1"/>
                </a:solidFill>
                <a:latin typeface="Tw Cen MT" panose="020B0602020104020603" pitchFamily="34" charset="0"/>
              </a:rPr>
              <a:t> na hÉireann </a:t>
            </a:r>
            <a:r>
              <a:rPr lang="ga-IE" dirty="0" smtClean="0">
                <a:solidFill>
                  <a:schemeClr val="tx1"/>
                </a:solidFill>
                <a:latin typeface="Tw Cen MT" panose="020B0602020104020603" pitchFamily="34" charset="0"/>
              </a:rPr>
              <a:t/>
            </a:r>
            <a:br>
              <a:rPr lang="ga-IE" dirty="0" smtClean="0">
                <a:solidFill>
                  <a:schemeClr val="tx1"/>
                </a:solidFill>
                <a:latin typeface="Tw Cen MT" panose="020B0602020104020603" pitchFamily="34" charset="0"/>
              </a:rPr>
            </a:br>
            <a:r>
              <a:rPr lang="ga-IE" kern="1200" noProof="0" dirty="0" smtClean="0">
                <a:solidFill>
                  <a:schemeClr val="tx1"/>
                </a:solidFill>
                <a:latin typeface="Tw Cen MT" panose="020B0602020104020603" pitchFamily="34" charset="0"/>
              </a:rPr>
              <a:t>i mórán tíortha ar fud an domhain. Tá thart ar </a:t>
            </a:r>
            <a:r>
              <a:rPr lang="en-US" kern="1200" noProof="0" dirty="0" smtClean="0">
                <a:solidFill>
                  <a:schemeClr val="tx1"/>
                </a:solidFill>
                <a:latin typeface="Tw Cen MT" panose="020B0602020104020603" pitchFamily="34" charset="0"/>
              </a:rPr>
              <a:t>640 </a:t>
            </a:r>
            <a:r>
              <a:rPr lang="ga-IE" kern="1200" noProof="0" dirty="0" smtClean="0">
                <a:solidFill>
                  <a:schemeClr val="tx1"/>
                </a:solidFill>
                <a:latin typeface="Tw Cen MT" panose="020B0602020104020603" pitchFamily="34" charset="0"/>
              </a:rPr>
              <a:t>milliún euro á thuilleamh </a:t>
            </a:r>
            <a:br>
              <a:rPr lang="ga-IE" kern="1200" noProof="0" dirty="0" smtClean="0">
                <a:solidFill>
                  <a:schemeClr val="tx1"/>
                </a:solidFill>
                <a:latin typeface="Tw Cen MT" panose="020B0602020104020603" pitchFamily="34" charset="0"/>
              </a:rPr>
            </a:br>
            <a:r>
              <a:rPr lang="ga-IE" kern="1200" noProof="0" dirty="0" smtClean="0">
                <a:solidFill>
                  <a:schemeClr val="tx1"/>
                </a:solidFill>
                <a:latin typeface="Tw Cen MT" panose="020B0602020104020603" pitchFamily="34" charset="0"/>
              </a:rPr>
              <a:t>ag an tír as iasc agus táirgí éisc a easpórtáil. </a:t>
            </a:r>
            <a:endParaRPr lang="ga-IE" kern="1200" noProof="0" dirty="0">
              <a:solidFill>
                <a:schemeClr val="tx1"/>
              </a:solidFill>
            </a:endParaRPr>
          </a:p>
        </p:txBody>
      </p:sp>
      <p:grpSp>
        <p:nvGrpSpPr>
          <p:cNvPr id="8" name="Group 7"/>
          <p:cNvGrpSpPr/>
          <p:nvPr/>
        </p:nvGrpSpPr>
        <p:grpSpPr>
          <a:xfrm>
            <a:off x="971658" y="1749936"/>
            <a:ext cx="10112368" cy="1836000"/>
            <a:chOff x="971658" y="1749936"/>
            <a:chExt cx="10112368" cy="1836000"/>
          </a:xfrm>
        </p:grpSpPr>
        <p:sp>
          <p:nvSpPr>
            <p:cNvPr id="15" name="Rectangle 14"/>
            <p:cNvSpPr/>
            <p:nvPr/>
          </p:nvSpPr>
          <p:spPr>
            <a:xfrm>
              <a:off x="971660" y="1749936"/>
              <a:ext cx="10112364" cy="1836000"/>
            </a:xfrm>
            <a:prstGeom prst="rect">
              <a:avLst/>
            </a:prstGeom>
            <a:noFill/>
          </p:spPr>
        </p:sp>
        <p:sp>
          <p:nvSpPr>
            <p:cNvPr id="16" name="Freeform 15"/>
            <p:cNvSpPr/>
            <p:nvPr/>
          </p:nvSpPr>
          <p:spPr>
            <a:xfrm rot="21600000">
              <a:off x="971658" y="1982968"/>
              <a:ext cx="10112368" cy="604373"/>
            </a:xfrm>
            <a:custGeom>
              <a:avLst/>
              <a:gdLst>
                <a:gd name="connsiteX0" fmla="*/ 0 w 10112368"/>
                <a:gd name="connsiteY0" fmla="*/ 0 h 604371"/>
                <a:gd name="connsiteX1" fmla="*/ 9810183 w 10112368"/>
                <a:gd name="connsiteY1" fmla="*/ 0 h 604371"/>
                <a:gd name="connsiteX2" fmla="*/ 10112368 w 10112368"/>
                <a:gd name="connsiteY2" fmla="*/ 302186 h 604371"/>
                <a:gd name="connsiteX3" fmla="*/ 9810183 w 10112368"/>
                <a:gd name="connsiteY3" fmla="*/ 604371 h 604371"/>
                <a:gd name="connsiteX4" fmla="*/ 0 w 10112368"/>
                <a:gd name="connsiteY4" fmla="*/ 604371 h 604371"/>
                <a:gd name="connsiteX5" fmla="*/ 0 w 10112368"/>
                <a:gd name="connsiteY5" fmla="*/ 0 h 60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2368" h="604371">
                  <a:moveTo>
                    <a:pt x="10112368" y="604370"/>
                  </a:moveTo>
                  <a:lnTo>
                    <a:pt x="302185" y="604370"/>
                  </a:lnTo>
                  <a:lnTo>
                    <a:pt x="0" y="302185"/>
                  </a:lnTo>
                  <a:lnTo>
                    <a:pt x="302185" y="1"/>
                  </a:lnTo>
                  <a:lnTo>
                    <a:pt x="10112368" y="1"/>
                  </a:lnTo>
                  <a:lnTo>
                    <a:pt x="10112368" y="60437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9927" tIns="60961" rIns="113792" bIns="60961"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latin typeface="Tw Cen MT" panose="020B0602020104020603" pitchFamily="34" charset="0"/>
                </a:rPr>
                <a:t>	</a:t>
              </a:r>
              <a:r>
                <a:rPr lang="ga-IE" kern="1200" noProof="0" dirty="0" smtClean="0">
                  <a:solidFill>
                    <a:schemeClr val="tx1"/>
                  </a:solidFill>
                  <a:latin typeface="Tw Cen MT" panose="020B0602020104020603" pitchFamily="34" charset="0"/>
                </a:rPr>
                <a:t>Cuirtear boscaí éisc ar leoraithe lena dtabhairt chuig bailte</a:t>
              </a:r>
              <a:r>
                <a:rPr lang="en-US" kern="1200" noProof="0" dirty="0" smtClean="0">
                  <a:solidFill>
                    <a:schemeClr val="tx1"/>
                  </a:solidFill>
                  <a:latin typeface="Tw Cen MT" panose="020B0602020104020603" pitchFamily="34" charset="0"/>
                </a:rPr>
                <a:t> </a:t>
              </a:r>
              <a:r>
                <a:rPr lang="ga-IE" kern="1200" noProof="0" dirty="0" smtClean="0">
                  <a:solidFill>
                    <a:schemeClr val="tx1"/>
                  </a:solidFill>
                  <a:latin typeface="Tw Cen MT" panose="020B0602020104020603" pitchFamily="34" charset="0"/>
                </a:rPr>
                <a:t>agus cathracha </a:t>
              </a:r>
              <a:r>
                <a:rPr lang="en-US" kern="1200" noProof="0" dirty="0" smtClean="0">
                  <a:solidFill>
                    <a:schemeClr val="tx1"/>
                  </a:solidFill>
                  <a:latin typeface="Tw Cen MT" panose="020B0602020104020603" pitchFamily="34" charset="0"/>
                </a:rPr>
                <a:t/>
              </a:r>
              <a:br>
                <a:rPr lang="en-US" kern="1200" noProof="0" dirty="0" smtClean="0">
                  <a:solidFill>
                    <a:schemeClr val="tx1"/>
                  </a:solidFill>
                  <a:latin typeface="Tw Cen MT" panose="020B0602020104020603" pitchFamily="34" charset="0"/>
                </a:rPr>
              </a:br>
              <a:r>
                <a:rPr lang="ga-IE" kern="1200" noProof="0" dirty="0" smtClean="0">
                  <a:solidFill>
                    <a:schemeClr val="tx1"/>
                  </a:solidFill>
                  <a:latin typeface="Tw Cen MT" panose="020B0602020104020603" pitchFamily="34" charset="0"/>
                </a:rPr>
                <a:t>ar fud na hÉireann. </a:t>
              </a:r>
              <a:endParaRPr lang="ga-IE" kern="1200" noProof="0" dirty="0">
                <a:solidFill>
                  <a:schemeClr val="tx1"/>
                </a:solidFill>
              </a:endParaRPr>
            </a:p>
          </p:txBody>
        </p:sp>
      </p:gr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0313" r="1179"/>
          <a:stretch/>
        </p:blipFill>
        <p:spPr>
          <a:xfrm>
            <a:off x="902658" y="531816"/>
            <a:ext cx="1224000" cy="1193557"/>
          </a:xfrm>
          <a:prstGeom prst="ellipse">
            <a:avLst/>
          </a:prstGeom>
          <a:ln w="28575">
            <a:solidFill>
              <a:schemeClr val="bg1"/>
            </a:solidFill>
          </a:ln>
          <a:effectLst/>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13779" r="20076" b="986"/>
          <a:stretch/>
        </p:blipFill>
        <p:spPr>
          <a:xfrm>
            <a:off x="902658" y="1673154"/>
            <a:ext cx="1224000" cy="1224000"/>
          </a:xfrm>
          <a:prstGeom prst="ellipse">
            <a:avLst/>
          </a:prstGeom>
          <a:ln w="28575">
            <a:solidFill>
              <a:schemeClr val="bg1"/>
            </a:solidFill>
          </a:ln>
          <a:effectLst/>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6092" r="25695" b="3570"/>
          <a:stretch/>
        </p:blipFill>
        <p:spPr>
          <a:xfrm>
            <a:off x="902658" y="2897154"/>
            <a:ext cx="1224000" cy="1224000"/>
          </a:xfrm>
          <a:prstGeom prst="ellipse">
            <a:avLst/>
          </a:prstGeom>
          <a:ln w="28575">
            <a:solidFill>
              <a:schemeClr val="bg1"/>
            </a:solidFill>
          </a:ln>
          <a:effec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19460" r="13741"/>
          <a:stretch/>
        </p:blipFill>
        <p:spPr>
          <a:xfrm>
            <a:off x="902658" y="4058552"/>
            <a:ext cx="1224000" cy="1224000"/>
          </a:xfrm>
          <a:prstGeom prst="ellipse">
            <a:avLst/>
          </a:prstGeom>
          <a:ln w="28575">
            <a:solidFill>
              <a:schemeClr val="bg1"/>
            </a:solidFill>
          </a:ln>
          <a:effectLst/>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9644" r="5358"/>
          <a:stretch/>
        </p:blipFill>
        <p:spPr>
          <a:xfrm>
            <a:off x="971658" y="5110474"/>
            <a:ext cx="1224000" cy="1224000"/>
          </a:xfrm>
          <a:prstGeom prst="ellipse">
            <a:avLst/>
          </a:prstGeom>
          <a:ln w="28575">
            <a:solidFill>
              <a:schemeClr val="bg1"/>
            </a:solidFill>
          </a:ln>
          <a:effectLst/>
        </p:spPr>
      </p:pic>
    </p:spTree>
    <p:extLst>
      <p:ext uri="{BB962C8B-B14F-4D97-AF65-F5344CB8AC3E}">
        <p14:creationId xmlns:p14="http://schemas.microsoft.com/office/powerpoint/2010/main" val="1551896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randombar(horizontal)">
                                      <p:cBhvr>
                                        <p:cTn id="41" dur="500"/>
                                        <p:tgtEl>
                                          <p:spTgt spid="2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par>
                                <p:cTn id="50" presetID="14"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15930"/>
          <a:stretch/>
        </p:blipFill>
        <p:spPr bwMode="auto">
          <a:xfrm>
            <a:off x="-45288" y="0"/>
            <a:ext cx="12262069"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85655" y="347751"/>
            <a:ext cx="11196000" cy="619215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4098" name="Picture 2" descr="Image result for bord iascaigh mh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918" y="2643503"/>
            <a:ext cx="3666848" cy="27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709401" y="807162"/>
            <a:ext cx="8748508" cy="1569660"/>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Bunaíodh </a:t>
            </a:r>
            <a:r>
              <a:rPr lang="ga-IE" sz="2400" b="1" dirty="0" smtClean="0">
                <a:latin typeface="Tw Cen MT" panose="020B0602020104020603" pitchFamily="34" charset="0"/>
              </a:rPr>
              <a:t>Bord Iascaigh Mhara </a:t>
            </a:r>
            <a:r>
              <a:rPr lang="ga-IE" sz="2400" dirty="0" smtClean="0">
                <a:latin typeface="Tw Cen MT" panose="020B0602020104020603" pitchFamily="34" charset="0"/>
              </a:rPr>
              <a:t>sa bhliain 1952 chun an tionscal iascaireachta farraige a fhorbairt i bPoblacht na hÉireann. </a:t>
            </a:r>
            <a:br>
              <a:rPr lang="ga-IE" sz="2400" dirty="0" smtClean="0">
                <a:latin typeface="Tw Cen MT" panose="020B0602020104020603" pitchFamily="34" charset="0"/>
              </a:rPr>
            </a:br>
            <a:r>
              <a:rPr lang="ga-IE" sz="2400" dirty="0" smtClean="0">
                <a:latin typeface="Tw Cen MT" panose="020B0602020104020603" pitchFamily="34" charset="0"/>
              </a:rPr>
              <a:t>Is gníomhaireacht stáit é Bord Iascaigh Mhara a thacaíonn le tionscal na hiascaireachta in Éirinn ar go leor bealaí:</a:t>
            </a:r>
          </a:p>
        </p:txBody>
      </p:sp>
      <p:sp>
        <p:nvSpPr>
          <p:cNvPr id="6" name="TextBox 5"/>
          <p:cNvSpPr txBox="1">
            <a:spLocks noChangeArrowheads="1"/>
          </p:cNvSpPr>
          <p:nvPr/>
        </p:nvSpPr>
        <p:spPr bwMode="auto">
          <a:xfrm>
            <a:off x="5353869" y="2531564"/>
            <a:ext cx="6327785" cy="2923877"/>
          </a:xfrm>
          <a:prstGeom prst="rect">
            <a:avLst/>
          </a:prstGeom>
          <a:noFill/>
          <a:ln w="9525">
            <a:noFill/>
            <a:miter lim="800000"/>
            <a:headEnd/>
            <a:tailEnd/>
          </a:ln>
        </p:spPr>
        <p:txBody>
          <a:bodyPr wrap="square">
            <a:spAutoFit/>
          </a:bodyPr>
          <a:lstStyle/>
          <a:p>
            <a:pPr marL="285750" indent="-285750">
              <a:spcAft>
                <a:spcPts val="1200"/>
              </a:spcAft>
              <a:buFont typeface="Arial" panose="020B0604020202020204" pitchFamily="34" charset="0"/>
              <a:buChar char="•"/>
            </a:pPr>
            <a:r>
              <a:rPr lang="ga-IE" sz="2200" dirty="0" smtClean="0">
                <a:latin typeface="Tw Cen MT" panose="020B0602020104020603" pitchFamily="34" charset="0"/>
              </a:rPr>
              <a:t>Cuireann siad oiliúint agus traenáil ar fáil d’iascairí. </a:t>
            </a:r>
          </a:p>
          <a:p>
            <a:pPr marL="285750" indent="-285750">
              <a:spcAft>
                <a:spcPts val="1200"/>
              </a:spcAft>
              <a:buFont typeface="Arial" panose="020B0604020202020204" pitchFamily="34" charset="0"/>
              <a:buChar char="•"/>
            </a:pPr>
            <a:r>
              <a:rPr lang="ga-IE" sz="2200" dirty="0" smtClean="0">
                <a:latin typeface="Tw Cen MT" panose="020B0602020104020603" pitchFamily="34" charset="0"/>
              </a:rPr>
              <a:t>Cuireann siad deontais agus maoiniú ar fáil </a:t>
            </a:r>
            <a:br>
              <a:rPr lang="ga-IE" sz="2200" dirty="0" smtClean="0">
                <a:latin typeface="Tw Cen MT" panose="020B0602020104020603" pitchFamily="34" charset="0"/>
              </a:rPr>
            </a:br>
            <a:r>
              <a:rPr lang="ga-IE" sz="2200" dirty="0" smtClean="0">
                <a:latin typeface="Tw Cen MT" panose="020B0602020104020603" pitchFamily="34" charset="0"/>
              </a:rPr>
              <a:t>d’iascairí chun báid agus trealamh a cheannach.</a:t>
            </a:r>
          </a:p>
          <a:p>
            <a:pPr marL="285750" indent="-285750">
              <a:spcAft>
                <a:spcPts val="1200"/>
              </a:spcAft>
              <a:buFont typeface="Arial" panose="020B0604020202020204" pitchFamily="34" charset="0"/>
              <a:buChar char="•"/>
            </a:pPr>
            <a:r>
              <a:rPr lang="ga-IE" sz="2200" dirty="0" smtClean="0">
                <a:latin typeface="Tw Cen MT" panose="020B0602020104020603" pitchFamily="34" charset="0"/>
              </a:rPr>
              <a:t>Cuireann siad deontais ar fáil do ghnólachtaí próiseála éisc chun táirgí éisc a fhorbairt.</a:t>
            </a:r>
          </a:p>
          <a:p>
            <a:pPr marL="285750" indent="-285750">
              <a:spcAft>
                <a:spcPts val="1200"/>
              </a:spcAft>
              <a:buFont typeface="Arial" panose="020B0604020202020204" pitchFamily="34" charset="0"/>
              <a:buChar char="•"/>
            </a:pPr>
            <a:r>
              <a:rPr lang="ga-IE" sz="2200" dirty="0" smtClean="0">
                <a:latin typeface="Tw Cen MT" panose="020B0602020104020603" pitchFamily="34" charset="0"/>
              </a:rPr>
              <a:t>Cuidíonn siad le gnólachtaí margaí úra easpórtála a aimsiú.</a:t>
            </a:r>
          </a:p>
        </p:txBody>
      </p:sp>
    </p:spTree>
    <p:extLst>
      <p:ext uri="{BB962C8B-B14F-4D97-AF65-F5344CB8AC3E}">
        <p14:creationId xmlns:p14="http://schemas.microsoft.com/office/powerpoint/2010/main" val="27161035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29510</TotalTime>
  <Words>914</Words>
  <Application>Microsoft Office PowerPoint</Application>
  <PresentationFormat>Custom</PresentationFormat>
  <Paragraphs>86</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443</cp:revision>
  <dcterms:created xsi:type="dcterms:W3CDTF">2019-09-27T08:30:18Z</dcterms:created>
  <dcterms:modified xsi:type="dcterms:W3CDTF">2020-12-21T09:09:21Z</dcterms:modified>
</cp:coreProperties>
</file>