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6" r:id="rId2"/>
    <p:sldId id="267" r:id="rId3"/>
    <p:sldId id="268" r:id="rId4"/>
    <p:sldId id="282" r:id="rId5"/>
    <p:sldId id="272" r:id="rId6"/>
    <p:sldId id="283" r:id="rId7"/>
    <p:sldId id="269" r:id="rId8"/>
    <p:sldId id="284" r:id="rId9"/>
    <p:sldId id="273" r:id="rId10"/>
    <p:sldId id="285" r:id="rId11"/>
    <p:sldId id="259" r:id="rId12"/>
    <p:sldId id="286" r:id="rId13"/>
    <p:sldId id="289" r:id="rId14"/>
    <p:sldId id="290" r:id="rId15"/>
    <p:sldId id="291" r:id="rId16"/>
    <p:sldId id="257" r:id="rId17"/>
    <p:sldId id="287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923"/>
    <a:srgbClr val="35C928"/>
    <a:srgbClr val="2CB61D"/>
    <a:srgbClr val="FD6E16"/>
    <a:srgbClr val="EA4A04"/>
    <a:srgbClr val="D6123D"/>
    <a:srgbClr val="3EB520"/>
    <a:srgbClr val="1866B1"/>
    <a:srgbClr val="19D0FD"/>
    <a:srgbClr val="FFE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80478" autoAdjust="0"/>
  </p:normalViewPr>
  <p:slideViewPr>
    <p:cSldViewPr snapToGrid="0">
      <p:cViewPr varScale="1">
        <p:scale>
          <a:sx n="65" d="100"/>
          <a:sy n="65" d="100"/>
        </p:scale>
        <p:origin x="-13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BB7B2-E0BA-489F-B710-3C3084766740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BBBF9-69FC-4B34-BA57-64FDF2605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784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BBBF9-69FC-4B34-BA57-64FDF2605EF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214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BBBF9-69FC-4B34-BA57-64FDF2605EF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351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BBBF9-69FC-4B34-BA57-64FDF2605EF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0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7AB2-944A-4FA8-A972-4BE348953720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31EC-E183-4F76-891A-977FB4593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87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7AB2-944A-4FA8-A972-4BE348953720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31EC-E183-4F76-891A-977FB4593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3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7AB2-944A-4FA8-A972-4BE348953720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31EC-E183-4F76-891A-977FB4593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66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7AB2-944A-4FA8-A972-4BE348953720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31EC-E183-4F76-891A-977FB4593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29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7AB2-944A-4FA8-A972-4BE348953720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31EC-E183-4F76-891A-977FB4593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08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7AB2-944A-4FA8-A972-4BE348953720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31EC-E183-4F76-891A-977FB4593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360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7AB2-944A-4FA8-A972-4BE348953720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31EC-E183-4F76-891A-977FB4593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45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7AB2-944A-4FA8-A972-4BE348953720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31EC-E183-4F76-891A-977FB4593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33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7AB2-944A-4FA8-A972-4BE348953720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31EC-E183-4F76-891A-977FB4593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38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7AB2-944A-4FA8-A972-4BE348953720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31EC-E183-4F76-891A-977FB4593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21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7AB2-944A-4FA8-A972-4BE348953720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31EC-E183-4F76-891A-977FB4593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03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B5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97AB2-944A-4FA8-A972-4BE348953720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D31EC-E183-4F76-891A-977FB4593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4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ps.scoilnet.ie/OSiMaps/EsriVer17/index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gainm.i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gainm.ie/ga/gls/a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3138" y="390632"/>
            <a:ext cx="11245932" cy="6044540"/>
          </a:xfrm>
          <a:prstGeom prst="roundRect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038475" y="2514600"/>
            <a:ext cx="7439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385" r="513"/>
          <a:stretch/>
        </p:blipFill>
        <p:spPr>
          <a:xfrm>
            <a:off x="6086104" y="1606621"/>
            <a:ext cx="5320387" cy="371466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schemeClr val="accent2">
                <a:lumMod val="75000"/>
                <a:alpha val="40000"/>
              </a:scheme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 flipH="1">
            <a:off x="882238" y="2882335"/>
            <a:ext cx="49554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6600" b="1" dirty="0" smtClean="0">
                <a:latin typeface="Monotype Corsiva" panose="03010101010201010101" pitchFamily="66" charset="0"/>
              </a:rPr>
              <a:t>Logainmneacha</a:t>
            </a:r>
            <a:endParaRPr lang="ga-IE" sz="6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53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3138" y="390632"/>
            <a:ext cx="11245932" cy="6044540"/>
          </a:xfrm>
          <a:prstGeom prst="roundRect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038475" y="2514600"/>
            <a:ext cx="7439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9" name="Picture 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2" t="21063" r="13052" b="17368"/>
          <a:stretch/>
        </p:blipFill>
        <p:spPr bwMode="auto">
          <a:xfrm>
            <a:off x="3895256" y="680885"/>
            <a:ext cx="4403998" cy="556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>
            <a:spLocks noChangeAspect="1"/>
          </p:cNvSpPr>
          <p:nvPr/>
        </p:nvSpPr>
        <p:spPr bwMode="auto">
          <a:xfrm>
            <a:off x="628931" y="5593919"/>
            <a:ext cx="11080139" cy="6745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>
              <a:defRPr/>
            </a:pP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Féach </a:t>
            </a:r>
            <a:r>
              <a:rPr lang="en-US" sz="2000" dirty="0" err="1" smtClean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ar</a:t>
            </a:r>
            <a:r>
              <a:rPr lang="en-US" sz="2000" dirty="0" smtClean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an léarscáil anseo thuas nó ar leathanach 14 in </a:t>
            </a:r>
            <a:r>
              <a:rPr lang="ga-IE" sz="2000" i="1" dirty="0" smtClean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Atlas Bunscoile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. An bhfeiceann tú logainm ar bith a luaitear gnéithe fisiciúla ann?</a:t>
            </a:r>
          </a:p>
        </p:txBody>
      </p:sp>
      <p:sp>
        <p:nvSpPr>
          <p:cNvPr id="29" name="Oval 28"/>
          <p:cNvSpPr>
            <a:spLocks/>
          </p:cNvSpPr>
          <p:nvPr/>
        </p:nvSpPr>
        <p:spPr bwMode="auto">
          <a:xfrm>
            <a:off x="178931" y="5454810"/>
            <a:ext cx="900000" cy="900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ga-IE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ga-IE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239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63138" y="390632"/>
            <a:ext cx="11245932" cy="6044540"/>
          </a:xfrm>
          <a:prstGeom prst="roundRect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6603" y="3292206"/>
            <a:ext cx="3159001" cy="2110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684" y="3742519"/>
            <a:ext cx="3309429" cy="2210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0853" y="719997"/>
            <a:ext cx="3764576" cy="2499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37370" y="1067194"/>
            <a:ext cx="44938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Is minic a ainmníodh áit as </a:t>
            </a:r>
            <a:r>
              <a:rPr lang="ga-IE" sz="2000" b="1" dirty="0" smtClean="0">
                <a:latin typeface="Tw Cen MT" panose="020B0602020104020603" pitchFamily="34" charset="0"/>
              </a:rPr>
              <a:t>foirgneamh</a:t>
            </a:r>
            <a:r>
              <a:rPr lang="ga-IE" sz="2000" dirty="0" smtClean="0"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</a:rPr>
              <a:t>tábhachtach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sa cheantar. Bíonn </a:t>
            </a:r>
            <a:r>
              <a:rPr lang="en-US" sz="2000" dirty="0" smtClean="0">
                <a:latin typeface="Tw Cen MT" panose="020B0602020104020603" pitchFamily="34" charset="0"/>
              </a:rPr>
              <a:t/>
            </a:r>
            <a:br>
              <a:rPr lang="en-US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na míreanna seo a leanas le fáil </a:t>
            </a:r>
            <a:r>
              <a:rPr lang="en-US" sz="2000" dirty="0" smtClean="0">
                <a:latin typeface="Tw Cen MT" panose="020B0602020104020603" pitchFamily="34" charset="0"/>
              </a:rPr>
              <a:t/>
            </a:r>
            <a:br>
              <a:rPr lang="en-US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i logainmneacha timpeall na tíre, </a:t>
            </a:r>
            <a:r>
              <a:rPr lang="en-US" sz="2000" dirty="0" smtClean="0">
                <a:latin typeface="Tw Cen MT" panose="020B0602020104020603" pitchFamily="34" charset="0"/>
              </a:rPr>
              <a:t/>
            </a:r>
            <a:br>
              <a:rPr lang="en-US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mar shampla: ‘</a:t>
            </a:r>
            <a:r>
              <a:rPr lang="ga-IE" sz="2000" b="1" dirty="0" smtClean="0">
                <a:latin typeface="Tw Cen MT" panose="020B0602020104020603" pitchFamily="34" charset="0"/>
              </a:rPr>
              <a:t>droichead</a:t>
            </a:r>
            <a:r>
              <a:rPr lang="ga-IE" sz="2000" dirty="0" smtClean="0">
                <a:latin typeface="Tw Cen MT" panose="020B0602020104020603" pitchFamily="34" charset="0"/>
              </a:rPr>
              <a:t>’, ‘</a:t>
            </a:r>
            <a:r>
              <a:rPr lang="ga-IE" sz="2000" b="1" dirty="0" smtClean="0">
                <a:latin typeface="Tw Cen MT" panose="020B0602020104020603" pitchFamily="34" charset="0"/>
              </a:rPr>
              <a:t>eaglais</a:t>
            </a:r>
            <a:r>
              <a:rPr lang="ga-IE" sz="2000" dirty="0" smtClean="0">
                <a:latin typeface="Tw Cen MT" panose="020B0602020104020603" pitchFamily="34" charset="0"/>
              </a:rPr>
              <a:t>’, ‘</a:t>
            </a:r>
            <a:r>
              <a:rPr lang="ga-IE" sz="2000" b="1" dirty="0" smtClean="0">
                <a:latin typeface="Tw Cen MT" panose="020B0602020104020603" pitchFamily="34" charset="0"/>
              </a:rPr>
              <a:t>muileann</a:t>
            </a:r>
            <a:r>
              <a:rPr lang="ga-IE" sz="2000" dirty="0" smtClean="0">
                <a:latin typeface="Tw Cen MT" panose="020B0602020104020603" pitchFamily="34" charset="0"/>
              </a:rPr>
              <a:t>’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</a:rPr>
              <a:t>agus</a:t>
            </a:r>
            <a:r>
              <a:rPr lang="ga-IE" sz="2000" dirty="0" smtClean="0">
                <a:latin typeface="Tw Cen MT" panose="020B0602020104020603" pitchFamily="34" charset="0"/>
              </a:rPr>
              <a:t> ‘</a:t>
            </a:r>
            <a:r>
              <a:rPr lang="ga-IE" sz="2000" b="1" dirty="0" smtClean="0">
                <a:latin typeface="Tw Cen MT" panose="020B0602020104020603" pitchFamily="34" charset="0"/>
              </a:rPr>
              <a:t>caisleán</a:t>
            </a:r>
            <a:r>
              <a:rPr lang="ga-IE" sz="2000" dirty="0" smtClean="0">
                <a:latin typeface="Tw Cen MT" panose="020B0602020104020603" pitchFamily="34" charset="0"/>
              </a:rPr>
              <a:t>’.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grpSp>
        <p:nvGrpSpPr>
          <p:cNvPr id="11" name="Grúpa 56"/>
          <p:cNvGrpSpPr>
            <a:grpSpLocks noChangeAspect="1"/>
          </p:cNvGrpSpPr>
          <p:nvPr/>
        </p:nvGrpSpPr>
        <p:grpSpPr>
          <a:xfrm>
            <a:off x="966912" y="5607009"/>
            <a:ext cx="9558214" cy="720000"/>
            <a:chOff x="273015" y="153952"/>
            <a:chExt cx="6766314" cy="637277"/>
          </a:xfrm>
          <a:solidFill>
            <a:schemeClr val="accent6">
              <a:lumMod val="50000"/>
            </a:schemeClr>
          </a:solidFill>
        </p:grpSpPr>
        <p:sp>
          <p:nvSpPr>
            <p:cNvPr id="12" name="Rectangle 11"/>
            <p:cNvSpPr>
              <a:spLocks noChangeAspect="1"/>
            </p:cNvSpPr>
            <p:nvPr/>
          </p:nvSpPr>
          <p:spPr bwMode="auto">
            <a:xfrm>
              <a:off x="591652" y="214713"/>
              <a:ext cx="6447677" cy="5765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47675">
                <a:defRPr/>
              </a:pPr>
              <a:r>
                <a:rPr lang="ga-IE" sz="2000" dirty="0" smtClean="0">
                  <a:solidFill>
                    <a:schemeClr val="bg1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An bhfuil logainmneacha ar bith i do cheantar a bhfuil na míreanna sin nó míreanna eile a bhaineann le foirgnimh iontu?</a:t>
              </a:r>
              <a:endParaRPr lang="ga-IE" sz="2000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273015" y="153952"/>
              <a:ext cx="637273" cy="637277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ga-IE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7665604" y="3145373"/>
            <a:ext cx="39655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Tá an focal ‘</a:t>
            </a:r>
            <a:r>
              <a:rPr lang="ga-IE" sz="2000" b="1" dirty="0" smtClean="0">
                <a:latin typeface="Tw Cen MT" panose="020B0602020104020603" pitchFamily="34" charset="0"/>
              </a:rPr>
              <a:t>cill</a:t>
            </a:r>
            <a:r>
              <a:rPr lang="ga-IE" sz="2000" dirty="0" smtClean="0">
                <a:latin typeface="Tw Cen MT" panose="020B0602020104020603" pitchFamily="34" charset="0"/>
              </a:rPr>
              <a:t>’ le fáil i roinnt mhaith logainmneacha in Éirinn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freisin.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Focal eile ar eaglais is ea ‘cill’. </a:t>
            </a:r>
            <a:endParaRPr lang="ga-IE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0041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63138" y="390632"/>
            <a:ext cx="11245932" cy="6044540"/>
          </a:xfrm>
          <a:prstGeom prst="roundRect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2" t="21063" r="13052" b="17368"/>
          <a:stretch/>
        </p:blipFill>
        <p:spPr bwMode="auto">
          <a:xfrm>
            <a:off x="3895256" y="680885"/>
            <a:ext cx="4403998" cy="556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úpa 56"/>
          <p:cNvGrpSpPr>
            <a:grpSpLocks noChangeAspect="1"/>
          </p:cNvGrpSpPr>
          <p:nvPr/>
        </p:nvGrpSpPr>
        <p:grpSpPr>
          <a:xfrm>
            <a:off x="924446" y="5587979"/>
            <a:ext cx="9943578" cy="791837"/>
            <a:chOff x="273015" y="120303"/>
            <a:chExt cx="6400513" cy="637277"/>
          </a:xfrm>
          <a:solidFill>
            <a:schemeClr val="accent6">
              <a:lumMod val="50000"/>
            </a:schemeClr>
          </a:solidFill>
        </p:grpSpPr>
        <p:sp>
          <p:nvSpPr>
            <p:cNvPr id="16" name="Rectangle 15"/>
            <p:cNvSpPr>
              <a:spLocks noChangeAspect="1"/>
            </p:cNvSpPr>
            <p:nvPr/>
          </p:nvSpPr>
          <p:spPr bwMode="auto">
            <a:xfrm>
              <a:off x="591652" y="175174"/>
              <a:ext cx="6081876" cy="5275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47675">
                <a:defRPr/>
              </a:pPr>
              <a:r>
                <a:rPr lang="ga-IE" sz="2000" dirty="0" smtClean="0">
                  <a:solidFill>
                    <a:schemeClr val="bg1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Féach</a:t>
              </a:r>
              <a:r>
                <a:rPr lang="en-US" sz="2000" dirty="0" smtClean="0">
                  <a:solidFill>
                    <a:schemeClr val="bg1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bg1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ar</a:t>
              </a:r>
              <a:r>
                <a:rPr lang="ga-IE" sz="2000" dirty="0" smtClean="0">
                  <a:solidFill>
                    <a:schemeClr val="bg1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 an léarscáil anseo thuas nó ar leathanach 14 in </a:t>
              </a:r>
              <a:r>
                <a:rPr lang="ga-IE" sz="2000" i="1" dirty="0" smtClean="0">
                  <a:solidFill>
                    <a:schemeClr val="bg1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Atlas Bunscoile</a:t>
              </a:r>
              <a:r>
                <a:rPr lang="ga-IE" sz="2000" dirty="0" smtClean="0">
                  <a:solidFill>
                    <a:schemeClr val="bg1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. An bhfeiceann tú logainm ar bith a bhfuil tagairt d’fhoirgneamh ann?</a:t>
              </a:r>
              <a:endParaRPr lang="ga-IE" sz="2000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 bwMode="auto">
            <a:xfrm>
              <a:off x="273015" y="120303"/>
              <a:ext cx="637273" cy="637277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ga-IE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28592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63138" y="390632"/>
            <a:ext cx="11245932" cy="6044540"/>
          </a:xfrm>
          <a:prstGeom prst="roundRect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38477" y="2514600"/>
            <a:ext cx="7439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ga-IE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22" b="89914" l="6250" r="95000">
                        <a14:foregroundMark x1="11000" y1="21614" x2="12333" y2="66859"/>
                        <a14:foregroundMark x1="10750" y1="68012" x2="7417" y2="84726"/>
                        <a14:foregroundMark x1="12167" y1="64841" x2="14833" y2="85014"/>
                        <a14:foregroundMark x1="10167" y1="40058" x2="7583" y2="54467"/>
                        <a14:foregroundMark x1="12417" y1="47550" x2="13833" y2="49568"/>
                        <a14:foregroundMark x1="13667" y1="49568" x2="15250" y2="42651"/>
                        <a14:foregroundMark x1="25083" y1="21614" x2="24333" y2="74640"/>
                        <a14:foregroundMark x1="23667" y1="40058" x2="22000" y2="51873"/>
                        <a14:foregroundMark x1="27583" y1="51873" x2="29750" y2="56484"/>
                        <a14:foregroundMark x1="35750" y1="21326" x2="40667" y2="25072"/>
                        <a14:foregroundMark x1="39583" y1="36311" x2="38583" y2="72046"/>
                        <a14:foregroundMark x1="37250" y1="77810" x2="36417" y2="83573"/>
                        <a14:foregroundMark x1="43250" y1="76369" x2="43917" y2="85014"/>
                        <a14:foregroundMark x1="53000" y1="39481" x2="54333" y2="19597"/>
                        <a14:foregroundMark x1="65583" y1="22767" x2="67333" y2="67147"/>
                        <a14:foregroundMark x1="78083" y1="19020" x2="77167" y2="85879"/>
                        <a14:foregroundMark x1="88750" y1="19597" x2="87000" y2="83285"/>
                        <a14:foregroundMark x1="88417" y1="49856" x2="92583" y2="48703"/>
                        <a14:foregroundMark x1="90083" y1="49280" x2="89000" y2="36599"/>
                        <a14:foregroundMark x1="54083" y1="54179" x2="57417" y2="85879"/>
                        <a14:foregroundMark x1="52833" y1="56484" x2="48917" y2="53890"/>
                        <a14:foregroundMark x1="38833" y1="42363" x2="44333" y2="50720"/>
                        <a14:foregroundMark x1="54667" y1="45821" x2="50333" y2="42651"/>
                        <a14:foregroundMark x1="74333" y1="44092" x2="76333" y2="44669"/>
                        <a14:foregroundMark x1="50250" y1="55331" x2="50917" y2="42651"/>
                        <a14:foregroundMark x1="78167" y1="79251" x2="77167" y2="76657"/>
                        <a14:foregroundMark x1="15083" y1="85014" x2="15583" y2="85591"/>
                        <a14:foregroundMark x1="51083" y1="81556" x2="50417" y2="84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5559" y="4221088"/>
            <a:ext cx="8617614" cy="249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51245" y="2805619"/>
            <a:ext cx="44938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ga-IE" sz="16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Snip Diagonal Corner Rectangle 8"/>
          <p:cNvSpPr>
            <a:spLocks noChangeAspect="1"/>
          </p:cNvSpPr>
          <p:nvPr/>
        </p:nvSpPr>
        <p:spPr>
          <a:xfrm>
            <a:off x="2224967" y="642681"/>
            <a:ext cx="7802089" cy="649257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36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Siúlóid</a:t>
            </a:r>
            <a:r>
              <a:rPr lang="en-US" sz="36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 </a:t>
            </a:r>
            <a:r>
              <a:rPr lang="ga-IE" sz="36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i </a:t>
            </a:r>
            <a:r>
              <a:rPr lang="ga-IE" sz="3600" dirty="0">
                <a:solidFill>
                  <a:prstClr val="black"/>
                </a:solidFill>
                <a:latin typeface="Berlin Sans FB" panose="020E0602020502020306" pitchFamily="34" charset="0"/>
              </a:rPr>
              <a:t>do cheantar féin 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1056905" y="1497569"/>
            <a:ext cx="100584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Déan léarscáil de cheantar na scoile nó is féidir léarscáil a íoslódáil agus a phriontáil ag </a:t>
            </a:r>
            <a:r>
              <a:rPr lang="ga-IE" sz="2000" dirty="0" smtClean="0">
                <a:solidFill>
                  <a:prstClr val="black"/>
                </a:solidFill>
                <a:latin typeface="Tw Cen MT" panose="020B0602020104020603" pitchFamily="34" charset="0"/>
                <a:hlinkClick r:id="rId4"/>
              </a:rPr>
              <a:t>https://maps.scoilnet.ie/OSiMaps/EsriVer17/index.html</a:t>
            </a:r>
            <a:r>
              <a:rPr lang="ga-IE" sz="2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Scrios na logainmneacha Béarla ón léarscáil, más ann dóibh.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Téigh amach ag siúl leis an rang.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Más i gcathair nó i mbaile atá an scoil, líon isteach ainmneacha na mbóithre, na sráideanna, na lánaí, na n-</a:t>
            </a:r>
            <a:r>
              <a:rPr lang="ga-IE" sz="20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ascaillí</a:t>
            </a:r>
            <a:r>
              <a:rPr lang="ga-IE" sz="2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agus mar sin de ar do léarscáil agus tú ag siúl timpeall an cheantair.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Más faoin tuath atá an scoil, líon isteach ainmneacha na ngnéithe fisiciúla agus na mbailte fearainn ar do léarscáil agus tú ag siúl timpeall an cheantair.  </a:t>
            </a:r>
            <a:endParaRPr lang="ga-IE" sz="20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82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3138" y="390632"/>
            <a:ext cx="11245932" cy="6044540"/>
          </a:xfrm>
          <a:prstGeom prst="roundRect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Snip Diagonal Corner Rectangle 2"/>
          <p:cNvSpPr>
            <a:spLocks noChangeAspect="1"/>
          </p:cNvSpPr>
          <p:nvPr/>
        </p:nvSpPr>
        <p:spPr>
          <a:xfrm>
            <a:off x="2224967" y="642681"/>
            <a:ext cx="7802089" cy="649257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prstClr val="black"/>
                </a:solidFill>
                <a:latin typeface="Berlin Sans FB" panose="020E0602020502020306" pitchFamily="34" charset="0"/>
              </a:rPr>
              <a:t>Rialacha</a:t>
            </a:r>
            <a:r>
              <a:rPr lang="en-US" sz="36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Berlin Sans FB" panose="020E0602020502020306" pitchFamily="34" charset="0"/>
              </a:rPr>
              <a:t>na</a:t>
            </a:r>
            <a:r>
              <a:rPr lang="en-US" sz="36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Berlin Sans FB" panose="020E0602020502020306" pitchFamily="34" charset="0"/>
              </a:rPr>
              <a:t>siúlóide</a:t>
            </a:r>
            <a:endParaRPr lang="ga-IE" sz="3600" dirty="0">
              <a:solidFill>
                <a:prstClr val="black"/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14952" y="1827466"/>
            <a:ext cx="720342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>
              <a:buFont typeface="Arial" charset="0"/>
              <a:buChar char="•"/>
            </a:pPr>
            <a:r>
              <a:rPr lang="ga-IE" sz="2000" dirty="0" smtClean="0">
                <a:latin typeface="Tw Cen MT" panose="020B0602020104020603" pitchFamily="34" charset="0"/>
              </a:rPr>
              <a:t>Ba chóir tú féin a iompar mar is ceart agus tú </a:t>
            </a:r>
            <a:r>
              <a:rPr lang="en-US" sz="2000" dirty="0" err="1" smtClean="0">
                <a:latin typeface="Tw Cen MT" panose="020B0602020104020603" pitchFamily="34" charset="0"/>
              </a:rPr>
              <a:t>ar</a:t>
            </a:r>
            <a:r>
              <a:rPr lang="en-US" sz="2000" dirty="0" smtClean="0">
                <a:latin typeface="Tw Cen MT" panose="020B0602020104020603" pitchFamily="34" charset="0"/>
              </a:rPr>
              <a:t> an </a:t>
            </a:r>
            <a:r>
              <a:rPr lang="en-US" sz="2000" dirty="0" err="1" smtClean="0">
                <a:latin typeface="Tw Cen MT" panose="020B0602020104020603" pitchFamily="34" charset="0"/>
              </a:rPr>
              <a:t>tsiúlóid</a:t>
            </a:r>
            <a:r>
              <a:rPr lang="ga-IE" sz="2000" dirty="0" smtClean="0">
                <a:latin typeface="Tw Cen MT" panose="020B0602020104020603" pitchFamily="34" charset="0"/>
              </a:rPr>
              <a:t>. </a:t>
            </a:r>
          </a:p>
          <a:p>
            <a:pPr marL="363538" indent="-363538">
              <a:buFont typeface="Arial" charset="0"/>
              <a:buChar char="•"/>
            </a:pPr>
            <a:r>
              <a:rPr lang="ga-IE" sz="2000" dirty="0" smtClean="0">
                <a:latin typeface="Tw Cen MT" panose="020B0602020104020603" pitchFamily="34" charset="0"/>
              </a:rPr>
              <a:t>Ní mór éisteacht leis an múinteoir i gcónaí agus a c(h)</a:t>
            </a:r>
            <a:r>
              <a:rPr lang="ga-IE" sz="2000" dirty="0" err="1" smtClean="0">
                <a:latin typeface="Tw Cen MT" panose="020B0602020104020603" pitchFamily="34" charset="0"/>
              </a:rPr>
              <a:t>uid</a:t>
            </a:r>
            <a:r>
              <a:rPr lang="ga-IE" sz="2000" dirty="0" smtClean="0">
                <a:latin typeface="Tw Cen MT" panose="020B0602020104020603" pitchFamily="34" charset="0"/>
              </a:rPr>
              <a:t> treoracha a leanúint. </a:t>
            </a:r>
          </a:p>
          <a:p>
            <a:pPr marL="363538" indent="-363538">
              <a:buFont typeface="Arial" charset="0"/>
              <a:buChar char="•"/>
            </a:pPr>
            <a:r>
              <a:rPr lang="ga-IE" sz="2000" dirty="0" smtClean="0">
                <a:latin typeface="Tw Cen MT" panose="020B0602020104020603" pitchFamily="34" charset="0"/>
              </a:rPr>
              <a:t>Ní mór siúl ar an gcosán i gcónaí. Ba cheart spás a fhágáil </a:t>
            </a:r>
            <a:r>
              <a:rPr lang="en-US" sz="2000" dirty="0" smtClean="0">
                <a:latin typeface="Tw Cen MT" panose="020B0602020104020603" pitchFamily="34" charset="0"/>
              </a:rPr>
              <a:t/>
            </a:r>
            <a:br>
              <a:rPr lang="en-US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le go mbeidh coisithe eile in ann dul tharat.</a:t>
            </a:r>
          </a:p>
          <a:p>
            <a:pPr marL="363538" indent="-363538">
              <a:buFont typeface="Arial" charset="0"/>
              <a:buChar char="•"/>
            </a:pPr>
            <a:r>
              <a:rPr lang="ga-IE" sz="2000" dirty="0" smtClean="0">
                <a:latin typeface="Tw Cen MT" panose="020B0602020104020603" pitchFamily="34" charset="0"/>
              </a:rPr>
              <a:t>Ná caith bruscar.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20229"/>
          <a:stretch/>
        </p:blipFill>
        <p:spPr bwMode="auto">
          <a:xfrm>
            <a:off x="2152411" y="4534411"/>
            <a:ext cx="7964973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3795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3138" y="390632"/>
            <a:ext cx="11245932" cy="6044540"/>
          </a:xfrm>
          <a:prstGeom prst="roundRect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982766" y="1776517"/>
            <a:ext cx="55453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Déan staidéar ar na logainmneacha ar fad </a:t>
            </a:r>
            <a:r>
              <a:rPr lang="en-US" sz="2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nuair a thagann tú ar ais go dtí an rang. </a:t>
            </a:r>
            <a:r>
              <a:rPr lang="en-US" sz="2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An bhfuil tuairim agat cén bunús atá leis na hainmneacha? An bhfuil aon fhoirgneamh tábhachtach sa cheantar? An bhfuil páirceanna, aibhneacha, lochanna</a:t>
            </a:r>
            <a:r>
              <a:rPr lang="en-US" sz="2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nó</a:t>
            </a:r>
            <a:r>
              <a:rPr lang="ga-IE" sz="2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sléibhte sa cheantar? </a:t>
            </a:r>
            <a:r>
              <a:rPr lang="en-US" sz="2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An bhfuil rian</a:t>
            </a:r>
            <a:r>
              <a:rPr lang="en-US" sz="2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na</a:t>
            </a:r>
            <a:r>
              <a:rPr lang="en-US" sz="2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ngnéithe</a:t>
            </a:r>
            <a:r>
              <a:rPr lang="en-US" sz="2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sin</a:t>
            </a:r>
            <a:r>
              <a:rPr lang="ga-IE" sz="2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le brath ar na logainmneacha? </a:t>
            </a:r>
            <a:endParaRPr lang="ga-IE" sz="20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887940" y="4609138"/>
            <a:ext cx="8476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Cuardaigh an suíomh </a:t>
            </a:r>
            <a:r>
              <a:rPr lang="ga-IE" sz="2000" dirty="0" smtClean="0">
                <a:solidFill>
                  <a:prstClr val="black"/>
                </a:solidFill>
                <a:latin typeface="Tw Cen MT" panose="020B0602020104020603" pitchFamily="34" charset="0"/>
                <a:hlinkClick r:id="rId3"/>
              </a:rPr>
              <a:t>www.logainm.ie</a:t>
            </a:r>
            <a:r>
              <a:rPr lang="en-US" sz="2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>
                <a:solidFill>
                  <a:prstClr val="black"/>
                </a:solidFill>
                <a:latin typeface="Tw Cen MT" panose="020B0602020104020603" pitchFamily="34" charset="0"/>
              </a:rPr>
              <a:t>chun a thuilleadh eolais a fháil. Tá an leagan oifigiúil Gaeilge ar isteach is amach le 100,000 logainm sa tír le fáil </a:t>
            </a:r>
            <a:r>
              <a:rPr lang="en-US" sz="2000" smtClean="0">
                <a:solidFill>
                  <a:prstClr val="black"/>
                </a:solidFill>
                <a:latin typeface="Tw Cen MT" panose="020B0602020104020603" pitchFamily="34" charset="0"/>
              </a:rPr>
              <a:t/>
            </a:r>
            <a:br>
              <a:rPr lang="en-US" sz="200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sz="2000" smtClean="0">
                <a:solidFill>
                  <a:prstClr val="black"/>
                </a:solidFill>
                <a:latin typeface="Tw Cen MT" panose="020B0602020104020603" pitchFamily="34" charset="0"/>
              </a:rPr>
              <a:t>ar </a:t>
            </a:r>
            <a:r>
              <a:rPr lang="ga-IE" sz="2000" dirty="0">
                <a:solidFill>
                  <a:prstClr val="black"/>
                </a:solidFill>
                <a:latin typeface="Tw Cen MT" panose="020B0602020104020603" pitchFamily="34" charset="0"/>
              </a:rPr>
              <a:t>an suíomh sin chomh maith le heolas ginearálta faoi logainmneacha.</a:t>
            </a:r>
          </a:p>
        </p:txBody>
      </p:sp>
      <p:sp>
        <p:nvSpPr>
          <p:cNvPr id="5" name="Snip Diagonal Corner Rectangle 4"/>
          <p:cNvSpPr>
            <a:spLocks noChangeAspect="1"/>
          </p:cNvSpPr>
          <p:nvPr/>
        </p:nvSpPr>
        <p:spPr>
          <a:xfrm>
            <a:off x="2224967" y="642681"/>
            <a:ext cx="7802089" cy="649257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36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Ar ais sa rang</a:t>
            </a:r>
            <a:endParaRPr lang="ga-IE" sz="3600" dirty="0">
              <a:solidFill>
                <a:prstClr val="black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1053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3138" y="390632"/>
            <a:ext cx="11245932" cy="6044540"/>
          </a:xfrm>
          <a:prstGeom prst="roundRect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 Diagonal Corner Rectangle 4"/>
          <p:cNvSpPr/>
          <p:nvPr/>
        </p:nvSpPr>
        <p:spPr>
          <a:xfrm>
            <a:off x="2417378" y="2490953"/>
            <a:ext cx="7588469" cy="1328023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Cliceáil ar an nasc seo thíos chun teacht ar ghluais de na míreanna coitianta i logainmneacha na hÉireann: </a:t>
            </a:r>
            <a:r>
              <a:rPr lang="ga-IE" sz="2400" dirty="0" smtClean="0">
                <a:latin typeface="Tw Cen MT" panose="020B0602020104020603" pitchFamily="34" charset="0"/>
                <a:hlinkClick r:id="rId2"/>
              </a:rPr>
              <a:t>https://www.logainm.ie/ga/gls/a/</a:t>
            </a:r>
            <a:r>
              <a:rPr lang="ga-IE" sz="2400" dirty="0" smtClean="0">
                <a:latin typeface="Tw Cen MT" panose="020B0602020104020603" pitchFamily="34" charset="0"/>
              </a:rPr>
              <a:t>. </a:t>
            </a:r>
            <a:endParaRPr lang="ga-IE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53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3138" y="390632"/>
            <a:ext cx="11245932" cy="6044540"/>
          </a:xfrm>
          <a:prstGeom prst="roundRect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849122" y="934494"/>
            <a:ext cx="872237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16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Ealaín</a:t>
            </a:r>
            <a:r>
              <a:rPr lang="ga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</a:t>
            </a:r>
            <a:r>
              <a:rPr lang="en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Peter Donnelly, Martin Fagan</a:t>
            </a:r>
            <a:endParaRPr lang="en-IE" sz="1600" b="1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</a:t>
            </a:r>
            <a:r>
              <a:rPr lang="en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eile</a:t>
            </a:r>
            <a:r>
              <a:rPr lang="ga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</a:t>
            </a:r>
            <a:r>
              <a:rPr lang="en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Oxford University Press,</a:t>
            </a:r>
            <a:r>
              <a:rPr lang="ga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</a:p>
          <a:p>
            <a:endParaRPr lang="ga-IE" sz="16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gach iarracht teacht ar úinéir an chóipchirt i gcás na n‑íomhánna atá ar na sleamhnáin seo.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Má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fail</a:t>
            </a:r>
            <a:r>
              <a:rPr lang="en-GB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 ar aon bhealach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ó thaobh cóipchirt de ba cheart d’úinéir an chóipchirt teagmháil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dhéanamh leis na foilsitheoirí.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Beidh na foilsitheoirí lántoilteanach socruithe cuí a dhéanamh leis.</a:t>
            </a: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</a:t>
            </a:r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</a:t>
            </a:r>
            <a:r>
              <a:rPr lang="en-US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</a:t>
            </a:r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 </a:t>
            </a:r>
            <a:r>
              <a:rPr lang="en-IE" sz="1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Foras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na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Gaeilge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63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-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66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Sráid Amiens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Baile Átha Cliath 1 </a:t>
            </a:r>
            <a:endParaRPr lang="en-IE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4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3138" y="390632"/>
            <a:ext cx="11245932" cy="6044540"/>
          </a:xfrm>
          <a:prstGeom prst="roundRect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4820" y="3124460"/>
            <a:ext cx="33195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53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3138" y="390632"/>
            <a:ext cx="11245932" cy="6044540"/>
          </a:xfrm>
          <a:prstGeom prst="roundRect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838214" y="1418192"/>
            <a:ext cx="4570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000" dirty="0">
                <a:latin typeface="Tw Cen MT" panose="020B0602020104020603" pitchFamily="34" charset="0"/>
              </a:rPr>
              <a:t>Tá dhá chuid san fhocal ‘logainm’: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w Cen MT" panose="020B0602020104020603" pitchFamily="34" charset="0"/>
              </a:rPr>
              <a:t>‘</a:t>
            </a:r>
            <a:r>
              <a:rPr lang="ga-IE" sz="2000" dirty="0" smtClean="0">
                <a:latin typeface="Tw Cen MT" panose="020B0602020104020603" pitchFamily="34" charset="0"/>
              </a:rPr>
              <a:t>log</a:t>
            </a:r>
            <a:r>
              <a:rPr lang="en-US" sz="2000" dirty="0" smtClean="0">
                <a:latin typeface="Tw Cen MT" panose="020B0602020104020603" pitchFamily="34" charset="0"/>
              </a:rPr>
              <a:t>’</a:t>
            </a:r>
            <a:r>
              <a:rPr lang="ga-IE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>
                <a:latin typeface="Tw Cen MT" panose="020B0602020104020603" pitchFamily="34" charset="0"/>
              </a:rPr>
              <a:t>(a chiallaíonn ‘áit</a:t>
            </a:r>
            <a:r>
              <a:rPr lang="ga-IE" sz="2000" dirty="0" smtClean="0">
                <a:latin typeface="Tw Cen MT" panose="020B0602020104020603" pitchFamily="34" charset="0"/>
              </a:rPr>
              <a:t>’)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</a:rPr>
              <a:t>agus</a:t>
            </a:r>
            <a:endParaRPr lang="ga-IE" sz="2000" dirty="0">
              <a:latin typeface="Tw Cen MT" panose="020B06020201040206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w Cen MT" panose="020B0602020104020603" pitchFamily="34" charset="0"/>
              </a:rPr>
              <a:t>‘</a:t>
            </a:r>
            <a:r>
              <a:rPr lang="ga-IE" sz="2000" dirty="0" smtClean="0">
                <a:latin typeface="Tw Cen MT" panose="020B0602020104020603" pitchFamily="34" charset="0"/>
              </a:rPr>
              <a:t>ainm</a:t>
            </a:r>
            <a:r>
              <a:rPr lang="en-US" sz="2000" dirty="0" smtClean="0">
                <a:latin typeface="Tw Cen MT" panose="020B0602020104020603" pitchFamily="34" charset="0"/>
              </a:rPr>
              <a:t>’</a:t>
            </a:r>
            <a:endParaRPr lang="ga-IE" sz="2000" dirty="0">
              <a:latin typeface="Tw Cen MT" panose="020B0602020104020603" pitchFamily="34" charset="0"/>
            </a:endParaRPr>
          </a:p>
          <a:p>
            <a:r>
              <a:rPr lang="ga-IE" sz="2000" dirty="0">
                <a:latin typeface="Tw Cen MT" panose="020B0602020104020603" pitchFamily="34" charset="0"/>
              </a:rPr>
              <a:t>‘Ainm áite’ an bhrí atá le logainm, mar sin.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8215" y="2845825"/>
            <a:ext cx="47441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000" dirty="0">
                <a:latin typeface="Tw Cen MT" panose="020B0602020104020603" pitchFamily="34" charset="0"/>
              </a:rPr>
              <a:t>Baineann logainmneacha le gach cineál áite idir bheag agus mhór – contaetha, cathracha, bóithríní agus páirceanna, </a:t>
            </a:r>
            <a:r>
              <a:rPr lang="en-US" sz="2000" dirty="0" smtClean="0">
                <a:latin typeface="Tw Cen MT" panose="020B0602020104020603" pitchFamily="34" charset="0"/>
              </a:rPr>
              <a:t/>
            </a:r>
            <a:br>
              <a:rPr lang="en-US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mar </a:t>
            </a:r>
            <a:r>
              <a:rPr lang="ga-IE" sz="2000" dirty="0">
                <a:latin typeface="Tw Cen MT" panose="020B0602020104020603" pitchFamily="34" charset="0"/>
              </a:rPr>
              <a:t>shampla.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350" y="1506949"/>
            <a:ext cx="5715000" cy="381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38215" y="4303191"/>
            <a:ext cx="44118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Is ábhar spéisiúil iad na logainmneacha mar gur féidir leo eolas a thabhairt dúinn faoinár gceantar dúchais.</a:t>
            </a:r>
            <a:endParaRPr lang="ga-IE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58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63138" y="390632"/>
            <a:ext cx="11245932" cy="6044540"/>
          </a:xfrm>
          <a:prstGeom prst="roundRect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379734" y="1195252"/>
            <a:ext cx="49255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Tugtar </a:t>
            </a:r>
            <a:r>
              <a:rPr lang="ga-IE" sz="2000" b="1" dirty="0" smtClean="0">
                <a:latin typeface="Tw Cen MT" panose="020B0602020104020603" pitchFamily="34" charset="0"/>
              </a:rPr>
              <a:t>mír</a:t>
            </a:r>
            <a:r>
              <a:rPr lang="ga-IE" sz="2000" dirty="0" smtClean="0">
                <a:latin typeface="Tw Cen MT" panose="020B0602020104020603" pitchFamily="34" charset="0"/>
              </a:rPr>
              <a:t> ar gach focal atá i logainm. </a:t>
            </a:r>
          </a:p>
          <a:p>
            <a:r>
              <a:rPr lang="ga-IE" sz="2000" dirty="0" smtClean="0">
                <a:latin typeface="Tw Cen MT" panose="020B0602020104020603" pitchFamily="34" charset="0"/>
              </a:rPr>
              <a:t>Uaireanta ní bhíonn ach mír amháin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sa logainm, mar shampla Muineachán. Uaireanta eile bíonn dhá mhír sa logainm,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mar shampla Cill Mhantáin. Uaireanta eile </a:t>
            </a:r>
            <a:r>
              <a:rPr lang="en-US" sz="2000" dirty="0" smtClean="0">
                <a:latin typeface="Tw Cen MT" panose="020B0602020104020603" pitchFamily="34" charset="0"/>
              </a:rPr>
              <a:t/>
            </a:r>
            <a:br>
              <a:rPr lang="en-US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arís bíonn trí mhír nó níos mó sa logainm, </a:t>
            </a:r>
            <a:r>
              <a:rPr lang="en-US" sz="2000" dirty="0" smtClean="0">
                <a:latin typeface="Tw Cen MT" panose="020B0602020104020603" pitchFamily="34" charset="0"/>
              </a:rPr>
              <a:t/>
            </a:r>
            <a:br>
              <a:rPr lang="en-US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mar shampla Baile Átha Cliath.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38475" y="2514600"/>
            <a:ext cx="7439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379734" y="3717221"/>
            <a:ext cx="4569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Bíonn brí ar leith le gach mír i logainm. Mar sin, is féidir linn an chiall atá le logainm a </a:t>
            </a:r>
            <a:r>
              <a:rPr lang="en-US" sz="2000" dirty="0" err="1" smtClean="0">
                <a:latin typeface="Tw Cen MT" panose="020B0602020104020603" pitchFamily="34" charset="0"/>
              </a:rPr>
              <a:t>fhiosrú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ach féachaint ar an mír nó ar na míreanna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</a:rPr>
              <a:t>atá</a:t>
            </a:r>
            <a:r>
              <a:rPr lang="ga-IE" sz="2000" dirty="0" smtClean="0">
                <a:latin typeface="Tw Cen MT" panose="020B0602020104020603" pitchFamily="34" charset="0"/>
              </a:rPr>
              <a:t> sa leagan Gaeilge. </a:t>
            </a:r>
          </a:p>
        </p:txBody>
      </p:sp>
      <p:pic>
        <p:nvPicPr>
          <p:cNvPr id="9" name="Picture 17" descr="P12 Map of Ireland- Counties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t="1289" r="1733" b="1289"/>
          <a:stretch>
            <a:fillRect/>
          </a:stretch>
        </p:blipFill>
        <p:spPr bwMode="auto">
          <a:xfrm>
            <a:off x="1806905" y="749444"/>
            <a:ext cx="42481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95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4289" y="394058"/>
            <a:ext cx="11245932" cy="6044540"/>
          </a:xfrm>
          <a:prstGeom prst="roundRect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GB"/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145" r="13956" b="46658"/>
          <a:stretch>
            <a:fillRect/>
          </a:stretch>
        </p:blipFill>
        <p:spPr bwMode="auto">
          <a:xfrm>
            <a:off x="962091" y="18651"/>
            <a:ext cx="3851275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3035" y="2394372"/>
            <a:ext cx="32131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661895" y="2489282"/>
            <a:ext cx="47681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000" dirty="0">
                <a:latin typeface="Tw Cen MT" panose="020B0602020104020603" pitchFamily="34" charset="0"/>
              </a:rPr>
              <a:t>Is ón nGaeilge a thagann formhór na logainmneacha in Éirinn. Is iad </a:t>
            </a:r>
            <a:r>
              <a:rPr lang="ga-IE" sz="2000" b="1" dirty="0">
                <a:latin typeface="Tw Cen MT" panose="020B0602020104020603" pitchFamily="34" charset="0"/>
              </a:rPr>
              <a:t>na Ceiltigh </a:t>
            </a:r>
            <a:r>
              <a:rPr lang="en-US" sz="2000" b="1" dirty="0" smtClean="0">
                <a:latin typeface="Tw Cen MT" panose="020B0602020104020603" pitchFamily="34" charset="0"/>
              </a:rPr>
              <a:t/>
            </a:r>
            <a:br>
              <a:rPr lang="en-US" sz="2000" b="1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 </a:t>
            </a:r>
            <a:r>
              <a:rPr lang="ga-IE" sz="2000" dirty="0">
                <a:latin typeface="Tw Cen MT" panose="020B0602020104020603" pitchFamily="34" charset="0"/>
              </a:rPr>
              <a:t>thug an Ghaeilge go hÉirinn. Is féidir a rá, mar sin, go bhfuil rian na gCeilteach go láidir ar logainmneacha na hÉireann.</a:t>
            </a:r>
          </a:p>
        </p:txBody>
      </p:sp>
    </p:spTree>
    <p:extLst>
      <p:ext uri="{BB962C8B-B14F-4D97-AF65-F5344CB8AC3E}">
        <p14:creationId xmlns:p14="http://schemas.microsoft.com/office/powerpoint/2010/main" val="16039535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4289" y="394058"/>
            <a:ext cx="11245932" cy="6044540"/>
          </a:xfrm>
          <a:prstGeom prst="roundRect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ga-IE" dirty="0"/>
          </a:p>
        </p:txBody>
      </p:sp>
      <p:sp>
        <p:nvSpPr>
          <p:cNvPr id="7" name="Rectangle 6"/>
          <p:cNvSpPr/>
          <p:nvPr/>
        </p:nvSpPr>
        <p:spPr>
          <a:xfrm>
            <a:off x="3038475" y="2514600"/>
            <a:ext cx="7439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ga-IE" dirty="0"/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9478" y="1001322"/>
            <a:ext cx="2700193" cy="22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6308" y="936457"/>
            <a:ext cx="2780668" cy="2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9575" y="3414639"/>
            <a:ext cx="2786976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1444284" y="2838578"/>
            <a:ext cx="1489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w Cen MT" panose="020B0602020104020603" pitchFamily="34" charset="0"/>
              </a:rPr>
              <a:t>‘</a:t>
            </a:r>
            <a:r>
              <a:rPr lang="ga-IE" dirty="0" smtClean="0">
                <a:latin typeface="Tw Cen MT" panose="020B0602020104020603" pitchFamily="34" charset="0"/>
              </a:rPr>
              <a:t>Lios</a:t>
            </a:r>
            <a:r>
              <a:rPr lang="en-US" dirty="0" smtClean="0">
                <a:latin typeface="Tw Cen MT" panose="020B0602020104020603" pitchFamily="34" charset="0"/>
              </a:rPr>
              <a:t>’</a:t>
            </a:r>
            <a:r>
              <a:rPr lang="ga-IE" dirty="0" smtClean="0">
                <a:latin typeface="Tw Cen MT" panose="020B0602020104020603" pitchFamily="34" charset="0"/>
              </a:rPr>
              <a:t> nó </a:t>
            </a:r>
            <a:r>
              <a:rPr lang="en-US" dirty="0" smtClean="0">
                <a:latin typeface="Tw Cen MT" panose="020B0602020104020603" pitchFamily="34" charset="0"/>
              </a:rPr>
              <a:t>‘r</a:t>
            </a:r>
            <a:r>
              <a:rPr lang="ga-IE" dirty="0" smtClean="0">
                <a:latin typeface="Tw Cen MT" panose="020B0602020104020603" pitchFamily="34" charset="0"/>
              </a:rPr>
              <a:t>áth</a:t>
            </a:r>
            <a:r>
              <a:rPr lang="en-US" dirty="0" smtClean="0">
                <a:latin typeface="Tw Cen MT" panose="020B0602020104020603" pitchFamily="34" charset="0"/>
              </a:rPr>
              <a:t>’</a:t>
            </a:r>
            <a:r>
              <a:rPr lang="ga-IE" dirty="0" smtClean="0">
                <a:latin typeface="Tw Cen MT" panose="020B0602020104020603" pitchFamily="34" charset="0"/>
              </a:rPr>
              <a:t> </a:t>
            </a:r>
            <a:endParaRPr lang="ga-IE" dirty="0"/>
          </a:p>
        </p:txBody>
      </p:sp>
      <p:sp>
        <p:nvSpPr>
          <p:cNvPr id="46" name="Rectangle 45"/>
          <p:cNvSpPr/>
          <p:nvPr/>
        </p:nvSpPr>
        <p:spPr>
          <a:xfrm>
            <a:off x="4253905" y="2835125"/>
            <a:ext cx="2119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‘Caiseal’ nó ‘</a:t>
            </a:r>
            <a:r>
              <a:rPr lang="en-US" dirty="0" smtClean="0">
                <a:latin typeface="Tw Cen MT" panose="020B0602020104020603" pitchFamily="34" charset="0"/>
              </a:rPr>
              <a:t>c</a:t>
            </a:r>
            <a:r>
              <a:rPr lang="ga-IE" dirty="0" smtClean="0">
                <a:latin typeface="Tw Cen MT" panose="020B0602020104020603" pitchFamily="34" charset="0"/>
              </a:rPr>
              <a:t>athair’ </a:t>
            </a:r>
            <a:endParaRPr lang="ga-IE" dirty="0"/>
          </a:p>
        </p:txBody>
      </p:sp>
      <p:sp>
        <p:nvSpPr>
          <p:cNvPr id="47" name="Rectangle 46"/>
          <p:cNvSpPr/>
          <p:nvPr/>
        </p:nvSpPr>
        <p:spPr>
          <a:xfrm>
            <a:off x="3278965" y="5122333"/>
            <a:ext cx="624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‘Dún’</a:t>
            </a:r>
            <a:endParaRPr lang="ga-IE" dirty="0"/>
          </a:p>
        </p:txBody>
      </p:sp>
      <p:grpSp>
        <p:nvGrpSpPr>
          <p:cNvPr id="23" name="Grúpa 56"/>
          <p:cNvGrpSpPr>
            <a:grpSpLocks noChangeAspect="1"/>
          </p:cNvGrpSpPr>
          <p:nvPr/>
        </p:nvGrpSpPr>
        <p:grpSpPr>
          <a:xfrm>
            <a:off x="668301" y="6029109"/>
            <a:ext cx="9157870" cy="720000"/>
            <a:chOff x="741916" y="162844"/>
            <a:chExt cx="6482909" cy="637277"/>
          </a:xfrm>
          <a:solidFill>
            <a:schemeClr val="accent6">
              <a:lumMod val="50000"/>
            </a:schemeClr>
          </a:solidFill>
        </p:grpSpPr>
        <p:sp>
          <p:nvSpPr>
            <p:cNvPr id="24" name="Rectangle 23"/>
            <p:cNvSpPr>
              <a:spLocks noChangeAspect="1"/>
            </p:cNvSpPr>
            <p:nvPr/>
          </p:nvSpPr>
          <p:spPr bwMode="auto">
            <a:xfrm>
              <a:off x="1115279" y="257256"/>
              <a:ext cx="6109546" cy="4484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47675">
                <a:defRPr/>
              </a:pPr>
              <a:r>
                <a:rPr lang="ga-IE" sz="2000" dirty="0" smtClean="0">
                  <a:solidFill>
                    <a:schemeClr val="bg1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An bhfuil logainmneacha ar bith i do cheantar a bhfuil na míreanna</a:t>
              </a:r>
              <a:r>
                <a:rPr lang="en-US" sz="2000" dirty="0" smtClean="0">
                  <a:solidFill>
                    <a:schemeClr val="bg1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 </a:t>
              </a:r>
              <a:r>
                <a:rPr lang="ga-IE" sz="2000" dirty="0" smtClean="0">
                  <a:solidFill>
                    <a:schemeClr val="bg1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sin iontu?</a:t>
              </a:r>
              <a:endParaRPr lang="ga-IE" sz="2000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 bwMode="auto">
            <a:xfrm>
              <a:off x="741916" y="162844"/>
              <a:ext cx="637273" cy="637277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ga-IE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970359" y="644028"/>
            <a:ext cx="439803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Tw Cen MT" panose="020B0602020104020603" pitchFamily="34" charset="0"/>
              </a:rPr>
              <a:t>Feirmeoirí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</a:rPr>
              <a:t>ba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</a:rPr>
              <a:t>ea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na Ceiltigh agus bhíodh go leor ainmhithe acu. Mar sin, thóg siad áiteanna cónaithe a bhí láidir agus sábháilte chun iad féin agus a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n-ainmhithe a chosaint ó ainmhithe fiáine agus ó ionsaithe. </a:t>
            </a:r>
            <a:endParaRPr lang="en-US" sz="2000" dirty="0" smtClean="0">
              <a:latin typeface="Tw Cen MT" panose="020B0602020104020603" pitchFamily="34" charset="0"/>
            </a:endParaRPr>
          </a:p>
          <a:p>
            <a:endParaRPr lang="en-US" sz="2000" dirty="0" smtClean="0">
              <a:latin typeface="Tw Cen MT" panose="020B0602020104020603" pitchFamily="34" charset="0"/>
            </a:endParaRPr>
          </a:p>
          <a:p>
            <a:r>
              <a:rPr lang="ga-IE" sz="2000" dirty="0" smtClean="0">
                <a:latin typeface="Tw Cen MT" panose="020B0602020104020603" pitchFamily="34" charset="0"/>
              </a:rPr>
              <a:t>Seo a leanas cuid de na háiteanna cónaithe a bhí ag na Ceiltigh: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000" dirty="0" smtClean="0">
                <a:latin typeface="Tw Cen MT" panose="020B0602020104020603" pitchFamily="34" charset="0"/>
              </a:rPr>
              <a:t>‘</a:t>
            </a:r>
            <a:r>
              <a:rPr lang="en-US" sz="2000" b="1" dirty="0" smtClean="0">
                <a:latin typeface="Tw Cen MT" panose="020B0602020104020603" pitchFamily="34" charset="0"/>
              </a:rPr>
              <a:t>L</a:t>
            </a:r>
            <a:r>
              <a:rPr lang="ga-IE" sz="2000" b="1" dirty="0" err="1" smtClean="0">
                <a:latin typeface="Tw Cen MT" panose="020B0602020104020603" pitchFamily="34" charset="0"/>
              </a:rPr>
              <a:t>ios</a:t>
            </a:r>
            <a:r>
              <a:rPr lang="ga-IE" sz="2000" dirty="0" smtClean="0">
                <a:latin typeface="Tw Cen MT" panose="020B0602020104020603" pitchFamily="34" charset="0"/>
              </a:rPr>
              <a:t>’ nó ‘</a:t>
            </a:r>
            <a:r>
              <a:rPr lang="ga-IE" sz="2000" b="1" dirty="0" smtClean="0">
                <a:latin typeface="Tw Cen MT" panose="020B0602020104020603" pitchFamily="34" charset="0"/>
              </a:rPr>
              <a:t>ráth</a:t>
            </a:r>
            <a:r>
              <a:rPr lang="ga-IE" sz="2000" dirty="0" smtClean="0">
                <a:latin typeface="Tw Cen MT" panose="020B0602020104020603" pitchFamily="34" charset="0"/>
              </a:rPr>
              <a:t>’ – grúpa tithe a mbíodh balla cré timpeall orthu</a:t>
            </a:r>
            <a:r>
              <a:rPr lang="en-US" sz="2000" dirty="0">
                <a:latin typeface="Tw Cen MT" panose="020B0602020104020603" pitchFamily="34" charset="0"/>
              </a:rPr>
              <a:t>;</a:t>
            </a:r>
            <a:endParaRPr lang="ga-IE" sz="2000" dirty="0" smtClean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000" dirty="0" smtClean="0">
                <a:latin typeface="Tw Cen MT" panose="020B0602020104020603" pitchFamily="34" charset="0"/>
              </a:rPr>
              <a:t>‘</a:t>
            </a:r>
            <a:r>
              <a:rPr lang="en-US" sz="2000" b="1" dirty="0" smtClean="0">
                <a:latin typeface="Tw Cen MT" panose="020B0602020104020603" pitchFamily="34" charset="0"/>
              </a:rPr>
              <a:t>C</a:t>
            </a:r>
            <a:r>
              <a:rPr lang="ga-IE" sz="2000" b="1" dirty="0" smtClean="0">
                <a:latin typeface="Tw Cen MT" panose="020B0602020104020603" pitchFamily="34" charset="0"/>
              </a:rPr>
              <a:t>aiseal</a:t>
            </a:r>
            <a:r>
              <a:rPr lang="ga-IE" sz="2000" dirty="0" smtClean="0">
                <a:latin typeface="Tw Cen MT" panose="020B0602020104020603" pitchFamily="34" charset="0"/>
              </a:rPr>
              <a:t>’ nó ‘</a:t>
            </a:r>
            <a:r>
              <a:rPr lang="ga-IE" sz="2000" b="1" dirty="0" smtClean="0">
                <a:latin typeface="Tw Cen MT" panose="020B0602020104020603" pitchFamily="34" charset="0"/>
              </a:rPr>
              <a:t>cathair</a:t>
            </a:r>
            <a:r>
              <a:rPr lang="ga-IE" sz="2000" dirty="0" smtClean="0">
                <a:latin typeface="Tw Cen MT" panose="020B0602020104020603" pitchFamily="34" charset="0"/>
              </a:rPr>
              <a:t>’ – tithe a mbíodh balla cloiche timpeall orthu</a:t>
            </a:r>
            <a:r>
              <a:rPr lang="en-US" sz="2000" dirty="0">
                <a:latin typeface="Tw Cen MT" panose="020B0602020104020603" pitchFamily="34" charset="0"/>
              </a:rPr>
              <a:t>;</a:t>
            </a:r>
            <a:endParaRPr lang="ga-IE" sz="2000" dirty="0" smtClean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000" dirty="0" smtClean="0">
                <a:latin typeface="Tw Cen MT" panose="020B0602020104020603" pitchFamily="34" charset="0"/>
              </a:rPr>
              <a:t>‘</a:t>
            </a:r>
            <a:r>
              <a:rPr lang="en-US" sz="2000" b="1" dirty="0" smtClean="0">
                <a:latin typeface="Tw Cen MT" panose="020B0602020104020603" pitchFamily="34" charset="0"/>
              </a:rPr>
              <a:t>D</a:t>
            </a:r>
            <a:r>
              <a:rPr lang="ga-IE" sz="2000" b="1" dirty="0" err="1" smtClean="0">
                <a:latin typeface="Tw Cen MT" panose="020B0602020104020603" pitchFamily="34" charset="0"/>
              </a:rPr>
              <a:t>ún</a:t>
            </a:r>
            <a:r>
              <a:rPr lang="ga-IE" sz="2000" dirty="0" smtClean="0">
                <a:latin typeface="Tw Cen MT" panose="020B0602020104020603" pitchFamily="34" charset="0"/>
              </a:rPr>
              <a:t>’ – thógadh na daoine saibhre dúnta chun iad féin a chosaint. Is ar bharr na gcnoc a thógtaí na dúnta sin de ghnáth</a:t>
            </a:r>
            <a:r>
              <a:rPr lang="en-US" sz="2000" dirty="0" smtClean="0">
                <a:latin typeface="Tw Cen MT" panose="020B0602020104020603" pitchFamily="34" charset="0"/>
              </a:rPr>
              <a:t>.</a:t>
            </a:r>
            <a:endParaRPr lang="ga-IE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4819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4289" y="394058"/>
            <a:ext cx="11245932" cy="6044540"/>
          </a:xfrm>
          <a:prstGeom prst="roundRect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038475" y="2514600"/>
            <a:ext cx="7439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41" name="Picture 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2" t="21063" r="13052" b="17368"/>
          <a:stretch/>
        </p:blipFill>
        <p:spPr bwMode="auto">
          <a:xfrm>
            <a:off x="3895256" y="680885"/>
            <a:ext cx="4403998" cy="556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úpa 56"/>
          <p:cNvGrpSpPr>
            <a:grpSpLocks noChangeAspect="1"/>
          </p:cNvGrpSpPr>
          <p:nvPr/>
        </p:nvGrpSpPr>
        <p:grpSpPr>
          <a:xfrm>
            <a:off x="110766" y="5492645"/>
            <a:ext cx="11021692" cy="749221"/>
            <a:chOff x="-418299" y="-1212942"/>
            <a:chExt cx="7498026" cy="637278"/>
          </a:xfrm>
          <a:solidFill>
            <a:schemeClr val="accent6">
              <a:lumMod val="50000"/>
            </a:schemeClr>
          </a:solidFill>
        </p:grpSpPr>
        <p:sp>
          <p:nvSpPr>
            <p:cNvPr id="21" name="Rectangle 20"/>
            <p:cNvSpPr>
              <a:spLocks noChangeAspect="1"/>
            </p:cNvSpPr>
            <p:nvPr/>
          </p:nvSpPr>
          <p:spPr bwMode="auto">
            <a:xfrm>
              <a:off x="-99662" y="-1212941"/>
              <a:ext cx="7179389" cy="637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47675">
                <a:defRPr/>
              </a:pPr>
              <a:r>
                <a:rPr lang="ga-IE" sz="2000" dirty="0" smtClean="0">
                  <a:solidFill>
                    <a:schemeClr val="bg1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Féach </a:t>
              </a:r>
              <a:r>
                <a:rPr lang="en-US" sz="2000" dirty="0" err="1" smtClean="0">
                  <a:solidFill>
                    <a:schemeClr val="bg1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ar</a:t>
              </a:r>
              <a:r>
                <a:rPr lang="en-US" sz="2000" dirty="0" smtClean="0">
                  <a:solidFill>
                    <a:schemeClr val="bg1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 </a:t>
              </a:r>
              <a:r>
                <a:rPr lang="ga-IE" sz="2000" dirty="0" smtClean="0">
                  <a:solidFill>
                    <a:schemeClr val="bg1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an léarscáil anseo thuas nó ar leathanach 14 in </a:t>
              </a:r>
              <a:r>
                <a:rPr lang="ga-IE" sz="2000" i="1" dirty="0" smtClean="0">
                  <a:solidFill>
                    <a:schemeClr val="bg1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Atlas Bunscoile</a:t>
              </a:r>
              <a:r>
                <a:rPr lang="ga-IE" sz="2000" dirty="0" smtClean="0">
                  <a:solidFill>
                    <a:schemeClr val="bg1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. An bhfuil aon logainmneacha le feiceáil ann a bhfuil na míreanna</a:t>
              </a:r>
              <a:r>
                <a:rPr lang="en-US" sz="2000" dirty="0" smtClean="0">
                  <a:solidFill>
                    <a:schemeClr val="bg1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 </a:t>
              </a:r>
              <a:r>
                <a:rPr lang="ga-IE" sz="2000" dirty="0" smtClean="0">
                  <a:solidFill>
                    <a:schemeClr val="bg1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‘lios’, ‘ráth’, ‘caiseal’, ‘cathair’ nó ‘dún’ iontu?</a:t>
              </a:r>
              <a:endParaRPr lang="ga-IE" sz="2000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 bwMode="auto">
            <a:xfrm>
              <a:off x="-418299" y="-1212942"/>
              <a:ext cx="637273" cy="637277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ga-IE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15601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63138" y="390632"/>
            <a:ext cx="11245932" cy="6044540"/>
          </a:xfrm>
          <a:prstGeom prst="roundRect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038475" y="2514600"/>
            <a:ext cx="7439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ga-IE" dirty="0"/>
          </a:p>
        </p:txBody>
      </p:sp>
      <p:grpSp>
        <p:nvGrpSpPr>
          <p:cNvPr id="12" name="Grúpa 56"/>
          <p:cNvGrpSpPr>
            <a:grpSpLocks noChangeAspect="1"/>
          </p:cNvGrpSpPr>
          <p:nvPr/>
        </p:nvGrpSpPr>
        <p:grpSpPr>
          <a:xfrm>
            <a:off x="612240" y="6037876"/>
            <a:ext cx="9330046" cy="720001"/>
            <a:chOff x="42439" y="558317"/>
            <a:chExt cx="6604794" cy="637278"/>
          </a:xfrm>
          <a:solidFill>
            <a:schemeClr val="accent6">
              <a:lumMod val="50000"/>
            </a:schemeClr>
          </a:solidFill>
        </p:grpSpPr>
        <p:sp>
          <p:nvSpPr>
            <p:cNvPr id="13" name="Rectangle 12"/>
            <p:cNvSpPr>
              <a:spLocks noChangeAspect="1"/>
            </p:cNvSpPr>
            <p:nvPr/>
          </p:nvSpPr>
          <p:spPr bwMode="auto">
            <a:xfrm>
              <a:off x="361075" y="747141"/>
              <a:ext cx="6286158" cy="4484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47675">
                <a:defRPr/>
              </a:pPr>
              <a:r>
                <a:rPr lang="ga-IE" sz="2000" dirty="0" smtClean="0">
                  <a:solidFill>
                    <a:schemeClr val="bg1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An bhfuil logainmneacha ar bith i do cheantar a bhfuil ainm duine nó cine iontu?</a:t>
              </a:r>
              <a:endParaRPr lang="ga-IE" sz="2000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42439" y="558317"/>
              <a:ext cx="637273" cy="637277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ga-IE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5340071" y="5143888"/>
            <a:ext cx="55054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Tá go leor áiteanna in Éirinn a ainmníodh as an Maighdean Mhuire nó as duine de na naoimh, </a:t>
            </a:r>
            <a:r>
              <a:rPr lang="en-US" sz="2000" dirty="0" smtClean="0">
                <a:latin typeface="Tw Cen MT" panose="020B0602020104020603" pitchFamily="34" charset="0"/>
              </a:rPr>
              <a:t/>
            </a:r>
            <a:br>
              <a:rPr lang="en-US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Colm Cille nó Naomh Pádraig</a:t>
            </a:r>
            <a:r>
              <a:rPr lang="en-US" sz="2000" dirty="0" smtClean="0">
                <a:latin typeface="Tw Cen MT" panose="020B0602020104020603" pitchFamily="34" charset="0"/>
              </a:rPr>
              <a:t>, mar </a:t>
            </a:r>
            <a:r>
              <a:rPr lang="en-US" sz="2000" dirty="0" err="1" smtClean="0">
                <a:latin typeface="Tw Cen MT" panose="020B0602020104020603" pitchFamily="34" charset="0"/>
              </a:rPr>
              <a:t>shampla</a:t>
            </a:r>
            <a:r>
              <a:rPr lang="ga-IE" sz="2000" dirty="0" smtClean="0">
                <a:latin typeface="Tw Cen MT" panose="020B0602020104020603" pitchFamily="34" charset="0"/>
              </a:rPr>
              <a:t>.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709" y="574431"/>
            <a:ext cx="4366362" cy="2124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Rectangle 29"/>
          <p:cNvSpPr/>
          <p:nvPr/>
        </p:nvSpPr>
        <p:spPr>
          <a:xfrm>
            <a:off x="5340071" y="2908613"/>
            <a:ext cx="59699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Uaireanta ainmnítear sráid nó bóthar in onóir do dhuine cáiliúil. Mar shampla tá Sráid Uí Chonaill </a:t>
            </a:r>
            <a:r>
              <a:rPr lang="en-US" sz="2000" dirty="0" smtClean="0">
                <a:latin typeface="Tw Cen MT" panose="020B0602020104020603" pitchFamily="34" charset="0"/>
              </a:rPr>
              <a:t>le </a:t>
            </a:r>
            <a:r>
              <a:rPr lang="en-US" sz="2000" dirty="0" err="1" smtClean="0">
                <a:latin typeface="Tw Cen MT" panose="020B0602020104020603" pitchFamily="34" charset="0"/>
              </a:rPr>
              <a:t>fáil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in go leor bailte éagsúla in Éirinn. Is in ómós do Dhónall Ó Conaill, an pearsa mór staire, a ainmníodh na sráideanna sin.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Tá sráideanna againn a ainmníodh as Roibeard </a:t>
            </a:r>
            <a:r>
              <a:rPr lang="ga-IE" sz="2000" dirty="0" err="1" smtClean="0">
                <a:latin typeface="Tw Cen MT" panose="020B0602020104020603" pitchFamily="34" charset="0"/>
              </a:rPr>
              <a:t>Emmet</a:t>
            </a:r>
            <a:r>
              <a:rPr lang="ga-IE" sz="2000" dirty="0" smtClean="0">
                <a:latin typeface="Tw Cen MT" panose="020B0602020104020603" pitchFamily="34" charset="0"/>
              </a:rPr>
              <a:t>, </a:t>
            </a:r>
            <a:r>
              <a:rPr lang="ga-IE" sz="2000" dirty="0" err="1" smtClean="0">
                <a:latin typeface="Tw Cen MT" panose="020B0602020104020603" pitchFamily="34" charset="0"/>
              </a:rPr>
              <a:t>Charles</a:t>
            </a:r>
            <a:r>
              <a:rPr lang="ga-IE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err="1" smtClean="0">
                <a:latin typeface="Tw Cen MT" panose="020B0602020104020603" pitchFamily="34" charset="0"/>
              </a:rPr>
              <a:t>Stewart</a:t>
            </a:r>
            <a:r>
              <a:rPr lang="ga-IE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err="1" smtClean="0">
                <a:latin typeface="Tw Cen MT" panose="020B0602020104020603" pitchFamily="34" charset="0"/>
              </a:rPr>
              <a:t>Parnell</a:t>
            </a:r>
            <a:r>
              <a:rPr lang="ga-IE" sz="2000" dirty="0" smtClean="0">
                <a:latin typeface="Tw Cen MT" panose="020B0602020104020603" pitchFamily="34" charset="0"/>
              </a:rPr>
              <a:t>, Pádraig Mac Piarais agus go leor eile.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40071" y="427512"/>
            <a:ext cx="59498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Tá go leor logainmneacha in Éirinn a bhfuil ainm duine nó cine luaite iontu. Mar shampla: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000" b="1" dirty="0" smtClean="0">
                <a:latin typeface="Tw Cen MT" panose="020B0602020104020603" pitchFamily="34" charset="0"/>
              </a:rPr>
              <a:t>Ard Mhacha</a:t>
            </a:r>
            <a:r>
              <a:rPr lang="ga-IE" sz="2000" dirty="0" smtClean="0">
                <a:latin typeface="Tw Cen MT" panose="020B0602020104020603" pitchFamily="34" charset="0"/>
              </a:rPr>
              <a:t>: an áit ard ina raibh cónaí ar an </a:t>
            </a:r>
            <a:r>
              <a:rPr lang="en-US" sz="2000" dirty="0" err="1" smtClean="0">
                <a:latin typeface="Tw Cen MT" panose="020B0602020104020603" pitchFamily="34" charset="0"/>
              </a:rPr>
              <a:t>mbandia</a:t>
            </a:r>
            <a:r>
              <a:rPr lang="ga-IE" sz="2000" dirty="0" smtClean="0">
                <a:latin typeface="Tw Cen MT" panose="020B0602020104020603" pitchFamily="34" charset="0"/>
              </a:rPr>
              <a:t> Macha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000" b="1" dirty="0" smtClean="0">
                <a:latin typeface="Tw Cen MT" panose="020B0602020104020603" pitchFamily="34" charset="0"/>
              </a:rPr>
              <a:t>Caisleán an Bharraigh</a:t>
            </a:r>
            <a:r>
              <a:rPr lang="ga-IE" sz="2000" dirty="0" smtClean="0">
                <a:latin typeface="Tw Cen MT" panose="020B0602020104020603" pitchFamily="34" charset="0"/>
              </a:rPr>
              <a:t>: caisleán a bhí ag muintir de Barra i gContae Mhaigh 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000" b="1" dirty="0" smtClean="0">
                <a:latin typeface="Tw Cen MT" panose="020B0602020104020603" pitchFamily="34" charset="0"/>
              </a:rPr>
              <a:t>Baile Átha Fhirdhia</a:t>
            </a:r>
            <a:r>
              <a:rPr lang="ga-IE" sz="2000" dirty="0" smtClean="0">
                <a:latin typeface="Tw Cen MT" panose="020B0602020104020603" pitchFamily="34" charset="0"/>
              </a:rPr>
              <a:t>: an t-áth ag ar tharla an comhrac idir </a:t>
            </a:r>
            <a:r>
              <a:rPr lang="ga-IE" sz="2000" dirty="0" err="1" smtClean="0">
                <a:latin typeface="Tw Cen MT" panose="020B0602020104020603" pitchFamily="34" charset="0"/>
              </a:rPr>
              <a:t>Firdhia</a:t>
            </a:r>
            <a:r>
              <a:rPr lang="ga-IE" sz="2000" dirty="0" smtClean="0">
                <a:latin typeface="Tw Cen MT" panose="020B0602020104020603" pitchFamily="34" charset="0"/>
              </a:rPr>
              <a:t> agus Cú Chulainn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6" b="47147"/>
          <a:stretch/>
        </p:blipFill>
        <p:spPr bwMode="auto">
          <a:xfrm>
            <a:off x="1208894" y="3599997"/>
            <a:ext cx="3895991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32969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63138" y="390632"/>
            <a:ext cx="11245932" cy="6044540"/>
          </a:xfrm>
          <a:prstGeom prst="roundRect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2" t="21063" r="13052" b="17368"/>
          <a:stretch/>
        </p:blipFill>
        <p:spPr bwMode="auto">
          <a:xfrm>
            <a:off x="3895256" y="680885"/>
            <a:ext cx="4403998" cy="556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38475" y="2514600"/>
            <a:ext cx="7439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grpSp>
        <p:nvGrpSpPr>
          <p:cNvPr id="9" name="Grúpa 56"/>
          <p:cNvGrpSpPr>
            <a:grpSpLocks noChangeAspect="1"/>
          </p:cNvGrpSpPr>
          <p:nvPr/>
        </p:nvGrpSpPr>
        <p:grpSpPr>
          <a:xfrm>
            <a:off x="391342" y="5907263"/>
            <a:ext cx="10086158" cy="950737"/>
            <a:chOff x="177763" y="130369"/>
            <a:chExt cx="5407211" cy="637277"/>
          </a:xfrm>
          <a:solidFill>
            <a:schemeClr val="accent6">
              <a:lumMod val="50000"/>
            </a:schemeClr>
          </a:solidFill>
        </p:grpSpPr>
        <p:sp>
          <p:nvSpPr>
            <p:cNvPr id="10" name="Rectangle 9"/>
            <p:cNvSpPr>
              <a:spLocks noChangeAspect="1"/>
            </p:cNvSpPr>
            <p:nvPr/>
          </p:nvSpPr>
          <p:spPr bwMode="auto">
            <a:xfrm>
              <a:off x="591652" y="214714"/>
              <a:ext cx="4993322" cy="4484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47675">
                <a:defRPr/>
              </a:pPr>
              <a:r>
                <a:rPr lang="ga-IE" sz="2000" dirty="0" smtClean="0">
                  <a:solidFill>
                    <a:schemeClr val="bg1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Féach </a:t>
              </a:r>
              <a:r>
                <a:rPr lang="en-US" sz="2000" dirty="0" err="1" smtClean="0">
                  <a:solidFill>
                    <a:schemeClr val="bg1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ar</a:t>
              </a:r>
              <a:r>
                <a:rPr lang="en-US" sz="2000" dirty="0" smtClean="0">
                  <a:solidFill>
                    <a:schemeClr val="bg1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 </a:t>
              </a:r>
              <a:r>
                <a:rPr lang="ga-IE" sz="2000" dirty="0" smtClean="0">
                  <a:solidFill>
                    <a:schemeClr val="bg1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an léarscáil anseo thuas nó ar leathanach 14 in </a:t>
              </a:r>
              <a:r>
                <a:rPr lang="ga-IE" sz="2000" i="1" dirty="0" smtClean="0">
                  <a:solidFill>
                    <a:schemeClr val="bg1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Atlas Bunscoile</a:t>
              </a:r>
              <a:r>
                <a:rPr lang="ga-IE" sz="2000" dirty="0" smtClean="0">
                  <a:solidFill>
                    <a:schemeClr val="bg1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. An féidir leat logainm ar bith eile a aimsiú ann a bhfuil ainm duine nó cine </a:t>
              </a:r>
              <a:r>
                <a:rPr lang="en-US" sz="2000" dirty="0" err="1" smtClean="0">
                  <a:solidFill>
                    <a:schemeClr val="bg1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ann</a:t>
              </a:r>
              <a:r>
                <a:rPr lang="ga-IE" sz="2000" dirty="0" smtClean="0">
                  <a:solidFill>
                    <a:schemeClr val="bg1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?</a:t>
              </a:r>
              <a:endParaRPr lang="ga-IE" sz="2000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177763" y="130369"/>
              <a:ext cx="637273" cy="637277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ga-IE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30859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463138" y="390632"/>
            <a:ext cx="11245932" cy="6044540"/>
          </a:xfrm>
          <a:prstGeom prst="roundRect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6" name="Rectangle 5"/>
          <p:cNvSpPr/>
          <p:nvPr/>
        </p:nvSpPr>
        <p:spPr>
          <a:xfrm>
            <a:off x="6549576" y="429501"/>
            <a:ext cx="50699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Is minic a bhíonn míreanna i logainmneacha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 dhéanann cur síos ar </a:t>
            </a:r>
            <a:r>
              <a:rPr lang="ga-IE" sz="2000" b="1" dirty="0" smtClean="0">
                <a:latin typeface="Tw Cen MT" panose="020B0602020104020603" pitchFamily="34" charset="0"/>
              </a:rPr>
              <a:t>ghnéithe fisiciúla </a:t>
            </a:r>
            <a:br>
              <a:rPr lang="ga-IE" sz="2000" b="1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na n-áiteanna lena mbaineann siad. Seo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cuid de na míreanna a bhíonn i gceist: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000" dirty="0" smtClean="0">
                <a:latin typeface="Tw Cen MT" panose="020B0602020104020603" pitchFamily="34" charset="0"/>
              </a:rPr>
              <a:t>Míreanna a bhaineann le sléibhte agus cnoic – ‘</a:t>
            </a:r>
            <a:r>
              <a:rPr lang="ga-IE" sz="2000" b="1" dirty="0" smtClean="0">
                <a:latin typeface="Tw Cen MT" panose="020B0602020104020603" pitchFamily="34" charset="0"/>
              </a:rPr>
              <a:t>binn</a:t>
            </a:r>
            <a:r>
              <a:rPr lang="ga-IE" sz="2000" dirty="0" smtClean="0">
                <a:latin typeface="Tw Cen MT" panose="020B0602020104020603" pitchFamily="34" charset="0"/>
              </a:rPr>
              <a:t>’, ‘</a:t>
            </a:r>
            <a:r>
              <a:rPr lang="ga-IE" sz="2000" b="1" dirty="0" smtClean="0">
                <a:latin typeface="Tw Cen MT" panose="020B0602020104020603" pitchFamily="34" charset="0"/>
              </a:rPr>
              <a:t>barr</a:t>
            </a:r>
            <a:r>
              <a:rPr lang="ga-IE" sz="2000" dirty="0" smtClean="0">
                <a:latin typeface="Tw Cen MT" panose="020B0602020104020603" pitchFamily="34" charset="0"/>
              </a:rPr>
              <a:t>’, ‘</a:t>
            </a:r>
            <a:r>
              <a:rPr lang="ga-IE" sz="2000" b="1" dirty="0" smtClean="0">
                <a:latin typeface="Tw Cen MT" panose="020B0602020104020603" pitchFamily="34" charset="0"/>
              </a:rPr>
              <a:t>tulach</a:t>
            </a:r>
            <a:r>
              <a:rPr lang="ga-IE" sz="2000" dirty="0" smtClean="0">
                <a:latin typeface="Tw Cen MT" panose="020B0602020104020603" pitchFamily="34" charset="0"/>
              </a:rPr>
              <a:t>’ (cnoc beag), ‘</a:t>
            </a:r>
            <a:r>
              <a:rPr lang="ga-IE" sz="2000" b="1" dirty="0" smtClean="0">
                <a:latin typeface="Tw Cen MT" panose="020B0602020104020603" pitchFamily="34" charset="0"/>
              </a:rPr>
              <a:t>mullach</a:t>
            </a:r>
            <a:r>
              <a:rPr lang="ga-IE" sz="2000" dirty="0" smtClean="0">
                <a:latin typeface="Tw Cen MT" panose="020B0602020104020603" pitchFamily="34" charset="0"/>
              </a:rPr>
              <a:t>’ (barr sléibhe)</a:t>
            </a:r>
            <a:r>
              <a:rPr lang="en-US" sz="2000" dirty="0" smtClean="0">
                <a:latin typeface="Tw Cen MT" panose="020B0602020104020603" pitchFamily="34" charset="0"/>
              </a:rPr>
              <a:t>, </a:t>
            </a:r>
            <a:r>
              <a:rPr lang="ga-IE" sz="2000" dirty="0">
                <a:latin typeface="Tw Cen MT" panose="020B0602020104020603" pitchFamily="34" charset="0"/>
              </a:rPr>
              <a:t>‘</a:t>
            </a:r>
            <a:r>
              <a:rPr lang="ga-IE" sz="2000" b="1" dirty="0">
                <a:latin typeface="Tw Cen MT" panose="020B0602020104020603" pitchFamily="34" charset="0"/>
              </a:rPr>
              <a:t>leitir</a:t>
            </a:r>
            <a:r>
              <a:rPr lang="ga-IE" sz="2000" dirty="0">
                <a:latin typeface="Tw Cen MT" panose="020B0602020104020603" pitchFamily="34" charset="0"/>
              </a:rPr>
              <a:t>’ (taobh cnoic</a:t>
            </a:r>
            <a:r>
              <a:rPr lang="ga-IE" sz="2000" dirty="0" smtClean="0">
                <a:latin typeface="Tw Cen MT" panose="020B0602020104020603" pitchFamily="34" charset="0"/>
              </a:rPr>
              <a:t>)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agus ‘</a:t>
            </a:r>
            <a:r>
              <a:rPr lang="ga-IE" sz="2000" b="1" dirty="0" smtClean="0">
                <a:latin typeface="Tw Cen MT" panose="020B0602020104020603" pitchFamily="34" charset="0"/>
              </a:rPr>
              <a:t>ard</a:t>
            </a:r>
            <a:r>
              <a:rPr lang="ga-IE" sz="2000" dirty="0" smtClean="0">
                <a:latin typeface="Tw Cen MT" panose="020B0602020104020603" pitchFamily="34" charset="0"/>
              </a:rPr>
              <a:t>’</a:t>
            </a:r>
          </a:p>
        </p:txBody>
      </p:sp>
      <p:sp>
        <p:nvSpPr>
          <p:cNvPr id="7" name="Rectangle 6"/>
          <p:cNvSpPr/>
          <p:nvPr/>
        </p:nvSpPr>
        <p:spPr>
          <a:xfrm>
            <a:off x="3038475" y="2514600"/>
            <a:ext cx="7439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ga-IE" dirty="0"/>
          </a:p>
        </p:txBody>
      </p:sp>
      <p:sp>
        <p:nvSpPr>
          <p:cNvPr id="26" name="Rectangle 25"/>
          <p:cNvSpPr/>
          <p:nvPr/>
        </p:nvSpPr>
        <p:spPr>
          <a:xfrm>
            <a:off x="6549576" y="2862856"/>
            <a:ext cx="52592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000" dirty="0" smtClean="0">
                <a:latin typeface="Tw Cen MT" panose="020B0602020104020603" pitchFamily="34" charset="0"/>
              </a:rPr>
              <a:t>Míreanna a bhaineann le huisce – ‘</a:t>
            </a:r>
            <a:r>
              <a:rPr lang="ga-IE" sz="2000" b="1" dirty="0" smtClean="0">
                <a:latin typeface="Tw Cen MT" panose="020B0602020104020603" pitchFamily="34" charset="0"/>
              </a:rPr>
              <a:t>áth</a:t>
            </a:r>
            <a:r>
              <a:rPr lang="ga-IE" sz="2000" dirty="0" smtClean="0">
                <a:latin typeface="Tw Cen MT" panose="020B0602020104020603" pitchFamily="34" charset="0"/>
              </a:rPr>
              <a:t>’ (áit in abhainn ina bhfuil an t-uisce tanaí go leor le siúl trasna), ‘</a:t>
            </a:r>
            <a:r>
              <a:rPr lang="ga-IE" sz="2000" b="1" dirty="0" smtClean="0">
                <a:latin typeface="Tw Cen MT" panose="020B0602020104020603" pitchFamily="34" charset="0"/>
              </a:rPr>
              <a:t>béal</a:t>
            </a:r>
            <a:r>
              <a:rPr lang="ga-IE" sz="2000" dirty="0" smtClean="0">
                <a:latin typeface="Tw Cen MT" panose="020B0602020104020603" pitchFamily="34" charset="0"/>
              </a:rPr>
              <a:t>’, ‘</a:t>
            </a:r>
            <a:r>
              <a:rPr lang="ga-IE" sz="2000" b="1" dirty="0" smtClean="0">
                <a:latin typeface="Tw Cen MT" panose="020B0602020104020603" pitchFamily="34" charset="0"/>
              </a:rPr>
              <a:t>cora</a:t>
            </a:r>
            <a:r>
              <a:rPr lang="ga-IE" sz="2000" dirty="0" smtClean="0">
                <a:latin typeface="Tw Cen MT" panose="020B0602020104020603" pitchFamily="34" charset="0"/>
              </a:rPr>
              <a:t>’ (damba), ‘</a:t>
            </a:r>
            <a:r>
              <a:rPr lang="ga-IE" sz="2000" b="1" dirty="0" smtClean="0">
                <a:latin typeface="Tw Cen MT" panose="020B0602020104020603" pitchFamily="34" charset="0"/>
              </a:rPr>
              <a:t>inis</a:t>
            </a:r>
            <a:r>
              <a:rPr lang="ga-IE" sz="2000" dirty="0" smtClean="0">
                <a:latin typeface="Tw Cen MT" panose="020B0602020104020603" pitchFamily="34" charset="0"/>
              </a:rPr>
              <a:t>’ (oileán), ‘</a:t>
            </a:r>
            <a:r>
              <a:rPr lang="ga-IE" sz="2000" b="1" dirty="0" smtClean="0">
                <a:latin typeface="Tw Cen MT" panose="020B0602020104020603" pitchFamily="34" charset="0"/>
              </a:rPr>
              <a:t>loch</a:t>
            </a:r>
            <a:r>
              <a:rPr lang="ga-IE" sz="2000" dirty="0" smtClean="0">
                <a:latin typeface="Tw Cen MT" panose="020B0602020104020603" pitchFamily="34" charset="0"/>
              </a:rPr>
              <a:t>’, ‘</a:t>
            </a:r>
            <a:r>
              <a:rPr lang="ga-IE" sz="2000" b="1" dirty="0" smtClean="0">
                <a:latin typeface="Tw Cen MT" panose="020B0602020104020603" pitchFamily="34" charset="0"/>
              </a:rPr>
              <a:t>port</a:t>
            </a:r>
            <a:r>
              <a:rPr lang="ga-IE" sz="2000" dirty="0" smtClean="0">
                <a:latin typeface="Tw Cen MT" panose="020B0602020104020603" pitchFamily="34" charset="0"/>
              </a:rPr>
              <a:t>’ (bruach) agus ‘</a:t>
            </a:r>
            <a:r>
              <a:rPr lang="ga-IE" sz="2000" b="1" dirty="0" smtClean="0">
                <a:latin typeface="Tw Cen MT" panose="020B0602020104020603" pitchFamily="34" charset="0"/>
              </a:rPr>
              <a:t>trá</a:t>
            </a:r>
            <a:r>
              <a:rPr lang="ga-IE" sz="2000" dirty="0" smtClean="0">
                <a:latin typeface="Tw Cen MT" panose="020B0602020104020603" pitchFamily="34" charset="0"/>
              </a:rPr>
              <a:t>’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49576" y="5148295"/>
            <a:ext cx="5040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000" dirty="0" smtClean="0">
                <a:latin typeface="Tw Cen MT" panose="020B0602020104020603" pitchFamily="34" charset="0"/>
              </a:rPr>
              <a:t>Míreanna eile a dhéanann cur síos ar an talamh sa cheantar – ‘</a:t>
            </a:r>
            <a:r>
              <a:rPr lang="ga-IE" sz="2000" b="1" dirty="0" smtClean="0">
                <a:latin typeface="Tw Cen MT" panose="020B0602020104020603" pitchFamily="34" charset="0"/>
              </a:rPr>
              <a:t>maigh</a:t>
            </a:r>
            <a:r>
              <a:rPr lang="ga-IE" sz="2000" dirty="0" smtClean="0">
                <a:latin typeface="Tw Cen MT" panose="020B0602020104020603" pitchFamily="34" charset="0"/>
              </a:rPr>
              <a:t>’ (</a:t>
            </a:r>
            <a:r>
              <a:rPr lang="en-US" sz="2000" dirty="0" err="1" smtClean="0">
                <a:latin typeface="Tw Cen MT" panose="020B0602020104020603" pitchFamily="34" charset="0"/>
              </a:rPr>
              <a:t>má</a:t>
            </a:r>
            <a:r>
              <a:rPr lang="ga-IE" sz="2000" dirty="0" smtClean="0">
                <a:latin typeface="Tw Cen MT" panose="020B0602020104020603" pitchFamily="34" charset="0"/>
              </a:rPr>
              <a:t>), ‘</a:t>
            </a:r>
            <a:r>
              <a:rPr lang="ga-IE" sz="2000" b="1" dirty="0" smtClean="0">
                <a:latin typeface="Tw Cen MT" panose="020B0602020104020603" pitchFamily="34" charset="0"/>
              </a:rPr>
              <a:t>gleann,</a:t>
            </a:r>
            <a:r>
              <a:rPr lang="ga-IE" sz="2000" dirty="0" smtClean="0">
                <a:latin typeface="Tw Cen MT" panose="020B0602020104020603" pitchFamily="34" charset="0"/>
              </a:rPr>
              <a:t>’ ‘</a:t>
            </a:r>
            <a:r>
              <a:rPr lang="ga-IE" sz="2000" b="1" dirty="0" smtClean="0">
                <a:latin typeface="Tw Cen MT" panose="020B0602020104020603" pitchFamily="34" charset="0"/>
              </a:rPr>
              <a:t>cluain</a:t>
            </a:r>
            <a:r>
              <a:rPr lang="ga-IE" sz="2000" dirty="0" smtClean="0">
                <a:latin typeface="Tw Cen MT" panose="020B0602020104020603" pitchFamily="34" charset="0"/>
              </a:rPr>
              <a:t>’ (móinéar), ‘</a:t>
            </a:r>
            <a:r>
              <a:rPr lang="ga-IE" sz="2000" b="1" dirty="0" smtClean="0">
                <a:latin typeface="Tw Cen MT" panose="020B0602020104020603" pitchFamily="34" charset="0"/>
              </a:rPr>
              <a:t>machaire</a:t>
            </a:r>
            <a:r>
              <a:rPr lang="ga-IE" sz="2000" dirty="0" smtClean="0">
                <a:latin typeface="Tw Cen MT" panose="020B0602020104020603" pitchFamily="34" charset="0"/>
              </a:rPr>
              <a:t>’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49576" y="4164207"/>
            <a:ext cx="54829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000" dirty="0" smtClean="0">
                <a:latin typeface="Tw Cen MT" panose="020B0602020104020603" pitchFamily="34" charset="0"/>
              </a:rPr>
              <a:t>Míreanna a chiallaíonn talamh atá bog agus fliuch – ‘</a:t>
            </a:r>
            <a:r>
              <a:rPr lang="ga-IE" sz="2000" b="1" dirty="0" smtClean="0">
                <a:latin typeface="Tw Cen MT" panose="020B0602020104020603" pitchFamily="34" charset="0"/>
              </a:rPr>
              <a:t>corcach</a:t>
            </a:r>
            <a:r>
              <a:rPr lang="ga-IE" sz="2000" dirty="0" smtClean="0">
                <a:latin typeface="Tw Cen MT" panose="020B0602020104020603" pitchFamily="34" charset="0"/>
              </a:rPr>
              <a:t>’ (riasc), ‘</a:t>
            </a:r>
            <a:r>
              <a:rPr lang="ga-IE" sz="2000" b="1" dirty="0" smtClean="0">
                <a:latin typeface="Tw Cen MT" panose="020B0602020104020603" pitchFamily="34" charset="0"/>
              </a:rPr>
              <a:t>srath</a:t>
            </a:r>
            <a:r>
              <a:rPr lang="ga-IE" sz="2000" dirty="0" smtClean="0">
                <a:latin typeface="Tw Cen MT" panose="020B0602020104020603" pitchFamily="34" charset="0"/>
              </a:rPr>
              <a:t>’ (talamh ar bhruach na habhann)</a:t>
            </a:r>
          </a:p>
        </p:txBody>
      </p:sp>
      <p:grpSp>
        <p:nvGrpSpPr>
          <p:cNvPr id="12" name="Grúpa 56"/>
          <p:cNvGrpSpPr>
            <a:grpSpLocks noChangeAspect="1"/>
          </p:cNvGrpSpPr>
          <p:nvPr/>
        </p:nvGrpSpPr>
        <p:grpSpPr>
          <a:xfrm>
            <a:off x="463138" y="6057291"/>
            <a:ext cx="9580747" cy="720000"/>
            <a:chOff x="236555" y="42698"/>
            <a:chExt cx="6782265" cy="637277"/>
          </a:xfrm>
          <a:solidFill>
            <a:schemeClr val="accent6">
              <a:lumMod val="50000"/>
            </a:schemeClr>
          </a:solidFill>
        </p:grpSpPr>
        <p:sp>
          <p:nvSpPr>
            <p:cNvPr id="13" name="Rectangle 12"/>
            <p:cNvSpPr>
              <a:spLocks noChangeAspect="1"/>
            </p:cNvSpPr>
            <p:nvPr/>
          </p:nvSpPr>
          <p:spPr bwMode="auto">
            <a:xfrm>
              <a:off x="553582" y="137110"/>
              <a:ext cx="6465238" cy="4484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47675">
                <a:defRPr/>
              </a:pPr>
              <a:r>
                <a:rPr lang="ga-IE" sz="2000" dirty="0" smtClean="0">
                  <a:solidFill>
                    <a:schemeClr val="bg1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An bhfuil logainmneacha ar bith a bhfuil na míreanna sin iontu le fáil i do cheantar?</a:t>
              </a:r>
              <a:endParaRPr lang="ga-IE" sz="2000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236555" y="42698"/>
              <a:ext cx="637273" cy="637277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ga-IE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623" y="2224691"/>
            <a:ext cx="1961604" cy="1961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1330" y="639742"/>
            <a:ext cx="2687318" cy="2015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402" y="621560"/>
            <a:ext cx="2336928" cy="1504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487" y="4308780"/>
            <a:ext cx="2756371" cy="1764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2203" y="2618087"/>
            <a:ext cx="2571428" cy="1717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7155" y="4330136"/>
            <a:ext cx="2720403" cy="1708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1248278" y="3190808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a-IE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Áth</a:t>
            </a:r>
            <a:r>
              <a:rPr lang="ga-I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endParaRPr lang="ga-IE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91084" y="1552886"/>
            <a:ext cx="872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a-IE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Tulach</a:t>
            </a:r>
            <a:r>
              <a:rPr lang="ga-I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endParaRPr lang="ga-IE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96436" y="1660692"/>
            <a:ext cx="673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a-IE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Binn</a:t>
            </a:r>
            <a:r>
              <a:rPr lang="ga-I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endParaRPr lang="ga-IE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08816" y="5561396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a-IE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Cluain</a:t>
            </a:r>
            <a:r>
              <a:rPr lang="ga-I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endParaRPr lang="ga-IE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87581" y="3622663"/>
            <a:ext cx="100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a-IE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Corcach</a:t>
            </a:r>
            <a:r>
              <a:rPr lang="ga-I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endParaRPr lang="ga-IE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87397" y="5561397"/>
            <a:ext cx="113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a-IE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Machaire</a:t>
            </a:r>
            <a:r>
              <a:rPr lang="ga-I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endParaRPr lang="ga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7351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13459</TotalTime>
  <Words>952</Words>
  <Application>Microsoft Office PowerPoint</Application>
  <PresentationFormat>Custom</PresentationFormat>
  <Paragraphs>81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Cáit Nic Fhionnlaoich</cp:lastModifiedBy>
  <cp:revision>207</cp:revision>
  <dcterms:created xsi:type="dcterms:W3CDTF">2020-02-06T11:53:27Z</dcterms:created>
  <dcterms:modified xsi:type="dcterms:W3CDTF">2020-12-21T09:11:46Z</dcterms:modified>
</cp:coreProperties>
</file>