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2" r:id="rId2"/>
    <p:sldId id="280" r:id="rId3"/>
    <p:sldId id="312" r:id="rId4"/>
    <p:sldId id="309" r:id="rId5"/>
    <p:sldId id="287" r:id="rId6"/>
    <p:sldId id="297" r:id="rId7"/>
    <p:sldId id="289" r:id="rId8"/>
    <p:sldId id="291" r:id="rId9"/>
    <p:sldId id="299" r:id="rId10"/>
    <p:sldId id="298" r:id="rId11"/>
    <p:sldId id="294" r:id="rId12"/>
    <p:sldId id="296" r:id="rId13"/>
    <p:sldId id="295" r:id="rId14"/>
    <p:sldId id="301" r:id="rId15"/>
    <p:sldId id="304"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snapToGrid="0">
      <p:cViewPr varScale="1">
        <p:scale>
          <a:sx n="83" d="100"/>
          <a:sy n="83" d="100"/>
        </p:scale>
        <p:origin x="-384" y="-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D7CAB-1327-48A7-B011-8E35CDDE6270}"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3308D-E425-4E5F-BC84-99F82669586E}" type="slidenum">
              <a:rPr lang="en-GB" smtClean="0"/>
              <a:t>‹#›</a:t>
            </a:fld>
            <a:endParaRPr lang="en-GB"/>
          </a:p>
        </p:txBody>
      </p:sp>
    </p:spTree>
    <p:extLst>
      <p:ext uri="{BB962C8B-B14F-4D97-AF65-F5344CB8AC3E}">
        <p14:creationId xmlns:p14="http://schemas.microsoft.com/office/powerpoint/2010/main" val="283090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23308D-E425-4E5F-BC84-99F82669586E}" type="slidenum">
              <a:rPr lang="en-GB" smtClean="0"/>
              <a:t>7</a:t>
            </a:fld>
            <a:endParaRPr lang="en-GB"/>
          </a:p>
        </p:txBody>
      </p:sp>
    </p:spTree>
    <p:extLst>
      <p:ext uri="{BB962C8B-B14F-4D97-AF65-F5344CB8AC3E}">
        <p14:creationId xmlns:p14="http://schemas.microsoft.com/office/powerpoint/2010/main" val="141844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95EE48-A28A-45B1-B113-D767935B3204}"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111447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5EE48-A28A-45B1-B113-D767935B3204}"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162478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5EE48-A28A-45B1-B113-D767935B3204}"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253501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95EE48-A28A-45B1-B113-D767935B3204}"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93715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5EE48-A28A-45B1-B113-D767935B3204}"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87413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95EE48-A28A-45B1-B113-D767935B3204}"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389635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95EE48-A28A-45B1-B113-D767935B3204}"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225704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95EE48-A28A-45B1-B113-D767935B3204}"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44517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5EE48-A28A-45B1-B113-D767935B3204}"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86114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5EE48-A28A-45B1-B113-D767935B3204}"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28163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5EE48-A28A-45B1-B113-D767935B3204}"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5FDF4-6B3F-43EA-A137-F574CA4D6344}" type="slidenum">
              <a:rPr lang="en-GB" smtClean="0"/>
              <a:t>‹#›</a:t>
            </a:fld>
            <a:endParaRPr lang="en-GB"/>
          </a:p>
        </p:txBody>
      </p:sp>
    </p:spTree>
    <p:extLst>
      <p:ext uri="{BB962C8B-B14F-4D97-AF65-F5344CB8AC3E}">
        <p14:creationId xmlns:p14="http://schemas.microsoft.com/office/powerpoint/2010/main" val="38804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5EE48-A28A-45B1-B113-D767935B3204}" type="datetimeFigureOut">
              <a:rPr lang="en-GB" smtClean="0"/>
              <a:t>27/11/2019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5FDF4-6B3F-43EA-A137-F574CA4D6344}" type="slidenum">
              <a:rPr lang="en-GB" smtClean="0"/>
              <a:t>‹#›</a:t>
            </a:fld>
            <a:endParaRPr lang="en-GB"/>
          </a:p>
        </p:txBody>
      </p:sp>
    </p:spTree>
    <p:extLst>
      <p:ext uri="{BB962C8B-B14F-4D97-AF65-F5344CB8AC3E}">
        <p14:creationId xmlns:p14="http://schemas.microsoft.com/office/powerpoint/2010/main" val="76908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youtube.com/watch?v=H71QFs4Zdno"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3.wdp"/><Relationship Id="rId7" Type="http://schemas.microsoft.com/office/2007/relationships/hdphoto" Target="../media/hdphoto14.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3.jpeg"/><Relationship Id="rId10" Type="http://schemas.openxmlformats.org/officeDocument/2006/relationships/image" Target="../media/image31.png"/><Relationship Id="rId4" Type="http://schemas.openxmlformats.org/officeDocument/2006/relationships/image" Target="../media/image2.jpeg"/><Relationship Id="rId9" Type="http://schemas.microsoft.com/office/2007/relationships/hdphoto" Target="../media/hdphoto15.wdp"/></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ht1j4_qV6js"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5.wdp"/><Relationship Id="rId5" Type="http://schemas.openxmlformats.org/officeDocument/2006/relationships/image" Target="../media/image3.jpeg"/><Relationship Id="rId10" Type="http://schemas.openxmlformats.org/officeDocument/2006/relationships/image" Target="../media/image12.png"/><Relationship Id="rId4" Type="http://schemas.openxmlformats.org/officeDocument/2006/relationships/image" Target="../media/image2.jpe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6.wdp"/><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H3Uq5amGfB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grayscl/>
            <a:extLst>
              <a:ext uri="{28A0092B-C50C-407E-A947-70E740481C1C}">
                <a14:useLocalDpi xmlns:a14="http://schemas.microsoft.com/office/drawing/2010/main"/>
              </a:ext>
            </a:extLst>
          </a:blip>
          <a:stretch>
            <a:fillRect/>
          </a:stretch>
        </p:blipFill>
        <p:spPr bwMode="auto">
          <a:xfrm>
            <a:off x="2643200" y="930461"/>
            <a:ext cx="6921474" cy="4193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35264" y="5254669"/>
            <a:ext cx="7121472" cy="923330"/>
          </a:xfrm>
          <a:prstGeom prst="rect">
            <a:avLst/>
          </a:prstGeom>
          <a:noFill/>
        </p:spPr>
        <p:txBody>
          <a:bodyPr wrap="square" rtlCol="0">
            <a:spAutoFit/>
          </a:bodyPr>
          <a:lstStyle/>
          <a:p>
            <a:r>
              <a:rPr lang="ga-IE" sz="5400" b="1" dirty="0" smtClean="0">
                <a:latin typeface="Tempus Sans ITC" panose="04020404030D07020202" pitchFamily="82" charset="0"/>
                <a:ea typeface="Yu Gothic Light" panose="020B0300000000000000" pitchFamily="34" charset="-128"/>
                <a:cs typeface="MV Boli" panose="02000500030200090000" pitchFamily="2" charset="0"/>
              </a:rPr>
              <a:t>Na Cluichí Oilimpeacha</a:t>
            </a:r>
            <a:endParaRPr lang="ga-IE" sz="5400" b="1" dirty="0">
              <a:latin typeface="Tempus Sans ITC" panose="04020404030D07020202" pitchFamily="82" charset="0"/>
              <a:ea typeface="Yu Gothic Light" panose="020B0300000000000000" pitchFamily="34" charset="-128"/>
              <a:cs typeface="MV Boli" panose="02000500030200090000" pitchFamily="2" charset="0"/>
            </a:endParaRPr>
          </a:p>
        </p:txBody>
      </p:sp>
      <p:pic>
        <p:nvPicPr>
          <p:cNvPr id="2"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91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71441" y="1222132"/>
            <a:ext cx="4376859" cy="29179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70389" y="1222132"/>
            <a:ext cx="5622363" cy="4493538"/>
          </a:xfrm>
          <a:prstGeom prst="rect">
            <a:avLst/>
          </a:prstGeom>
          <a:noFill/>
        </p:spPr>
        <p:txBody>
          <a:bodyPr wrap="square" rtlCol="0">
            <a:spAutoFit/>
          </a:bodyPr>
          <a:lstStyle/>
          <a:p>
            <a:r>
              <a:rPr lang="ga-IE" sz="2200" dirty="0" smtClean="0">
                <a:latin typeface="Tw Cen MT" panose="020B0602020104020603" pitchFamily="34" charset="0"/>
              </a:rPr>
              <a:t>Tionóltar na Cluichí Oilimpeacha gach ceathrú bliain. Murab ionann agus na </a:t>
            </a:r>
            <a:r>
              <a:rPr lang="ga-IE" sz="2200" dirty="0" err="1" smtClean="0">
                <a:latin typeface="Tw Cen MT" panose="020B0602020104020603" pitchFamily="34" charset="0"/>
              </a:rPr>
              <a:t>seanchluichí</a:t>
            </a:r>
            <a:r>
              <a:rPr lang="ga-IE" sz="2200" dirty="0" smtClean="0">
                <a:latin typeface="Tw Cen MT" panose="020B0602020104020603" pitchFamily="34" charset="0"/>
              </a:rPr>
              <a:t>, </a:t>
            </a:r>
            <a:br>
              <a:rPr lang="ga-IE" sz="2200" dirty="0" smtClean="0">
                <a:latin typeface="Tw Cen MT" panose="020B0602020104020603" pitchFamily="34" charset="0"/>
              </a:rPr>
            </a:br>
            <a:r>
              <a:rPr lang="ga-IE" sz="2200" dirty="0" smtClean="0">
                <a:latin typeface="Tw Cen MT" panose="020B0602020104020603" pitchFamily="34" charset="0"/>
              </a:rPr>
              <a:t>tá cead ag </a:t>
            </a:r>
            <a:r>
              <a:rPr lang="ga-IE" sz="2200" dirty="0" err="1" smtClean="0">
                <a:latin typeface="Tw Cen MT" panose="020B0602020104020603" pitchFamily="34" charset="0"/>
              </a:rPr>
              <a:t>iomaitheoirí</a:t>
            </a:r>
            <a:r>
              <a:rPr lang="ga-IE" sz="2200" dirty="0" smtClean="0">
                <a:latin typeface="Tw Cen MT" panose="020B0602020104020603" pitchFamily="34" charset="0"/>
              </a:rPr>
              <a:t> </a:t>
            </a:r>
            <a:r>
              <a:rPr lang="en-US" sz="2200" dirty="0" smtClean="0">
                <a:latin typeface="Tw Cen MT" panose="020B0602020104020603" pitchFamily="34" charset="0"/>
              </a:rPr>
              <a:t>as</a:t>
            </a:r>
            <a:r>
              <a:rPr lang="ga-IE" sz="2200" dirty="0">
                <a:latin typeface="Tw Cen MT" panose="020B0602020104020603" pitchFamily="34" charset="0"/>
              </a:rPr>
              <a:t> gach tír ar domhan páirt a ghlacadh i </a:t>
            </a:r>
            <a:r>
              <a:rPr lang="ga-IE" sz="2200" dirty="0" err="1">
                <a:latin typeface="Tw Cen MT" panose="020B0602020104020603" pitchFamily="34" charset="0"/>
              </a:rPr>
              <a:t>gCluichí</a:t>
            </a:r>
            <a:r>
              <a:rPr lang="ga-IE" sz="2200" dirty="0">
                <a:latin typeface="Tw Cen MT" panose="020B0602020104020603" pitchFamily="34" charset="0"/>
              </a:rPr>
              <a:t> Oilimpeacha </a:t>
            </a:r>
            <a:br>
              <a:rPr lang="ga-IE" sz="2200" dirty="0">
                <a:latin typeface="Tw Cen MT" panose="020B0602020104020603" pitchFamily="34" charset="0"/>
              </a:rPr>
            </a:br>
            <a:r>
              <a:rPr lang="ga-IE" sz="2200" dirty="0">
                <a:latin typeface="Tw Cen MT" panose="020B0602020104020603" pitchFamily="34" charset="0"/>
              </a:rPr>
              <a:t>an lae inniu. Dearadh suaitheantas na </a:t>
            </a:r>
            <a:r>
              <a:rPr lang="ga-IE" sz="2200" dirty="0" err="1">
                <a:latin typeface="Tw Cen MT" panose="020B0602020104020603" pitchFamily="34" charset="0"/>
              </a:rPr>
              <a:t>gCluichí</a:t>
            </a:r>
            <a:r>
              <a:rPr lang="ga-IE" sz="2200" dirty="0">
                <a:latin typeface="Tw Cen MT" panose="020B0602020104020603" pitchFamily="34" charset="0"/>
              </a:rPr>
              <a:t> Oilimpeacha chun é sin a léiriú. Baineadh úsáid as dathanna atá coitianta i mbratacha náisiúnta ar fud an domhain. Seasann na </a:t>
            </a:r>
            <a:r>
              <a:rPr lang="ga-IE" sz="2200" dirty="0" smtClean="0">
                <a:latin typeface="Tw Cen MT" panose="020B0602020104020603" pitchFamily="34" charset="0"/>
              </a:rPr>
              <a:t>cúig</a:t>
            </a:r>
            <a:r>
              <a:rPr lang="en-US" sz="2200" dirty="0" smtClean="0">
                <a:latin typeface="Tw Cen MT" panose="020B0602020104020603" pitchFamily="34" charset="0"/>
              </a:rPr>
              <a:t> </a:t>
            </a:r>
            <a:r>
              <a:rPr lang="ga-IE" sz="2200" dirty="0" err="1" smtClean="0">
                <a:latin typeface="Tw Cen MT" panose="020B0602020104020603" pitchFamily="34" charset="0"/>
              </a:rPr>
              <a:t>fháinne</a:t>
            </a:r>
            <a:r>
              <a:rPr lang="ga-IE" sz="2200" dirty="0" smtClean="0">
                <a:latin typeface="Tw Cen MT" panose="020B0602020104020603" pitchFamily="34" charset="0"/>
              </a:rPr>
              <a:t>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ar </a:t>
            </a:r>
            <a:r>
              <a:rPr lang="ga-IE" sz="2200" dirty="0">
                <a:latin typeface="Tw Cen MT" panose="020B0602020104020603" pitchFamily="34" charset="0"/>
              </a:rPr>
              <a:t>bhratach na </a:t>
            </a:r>
            <a:r>
              <a:rPr lang="ga-IE" sz="2200" dirty="0" err="1">
                <a:latin typeface="Tw Cen MT" panose="020B0602020104020603" pitchFamily="34" charset="0"/>
              </a:rPr>
              <a:t>gCluichí</a:t>
            </a:r>
            <a:r>
              <a:rPr lang="ga-IE" sz="2200" dirty="0">
                <a:latin typeface="Tw Cen MT" panose="020B0602020104020603" pitchFamily="34" charset="0"/>
              </a:rPr>
              <a:t> Oilimpeacha do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na </a:t>
            </a:r>
            <a:r>
              <a:rPr lang="ga-IE" sz="2200" dirty="0">
                <a:latin typeface="Tw Cen MT" panose="020B0602020104020603" pitchFamily="34" charset="0"/>
              </a:rPr>
              <a:t>hilchríocha as a </a:t>
            </a:r>
            <a:r>
              <a:rPr lang="ga-IE" sz="2200" dirty="0" smtClean="0">
                <a:latin typeface="Tw Cen MT" panose="020B0602020104020603" pitchFamily="34" charset="0"/>
              </a:rPr>
              <a:t>dtagann</a:t>
            </a:r>
            <a:r>
              <a:rPr lang="en-US" sz="2200" dirty="0" smtClean="0">
                <a:latin typeface="Tw Cen MT" panose="020B0602020104020603" pitchFamily="34" charset="0"/>
              </a:rPr>
              <a:t> </a:t>
            </a:r>
            <a:r>
              <a:rPr lang="ga-IE" sz="2200" dirty="0" smtClean="0">
                <a:latin typeface="Tw Cen MT" panose="020B0602020104020603" pitchFamily="34" charset="0"/>
              </a:rPr>
              <a:t>na </a:t>
            </a:r>
            <a:r>
              <a:rPr lang="ga-IE" sz="2200" dirty="0">
                <a:latin typeface="Tw Cen MT" panose="020B0602020104020603" pitchFamily="34" charset="0"/>
              </a:rPr>
              <a:t>hiomaitheoirí: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an </a:t>
            </a:r>
            <a:r>
              <a:rPr lang="ga-IE" sz="2200" dirty="0">
                <a:latin typeface="Tw Cen MT" panose="020B0602020104020603" pitchFamily="34" charset="0"/>
              </a:rPr>
              <a:t>Afraic, an Áise, an Eoraip, Meiriceá agus </a:t>
            </a:r>
            <a:r>
              <a:rPr lang="en-US" sz="2200" dirty="0" smtClean="0">
                <a:latin typeface="Tw Cen MT" panose="020B0602020104020603" pitchFamily="34" charset="0"/>
              </a:rPr>
              <a:t/>
            </a:r>
            <a:br>
              <a:rPr lang="en-US" sz="2200" dirty="0" smtClean="0">
                <a:latin typeface="Tw Cen MT" panose="020B0602020104020603" pitchFamily="34" charset="0"/>
              </a:rPr>
            </a:br>
            <a:r>
              <a:rPr lang="ga-IE" sz="2200" dirty="0" smtClean="0">
                <a:latin typeface="Tw Cen MT" panose="020B0602020104020603" pitchFamily="34" charset="0"/>
              </a:rPr>
              <a:t>an </a:t>
            </a:r>
            <a:r>
              <a:rPr lang="ga-IE" sz="2200" dirty="0">
                <a:latin typeface="Tw Cen MT" panose="020B0602020104020603" pitchFamily="34" charset="0"/>
              </a:rPr>
              <a:t>Aigéine</a:t>
            </a:r>
            <a:r>
              <a:rPr lang="ga-IE" sz="2200" dirty="0" smtClean="0">
                <a:latin typeface="Tw Cen MT" panose="020B0602020104020603" pitchFamily="34" charset="0"/>
              </a:rPr>
              <a:t>.</a:t>
            </a:r>
            <a:r>
              <a:rPr lang="en-US" sz="2200" dirty="0" smtClean="0">
                <a:latin typeface="Tw Cen MT" panose="020B0602020104020603" pitchFamily="34" charset="0"/>
              </a:rPr>
              <a:t> </a:t>
            </a:r>
            <a:r>
              <a:rPr lang="ga-IE" sz="2200" dirty="0" smtClean="0">
                <a:latin typeface="Tw Cen MT" panose="020B0602020104020603" pitchFamily="34" charset="0"/>
              </a:rPr>
              <a:t>Áirítear </a:t>
            </a:r>
            <a:r>
              <a:rPr lang="ga-IE" sz="2200" dirty="0">
                <a:latin typeface="Tw Cen MT" panose="020B0602020104020603" pitchFamily="34" charset="0"/>
              </a:rPr>
              <a:t>Meiriceá Thuaidh agus Meiriceá Theas mar ilchríoch amháin.</a:t>
            </a:r>
          </a:p>
        </p:txBody>
      </p:sp>
      <p:pic>
        <p:nvPicPr>
          <p:cNvPr id="12"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9618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 name="TextBox 3"/>
          <p:cNvSpPr txBox="1"/>
          <p:nvPr/>
        </p:nvSpPr>
        <p:spPr>
          <a:xfrm>
            <a:off x="4315842" y="3479520"/>
            <a:ext cx="7095108" cy="1631216"/>
          </a:xfrm>
          <a:prstGeom prst="rect">
            <a:avLst/>
          </a:prstGeom>
          <a:noFill/>
        </p:spPr>
        <p:txBody>
          <a:bodyPr wrap="square" rtlCol="0">
            <a:spAutoFit/>
          </a:bodyPr>
          <a:lstStyle/>
          <a:p>
            <a:r>
              <a:rPr lang="ga-IE" sz="2000" dirty="0" smtClean="0">
                <a:latin typeface="Tw Cen MT" panose="020B0602020104020603" pitchFamily="34" charset="0"/>
              </a:rPr>
              <a:t>Ansin iompraíonn reathaithe éagsúla ó thíortha ar fud an domhain </a:t>
            </a:r>
            <a:br>
              <a:rPr lang="ga-IE" sz="2000" dirty="0" smtClean="0">
                <a:latin typeface="Tw Cen MT" panose="020B0602020104020603" pitchFamily="34" charset="0"/>
              </a:rPr>
            </a:br>
            <a:r>
              <a:rPr lang="ga-IE" sz="2000" dirty="0" smtClean="0">
                <a:latin typeface="Tw Cen MT" panose="020B0602020104020603" pitchFamily="34" charset="0"/>
              </a:rPr>
              <a:t>an tóirse. Déantar sealaíocht air go dtí go mbaineann an tóirse amach an chathair ina mbeidh na Cluichí Oilimpeacha ar siúl. </a:t>
            </a:r>
            <a:br>
              <a:rPr lang="ga-IE" sz="2000" dirty="0" smtClean="0">
                <a:latin typeface="Tw Cen MT" panose="020B0602020104020603" pitchFamily="34" charset="0"/>
              </a:rPr>
            </a:br>
            <a:r>
              <a:rPr lang="ga-IE" sz="2000" dirty="0" smtClean="0">
                <a:latin typeface="Tw Cen MT" panose="020B0602020104020603" pitchFamily="34" charset="0"/>
              </a:rPr>
              <a:t>Ag deireadh an turais úsáidtear an tóirse chun tine a lasadh i </a:t>
            </a:r>
            <a:r>
              <a:rPr lang="en-IE" sz="2000" dirty="0" smtClean="0">
                <a:latin typeface="Tw Cen MT" panose="020B0602020104020603" pitchFamily="34" charset="0"/>
              </a:rPr>
              <a:t>g</a:t>
            </a:r>
            <a:r>
              <a:rPr lang="ga-IE" sz="2000" dirty="0" smtClean="0">
                <a:latin typeface="Tw Cen MT" panose="020B0602020104020603" pitchFamily="34" charset="0"/>
              </a:rPr>
              <a:t>coire mór ag searmanas oscailte na gCluichí Oilimpeacha.  </a:t>
            </a:r>
            <a:endParaRPr lang="ga-IE" sz="2000" dirty="0">
              <a:latin typeface="Tw Cen MT" panose="020B0602020104020603" pitchFamily="34" charset="0"/>
            </a:endParaRPr>
          </a:p>
        </p:txBody>
      </p:sp>
      <p:sp>
        <p:nvSpPr>
          <p:cNvPr id="8" name="TextBox 7"/>
          <p:cNvSpPr txBox="1"/>
          <p:nvPr/>
        </p:nvSpPr>
        <p:spPr>
          <a:xfrm>
            <a:off x="952544" y="1141689"/>
            <a:ext cx="8245244" cy="1631216"/>
          </a:xfrm>
          <a:prstGeom prst="rect">
            <a:avLst/>
          </a:prstGeom>
          <a:noFill/>
        </p:spPr>
        <p:txBody>
          <a:bodyPr wrap="square" rtlCol="0">
            <a:spAutoFit/>
          </a:bodyPr>
          <a:lstStyle/>
          <a:p>
            <a:r>
              <a:rPr lang="en-IE" sz="2000" dirty="0" smtClean="0">
                <a:latin typeface="Tw Cen MT" panose="020B0602020104020603" pitchFamily="34" charset="0"/>
              </a:rPr>
              <a:t>Sa t</a:t>
            </a:r>
            <a:r>
              <a:rPr lang="ga-IE" sz="2000" dirty="0" smtClean="0">
                <a:latin typeface="Tw Cen MT" panose="020B0602020104020603" pitchFamily="34" charset="0"/>
              </a:rPr>
              <a:t>Sean-Ghréig, bhíodh tine ar lasadh i gcónaí ar altóir Heistia. </a:t>
            </a:r>
            <a:br>
              <a:rPr lang="ga-IE" sz="2000" dirty="0" smtClean="0">
                <a:latin typeface="Tw Cen MT" panose="020B0602020104020603" pitchFamily="34" charset="0"/>
              </a:rPr>
            </a:br>
            <a:r>
              <a:rPr lang="ga-IE" sz="2000" dirty="0" smtClean="0">
                <a:latin typeface="Tw Cen MT" panose="020B0602020104020603" pitchFamily="34" charset="0"/>
              </a:rPr>
              <a:t>Ag tús na gCluichí Oilimpeacha lastaí tine ar altóir Shéas agus ar altóir Héire chomh maith agus choinnítí na tinte sin ar lasadh </a:t>
            </a:r>
            <a:r>
              <a:rPr lang="pt-BR" sz="2000" dirty="0">
                <a:latin typeface="Tw Cen MT" panose="020B0602020104020603" pitchFamily="34" charset="0"/>
              </a:rPr>
              <a:t>a fhad is a bhí na cluichí </a:t>
            </a:r>
            <a:r>
              <a:rPr lang="pt-BR" sz="2000" dirty="0" smtClean="0">
                <a:latin typeface="Tw Cen MT" panose="020B0602020104020603" pitchFamily="34" charset="0"/>
              </a:rPr>
              <a:t/>
            </a:r>
            <a:br>
              <a:rPr lang="pt-BR" sz="2000" dirty="0" smtClean="0">
                <a:latin typeface="Tw Cen MT" panose="020B0602020104020603" pitchFamily="34" charset="0"/>
              </a:rPr>
            </a:br>
            <a:r>
              <a:rPr lang="pt-BR" sz="2000" dirty="0" smtClean="0">
                <a:latin typeface="Tw Cen MT" panose="020B0602020104020603" pitchFamily="34" charset="0"/>
              </a:rPr>
              <a:t>ar </a:t>
            </a:r>
            <a:r>
              <a:rPr lang="pt-BR" sz="2000" dirty="0">
                <a:latin typeface="Tw Cen MT" panose="020B0602020104020603" pitchFamily="34" charset="0"/>
              </a:rPr>
              <a:t>siúl</a:t>
            </a:r>
            <a:r>
              <a:rPr lang="ga-IE" sz="2000" dirty="0" smtClean="0">
                <a:latin typeface="Tw Cen MT" panose="020B0602020104020603" pitchFamily="34" charset="0"/>
              </a:rPr>
              <a:t>. Sa lá atá inniu ann, lastar Tóirse na gCluichí Oilimpeacha i gcathair Oilimpia, an áit chéanna inar</a:t>
            </a:r>
            <a:r>
              <a:rPr lang="en-IE" sz="2000" dirty="0" smtClean="0">
                <a:latin typeface="Tw Cen MT" panose="020B0602020104020603" pitchFamily="34" charset="0"/>
              </a:rPr>
              <a:t> </a:t>
            </a:r>
            <a:r>
              <a:rPr lang="ga-IE" sz="2000" dirty="0" smtClean="0">
                <a:latin typeface="Tw Cen MT" panose="020B0602020104020603" pitchFamily="34" charset="0"/>
              </a:rPr>
              <a:t>tionóladh na chéad Chluichí Oilimpeacha. </a:t>
            </a:r>
            <a:endParaRPr lang="ga-IE" sz="2000" dirty="0">
              <a:latin typeface="Tw Cen MT" panose="020B0602020104020603" pitchFamily="34" charset="0"/>
            </a:endParaRPr>
          </a:p>
        </p:txBody>
      </p:sp>
      <p:pic>
        <p:nvPicPr>
          <p:cNvPr id="11"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An Gum\Ginearalta\Féach Thart\FÉACH THART - R6\Stair - FT R6\Sleamhnáin - FT - Stair - R6\Íomhánna - Sleamhnáin - FT Stair - R6\Ceannach - Sleamhnáin - FT Stair - R6\10 Na Cluichí Oilimpeacha_Shutterstock\shutterstock_1035474304.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83075" l="8360" r="89630">
                        <a14:foregroundMark x1="34921" y1="8322" x2="34921" y2="8322"/>
                        <a14:foregroundMark x1="32698" y1="9027" x2="32698" y2="9027"/>
                        <a14:foregroundMark x1="35661" y1="9450" x2="36825" y2="10014"/>
                        <a14:foregroundMark x1="37037" y1="8322" x2="37778" y2="9168"/>
                      </a14:backgroundRemoval>
                    </a14:imgEffect>
                  </a14:imgLayer>
                </a14:imgProps>
              </a:ext>
              <a:ext uri="{28A0092B-C50C-407E-A947-70E740481C1C}">
                <a14:useLocalDpi xmlns:a14="http://schemas.microsoft.com/office/drawing/2010/main"/>
              </a:ext>
            </a:extLst>
          </a:blip>
          <a:srcRect l="28410" t="3394" r="33952" b="16037"/>
          <a:stretch/>
        </p:blipFill>
        <p:spPr bwMode="auto">
          <a:xfrm>
            <a:off x="8922058" y="887766"/>
            <a:ext cx="1509204" cy="242360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R:\An Gum\Ginearalta\Féach Thart\FÉACH THART - R6\Stair - FT R6\Sleamhnáin - FT - Stair - R6\Íomhánna - Sleamhnáin - FT Stair - R6\Ceannach - Sleamhnáin - FT Stair - R6\10 Na Cluichí Oilimpeacha_Shutterstock\shutterstock_10238993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52544" y="2934980"/>
            <a:ext cx="3094545" cy="24125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445854" y="5453316"/>
            <a:ext cx="8612546" cy="707886"/>
          </a:xfrm>
          <a:prstGeom prst="rect">
            <a:avLst/>
          </a:prstGeom>
          <a:solidFill>
            <a:schemeClr val="accent5">
              <a:lumMod val="60000"/>
              <a:lumOff val="40000"/>
            </a:schemeClr>
          </a:solidFill>
          <a:ln w="9525">
            <a:noFill/>
            <a:miter lim="800000"/>
            <a:headEnd/>
            <a:tailEnd/>
          </a:ln>
        </p:spPr>
        <p:txBody>
          <a:bodyPr wrap="square">
            <a:spAutoFit/>
          </a:bodyPr>
          <a:lstStyle/>
          <a:p>
            <a:r>
              <a:rPr lang="ga-IE" sz="2000" dirty="0" smtClean="0">
                <a:latin typeface="Arial" panose="020B0604020202020204" pitchFamily="34" charset="0"/>
                <a:cs typeface="Arial" panose="020B0604020202020204" pitchFamily="34" charset="0"/>
              </a:rPr>
              <a:t>Cliceáil ar an nasc thíos chun féachaint ar fhíseán faoi Thóirse na gCluichí Oilimpeacha: </a:t>
            </a:r>
            <a:r>
              <a:rPr lang="ga-IE" sz="2000" dirty="0" smtClean="0">
                <a:latin typeface="Arial" panose="020B0604020202020204" pitchFamily="34" charset="0"/>
                <a:cs typeface="Arial" panose="020B0604020202020204" pitchFamily="34" charset="0"/>
                <a:hlinkClick r:id="rId7"/>
              </a:rPr>
              <a:t>https://www.youtube.com/watch?v=H71QFs4Zdno</a:t>
            </a:r>
            <a:r>
              <a:rPr lang="ga-IE"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709762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1000"/>
                                        <p:tgtEl>
                                          <p:spTgt spid="4099"/>
                                        </p:tgtEl>
                                      </p:cBhvr>
                                    </p:animEffect>
                                    <p:anim calcmode="lin" valueType="num">
                                      <p:cBhvr>
                                        <p:cTn id="25" dur="1000" fill="hold"/>
                                        <p:tgtEl>
                                          <p:spTgt spid="4099"/>
                                        </p:tgtEl>
                                        <p:attrNameLst>
                                          <p:attrName>ppt_x</p:attrName>
                                        </p:attrNameLst>
                                      </p:cBhvr>
                                      <p:tavLst>
                                        <p:tav tm="0">
                                          <p:val>
                                            <p:strVal val="#ppt_x"/>
                                          </p:val>
                                        </p:tav>
                                        <p:tav tm="100000">
                                          <p:val>
                                            <p:strVal val="#ppt_x"/>
                                          </p:val>
                                        </p:tav>
                                      </p:tavLst>
                                    </p:anim>
                                    <p:anim calcmode="lin" valueType="num">
                                      <p:cBhvr>
                                        <p:cTn id="2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5" name="TextBox 4"/>
          <p:cNvSpPr txBox="1"/>
          <p:nvPr/>
        </p:nvSpPr>
        <p:spPr>
          <a:xfrm>
            <a:off x="1100587" y="996901"/>
            <a:ext cx="5628687" cy="2554545"/>
          </a:xfrm>
          <a:prstGeom prst="rect">
            <a:avLst/>
          </a:prstGeom>
          <a:noFill/>
        </p:spPr>
        <p:txBody>
          <a:bodyPr wrap="square" rtlCol="0">
            <a:spAutoFit/>
          </a:bodyPr>
          <a:lstStyle/>
          <a:p>
            <a:r>
              <a:rPr lang="ga-IE" sz="2000" dirty="0" smtClean="0">
                <a:latin typeface="Tw Cen MT" panose="020B0602020104020603" pitchFamily="34" charset="0"/>
              </a:rPr>
              <a:t>Bíonn réimse leathan comórtas mar chuid de na Cluichí Oilimpeacha sa lá atá inniu ann. Ina measc </a:t>
            </a:r>
            <a:br>
              <a:rPr lang="ga-IE" sz="2000" dirty="0" smtClean="0">
                <a:latin typeface="Tw Cen MT" panose="020B0602020104020603" pitchFamily="34" charset="0"/>
              </a:rPr>
            </a:br>
            <a:r>
              <a:rPr lang="ga-IE" sz="2000" dirty="0" smtClean="0">
                <a:latin typeface="Tw Cen MT" panose="020B0602020104020603" pitchFamily="34" charset="0"/>
              </a:rPr>
              <a:t>tá an lúthchleasaíocht, an ghleacaíocht, an snámh, </a:t>
            </a:r>
            <a:br>
              <a:rPr lang="ga-IE" sz="2000" dirty="0" smtClean="0">
                <a:latin typeface="Tw Cen MT" panose="020B0602020104020603" pitchFamily="34" charset="0"/>
              </a:rPr>
            </a:br>
            <a:r>
              <a:rPr lang="ga-IE" sz="2000" dirty="0" smtClean="0">
                <a:latin typeface="Tw Cen MT" panose="020B0602020104020603" pitchFamily="34" charset="0"/>
              </a:rPr>
              <a:t>an </a:t>
            </a:r>
            <a:r>
              <a:rPr lang="en-IE" sz="2000" dirty="0" smtClean="0">
                <a:latin typeface="Tw Cen MT" panose="020B0602020104020603" pitchFamily="34" charset="0"/>
              </a:rPr>
              <a:t>t</a:t>
            </a:r>
            <a:r>
              <a:rPr lang="ga-IE" sz="2000" dirty="0" smtClean="0">
                <a:latin typeface="Tw Cen MT" panose="020B0602020104020603" pitchFamily="34" charset="0"/>
              </a:rPr>
              <a:t>seoltóireacht, an júdó, an dornálaíocht, an leadóg, an rothaíocht, an bhoghdóireacht, an churachóireacht agus go leor eile. Murab ionann agus na seanchluichí, glacann mná páirt sna </a:t>
            </a:r>
            <a:r>
              <a:rPr lang="en-US" sz="2000" dirty="0" err="1" smtClean="0">
                <a:latin typeface="Tw Cen MT" panose="020B0602020104020603" pitchFamily="34" charset="0"/>
              </a:rPr>
              <a:t>comórtais</a:t>
            </a:r>
            <a:r>
              <a:rPr lang="en-US" sz="2000" dirty="0" smtClean="0">
                <a:latin typeface="Tw Cen MT" panose="020B0602020104020603" pitchFamily="34" charset="0"/>
              </a:rPr>
              <a:t> </a:t>
            </a:r>
            <a:r>
              <a:rPr lang="ga-IE" sz="2000" dirty="0" smtClean="0">
                <a:latin typeface="Tw Cen MT" panose="020B0602020104020603" pitchFamily="34" charset="0"/>
              </a:rPr>
              <a:t>agus bíonn éadaí ar na hiomaitheoirí ar fad!  </a:t>
            </a:r>
          </a:p>
        </p:txBody>
      </p:sp>
      <p:pic>
        <p:nvPicPr>
          <p:cNvPr id="6" name="Picture 4"/>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100000" l="0" r="100000">
                        <a14:foregroundMark x1="2242" y1="91993" x2="92526" y2="90290"/>
                        <a14:foregroundMark x1="3886" y1="98467" x2="10164" y2="99319"/>
                        <a14:foregroundMark x1="43946" y1="97104" x2="47235" y2="99659"/>
                        <a14:foregroundMark x1="3886" y1="95741" x2="149" y2="93697"/>
                        <a14:foregroundMark x1="6502" y1="95230" x2="96440" y2="97173"/>
                        <a14:foregroundMark x1="5263" y1="88163" x2="97368" y2="86572"/>
                        <a14:foregroundMark x1="83901" y1="84982" x2="95201" y2="84629"/>
                        <a14:foregroundMark x1="95511" y1="92226" x2="96130" y2="84276"/>
                      </a14:backgroundRemoval>
                    </a14:imgEffect>
                  </a14:imgLayer>
                </a14:imgProps>
              </a:ext>
              <a:ext uri="{28A0092B-C50C-407E-A947-70E740481C1C}">
                <a14:useLocalDpi xmlns:a14="http://schemas.microsoft.com/office/drawing/2010/main"/>
              </a:ext>
            </a:extLst>
          </a:blip>
          <a:stretch>
            <a:fillRect/>
          </a:stretch>
        </p:blipFill>
        <p:spPr bwMode="auto">
          <a:xfrm>
            <a:off x="7955473" y="3649734"/>
            <a:ext cx="2686664" cy="2357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00587" y="4012804"/>
            <a:ext cx="5628685" cy="1631216"/>
          </a:xfrm>
          <a:prstGeom prst="rect">
            <a:avLst/>
          </a:prstGeom>
        </p:spPr>
        <p:txBody>
          <a:bodyPr wrap="square">
            <a:spAutoFit/>
          </a:bodyPr>
          <a:lstStyle/>
          <a:p>
            <a:r>
              <a:rPr lang="ga-IE" sz="2000" dirty="0">
                <a:latin typeface="Tw Cen MT" panose="020B0602020104020603" pitchFamily="34" charset="0"/>
              </a:rPr>
              <a:t>Boinn seachas coróin duilleog a bhronntar ar na buaiteoirí. </a:t>
            </a:r>
            <a:r>
              <a:rPr lang="ga-IE" sz="2000">
                <a:latin typeface="Tw Cen MT" panose="020B0602020104020603" pitchFamily="34" charset="0"/>
              </a:rPr>
              <a:t>Bronntar </a:t>
            </a:r>
            <a:r>
              <a:rPr lang="ga-IE" sz="2000" smtClean="0">
                <a:latin typeface="Tw Cen MT" panose="020B0602020104020603" pitchFamily="34" charset="0"/>
              </a:rPr>
              <a:t>bonn </a:t>
            </a:r>
            <a:r>
              <a:rPr lang="ga-IE" sz="2000" dirty="0">
                <a:latin typeface="Tw Cen MT" panose="020B0602020104020603" pitchFamily="34" charset="0"/>
              </a:rPr>
              <a:t>ar an triúr is fearr </a:t>
            </a:r>
            <a:br>
              <a:rPr lang="ga-IE" sz="2000" dirty="0">
                <a:latin typeface="Tw Cen MT" panose="020B0602020104020603" pitchFamily="34" charset="0"/>
              </a:rPr>
            </a:br>
            <a:r>
              <a:rPr lang="ga-IE" sz="2000" dirty="0">
                <a:latin typeface="Tw Cen MT" panose="020B0602020104020603" pitchFamily="34" charset="0"/>
              </a:rPr>
              <a:t>i ngach comórtas – bonn óir ar an mbuaiteoir, </a:t>
            </a:r>
            <a:br>
              <a:rPr lang="ga-IE" sz="2000" dirty="0">
                <a:latin typeface="Tw Cen MT" panose="020B0602020104020603" pitchFamily="34" charset="0"/>
              </a:rPr>
            </a:br>
            <a:r>
              <a:rPr lang="ga-IE" sz="2000" dirty="0">
                <a:latin typeface="Tw Cen MT" panose="020B0602020104020603" pitchFamily="34" charset="0"/>
              </a:rPr>
              <a:t>bonn airgid ar an duine a thagann sa dara háit agus</a:t>
            </a:r>
          </a:p>
          <a:p>
            <a:r>
              <a:rPr lang="ga-IE" sz="2000" dirty="0">
                <a:latin typeface="Tw Cen MT" panose="020B0602020104020603" pitchFamily="34" charset="0"/>
              </a:rPr>
              <a:t>bonn cré-umha ar an duine a thagann sa tríú </a:t>
            </a:r>
            <a:r>
              <a:rPr lang="ga-IE" sz="2000" dirty="0" smtClean="0">
                <a:latin typeface="Tw Cen MT" panose="020B0602020104020603" pitchFamily="34" charset="0"/>
              </a:rPr>
              <a:t>háit</a:t>
            </a:r>
            <a:r>
              <a:rPr lang="en-US" sz="2000" dirty="0" smtClean="0">
                <a:latin typeface="Tw Cen MT" panose="020B0602020104020603" pitchFamily="34" charset="0"/>
              </a:rPr>
              <a:t>.</a:t>
            </a:r>
            <a:endParaRPr lang="ga-IE" sz="2000" dirty="0">
              <a:latin typeface="Tw Cen MT" panose="020B0602020104020603" pitchFamily="34" charset="0"/>
            </a:endParaRPr>
          </a:p>
        </p:txBody>
      </p:sp>
      <p:pic>
        <p:nvPicPr>
          <p:cNvPr id="8"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461127" y="1049762"/>
            <a:ext cx="3675356" cy="2448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0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Rectangle 1"/>
          <p:cNvSpPr>
            <a:spLocks noChangeArrowheads="1"/>
          </p:cNvSpPr>
          <p:nvPr/>
        </p:nvSpPr>
        <p:spPr bwMode="auto">
          <a:xfrm>
            <a:off x="1046439" y="1610003"/>
            <a:ext cx="15189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sz="2000" dirty="0" smtClean="0">
                <a:solidFill>
                  <a:schemeClr val="tx1"/>
                </a:solidFill>
                <a:latin typeface="Tw Cen MT" panose="020B0602020104020603" pitchFamily="34" charset="0"/>
              </a:rPr>
              <a:t>Rásaí amháin a bhí sna chéad Chluichí Oilimpeacha</a:t>
            </a:r>
            <a:endParaRPr lang="ga-IE" altLang="en-US" sz="2000" dirty="0">
              <a:solidFill>
                <a:schemeClr val="tx1"/>
              </a:solidFill>
              <a:latin typeface="Tw Cen MT" panose="020B0602020104020603" pitchFamily="34" charset="0"/>
            </a:endParaRPr>
          </a:p>
        </p:txBody>
      </p:sp>
      <p:sp>
        <p:nvSpPr>
          <p:cNvPr id="8" name="Rectangle 1"/>
          <p:cNvSpPr>
            <a:spLocks noChangeArrowheads="1"/>
          </p:cNvSpPr>
          <p:nvPr/>
        </p:nvSpPr>
        <p:spPr bwMode="auto">
          <a:xfrm>
            <a:off x="9563779" y="1621780"/>
            <a:ext cx="1824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sz="2000" dirty="0" smtClean="0">
                <a:solidFill>
                  <a:schemeClr val="tx1"/>
                </a:solidFill>
                <a:latin typeface="Tw Cen MT" panose="020B0602020104020603" pitchFamily="34" charset="0"/>
              </a:rPr>
              <a:t>Bíonn na Cluichí Oilimpeacha ar siúl gach ceithre bliana. </a:t>
            </a:r>
            <a:endParaRPr lang="ga-IE" altLang="en-US" sz="2000" dirty="0">
              <a:solidFill>
                <a:schemeClr val="tx1"/>
              </a:solidFill>
              <a:latin typeface="Tw Cen MT" panose="020B0602020104020603" pitchFamily="34" charset="0"/>
            </a:endParaRPr>
          </a:p>
        </p:txBody>
      </p:sp>
      <p:sp>
        <p:nvSpPr>
          <p:cNvPr id="10" name="Rectangle 1"/>
          <p:cNvSpPr>
            <a:spLocks noChangeArrowheads="1"/>
          </p:cNvSpPr>
          <p:nvPr/>
        </p:nvSpPr>
        <p:spPr bwMode="auto">
          <a:xfrm>
            <a:off x="2847974" y="2193091"/>
            <a:ext cx="2125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buNone/>
            </a:pPr>
            <a:r>
              <a:rPr lang="ga-IE" altLang="en-US" sz="2000" dirty="0" smtClean="0">
                <a:solidFill>
                  <a:schemeClr val="tx1"/>
                </a:solidFill>
                <a:latin typeface="Tw Cen MT" panose="020B0602020104020603" pitchFamily="34" charset="0"/>
              </a:rPr>
              <a:t>Is é Corrán Tuathail an sliabh is airde sa Ghréig. </a:t>
            </a:r>
            <a:endParaRPr lang="ga-IE" altLang="en-US" sz="2000" dirty="0">
              <a:solidFill>
                <a:schemeClr val="tx1"/>
              </a:solidFill>
              <a:latin typeface="Tw Cen MT" panose="020B0602020104020603" pitchFamily="34" charset="0"/>
            </a:endParaRPr>
          </a:p>
        </p:txBody>
      </p:sp>
      <p:sp>
        <p:nvSpPr>
          <p:cNvPr id="12" name="Rectangle 11"/>
          <p:cNvSpPr/>
          <p:nvPr/>
        </p:nvSpPr>
        <p:spPr>
          <a:xfrm>
            <a:off x="1125359" y="1304003"/>
            <a:ext cx="1440000" cy="3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sp>
        <p:nvSpPr>
          <p:cNvPr id="14" name="Rectangle 13"/>
          <p:cNvSpPr/>
          <p:nvPr/>
        </p:nvSpPr>
        <p:spPr>
          <a:xfrm>
            <a:off x="7848212" y="1886168"/>
            <a:ext cx="1440000" cy="3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sp>
        <p:nvSpPr>
          <p:cNvPr id="15" name="Rectangle 14"/>
          <p:cNvSpPr/>
          <p:nvPr/>
        </p:nvSpPr>
        <p:spPr>
          <a:xfrm>
            <a:off x="3230376" y="1886169"/>
            <a:ext cx="1440000" cy="30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Bréagach</a:t>
            </a:r>
            <a:endParaRPr lang="ga-IE" sz="2000" dirty="0">
              <a:latin typeface="Tw Cen MT" panose="020B0602020104020603" pitchFamily="34" charset="0"/>
              <a:cs typeface="Arial" panose="020B0604020202020204" pitchFamily="34" charset="0"/>
            </a:endParaRPr>
          </a:p>
        </p:txBody>
      </p:sp>
      <p:pic>
        <p:nvPicPr>
          <p:cNvPr id="17"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99267" l="0" r="100000">
                        <a14:foregroundMark x1="5373" y1="89242" x2="20597" y2="96088"/>
                        <a14:foregroundMark x1="20000" y1="93643" x2="30149" y2="74328"/>
                        <a14:foregroundMark x1="73134" y1="84597" x2="88955" y2="74328"/>
                        <a14:foregroundMark x1="88358" y1="72372" x2="98806" y2="87286"/>
                        <a14:foregroundMark x1="94328" y1="89242" x2="88358" y2="78240"/>
                        <a14:foregroundMark x1="89552" y1="80196" x2="84776" y2="72372"/>
                        <a14:foregroundMark x1="1791" y1="90465" x2="8358" y2="96333"/>
                        <a14:foregroundMark x1="8657" y1="96333" x2="20299" y2="99267"/>
                        <a14:foregroundMark x1="21194" y1="98289" x2="23582" y2="94132"/>
                      </a14:backgroundRemoval>
                    </a14:imgEffect>
                  </a14:imgLayer>
                </a14:imgProps>
              </a:ext>
              <a:ext uri="{28A0092B-C50C-407E-A947-70E740481C1C}">
                <a14:useLocalDpi xmlns:a14="http://schemas.microsoft.com/office/drawing/2010/main"/>
              </a:ext>
            </a:extLst>
          </a:blip>
          <a:stretch>
            <a:fillRect/>
          </a:stretch>
        </p:blipFill>
        <p:spPr bwMode="auto">
          <a:xfrm>
            <a:off x="906436" y="3282416"/>
            <a:ext cx="1509230" cy="184261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216084" y="832217"/>
            <a:ext cx="3775705" cy="646331"/>
          </a:xfrm>
          <a:prstGeom prst="rect">
            <a:avLst/>
          </a:prstGeom>
          <a:noFill/>
        </p:spPr>
        <p:txBody>
          <a:bodyPr wrap="square" rtlCol="0">
            <a:spAutoFit/>
          </a:bodyPr>
          <a:lstStyle/>
          <a:p>
            <a:r>
              <a:rPr lang="ga-IE" sz="3600" dirty="0" smtClean="0">
                <a:latin typeface="Berlin Sans FB" panose="020E0602020502020306" pitchFamily="34" charset="0"/>
                <a:ea typeface="Yu Gothic Light" panose="020B0300000000000000" pitchFamily="34" charset="-128"/>
                <a:cs typeface="MV Boli" panose="02000500030200090000" pitchFamily="2" charset="0"/>
              </a:rPr>
              <a:t>Fíor nó Bréagach?</a:t>
            </a:r>
            <a:endParaRPr lang="ga-IE" sz="3600" dirty="0">
              <a:latin typeface="Berlin Sans FB" panose="020E0602020502020306" pitchFamily="34" charset="0"/>
              <a:ea typeface="Yu Gothic Light" panose="020B0300000000000000" pitchFamily="34" charset="-128"/>
              <a:cs typeface="MV Boli" panose="02000500030200090000" pitchFamily="2" charset="0"/>
            </a:endParaRPr>
          </a:p>
        </p:txBody>
      </p:sp>
      <p:sp>
        <p:nvSpPr>
          <p:cNvPr id="2" name="TextBox 1"/>
          <p:cNvSpPr txBox="1"/>
          <p:nvPr/>
        </p:nvSpPr>
        <p:spPr>
          <a:xfrm>
            <a:off x="5162600" y="4243513"/>
            <a:ext cx="2015197" cy="984885"/>
          </a:xfrm>
          <a:prstGeom prst="rect">
            <a:avLst/>
          </a:prstGeom>
          <a:noFill/>
        </p:spPr>
        <p:txBody>
          <a:bodyPr wrap="square" rtlCol="0">
            <a:spAutoFit/>
          </a:bodyPr>
          <a:lstStyle/>
          <a:p>
            <a:pPr algn="ctr"/>
            <a:r>
              <a:rPr lang="ga-IE" sz="2000" dirty="0" smtClean="0">
                <a:latin typeface="Tw Cen MT" panose="020B0602020104020603" pitchFamily="34" charset="0"/>
              </a:rPr>
              <a:t>Ba é Apalló </a:t>
            </a:r>
            <a:br>
              <a:rPr lang="ga-IE" sz="2000" dirty="0" smtClean="0">
                <a:latin typeface="Tw Cen MT" panose="020B0602020104020603" pitchFamily="34" charset="0"/>
              </a:rPr>
            </a:br>
            <a:r>
              <a:rPr lang="ga-IE" sz="2000" dirty="0" smtClean="0">
                <a:latin typeface="Tw Cen MT" panose="020B0602020104020603" pitchFamily="34" charset="0"/>
              </a:rPr>
              <a:t>dia na farraige. </a:t>
            </a:r>
            <a:r>
              <a:rPr lang="ga-IE" dirty="0" smtClean="0">
                <a:latin typeface="Tw Cen MT" panose="020B0602020104020603" pitchFamily="34" charset="0"/>
              </a:rPr>
              <a:t>  </a:t>
            </a:r>
          </a:p>
          <a:p>
            <a:pPr algn="ctr"/>
            <a:endParaRPr lang="ga-IE" dirty="0"/>
          </a:p>
        </p:txBody>
      </p:sp>
      <p:sp>
        <p:nvSpPr>
          <p:cNvPr id="4" name="TextBox 3"/>
          <p:cNvSpPr txBox="1"/>
          <p:nvPr/>
        </p:nvSpPr>
        <p:spPr>
          <a:xfrm>
            <a:off x="7622557" y="2194509"/>
            <a:ext cx="1891310" cy="1908215"/>
          </a:xfrm>
          <a:prstGeom prst="rect">
            <a:avLst/>
          </a:prstGeom>
          <a:noFill/>
        </p:spPr>
        <p:txBody>
          <a:bodyPr wrap="square" rtlCol="0">
            <a:spAutoFit/>
          </a:bodyPr>
          <a:lstStyle/>
          <a:p>
            <a:pPr algn="ctr"/>
            <a:r>
              <a:rPr lang="ga-IE" sz="2000" dirty="0" smtClean="0">
                <a:latin typeface="Tw Cen MT" panose="020B0602020104020603" pitchFamily="34" charset="0"/>
              </a:rPr>
              <a:t>Cuireadh tús </a:t>
            </a:r>
            <a:br>
              <a:rPr lang="ga-IE" sz="2000" dirty="0" smtClean="0">
                <a:latin typeface="Tw Cen MT" panose="020B0602020104020603" pitchFamily="34" charset="0"/>
              </a:rPr>
            </a:br>
            <a:r>
              <a:rPr lang="ga-IE" sz="2000" dirty="0" smtClean="0">
                <a:latin typeface="Tw Cen MT" panose="020B0602020104020603" pitchFamily="34" charset="0"/>
              </a:rPr>
              <a:t>leis na Cluichí Oilimpeacha nua-aimseartha sa bhliain 1896. </a:t>
            </a:r>
          </a:p>
          <a:p>
            <a:pPr algn="ctr"/>
            <a:endParaRPr lang="ga-IE" dirty="0"/>
          </a:p>
        </p:txBody>
      </p:sp>
      <p:sp>
        <p:nvSpPr>
          <p:cNvPr id="23" name="Rectangle 22"/>
          <p:cNvSpPr/>
          <p:nvPr/>
        </p:nvSpPr>
        <p:spPr>
          <a:xfrm>
            <a:off x="9765036" y="1304003"/>
            <a:ext cx="1440000" cy="3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Fíor</a:t>
            </a:r>
            <a:endParaRPr lang="ga-IE" sz="2000" dirty="0">
              <a:latin typeface="Tw Cen MT" panose="020B0602020104020603" pitchFamily="34" charset="0"/>
              <a:cs typeface="Arial" panose="020B0604020202020204" pitchFamily="34" charset="0"/>
            </a:endParaRPr>
          </a:p>
        </p:txBody>
      </p:sp>
      <p:sp>
        <p:nvSpPr>
          <p:cNvPr id="24" name="Rectangle 23"/>
          <p:cNvSpPr/>
          <p:nvPr/>
        </p:nvSpPr>
        <p:spPr>
          <a:xfrm>
            <a:off x="5450199" y="3937514"/>
            <a:ext cx="1440000" cy="30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latin typeface="Tw Cen MT" panose="020B0602020104020603" pitchFamily="34" charset="0"/>
                <a:cs typeface="Arial" panose="020B0604020202020204" pitchFamily="34" charset="0"/>
              </a:rPr>
              <a:t>Bréagach</a:t>
            </a:r>
            <a:endParaRPr lang="ga-IE" sz="2000" dirty="0">
              <a:latin typeface="Tw Cen MT" panose="020B0602020104020603" pitchFamily="34" charset="0"/>
              <a:cs typeface="Arial" panose="020B0604020202020204" pitchFamily="34" charset="0"/>
            </a:endParaRPr>
          </a:p>
        </p:txBody>
      </p:sp>
      <p:pic>
        <p:nvPicPr>
          <p:cNvPr id="26"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An Gum\Ginearalta\Féach Thart\FÉACH THART - R6\Stair - FT R6\Sleamhnáin - FT - Stair - R6\Íomhánna - Sleamhnáin - FT Stair - R6\Ceannach - Sleamhnáin - FT Stair - R6\10 Na Cluichí Oilimpeacha_Shutterstock\shutterstock_376498132.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5445" b="95826" l="5082" r="94737">
                        <a14:backgroundMark x1="41924" y1="19238" x2="68058" y2="29401"/>
                        <a14:backgroundMark x1="66243" y1="41016" x2="66606" y2="31760"/>
                        <a14:backgroundMark x1="62250" y1="54265" x2="81851" y2="25953"/>
                        <a14:backgroundMark x1="62069" y1="60617" x2="81851" y2="78040"/>
                        <a14:backgroundMark x1="43194" y1="62432" x2="17967" y2="73321"/>
                        <a14:backgroundMark x1="54265" y1="70599" x2="52269" y2="87296"/>
                        <a14:backgroundMark x1="45735" y1="56806" x2="7078" y2="37568"/>
                        <a14:backgroundMark x1="58439" y1="50454" x2="60617" y2="49183"/>
                        <a14:backgroundMark x1="64610" y1="44646" x2="64610" y2="44646"/>
                        <a14:backgroundMark x1="61343" y1="48639" x2="61343" y2="48639"/>
                      </a14:backgroundRemoval>
                    </a14:imgEffect>
                  </a14:imgLayer>
                </a14:imgProps>
              </a:ext>
              <a:ext uri="{28A0092B-C50C-407E-A947-70E740481C1C}">
                <a14:useLocalDpi xmlns:a14="http://schemas.microsoft.com/office/drawing/2010/main"/>
              </a:ext>
            </a:extLst>
          </a:blip>
          <a:srcRect/>
          <a:stretch>
            <a:fillRect/>
          </a:stretch>
        </p:blipFill>
        <p:spPr bwMode="auto">
          <a:xfrm>
            <a:off x="2543810" y="3148616"/>
            <a:ext cx="2594827" cy="25948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R:\An Gum\Ginearalta\Féach Thart\FÉACH THART - R6\Stair - FT R6\Sleamhnáin - FT - Stair - R6\Íomhánna - Sleamhnáin - FT Stair - R6\Ceannach - Sleamhnáin - FT Stair - R6\10 Na Cluichí Oilimpeacha_Shutterstock\shutterstock_371155541.jpg"/>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452" b="100000" l="9804" r="89916"/>
                    </a14:imgEffect>
                  </a14:imgLayer>
                </a14:imgProps>
              </a:ext>
              <a:ext uri="{28A0092B-C50C-407E-A947-70E740481C1C}">
                <a14:useLocalDpi xmlns:a14="http://schemas.microsoft.com/office/drawing/2010/main"/>
              </a:ext>
            </a:extLst>
          </a:blip>
          <a:srcRect/>
          <a:stretch>
            <a:fillRect/>
          </a:stretch>
        </p:blipFill>
        <p:spPr bwMode="auto">
          <a:xfrm>
            <a:off x="9669061" y="2946173"/>
            <a:ext cx="1631950" cy="25193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941980" y="3866671"/>
            <a:ext cx="1252463" cy="18154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4545831" y="2831350"/>
            <a:ext cx="3100338" cy="103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07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123"/>
                                        </p:tgtEl>
                                        <p:attrNameLst>
                                          <p:attrName>style.visibility</p:attrName>
                                        </p:attrNameLst>
                                      </p:cBhvr>
                                      <p:to>
                                        <p:strVal val="visible"/>
                                      </p:to>
                                    </p:set>
                                    <p:animEffect transition="in" filter="fade">
                                      <p:cBhvr>
                                        <p:cTn id="80" dur="1000"/>
                                        <p:tgtEl>
                                          <p:spTgt spid="5123"/>
                                        </p:tgtEl>
                                      </p:cBhvr>
                                    </p:animEffect>
                                    <p:anim calcmode="lin" valueType="num">
                                      <p:cBhvr>
                                        <p:cTn id="81" dur="1000" fill="hold"/>
                                        <p:tgtEl>
                                          <p:spTgt spid="5123"/>
                                        </p:tgtEl>
                                        <p:attrNameLst>
                                          <p:attrName>ppt_x</p:attrName>
                                        </p:attrNameLst>
                                      </p:cBhvr>
                                      <p:tavLst>
                                        <p:tav tm="0">
                                          <p:val>
                                            <p:strVal val="#ppt_x"/>
                                          </p:val>
                                        </p:tav>
                                        <p:tav tm="100000">
                                          <p:val>
                                            <p:strVal val="#ppt_x"/>
                                          </p:val>
                                        </p:tav>
                                      </p:tavLst>
                                    </p:anim>
                                    <p:anim calcmode="lin" valueType="num">
                                      <p:cBhvr>
                                        <p:cTn id="82"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animBg="1"/>
      <p:bldP spid="14" grpId="0" animBg="1"/>
      <p:bldP spid="15" grpId="0" animBg="1"/>
      <p:bldP spid="2" grpId="0"/>
      <p:bldP spid="4" grpId="0"/>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4" name="Rectangle 13"/>
          <p:cNvSpPr/>
          <p:nvPr/>
        </p:nvSpPr>
        <p:spPr>
          <a:xfrm>
            <a:off x="2007955" y="2694691"/>
            <a:ext cx="8191964" cy="1569660"/>
          </a:xfrm>
          <a:prstGeom prst="rect">
            <a:avLst/>
          </a:prstGeom>
        </p:spPr>
        <p:txBody>
          <a:bodyPr wrap="square">
            <a:spAutoFit/>
          </a:bodyPr>
          <a:lstStyle/>
          <a:p>
            <a:pPr algn="ctr"/>
            <a:r>
              <a:rPr lang="ga-IE" sz="3200" dirty="0" smtClean="0">
                <a:latin typeface="Tw Cen MT" panose="020B0602020104020603" pitchFamily="34" charset="0"/>
              </a:rPr>
              <a:t>Cliceáil ar an nasc thíos chun féachaint ar fhíseán faoi na Cluichí Oilimpeacha: </a:t>
            </a:r>
          </a:p>
          <a:p>
            <a:pPr algn="ctr"/>
            <a:r>
              <a:rPr lang="ga-IE" sz="3200" dirty="0" smtClean="0">
                <a:latin typeface="Tw Cen MT" panose="020B0602020104020603" pitchFamily="34" charset="0"/>
                <a:hlinkClick r:id="rId2"/>
              </a:rPr>
              <a:t>https://www.youtube.com/watch?v=ht1j4_qV6js</a:t>
            </a:r>
            <a:endParaRPr lang="ga-IE" sz="3200" dirty="0">
              <a:latin typeface="Tw Cen MT" panose="020B0602020104020603" pitchFamily="34" charset="0"/>
            </a:endParaRPr>
          </a:p>
        </p:txBody>
      </p:sp>
      <p:pic>
        <p:nvPicPr>
          <p:cNvPr id="7"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045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6479" y="1094252"/>
            <a:ext cx="10759044" cy="4370427"/>
          </a:xfrm>
          <a:prstGeom prst="rect">
            <a:avLst/>
          </a:prstGeom>
          <a:noFill/>
        </p:spPr>
        <p:txBody>
          <a:bodyPr wrap="square" rtlCol="0">
            <a:spAutoFit/>
          </a:bodyPr>
          <a:lstStyle/>
          <a:p>
            <a:r>
              <a:rPr lang="ga-IE" sz="2600" b="1" dirty="0" smtClean="0">
                <a:solidFill>
                  <a:srgbClr val="000000"/>
                </a:solidFill>
                <a:latin typeface="Tw Cen MT" panose="020B0602020104020603" pitchFamily="34" charset="0"/>
                <a:cs typeface="Times New Roman" pitchFamily="18" charset="0"/>
              </a:rPr>
              <a:t>Íomhánna: </a:t>
            </a:r>
            <a:r>
              <a:rPr lang="ga-IE" sz="2600" dirty="0" smtClean="0">
                <a:solidFill>
                  <a:srgbClr val="000000"/>
                </a:solidFill>
                <a:latin typeface="Tw Cen MT" panose="020B0602020104020603" pitchFamily="34" charset="0"/>
                <a:cs typeface="Times New Roman" pitchFamily="18" charset="0"/>
              </a:rPr>
              <a:t>Shutterstock</a:t>
            </a:r>
            <a:endParaRPr lang="ga-IE" sz="2600" dirty="0">
              <a:solidFill>
                <a:srgbClr val="000000"/>
              </a:solidFill>
              <a:latin typeface="Tw Cen MT" panose="020B0602020104020603" pitchFamily="34" charset="0"/>
              <a:cs typeface="Times New Roman" pitchFamily="18" charset="0"/>
            </a:endParaRPr>
          </a:p>
          <a:p>
            <a:endParaRPr lang="ga-IE" sz="2600" dirty="0">
              <a:solidFill>
                <a:srgbClr val="000000"/>
              </a:solidFill>
              <a:latin typeface="Tw Cen MT" panose="020B0602020104020603" pitchFamily="34" charset="0"/>
              <a:cs typeface="Times New Roman" pitchFamily="18" charset="0"/>
            </a:endParaRPr>
          </a:p>
          <a:p>
            <a:r>
              <a:rPr lang="ga-IE" sz="2600" dirty="0">
                <a:latin typeface="Tw Cen MT" panose="020B0602020104020603" pitchFamily="34" charset="0"/>
                <a:cs typeface="Times New Roman" pitchFamily="18" charset="0"/>
              </a:rPr>
              <a:t>Rinneadh gach iarracht teacht ar úinéir an chóipchirt i gcás na n‑íomhánna </a:t>
            </a:r>
            <a:r>
              <a:rPr lang="ga-IE" sz="2600" dirty="0" smtClean="0">
                <a:latin typeface="Tw Cen MT" panose="020B0602020104020603" pitchFamily="34" charset="0"/>
                <a:cs typeface="Times New Roman" pitchFamily="18" charset="0"/>
              </a:rPr>
              <a:t/>
            </a:r>
            <a:br>
              <a:rPr lang="ga-IE" sz="2600" dirty="0" smtClean="0">
                <a:latin typeface="Tw Cen MT" panose="020B0602020104020603" pitchFamily="34" charset="0"/>
                <a:cs typeface="Times New Roman" pitchFamily="18" charset="0"/>
              </a:rPr>
            </a:br>
            <a:r>
              <a:rPr lang="ga-IE" sz="2600" dirty="0" smtClean="0">
                <a:latin typeface="Tw Cen MT" panose="020B0602020104020603" pitchFamily="34" charset="0"/>
                <a:cs typeface="Times New Roman" pitchFamily="18" charset="0"/>
              </a:rPr>
              <a:t>atá </a:t>
            </a:r>
            <a:r>
              <a:rPr lang="ga-IE" sz="2600" dirty="0">
                <a:latin typeface="Tw Cen MT" panose="020B0602020104020603" pitchFamily="34" charset="0"/>
                <a:cs typeface="Times New Roman" pitchFamily="18" charset="0"/>
              </a:rPr>
              <a:t>ar n</a:t>
            </a:r>
            <a:r>
              <a:rPr lang="ga-IE" sz="2600" dirty="0">
                <a:solidFill>
                  <a:srgbClr val="000000"/>
                </a:solidFill>
                <a:latin typeface="Tw Cen MT" panose="020B0602020104020603" pitchFamily="34" charset="0"/>
                <a:cs typeface="Times New Roman" pitchFamily="18" charset="0"/>
              </a:rPr>
              <a:t>a sleamhnáin seo. Má rinneadh fail</a:t>
            </a:r>
            <a:r>
              <a:rPr lang="en-GB" sz="2600" dirty="0">
                <a:solidFill>
                  <a:srgbClr val="000000"/>
                </a:solidFill>
                <a:latin typeface="Tw Cen MT" panose="020B0602020104020603" pitchFamily="34" charset="0"/>
                <a:cs typeface="Times New Roman" pitchFamily="18" charset="0"/>
              </a:rPr>
              <a:t>l</a:t>
            </a:r>
            <a:r>
              <a:rPr lang="ga-IE" sz="2600" dirty="0">
                <a:solidFill>
                  <a:srgbClr val="000000"/>
                </a:solidFill>
                <a:latin typeface="Tw Cen MT" panose="020B0602020104020603" pitchFamily="34" charset="0"/>
                <a:cs typeface="Times New Roman" pitchFamily="18" charset="0"/>
              </a:rPr>
              <a:t>í ar aon </a:t>
            </a:r>
            <a:r>
              <a:rPr lang="ga-IE" sz="2600" dirty="0" smtClean="0">
                <a:solidFill>
                  <a:srgbClr val="000000"/>
                </a:solidFill>
                <a:latin typeface="Tw Cen MT" panose="020B0602020104020603" pitchFamily="34" charset="0"/>
                <a:cs typeface="Times New Roman" pitchFamily="18" charset="0"/>
              </a:rPr>
              <a:t>bhealach</a:t>
            </a:r>
            <a:r>
              <a:rPr lang="en-IE" sz="2600" dirty="0" smtClean="0">
                <a:solidFill>
                  <a:srgbClr val="000000"/>
                </a:solidFill>
                <a:latin typeface="Tw Cen MT" panose="020B0602020104020603" pitchFamily="34" charset="0"/>
                <a:cs typeface="Times New Roman" pitchFamily="18" charset="0"/>
              </a:rPr>
              <a:t> </a:t>
            </a:r>
            <a:r>
              <a:rPr lang="ga-IE" sz="2600" dirty="0" smtClean="0">
                <a:solidFill>
                  <a:srgbClr val="000000"/>
                </a:solidFill>
                <a:latin typeface="Tw Cen MT" panose="020B0602020104020603" pitchFamily="34" charset="0"/>
                <a:cs typeface="Times New Roman" pitchFamily="18" charset="0"/>
              </a:rPr>
              <a:t>ó </a:t>
            </a:r>
            <a:r>
              <a:rPr lang="ga-IE" sz="2600" dirty="0">
                <a:solidFill>
                  <a:srgbClr val="000000"/>
                </a:solidFill>
                <a:latin typeface="Tw Cen MT" panose="020B0602020104020603" pitchFamily="34" charset="0"/>
                <a:cs typeface="Times New Roman" pitchFamily="18" charset="0"/>
              </a:rPr>
              <a:t>thaobh cóipchirt de ba cheart d’úinéir an chóipchirt </a:t>
            </a:r>
            <a:r>
              <a:rPr lang="ga-IE" sz="2600" dirty="0" smtClean="0">
                <a:solidFill>
                  <a:srgbClr val="000000"/>
                </a:solidFill>
                <a:latin typeface="Tw Cen MT" panose="020B0602020104020603" pitchFamily="34" charset="0"/>
                <a:cs typeface="Times New Roman" pitchFamily="18" charset="0"/>
              </a:rPr>
              <a:t>teagmháil</a:t>
            </a:r>
            <a:r>
              <a:rPr lang="en-IE" sz="2600" dirty="0" smtClean="0">
                <a:solidFill>
                  <a:srgbClr val="000000"/>
                </a:solidFill>
                <a:latin typeface="Tw Cen MT" panose="020B0602020104020603" pitchFamily="34" charset="0"/>
                <a:cs typeface="Times New Roman" pitchFamily="18" charset="0"/>
              </a:rPr>
              <a:t> </a:t>
            </a:r>
            <a:r>
              <a:rPr lang="ga-IE" sz="2600" dirty="0" smtClean="0">
                <a:solidFill>
                  <a:srgbClr val="000000"/>
                </a:solidFill>
                <a:latin typeface="Tw Cen MT" panose="020B0602020104020603" pitchFamily="34" charset="0"/>
                <a:cs typeface="Times New Roman" pitchFamily="18" charset="0"/>
              </a:rPr>
              <a:t>a </a:t>
            </a:r>
            <a:r>
              <a:rPr lang="ga-IE" sz="2600" dirty="0">
                <a:solidFill>
                  <a:srgbClr val="000000"/>
                </a:solidFill>
                <a:latin typeface="Tw Cen MT" panose="020B0602020104020603" pitchFamily="34" charset="0"/>
                <a:cs typeface="Times New Roman" pitchFamily="18" charset="0"/>
              </a:rPr>
              <a:t>dhéanamh leis na </a:t>
            </a:r>
            <a:r>
              <a:rPr lang="ga-IE" sz="2600" dirty="0" smtClean="0">
                <a:solidFill>
                  <a:srgbClr val="000000"/>
                </a:solidFill>
                <a:latin typeface="Tw Cen MT" panose="020B0602020104020603" pitchFamily="34" charset="0"/>
                <a:cs typeface="Times New Roman" pitchFamily="18" charset="0"/>
              </a:rPr>
              <a:t>foilsitheoirí.</a:t>
            </a:r>
            <a:r>
              <a:rPr lang="en-IE" sz="2600" dirty="0" smtClean="0">
                <a:solidFill>
                  <a:srgbClr val="000000"/>
                </a:solidFill>
                <a:latin typeface="Tw Cen MT" panose="020B0602020104020603" pitchFamily="34" charset="0"/>
                <a:cs typeface="Times New Roman" pitchFamily="18" charset="0"/>
              </a:rPr>
              <a:t> </a:t>
            </a:r>
            <a:r>
              <a:rPr lang="ga-IE" sz="2600" dirty="0" smtClean="0">
                <a:solidFill>
                  <a:srgbClr val="000000"/>
                </a:solidFill>
                <a:latin typeface="Tw Cen MT" panose="020B0602020104020603" pitchFamily="34" charset="0"/>
                <a:cs typeface="Times New Roman" pitchFamily="18" charset="0"/>
              </a:rPr>
              <a:t>Beidh </a:t>
            </a:r>
            <a:r>
              <a:rPr lang="ga-IE" sz="2600" dirty="0">
                <a:solidFill>
                  <a:srgbClr val="000000"/>
                </a:solidFill>
                <a:latin typeface="Tw Cen MT" panose="020B0602020104020603" pitchFamily="34" charset="0"/>
                <a:cs typeface="Times New Roman" pitchFamily="18" charset="0"/>
              </a:rPr>
              <a:t>na foilsitheoirí lántoilteanach socruithe cuí a dhéanamh leis.</a:t>
            </a:r>
          </a:p>
          <a:p>
            <a:endParaRPr lang="ga-IE" sz="2600" dirty="0">
              <a:solidFill>
                <a:srgbClr val="000000"/>
              </a:solidFill>
              <a:latin typeface="Tw Cen MT" panose="020B0602020104020603" pitchFamily="34" charset="0"/>
              <a:cs typeface="Times New Roman" pitchFamily="18" charset="0"/>
            </a:endParaRPr>
          </a:p>
          <a:p>
            <a:r>
              <a:rPr lang="ga-IE" sz="2600" dirty="0">
                <a:solidFill>
                  <a:srgbClr val="000000"/>
                </a:solidFill>
                <a:latin typeface="Tw Cen MT" panose="020B0602020104020603" pitchFamily="34" charset="0"/>
                <a:cs typeface="Times New Roman" pitchFamily="18" charset="0"/>
              </a:rPr>
              <a:t>© Foras na Gaeilge, </a:t>
            </a:r>
            <a:r>
              <a:rPr lang="ga-IE" sz="2600" dirty="0" smtClean="0">
                <a:solidFill>
                  <a:srgbClr val="000000"/>
                </a:solidFill>
                <a:latin typeface="Tw Cen MT" panose="020B0602020104020603" pitchFamily="34" charset="0"/>
                <a:cs typeface="Times New Roman" pitchFamily="18" charset="0"/>
              </a:rPr>
              <a:t>201</a:t>
            </a:r>
            <a:r>
              <a:rPr lang="en-GB" sz="2600" dirty="0" smtClean="0">
                <a:solidFill>
                  <a:srgbClr val="000000"/>
                </a:solidFill>
                <a:latin typeface="Tw Cen MT" panose="020B0602020104020603" pitchFamily="34" charset="0"/>
                <a:cs typeface="Times New Roman" pitchFamily="18" charset="0"/>
              </a:rPr>
              <a:t>8</a:t>
            </a:r>
            <a:endParaRPr lang="ga-IE" sz="2600" dirty="0">
              <a:solidFill>
                <a:srgbClr val="000000"/>
              </a:solidFill>
              <a:latin typeface="Tw Cen MT" panose="020B0602020104020603" pitchFamily="34" charset="0"/>
              <a:cs typeface="Times New Roman" pitchFamily="18" charset="0"/>
            </a:endParaRPr>
          </a:p>
          <a:p>
            <a:endParaRPr lang="ga-IE" sz="2600" dirty="0">
              <a:solidFill>
                <a:srgbClr val="000000"/>
              </a:solidFill>
              <a:latin typeface="Tw Cen MT" panose="020B0602020104020603" pitchFamily="34" charset="0"/>
              <a:cs typeface="Times New Roman" pitchFamily="18" charset="0"/>
            </a:endParaRPr>
          </a:p>
          <a:p>
            <a:r>
              <a:rPr lang="ga-IE" sz="2600" dirty="0">
                <a:solidFill>
                  <a:srgbClr val="000000"/>
                </a:solidFill>
                <a:latin typeface="Tw Cen MT" panose="020B0602020104020603" pitchFamily="34" charset="0"/>
                <a:cs typeface="Times New Roman" pitchFamily="18" charset="0"/>
              </a:rPr>
              <a:t>An Gúm, </a:t>
            </a:r>
            <a:r>
              <a:rPr lang="en-IE" sz="2600" dirty="0" smtClean="0">
                <a:solidFill>
                  <a:srgbClr val="000000"/>
                </a:solidFill>
                <a:latin typeface="Tw Cen MT" panose="020B0602020104020603" pitchFamily="34" charset="0"/>
                <a:cs typeface="Times New Roman" pitchFamily="18" charset="0"/>
              </a:rPr>
              <a:t>63</a:t>
            </a:r>
            <a:r>
              <a:rPr lang="ga-IE" sz="2600" dirty="0" smtClean="0">
                <a:solidFill>
                  <a:srgbClr val="000000"/>
                </a:solidFill>
                <a:latin typeface="Tw Cen MT" panose="020B0602020104020603" pitchFamily="34" charset="0"/>
                <a:cs typeface="Times New Roman" pitchFamily="18" charset="0"/>
              </a:rPr>
              <a:t>-</a:t>
            </a:r>
            <a:r>
              <a:rPr lang="en-IE" sz="2600" dirty="0" smtClean="0">
                <a:solidFill>
                  <a:srgbClr val="000000"/>
                </a:solidFill>
                <a:latin typeface="Tw Cen MT" panose="020B0602020104020603" pitchFamily="34" charset="0"/>
                <a:cs typeface="Times New Roman" pitchFamily="18" charset="0"/>
              </a:rPr>
              <a:t>66</a:t>
            </a:r>
            <a:r>
              <a:rPr lang="ga-IE" sz="2600" dirty="0" smtClean="0">
                <a:solidFill>
                  <a:srgbClr val="000000"/>
                </a:solidFill>
                <a:latin typeface="Tw Cen MT" panose="020B0602020104020603" pitchFamily="34" charset="0"/>
                <a:cs typeface="Times New Roman" pitchFamily="18" charset="0"/>
              </a:rPr>
              <a:t> </a:t>
            </a:r>
            <a:r>
              <a:rPr lang="en-IE" sz="2600" dirty="0" err="1" smtClean="0">
                <a:solidFill>
                  <a:srgbClr val="000000"/>
                </a:solidFill>
                <a:latin typeface="Tw Cen MT" panose="020B0602020104020603" pitchFamily="34" charset="0"/>
                <a:cs typeface="Times New Roman" pitchFamily="18" charset="0"/>
              </a:rPr>
              <a:t>Sráid</a:t>
            </a:r>
            <a:r>
              <a:rPr lang="en-IE" sz="2600" dirty="0" smtClean="0">
                <a:solidFill>
                  <a:srgbClr val="000000"/>
                </a:solidFill>
                <a:latin typeface="Tw Cen MT" panose="020B0602020104020603" pitchFamily="34" charset="0"/>
                <a:cs typeface="Times New Roman" pitchFamily="18" charset="0"/>
              </a:rPr>
              <a:t> Amiens</a:t>
            </a:r>
            <a:r>
              <a:rPr lang="ga-IE" sz="2600" dirty="0" smtClean="0">
                <a:solidFill>
                  <a:srgbClr val="000000"/>
                </a:solidFill>
                <a:latin typeface="Tw Cen MT" panose="020B0602020104020603" pitchFamily="34" charset="0"/>
                <a:cs typeface="Times New Roman" pitchFamily="18" charset="0"/>
              </a:rPr>
              <a:t>, </a:t>
            </a:r>
            <a:r>
              <a:rPr lang="ga-IE" sz="2600" dirty="0">
                <a:solidFill>
                  <a:srgbClr val="000000"/>
                </a:solidFill>
                <a:latin typeface="Tw Cen MT" panose="020B0602020104020603" pitchFamily="34" charset="0"/>
                <a:cs typeface="Times New Roman" pitchFamily="18" charset="0"/>
              </a:rPr>
              <a:t>Baile Átha Cliath 1 </a:t>
            </a:r>
          </a:p>
          <a:p>
            <a:endParaRPr lang="en-IE" dirty="0"/>
          </a:p>
        </p:txBody>
      </p:sp>
    </p:spTree>
    <p:extLst>
      <p:ext uri="{BB962C8B-B14F-4D97-AF65-F5344CB8AC3E}">
        <p14:creationId xmlns:p14="http://schemas.microsoft.com/office/powerpoint/2010/main" val="4269357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4"/>
          <a:srcRect/>
          <a:stretch>
            <a:fillRect/>
          </a:stretch>
        </p:blipFill>
        <p:spPr bwMode="auto">
          <a:xfrm>
            <a:off x="4351873" y="2809256"/>
            <a:ext cx="3319587" cy="628650"/>
          </a:xfrm>
          <a:prstGeom prst="rect">
            <a:avLst/>
          </a:prstGeom>
          <a:noFill/>
          <a:ln w="9525">
            <a:noFill/>
            <a:miter lim="800000"/>
            <a:headEnd/>
            <a:tailEnd/>
          </a:ln>
        </p:spPr>
      </p:pic>
    </p:spTree>
    <p:extLst>
      <p:ext uri="{BB962C8B-B14F-4D97-AF65-F5344CB8AC3E}">
        <p14:creationId xmlns:p14="http://schemas.microsoft.com/office/powerpoint/2010/main" val="404358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13"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77955" y="1275937"/>
            <a:ext cx="5051949" cy="3358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75182" y="1275937"/>
            <a:ext cx="5140750" cy="1200329"/>
          </a:xfrm>
          <a:prstGeom prst="rect">
            <a:avLst/>
          </a:prstGeom>
          <a:noFill/>
        </p:spPr>
        <p:txBody>
          <a:bodyPr wrap="square" rtlCol="0">
            <a:spAutoFit/>
          </a:bodyPr>
          <a:lstStyle/>
          <a:p>
            <a:r>
              <a:rPr lang="ga-IE" sz="2400" dirty="0" smtClean="0">
                <a:latin typeface="Tw Cen MT" panose="020B0602020104020603" pitchFamily="34" charset="0"/>
              </a:rPr>
              <a:t>Seo Sliabh Oilimpeas sa Ghréig. </a:t>
            </a:r>
            <a:br>
              <a:rPr lang="ga-IE" sz="2400" dirty="0" smtClean="0">
                <a:latin typeface="Tw Cen MT" panose="020B0602020104020603" pitchFamily="34" charset="0"/>
              </a:rPr>
            </a:br>
            <a:r>
              <a:rPr lang="ga-IE" sz="2400" dirty="0" smtClean="0">
                <a:latin typeface="Tw Cen MT" panose="020B0602020104020603" pitchFamily="34" charset="0"/>
              </a:rPr>
              <a:t>Is é Sliabh Oilimpeas an sliabh </a:t>
            </a:r>
            <a:br>
              <a:rPr lang="ga-IE" sz="2400" dirty="0" smtClean="0">
                <a:latin typeface="Tw Cen MT" panose="020B0602020104020603" pitchFamily="34" charset="0"/>
              </a:rPr>
            </a:br>
            <a:r>
              <a:rPr lang="ga-IE" sz="2400" dirty="0" smtClean="0">
                <a:latin typeface="Tw Cen MT" panose="020B0602020104020603" pitchFamily="34" charset="0"/>
              </a:rPr>
              <a:t>is airde sa Ghréig.  </a:t>
            </a:r>
            <a:endParaRPr lang="ga-IE" sz="2400" dirty="0">
              <a:latin typeface="Tw Cen MT" panose="020B0602020104020603" pitchFamily="34" charset="0"/>
            </a:endParaRPr>
          </a:p>
        </p:txBody>
      </p:sp>
      <p:sp>
        <p:nvSpPr>
          <p:cNvPr id="15" name="TextBox 14"/>
          <p:cNvSpPr txBox="1"/>
          <p:nvPr/>
        </p:nvSpPr>
        <p:spPr>
          <a:xfrm>
            <a:off x="6475182" y="2694691"/>
            <a:ext cx="5021050" cy="1938992"/>
          </a:xfrm>
          <a:prstGeom prst="rect">
            <a:avLst/>
          </a:prstGeom>
          <a:noFill/>
        </p:spPr>
        <p:txBody>
          <a:bodyPr wrap="square" rtlCol="0">
            <a:spAutoFit/>
          </a:bodyPr>
          <a:lstStyle/>
          <a:p>
            <a:r>
              <a:rPr lang="ga-IE" sz="2400" dirty="0" smtClean="0">
                <a:latin typeface="Tw Cen MT" panose="020B0602020104020603" pitchFamily="34" charset="0"/>
              </a:rPr>
              <a:t>Dhéanadh muintir na Sean-Ghréige cuid mhór déithe a adhradh fadó. Chreid siad gur ar Shliabh Oilimpeas </a:t>
            </a:r>
            <a:br>
              <a:rPr lang="ga-IE" sz="2400" dirty="0" smtClean="0">
                <a:latin typeface="Tw Cen MT" panose="020B0602020104020603" pitchFamily="34" charset="0"/>
              </a:rPr>
            </a:br>
            <a:r>
              <a:rPr lang="ga-IE" sz="2400" dirty="0" smtClean="0">
                <a:latin typeface="Tw Cen MT" panose="020B0602020104020603" pitchFamily="34" charset="0"/>
              </a:rPr>
              <a:t>a bhí cónaí ar na déithe ba chumhachtaí agus ba cháiliúla.    </a:t>
            </a:r>
            <a:endParaRPr lang="ga-IE" sz="2400" dirty="0">
              <a:latin typeface="Tw Cen MT" panose="020B0602020104020603" pitchFamily="34" charset="0"/>
            </a:endParaRPr>
          </a:p>
        </p:txBody>
      </p:sp>
      <p:grpSp>
        <p:nvGrpSpPr>
          <p:cNvPr id="7" name="Group 6"/>
          <p:cNvGrpSpPr>
            <a:grpSpLocks noChangeAspect="1"/>
          </p:cNvGrpSpPr>
          <p:nvPr/>
        </p:nvGrpSpPr>
        <p:grpSpPr bwMode="auto">
          <a:xfrm>
            <a:off x="5563074" y="4852979"/>
            <a:ext cx="5790727" cy="1008854"/>
            <a:chOff x="603615" y="2469773"/>
            <a:chExt cx="5754888" cy="1255303"/>
          </a:xfrm>
          <a:solidFill>
            <a:schemeClr val="accent5">
              <a:lumMod val="60000"/>
              <a:lumOff val="40000"/>
            </a:schemeClr>
          </a:solidFill>
        </p:grpSpPr>
        <p:sp>
          <p:nvSpPr>
            <p:cNvPr id="8" name="Rectangle 7"/>
            <p:cNvSpPr>
              <a:spLocks noChangeAspect="1"/>
            </p:cNvSpPr>
            <p:nvPr/>
          </p:nvSpPr>
          <p:spPr>
            <a:xfrm>
              <a:off x="1392236" y="2680699"/>
              <a:ext cx="4966267" cy="10443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lvl="1">
                <a:defRPr/>
              </a:pPr>
              <a:r>
                <a:rPr lang="ga-IE" sz="2400" dirty="0" smtClean="0">
                  <a:solidFill>
                    <a:schemeClr val="tx1"/>
                  </a:solidFill>
                  <a:latin typeface="Arial" panose="020B0604020202020204" pitchFamily="34" charset="0"/>
                  <a:cs typeface="Arial" panose="020B0604020202020204" pitchFamily="34" charset="0"/>
                </a:rPr>
                <a:t>An féidir leat dia ar bith de chuid </a:t>
              </a:r>
              <a:r>
                <a:rPr lang="ga-IE" sz="2400" dirty="0">
                  <a:solidFill>
                    <a:schemeClr val="tx1"/>
                  </a:solidFill>
                  <a:latin typeface="Arial" panose="020B0604020202020204" pitchFamily="34" charset="0"/>
                  <a:cs typeface="Arial" panose="020B0604020202020204" pitchFamily="34" charset="0"/>
                </a:rPr>
                <a:t/>
              </a:r>
              <a:br>
                <a:rPr lang="ga-IE" sz="2400" dirty="0">
                  <a:solidFill>
                    <a:schemeClr val="tx1"/>
                  </a:solidFill>
                  <a:latin typeface="Arial" panose="020B0604020202020204" pitchFamily="34" charset="0"/>
                  <a:cs typeface="Arial" panose="020B0604020202020204" pitchFamily="34" charset="0"/>
                </a:rPr>
              </a:br>
              <a:r>
                <a:rPr lang="ga-IE" sz="2400" dirty="0" smtClean="0">
                  <a:solidFill>
                    <a:schemeClr val="tx1"/>
                  </a:solidFill>
                  <a:latin typeface="Arial" panose="020B0604020202020204" pitchFamily="34" charset="0"/>
                  <a:cs typeface="Arial" panose="020B0604020202020204" pitchFamily="34" charset="0"/>
                </a:rPr>
                <a:t>na Gréige a ainmniú?</a:t>
              </a:r>
              <a:endParaRPr lang="ga-IE" sz="2400"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603615" y="2469773"/>
              <a:ext cx="906463" cy="90679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t>?</a:t>
              </a:r>
              <a:endParaRPr lang="ga-IE" sz="4400" b="1" dirty="0"/>
            </a:p>
          </p:txBody>
        </p:sp>
      </p:grpSp>
      <p:pic>
        <p:nvPicPr>
          <p:cNvPr id="11"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894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693" y="785681"/>
            <a:ext cx="6244488" cy="830997"/>
          </a:xfrm>
          <a:prstGeom prst="rect">
            <a:avLst/>
          </a:prstGeom>
          <a:noFill/>
        </p:spPr>
        <p:txBody>
          <a:bodyPr wrap="square" rtlCol="0">
            <a:spAutoFit/>
          </a:bodyPr>
          <a:lstStyle/>
          <a:p>
            <a:pPr algn="ctr"/>
            <a:r>
              <a:rPr lang="ga-IE" sz="4800" b="1" dirty="0" smtClean="0">
                <a:latin typeface="Tempus Sans ITC" panose="04020404030D07020202" pitchFamily="82" charset="0"/>
                <a:ea typeface="Yu Gothic Light" panose="020B0300000000000000" pitchFamily="34" charset="-128"/>
                <a:cs typeface="MV Boli" panose="02000500030200090000" pitchFamily="2" charset="0"/>
              </a:rPr>
              <a:t>Déithe na Sean-Ghréige</a:t>
            </a:r>
            <a:endParaRPr lang="ga-IE" sz="4800" b="1" dirty="0">
              <a:latin typeface="Tempus Sans ITC" panose="04020404030D07020202" pitchFamily="82" charset="0"/>
              <a:ea typeface="Yu Gothic Light" panose="020B0300000000000000" pitchFamily="34" charset="-128"/>
              <a:cs typeface="MV Boli" panose="02000500030200090000" pitchFamily="2" charset="0"/>
            </a:endParaRPr>
          </a:p>
        </p:txBody>
      </p:sp>
      <p:pic>
        <p:nvPicPr>
          <p:cNvPr id="14"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84327" y="1618730"/>
            <a:ext cx="2441359" cy="38608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1"/>
          <p:cNvSpPr txBox="1">
            <a:spLocks noChangeArrowheads="1"/>
          </p:cNvSpPr>
          <p:nvPr/>
        </p:nvSpPr>
        <p:spPr bwMode="auto">
          <a:xfrm>
            <a:off x="3949006" y="4931185"/>
            <a:ext cx="1512000" cy="461665"/>
          </a:xfrm>
          <a:prstGeom prst="rect">
            <a:avLst/>
          </a:prstGeom>
          <a:solidFill>
            <a:schemeClr val="bg1"/>
          </a:solidFill>
          <a:ln w="9525" algn="ctr">
            <a:solidFill>
              <a:schemeClr val="accent1"/>
            </a:solidFill>
            <a:miter lim="800000"/>
            <a:headEnd/>
            <a:tailEnd/>
          </a:ln>
          <a:effectLst/>
        </p:spPr>
        <p:txBody>
          <a:bodyPr>
            <a:spAutoFit/>
          </a:bodyPr>
          <a:lstStyle/>
          <a:p>
            <a:pPr algn="ctr"/>
            <a:r>
              <a:rPr lang="ga-IE" sz="2400" b="1" dirty="0" smtClean="0">
                <a:latin typeface="Tw Cen MT" panose="020B0602020104020603" pitchFamily="34" charset="0"/>
              </a:rPr>
              <a:t>Héire</a:t>
            </a:r>
            <a:endParaRPr lang="ga-IE" sz="2400" b="1" dirty="0">
              <a:latin typeface="Tw Cen MT" panose="020B0602020104020603" pitchFamily="34" charset="0"/>
            </a:endParaRPr>
          </a:p>
        </p:txBody>
      </p:sp>
      <p:sp>
        <p:nvSpPr>
          <p:cNvPr id="19" name="TextBox 12"/>
          <p:cNvSpPr txBox="1">
            <a:spLocks noChangeArrowheads="1"/>
          </p:cNvSpPr>
          <p:nvPr/>
        </p:nvSpPr>
        <p:spPr bwMode="auto">
          <a:xfrm>
            <a:off x="3298138" y="5394902"/>
            <a:ext cx="2797863" cy="830997"/>
          </a:xfrm>
          <a:prstGeom prst="rect">
            <a:avLst/>
          </a:prstGeom>
          <a:noFill/>
          <a:ln w="9525">
            <a:noFill/>
            <a:miter lim="800000"/>
            <a:headEnd/>
            <a:tailEnd/>
          </a:ln>
        </p:spPr>
        <p:txBody>
          <a:bodyPr wrap="square">
            <a:spAutoFit/>
          </a:bodyPr>
          <a:lstStyle/>
          <a:p>
            <a:pPr algn="ctr"/>
            <a:r>
              <a:rPr lang="ga-IE" sz="2400" dirty="0" smtClean="0">
                <a:latin typeface="Tw Cen MT" panose="020B0602020104020603" pitchFamily="34" charset="0"/>
              </a:rPr>
              <a:t>Banríon na nDéithe</a:t>
            </a:r>
          </a:p>
          <a:p>
            <a:pPr algn="ctr"/>
            <a:r>
              <a:rPr lang="ga-IE" sz="2400" dirty="0" smtClean="0">
                <a:latin typeface="Tw Cen MT" panose="020B0602020104020603" pitchFamily="34" charset="0"/>
              </a:rPr>
              <a:t>Bandia an Phósta</a:t>
            </a:r>
          </a:p>
        </p:txBody>
      </p:sp>
      <p:pic>
        <p:nvPicPr>
          <p:cNvPr id="20" name="Picture 5"/>
          <p:cNvPicPr>
            <a:picLocks noChangeAspect="1" noChangeArrowheads="1"/>
          </p:cNvPicPr>
          <p:nvPr/>
        </p:nvPicPr>
        <p:blipFill rotWithShape="1">
          <a:blip r:embed="rId5" cstate="email">
            <a:duotone>
              <a:prstClr val="black"/>
              <a:schemeClr val="accent1">
                <a:tint val="45000"/>
                <a:satMod val="400000"/>
              </a:schemeClr>
            </a:duotone>
            <a:extLst>
              <a:ext uri="{28A0092B-C50C-407E-A947-70E740481C1C}">
                <a14:useLocalDpi xmlns:a14="http://schemas.microsoft.com/office/drawing/2010/main"/>
              </a:ext>
            </a:extLst>
          </a:blip>
          <a:srcRect l="8240" t="-269" r="5701" b="269"/>
          <a:stretch/>
        </p:blipFill>
        <p:spPr bwMode="auto">
          <a:xfrm>
            <a:off x="6315867" y="1620782"/>
            <a:ext cx="2576072" cy="38608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11"/>
          <p:cNvSpPr txBox="1">
            <a:spLocks noChangeArrowheads="1"/>
          </p:cNvSpPr>
          <p:nvPr/>
        </p:nvSpPr>
        <p:spPr bwMode="auto">
          <a:xfrm>
            <a:off x="6847903" y="4933237"/>
            <a:ext cx="1512000" cy="461665"/>
          </a:xfrm>
          <a:prstGeom prst="rect">
            <a:avLst/>
          </a:prstGeom>
          <a:solidFill>
            <a:schemeClr val="bg1"/>
          </a:solidFill>
          <a:ln w="9525" algn="ctr">
            <a:solidFill>
              <a:schemeClr val="accent1"/>
            </a:solidFill>
            <a:miter lim="800000"/>
            <a:headEnd/>
            <a:tailEnd/>
          </a:ln>
          <a:effectLst/>
        </p:spPr>
        <p:txBody>
          <a:bodyPr>
            <a:spAutoFit/>
          </a:bodyPr>
          <a:lstStyle/>
          <a:p>
            <a:pPr algn="ctr"/>
            <a:r>
              <a:rPr lang="ga-IE" sz="2400" b="1" dirty="0" smtClean="0">
                <a:latin typeface="Tw Cen MT" panose="020B0602020104020603" pitchFamily="34" charset="0"/>
              </a:rPr>
              <a:t>Séas</a:t>
            </a:r>
            <a:endParaRPr lang="ga-IE" sz="2400" b="1" dirty="0">
              <a:latin typeface="Tw Cen MT" panose="020B0602020104020603" pitchFamily="34" charset="0"/>
            </a:endParaRPr>
          </a:p>
        </p:txBody>
      </p:sp>
      <p:sp>
        <p:nvSpPr>
          <p:cNvPr id="22" name="TextBox 12"/>
          <p:cNvSpPr txBox="1">
            <a:spLocks noChangeArrowheads="1"/>
          </p:cNvSpPr>
          <p:nvPr/>
        </p:nvSpPr>
        <p:spPr bwMode="auto">
          <a:xfrm>
            <a:off x="5837247" y="5394902"/>
            <a:ext cx="3533312" cy="830997"/>
          </a:xfrm>
          <a:prstGeom prst="rect">
            <a:avLst/>
          </a:prstGeom>
          <a:noFill/>
          <a:ln w="9525">
            <a:noFill/>
            <a:miter lim="800000"/>
            <a:headEnd/>
            <a:tailEnd/>
          </a:ln>
        </p:spPr>
        <p:txBody>
          <a:bodyPr wrap="square">
            <a:spAutoFit/>
          </a:bodyPr>
          <a:lstStyle/>
          <a:p>
            <a:pPr algn="ctr"/>
            <a:r>
              <a:rPr lang="ga-IE" sz="2400" dirty="0" smtClean="0">
                <a:latin typeface="Tw Cen MT" panose="020B0602020104020603" pitchFamily="34" charset="0"/>
              </a:rPr>
              <a:t>Rí na nDéithe</a:t>
            </a:r>
          </a:p>
          <a:p>
            <a:pPr algn="ctr"/>
            <a:r>
              <a:rPr lang="ga-IE" sz="2400" dirty="0" smtClean="0">
                <a:latin typeface="Tw Cen MT" panose="020B0602020104020603" pitchFamily="34" charset="0"/>
              </a:rPr>
              <a:t>Dia na Toirní agus na Tintrí</a:t>
            </a:r>
            <a:endParaRPr lang="ga-IE" sz="2400" dirty="0">
              <a:latin typeface="Tw Cen MT" panose="020B0602020104020603" pitchFamily="34" charset="0"/>
            </a:endParaRPr>
          </a:p>
        </p:txBody>
      </p:sp>
      <p:pic>
        <p:nvPicPr>
          <p:cNvPr id="23" name="Picture 4"/>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l="3462" t="2285" r="6383"/>
          <a:stretch/>
        </p:blipFill>
        <p:spPr bwMode="auto">
          <a:xfrm>
            <a:off x="363984" y="1447060"/>
            <a:ext cx="2617708" cy="31897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6"/>
          <p:cNvSpPr txBox="1">
            <a:spLocks noChangeArrowheads="1"/>
          </p:cNvSpPr>
          <p:nvPr/>
        </p:nvSpPr>
        <p:spPr bwMode="auto">
          <a:xfrm>
            <a:off x="448764" y="5170870"/>
            <a:ext cx="2532928" cy="830997"/>
          </a:xfrm>
          <a:prstGeom prst="rect">
            <a:avLst/>
          </a:prstGeom>
          <a:noFill/>
          <a:ln w="9525">
            <a:noFill/>
            <a:miter lim="800000"/>
            <a:headEnd/>
            <a:tailEnd/>
          </a:ln>
        </p:spPr>
        <p:txBody>
          <a:bodyPr wrap="square">
            <a:spAutoFit/>
          </a:bodyPr>
          <a:lstStyle/>
          <a:p>
            <a:pPr algn="ctr"/>
            <a:r>
              <a:rPr lang="ga-IE" sz="2400" dirty="0">
                <a:latin typeface="Tw Cen MT" panose="020B0602020104020603" pitchFamily="34" charset="0"/>
              </a:rPr>
              <a:t>Dia na </a:t>
            </a:r>
            <a:r>
              <a:rPr lang="ga-IE" sz="2400" dirty="0" smtClean="0">
                <a:latin typeface="Tw Cen MT" panose="020B0602020104020603" pitchFamily="34" charset="0"/>
              </a:rPr>
              <a:t>Gréine agus an Cheoil</a:t>
            </a:r>
            <a:endParaRPr lang="ga-IE" sz="2400" dirty="0">
              <a:latin typeface="Tw Cen MT" panose="020B0602020104020603" pitchFamily="34" charset="0"/>
            </a:endParaRPr>
          </a:p>
        </p:txBody>
      </p:sp>
      <p:sp>
        <p:nvSpPr>
          <p:cNvPr id="35" name="TextBox 5"/>
          <p:cNvSpPr txBox="1">
            <a:spLocks noChangeArrowheads="1"/>
          </p:cNvSpPr>
          <p:nvPr/>
        </p:nvSpPr>
        <p:spPr bwMode="auto">
          <a:xfrm>
            <a:off x="1025458" y="4702404"/>
            <a:ext cx="1379537" cy="461665"/>
          </a:xfrm>
          <a:prstGeom prst="rect">
            <a:avLst/>
          </a:prstGeom>
          <a:solidFill>
            <a:schemeClr val="bg1"/>
          </a:solidFill>
          <a:ln w="9525">
            <a:solidFill>
              <a:schemeClr val="accent1"/>
            </a:solidFill>
            <a:miter lim="800000"/>
            <a:headEnd/>
            <a:tailEnd/>
          </a:ln>
        </p:spPr>
        <p:txBody>
          <a:bodyPr>
            <a:spAutoFit/>
          </a:bodyPr>
          <a:lstStyle/>
          <a:p>
            <a:pPr algn="ctr"/>
            <a:r>
              <a:rPr lang="ga-IE" sz="2400" b="1" dirty="0" smtClean="0">
                <a:latin typeface="Tw Cen MT" panose="020B0602020104020603" pitchFamily="34" charset="0"/>
              </a:rPr>
              <a:t>Apalló</a:t>
            </a:r>
            <a:endParaRPr lang="ga-IE" sz="2400" b="1" dirty="0">
              <a:latin typeface="Tw Cen MT" panose="020B0602020104020603" pitchFamily="34" charset="0"/>
            </a:endParaRPr>
          </a:p>
        </p:txBody>
      </p:sp>
      <p:pic>
        <p:nvPicPr>
          <p:cNvPr id="36" name="Picture 4"/>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9439244" y="1372489"/>
            <a:ext cx="2175270" cy="3264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TextBox 12"/>
          <p:cNvSpPr txBox="1">
            <a:spLocks noChangeArrowheads="1"/>
          </p:cNvSpPr>
          <p:nvPr/>
        </p:nvSpPr>
        <p:spPr bwMode="auto">
          <a:xfrm>
            <a:off x="9401732" y="5174961"/>
            <a:ext cx="2250293" cy="461665"/>
          </a:xfrm>
          <a:prstGeom prst="rect">
            <a:avLst/>
          </a:prstGeom>
          <a:noFill/>
          <a:ln w="9525">
            <a:noFill/>
            <a:miter lim="800000"/>
            <a:headEnd/>
            <a:tailEnd/>
          </a:ln>
        </p:spPr>
        <p:txBody>
          <a:bodyPr wrap="square">
            <a:spAutoFit/>
          </a:bodyPr>
          <a:lstStyle/>
          <a:p>
            <a:pPr algn="ctr"/>
            <a:r>
              <a:rPr lang="ga-IE" sz="2400" dirty="0" smtClean="0">
                <a:latin typeface="Tw Cen MT" panose="020B0602020104020603" pitchFamily="34" charset="0"/>
              </a:rPr>
              <a:t>Dia an Chogaidh</a:t>
            </a:r>
            <a:endParaRPr lang="ga-IE" sz="2400" dirty="0">
              <a:latin typeface="Tw Cen MT" panose="020B0602020104020603" pitchFamily="34" charset="0"/>
            </a:endParaRPr>
          </a:p>
        </p:txBody>
      </p:sp>
      <p:sp>
        <p:nvSpPr>
          <p:cNvPr id="38" name="TextBox 11"/>
          <p:cNvSpPr txBox="1">
            <a:spLocks noChangeArrowheads="1"/>
          </p:cNvSpPr>
          <p:nvPr/>
        </p:nvSpPr>
        <p:spPr bwMode="auto">
          <a:xfrm>
            <a:off x="9770879" y="4709205"/>
            <a:ext cx="1512000" cy="461665"/>
          </a:xfrm>
          <a:prstGeom prst="rect">
            <a:avLst/>
          </a:prstGeom>
          <a:solidFill>
            <a:schemeClr val="bg1"/>
          </a:solidFill>
          <a:ln w="9525" algn="ctr">
            <a:solidFill>
              <a:schemeClr val="accent1"/>
            </a:solidFill>
            <a:miter lim="800000"/>
            <a:headEnd/>
            <a:tailEnd/>
          </a:ln>
          <a:effectLst/>
        </p:spPr>
        <p:txBody>
          <a:bodyPr>
            <a:spAutoFit/>
          </a:bodyPr>
          <a:lstStyle/>
          <a:p>
            <a:pPr algn="ctr"/>
            <a:r>
              <a:rPr lang="ga-IE" sz="2400" b="1" dirty="0" smtClean="0">
                <a:latin typeface="Tw Cen MT" panose="020B0602020104020603" pitchFamily="34" charset="0"/>
              </a:rPr>
              <a:t>Airéas</a:t>
            </a:r>
            <a:endParaRPr lang="ga-IE" sz="2400" b="1" dirty="0">
              <a:latin typeface="Tw Cen MT" panose="020B0602020104020603" pitchFamily="34" charset="0"/>
            </a:endParaRPr>
          </a:p>
        </p:txBody>
      </p:sp>
    </p:spTree>
    <p:extLst>
      <p:ext uri="{BB962C8B-B14F-4D97-AF65-F5344CB8AC3E}">
        <p14:creationId xmlns:p14="http://schemas.microsoft.com/office/powerpoint/2010/main" val="1883333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7"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22" grpId="0"/>
      <p:bldP spid="24" grpId="0"/>
      <p:bldP spid="35" grpId="0" animBg="1"/>
      <p:bldP spid="37"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693" y="785681"/>
            <a:ext cx="6244488" cy="830997"/>
          </a:xfrm>
          <a:prstGeom prst="rect">
            <a:avLst/>
          </a:prstGeom>
          <a:noFill/>
        </p:spPr>
        <p:txBody>
          <a:bodyPr wrap="square" rtlCol="0">
            <a:spAutoFit/>
          </a:bodyPr>
          <a:lstStyle/>
          <a:p>
            <a:pPr algn="ctr"/>
            <a:r>
              <a:rPr lang="ga-IE" sz="4800" b="1" dirty="0" smtClean="0">
                <a:latin typeface="Tempus Sans ITC" panose="04020404030D07020202" pitchFamily="82" charset="0"/>
                <a:ea typeface="Yu Gothic Light" panose="020B0300000000000000" pitchFamily="34" charset="-128"/>
                <a:cs typeface="MV Boli" panose="02000500030200090000" pitchFamily="2" charset="0"/>
              </a:rPr>
              <a:t>Déithe na Sean-Ghréige</a:t>
            </a:r>
            <a:endParaRPr lang="ga-IE" sz="4800" b="1" dirty="0">
              <a:latin typeface="Tempus Sans ITC" panose="04020404030D07020202" pitchFamily="82" charset="0"/>
              <a:ea typeface="Yu Gothic Light" panose="020B0300000000000000" pitchFamily="34" charset="-128"/>
              <a:cs typeface="MV Boli" panose="02000500030200090000" pitchFamily="2" charset="0"/>
            </a:endParaRPr>
          </a:p>
        </p:txBody>
      </p:sp>
      <p:pic>
        <p:nvPicPr>
          <p:cNvPr id="17"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1794" b="100000" l="5408" r="97773">
                        <a14:foregroundMark x1="19088" y1="93660" x2="78685" y2="93301"/>
                        <a14:foregroundMark x1="16649" y1="93900" x2="20255" y2="93900"/>
                        <a14:foregroundMark x1="78049" y1="94139" x2="84411" y2="94139"/>
                      </a14:backgroundRemoval>
                    </a14:imgEffect>
                  </a14:imgLayer>
                </a14:imgProps>
              </a:ext>
              <a:ext uri="{28A0092B-C50C-407E-A947-70E740481C1C}">
                <a14:useLocalDpi xmlns:a14="http://schemas.microsoft.com/office/drawing/2010/main"/>
              </a:ext>
            </a:extLst>
          </a:blip>
          <a:srcRect l="4980" r="4894"/>
          <a:stretch/>
        </p:blipFill>
        <p:spPr bwMode="auto">
          <a:xfrm>
            <a:off x="6277439" y="1676820"/>
            <a:ext cx="3330731" cy="3276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9"/>
          <p:cNvSpPr txBox="1">
            <a:spLocks noChangeArrowheads="1"/>
          </p:cNvSpPr>
          <p:nvPr/>
        </p:nvSpPr>
        <p:spPr bwMode="auto">
          <a:xfrm>
            <a:off x="7324194" y="4979235"/>
            <a:ext cx="1349966" cy="461665"/>
          </a:xfrm>
          <a:prstGeom prst="rect">
            <a:avLst/>
          </a:prstGeom>
          <a:solidFill>
            <a:schemeClr val="bg1"/>
          </a:solidFill>
          <a:ln w="9525" algn="ctr">
            <a:solidFill>
              <a:schemeClr val="accent1"/>
            </a:solidFill>
            <a:miter lim="800000"/>
            <a:headEnd/>
            <a:tailEnd/>
          </a:ln>
          <a:effectLst/>
        </p:spPr>
        <p:txBody>
          <a:bodyPr wrap="square">
            <a:spAutoFit/>
          </a:bodyPr>
          <a:lstStyle/>
          <a:p>
            <a:pPr algn="ctr"/>
            <a:r>
              <a:rPr lang="ga-IE" sz="2400" b="1" dirty="0" smtClean="0">
                <a:latin typeface="Tw Cen MT" panose="020B0602020104020603" pitchFamily="34" charset="0"/>
              </a:rPr>
              <a:t>Háidéas</a:t>
            </a:r>
            <a:endParaRPr lang="ga-IE" sz="2400" b="1" dirty="0">
              <a:latin typeface="Tw Cen MT" panose="020B0602020104020603" pitchFamily="34" charset="0"/>
            </a:endParaRPr>
          </a:p>
        </p:txBody>
      </p:sp>
      <p:sp>
        <p:nvSpPr>
          <p:cNvPr id="21" name="TextBox 10"/>
          <p:cNvSpPr txBox="1">
            <a:spLocks noChangeArrowheads="1"/>
          </p:cNvSpPr>
          <p:nvPr/>
        </p:nvSpPr>
        <p:spPr bwMode="auto">
          <a:xfrm>
            <a:off x="7040544" y="5448693"/>
            <a:ext cx="1917266" cy="461665"/>
          </a:xfrm>
          <a:prstGeom prst="rect">
            <a:avLst/>
          </a:prstGeom>
          <a:noFill/>
          <a:ln w="9525">
            <a:noFill/>
            <a:miter lim="800000"/>
            <a:headEnd/>
            <a:tailEnd/>
          </a:ln>
        </p:spPr>
        <p:txBody>
          <a:bodyPr wrap="square">
            <a:spAutoFit/>
          </a:bodyPr>
          <a:lstStyle/>
          <a:p>
            <a:pPr algn="ctr"/>
            <a:r>
              <a:rPr lang="ga-IE" sz="2400" dirty="0" smtClean="0">
                <a:latin typeface="Tw Cen MT" panose="020B0602020104020603" pitchFamily="34" charset="0"/>
              </a:rPr>
              <a:t>Dia na Marbh</a:t>
            </a:r>
            <a:endParaRPr lang="ga-IE" sz="2400" dirty="0">
              <a:latin typeface="Tw Cen MT" panose="020B0602020104020603" pitchFamily="34" charset="0"/>
            </a:endParaRPr>
          </a:p>
        </p:txBody>
      </p:sp>
      <p:pic>
        <p:nvPicPr>
          <p:cNvPr id="28"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ackgroundRemoval t="6397" b="100000" l="212" r="100000">
                        <a14:foregroundMark x1="89490" y1="62851" x2="95541" y2="61279"/>
                        <a14:foregroundMark x1="85669" y1="70932" x2="95860" y2="70370"/>
                      </a14:backgroundRemoval>
                    </a14:imgEffect>
                  </a14:imgLayer>
                </a14:imgProps>
              </a:ext>
              <a:ext uri="{28A0092B-C50C-407E-A947-70E740481C1C}">
                <a14:useLocalDpi xmlns:a14="http://schemas.microsoft.com/office/drawing/2010/main"/>
              </a:ext>
            </a:extLst>
          </a:blip>
          <a:srcRect/>
          <a:stretch/>
        </p:blipFill>
        <p:spPr bwMode="auto">
          <a:xfrm>
            <a:off x="420247" y="1431640"/>
            <a:ext cx="3654735" cy="345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8"/>
          <p:cNvSpPr txBox="1">
            <a:spLocks noChangeArrowheads="1"/>
          </p:cNvSpPr>
          <p:nvPr/>
        </p:nvSpPr>
        <p:spPr bwMode="auto">
          <a:xfrm>
            <a:off x="1491616" y="4979234"/>
            <a:ext cx="1512000" cy="461665"/>
          </a:xfrm>
          <a:prstGeom prst="rect">
            <a:avLst/>
          </a:prstGeom>
          <a:solidFill>
            <a:schemeClr val="bg1"/>
          </a:solidFill>
          <a:ln w="9525" algn="ctr">
            <a:solidFill>
              <a:schemeClr val="accent1"/>
            </a:solidFill>
            <a:miter lim="800000"/>
            <a:headEnd/>
            <a:tailEnd/>
          </a:ln>
          <a:effectLst/>
        </p:spPr>
        <p:txBody>
          <a:bodyPr>
            <a:spAutoFit/>
          </a:bodyPr>
          <a:lstStyle/>
          <a:p>
            <a:pPr algn="ctr"/>
            <a:r>
              <a:rPr lang="ga-IE" sz="2400" b="1" dirty="0" smtClean="0">
                <a:latin typeface="Tw Cen MT" panose="020B0602020104020603" pitchFamily="34" charset="0"/>
              </a:rPr>
              <a:t>Aitéiné</a:t>
            </a:r>
            <a:endParaRPr lang="ga-IE" sz="2400" b="1" dirty="0">
              <a:latin typeface="Tw Cen MT" panose="020B0602020104020603" pitchFamily="34" charset="0"/>
            </a:endParaRPr>
          </a:p>
        </p:txBody>
      </p:sp>
      <p:sp>
        <p:nvSpPr>
          <p:cNvPr id="30" name="TextBox 9"/>
          <p:cNvSpPr txBox="1">
            <a:spLocks noChangeArrowheads="1"/>
          </p:cNvSpPr>
          <p:nvPr/>
        </p:nvSpPr>
        <p:spPr bwMode="auto">
          <a:xfrm>
            <a:off x="710915" y="5448693"/>
            <a:ext cx="3073401" cy="830997"/>
          </a:xfrm>
          <a:prstGeom prst="rect">
            <a:avLst/>
          </a:prstGeom>
          <a:noFill/>
          <a:ln w="9525">
            <a:noFill/>
            <a:miter lim="800000"/>
            <a:headEnd/>
            <a:tailEnd/>
          </a:ln>
        </p:spPr>
        <p:txBody>
          <a:bodyPr wrap="square">
            <a:spAutoFit/>
          </a:bodyPr>
          <a:lstStyle/>
          <a:p>
            <a:pPr algn="ctr"/>
            <a:r>
              <a:rPr lang="ga-IE" sz="2400" dirty="0" smtClean="0">
                <a:latin typeface="Tw Cen MT" panose="020B0602020104020603" pitchFamily="34" charset="0"/>
              </a:rPr>
              <a:t>Bandia na </a:t>
            </a:r>
            <a:r>
              <a:rPr lang="ga-IE" sz="2400" dirty="0" err="1" smtClean="0">
                <a:latin typeface="Tw Cen MT" panose="020B0602020104020603" pitchFamily="34" charset="0"/>
              </a:rPr>
              <a:t>hEagna</a:t>
            </a:r>
            <a:r>
              <a:rPr lang="ga-IE" sz="2400" dirty="0" smtClean="0">
                <a:latin typeface="Tw Cen MT" panose="020B0602020104020603" pitchFamily="34" charset="0"/>
              </a:rPr>
              <a:t> </a:t>
            </a:r>
            <a:br>
              <a:rPr lang="ga-IE" sz="2400" dirty="0" smtClean="0">
                <a:latin typeface="Tw Cen MT" panose="020B0602020104020603" pitchFamily="34" charset="0"/>
              </a:rPr>
            </a:br>
            <a:r>
              <a:rPr lang="ga-IE" sz="2400" dirty="0" smtClean="0">
                <a:latin typeface="Tw Cen MT" panose="020B0602020104020603" pitchFamily="34" charset="0"/>
              </a:rPr>
              <a:t>agus an Chogaidh</a:t>
            </a:r>
          </a:p>
        </p:txBody>
      </p:sp>
      <p:pic>
        <p:nvPicPr>
          <p:cNvPr id="31" name="Picture 6"/>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0" r="100000">
                        <a14:foregroundMark x1="7231" y1="85802" x2="10462" y2="86621"/>
                        <a14:foregroundMark x1="13385" y1="83959" x2="14308" y2="81433"/>
                        <a14:foregroundMark x1="89231" y1="92628" x2="89231" y2="92628"/>
                        <a14:foregroundMark x1="97692" y1="91809" x2="97692" y2="91809"/>
                        <a14:foregroundMark x1="97231" y1="94130" x2="97231" y2="94130"/>
                        <a14:foregroundMark x1="22025" y1="24242" x2="14430" y2="1684"/>
                      </a14:backgroundRemoval>
                    </a14:imgEffect>
                  </a14:imgLayer>
                </a14:imgProps>
              </a:ext>
              <a:ext uri="{28A0092B-C50C-407E-A947-70E740481C1C}">
                <a14:useLocalDpi xmlns:a14="http://schemas.microsoft.com/office/drawing/2010/main"/>
              </a:ext>
            </a:extLst>
          </a:blip>
          <a:srcRect t="-1160" b="-1"/>
          <a:stretch/>
        </p:blipFill>
        <p:spPr bwMode="auto">
          <a:xfrm>
            <a:off x="9945703" y="1212629"/>
            <a:ext cx="1640438" cy="37401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An Gum\Ginearalta\Féach Thart\FÉACH THART - R6\Stair - FT R6\Sleamhnáin - FT - Stair - R6\Íomhánna - Sleamhnáin - FT Stair - R6\Ceannach - Sleamhnáin - FT Stair - R6\10 Na Cluichí Oilimpeacha_Shutterstock\shutterstock_293371172.jpg"/>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rcRect l="27304" t="5269" r="24260"/>
          <a:stretch/>
        </p:blipFill>
        <p:spPr bwMode="auto">
          <a:xfrm>
            <a:off x="4415652" y="1667350"/>
            <a:ext cx="1408099" cy="29845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2"/>
          <p:cNvSpPr txBox="1">
            <a:spLocks noChangeArrowheads="1"/>
          </p:cNvSpPr>
          <p:nvPr/>
        </p:nvSpPr>
        <p:spPr bwMode="auto">
          <a:xfrm>
            <a:off x="4415653" y="4721988"/>
            <a:ext cx="1319608" cy="461665"/>
          </a:xfrm>
          <a:prstGeom prst="rect">
            <a:avLst/>
          </a:prstGeom>
          <a:solidFill>
            <a:schemeClr val="bg1"/>
          </a:solidFill>
          <a:ln w="9525" algn="ctr">
            <a:solidFill>
              <a:schemeClr val="accent1"/>
            </a:solidFill>
            <a:miter lim="800000"/>
            <a:headEnd/>
            <a:tailEnd/>
          </a:ln>
          <a:effectLst/>
        </p:spPr>
        <p:txBody>
          <a:bodyPr wrap="square">
            <a:spAutoFit/>
          </a:bodyPr>
          <a:lstStyle/>
          <a:p>
            <a:pPr algn="ctr"/>
            <a:r>
              <a:rPr lang="ga-IE" sz="2400" b="1" dirty="0" smtClean="0">
                <a:latin typeface="Tw Cen MT" panose="020B0602020104020603" pitchFamily="34" charset="0"/>
              </a:rPr>
              <a:t>Heistia</a:t>
            </a:r>
            <a:endParaRPr lang="ga-IE" sz="2400" b="1" dirty="0">
              <a:latin typeface="Tw Cen MT" panose="020B0602020104020603" pitchFamily="34" charset="0"/>
            </a:endParaRPr>
          </a:p>
        </p:txBody>
      </p:sp>
      <p:sp>
        <p:nvSpPr>
          <p:cNvPr id="34" name="TextBox 13"/>
          <p:cNvSpPr txBox="1">
            <a:spLocks noChangeArrowheads="1"/>
          </p:cNvSpPr>
          <p:nvPr/>
        </p:nvSpPr>
        <p:spPr bwMode="auto">
          <a:xfrm>
            <a:off x="3762486" y="5183653"/>
            <a:ext cx="2625942" cy="461665"/>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Bandia an Teallaigh</a:t>
            </a:r>
            <a:endParaRPr lang="ga-IE" sz="2400" dirty="0">
              <a:latin typeface="Tw Cen MT" panose="020B0602020104020603" pitchFamily="34" charset="0"/>
            </a:endParaRPr>
          </a:p>
        </p:txBody>
      </p:sp>
      <p:sp>
        <p:nvSpPr>
          <p:cNvPr id="35" name="TextBox 4"/>
          <p:cNvSpPr txBox="1">
            <a:spLocks noChangeArrowheads="1"/>
          </p:cNvSpPr>
          <p:nvPr/>
        </p:nvSpPr>
        <p:spPr bwMode="auto">
          <a:xfrm>
            <a:off x="9945703" y="4721988"/>
            <a:ext cx="1512000" cy="461665"/>
          </a:xfrm>
          <a:prstGeom prst="rect">
            <a:avLst/>
          </a:prstGeom>
          <a:solidFill>
            <a:schemeClr val="bg1"/>
          </a:solidFill>
          <a:ln w="9525" algn="ctr">
            <a:solidFill>
              <a:schemeClr val="accent1"/>
            </a:solidFill>
            <a:miter lim="800000"/>
            <a:headEnd/>
            <a:tailEnd/>
          </a:ln>
          <a:effectLst/>
        </p:spPr>
        <p:txBody>
          <a:bodyPr wrap="square">
            <a:spAutoFit/>
          </a:bodyPr>
          <a:lstStyle/>
          <a:p>
            <a:pPr algn="ctr"/>
            <a:r>
              <a:rPr lang="ga-IE" sz="2400" b="1" dirty="0" smtClean="0">
                <a:latin typeface="Tw Cen MT" panose="020B0602020104020603" pitchFamily="34" charset="0"/>
              </a:rPr>
              <a:t>Poiséadón</a:t>
            </a:r>
            <a:endParaRPr lang="ga-IE" sz="2400" b="1" dirty="0">
              <a:latin typeface="Tw Cen MT" panose="020B0602020104020603" pitchFamily="34" charset="0"/>
            </a:endParaRPr>
          </a:p>
        </p:txBody>
      </p:sp>
      <p:sp>
        <p:nvSpPr>
          <p:cNvPr id="36" name="TextBox 5"/>
          <p:cNvSpPr txBox="1">
            <a:spLocks noChangeArrowheads="1"/>
          </p:cNvSpPr>
          <p:nvPr/>
        </p:nvSpPr>
        <p:spPr bwMode="auto">
          <a:xfrm>
            <a:off x="9626926" y="5183653"/>
            <a:ext cx="2149554" cy="461665"/>
          </a:xfrm>
          <a:prstGeom prst="rect">
            <a:avLst/>
          </a:prstGeom>
          <a:noFill/>
          <a:ln w="9525">
            <a:noFill/>
            <a:miter lim="800000"/>
            <a:headEnd/>
            <a:tailEnd/>
          </a:ln>
        </p:spPr>
        <p:txBody>
          <a:bodyPr wrap="square">
            <a:spAutoFit/>
          </a:bodyPr>
          <a:lstStyle/>
          <a:p>
            <a:r>
              <a:rPr lang="ga-IE" sz="2400" dirty="0" smtClean="0">
                <a:latin typeface="Tw Cen MT" panose="020B0602020104020603" pitchFamily="34" charset="0"/>
              </a:rPr>
              <a:t>Dia na Farraige</a:t>
            </a:r>
            <a:r>
              <a:rPr lang="ga-IE" sz="2400" dirty="0" smtClean="0">
                <a:latin typeface="Comic Sans MS" pitchFamily="66" charset="0"/>
              </a:rPr>
              <a:t>   </a:t>
            </a:r>
            <a:endParaRPr lang="ga-IE" sz="2400" dirty="0">
              <a:latin typeface="Comic Sans MS" pitchFamily="66" charset="0"/>
            </a:endParaRPr>
          </a:p>
        </p:txBody>
      </p:sp>
    </p:spTree>
    <p:extLst>
      <p:ext uri="{BB962C8B-B14F-4D97-AF65-F5344CB8AC3E}">
        <p14:creationId xmlns:p14="http://schemas.microsoft.com/office/powerpoint/2010/main" val="3344446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7"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30" grpId="0"/>
      <p:bldP spid="33" grpId="0" animBg="1"/>
      <p:bldP spid="34" grpId="0"/>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extBox 5"/>
          <p:cNvSpPr txBox="1"/>
          <p:nvPr/>
        </p:nvSpPr>
        <p:spPr>
          <a:xfrm>
            <a:off x="6233116" y="1956027"/>
            <a:ext cx="5264613" cy="3046988"/>
          </a:xfrm>
          <a:prstGeom prst="rect">
            <a:avLst/>
          </a:prstGeom>
          <a:solidFill>
            <a:schemeClr val="accent1">
              <a:lumMod val="20000"/>
              <a:lumOff val="80000"/>
            </a:schemeClr>
          </a:solidFill>
        </p:spPr>
        <p:txBody>
          <a:bodyPr wrap="square" rtlCol="0">
            <a:spAutoFit/>
          </a:bodyPr>
          <a:lstStyle/>
          <a:p>
            <a:r>
              <a:rPr lang="ga-IE" sz="2400" dirty="0" smtClean="0">
                <a:latin typeface="Tw Cen MT" panose="020B0602020104020603" pitchFamily="34" charset="0"/>
              </a:rPr>
              <a:t>Thóg muintir na Gréige teampall mór </a:t>
            </a:r>
            <a:br>
              <a:rPr lang="ga-IE" sz="2400" dirty="0" smtClean="0">
                <a:latin typeface="Tw Cen MT" panose="020B0602020104020603" pitchFamily="34" charset="0"/>
              </a:rPr>
            </a:br>
            <a:r>
              <a:rPr lang="ga-IE" sz="2400" dirty="0" smtClean="0">
                <a:latin typeface="Tw Cen MT" panose="020B0602020104020603" pitchFamily="34" charset="0"/>
              </a:rPr>
              <a:t>in onóir Shéas in Oilimpia i ndeisceart </a:t>
            </a:r>
            <a:br>
              <a:rPr lang="ga-IE" sz="2400" dirty="0" smtClean="0">
                <a:latin typeface="Tw Cen MT" panose="020B0602020104020603" pitchFamily="34" charset="0"/>
              </a:rPr>
            </a:br>
            <a:r>
              <a:rPr lang="ga-IE" sz="2400" dirty="0" smtClean="0">
                <a:latin typeface="Tw Cen MT" panose="020B0602020104020603" pitchFamily="34" charset="0"/>
              </a:rPr>
              <a:t>na Gréige. Bhí dealbh ollmhór de Shéas taobh istigh den teampall. Ní mhaireann an dealbh anois ach meastar go raibh sí 13 mhéadar ar airde agus gur thóg sé timpeall ocht mbliana orthu an dealbh </a:t>
            </a:r>
            <a:br>
              <a:rPr lang="ga-IE" sz="2400" dirty="0" smtClean="0">
                <a:latin typeface="Tw Cen MT" panose="020B0602020104020603" pitchFamily="34" charset="0"/>
              </a:rPr>
            </a:br>
            <a:r>
              <a:rPr lang="ga-IE" sz="2400" dirty="0" smtClean="0">
                <a:latin typeface="Tw Cen MT" panose="020B0602020104020603" pitchFamily="34" charset="0"/>
              </a:rPr>
              <a:t>a chríochnú.</a:t>
            </a:r>
            <a:endParaRPr lang="ga-IE" sz="2400" dirty="0">
              <a:latin typeface="Tw Cen MT" panose="020B0602020104020603" pitchFamily="34" charset="0"/>
            </a:endParaRPr>
          </a:p>
        </p:txBody>
      </p:sp>
      <p:pic>
        <p:nvPicPr>
          <p:cNvPr id="9"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33116" y="1956027"/>
            <a:ext cx="4996855" cy="3046988"/>
          </a:xfrm>
          <a:prstGeom prst="rect">
            <a:avLst/>
          </a:prstGeom>
          <a:solidFill>
            <a:schemeClr val="accent1">
              <a:lumMod val="20000"/>
              <a:lumOff val="80000"/>
            </a:schemeClr>
          </a:solidFill>
        </p:spPr>
        <p:txBody>
          <a:bodyPr wrap="square" rtlCol="0">
            <a:spAutoFit/>
          </a:bodyPr>
          <a:lstStyle/>
          <a:p>
            <a:r>
              <a:rPr lang="ga-IE" sz="2400" dirty="0" smtClean="0">
                <a:latin typeface="Tw Cen MT" panose="020B0602020104020603" pitchFamily="34" charset="0"/>
              </a:rPr>
              <a:t>Nuair a bhíodh droch-stoirmeacha</a:t>
            </a:r>
            <a:br>
              <a:rPr lang="ga-IE" sz="2400" dirty="0" smtClean="0">
                <a:latin typeface="Tw Cen MT" panose="020B0602020104020603" pitchFamily="34" charset="0"/>
              </a:rPr>
            </a:br>
            <a:r>
              <a:rPr lang="ga-IE" sz="2400" dirty="0" smtClean="0">
                <a:latin typeface="Tw Cen MT" panose="020B0602020104020603" pitchFamily="34" charset="0"/>
              </a:rPr>
              <a:t>os cionn Shliabh Oilimpeas, cheapadh na Gréagaigh gurbh amhlaidh a bhí Séas ar buile. Bheartaigh siad Séas </a:t>
            </a:r>
            <a:br>
              <a:rPr lang="ga-IE" sz="2400" dirty="0" smtClean="0">
                <a:latin typeface="Tw Cen MT" panose="020B0602020104020603" pitchFamily="34" charset="0"/>
              </a:rPr>
            </a:br>
            <a:r>
              <a:rPr lang="ga-IE" sz="2400" dirty="0" smtClean="0">
                <a:latin typeface="Tw Cen MT" panose="020B0602020104020603" pitchFamily="34" charset="0"/>
              </a:rPr>
              <a:t>a shásamh chun go mbeadh saol </a:t>
            </a:r>
            <a:br>
              <a:rPr lang="ga-IE" sz="2400" dirty="0" smtClean="0">
                <a:latin typeface="Tw Cen MT" panose="020B0602020104020603" pitchFamily="34" charset="0"/>
              </a:rPr>
            </a:br>
            <a:r>
              <a:rPr lang="ga-IE" sz="2400" dirty="0" smtClean="0">
                <a:latin typeface="Tw Cen MT" panose="020B0602020104020603" pitchFamily="34" charset="0"/>
              </a:rPr>
              <a:t>níos fearr acu. Thóg siad teampaill </a:t>
            </a:r>
            <a:br>
              <a:rPr lang="ga-IE" sz="2400" dirty="0" smtClean="0">
                <a:latin typeface="Tw Cen MT" panose="020B0602020104020603" pitchFamily="34" charset="0"/>
              </a:rPr>
            </a:br>
            <a:r>
              <a:rPr lang="ga-IE" sz="2400" dirty="0" smtClean="0">
                <a:latin typeface="Tw Cen MT" panose="020B0602020104020603" pitchFamily="34" charset="0"/>
              </a:rPr>
              <a:t>do Shéas agus d’eagraídís féilte </a:t>
            </a:r>
            <a:br>
              <a:rPr lang="ga-IE" sz="2400" dirty="0" smtClean="0">
                <a:latin typeface="Tw Cen MT" panose="020B0602020104020603" pitchFamily="34" charset="0"/>
              </a:rPr>
            </a:br>
            <a:r>
              <a:rPr lang="ga-IE" sz="2400" dirty="0" smtClean="0">
                <a:latin typeface="Tw Cen MT" panose="020B0602020104020603" pitchFamily="34" charset="0"/>
              </a:rPr>
              <a:t>ina onóir. </a:t>
            </a:r>
            <a:endParaRPr lang="ga-IE" sz="2400" dirty="0">
              <a:latin typeface="Tw Cen MT" panose="020B0602020104020603" pitchFamily="34" charset="0"/>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643090" y="1331282"/>
            <a:ext cx="3841078" cy="4296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94138" y="1070744"/>
            <a:ext cx="5338982" cy="4817554"/>
          </a:xfrm>
          <a:prstGeom prst="rect">
            <a:avLst/>
          </a:prstGeom>
          <a:ln>
            <a:noFill/>
          </a:ln>
          <a:effectLst>
            <a:softEdge rad="419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23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7" name="TextBox 4"/>
          <p:cNvSpPr txBox="1"/>
          <p:nvPr/>
        </p:nvSpPr>
        <p:spPr>
          <a:xfrm>
            <a:off x="5827277" y="1662817"/>
            <a:ext cx="4989153" cy="1938992"/>
          </a:xfrm>
          <a:prstGeom prst="rect">
            <a:avLst/>
          </a:prstGeom>
          <a:solidFill>
            <a:schemeClr val="accent1">
              <a:lumMod val="20000"/>
              <a:lumOff val="80000"/>
            </a:schemeClr>
          </a:solidFill>
        </p:spPr>
        <p:txBody>
          <a:bodyPr wrap="square" rtlCol="0">
            <a:spAutoFit/>
          </a:bodyPr>
          <a:lstStyle/>
          <a:p>
            <a:r>
              <a:rPr lang="ga-IE" sz="2000" dirty="0" smtClean="0">
                <a:latin typeface="Tw Cen MT" panose="020B0602020104020603" pitchFamily="34" charset="0"/>
              </a:rPr>
              <a:t>Chuirtí rásaí ar siúl d’fhir agus do bhuachaillí. </a:t>
            </a:r>
            <a:br>
              <a:rPr lang="ga-IE" sz="2000" dirty="0" smtClean="0">
                <a:latin typeface="Tw Cen MT" panose="020B0602020104020603" pitchFamily="34" charset="0"/>
              </a:rPr>
            </a:br>
            <a:r>
              <a:rPr lang="ga-IE" sz="2000" dirty="0" smtClean="0">
                <a:latin typeface="Tw Cen MT" panose="020B0602020104020603" pitchFamily="34" charset="0"/>
              </a:rPr>
              <a:t>Ní bhíodh cead ach ag muintir na Gréige páirt </a:t>
            </a:r>
            <a:br>
              <a:rPr lang="ga-IE" sz="2000" dirty="0" smtClean="0">
                <a:latin typeface="Tw Cen MT" panose="020B0602020104020603" pitchFamily="34" charset="0"/>
              </a:rPr>
            </a:br>
            <a:r>
              <a:rPr lang="ga-IE" sz="2000" dirty="0" smtClean="0">
                <a:latin typeface="Tw Cen MT" panose="020B0602020104020603" pitchFamily="34" charset="0"/>
              </a:rPr>
              <a:t>a ghlacadh sna rásaí agus ní bhíodh cailíní </a:t>
            </a:r>
            <a:br>
              <a:rPr lang="ga-IE" sz="2000" dirty="0" smtClean="0">
                <a:latin typeface="Tw Cen MT" panose="020B0602020104020603" pitchFamily="34" charset="0"/>
              </a:rPr>
            </a:br>
            <a:r>
              <a:rPr lang="ga-IE" sz="2000" dirty="0" smtClean="0">
                <a:latin typeface="Tw Cen MT" panose="020B0602020104020603" pitchFamily="34" charset="0"/>
              </a:rPr>
              <a:t>ná mná páirteach sna rásaí ar chor ar bith. </a:t>
            </a:r>
            <a:br>
              <a:rPr lang="ga-IE" sz="2000" dirty="0" smtClean="0">
                <a:latin typeface="Tw Cen MT" panose="020B0602020104020603" pitchFamily="34" charset="0"/>
              </a:rPr>
            </a:br>
            <a:r>
              <a:rPr lang="ga-IE" sz="2000" dirty="0" smtClean="0">
                <a:latin typeface="Tw Cen MT" panose="020B0602020104020603" pitchFamily="34" charset="0"/>
              </a:rPr>
              <a:t>Bhíodh na lúthchleasaithe lomnocht agus iad </a:t>
            </a:r>
            <a:br>
              <a:rPr lang="ga-IE" sz="2000" dirty="0" smtClean="0">
                <a:latin typeface="Tw Cen MT" panose="020B0602020104020603" pitchFamily="34" charset="0"/>
              </a:rPr>
            </a:br>
            <a:r>
              <a:rPr lang="ga-IE" sz="2000" dirty="0" smtClean="0">
                <a:latin typeface="Tw Cen MT" panose="020B0602020104020603" pitchFamily="34" charset="0"/>
              </a:rPr>
              <a:t>san iomaíocht lena chéile.  </a:t>
            </a:r>
            <a:endParaRPr lang="ga-IE" sz="2000" dirty="0">
              <a:latin typeface="Tw Cen MT" panose="020B0602020104020603" pitchFamily="34" charset="0"/>
            </a:endParaRPr>
          </a:p>
        </p:txBody>
      </p:sp>
      <p:sp>
        <p:nvSpPr>
          <p:cNvPr id="7" name="TextBox 6"/>
          <p:cNvSpPr txBox="1"/>
          <p:nvPr/>
        </p:nvSpPr>
        <p:spPr>
          <a:xfrm>
            <a:off x="1818460" y="797521"/>
            <a:ext cx="8570953" cy="830997"/>
          </a:xfrm>
          <a:prstGeom prst="rect">
            <a:avLst/>
          </a:prstGeom>
          <a:noFill/>
        </p:spPr>
        <p:txBody>
          <a:bodyPr wrap="square" rtlCol="0">
            <a:spAutoFit/>
          </a:bodyPr>
          <a:lstStyle/>
          <a:p>
            <a:pPr algn="ctr"/>
            <a:r>
              <a:rPr lang="ga-IE" sz="4800" b="1" dirty="0" smtClean="0">
                <a:latin typeface="Tempus Sans ITC" panose="04020404030D07020202" pitchFamily="82" charset="0"/>
                <a:ea typeface="Yu Gothic Light" panose="020B0300000000000000" pitchFamily="34" charset="-128"/>
                <a:cs typeface="MV Boli" panose="02000500030200090000" pitchFamily="2" charset="0"/>
              </a:rPr>
              <a:t>Na Chéad Chluichí Oilimpeacha</a:t>
            </a:r>
            <a:endParaRPr lang="ga-IE" sz="4800" b="1" dirty="0">
              <a:latin typeface="Tempus Sans ITC" panose="04020404030D07020202" pitchFamily="82" charset="0"/>
              <a:ea typeface="Yu Gothic Light" panose="020B0300000000000000" pitchFamily="34" charset="-128"/>
              <a:cs typeface="MV Boli" panose="02000500030200090000" pitchFamily="2" charset="0"/>
            </a:endParaRPr>
          </a:p>
        </p:txBody>
      </p:sp>
      <p:pic>
        <p:nvPicPr>
          <p:cNvPr id="8"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bwMode="auto">
          <a:xfrm>
            <a:off x="1655155" y="1888714"/>
            <a:ext cx="3794122" cy="21137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5088" y="4206360"/>
            <a:ext cx="6636887" cy="1015663"/>
          </a:xfrm>
          <a:prstGeom prst="rect">
            <a:avLst/>
          </a:prstGeom>
        </p:spPr>
        <p:txBody>
          <a:bodyPr wrap="square">
            <a:spAutoFit/>
          </a:bodyPr>
          <a:lstStyle/>
          <a:p>
            <a:r>
              <a:rPr lang="ga-IE" sz="2000" dirty="0" smtClean="0">
                <a:latin typeface="Tw Cen MT" panose="020B0602020104020603" pitchFamily="34" charset="0"/>
              </a:rPr>
              <a:t>Ba</a:t>
            </a:r>
            <a:r>
              <a:rPr lang="ga-IE" sz="2000" dirty="0" smtClean="0">
                <a:latin typeface="Comic Sans MS" panose="030F0702030302020204" pitchFamily="66" charset="0"/>
              </a:rPr>
              <a:t> </a:t>
            </a:r>
            <a:r>
              <a:rPr lang="ga-IE" sz="2000" dirty="0" smtClean="0">
                <a:latin typeface="Tw Cen MT" panose="020B0602020104020603" pitchFamily="34" charset="0"/>
              </a:rPr>
              <a:t>í an duais a bhronntaí ar na buaiteoirí ná coróin shimplí duilleog. Thagadh na duilleoga ó chrann ológ a bhíodh ag fás </a:t>
            </a:r>
            <a:br>
              <a:rPr lang="ga-IE" sz="2000" dirty="0" smtClean="0">
                <a:latin typeface="Tw Cen MT" panose="020B0602020104020603" pitchFamily="34" charset="0"/>
              </a:rPr>
            </a:br>
            <a:r>
              <a:rPr lang="ga-IE" sz="2000" dirty="0" smtClean="0">
                <a:latin typeface="Tw Cen MT" panose="020B0602020104020603" pitchFamily="34" charset="0"/>
              </a:rPr>
              <a:t>in Oilimpia. Crann beannaithe ba ea é, dar leis na Gréagaigh.  </a:t>
            </a:r>
            <a:endParaRPr lang="ga-IE" sz="2000" dirty="0">
              <a:latin typeface="Tw Cen MT" panose="020B0602020104020603" pitchFamily="34" charset="0"/>
            </a:endParaRPr>
          </a:p>
        </p:txBody>
      </p:sp>
      <p:sp>
        <p:nvSpPr>
          <p:cNvPr id="50" name="AutoShape 21"/>
          <p:cNvSpPr>
            <a:spLocks noChangeArrowheads="1"/>
          </p:cNvSpPr>
          <p:nvPr/>
        </p:nvSpPr>
        <p:spPr bwMode="auto">
          <a:xfrm rot="10800000">
            <a:off x="4680498" y="5342370"/>
            <a:ext cx="220662" cy="215900"/>
          </a:xfrm>
          <a:prstGeom prst="triangle">
            <a:avLst>
              <a:gd name="adj" fmla="val 49995"/>
            </a:avLst>
          </a:prstGeom>
          <a:solidFill>
            <a:srgbClr val="FF0000"/>
          </a:solidFill>
          <a:ln w="12700">
            <a:solidFill>
              <a:srgbClr val="FFFF99"/>
            </a:solidFill>
            <a:miter lim="800000"/>
            <a:headEnd/>
            <a:tailEnd/>
          </a:ln>
        </p:spPr>
        <p:txBody>
          <a:bodyPr wrap="none" anchor="ctr"/>
          <a:lstStyle/>
          <a:p>
            <a:endParaRPr lang="ga-IE" dirty="0">
              <a:solidFill>
                <a:srgbClr val="FF0000"/>
              </a:solidFill>
              <a:latin typeface="Calibri" pitchFamily="34" charset="0"/>
            </a:endParaRPr>
          </a:p>
        </p:txBody>
      </p:sp>
      <p:grpSp>
        <p:nvGrpSpPr>
          <p:cNvPr id="3" name="Grúpa 2"/>
          <p:cNvGrpSpPr/>
          <p:nvPr/>
        </p:nvGrpSpPr>
        <p:grpSpPr>
          <a:xfrm>
            <a:off x="1916112" y="5558270"/>
            <a:ext cx="8375650" cy="603251"/>
            <a:chOff x="1916112" y="5558270"/>
            <a:chExt cx="8375650" cy="603251"/>
          </a:xfrm>
        </p:grpSpPr>
        <p:grpSp>
          <p:nvGrpSpPr>
            <p:cNvPr id="9" name="Group 20"/>
            <p:cNvGrpSpPr>
              <a:grpSpLocks/>
            </p:cNvGrpSpPr>
            <p:nvPr/>
          </p:nvGrpSpPr>
          <p:grpSpPr bwMode="auto">
            <a:xfrm>
              <a:off x="1916112" y="5558270"/>
              <a:ext cx="8375650" cy="603251"/>
              <a:chOff x="436" y="3892"/>
              <a:chExt cx="5176" cy="380"/>
            </a:xfrm>
            <a:solidFill>
              <a:srgbClr val="0070C0"/>
            </a:solidFill>
          </p:grpSpPr>
          <p:grpSp>
            <p:nvGrpSpPr>
              <p:cNvPr id="10" name="Group 14"/>
              <p:cNvGrpSpPr>
                <a:grpSpLocks/>
              </p:cNvGrpSpPr>
              <p:nvPr/>
            </p:nvGrpSpPr>
            <p:grpSpPr bwMode="auto">
              <a:xfrm>
                <a:off x="436" y="3892"/>
                <a:ext cx="5176" cy="184"/>
                <a:chOff x="436" y="3892"/>
                <a:chExt cx="5176" cy="184"/>
              </a:xfrm>
              <a:grpFill/>
            </p:grpSpPr>
            <p:sp>
              <p:nvSpPr>
                <p:cNvPr id="13" name="Rectangle 4"/>
                <p:cNvSpPr>
                  <a:spLocks noChangeArrowheads="1"/>
                </p:cNvSpPr>
                <p:nvPr/>
              </p:nvSpPr>
              <p:spPr bwMode="auto">
                <a:xfrm>
                  <a:off x="436" y="3892"/>
                  <a:ext cx="5176" cy="136"/>
                </a:xfrm>
                <a:prstGeom prst="rect">
                  <a:avLst/>
                </a:prstGeom>
                <a:grpFill/>
                <a:ln w="12700">
                  <a:solidFill>
                    <a:schemeClr val="tx1"/>
                  </a:solidFill>
                  <a:miter lim="800000"/>
                  <a:headEnd/>
                  <a:tailEnd/>
                </a:ln>
              </p:spPr>
              <p:txBody>
                <a:bodyPr wrap="none" anchor="ctr"/>
                <a:lstStyle/>
                <a:p>
                  <a:endParaRPr lang="ga-IE" dirty="0">
                    <a:solidFill>
                      <a:srgbClr val="000000"/>
                    </a:solidFill>
                    <a:latin typeface="Calibri" pitchFamily="34" charset="0"/>
                  </a:endParaRPr>
                </a:p>
              </p:txBody>
            </p:sp>
            <p:sp>
              <p:nvSpPr>
                <p:cNvPr id="14" name="Line 5"/>
                <p:cNvSpPr>
                  <a:spLocks noChangeShapeType="1"/>
                </p:cNvSpPr>
                <p:nvPr/>
              </p:nvSpPr>
              <p:spPr bwMode="auto">
                <a:xfrm>
                  <a:off x="960" y="3892"/>
                  <a:ext cx="0" cy="184"/>
                </a:xfrm>
                <a:prstGeom prst="line">
                  <a:avLst/>
                </a:prstGeom>
                <a:grpFill/>
                <a:ln w="12700">
                  <a:solidFill>
                    <a:schemeClr val="tx1"/>
                  </a:solidFill>
                  <a:round/>
                  <a:headEnd/>
                  <a:tailEnd/>
                </a:ln>
              </p:spPr>
              <p:txBody>
                <a:bodyPr wrap="none" anchor="ctr"/>
                <a:lstStyle/>
                <a:p>
                  <a:endParaRPr lang="ga-IE" dirty="0"/>
                </a:p>
              </p:txBody>
            </p:sp>
            <p:sp>
              <p:nvSpPr>
                <p:cNvPr id="15" name="Line 6"/>
                <p:cNvSpPr>
                  <a:spLocks noChangeShapeType="1"/>
                </p:cNvSpPr>
                <p:nvPr/>
              </p:nvSpPr>
              <p:spPr bwMode="auto">
                <a:xfrm>
                  <a:off x="1488" y="3892"/>
                  <a:ext cx="0" cy="184"/>
                </a:xfrm>
                <a:prstGeom prst="line">
                  <a:avLst/>
                </a:prstGeom>
                <a:grpFill/>
                <a:ln w="12700">
                  <a:solidFill>
                    <a:schemeClr val="tx1"/>
                  </a:solidFill>
                  <a:round/>
                  <a:headEnd/>
                  <a:tailEnd/>
                </a:ln>
              </p:spPr>
              <p:txBody>
                <a:bodyPr wrap="none" anchor="ctr"/>
                <a:lstStyle/>
                <a:p>
                  <a:endParaRPr lang="ga-IE" dirty="0"/>
                </a:p>
              </p:txBody>
            </p:sp>
            <p:sp>
              <p:nvSpPr>
                <p:cNvPr id="16" name="Line 7"/>
                <p:cNvSpPr>
                  <a:spLocks noChangeShapeType="1"/>
                </p:cNvSpPr>
                <p:nvPr/>
              </p:nvSpPr>
              <p:spPr bwMode="auto">
                <a:xfrm>
                  <a:off x="2016" y="3892"/>
                  <a:ext cx="0" cy="184"/>
                </a:xfrm>
                <a:prstGeom prst="line">
                  <a:avLst/>
                </a:prstGeom>
                <a:grpFill/>
                <a:ln w="12700">
                  <a:solidFill>
                    <a:schemeClr val="tx1"/>
                  </a:solidFill>
                  <a:round/>
                  <a:headEnd/>
                  <a:tailEnd/>
                </a:ln>
              </p:spPr>
              <p:txBody>
                <a:bodyPr wrap="none" anchor="ctr"/>
                <a:lstStyle/>
                <a:p>
                  <a:endParaRPr lang="ga-IE" dirty="0"/>
                </a:p>
              </p:txBody>
            </p:sp>
            <p:sp>
              <p:nvSpPr>
                <p:cNvPr id="17" name="Line 8"/>
                <p:cNvSpPr>
                  <a:spLocks noChangeShapeType="1"/>
                </p:cNvSpPr>
                <p:nvPr/>
              </p:nvSpPr>
              <p:spPr bwMode="auto">
                <a:xfrm>
                  <a:off x="2544" y="3892"/>
                  <a:ext cx="0" cy="184"/>
                </a:xfrm>
                <a:prstGeom prst="line">
                  <a:avLst/>
                </a:prstGeom>
                <a:grpFill/>
                <a:ln w="12700">
                  <a:solidFill>
                    <a:schemeClr val="tx1"/>
                  </a:solidFill>
                  <a:round/>
                  <a:headEnd/>
                  <a:tailEnd/>
                </a:ln>
              </p:spPr>
              <p:txBody>
                <a:bodyPr wrap="none" anchor="ctr"/>
                <a:lstStyle/>
                <a:p>
                  <a:endParaRPr lang="ga-IE" dirty="0"/>
                </a:p>
              </p:txBody>
            </p:sp>
            <p:sp>
              <p:nvSpPr>
                <p:cNvPr id="18" name="Line 9"/>
                <p:cNvSpPr>
                  <a:spLocks noChangeShapeType="1"/>
                </p:cNvSpPr>
                <p:nvPr/>
              </p:nvSpPr>
              <p:spPr bwMode="auto">
                <a:xfrm>
                  <a:off x="3072" y="3892"/>
                  <a:ext cx="0" cy="184"/>
                </a:xfrm>
                <a:prstGeom prst="line">
                  <a:avLst/>
                </a:prstGeom>
                <a:grpFill/>
                <a:ln w="12700">
                  <a:solidFill>
                    <a:schemeClr val="tx1"/>
                  </a:solidFill>
                  <a:round/>
                  <a:headEnd/>
                  <a:tailEnd/>
                </a:ln>
              </p:spPr>
              <p:txBody>
                <a:bodyPr wrap="none" anchor="ctr"/>
                <a:lstStyle/>
                <a:p>
                  <a:endParaRPr lang="ga-IE" dirty="0"/>
                </a:p>
              </p:txBody>
            </p:sp>
            <p:sp>
              <p:nvSpPr>
                <p:cNvPr id="19" name="Line 10"/>
                <p:cNvSpPr>
                  <a:spLocks noChangeShapeType="1"/>
                </p:cNvSpPr>
                <p:nvPr/>
              </p:nvSpPr>
              <p:spPr bwMode="auto">
                <a:xfrm>
                  <a:off x="3600" y="3892"/>
                  <a:ext cx="0" cy="184"/>
                </a:xfrm>
                <a:prstGeom prst="line">
                  <a:avLst/>
                </a:prstGeom>
                <a:grpFill/>
                <a:ln w="12700">
                  <a:solidFill>
                    <a:schemeClr val="tx1"/>
                  </a:solidFill>
                  <a:round/>
                  <a:headEnd/>
                  <a:tailEnd/>
                </a:ln>
              </p:spPr>
              <p:txBody>
                <a:bodyPr wrap="none" anchor="ctr"/>
                <a:lstStyle/>
                <a:p>
                  <a:endParaRPr lang="ga-IE" dirty="0"/>
                </a:p>
              </p:txBody>
            </p:sp>
            <p:sp>
              <p:nvSpPr>
                <p:cNvPr id="20" name="Line 11"/>
                <p:cNvSpPr>
                  <a:spLocks noChangeShapeType="1"/>
                </p:cNvSpPr>
                <p:nvPr/>
              </p:nvSpPr>
              <p:spPr bwMode="auto">
                <a:xfrm>
                  <a:off x="4128" y="3892"/>
                  <a:ext cx="0" cy="184"/>
                </a:xfrm>
                <a:prstGeom prst="line">
                  <a:avLst/>
                </a:prstGeom>
                <a:grpFill/>
                <a:ln w="12700">
                  <a:solidFill>
                    <a:schemeClr val="tx1"/>
                  </a:solidFill>
                  <a:round/>
                  <a:headEnd/>
                  <a:tailEnd/>
                </a:ln>
              </p:spPr>
              <p:txBody>
                <a:bodyPr wrap="none" anchor="ctr"/>
                <a:lstStyle/>
                <a:p>
                  <a:endParaRPr lang="ga-IE" dirty="0"/>
                </a:p>
              </p:txBody>
            </p:sp>
            <p:sp>
              <p:nvSpPr>
                <p:cNvPr id="21" name="Line 12"/>
                <p:cNvSpPr>
                  <a:spLocks noChangeShapeType="1"/>
                </p:cNvSpPr>
                <p:nvPr/>
              </p:nvSpPr>
              <p:spPr bwMode="auto">
                <a:xfrm>
                  <a:off x="4656" y="3892"/>
                  <a:ext cx="0" cy="184"/>
                </a:xfrm>
                <a:prstGeom prst="line">
                  <a:avLst/>
                </a:prstGeom>
                <a:grpFill/>
                <a:ln w="12700">
                  <a:solidFill>
                    <a:schemeClr val="tx1"/>
                  </a:solidFill>
                  <a:round/>
                  <a:headEnd/>
                  <a:tailEnd/>
                </a:ln>
              </p:spPr>
              <p:txBody>
                <a:bodyPr wrap="none" anchor="ctr"/>
                <a:lstStyle/>
                <a:p>
                  <a:endParaRPr lang="ga-IE" dirty="0"/>
                </a:p>
              </p:txBody>
            </p:sp>
            <p:sp>
              <p:nvSpPr>
                <p:cNvPr id="22" name="Line 13"/>
                <p:cNvSpPr>
                  <a:spLocks noChangeShapeType="1"/>
                </p:cNvSpPr>
                <p:nvPr/>
              </p:nvSpPr>
              <p:spPr bwMode="auto">
                <a:xfrm>
                  <a:off x="5184" y="3892"/>
                  <a:ext cx="0" cy="184"/>
                </a:xfrm>
                <a:prstGeom prst="line">
                  <a:avLst/>
                </a:prstGeom>
                <a:grpFill/>
                <a:ln w="12700">
                  <a:solidFill>
                    <a:schemeClr val="tx1"/>
                  </a:solidFill>
                  <a:round/>
                  <a:headEnd/>
                  <a:tailEnd/>
                </a:ln>
              </p:spPr>
              <p:txBody>
                <a:bodyPr wrap="none" anchor="ctr"/>
                <a:lstStyle/>
                <a:p>
                  <a:endParaRPr lang="ga-IE" dirty="0"/>
                </a:p>
              </p:txBody>
            </p:sp>
          </p:grpSp>
          <p:sp>
            <p:nvSpPr>
              <p:cNvPr id="11" name="Rectangle 18"/>
              <p:cNvSpPr>
                <a:spLocks noChangeArrowheads="1"/>
              </p:cNvSpPr>
              <p:nvPr/>
            </p:nvSpPr>
            <p:spPr bwMode="auto">
              <a:xfrm>
                <a:off x="2996" y="4060"/>
                <a:ext cx="177" cy="212"/>
              </a:xfrm>
              <a:prstGeom prst="rect">
                <a:avLst/>
              </a:prstGeom>
              <a:grpFill/>
              <a:ln w="12700">
                <a:noFill/>
                <a:miter lim="800000"/>
                <a:headEnd/>
                <a:tailEnd/>
              </a:ln>
            </p:spPr>
            <p:txBody>
              <a:bodyPr wrap="none" lIns="90488" tIns="44450" rIns="90488" bIns="44450">
                <a:spAutoFit/>
              </a:bodyPr>
              <a:lstStyle/>
              <a:p>
                <a:r>
                  <a:rPr lang="ga-IE" sz="1600" b="1" dirty="0" smtClean="0">
                    <a:solidFill>
                      <a:srgbClr val="FF0000"/>
                    </a:solidFill>
                  </a:rPr>
                  <a:t>0</a:t>
                </a:r>
                <a:endParaRPr lang="ga-IE" sz="1600" b="1" dirty="0">
                  <a:solidFill>
                    <a:srgbClr val="FF0000"/>
                  </a:solidFill>
                </a:endParaRPr>
              </a:p>
            </p:txBody>
          </p:sp>
          <p:sp>
            <p:nvSpPr>
              <p:cNvPr id="12" name="Rectangle 19"/>
              <p:cNvSpPr>
                <a:spLocks noChangeArrowheads="1"/>
              </p:cNvSpPr>
              <p:nvPr/>
            </p:nvSpPr>
            <p:spPr bwMode="auto">
              <a:xfrm>
                <a:off x="4974" y="4075"/>
                <a:ext cx="445" cy="173"/>
              </a:xfrm>
              <a:prstGeom prst="rect">
                <a:avLst/>
              </a:prstGeom>
              <a:grpFill/>
              <a:ln w="12700">
                <a:noFill/>
                <a:miter lim="800000"/>
                <a:headEnd/>
                <a:tailEnd/>
              </a:ln>
            </p:spPr>
            <p:txBody>
              <a:bodyPr wrap="square" lIns="90488" tIns="44450" rIns="90488" bIns="44450">
                <a:spAutoFit/>
              </a:bodyPr>
              <a:lstStyle/>
              <a:p>
                <a:r>
                  <a:rPr lang="ga-IE" sz="1200" b="1" dirty="0" smtClean="0">
                    <a:solidFill>
                      <a:srgbClr val="FF0000"/>
                    </a:solidFill>
                  </a:rPr>
                  <a:t>AD 2000</a:t>
                </a:r>
                <a:endParaRPr lang="ga-IE" sz="1200" b="1" dirty="0">
                  <a:solidFill>
                    <a:srgbClr val="FF0000"/>
                  </a:solidFill>
                </a:endParaRPr>
              </a:p>
            </p:txBody>
          </p:sp>
        </p:grpSp>
        <p:sp>
          <p:nvSpPr>
            <p:cNvPr id="23" name="Rectangle 19"/>
            <p:cNvSpPr>
              <a:spLocks noChangeArrowheads="1"/>
            </p:cNvSpPr>
            <p:nvPr/>
          </p:nvSpPr>
          <p:spPr bwMode="auto">
            <a:xfrm>
              <a:off x="4149170" y="5856496"/>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1000 RCh</a:t>
              </a:r>
              <a:endParaRPr lang="ga-IE" sz="1200" b="1" dirty="0">
                <a:solidFill>
                  <a:srgbClr val="FF0000"/>
                </a:solidFill>
              </a:endParaRPr>
            </a:p>
          </p:txBody>
        </p:sp>
        <p:sp>
          <p:nvSpPr>
            <p:cNvPr id="24" name="Rectangle 19"/>
            <p:cNvSpPr>
              <a:spLocks noChangeArrowheads="1"/>
            </p:cNvSpPr>
            <p:nvPr/>
          </p:nvSpPr>
          <p:spPr bwMode="auto">
            <a:xfrm>
              <a:off x="5071277" y="5849332"/>
              <a:ext cx="756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500 RCh</a:t>
              </a:r>
              <a:endParaRPr lang="ga-IE" sz="1200" b="1" dirty="0">
                <a:solidFill>
                  <a:srgbClr val="FF0000"/>
                </a:solidFill>
              </a:endParaRPr>
            </a:p>
          </p:txBody>
        </p:sp>
        <p:sp>
          <p:nvSpPr>
            <p:cNvPr id="25" name="Rectangle 19"/>
            <p:cNvSpPr>
              <a:spLocks noChangeArrowheads="1"/>
            </p:cNvSpPr>
            <p:nvPr/>
          </p:nvSpPr>
          <p:spPr bwMode="auto">
            <a:xfrm>
              <a:off x="3255764" y="5850370"/>
              <a:ext cx="792000" cy="273600"/>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1500 RCh</a:t>
              </a:r>
              <a:endParaRPr lang="ga-IE" sz="1200" b="1" dirty="0">
                <a:solidFill>
                  <a:srgbClr val="FF0000"/>
                </a:solidFill>
              </a:endParaRPr>
            </a:p>
          </p:txBody>
        </p:sp>
        <p:sp>
          <p:nvSpPr>
            <p:cNvPr id="47" name="Rectangle 19"/>
            <p:cNvSpPr>
              <a:spLocks noChangeArrowheads="1"/>
            </p:cNvSpPr>
            <p:nvPr/>
          </p:nvSpPr>
          <p:spPr bwMode="auto">
            <a:xfrm>
              <a:off x="8382321" y="5850370"/>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1500</a:t>
              </a:r>
              <a:endParaRPr lang="ga-IE" sz="1200" b="1" dirty="0">
                <a:solidFill>
                  <a:srgbClr val="FF0000"/>
                </a:solidFill>
              </a:endParaRPr>
            </a:p>
          </p:txBody>
        </p:sp>
        <p:sp>
          <p:nvSpPr>
            <p:cNvPr id="48" name="Rectangle 19"/>
            <p:cNvSpPr>
              <a:spLocks noChangeArrowheads="1"/>
            </p:cNvSpPr>
            <p:nvPr/>
          </p:nvSpPr>
          <p:spPr bwMode="auto">
            <a:xfrm>
              <a:off x="6676003"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500</a:t>
              </a:r>
              <a:endParaRPr lang="ga-IE" sz="1200" b="1" dirty="0">
                <a:solidFill>
                  <a:srgbClr val="FF0000"/>
                </a:solidFill>
              </a:endParaRPr>
            </a:p>
          </p:txBody>
        </p:sp>
        <p:sp>
          <p:nvSpPr>
            <p:cNvPr id="49" name="Rectangle 19"/>
            <p:cNvSpPr>
              <a:spLocks noChangeArrowheads="1"/>
            </p:cNvSpPr>
            <p:nvPr/>
          </p:nvSpPr>
          <p:spPr bwMode="auto">
            <a:xfrm>
              <a:off x="7530397"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1000</a:t>
              </a:r>
              <a:endParaRPr lang="ga-IE" sz="1200" b="1" dirty="0">
                <a:solidFill>
                  <a:srgbClr val="FF0000"/>
                </a:solidFill>
              </a:endParaRPr>
            </a:p>
          </p:txBody>
        </p:sp>
        <p:sp>
          <p:nvSpPr>
            <p:cNvPr id="36" name="Rectangle 19"/>
            <p:cNvSpPr>
              <a:spLocks noChangeArrowheads="1"/>
            </p:cNvSpPr>
            <p:nvPr/>
          </p:nvSpPr>
          <p:spPr bwMode="auto">
            <a:xfrm>
              <a:off x="2368033" y="5847805"/>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2000 RCh</a:t>
              </a:r>
              <a:endParaRPr lang="ga-IE" sz="1200" b="1" dirty="0">
                <a:solidFill>
                  <a:srgbClr val="FF0000"/>
                </a:solidFill>
              </a:endParaRPr>
            </a:p>
          </p:txBody>
        </p:sp>
      </p:grpSp>
      <p:pic>
        <p:nvPicPr>
          <p:cNvPr id="38"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An Gum\Ginearalta\Féach Thart\FÉACH THART - R6\Stair - FT R6\Sleamhnáin - FT - Stair - R6\Íomhánna - Sleamhnáin - FT Stair - R6\Ceannach - Sleamhnáin - FT Stair - R6\10 Na Cluichí Oilimpeacha_Shutterstock\shutterstock_1579239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94827" y="1628518"/>
            <a:ext cx="3854450" cy="2570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27277" y="1628518"/>
            <a:ext cx="4989153" cy="1938992"/>
          </a:xfrm>
          <a:prstGeom prst="rect">
            <a:avLst/>
          </a:prstGeom>
          <a:solidFill>
            <a:schemeClr val="accent1">
              <a:lumMod val="20000"/>
              <a:lumOff val="80000"/>
            </a:schemeClr>
          </a:solidFill>
        </p:spPr>
        <p:txBody>
          <a:bodyPr wrap="square" rtlCol="0">
            <a:spAutoFit/>
          </a:bodyPr>
          <a:lstStyle/>
          <a:p>
            <a:r>
              <a:rPr lang="ga-IE" sz="2000" dirty="0" smtClean="0">
                <a:latin typeface="Tw Cen MT" panose="020B0602020104020603" pitchFamily="34" charset="0"/>
              </a:rPr>
              <a:t>Is in Oilimpia i ndeisceart na Gréige a thosaigh na Cluichí Oilimpeacha sa bhliain 776 RCh. Bhíodh féile mhór ann in onóir Shéas gach ceathrú bliain. Thagadh daoine ó gach cearn den Ghréig chuig an bhféile. </a:t>
            </a:r>
          </a:p>
          <a:p>
            <a:endParaRPr lang="ga-IE" sz="2000" dirty="0">
              <a:latin typeface="Tw Cen MT" panose="020B0602020104020603" pitchFamily="34" charset="0"/>
            </a:endParaRPr>
          </a:p>
        </p:txBody>
      </p:sp>
      <p:pic>
        <p:nvPicPr>
          <p:cNvPr id="6" name="Picture 4"/>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8558074" y="3479521"/>
            <a:ext cx="1831339" cy="197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020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from="(-#ppt_w/2)" to="(#ppt_x)" calcmode="lin" valueType="num">
                                      <p:cBhvr>
                                        <p:cTn id="7" dur="600" fill="hold">
                                          <p:stCondLst>
                                            <p:cond delay="0"/>
                                          </p:stCondLst>
                                        </p:cTn>
                                        <p:tgtEl>
                                          <p:spTgt spid="50"/>
                                        </p:tgtEl>
                                        <p:attrNameLst>
                                          <p:attrName>ppt_x</p:attrName>
                                        </p:attrNameLst>
                                      </p:cBhvr>
                                    </p:anim>
                                    <p:anim from="0" to="-1.0" calcmode="lin" valueType="num">
                                      <p:cBhvr>
                                        <p:cTn id="8" dur="200" decel="50000" autoRev="1" fill="hold">
                                          <p:stCondLst>
                                            <p:cond delay="600"/>
                                          </p:stCondLst>
                                        </p:cTn>
                                        <p:tgtEl>
                                          <p:spTgt spid="50"/>
                                        </p:tgtEl>
                                        <p:attrNameLst>
                                          <p:attrName>xshear</p:attrName>
                                        </p:attrNameLst>
                                      </p:cBhvr>
                                    </p:anim>
                                    <p:animScale>
                                      <p:cBhvr>
                                        <p:cTn id="9" dur="200" decel="100000" autoRev="1" fill="hold">
                                          <p:stCondLst>
                                            <p:cond delay="600"/>
                                          </p:stCondLst>
                                        </p:cTn>
                                        <p:tgtEl>
                                          <p:spTgt spid="50"/>
                                        </p:tgtEl>
                                      </p:cBhvr>
                                      <p:from x="100000" y="100000"/>
                                      <p:to x="80000" y="100000"/>
                                    </p:animScale>
                                    <p:anim by="(#ppt_h/3+#ppt_w*0.1)" calcmode="lin" valueType="num">
                                      <p:cBhvr additive="sum">
                                        <p:cTn id="10" dur="200" decel="100000" autoRev="1" fill="hold">
                                          <p:stCondLst>
                                            <p:cond delay="600"/>
                                          </p:stCondLst>
                                        </p:cTn>
                                        <p:tgtEl>
                                          <p:spTgt spid="50"/>
                                        </p:tgtEl>
                                        <p:attrNameLst>
                                          <p:attrName>ppt_x</p:attrName>
                                        </p:attrNameLst>
                                      </p:cBhvr>
                                    </p:anim>
                                  </p:childTnLst>
                                </p:cTn>
                              </p:par>
                              <p:par>
                                <p:cTn id="11" presetID="34" presetClass="entr" presetSubtype="0" fill="hold" grpId="1" nodeType="withEffect">
                                  <p:stCondLst>
                                    <p:cond delay="0"/>
                                  </p:stCondLst>
                                  <p:childTnLst>
                                    <p:set>
                                      <p:cBhvr>
                                        <p:cTn id="12" dur="1" fill="hold">
                                          <p:stCondLst>
                                            <p:cond delay="0"/>
                                          </p:stCondLst>
                                        </p:cTn>
                                        <p:tgtEl>
                                          <p:spTgt spid="50"/>
                                        </p:tgtEl>
                                        <p:attrNameLst>
                                          <p:attrName>style.visibility</p:attrName>
                                        </p:attrNameLst>
                                      </p:cBhvr>
                                      <p:to>
                                        <p:strVal val="visible"/>
                                      </p:to>
                                    </p:set>
                                    <p:anim from="(-#ppt_w/2)" to="(#ppt_x)" calcmode="lin" valueType="num">
                                      <p:cBhvr>
                                        <p:cTn id="13" dur="600" fill="hold">
                                          <p:stCondLst>
                                            <p:cond delay="0"/>
                                          </p:stCondLst>
                                        </p:cTn>
                                        <p:tgtEl>
                                          <p:spTgt spid="50"/>
                                        </p:tgtEl>
                                        <p:attrNameLst>
                                          <p:attrName>ppt_x</p:attrName>
                                        </p:attrNameLst>
                                      </p:cBhvr>
                                    </p:anim>
                                    <p:anim from="0" to="-1.0" calcmode="lin" valueType="num">
                                      <p:cBhvr>
                                        <p:cTn id="14" dur="200" decel="50000" autoRev="1" fill="hold">
                                          <p:stCondLst>
                                            <p:cond delay="600"/>
                                          </p:stCondLst>
                                        </p:cTn>
                                        <p:tgtEl>
                                          <p:spTgt spid="50"/>
                                        </p:tgtEl>
                                        <p:attrNameLst>
                                          <p:attrName>xshear</p:attrName>
                                        </p:attrNameLst>
                                      </p:cBhvr>
                                    </p:anim>
                                    <p:animScale>
                                      <p:cBhvr>
                                        <p:cTn id="15" dur="200" decel="100000" autoRev="1" fill="hold">
                                          <p:stCondLst>
                                            <p:cond delay="600"/>
                                          </p:stCondLst>
                                        </p:cTn>
                                        <p:tgtEl>
                                          <p:spTgt spid="50"/>
                                        </p:tgtEl>
                                      </p:cBhvr>
                                      <p:from x="100000" y="100000"/>
                                      <p:to x="80000" y="100000"/>
                                    </p:animScale>
                                    <p:anim by="(#ppt_h/3+#ppt_w*0.1)" calcmode="lin" valueType="num">
                                      <p:cBhvr additive="sum">
                                        <p:cTn id="16" dur="200" decel="100000" autoRev="1" fill="hold">
                                          <p:stCondLst>
                                            <p:cond delay="600"/>
                                          </p:stCondLst>
                                        </p:cTn>
                                        <p:tgtEl>
                                          <p:spTgt spid="50"/>
                                        </p:tgtEl>
                                        <p:attrNameLst>
                                          <p:attrName>ppt_x</p:attrName>
                                        </p:attrNameLst>
                                      </p:cBhvr>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p:bldP spid="50" grpId="0" animBg="1"/>
      <p:bldP spid="50"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7" name="TextBox 6"/>
          <p:cNvSpPr txBox="1"/>
          <p:nvPr/>
        </p:nvSpPr>
        <p:spPr>
          <a:xfrm>
            <a:off x="6103937" y="2154886"/>
            <a:ext cx="5334129" cy="3293209"/>
          </a:xfrm>
          <a:prstGeom prst="rect">
            <a:avLst/>
          </a:prstGeom>
          <a:noFill/>
        </p:spPr>
        <p:txBody>
          <a:bodyPr wrap="square" rtlCol="0">
            <a:spAutoFit/>
          </a:bodyPr>
          <a:lstStyle/>
          <a:p>
            <a:r>
              <a:rPr lang="ga-IE" sz="2600" dirty="0" smtClean="0">
                <a:latin typeface="Tw Cen MT" panose="020B0602020104020603" pitchFamily="34" charset="0"/>
              </a:rPr>
              <a:t>Rásaí amháin a bhí sna chéad </a:t>
            </a:r>
            <a:br>
              <a:rPr lang="ga-IE" sz="2600" dirty="0" smtClean="0">
                <a:latin typeface="Tw Cen MT" panose="020B0602020104020603" pitchFamily="34" charset="0"/>
              </a:rPr>
            </a:br>
            <a:r>
              <a:rPr lang="ga-IE" sz="2600" dirty="0" smtClean="0">
                <a:latin typeface="Tw Cen MT" panose="020B0602020104020603" pitchFamily="34" charset="0"/>
              </a:rPr>
              <a:t>Chluichí Oilimpeacha. Le himeacht aimsire, tháinig fás agus forbairt </a:t>
            </a:r>
            <a:br>
              <a:rPr lang="ga-IE" sz="2600" dirty="0" smtClean="0">
                <a:latin typeface="Tw Cen MT" panose="020B0602020104020603" pitchFamily="34" charset="0"/>
              </a:rPr>
            </a:br>
            <a:r>
              <a:rPr lang="ga-IE" sz="2600" dirty="0" smtClean="0">
                <a:latin typeface="Tw Cen MT" panose="020B0602020104020603" pitchFamily="34" charset="0"/>
              </a:rPr>
              <a:t>ar na cluichí agus cuireadh comórtais bhreise leo. Ina measc sin bhí rásaí carbad</a:t>
            </a:r>
            <a:r>
              <a:rPr lang="ga-IE" sz="2600" dirty="0">
                <a:latin typeface="Tw Cen MT" panose="020B0602020104020603" pitchFamily="34" charset="0"/>
              </a:rPr>
              <a:t>, an léimneach, an iomrascáil, </a:t>
            </a:r>
            <a:r>
              <a:rPr lang="ga-IE" sz="2600" dirty="0" smtClean="0">
                <a:latin typeface="Tw Cen MT" panose="020B0602020104020603" pitchFamily="34" charset="0"/>
              </a:rPr>
              <a:t>an dornálaíocht</a:t>
            </a:r>
            <a:r>
              <a:rPr lang="ga-IE" sz="2600" dirty="0">
                <a:latin typeface="Tw Cen MT" panose="020B0602020104020603" pitchFamily="34" charset="0"/>
              </a:rPr>
              <a:t>, </a:t>
            </a:r>
            <a:r>
              <a:rPr lang="ga-IE" sz="2600" dirty="0" smtClean="0">
                <a:latin typeface="Tw Cen MT" panose="020B0602020104020603" pitchFamily="34" charset="0"/>
              </a:rPr>
              <a:t>caitheamh na sleá agus caitheamh na teisce.</a:t>
            </a:r>
            <a:endParaRPr lang="ga-IE" sz="2600" dirty="0">
              <a:latin typeface="Tw Cen MT" panose="020B0602020104020603" pitchFamily="34" charset="0"/>
            </a:endParaRPr>
          </a:p>
        </p:txBody>
      </p:sp>
      <p:sp>
        <p:nvSpPr>
          <p:cNvPr id="22" name="TextBox 6"/>
          <p:cNvSpPr txBox="1"/>
          <p:nvPr/>
        </p:nvSpPr>
        <p:spPr>
          <a:xfrm>
            <a:off x="1818460" y="797521"/>
            <a:ext cx="8570953" cy="830997"/>
          </a:xfrm>
          <a:prstGeom prst="rect">
            <a:avLst/>
          </a:prstGeom>
          <a:noFill/>
        </p:spPr>
        <p:txBody>
          <a:bodyPr wrap="square" rtlCol="0">
            <a:spAutoFit/>
          </a:bodyPr>
          <a:lstStyle/>
          <a:p>
            <a:pPr algn="ctr"/>
            <a:r>
              <a:rPr lang="ga-IE" sz="4800" b="1" dirty="0" smtClean="0">
                <a:latin typeface="Tempus Sans ITC" panose="04020404030D07020202" pitchFamily="82" charset="0"/>
                <a:ea typeface="Yu Gothic Light" panose="020B0300000000000000" pitchFamily="34" charset="-128"/>
                <a:cs typeface="MV Boli" panose="02000500030200090000" pitchFamily="2" charset="0"/>
              </a:rPr>
              <a:t>Na Chéad Chluichí Oilimpeacha</a:t>
            </a:r>
            <a:endParaRPr lang="ga-IE" sz="4800" b="1" dirty="0">
              <a:latin typeface="Tempus Sans ITC" panose="04020404030D07020202" pitchFamily="82" charset="0"/>
              <a:ea typeface="Yu Gothic Light" panose="020B0300000000000000" pitchFamily="34" charset="-128"/>
              <a:cs typeface="MV Boli" panose="02000500030200090000" pitchFamily="2" charset="0"/>
            </a:endParaRPr>
          </a:p>
        </p:txBody>
      </p:sp>
      <p:pic>
        <p:nvPicPr>
          <p:cNvPr id="4"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3203" b="89680" l="3175" r="99365"/>
                    </a14:imgEffect>
                  </a14:imgLayer>
                </a14:imgProps>
              </a:ext>
              <a:ext uri="{28A0092B-C50C-407E-A947-70E740481C1C}">
                <a14:useLocalDpi xmlns:a14="http://schemas.microsoft.com/office/drawing/2010/main"/>
              </a:ext>
            </a:extLst>
          </a:blip>
          <a:stretch>
            <a:fillRect/>
          </a:stretch>
        </p:blipFill>
        <p:spPr bwMode="auto">
          <a:xfrm>
            <a:off x="10263664" y="797521"/>
            <a:ext cx="1402273" cy="1250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úpa 1"/>
          <p:cNvGrpSpPr/>
          <p:nvPr/>
        </p:nvGrpSpPr>
        <p:grpSpPr>
          <a:xfrm>
            <a:off x="1058763" y="1213019"/>
            <a:ext cx="5219101" cy="4768758"/>
            <a:chOff x="1014059" y="1360880"/>
            <a:chExt cx="5219101" cy="4768758"/>
          </a:xfrm>
        </p:grpSpPr>
        <p:sp>
          <p:nvSpPr>
            <p:cNvPr id="6" name="Dronuilleog 5"/>
            <p:cNvSpPr/>
            <p:nvPr/>
          </p:nvSpPr>
          <p:spPr>
            <a:xfrm>
              <a:off x="1161107" y="1800514"/>
              <a:ext cx="4644000" cy="42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2050" name="Picture 2" descr="R:\An Gum\Ginearalta\Féach Thart\FÉACH THART - R6\Stair - FT R6\Sleamhnáin - FT - Stair - R6\Íomhánna - Sleamhnáin - FT Stair - R6\Ceannach - Sleamhnáin - FT Stair - R6\10 Na Cluichí Oilimpeacha_Shutterstock\shutterstock_63121237.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982" b="98663" l="4011" r="89973">
                          <a14:foregroundMark x1="20722" y1="43137" x2="29278" y2="34938"/>
                          <a14:backgroundMark x1="18850" y1="34314" x2="28610" y2="32175"/>
                          <a14:backgroundMark x1="23529" y1="42959" x2="29144" y2="38324"/>
                          <a14:backgroundMark x1="26337" y1="35294" x2="27005" y2="35027"/>
                          <a14:backgroundMark x1="28075" y1="38146" x2="29679" y2="36364"/>
                          <a14:backgroundMark x1="19251" y1="43137" x2="19251" y2="43137"/>
                          <a14:backgroundMark x1="58021" y1="49198" x2="58021" y2="49198"/>
                          <a14:backgroundMark x1="58289" y1="49911" x2="58289" y2="46435"/>
                          <a14:backgroundMark x1="58556" y1="37968" x2="58422" y2="43226"/>
                          <a14:backgroundMark x1="58422" y1="50802" x2="57888" y2="49643"/>
                          <a14:backgroundMark x1="59358" y1="51872" x2="62032" y2="34225"/>
                          <a14:backgroundMark x1="62299" y1="57219" x2="63636" y2="57932"/>
                          <a14:backgroundMark x1="50535" y1="25134" x2="61765" y2="21747"/>
                          <a14:backgroundMark x1="58422" y1="27005" x2="61364" y2="24153"/>
                          <a14:backgroundMark x1="58289" y1="44742" x2="58556" y2="42781"/>
                          <a14:backgroundMark x1="62433" y1="56952" x2="62701" y2="58111"/>
                          <a14:backgroundMark x1="26471" y1="49376" x2="25668" y2="86185"/>
                          <a14:backgroundMark x1="61898" y1="83512" x2="62032" y2="89394"/>
                          <a14:backgroundMark x1="62032" y1="82709" x2="62701" y2="81907"/>
                          <a14:backgroundMark x1="61765" y1="90107" x2="62032" y2="90553"/>
                          <a14:backgroundMark x1="62701" y1="33601" x2="63503" y2="32799"/>
                          <a14:backgroundMark x1="62968" y1="32799" x2="63904" y2="32175"/>
                          <a14:backgroundMark x1="28476" y1="50357" x2="29278" y2="50980"/>
                          <a14:backgroundMark x1="25401" y1="44029" x2="27540" y2="44474"/>
                        </a14:backgroundRemoval>
                      </a14:imgEffect>
                    </a14:imgLayer>
                  </a14:imgProps>
                </a:ext>
                <a:ext uri="{28A0092B-C50C-407E-A947-70E740481C1C}">
                  <a14:useLocalDpi xmlns:a14="http://schemas.microsoft.com/office/drawing/2010/main"/>
                </a:ext>
              </a:extLst>
            </a:blip>
            <a:srcRect/>
            <a:stretch>
              <a:fillRect/>
            </a:stretch>
          </p:blipFill>
          <p:spPr bwMode="auto">
            <a:xfrm>
              <a:off x="3054604" y="1360880"/>
              <a:ext cx="3178556" cy="47687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An Gum\Ginearalta\Féach Thart\FÉACH THART - R6\Stair - FT R6\Sleamhnáin - FT - Stair - R6\Íomhánna - Sleamhnáin - FT Stair - R6\Ceannach - Sleamhnáin - FT Stair - R6\10 Na Cluichí Oilimpeacha_Shutterstock\shutterstock_27221725.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1782" b="100000" l="7358" r="89632"/>
                      </a14:imgEffect>
                    </a14:imgLayer>
                  </a14:imgProps>
                </a:ext>
                <a:ext uri="{28A0092B-C50C-407E-A947-70E740481C1C}">
                  <a14:useLocalDpi xmlns:a14="http://schemas.microsoft.com/office/drawing/2010/main"/>
                </a:ext>
              </a:extLst>
            </a:blip>
            <a:srcRect/>
            <a:stretch>
              <a:fillRect/>
            </a:stretch>
          </p:blipFill>
          <p:spPr bwMode="auto">
            <a:xfrm>
              <a:off x="1014059" y="1871873"/>
              <a:ext cx="2733675" cy="4105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946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030343" y="1602113"/>
            <a:ext cx="3580455" cy="2388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4519" y="1749754"/>
            <a:ext cx="4913329" cy="2092881"/>
          </a:xfrm>
          <a:prstGeom prst="rect">
            <a:avLst/>
          </a:prstGeom>
          <a:noFill/>
        </p:spPr>
        <p:txBody>
          <a:bodyPr wrap="square" rtlCol="0">
            <a:spAutoFit/>
          </a:bodyPr>
          <a:lstStyle/>
          <a:p>
            <a:r>
              <a:rPr lang="ga-IE" sz="2600" dirty="0" smtClean="0">
                <a:latin typeface="Tw Cen MT" panose="020B0602020104020603" pitchFamily="34" charset="0"/>
              </a:rPr>
              <a:t>Le teacht na Críostaíochta, cuireadh cosc ar fhéilte págánacha, na Cluichí Oilimpeacha ina measc. Cuireadh deireadh leis na cluichí timpeall na bliana AD 393.</a:t>
            </a:r>
            <a:endParaRPr lang="ga-IE" sz="2600" dirty="0">
              <a:latin typeface="Tw Cen MT" panose="020B0602020104020603" pitchFamily="34" charset="0"/>
            </a:endParaRPr>
          </a:p>
        </p:txBody>
      </p:sp>
      <p:sp>
        <p:nvSpPr>
          <p:cNvPr id="40" name="AutoShape 21"/>
          <p:cNvSpPr>
            <a:spLocks noChangeArrowheads="1"/>
          </p:cNvSpPr>
          <p:nvPr/>
        </p:nvSpPr>
        <p:spPr bwMode="auto">
          <a:xfrm rot="10800000">
            <a:off x="6676003" y="5342370"/>
            <a:ext cx="220662" cy="215900"/>
          </a:xfrm>
          <a:prstGeom prst="triangle">
            <a:avLst>
              <a:gd name="adj" fmla="val 49995"/>
            </a:avLst>
          </a:prstGeom>
          <a:solidFill>
            <a:srgbClr val="FF0000"/>
          </a:solidFill>
          <a:ln w="12700">
            <a:solidFill>
              <a:srgbClr val="FFFF99"/>
            </a:solidFill>
            <a:miter lim="800000"/>
            <a:headEnd/>
            <a:tailEnd/>
          </a:ln>
        </p:spPr>
        <p:txBody>
          <a:bodyPr wrap="none" anchor="ctr"/>
          <a:lstStyle/>
          <a:p>
            <a:endParaRPr lang="ga-IE" dirty="0">
              <a:solidFill>
                <a:srgbClr val="FF0000"/>
              </a:solidFill>
              <a:latin typeface="Calibri" pitchFamily="34" charset="0"/>
            </a:endParaRPr>
          </a:p>
        </p:txBody>
      </p:sp>
      <p:pic>
        <p:nvPicPr>
          <p:cNvPr id="29"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úpa 27"/>
          <p:cNvGrpSpPr/>
          <p:nvPr/>
        </p:nvGrpSpPr>
        <p:grpSpPr>
          <a:xfrm>
            <a:off x="1916112" y="5558270"/>
            <a:ext cx="8375650" cy="603251"/>
            <a:chOff x="1916112" y="5558270"/>
            <a:chExt cx="8375650" cy="603251"/>
          </a:xfrm>
        </p:grpSpPr>
        <p:grpSp>
          <p:nvGrpSpPr>
            <p:cNvPr id="31" name="Group 20"/>
            <p:cNvGrpSpPr>
              <a:grpSpLocks/>
            </p:cNvGrpSpPr>
            <p:nvPr/>
          </p:nvGrpSpPr>
          <p:grpSpPr bwMode="auto">
            <a:xfrm>
              <a:off x="1916112" y="5558270"/>
              <a:ext cx="8375650" cy="603251"/>
              <a:chOff x="436" y="3892"/>
              <a:chExt cx="5176" cy="380"/>
            </a:xfrm>
            <a:solidFill>
              <a:srgbClr val="0070C0"/>
            </a:solidFill>
          </p:grpSpPr>
          <p:grpSp>
            <p:nvGrpSpPr>
              <p:cNvPr id="47" name="Group 14"/>
              <p:cNvGrpSpPr>
                <a:grpSpLocks/>
              </p:cNvGrpSpPr>
              <p:nvPr/>
            </p:nvGrpSpPr>
            <p:grpSpPr bwMode="auto">
              <a:xfrm>
                <a:off x="436" y="3892"/>
                <a:ext cx="5176" cy="184"/>
                <a:chOff x="436" y="3892"/>
                <a:chExt cx="5176" cy="184"/>
              </a:xfrm>
              <a:grpFill/>
            </p:grpSpPr>
            <p:sp>
              <p:nvSpPr>
                <p:cNvPr id="50" name="Rectangle 4"/>
                <p:cNvSpPr>
                  <a:spLocks noChangeArrowheads="1"/>
                </p:cNvSpPr>
                <p:nvPr/>
              </p:nvSpPr>
              <p:spPr bwMode="auto">
                <a:xfrm>
                  <a:off x="436" y="3892"/>
                  <a:ext cx="5176" cy="136"/>
                </a:xfrm>
                <a:prstGeom prst="rect">
                  <a:avLst/>
                </a:prstGeom>
                <a:grpFill/>
                <a:ln w="12700">
                  <a:solidFill>
                    <a:schemeClr val="tx1"/>
                  </a:solidFill>
                  <a:miter lim="800000"/>
                  <a:headEnd/>
                  <a:tailEnd/>
                </a:ln>
              </p:spPr>
              <p:txBody>
                <a:bodyPr wrap="none" anchor="ctr"/>
                <a:lstStyle/>
                <a:p>
                  <a:endParaRPr lang="ga-IE" dirty="0">
                    <a:solidFill>
                      <a:srgbClr val="000000"/>
                    </a:solidFill>
                    <a:latin typeface="Calibri" pitchFamily="34" charset="0"/>
                  </a:endParaRPr>
                </a:p>
              </p:txBody>
            </p:sp>
            <p:sp>
              <p:nvSpPr>
                <p:cNvPr id="51" name="Line 5"/>
                <p:cNvSpPr>
                  <a:spLocks noChangeShapeType="1"/>
                </p:cNvSpPr>
                <p:nvPr/>
              </p:nvSpPr>
              <p:spPr bwMode="auto">
                <a:xfrm>
                  <a:off x="960" y="3892"/>
                  <a:ext cx="0" cy="184"/>
                </a:xfrm>
                <a:prstGeom prst="line">
                  <a:avLst/>
                </a:prstGeom>
                <a:grpFill/>
                <a:ln w="12700">
                  <a:solidFill>
                    <a:schemeClr val="tx1"/>
                  </a:solidFill>
                  <a:round/>
                  <a:headEnd/>
                  <a:tailEnd/>
                </a:ln>
              </p:spPr>
              <p:txBody>
                <a:bodyPr wrap="none" anchor="ctr"/>
                <a:lstStyle/>
                <a:p>
                  <a:endParaRPr lang="ga-IE" dirty="0"/>
                </a:p>
              </p:txBody>
            </p:sp>
            <p:sp>
              <p:nvSpPr>
                <p:cNvPr id="52" name="Line 6"/>
                <p:cNvSpPr>
                  <a:spLocks noChangeShapeType="1"/>
                </p:cNvSpPr>
                <p:nvPr/>
              </p:nvSpPr>
              <p:spPr bwMode="auto">
                <a:xfrm>
                  <a:off x="1488" y="3892"/>
                  <a:ext cx="0" cy="184"/>
                </a:xfrm>
                <a:prstGeom prst="line">
                  <a:avLst/>
                </a:prstGeom>
                <a:grpFill/>
                <a:ln w="12700">
                  <a:solidFill>
                    <a:schemeClr val="tx1"/>
                  </a:solidFill>
                  <a:round/>
                  <a:headEnd/>
                  <a:tailEnd/>
                </a:ln>
              </p:spPr>
              <p:txBody>
                <a:bodyPr wrap="none" anchor="ctr"/>
                <a:lstStyle/>
                <a:p>
                  <a:endParaRPr lang="ga-IE" dirty="0"/>
                </a:p>
              </p:txBody>
            </p:sp>
            <p:sp>
              <p:nvSpPr>
                <p:cNvPr id="53" name="Line 7"/>
                <p:cNvSpPr>
                  <a:spLocks noChangeShapeType="1"/>
                </p:cNvSpPr>
                <p:nvPr/>
              </p:nvSpPr>
              <p:spPr bwMode="auto">
                <a:xfrm>
                  <a:off x="2016" y="3892"/>
                  <a:ext cx="0" cy="184"/>
                </a:xfrm>
                <a:prstGeom prst="line">
                  <a:avLst/>
                </a:prstGeom>
                <a:grpFill/>
                <a:ln w="12700">
                  <a:solidFill>
                    <a:schemeClr val="tx1"/>
                  </a:solidFill>
                  <a:round/>
                  <a:headEnd/>
                  <a:tailEnd/>
                </a:ln>
              </p:spPr>
              <p:txBody>
                <a:bodyPr wrap="none" anchor="ctr"/>
                <a:lstStyle/>
                <a:p>
                  <a:endParaRPr lang="ga-IE" dirty="0"/>
                </a:p>
              </p:txBody>
            </p:sp>
            <p:sp>
              <p:nvSpPr>
                <p:cNvPr id="54" name="Line 8"/>
                <p:cNvSpPr>
                  <a:spLocks noChangeShapeType="1"/>
                </p:cNvSpPr>
                <p:nvPr/>
              </p:nvSpPr>
              <p:spPr bwMode="auto">
                <a:xfrm>
                  <a:off x="2544" y="3892"/>
                  <a:ext cx="0" cy="184"/>
                </a:xfrm>
                <a:prstGeom prst="line">
                  <a:avLst/>
                </a:prstGeom>
                <a:grpFill/>
                <a:ln w="12700">
                  <a:solidFill>
                    <a:schemeClr val="tx1"/>
                  </a:solidFill>
                  <a:round/>
                  <a:headEnd/>
                  <a:tailEnd/>
                </a:ln>
              </p:spPr>
              <p:txBody>
                <a:bodyPr wrap="none" anchor="ctr"/>
                <a:lstStyle/>
                <a:p>
                  <a:endParaRPr lang="ga-IE" dirty="0"/>
                </a:p>
              </p:txBody>
            </p:sp>
            <p:sp>
              <p:nvSpPr>
                <p:cNvPr id="55" name="Line 9"/>
                <p:cNvSpPr>
                  <a:spLocks noChangeShapeType="1"/>
                </p:cNvSpPr>
                <p:nvPr/>
              </p:nvSpPr>
              <p:spPr bwMode="auto">
                <a:xfrm>
                  <a:off x="3072" y="3892"/>
                  <a:ext cx="0" cy="184"/>
                </a:xfrm>
                <a:prstGeom prst="line">
                  <a:avLst/>
                </a:prstGeom>
                <a:grpFill/>
                <a:ln w="12700">
                  <a:solidFill>
                    <a:schemeClr val="tx1"/>
                  </a:solidFill>
                  <a:round/>
                  <a:headEnd/>
                  <a:tailEnd/>
                </a:ln>
              </p:spPr>
              <p:txBody>
                <a:bodyPr wrap="none" anchor="ctr"/>
                <a:lstStyle/>
                <a:p>
                  <a:endParaRPr lang="ga-IE" dirty="0"/>
                </a:p>
              </p:txBody>
            </p:sp>
            <p:sp>
              <p:nvSpPr>
                <p:cNvPr id="56" name="Line 10"/>
                <p:cNvSpPr>
                  <a:spLocks noChangeShapeType="1"/>
                </p:cNvSpPr>
                <p:nvPr/>
              </p:nvSpPr>
              <p:spPr bwMode="auto">
                <a:xfrm>
                  <a:off x="3600" y="3892"/>
                  <a:ext cx="0" cy="184"/>
                </a:xfrm>
                <a:prstGeom prst="line">
                  <a:avLst/>
                </a:prstGeom>
                <a:grpFill/>
                <a:ln w="12700">
                  <a:solidFill>
                    <a:schemeClr val="tx1"/>
                  </a:solidFill>
                  <a:round/>
                  <a:headEnd/>
                  <a:tailEnd/>
                </a:ln>
              </p:spPr>
              <p:txBody>
                <a:bodyPr wrap="none" anchor="ctr"/>
                <a:lstStyle/>
                <a:p>
                  <a:endParaRPr lang="ga-IE" dirty="0"/>
                </a:p>
              </p:txBody>
            </p:sp>
            <p:sp>
              <p:nvSpPr>
                <p:cNvPr id="57" name="Line 11"/>
                <p:cNvSpPr>
                  <a:spLocks noChangeShapeType="1"/>
                </p:cNvSpPr>
                <p:nvPr/>
              </p:nvSpPr>
              <p:spPr bwMode="auto">
                <a:xfrm>
                  <a:off x="4128" y="3892"/>
                  <a:ext cx="0" cy="184"/>
                </a:xfrm>
                <a:prstGeom prst="line">
                  <a:avLst/>
                </a:prstGeom>
                <a:grpFill/>
                <a:ln w="12700">
                  <a:solidFill>
                    <a:schemeClr val="tx1"/>
                  </a:solidFill>
                  <a:round/>
                  <a:headEnd/>
                  <a:tailEnd/>
                </a:ln>
              </p:spPr>
              <p:txBody>
                <a:bodyPr wrap="none" anchor="ctr"/>
                <a:lstStyle/>
                <a:p>
                  <a:endParaRPr lang="ga-IE" dirty="0"/>
                </a:p>
              </p:txBody>
            </p:sp>
            <p:sp>
              <p:nvSpPr>
                <p:cNvPr id="58" name="Line 12"/>
                <p:cNvSpPr>
                  <a:spLocks noChangeShapeType="1"/>
                </p:cNvSpPr>
                <p:nvPr/>
              </p:nvSpPr>
              <p:spPr bwMode="auto">
                <a:xfrm>
                  <a:off x="4656" y="3892"/>
                  <a:ext cx="0" cy="184"/>
                </a:xfrm>
                <a:prstGeom prst="line">
                  <a:avLst/>
                </a:prstGeom>
                <a:grpFill/>
                <a:ln w="12700">
                  <a:solidFill>
                    <a:schemeClr val="tx1"/>
                  </a:solidFill>
                  <a:round/>
                  <a:headEnd/>
                  <a:tailEnd/>
                </a:ln>
              </p:spPr>
              <p:txBody>
                <a:bodyPr wrap="none" anchor="ctr"/>
                <a:lstStyle/>
                <a:p>
                  <a:endParaRPr lang="ga-IE" dirty="0"/>
                </a:p>
              </p:txBody>
            </p:sp>
            <p:sp>
              <p:nvSpPr>
                <p:cNvPr id="59" name="Line 13"/>
                <p:cNvSpPr>
                  <a:spLocks noChangeShapeType="1"/>
                </p:cNvSpPr>
                <p:nvPr/>
              </p:nvSpPr>
              <p:spPr bwMode="auto">
                <a:xfrm>
                  <a:off x="5184" y="3892"/>
                  <a:ext cx="0" cy="184"/>
                </a:xfrm>
                <a:prstGeom prst="line">
                  <a:avLst/>
                </a:prstGeom>
                <a:grpFill/>
                <a:ln w="12700">
                  <a:solidFill>
                    <a:schemeClr val="tx1"/>
                  </a:solidFill>
                  <a:round/>
                  <a:headEnd/>
                  <a:tailEnd/>
                </a:ln>
              </p:spPr>
              <p:txBody>
                <a:bodyPr wrap="none" anchor="ctr"/>
                <a:lstStyle/>
                <a:p>
                  <a:endParaRPr lang="ga-IE" dirty="0"/>
                </a:p>
              </p:txBody>
            </p:sp>
          </p:grpSp>
          <p:sp>
            <p:nvSpPr>
              <p:cNvPr id="48" name="Rectangle 18"/>
              <p:cNvSpPr>
                <a:spLocks noChangeArrowheads="1"/>
              </p:cNvSpPr>
              <p:nvPr/>
            </p:nvSpPr>
            <p:spPr bwMode="auto">
              <a:xfrm>
                <a:off x="2996" y="4060"/>
                <a:ext cx="177" cy="212"/>
              </a:xfrm>
              <a:prstGeom prst="rect">
                <a:avLst/>
              </a:prstGeom>
              <a:grpFill/>
              <a:ln w="12700">
                <a:noFill/>
                <a:miter lim="800000"/>
                <a:headEnd/>
                <a:tailEnd/>
              </a:ln>
            </p:spPr>
            <p:txBody>
              <a:bodyPr wrap="none" lIns="90488" tIns="44450" rIns="90488" bIns="44450">
                <a:spAutoFit/>
              </a:bodyPr>
              <a:lstStyle/>
              <a:p>
                <a:r>
                  <a:rPr lang="ga-IE" sz="1600" b="1" dirty="0" smtClean="0">
                    <a:solidFill>
                      <a:srgbClr val="FF0000"/>
                    </a:solidFill>
                  </a:rPr>
                  <a:t>0</a:t>
                </a:r>
                <a:endParaRPr lang="ga-IE" sz="1600" b="1" dirty="0">
                  <a:solidFill>
                    <a:srgbClr val="FF0000"/>
                  </a:solidFill>
                </a:endParaRPr>
              </a:p>
            </p:txBody>
          </p:sp>
          <p:sp>
            <p:nvSpPr>
              <p:cNvPr id="49" name="Rectangle 19"/>
              <p:cNvSpPr>
                <a:spLocks noChangeArrowheads="1"/>
              </p:cNvSpPr>
              <p:nvPr/>
            </p:nvSpPr>
            <p:spPr bwMode="auto">
              <a:xfrm>
                <a:off x="4974" y="4075"/>
                <a:ext cx="445" cy="173"/>
              </a:xfrm>
              <a:prstGeom prst="rect">
                <a:avLst/>
              </a:prstGeom>
              <a:grpFill/>
              <a:ln w="12700">
                <a:noFill/>
                <a:miter lim="800000"/>
                <a:headEnd/>
                <a:tailEnd/>
              </a:ln>
            </p:spPr>
            <p:txBody>
              <a:bodyPr wrap="square" lIns="90488" tIns="44450" rIns="90488" bIns="44450">
                <a:spAutoFit/>
              </a:bodyPr>
              <a:lstStyle/>
              <a:p>
                <a:r>
                  <a:rPr lang="ga-IE" sz="1200" b="1" dirty="0" smtClean="0">
                    <a:solidFill>
                      <a:srgbClr val="FF0000"/>
                    </a:solidFill>
                  </a:rPr>
                  <a:t>AD 2000</a:t>
                </a:r>
                <a:endParaRPr lang="ga-IE" sz="1200" b="1" dirty="0">
                  <a:solidFill>
                    <a:srgbClr val="FF0000"/>
                  </a:solidFill>
                </a:endParaRPr>
              </a:p>
            </p:txBody>
          </p:sp>
        </p:grpSp>
        <p:sp>
          <p:nvSpPr>
            <p:cNvPr id="33" name="Rectangle 19"/>
            <p:cNvSpPr>
              <a:spLocks noChangeArrowheads="1"/>
            </p:cNvSpPr>
            <p:nvPr/>
          </p:nvSpPr>
          <p:spPr bwMode="auto">
            <a:xfrm>
              <a:off x="4149170" y="5856496"/>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1000 RCh</a:t>
              </a:r>
              <a:endParaRPr lang="ga-IE" sz="1200" b="1" dirty="0">
                <a:solidFill>
                  <a:srgbClr val="FF0000"/>
                </a:solidFill>
              </a:endParaRPr>
            </a:p>
          </p:txBody>
        </p:sp>
        <p:sp>
          <p:nvSpPr>
            <p:cNvPr id="41" name="Rectangle 19"/>
            <p:cNvSpPr>
              <a:spLocks noChangeArrowheads="1"/>
            </p:cNvSpPr>
            <p:nvPr/>
          </p:nvSpPr>
          <p:spPr bwMode="auto">
            <a:xfrm>
              <a:off x="5071277" y="5849332"/>
              <a:ext cx="756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500 RCh</a:t>
              </a:r>
              <a:endParaRPr lang="ga-IE" sz="1200" b="1" dirty="0">
                <a:solidFill>
                  <a:srgbClr val="FF0000"/>
                </a:solidFill>
              </a:endParaRPr>
            </a:p>
          </p:txBody>
        </p:sp>
        <p:sp>
          <p:nvSpPr>
            <p:cNvPr id="42" name="Rectangle 19"/>
            <p:cNvSpPr>
              <a:spLocks noChangeArrowheads="1"/>
            </p:cNvSpPr>
            <p:nvPr/>
          </p:nvSpPr>
          <p:spPr bwMode="auto">
            <a:xfrm>
              <a:off x="3255764" y="5850370"/>
              <a:ext cx="792000" cy="273600"/>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1500 RCh</a:t>
              </a:r>
              <a:endParaRPr lang="ga-IE" sz="1200" b="1" dirty="0">
                <a:solidFill>
                  <a:srgbClr val="FF0000"/>
                </a:solidFill>
              </a:endParaRPr>
            </a:p>
          </p:txBody>
        </p:sp>
        <p:sp>
          <p:nvSpPr>
            <p:cNvPr id="43" name="Rectangle 19"/>
            <p:cNvSpPr>
              <a:spLocks noChangeArrowheads="1"/>
            </p:cNvSpPr>
            <p:nvPr/>
          </p:nvSpPr>
          <p:spPr bwMode="auto">
            <a:xfrm>
              <a:off x="8382321" y="5850370"/>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1500</a:t>
              </a:r>
              <a:endParaRPr lang="ga-IE" sz="1200" b="1" dirty="0">
                <a:solidFill>
                  <a:srgbClr val="FF0000"/>
                </a:solidFill>
              </a:endParaRPr>
            </a:p>
          </p:txBody>
        </p:sp>
        <p:sp>
          <p:nvSpPr>
            <p:cNvPr id="44" name="Rectangle 19"/>
            <p:cNvSpPr>
              <a:spLocks noChangeArrowheads="1"/>
            </p:cNvSpPr>
            <p:nvPr/>
          </p:nvSpPr>
          <p:spPr bwMode="auto">
            <a:xfrm>
              <a:off x="6676003"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500</a:t>
              </a:r>
              <a:endParaRPr lang="ga-IE" sz="1200" b="1" dirty="0">
                <a:solidFill>
                  <a:srgbClr val="FF0000"/>
                </a:solidFill>
              </a:endParaRPr>
            </a:p>
          </p:txBody>
        </p:sp>
        <p:sp>
          <p:nvSpPr>
            <p:cNvPr id="45" name="Rectangle 19"/>
            <p:cNvSpPr>
              <a:spLocks noChangeArrowheads="1"/>
            </p:cNvSpPr>
            <p:nvPr/>
          </p:nvSpPr>
          <p:spPr bwMode="auto">
            <a:xfrm>
              <a:off x="7530397"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1000</a:t>
              </a:r>
              <a:endParaRPr lang="ga-IE" sz="1200" b="1" dirty="0">
                <a:solidFill>
                  <a:srgbClr val="FF0000"/>
                </a:solidFill>
              </a:endParaRPr>
            </a:p>
          </p:txBody>
        </p:sp>
        <p:sp>
          <p:nvSpPr>
            <p:cNvPr id="46" name="Rectangle 19"/>
            <p:cNvSpPr>
              <a:spLocks noChangeArrowheads="1"/>
            </p:cNvSpPr>
            <p:nvPr/>
          </p:nvSpPr>
          <p:spPr bwMode="auto">
            <a:xfrm>
              <a:off x="2368033" y="5847805"/>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2000 RCh</a:t>
              </a:r>
              <a:endParaRPr lang="ga-IE" sz="1200" b="1" dirty="0">
                <a:solidFill>
                  <a:srgbClr val="FF0000"/>
                </a:solidFill>
              </a:endParaRPr>
            </a:p>
          </p:txBody>
        </p:sp>
      </p:grpSp>
    </p:spTree>
    <p:extLst>
      <p:ext uri="{BB962C8B-B14F-4D97-AF65-F5344CB8AC3E}">
        <p14:creationId xmlns:p14="http://schemas.microsoft.com/office/powerpoint/2010/main" val="1874956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4"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from="(-#ppt_w/2)" to="(#ppt_x)" calcmode="lin" valueType="num">
                                      <p:cBhvr>
                                        <p:cTn id="12" dur="600" fill="hold">
                                          <p:stCondLst>
                                            <p:cond delay="0"/>
                                          </p:stCondLst>
                                        </p:cTn>
                                        <p:tgtEl>
                                          <p:spTgt spid="40"/>
                                        </p:tgtEl>
                                        <p:attrNameLst>
                                          <p:attrName>ppt_x</p:attrName>
                                        </p:attrNameLst>
                                      </p:cBhvr>
                                    </p:anim>
                                    <p:anim from="0" to="-1.0" calcmode="lin" valueType="num">
                                      <p:cBhvr>
                                        <p:cTn id="13" dur="200" decel="50000" autoRev="1" fill="hold">
                                          <p:stCondLst>
                                            <p:cond delay="600"/>
                                          </p:stCondLst>
                                        </p:cTn>
                                        <p:tgtEl>
                                          <p:spTgt spid="40"/>
                                        </p:tgtEl>
                                        <p:attrNameLst>
                                          <p:attrName>xshear</p:attrName>
                                        </p:attrNameLst>
                                      </p:cBhvr>
                                    </p:anim>
                                    <p:animScale>
                                      <p:cBhvr>
                                        <p:cTn id="14" dur="200" decel="100000" autoRev="1" fill="hold">
                                          <p:stCondLst>
                                            <p:cond delay="600"/>
                                          </p:stCondLst>
                                        </p:cTn>
                                        <p:tgtEl>
                                          <p:spTgt spid="40"/>
                                        </p:tgtEl>
                                      </p:cBhvr>
                                      <p:from x="100000" y="100000"/>
                                      <p:to x="80000" y="100000"/>
                                    </p:animScale>
                                    <p:anim by="(#ppt_h/3+#ppt_w*0.1)" calcmode="lin" valueType="num">
                                      <p:cBhvr additive="sum">
                                        <p:cTn id="15" dur="200" decel="100000" autoRev="1" fill="hold">
                                          <p:stCondLst>
                                            <p:cond delay="600"/>
                                          </p:stCondLst>
                                        </p:cTn>
                                        <p:tgtEl>
                                          <p:spTgt spid="40"/>
                                        </p:tgtEl>
                                        <p:attrNameLst>
                                          <p:attrName>ppt_x</p:attrName>
                                        </p:attrNameLst>
                                      </p:cBhvr>
                                    </p:anim>
                                  </p:childTnLst>
                                </p:cTn>
                              </p:par>
                              <p:par>
                                <p:cTn id="16" presetID="34"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 from="(-#ppt_w/2)" to="(#ppt_x)" calcmode="lin" valueType="num">
                                      <p:cBhvr>
                                        <p:cTn id="18" dur="600" fill="hold">
                                          <p:stCondLst>
                                            <p:cond delay="0"/>
                                          </p:stCondLst>
                                        </p:cTn>
                                        <p:tgtEl>
                                          <p:spTgt spid="40"/>
                                        </p:tgtEl>
                                        <p:attrNameLst>
                                          <p:attrName>ppt_x</p:attrName>
                                        </p:attrNameLst>
                                      </p:cBhvr>
                                    </p:anim>
                                    <p:anim from="0" to="-1.0" calcmode="lin" valueType="num">
                                      <p:cBhvr>
                                        <p:cTn id="19" dur="200" decel="50000" autoRev="1" fill="hold">
                                          <p:stCondLst>
                                            <p:cond delay="600"/>
                                          </p:stCondLst>
                                        </p:cTn>
                                        <p:tgtEl>
                                          <p:spTgt spid="40"/>
                                        </p:tgtEl>
                                        <p:attrNameLst>
                                          <p:attrName>xshear</p:attrName>
                                        </p:attrNameLst>
                                      </p:cBhvr>
                                    </p:anim>
                                    <p:animScale>
                                      <p:cBhvr>
                                        <p:cTn id="20" dur="200" decel="100000" autoRev="1" fill="hold">
                                          <p:stCondLst>
                                            <p:cond delay="600"/>
                                          </p:stCondLst>
                                        </p:cTn>
                                        <p:tgtEl>
                                          <p:spTgt spid="40"/>
                                        </p:tgtEl>
                                      </p:cBhvr>
                                      <p:from x="100000" y="100000"/>
                                      <p:to x="80000" y="100000"/>
                                    </p:animScale>
                                    <p:anim by="(#ppt_h/3+#ppt_w*0.1)" calcmode="lin" valueType="num">
                                      <p:cBhvr additive="sum">
                                        <p:cTn id="21" dur="200" decel="100000" autoRev="1" fill="hold">
                                          <p:stCondLst>
                                            <p:cond delay="600"/>
                                          </p:stCondLst>
                                        </p:cTn>
                                        <p:tgtEl>
                                          <p:spTgt spid="40"/>
                                        </p:tgtEl>
                                        <p:attrNameLst>
                                          <p:attrName>ppt_x</p:attrName>
                                        </p:attrNameLst>
                                      </p:cBhvr>
                                    </p:anim>
                                  </p:childTnLst>
                                </p:cTn>
                              </p:par>
                              <p:par>
                                <p:cTn id="22" presetID="42" presetClass="entr" presetSubtype="0"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1000"/>
                                        <p:tgtEl>
                                          <p:spTgt spid="6146"/>
                                        </p:tgtEl>
                                      </p:cBhvr>
                                    </p:animEffect>
                                    <p:anim calcmode="lin" valueType="num">
                                      <p:cBhvr>
                                        <p:cTn id="25" dur="1000" fill="hold"/>
                                        <p:tgtEl>
                                          <p:spTgt spid="6146"/>
                                        </p:tgtEl>
                                        <p:attrNameLst>
                                          <p:attrName>ppt_x</p:attrName>
                                        </p:attrNameLst>
                                      </p:cBhvr>
                                      <p:tavLst>
                                        <p:tav tm="0">
                                          <p:val>
                                            <p:strVal val="#ppt_x"/>
                                          </p:val>
                                        </p:tav>
                                        <p:tav tm="100000">
                                          <p:val>
                                            <p:strVal val="#ppt_x"/>
                                          </p:val>
                                        </p:tav>
                                      </p:tavLst>
                                    </p:anim>
                                    <p:anim calcmode="lin" valueType="num">
                                      <p:cBhvr>
                                        <p:cTn id="2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p:cNvSpPr>
          <p:nvPr/>
        </p:nvSpPr>
        <p:spPr>
          <a:xfrm>
            <a:off x="541937" y="797521"/>
            <a:ext cx="11124000" cy="536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6" name="TextBox 5"/>
          <p:cNvSpPr txBox="1"/>
          <p:nvPr/>
        </p:nvSpPr>
        <p:spPr>
          <a:xfrm>
            <a:off x="1305079" y="1206955"/>
            <a:ext cx="4693370" cy="3293209"/>
          </a:xfrm>
          <a:prstGeom prst="rect">
            <a:avLst/>
          </a:prstGeom>
          <a:noFill/>
        </p:spPr>
        <p:txBody>
          <a:bodyPr wrap="square" rtlCol="0">
            <a:spAutoFit/>
          </a:bodyPr>
          <a:lstStyle/>
          <a:p>
            <a:r>
              <a:rPr lang="ga-IE" sz="2600" dirty="0" smtClean="0">
                <a:latin typeface="Tw Cen MT" panose="020B0602020104020603" pitchFamily="34" charset="0"/>
              </a:rPr>
              <a:t>Sa bhliain 1896 is ea a cuireadh tús leis na Cluichí Oilimpeacha mar atá siad sa lá atá inniu ann.  Tionóladh na cluichí san Aithin an bhliain sin agus tógadh staidiam Oilimpeach ann. Is é an t-aon staidiam ar domhan atá déanta as marmar amháin.</a:t>
            </a:r>
          </a:p>
        </p:txBody>
      </p:sp>
      <p:sp>
        <p:nvSpPr>
          <p:cNvPr id="2" name="Rectangle 1"/>
          <p:cNvSpPr/>
          <p:nvPr/>
        </p:nvSpPr>
        <p:spPr>
          <a:xfrm>
            <a:off x="1147572" y="3138358"/>
            <a:ext cx="184731" cy="369332"/>
          </a:xfrm>
          <a:prstGeom prst="rect">
            <a:avLst/>
          </a:prstGeom>
        </p:spPr>
        <p:txBody>
          <a:bodyPr wrap="none">
            <a:spAutoFit/>
          </a:bodyPr>
          <a:lstStyle/>
          <a:p>
            <a:endParaRPr lang="ga-IE" dirty="0"/>
          </a:p>
        </p:txBody>
      </p:sp>
      <p:sp>
        <p:nvSpPr>
          <p:cNvPr id="10" name="Rectangle 9"/>
          <p:cNvSpPr>
            <a:spLocks noChangeArrowheads="1"/>
          </p:cNvSpPr>
          <p:nvPr/>
        </p:nvSpPr>
        <p:spPr bwMode="auto">
          <a:xfrm>
            <a:off x="1531462" y="4580516"/>
            <a:ext cx="9300294" cy="707886"/>
          </a:xfrm>
          <a:prstGeom prst="rect">
            <a:avLst/>
          </a:prstGeom>
          <a:solidFill>
            <a:schemeClr val="accent5">
              <a:lumMod val="60000"/>
              <a:lumOff val="40000"/>
            </a:schemeClr>
          </a:solidFill>
          <a:ln w="9525">
            <a:noFill/>
            <a:miter lim="800000"/>
            <a:headEnd/>
            <a:tailEnd/>
          </a:ln>
        </p:spPr>
        <p:txBody>
          <a:bodyPr wrap="square">
            <a:spAutoFit/>
          </a:bodyPr>
          <a:lstStyle/>
          <a:p>
            <a:r>
              <a:rPr lang="ga-IE" sz="2000" dirty="0" smtClean="0">
                <a:latin typeface="Arial" panose="020B0604020202020204" pitchFamily="34" charset="0"/>
                <a:cs typeface="Arial" panose="020B0604020202020204" pitchFamily="34" charset="0"/>
              </a:rPr>
              <a:t>Cliceáil ar an nasc thíos chun féachaint ar fhíseán faoi na Cluichí Oilimpeacha </a:t>
            </a:r>
            <a:br>
              <a:rPr lang="ga-IE" sz="2000" dirty="0" smtClean="0">
                <a:latin typeface="Arial" panose="020B0604020202020204" pitchFamily="34" charset="0"/>
                <a:cs typeface="Arial" panose="020B0604020202020204" pitchFamily="34" charset="0"/>
              </a:rPr>
            </a:br>
            <a:r>
              <a:rPr lang="ga-IE" sz="2000" dirty="0" smtClean="0">
                <a:latin typeface="Arial" panose="020B0604020202020204" pitchFamily="34" charset="0"/>
                <a:cs typeface="Arial" panose="020B0604020202020204" pitchFamily="34" charset="0"/>
              </a:rPr>
              <a:t>a tionóladh sa bhliain 1896: </a:t>
            </a:r>
            <a:r>
              <a:rPr lang="ga-IE" sz="2000" dirty="0" smtClean="0">
                <a:latin typeface="Arial" panose="020B0604020202020204" pitchFamily="34" charset="0"/>
                <a:cs typeface="Arial" panose="020B0604020202020204" pitchFamily="34" charset="0"/>
                <a:hlinkClick r:id="rId2"/>
              </a:rPr>
              <a:t>https://www.youtube.com/watch?v=H3Uq5amGfBg</a:t>
            </a:r>
            <a:r>
              <a:rPr lang="ga-IE" sz="2000" dirty="0" smtClean="0">
                <a:latin typeface="Arial" panose="020B0604020202020204" pitchFamily="34" charset="0"/>
                <a:cs typeface="Arial" panose="020B0604020202020204" pitchFamily="34" charset="0"/>
              </a:rPr>
              <a:t> </a:t>
            </a:r>
            <a:endParaRPr lang="ga-IE" sz="2000" dirty="0">
              <a:latin typeface="Arial" panose="020B0604020202020204" pitchFamily="34" charset="0"/>
              <a:cs typeface="Arial" panose="020B0604020202020204" pitchFamily="34" charset="0"/>
            </a:endParaRPr>
          </a:p>
        </p:txBody>
      </p:sp>
      <p:sp>
        <p:nvSpPr>
          <p:cNvPr id="30" name="AutoShape 21"/>
          <p:cNvSpPr>
            <a:spLocks noChangeArrowheads="1"/>
          </p:cNvSpPr>
          <p:nvPr/>
        </p:nvSpPr>
        <p:spPr bwMode="auto">
          <a:xfrm rot="10800000">
            <a:off x="9352428" y="5342370"/>
            <a:ext cx="220662" cy="215900"/>
          </a:xfrm>
          <a:prstGeom prst="triangle">
            <a:avLst>
              <a:gd name="adj" fmla="val 49995"/>
            </a:avLst>
          </a:prstGeom>
          <a:solidFill>
            <a:srgbClr val="FF0000"/>
          </a:solidFill>
          <a:ln w="12700">
            <a:solidFill>
              <a:srgbClr val="FFFF99"/>
            </a:solidFill>
            <a:miter lim="800000"/>
            <a:headEnd/>
            <a:tailEnd/>
          </a:ln>
        </p:spPr>
        <p:txBody>
          <a:bodyPr wrap="none" anchor="ctr"/>
          <a:lstStyle/>
          <a:p>
            <a:endParaRPr lang="ga-IE" dirty="0">
              <a:solidFill>
                <a:srgbClr val="FF0000"/>
              </a:solidFill>
              <a:latin typeface="Calibri" pitchFamily="34" charset="0"/>
            </a:endParaRPr>
          </a:p>
        </p:txBody>
      </p:sp>
      <p:pic>
        <p:nvPicPr>
          <p:cNvPr id="33" name="Picture 2" descr="R:\An Gum\Ginearalta\Féach Thart\FÉACH THART - R6\Stair - FT R6\Sleamhnáin - FT - Stair - R6\Íomhánna - Sleamhnáin - FT Stair - R6\Ceannach - Sleamhnáin - FT Stair - R6\10 Na Cluichí Oilimpeacha_Shutterstock\shutterstock_434962279_barr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1936"/>
          <a:stretch/>
        </p:blipFill>
        <p:spPr bwMode="auto">
          <a:xfrm>
            <a:off x="1" y="0"/>
            <a:ext cx="12192000" cy="7856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R:\An Gum\Ginearalta\Féach Thart\FÉACH THART - R6\Stair - FT R6\Sleamhnáin - FT - Stair - R6\Íomhánna - Sleamhnáin - FT Stair - R6\Ceannach - Sleamhnáin - FT Stair - R6\10 Na Cluichí Oilimpeacha_Shutterstock\shutterstock_434962279_bun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2390"/>
          <a:stretch/>
        </p:blipFill>
        <p:spPr bwMode="auto">
          <a:xfrm>
            <a:off x="1" y="6161202"/>
            <a:ext cx="12192000" cy="69679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úpa 30"/>
          <p:cNvGrpSpPr/>
          <p:nvPr/>
        </p:nvGrpSpPr>
        <p:grpSpPr>
          <a:xfrm>
            <a:off x="1916112" y="5558270"/>
            <a:ext cx="8375650" cy="603251"/>
            <a:chOff x="1916112" y="5558270"/>
            <a:chExt cx="8375650" cy="603251"/>
          </a:xfrm>
        </p:grpSpPr>
        <p:grpSp>
          <p:nvGrpSpPr>
            <p:cNvPr id="32" name="Group 20"/>
            <p:cNvGrpSpPr>
              <a:grpSpLocks/>
            </p:cNvGrpSpPr>
            <p:nvPr/>
          </p:nvGrpSpPr>
          <p:grpSpPr bwMode="auto">
            <a:xfrm>
              <a:off x="1916112" y="5558270"/>
              <a:ext cx="8375650" cy="603251"/>
              <a:chOff x="436" y="3892"/>
              <a:chExt cx="5176" cy="380"/>
            </a:xfrm>
            <a:solidFill>
              <a:srgbClr val="0070C0"/>
            </a:solidFill>
          </p:grpSpPr>
          <p:grpSp>
            <p:nvGrpSpPr>
              <p:cNvPr id="43" name="Group 14"/>
              <p:cNvGrpSpPr>
                <a:grpSpLocks/>
              </p:cNvGrpSpPr>
              <p:nvPr/>
            </p:nvGrpSpPr>
            <p:grpSpPr bwMode="auto">
              <a:xfrm>
                <a:off x="436" y="3892"/>
                <a:ext cx="5176" cy="184"/>
                <a:chOff x="436" y="3892"/>
                <a:chExt cx="5176" cy="184"/>
              </a:xfrm>
              <a:grpFill/>
            </p:grpSpPr>
            <p:sp>
              <p:nvSpPr>
                <p:cNvPr id="46" name="Rectangle 4"/>
                <p:cNvSpPr>
                  <a:spLocks noChangeArrowheads="1"/>
                </p:cNvSpPr>
                <p:nvPr/>
              </p:nvSpPr>
              <p:spPr bwMode="auto">
                <a:xfrm>
                  <a:off x="436" y="3892"/>
                  <a:ext cx="5176" cy="136"/>
                </a:xfrm>
                <a:prstGeom prst="rect">
                  <a:avLst/>
                </a:prstGeom>
                <a:grpFill/>
                <a:ln w="12700">
                  <a:solidFill>
                    <a:schemeClr val="tx1"/>
                  </a:solidFill>
                  <a:miter lim="800000"/>
                  <a:headEnd/>
                  <a:tailEnd/>
                </a:ln>
              </p:spPr>
              <p:txBody>
                <a:bodyPr wrap="none" anchor="ctr"/>
                <a:lstStyle/>
                <a:p>
                  <a:endParaRPr lang="ga-IE" dirty="0">
                    <a:solidFill>
                      <a:srgbClr val="000000"/>
                    </a:solidFill>
                    <a:latin typeface="Calibri" pitchFamily="34" charset="0"/>
                  </a:endParaRPr>
                </a:p>
              </p:txBody>
            </p:sp>
            <p:sp>
              <p:nvSpPr>
                <p:cNvPr id="47" name="Line 5"/>
                <p:cNvSpPr>
                  <a:spLocks noChangeShapeType="1"/>
                </p:cNvSpPr>
                <p:nvPr/>
              </p:nvSpPr>
              <p:spPr bwMode="auto">
                <a:xfrm>
                  <a:off x="960" y="3892"/>
                  <a:ext cx="0" cy="184"/>
                </a:xfrm>
                <a:prstGeom prst="line">
                  <a:avLst/>
                </a:prstGeom>
                <a:grpFill/>
                <a:ln w="12700">
                  <a:solidFill>
                    <a:schemeClr val="tx1"/>
                  </a:solidFill>
                  <a:round/>
                  <a:headEnd/>
                  <a:tailEnd/>
                </a:ln>
              </p:spPr>
              <p:txBody>
                <a:bodyPr wrap="none" anchor="ctr"/>
                <a:lstStyle/>
                <a:p>
                  <a:endParaRPr lang="ga-IE" dirty="0"/>
                </a:p>
              </p:txBody>
            </p:sp>
            <p:sp>
              <p:nvSpPr>
                <p:cNvPr id="48" name="Line 6"/>
                <p:cNvSpPr>
                  <a:spLocks noChangeShapeType="1"/>
                </p:cNvSpPr>
                <p:nvPr/>
              </p:nvSpPr>
              <p:spPr bwMode="auto">
                <a:xfrm>
                  <a:off x="1488" y="3892"/>
                  <a:ext cx="0" cy="184"/>
                </a:xfrm>
                <a:prstGeom prst="line">
                  <a:avLst/>
                </a:prstGeom>
                <a:grpFill/>
                <a:ln w="12700">
                  <a:solidFill>
                    <a:schemeClr val="tx1"/>
                  </a:solidFill>
                  <a:round/>
                  <a:headEnd/>
                  <a:tailEnd/>
                </a:ln>
              </p:spPr>
              <p:txBody>
                <a:bodyPr wrap="none" anchor="ctr"/>
                <a:lstStyle/>
                <a:p>
                  <a:endParaRPr lang="ga-IE" dirty="0"/>
                </a:p>
              </p:txBody>
            </p:sp>
            <p:sp>
              <p:nvSpPr>
                <p:cNvPr id="49" name="Line 7"/>
                <p:cNvSpPr>
                  <a:spLocks noChangeShapeType="1"/>
                </p:cNvSpPr>
                <p:nvPr/>
              </p:nvSpPr>
              <p:spPr bwMode="auto">
                <a:xfrm>
                  <a:off x="2016" y="3892"/>
                  <a:ext cx="0" cy="184"/>
                </a:xfrm>
                <a:prstGeom prst="line">
                  <a:avLst/>
                </a:prstGeom>
                <a:grpFill/>
                <a:ln w="12700">
                  <a:solidFill>
                    <a:schemeClr val="tx1"/>
                  </a:solidFill>
                  <a:round/>
                  <a:headEnd/>
                  <a:tailEnd/>
                </a:ln>
              </p:spPr>
              <p:txBody>
                <a:bodyPr wrap="none" anchor="ctr"/>
                <a:lstStyle/>
                <a:p>
                  <a:endParaRPr lang="ga-IE" dirty="0"/>
                </a:p>
              </p:txBody>
            </p:sp>
            <p:sp>
              <p:nvSpPr>
                <p:cNvPr id="50" name="Line 8"/>
                <p:cNvSpPr>
                  <a:spLocks noChangeShapeType="1"/>
                </p:cNvSpPr>
                <p:nvPr/>
              </p:nvSpPr>
              <p:spPr bwMode="auto">
                <a:xfrm>
                  <a:off x="2544" y="3892"/>
                  <a:ext cx="0" cy="184"/>
                </a:xfrm>
                <a:prstGeom prst="line">
                  <a:avLst/>
                </a:prstGeom>
                <a:grpFill/>
                <a:ln w="12700">
                  <a:solidFill>
                    <a:schemeClr val="tx1"/>
                  </a:solidFill>
                  <a:round/>
                  <a:headEnd/>
                  <a:tailEnd/>
                </a:ln>
              </p:spPr>
              <p:txBody>
                <a:bodyPr wrap="none" anchor="ctr"/>
                <a:lstStyle/>
                <a:p>
                  <a:endParaRPr lang="ga-IE" dirty="0"/>
                </a:p>
              </p:txBody>
            </p:sp>
            <p:sp>
              <p:nvSpPr>
                <p:cNvPr id="51" name="Line 9"/>
                <p:cNvSpPr>
                  <a:spLocks noChangeShapeType="1"/>
                </p:cNvSpPr>
                <p:nvPr/>
              </p:nvSpPr>
              <p:spPr bwMode="auto">
                <a:xfrm>
                  <a:off x="3072" y="3892"/>
                  <a:ext cx="0" cy="184"/>
                </a:xfrm>
                <a:prstGeom prst="line">
                  <a:avLst/>
                </a:prstGeom>
                <a:grpFill/>
                <a:ln w="12700">
                  <a:solidFill>
                    <a:schemeClr val="tx1"/>
                  </a:solidFill>
                  <a:round/>
                  <a:headEnd/>
                  <a:tailEnd/>
                </a:ln>
              </p:spPr>
              <p:txBody>
                <a:bodyPr wrap="none" anchor="ctr"/>
                <a:lstStyle/>
                <a:p>
                  <a:endParaRPr lang="ga-IE" dirty="0"/>
                </a:p>
              </p:txBody>
            </p:sp>
            <p:sp>
              <p:nvSpPr>
                <p:cNvPr id="52" name="Line 10"/>
                <p:cNvSpPr>
                  <a:spLocks noChangeShapeType="1"/>
                </p:cNvSpPr>
                <p:nvPr/>
              </p:nvSpPr>
              <p:spPr bwMode="auto">
                <a:xfrm>
                  <a:off x="3600" y="3892"/>
                  <a:ext cx="0" cy="184"/>
                </a:xfrm>
                <a:prstGeom prst="line">
                  <a:avLst/>
                </a:prstGeom>
                <a:grpFill/>
                <a:ln w="12700">
                  <a:solidFill>
                    <a:schemeClr val="tx1"/>
                  </a:solidFill>
                  <a:round/>
                  <a:headEnd/>
                  <a:tailEnd/>
                </a:ln>
              </p:spPr>
              <p:txBody>
                <a:bodyPr wrap="none" anchor="ctr"/>
                <a:lstStyle/>
                <a:p>
                  <a:endParaRPr lang="ga-IE" dirty="0"/>
                </a:p>
              </p:txBody>
            </p:sp>
            <p:sp>
              <p:nvSpPr>
                <p:cNvPr id="53" name="Line 11"/>
                <p:cNvSpPr>
                  <a:spLocks noChangeShapeType="1"/>
                </p:cNvSpPr>
                <p:nvPr/>
              </p:nvSpPr>
              <p:spPr bwMode="auto">
                <a:xfrm>
                  <a:off x="4128" y="3892"/>
                  <a:ext cx="0" cy="184"/>
                </a:xfrm>
                <a:prstGeom prst="line">
                  <a:avLst/>
                </a:prstGeom>
                <a:grpFill/>
                <a:ln w="12700">
                  <a:solidFill>
                    <a:schemeClr val="tx1"/>
                  </a:solidFill>
                  <a:round/>
                  <a:headEnd/>
                  <a:tailEnd/>
                </a:ln>
              </p:spPr>
              <p:txBody>
                <a:bodyPr wrap="none" anchor="ctr"/>
                <a:lstStyle/>
                <a:p>
                  <a:endParaRPr lang="ga-IE" dirty="0"/>
                </a:p>
              </p:txBody>
            </p:sp>
            <p:sp>
              <p:nvSpPr>
                <p:cNvPr id="54" name="Line 12"/>
                <p:cNvSpPr>
                  <a:spLocks noChangeShapeType="1"/>
                </p:cNvSpPr>
                <p:nvPr/>
              </p:nvSpPr>
              <p:spPr bwMode="auto">
                <a:xfrm>
                  <a:off x="4656" y="3892"/>
                  <a:ext cx="0" cy="184"/>
                </a:xfrm>
                <a:prstGeom prst="line">
                  <a:avLst/>
                </a:prstGeom>
                <a:grpFill/>
                <a:ln w="12700">
                  <a:solidFill>
                    <a:schemeClr val="tx1"/>
                  </a:solidFill>
                  <a:round/>
                  <a:headEnd/>
                  <a:tailEnd/>
                </a:ln>
              </p:spPr>
              <p:txBody>
                <a:bodyPr wrap="none" anchor="ctr"/>
                <a:lstStyle/>
                <a:p>
                  <a:endParaRPr lang="ga-IE" dirty="0"/>
                </a:p>
              </p:txBody>
            </p:sp>
            <p:sp>
              <p:nvSpPr>
                <p:cNvPr id="55" name="Line 13"/>
                <p:cNvSpPr>
                  <a:spLocks noChangeShapeType="1"/>
                </p:cNvSpPr>
                <p:nvPr/>
              </p:nvSpPr>
              <p:spPr bwMode="auto">
                <a:xfrm>
                  <a:off x="5184" y="3892"/>
                  <a:ext cx="0" cy="184"/>
                </a:xfrm>
                <a:prstGeom prst="line">
                  <a:avLst/>
                </a:prstGeom>
                <a:grpFill/>
                <a:ln w="12700">
                  <a:solidFill>
                    <a:schemeClr val="tx1"/>
                  </a:solidFill>
                  <a:round/>
                  <a:headEnd/>
                  <a:tailEnd/>
                </a:ln>
              </p:spPr>
              <p:txBody>
                <a:bodyPr wrap="none" anchor="ctr"/>
                <a:lstStyle/>
                <a:p>
                  <a:endParaRPr lang="ga-IE" dirty="0"/>
                </a:p>
              </p:txBody>
            </p:sp>
          </p:grpSp>
          <p:sp>
            <p:nvSpPr>
              <p:cNvPr id="44" name="Rectangle 18"/>
              <p:cNvSpPr>
                <a:spLocks noChangeArrowheads="1"/>
              </p:cNvSpPr>
              <p:nvPr/>
            </p:nvSpPr>
            <p:spPr bwMode="auto">
              <a:xfrm>
                <a:off x="2996" y="4060"/>
                <a:ext cx="177" cy="212"/>
              </a:xfrm>
              <a:prstGeom prst="rect">
                <a:avLst/>
              </a:prstGeom>
              <a:grpFill/>
              <a:ln w="12700">
                <a:noFill/>
                <a:miter lim="800000"/>
                <a:headEnd/>
                <a:tailEnd/>
              </a:ln>
            </p:spPr>
            <p:txBody>
              <a:bodyPr wrap="none" lIns="90488" tIns="44450" rIns="90488" bIns="44450">
                <a:spAutoFit/>
              </a:bodyPr>
              <a:lstStyle/>
              <a:p>
                <a:r>
                  <a:rPr lang="ga-IE" sz="1600" b="1" dirty="0" smtClean="0">
                    <a:solidFill>
                      <a:srgbClr val="FF0000"/>
                    </a:solidFill>
                  </a:rPr>
                  <a:t>0</a:t>
                </a:r>
                <a:endParaRPr lang="ga-IE" sz="1600" b="1" dirty="0">
                  <a:solidFill>
                    <a:srgbClr val="FF0000"/>
                  </a:solidFill>
                </a:endParaRPr>
              </a:p>
            </p:txBody>
          </p:sp>
          <p:sp>
            <p:nvSpPr>
              <p:cNvPr id="45" name="Rectangle 19"/>
              <p:cNvSpPr>
                <a:spLocks noChangeArrowheads="1"/>
              </p:cNvSpPr>
              <p:nvPr/>
            </p:nvSpPr>
            <p:spPr bwMode="auto">
              <a:xfrm>
                <a:off x="4974" y="4075"/>
                <a:ext cx="445" cy="173"/>
              </a:xfrm>
              <a:prstGeom prst="rect">
                <a:avLst/>
              </a:prstGeom>
              <a:grpFill/>
              <a:ln w="12700">
                <a:noFill/>
                <a:miter lim="800000"/>
                <a:headEnd/>
                <a:tailEnd/>
              </a:ln>
            </p:spPr>
            <p:txBody>
              <a:bodyPr wrap="square" lIns="90488" tIns="44450" rIns="90488" bIns="44450">
                <a:spAutoFit/>
              </a:bodyPr>
              <a:lstStyle/>
              <a:p>
                <a:r>
                  <a:rPr lang="ga-IE" sz="1200" b="1" dirty="0" smtClean="0">
                    <a:solidFill>
                      <a:srgbClr val="FF0000"/>
                    </a:solidFill>
                  </a:rPr>
                  <a:t>AD 2000</a:t>
                </a:r>
                <a:endParaRPr lang="ga-IE" sz="1200" b="1" dirty="0">
                  <a:solidFill>
                    <a:srgbClr val="FF0000"/>
                  </a:solidFill>
                </a:endParaRPr>
              </a:p>
            </p:txBody>
          </p:sp>
        </p:grpSp>
        <p:sp>
          <p:nvSpPr>
            <p:cNvPr id="36" name="Rectangle 19"/>
            <p:cNvSpPr>
              <a:spLocks noChangeArrowheads="1"/>
            </p:cNvSpPr>
            <p:nvPr/>
          </p:nvSpPr>
          <p:spPr bwMode="auto">
            <a:xfrm>
              <a:off x="4149170" y="5856496"/>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1000 RCh</a:t>
              </a:r>
              <a:endParaRPr lang="ga-IE" sz="1200" b="1" dirty="0">
                <a:solidFill>
                  <a:srgbClr val="FF0000"/>
                </a:solidFill>
              </a:endParaRPr>
            </a:p>
          </p:txBody>
        </p:sp>
        <p:sp>
          <p:nvSpPr>
            <p:cNvPr id="37" name="Rectangle 19"/>
            <p:cNvSpPr>
              <a:spLocks noChangeArrowheads="1"/>
            </p:cNvSpPr>
            <p:nvPr/>
          </p:nvSpPr>
          <p:spPr bwMode="auto">
            <a:xfrm>
              <a:off x="5071277" y="5849332"/>
              <a:ext cx="756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500 RCh</a:t>
              </a:r>
              <a:endParaRPr lang="ga-IE" sz="1200" b="1" dirty="0">
                <a:solidFill>
                  <a:srgbClr val="FF0000"/>
                </a:solidFill>
              </a:endParaRPr>
            </a:p>
          </p:txBody>
        </p:sp>
        <p:sp>
          <p:nvSpPr>
            <p:cNvPr id="38" name="Rectangle 19"/>
            <p:cNvSpPr>
              <a:spLocks noChangeArrowheads="1"/>
            </p:cNvSpPr>
            <p:nvPr/>
          </p:nvSpPr>
          <p:spPr bwMode="auto">
            <a:xfrm>
              <a:off x="3255764" y="5850370"/>
              <a:ext cx="792000" cy="273600"/>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1500 RCh</a:t>
              </a:r>
              <a:endParaRPr lang="ga-IE" sz="1200" b="1" dirty="0">
                <a:solidFill>
                  <a:srgbClr val="FF0000"/>
                </a:solidFill>
              </a:endParaRPr>
            </a:p>
          </p:txBody>
        </p:sp>
        <p:sp>
          <p:nvSpPr>
            <p:cNvPr id="39" name="Rectangle 19"/>
            <p:cNvSpPr>
              <a:spLocks noChangeArrowheads="1"/>
            </p:cNvSpPr>
            <p:nvPr/>
          </p:nvSpPr>
          <p:spPr bwMode="auto">
            <a:xfrm>
              <a:off x="8382321" y="5850370"/>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1500</a:t>
              </a:r>
              <a:endParaRPr lang="ga-IE" sz="1200" b="1" dirty="0">
                <a:solidFill>
                  <a:srgbClr val="FF0000"/>
                </a:solidFill>
              </a:endParaRPr>
            </a:p>
          </p:txBody>
        </p:sp>
        <p:sp>
          <p:nvSpPr>
            <p:cNvPr id="40" name="Rectangle 19"/>
            <p:cNvSpPr>
              <a:spLocks noChangeArrowheads="1"/>
            </p:cNvSpPr>
            <p:nvPr/>
          </p:nvSpPr>
          <p:spPr bwMode="auto">
            <a:xfrm>
              <a:off x="6676003"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500</a:t>
              </a:r>
              <a:endParaRPr lang="ga-IE" sz="1200" b="1" dirty="0">
                <a:solidFill>
                  <a:srgbClr val="FF0000"/>
                </a:solidFill>
              </a:endParaRPr>
            </a:p>
          </p:txBody>
        </p:sp>
        <p:sp>
          <p:nvSpPr>
            <p:cNvPr id="41" name="Rectangle 19"/>
            <p:cNvSpPr>
              <a:spLocks noChangeArrowheads="1"/>
            </p:cNvSpPr>
            <p:nvPr/>
          </p:nvSpPr>
          <p:spPr bwMode="auto">
            <a:xfrm>
              <a:off x="7530397" y="5847601"/>
              <a:ext cx="720000" cy="274638"/>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AD 1000</a:t>
              </a:r>
              <a:endParaRPr lang="ga-IE" sz="1200" b="1" dirty="0">
                <a:solidFill>
                  <a:srgbClr val="FF0000"/>
                </a:solidFill>
              </a:endParaRPr>
            </a:p>
          </p:txBody>
        </p:sp>
        <p:sp>
          <p:nvSpPr>
            <p:cNvPr id="42" name="Rectangle 19"/>
            <p:cNvSpPr>
              <a:spLocks noChangeArrowheads="1"/>
            </p:cNvSpPr>
            <p:nvPr/>
          </p:nvSpPr>
          <p:spPr bwMode="auto">
            <a:xfrm>
              <a:off x="2368033" y="5847805"/>
              <a:ext cx="792000" cy="274434"/>
            </a:xfrm>
            <a:prstGeom prst="rect">
              <a:avLst/>
            </a:prstGeom>
            <a:solidFill>
              <a:srgbClr val="0070C0"/>
            </a:solidFill>
            <a:ln w="12700">
              <a:noFill/>
              <a:miter lim="800000"/>
              <a:headEnd/>
              <a:tailEnd/>
            </a:ln>
          </p:spPr>
          <p:txBody>
            <a:bodyPr wrap="square" lIns="90488" tIns="44450" rIns="90488" bIns="44450">
              <a:spAutoFit/>
            </a:bodyPr>
            <a:lstStyle/>
            <a:p>
              <a:r>
                <a:rPr lang="ga-IE" sz="1200" b="1" dirty="0" smtClean="0">
                  <a:solidFill>
                    <a:srgbClr val="FF0000"/>
                  </a:solidFill>
                </a:rPr>
                <a:t>2000 RCh</a:t>
              </a:r>
              <a:endParaRPr lang="ga-IE" sz="1200" b="1" dirty="0">
                <a:solidFill>
                  <a:srgbClr val="FF0000"/>
                </a:solidFill>
              </a:endParaRPr>
            </a:p>
          </p:txBody>
        </p:sp>
      </p:grpSp>
      <p:pic>
        <p:nvPicPr>
          <p:cNvPr id="3074" name="Picture 2" descr="R:\An Gum\Ginearalta\Féach Thart\FÉACH THART - R6\Stair - FT R6\Sleamhnáin - FT - Stair - R6\Íomhánna - Sleamhnáin - FT Stair - R6\Ceannach - Sleamhnáin - FT Stair - R6\10 Na Cluichí Oilimpeacha_Shutterstock\shutterstock_11655735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5903" y="1030287"/>
            <a:ext cx="4870372" cy="3246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55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from="(-#ppt_w/2)" to="(#ppt_x)" calcmode="lin" valueType="num">
                                      <p:cBhvr>
                                        <p:cTn id="7" dur="600" fill="hold">
                                          <p:stCondLst>
                                            <p:cond delay="0"/>
                                          </p:stCondLst>
                                        </p:cTn>
                                        <p:tgtEl>
                                          <p:spTgt spid="30"/>
                                        </p:tgtEl>
                                        <p:attrNameLst>
                                          <p:attrName>ppt_x</p:attrName>
                                        </p:attrNameLst>
                                      </p:cBhvr>
                                    </p:anim>
                                    <p:anim from="0" to="-1.0" calcmode="lin" valueType="num">
                                      <p:cBhvr>
                                        <p:cTn id="8" dur="200" decel="50000" autoRev="1" fill="hold">
                                          <p:stCondLst>
                                            <p:cond delay="600"/>
                                          </p:stCondLst>
                                        </p:cTn>
                                        <p:tgtEl>
                                          <p:spTgt spid="30"/>
                                        </p:tgtEl>
                                        <p:attrNameLst>
                                          <p:attrName>xshear</p:attrName>
                                        </p:attrNameLst>
                                      </p:cBhvr>
                                    </p:anim>
                                    <p:animScale>
                                      <p:cBhvr>
                                        <p:cTn id="9" dur="200" decel="100000" autoRev="1" fill="hold">
                                          <p:stCondLst>
                                            <p:cond delay="600"/>
                                          </p:stCondLst>
                                        </p:cTn>
                                        <p:tgtEl>
                                          <p:spTgt spid="30"/>
                                        </p:tgtEl>
                                      </p:cBhvr>
                                      <p:from x="100000" y="100000"/>
                                      <p:to x="80000" y="100000"/>
                                    </p:animScale>
                                    <p:anim by="(#ppt_h/3+#ppt_w*0.1)" calcmode="lin" valueType="num">
                                      <p:cBhvr additive="sum">
                                        <p:cTn id="10" dur="200" decel="100000" autoRev="1" fill="hold">
                                          <p:stCondLst>
                                            <p:cond delay="600"/>
                                          </p:stCondLst>
                                        </p:cTn>
                                        <p:tgtEl>
                                          <p:spTgt spid="30"/>
                                        </p:tgtEl>
                                        <p:attrNameLst>
                                          <p:attrName>ppt_x</p:attrName>
                                        </p:attrNameLst>
                                      </p:cBhvr>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6057</TotalTime>
  <Words>488</Words>
  <Application>Microsoft Office PowerPoint</Application>
  <PresentationFormat>Custom</PresentationFormat>
  <Paragraphs>91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371</cp:revision>
  <dcterms:created xsi:type="dcterms:W3CDTF">2017-07-13T14:26:19Z</dcterms:created>
  <dcterms:modified xsi:type="dcterms:W3CDTF">2019-11-27T09:27:59Z</dcterms:modified>
</cp:coreProperties>
</file>