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72" r:id="rId3"/>
    <p:sldId id="275" r:id="rId4"/>
    <p:sldId id="261" r:id="rId5"/>
    <p:sldId id="258" r:id="rId6"/>
    <p:sldId id="268" r:id="rId7"/>
    <p:sldId id="277" r:id="rId8"/>
    <p:sldId id="259" r:id="rId9"/>
    <p:sldId id="260" r:id="rId10"/>
    <p:sldId id="262" r:id="rId11"/>
    <p:sldId id="278" r:id="rId12"/>
    <p:sldId id="269" r:id="rId13"/>
    <p:sldId id="263" r:id="rId14"/>
    <p:sldId id="266" r:id="rId15"/>
    <p:sldId id="279" r:id="rId16"/>
    <p:sldId id="276" r:id="rId17"/>
    <p:sldId id="265" r:id="rId18"/>
    <p:sldId id="280" r:id="rId19"/>
    <p:sldId id="281" r:id="rId20"/>
  </p:sldIdLst>
  <p:sldSz cx="12192000" cy="6858000"/>
  <p:notesSz cx="6648450" cy="9774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 autoAdjust="0"/>
    <p:restoredTop sz="94660"/>
  </p:normalViewPr>
  <p:slideViewPr>
    <p:cSldViewPr snapToGrid="0">
      <p:cViewPr>
        <p:scale>
          <a:sx n="100" d="100"/>
          <a:sy n="100" d="100"/>
        </p:scale>
        <p:origin x="-774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0410"/>
          </a:xfrm>
          <a:prstGeom prst="rect">
            <a:avLst/>
          </a:prstGeom>
        </p:spPr>
        <p:txBody>
          <a:bodyPr vert="horz" lIns="89785" tIns="44892" rIns="89785" bIns="4489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65917" y="0"/>
            <a:ext cx="2880995" cy="490410"/>
          </a:xfrm>
          <a:prstGeom prst="rect">
            <a:avLst/>
          </a:prstGeom>
        </p:spPr>
        <p:txBody>
          <a:bodyPr vert="horz" lIns="89785" tIns="44892" rIns="89785" bIns="44892" rtlCol="0"/>
          <a:lstStyle>
            <a:lvl1pPr algn="r">
              <a:defRPr sz="1200"/>
            </a:lvl1pPr>
          </a:lstStyle>
          <a:p>
            <a:fld id="{7EC034E3-7EED-4F7F-84F1-5249C72113F9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21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85" tIns="44892" rIns="89785" bIns="4489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4845" y="4703852"/>
            <a:ext cx="5318760" cy="3848606"/>
          </a:xfrm>
          <a:prstGeom prst="rect">
            <a:avLst/>
          </a:prstGeom>
        </p:spPr>
        <p:txBody>
          <a:bodyPr vert="horz" lIns="89785" tIns="44892" rIns="89785" bIns="4489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3831"/>
            <a:ext cx="2880995" cy="490409"/>
          </a:xfrm>
          <a:prstGeom prst="rect">
            <a:avLst/>
          </a:prstGeom>
        </p:spPr>
        <p:txBody>
          <a:bodyPr vert="horz" lIns="89785" tIns="44892" rIns="89785" bIns="4489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65917" y="9283831"/>
            <a:ext cx="2880995" cy="490409"/>
          </a:xfrm>
          <a:prstGeom prst="rect">
            <a:avLst/>
          </a:prstGeom>
        </p:spPr>
        <p:txBody>
          <a:bodyPr vert="horz" lIns="89785" tIns="44892" rIns="89785" bIns="44892" rtlCol="0" anchor="b"/>
          <a:lstStyle>
            <a:lvl1pPr algn="r">
              <a:defRPr sz="1200"/>
            </a:lvl1pPr>
          </a:lstStyle>
          <a:p>
            <a:fld id="{5D6ACC04-BBA7-4FBE-8EA0-A69837B72A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781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CC04-BBA7-4FBE-8EA0-A69837B72AB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53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CC04-BBA7-4FBE-8EA0-A69837B72AB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697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CC04-BBA7-4FBE-8EA0-A69837B72AB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965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CC04-BBA7-4FBE-8EA0-A69837B72AB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847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CC04-BBA7-4FBE-8EA0-A69837B72AB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990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CC04-BBA7-4FBE-8EA0-A69837B72AB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990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CC04-BBA7-4FBE-8EA0-A69837B72AB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216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CC04-BBA7-4FBE-8EA0-A69837B72AB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062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CC04-BBA7-4FBE-8EA0-A69837B72AB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294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CC04-BBA7-4FBE-8EA0-A69837B72AB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306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CC04-BBA7-4FBE-8EA0-A69837B72AB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306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CC04-BBA7-4FBE-8EA0-A69837B72AB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330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CC04-BBA7-4FBE-8EA0-A69837B72AB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106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CC04-BBA7-4FBE-8EA0-A69837B72AB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697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2A79-55B2-47A5-9E9B-D102B49350AC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3B0A-325A-4144-9A0C-6A4AF1D0C3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358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2A79-55B2-47A5-9E9B-D102B49350AC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3B0A-325A-4144-9A0C-6A4AF1D0C3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298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2A79-55B2-47A5-9E9B-D102B49350AC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3B0A-325A-4144-9A0C-6A4AF1D0C3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729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2A79-55B2-47A5-9E9B-D102B49350AC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3B0A-325A-4144-9A0C-6A4AF1D0C3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6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2A79-55B2-47A5-9E9B-D102B49350AC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3B0A-325A-4144-9A0C-6A4AF1D0C3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288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2A79-55B2-47A5-9E9B-D102B49350AC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3B0A-325A-4144-9A0C-6A4AF1D0C3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383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2A79-55B2-47A5-9E9B-D102B49350AC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3B0A-325A-4144-9A0C-6A4AF1D0C3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284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2A79-55B2-47A5-9E9B-D102B49350AC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3B0A-325A-4144-9A0C-6A4AF1D0C3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757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2A79-55B2-47A5-9E9B-D102B49350AC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3B0A-325A-4144-9A0C-6A4AF1D0C3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121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2A79-55B2-47A5-9E9B-D102B49350AC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3B0A-325A-4144-9A0C-6A4AF1D0C3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437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2A79-55B2-47A5-9E9B-D102B49350AC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3B0A-325A-4144-9A0C-6A4AF1D0C3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89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02A79-55B2-47A5-9E9B-D102B49350AC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83B0A-325A-4144-9A0C-6A4AF1D0C3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22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gg.ie/wp-content/uploads/2.Medusa-eilifint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gg.ie/wp-content/uploads/2.Medusa-eilifint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nicurriculum.org.uk/cuchulainn/gaeilge/pdf_%20gaeilge/aonad3/Aonad3_3.pdf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18794"/>
            <a:ext cx="12241212" cy="687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1474" y="5746730"/>
            <a:ext cx="8667751" cy="830997"/>
          </a:xfrm>
          <a:prstGeom prst="rect">
            <a:avLst/>
          </a:prstGeom>
          <a:solidFill>
            <a:srgbClr val="FFFFFF">
              <a:alpha val="68000"/>
            </a:srgb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GB" sz="4800" dirty="0" err="1" smtClean="0">
                <a:latin typeface="Castellar" panose="020A0402060406010301" pitchFamily="18" charset="0"/>
              </a:rPr>
              <a:t>Peirséas</a:t>
            </a:r>
            <a:r>
              <a:rPr lang="ga-IE" sz="4800" dirty="0" smtClean="0">
                <a:latin typeface="Castellar" panose="020A0402060406010301" pitchFamily="18" charset="0"/>
              </a:rPr>
              <a:t> </a:t>
            </a:r>
            <a:r>
              <a:rPr lang="en-GB" sz="4800" dirty="0" err="1" smtClean="0">
                <a:latin typeface="Castellar" panose="020A0402060406010301" pitchFamily="18" charset="0"/>
              </a:rPr>
              <a:t>agus</a:t>
            </a:r>
            <a:r>
              <a:rPr lang="en-GB" sz="4800" dirty="0" smtClean="0">
                <a:latin typeface="Castellar" panose="020A0402060406010301" pitchFamily="18" charset="0"/>
              </a:rPr>
              <a:t> </a:t>
            </a:r>
            <a:r>
              <a:rPr lang="en-GB" sz="4800" dirty="0">
                <a:latin typeface="Castellar" panose="020A0402060406010301" pitchFamily="18" charset="0"/>
              </a:rPr>
              <a:t>Meadúsa</a:t>
            </a:r>
          </a:p>
        </p:txBody>
      </p:sp>
    </p:spTree>
    <p:extLst>
      <p:ext uri="{BB962C8B-B14F-4D97-AF65-F5344CB8AC3E}">
        <p14:creationId xmlns:p14="http://schemas.microsoft.com/office/powerpoint/2010/main" val="366105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R:\An Gum\Ginearalta\Féach Thart\FÉACH THART - R6\Stair - FT R6\Sleamhnáin - FT - Stair - R6\Íomhánna - Sleamhnáin - FT Stair - R6\Ceannach - Sleamhnáin - FT Stair - R6\13 Peirséas agus Meadúsa_Shutterstock\shutterstock_541304209 [Converted]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87" b="1986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"/>
          <p:cNvSpPr>
            <a:spLocks/>
          </p:cNvSpPr>
          <p:nvPr/>
        </p:nvSpPr>
        <p:spPr>
          <a:xfrm>
            <a:off x="948001" y="909000"/>
            <a:ext cx="10296000" cy="5040000"/>
          </a:xfrm>
          <a:prstGeom prst="rect">
            <a:avLst/>
          </a:prstGeom>
          <a:solidFill>
            <a:srgbClr val="FFFFFF">
              <a:alpha val="9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7" name="Rectangle 6"/>
          <p:cNvSpPr/>
          <p:nvPr/>
        </p:nvSpPr>
        <p:spPr>
          <a:xfrm>
            <a:off x="795409" y="4412179"/>
            <a:ext cx="7055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826" y="1179566"/>
            <a:ext cx="4716176" cy="1756992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D’imigh </a:t>
            </a:r>
            <a:r>
              <a:rPr lang="ga-IE" sz="2000" dirty="0" err="1" smtClean="0">
                <a:latin typeface="Tw Cen MT" panose="020B0602020104020603" pitchFamily="34" charset="0"/>
              </a:rPr>
              <a:t>Peirséas</a:t>
            </a:r>
            <a:r>
              <a:rPr lang="ga-IE" sz="2000" dirty="0" smtClean="0">
                <a:latin typeface="Tw Cen MT" panose="020B0602020104020603" pitchFamily="34" charset="0"/>
              </a:rPr>
              <a:t> leis chun iarracht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a dhéanamh Meadúsa a mharú. Sular thug sé aghaidh ar </a:t>
            </a:r>
            <a:r>
              <a:rPr lang="ga-IE" sz="2000" dirty="0" err="1" smtClean="0">
                <a:latin typeface="Tw Cen MT" panose="020B0602020104020603" pitchFamily="34" charset="0"/>
              </a:rPr>
              <a:t>phluais</a:t>
            </a:r>
            <a:r>
              <a:rPr lang="ga-IE" sz="2000" dirty="0" smtClean="0">
                <a:latin typeface="Tw Cen MT" panose="020B0602020104020603" pitchFamily="34" charset="0"/>
              </a:rPr>
              <a:t> </a:t>
            </a:r>
            <a:r>
              <a:rPr lang="ga-IE" sz="2000" dirty="0" err="1" smtClean="0">
                <a:latin typeface="Tw Cen MT" panose="020B0602020104020603" pitchFamily="34" charset="0"/>
              </a:rPr>
              <a:t>Mheadúsa</a:t>
            </a:r>
            <a:r>
              <a:rPr lang="ga-IE" sz="2000" dirty="0" smtClean="0">
                <a:latin typeface="Tw Cen MT" panose="020B0602020104020603" pitchFamily="34" charset="0"/>
              </a:rPr>
              <a:t>, áfach, thug sé cuairt ar Theampall </a:t>
            </a:r>
            <a:r>
              <a:rPr lang="ga-IE" sz="2000" dirty="0" err="1" smtClean="0">
                <a:latin typeface="Tw Cen MT" panose="020B0602020104020603" pitchFamily="34" charset="0"/>
              </a:rPr>
              <a:t>Aitéiné</a:t>
            </a:r>
            <a:r>
              <a:rPr lang="ga-IE" sz="2000" dirty="0" smtClean="0">
                <a:latin typeface="Tw Cen MT" panose="020B0602020104020603" pitchFamily="34" charset="0"/>
              </a:rPr>
              <a:t> san Aithin chun cabhair a lorg ar na déithe. </a:t>
            </a:r>
            <a:endParaRPr lang="ga-IE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71826" y="2936558"/>
            <a:ext cx="4405050" cy="1449216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Sheol </a:t>
            </a:r>
            <a:r>
              <a:rPr lang="ga-IE" sz="2000" dirty="0" err="1" smtClean="0">
                <a:latin typeface="Tw Cen MT" panose="020B0602020104020603" pitchFamily="34" charset="0"/>
              </a:rPr>
              <a:t>Séas</a:t>
            </a:r>
            <a:r>
              <a:rPr lang="ga-IE" sz="2000" dirty="0" smtClean="0">
                <a:latin typeface="Tw Cen MT" panose="020B0602020104020603" pitchFamily="34" charset="0"/>
              </a:rPr>
              <a:t> an bandia </a:t>
            </a:r>
            <a:r>
              <a:rPr lang="ga-IE" sz="2000" dirty="0" err="1" smtClean="0">
                <a:latin typeface="Tw Cen MT" panose="020B0602020104020603" pitchFamily="34" charset="0"/>
              </a:rPr>
              <a:t>Aitéiné</a:t>
            </a:r>
            <a:r>
              <a:rPr lang="ga-IE" sz="2000" dirty="0" smtClean="0">
                <a:latin typeface="Tw Cen MT" panose="020B0602020104020603" pitchFamily="34" charset="0"/>
              </a:rPr>
              <a:t> agus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an dia Heirméas chuige chun cúnamh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a thabhairt dó. Thug </a:t>
            </a:r>
            <a:r>
              <a:rPr lang="ga-IE" sz="2000" dirty="0" err="1" smtClean="0">
                <a:latin typeface="Tw Cen MT" panose="020B0602020104020603" pitchFamily="34" charset="0"/>
              </a:rPr>
              <a:t>Aitéiné</a:t>
            </a:r>
            <a:r>
              <a:rPr lang="ga-IE" sz="2000" dirty="0" smtClean="0">
                <a:latin typeface="Tw Cen MT" panose="020B0602020104020603" pitchFamily="34" charset="0"/>
              </a:rPr>
              <a:t> sciath dó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a raibh scáthán ar an taobh istigh di.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88002" y="1179548"/>
            <a:ext cx="5221288" cy="449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2"/>
          <p:cNvSpPr txBox="1"/>
          <p:nvPr/>
        </p:nvSpPr>
        <p:spPr>
          <a:xfrm>
            <a:off x="1071825" y="4412179"/>
            <a:ext cx="4595550" cy="1449216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r>
              <a:rPr lang="en-US" sz="2000" dirty="0" smtClean="0">
                <a:latin typeface="Tw Cen MT" panose="020B0602020104020603" pitchFamily="34" charset="0"/>
              </a:rPr>
              <a:t>	</a:t>
            </a:r>
            <a:r>
              <a:rPr lang="ga-IE" sz="2000" dirty="0" smtClean="0">
                <a:latin typeface="Tw Cen MT" panose="020B0602020104020603" pitchFamily="34" charset="0"/>
              </a:rPr>
              <a:t>‘Ná féach ar </a:t>
            </a:r>
            <a:r>
              <a:rPr lang="ga-IE" sz="2000" dirty="0" err="1" smtClean="0">
                <a:latin typeface="Tw Cen MT" panose="020B0602020104020603" pitchFamily="34" charset="0"/>
              </a:rPr>
              <a:t>Mheadúsa</a:t>
            </a:r>
            <a:r>
              <a:rPr lang="ga-IE" sz="2000" dirty="0" smtClean="0">
                <a:latin typeface="Tw Cen MT" panose="020B0602020104020603" pitchFamily="34" charset="0"/>
              </a:rPr>
              <a:t>,’ ar sise leis, ‘nó déanfaidh sí dealbh díot. Coimeád do dhroim léi agus feicfidh tú a scáil sa sciath.’</a:t>
            </a:r>
            <a:endParaRPr lang="ga-IE" sz="20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9906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R:\An Gum\Ginearalta\Féach Thart\FÉACH THART - R6\Stair - FT R6\Sleamhnáin - FT - Stair - R6\Íomhánna - Sleamhnáin - FT Stair - R6\Ceannach - Sleamhnáin - FT Stair - R6\13 Peirséas agus Meadúsa_Shutterstock\shutterstock_541304209 [Converted]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87" b="1986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"/>
          <p:cNvSpPr>
            <a:spLocks/>
          </p:cNvSpPr>
          <p:nvPr/>
        </p:nvSpPr>
        <p:spPr>
          <a:xfrm>
            <a:off x="948001" y="909000"/>
            <a:ext cx="10296000" cy="5040000"/>
          </a:xfrm>
          <a:prstGeom prst="rect">
            <a:avLst/>
          </a:prstGeom>
          <a:solidFill>
            <a:srgbClr val="FFFFFF">
              <a:alpha val="9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795409" y="499729"/>
            <a:ext cx="7897615" cy="1244009"/>
          </a:xfrm>
          <a:prstGeom prst="roundRect">
            <a:avLst>
              <a:gd name="adj" fmla="val 2926"/>
            </a:avLst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ga-IE" altLang="en-US" sz="2000" dirty="0">
              <a:latin typeface="Tw Cen MT" panose="020B0602020104020603" pitchFamily="34" charset="0"/>
              <a:ea typeface="Sassoon Infant Rg" panose="02000503030000020003" charset="0"/>
              <a:cs typeface="Sassoon Infant Rg" panose="02000503030000020003" charset="0"/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 bwMode="auto">
          <a:xfrm>
            <a:off x="795409" y="3440299"/>
            <a:ext cx="7669212" cy="1004110"/>
          </a:xfrm>
          <a:prstGeom prst="roundRect">
            <a:avLst>
              <a:gd name="adj" fmla="val 292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00000"/>
              </a:lnSpc>
              <a:buNone/>
            </a:pPr>
            <a:endParaRPr lang="ga-IE" altLang="en-US" sz="2000" dirty="0" smtClean="0">
              <a:latin typeface="Tw Cen MT" panose="020B0602020104020603" pitchFamily="34" charset="0"/>
              <a:ea typeface="Sassoon Infant Rg" panose="02000503030000020003" charset="0"/>
              <a:cs typeface="Sassoon Infant Rg" panose="02000503030000020003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8927" y="1179548"/>
            <a:ext cx="4624123" cy="1756992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r>
              <a:rPr lang="ga-IE" sz="2000" dirty="0">
                <a:latin typeface="Tw Cen MT" panose="020B0602020104020603" pitchFamily="34" charset="0"/>
              </a:rPr>
              <a:t>Thug Heirméas cuaráin dó a raibh sciatháin orthu.  </a:t>
            </a:r>
          </a:p>
          <a:p>
            <a:r>
              <a:rPr lang="en-US" sz="2000" dirty="0" smtClean="0">
                <a:latin typeface="Tw Cen MT" panose="020B0602020104020603" pitchFamily="34" charset="0"/>
              </a:rPr>
              <a:t>	</a:t>
            </a:r>
            <a:r>
              <a:rPr lang="ga-IE" sz="2000" dirty="0" smtClean="0">
                <a:latin typeface="Tw Cen MT" panose="020B0602020104020603" pitchFamily="34" charset="0"/>
              </a:rPr>
              <a:t>‘</a:t>
            </a:r>
            <a:r>
              <a:rPr lang="ga-IE" sz="2000" dirty="0">
                <a:latin typeface="Tw Cen MT" panose="020B0602020104020603" pitchFamily="34" charset="0"/>
              </a:rPr>
              <a:t>Beidh tú ábalta eitilt isteach sa </a:t>
            </a:r>
            <a:r>
              <a:rPr lang="ga-IE" sz="2000" dirty="0" err="1">
                <a:latin typeface="Tw Cen MT" panose="020B0602020104020603" pitchFamily="34" charset="0"/>
              </a:rPr>
              <a:t>phluais</a:t>
            </a:r>
            <a:r>
              <a:rPr lang="ga-IE" sz="2000" dirty="0">
                <a:latin typeface="Tw Cen MT" panose="020B0602020104020603" pitchFamily="34" charset="0"/>
              </a:rPr>
              <a:t> agus iad seo ort,’ ar seisean le </a:t>
            </a:r>
            <a:r>
              <a:rPr lang="ga-IE" sz="2000" dirty="0" err="1">
                <a:latin typeface="Tw Cen MT" panose="020B0602020104020603" pitchFamily="34" charset="0"/>
              </a:rPr>
              <a:t>Peirséas</a:t>
            </a:r>
            <a:r>
              <a:rPr lang="ga-IE" sz="2000" dirty="0">
                <a:latin typeface="Tw Cen MT" panose="020B0602020104020603" pitchFamily="34" charset="0"/>
              </a:rPr>
              <a:t>, ‘agus ní fheicfidh na gardaí thú.’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99218" y="2995193"/>
            <a:ext cx="4624123" cy="1449216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r>
              <a:rPr lang="ga-IE" sz="2000" dirty="0">
                <a:latin typeface="Tw Cen MT" panose="020B0602020104020603" pitchFamily="34" charset="0"/>
              </a:rPr>
              <a:t>Thug siad clogad dó a rinne dofheicthe é. </a:t>
            </a:r>
          </a:p>
          <a:p>
            <a:r>
              <a:rPr lang="en-US" sz="2000" dirty="0" smtClean="0">
                <a:latin typeface="Tw Cen MT" panose="020B0602020104020603" pitchFamily="34" charset="0"/>
              </a:rPr>
              <a:t>	</a:t>
            </a:r>
            <a:r>
              <a:rPr lang="ga-IE" sz="2000" dirty="0" smtClean="0">
                <a:latin typeface="Tw Cen MT" panose="020B0602020104020603" pitchFamily="34" charset="0"/>
              </a:rPr>
              <a:t>‘</a:t>
            </a:r>
            <a:r>
              <a:rPr lang="ga-IE" sz="2000" dirty="0">
                <a:latin typeface="Tw Cen MT" panose="020B0602020104020603" pitchFamily="34" charset="0"/>
              </a:rPr>
              <a:t>Cuir ort é seo nuair a théann tú isteach </a:t>
            </a:r>
            <a:r>
              <a:rPr lang="ga-IE" sz="2000" dirty="0" smtClean="0">
                <a:latin typeface="Tw Cen MT" panose="020B0602020104020603" pitchFamily="34" charset="0"/>
              </a:rPr>
              <a:t>sa </a:t>
            </a:r>
            <a:r>
              <a:rPr lang="ga-IE" sz="2000" dirty="0" err="1">
                <a:latin typeface="Tw Cen MT" panose="020B0602020104020603" pitchFamily="34" charset="0"/>
              </a:rPr>
              <a:t>phluais</a:t>
            </a:r>
            <a:r>
              <a:rPr lang="ga-IE" sz="2000" dirty="0">
                <a:latin typeface="Tw Cen MT" panose="020B0602020104020603" pitchFamily="34" charset="0"/>
              </a:rPr>
              <a:t>,’ arsa </a:t>
            </a:r>
            <a:r>
              <a:rPr lang="ga-IE" sz="2000" dirty="0" err="1">
                <a:latin typeface="Tw Cen MT" panose="020B0602020104020603" pitchFamily="34" charset="0"/>
              </a:rPr>
              <a:t>Aitéiné</a:t>
            </a:r>
            <a:r>
              <a:rPr lang="ga-IE" sz="2000" dirty="0">
                <a:latin typeface="Tw Cen MT" panose="020B0602020104020603" pitchFamily="34" charset="0"/>
              </a:rPr>
              <a:t>. </a:t>
            </a:r>
            <a:r>
              <a:rPr lang="ga-IE" sz="2000" dirty="0" smtClean="0">
                <a:latin typeface="Tw Cen MT" panose="020B0602020104020603" pitchFamily="34" charset="0"/>
              </a:rPr>
              <a:t>‘Ansin ní fheicfidh Meadúsa thú.’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88925" y="4537012"/>
            <a:ext cx="4624123" cy="1141439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Thug siad claíomh géar do Pheirséas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freisin agus mála do chloigeann </a:t>
            </a:r>
            <a:r>
              <a:rPr lang="ga-IE" sz="2000" dirty="0" err="1" smtClean="0">
                <a:latin typeface="Tw Cen MT" panose="020B0602020104020603" pitchFamily="34" charset="0"/>
              </a:rPr>
              <a:t>Mheadúsa</a:t>
            </a:r>
            <a:r>
              <a:rPr lang="ga-IE" sz="2000" dirty="0" smtClean="0">
                <a:latin typeface="Tw Cen MT" panose="020B0602020104020603" pitchFamily="34" charset="0"/>
              </a:rPr>
              <a:t> nuair a bheadh sé bainte aige.</a:t>
            </a:r>
            <a:endParaRPr lang="ga-IE" sz="2000" dirty="0">
              <a:latin typeface="Tw Cen MT" panose="020B0602020104020603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88002" y="1179548"/>
            <a:ext cx="5221288" cy="449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00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R:\An Gum\Ginearalta\Féach Thart\FÉACH THART - R6\Stair - FT R6\Sleamhnáin - FT - Stair - R6\Íomhánna - Sleamhnáin - FT Stair - R6\Ceannach - Sleamhnáin - FT Stair - R6\13 Peirséas agus Meadúsa_Shutterstock\shutterstock_541304209 [Converted]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87" b="1986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"/>
          <p:cNvSpPr>
            <a:spLocks/>
          </p:cNvSpPr>
          <p:nvPr/>
        </p:nvSpPr>
        <p:spPr>
          <a:xfrm>
            <a:off x="948001" y="909000"/>
            <a:ext cx="10296000" cy="5040000"/>
          </a:xfrm>
          <a:prstGeom prst="rect">
            <a:avLst/>
          </a:prstGeom>
          <a:solidFill>
            <a:srgbClr val="FFFFFF">
              <a:alpha val="9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948001" y="1898577"/>
            <a:ext cx="4852724" cy="3060847"/>
          </a:xfrm>
          <a:prstGeom prst="roundRect">
            <a:avLst>
              <a:gd name="adj" fmla="val 2926"/>
            </a:avLst>
          </a:prstGeom>
        </p:spPr>
        <p:txBody>
          <a:bodyPr vert="horz" lIns="108000" tIns="108000" rIns="108000" bIns="10800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ga-IE" sz="2600" dirty="0" smtClean="0">
                <a:latin typeface="Tw Cen MT" panose="020B0602020104020603" pitchFamily="34" charset="0"/>
              </a:rPr>
              <a:t>Chuir </a:t>
            </a:r>
            <a:r>
              <a:rPr lang="ga-IE" sz="2600" dirty="0" err="1" smtClean="0">
                <a:latin typeface="Tw Cen MT" panose="020B0602020104020603" pitchFamily="34" charset="0"/>
              </a:rPr>
              <a:t>Peirséas</a:t>
            </a:r>
            <a:r>
              <a:rPr lang="ga-IE" sz="2600" dirty="0" smtClean="0">
                <a:latin typeface="Tw Cen MT" panose="020B0602020104020603" pitchFamily="34" charset="0"/>
              </a:rPr>
              <a:t> na cuaráin air féin agus d’eitil sé go dtí pluais </a:t>
            </a:r>
            <a:r>
              <a:rPr lang="ga-IE" sz="2600" dirty="0" err="1" smtClean="0">
                <a:latin typeface="Tw Cen MT" panose="020B0602020104020603" pitchFamily="34" charset="0"/>
              </a:rPr>
              <a:t>Mheadúsa</a:t>
            </a:r>
            <a:r>
              <a:rPr lang="ga-IE" sz="2600" dirty="0" smtClean="0">
                <a:latin typeface="Tw Cen MT" panose="020B0602020104020603" pitchFamily="34" charset="0"/>
              </a:rPr>
              <a:t> sna sléibhte.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pt-BR" sz="2600" dirty="0" smtClean="0">
                <a:latin typeface="Tw Cen MT" panose="020B0602020104020603" pitchFamily="34" charset="0"/>
              </a:rPr>
              <a:t>Isteach </a:t>
            </a:r>
            <a:r>
              <a:rPr lang="pt-BR" sz="2600" dirty="0">
                <a:latin typeface="Tw Cen MT" panose="020B0602020104020603" pitchFamily="34" charset="0"/>
              </a:rPr>
              <a:t>leis sa phluais </a:t>
            </a:r>
            <a:r>
              <a:rPr lang="ga-IE" sz="2600" dirty="0" smtClean="0">
                <a:latin typeface="Tw Cen MT" panose="020B0602020104020603" pitchFamily="34" charset="0"/>
              </a:rPr>
              <a:t/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pt-BR" sz="2600" dirty="0" smtClean="0">
                <a:latin typeface="Tw Cen MT" panose="020B0602020104020603" pitchFamily="34" charset="0"/>
              </a:rPr>
              <a:t>sula </a:t>
            </a:r>
            <a:r>
              <a:rPr lang="pt-BR" sz="2600" dirty="0">
                <a:latin typeface="Tw Cen MT" panose="020B0602020104020603" pitchFamily="34" charset="0"/>
              </a:rPr>
              <a:t>bhfaca na gardaí é.</a:t>
            </a:r>
            <a:endParaRPr lang="ga-IE" altLang="en-US" sz="2600" dirty="0">
              <a:latin typeface="Tw Cen MT" panose="020B0602020104020603" pitchFamily="34" charset="0"/>
              <a:ea typeface="Sassoon Infant Rg" panose="02000503030000020003" charset="0"/>
              <a:cs typeface="Sassoon Infant Rg" panose="02000503030000020003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00725" y="1179548"/>
            <a:ext cx="5221288" cy="449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97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Set of seamless vintage Greek ornament. Golden pattern on a black background.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"/>
          <p:cNvSpPr>
            <a:spLocks/>
          </p:cNvSpPr>
          <p:nvPr/>
        </p:nvSpPr>
        <p:spPr>
          <a:xfrm>
            <a:off x="948001" y="909000"/>
            <a:ext cx="10296000" cy="5040000"/>
          </a:xfrm>
          <a:prstGeom prst="rect">
            <a:avLst/>
          </a:prstGeom>
          <a:solidFill>
            <a:srgbClr val="FFFFFF">
              <a:alpha val="9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9" name="TextBox 8"/>
          <p:cNvSpPr txBox="1"/>
          <p:nvPr/>
        </p:nvSpPr>
        <p:spPr>
          <a:xfrm>
            <a:off x="948001" y="3636787"/>
            <a:ext cx="3644998" cy="1910880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r>
              <a:rPr lang="ga-IE" sz="2200" dirty="0" smtClean="0">
                <a:latin typeface="Tw Cen MT" panose="020B0602020104020603" pitchFamily="34" charset="0"/>
              </a:rPr>
              <a:t>Tháinig </a:t>
            </a:r>
            <a:r>
              <a:rPr lang="ga-IE" sz="2200" dirty="0" err="1" smtClean="0">
                <a:latin typeface="Tw Cen MT" panose="020B0602020104020603" pitchFamily="34" charset="0"/>
              </a:rPr>
              <a:t>Peirséas</a:t>
            </a:r>
            <a:r>
              <a:rPr lang="ga-IE" sz="2200" dirty="0" smtClean="0">
                <a:latin typeface="Tw Cen MT" panose="020B0602020104020603" pitchFamily="34" charset="0"/>
              </a:rPr>
              <a:t> aniar aduaidh ar </a:t>
            </a:r>
            <a:r>
              <a:rPr lang="ga-IE" sz="2200" dirty="0" err="1" smtClean="0">
                <a:latin typeface="Tw Cen MT" panose="020B0602020104020603" pitchFamily="34" charset="0"/>
              </a:rPr>
              <a:t>Mheadúsa</a:t>
            </a:r>
            <a:r>
              <a:rPr lang="ga-IE" sz="2200" dirty="0" smtClean="0">
                <a:latin typeface="Tw Cen MT" panose="020B0602020104020603" pitchFamily="34" charset="0"/>
              </a:rPr>
              <a:t>. Thóg sé an claíomh agus bhain sé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an cloigeann di. B’in deireadh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le Meadúsa. </a:t>
            </a:r>
            <a:endParaRPr lang="ga-IE" sz="2200" dirty="0">
              <a:latin typeface="Tw Cen MT" panose="020B0602020104020603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92998" y="1089819"/>
            <a:ext cx="6479607" cy="467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92998" y="919794"/>
            <a:ext cx="3541352" cy="1572326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r>
              <a:rPr lang="ga-IE" sz="2200" dirty="0" smtClean="0">
                <a:latin typeface="Tw Cen MT" panose="020B0602020104020603" pitchFamily="34" charset="0"/>
              </a:rPr>
              <a:t>Chaith </a:t>
            </a:r>
            <a:r>
              <a:rPr lang="ga-IE" sz="2200" dirty="0" err="1" smtClean="0">
                <a:latin typeface="Tw Cen MT" panose="020B0602020104020603" pitchFamily="34" charset="0"/>
              </a:rPr>
              <a:t>Peirséas</a:t>
            </a:r>
            <a:r>
              <a:rPr lang="ga-IE" sz="2200" dirty="0" smtClean="0">
                <a:latin typeface="Tw Cen MT" panose="020B0602020104020603" pitchFamily="34" charset="0"/>
              </a:rPr>
              <a:t> cloigeann </a:t>
            </a:r>
            <a:r>
              <a:rPr lang="ga-IE" sz="2200" dirty="0" err="1" smtClean="0">
                <a:latin typeface="Tw Cen MT" panose="020B0602020104020603" pitchFamily="34" charset="0"/>
              </a:rPr>
              <a:t>Mheadúsa</a:t>
            </a:r>
            <a:r>
              <a:rPr lang="ga-IE" sz="2200" dirty="0" smtClean="0">
                <a:latin typeface="Tw Cen MT" panose="020B0602020104020603" pitchFamily="34" charset="0"/>
              </a:rPr>
              <a:t> isteach sa mhála agus d’imigh sé leis amach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as an bpluais ar luas lasrach.  </a:t>
            </a:r>
            <a:endParaRPr lang="ga-IE" sz="2200" dirty="0">
              <a:latin typeface="Tw Cen MT" panose="020B06020201040206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8001" y="919794"/>
            <a:ext cx="3644998" cy="2587989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r>
              <a:rPr lang="ga-IE" sz="2200" dirty="0">
                <a:latin typeface="Tw Cen MT" panose="020B0602020104020603" pitchFamily="34" charset="0"/>
              </a:rPr>
              <a:t>Chuir </a:t>
            </a:r>
            <a:r>
              <a:rPr lang="ga-IE" sz="2200" dirty="0" err="1">
                <a:latin typeface="Tw Cen MT" panose="020B0602020104020603" pitchFamily="34" charset="0"/>
              </a:rPr>
              <a:t>Peirséas</a:t>
            </a:r>
            <a:r>
              <a:rPr lang="ga-IE" sz="2200" dirty="0">
                <a:latin typeface="Tw Cen MT" panose="020B0602020104020603" pitchFamily="34" charset="0"/>
              </a:rPr>
              <a:t> an clogad </a:t>
            </a:r>
            <a:br>
              <a:rPr lang="ga-IE" sz="2200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air ansin ionas nach mbeadh Meadúsa ábalta é a fheiceáil. Choimeád sé a dhroim léi, </a:t>
            </a:r>
            <a:r>
              <a:rPr lang="ga-IE" sz="2200" dirty="0" smtClean="0">
                <a:latin typeface="Tw Cen MT" panose="020B0602020104020603" pitchFamily="34" charset="0"/>
              </a:rPr>
              <a:t/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mar </a:t>
            </a:r>
            <a:r>
              <a:rPr lang="ga-IE" sz="2200" dirty="0">
                <a:latin typeface="Tw Cen MT" panose="020B0602020104020603" pitchFamily="34" charset="0"/>
              </a:rPr>
              <a:t>a mhol </a:t>
            </a:r>
            <a:r>
              <a:rPr lang="ga-IE" sz="2200" dirty="0" err="1">
                <a:latin typeface="Tw Cen MT" panose="020B0602020104020603" pitchFamily="34" charset="0"/>
              </a:rPr>
              <a:t>Aitéiné</a:t>
            </a:r>
            <a:r>
              <a:rPr lang="ga-IE" sz="2200" dirty="0">
                <a:latin typeface="Tw Cen MT" panose="020B0602020104020603" pitchFamily="34" charset="0"/>
              </a:rPr>
              <a:t> dó, </a:t>
            </a:r>
            <a:r>
              <a:rPr lang="ga-IE" sz="2200" dirty="0" smtClean="0">
                <a:latin typeface="Tw Cen MT" panose="020B0602020104020603" pitchFamily="34" charset="0"/>
              </a:rPr>
              <a:t>agus </a:t>
            </a:r>
            <a:r>
              <a:rPr lang="ga-IE" sz="2200" dirty="0">
                <a:latin typeface="Tw Cen MT" panose="020B0602020104020603" pitchFamily="34" charset="0"/>
              </a:rPr>
              <a:t>d’úsáid sé an scáthán </a:t>
            </a:r>
            <a:r>
              <a:rPr lang="ga-IE" sz="2200" dirty="0" smtClean="0">
                <a:latin typeface="Tw Cen MT" panose="020B0602020104020603" pitchFamily="34" charset="0"/>
              </a:rPr>
              <a:t>chun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súil </a:t>
            </a:r>
            <a:r>
              <a:rPr lang="ga-IE" sz="2200" dirty="0">
                <a:latin typeface="Tw Cen MT" panose="020B0602020104020603" pitchFamily="34" charset="0"/>
              </a:rPr>
              <a:t>a choimeád </a:t>
            </a:r>
            <a:r>
              <a:rPr lang="ga-IE" sz="2200" dirty="0" smtClean="0">
                <a:latin typeface="Tw Cen MT" panose="020B0602020104020603" pitchFamily="34" charset="0"/>
              </a:rPr>
              <a:t>ar </a:t>
            </a:r>
            <a:r>
              <a:rPr lang="ga-IE" sz="2200" dirty="0" err="1">
                <a:latin typeface="Tw Cen MT" panose="020B0602020104020603" pitchFamily="34" charset="0"/>
              </a:rPr>
              <a:t>Mheadúsa</a:t>
            </a:r>
            <a:r>
              <a:rPr lang="ga-IE" sz="2200" dirty="0">
                <a:latin typeface="Tw Cen MT" panose="020B06020201040206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3311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R:\An Gum\Ginearalta\Féach Thart\FÉACH THART - R6\Stair - FT R6\Sleamhnáin - FT - Stair - R6\Íomhánna - Sleamhnáin - FT Stair - R6\Ceannach - Sleamhnáin - FT Stair - R6\13 Peirséas agus Meadúsa_Shutterstock\shutterstock_541304209 [Converted]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87" b="1986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"/>
          <p:cNvSpPr>
            <a:spLocks/>
          </p:cNvSpPr>
          <p:nvPr/>
        </p:nvSpPr>
        <p:spPr>
          <a:xfrm>
            <a:off x="948001" y="909000"/>
            <a:ext cx="10296000" cy="5040000"/>
          </a:xfrm>
          <a:prstGeom prst="rect">
            <a:avLst/>
          </a:prstGeom>
          <a:solidFill>
            <a:srgbClr val="FFFFFF">
              <a:alpha val="9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3" name="TextBox 2"/>
          <p:cNvSpPr txBox="1"/>
          <p:nvPr/>
        </p:nvSpPr>
        <p:spPr>
          <a:xfrm>
            <a:off x="948000" y="1179549"/>
            <a:ext cx="4728899" cy="1141439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Fad is a bhí </a:t>
            </a:r>
            <a:r>
              <a:rPr lang="ga-IE" sz="2000" dirty="0" err="1" smtClean="0">
                <a:latin typeface="Tw Cen MT" panose="020B0602020104020603" pitchFamily="34" charset="0"/>
              </a:rPr>
              <a:t>Peirséas</a:t>
            </a:r>
            <a:r>
              <a:rPr lang="ga-IE" sz="2000" dirty="0" smtClean="0">
                <a:latin typeface="Tw Cen MT" panose="020B0602020104020603" pitchFamily="34" charset="0"/>
              </a:rPr>
              <a:t> imithe rinne </a:t>
            </a:r>
            <a:r>
              <a:rPr lang="ga-IE" sz="2000" dirty="0" err="1" smtClean="0">
                <a:latin typeface="Tw Cen MT" panose="020B0602020104020603" pitchFamily="34" charset="0"/>
              </a:rPr>
              <a:t>Polydectes</a:t>
            </a:r>
            <a:r>
              <a:rPr lang="ga-IE" sz="2000" dirty="0" smtClean="0">
                <a:latin typeface="Tw Cen MT" panose="020B0602020104020603" pitchFamily="34" charset="0"/>
              </a:rPr>
              <a:t> a sheacht ndícheall </a:t>
            </a:r>
            <a:r>
              <a:rPr lang="ga-IE" sz="2000" dirty="0" err="1" smtClean="0">
                <a:latin typeface="Tw Cen MT" panose="020B0602020104020603" pitchFamily="34" charset="0"/>
              </a:rPr>
              <a:t>Danae</a:t>
            </a:r>
            <a:r>
              <a:rPr lang="ga-IE" sz="2000" dirty="0" smtClean="0">
                <a:latin typeface="Tw Cen MT" panose="020B0602020104020603" pitchFamily="34" charset="0"/>
              </a:rPr>
              <a:t> a mhealladh.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Ach theip glan air. 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8001" y="2320988"/>
            <a:ext cx="4728899" cy="1756992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Faoin am ar fhill </a:t>
            </a:r>
            <a:r>
              <a:rPr lang="ga-IE" sz="2000" dirty="0" err="1" smtClean="0">
                <a:latin typeface="Tw Cen MT" panose="020B0602020104020603" pitchFamily="34" charset="0"/>
              </a:rPr>
              <a:t>Peirséas</a:t>
            </a:r>
            <a:r>
              <a:rPr lang="ga-IE" sz="2000" dirty="0" smtClean="0">
                <a:latin typeface="Tw Cen MT" panose="020B0602020104020603" pitchFamily="34" charset="0"/>
              </a:rPr>
              <a:t> ar an oileán, bhí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a mháthair ina príosúnach ag </a:t>
            </a:r>
            <a:r>
              <a:rPr lang="ga-IE" sz="2000" dirty="0" err="1" smtClean="0">
                <a:latin typeface="Tw Cen MT" panose="020B0602020104020603" pitchFamily="34" charset="0"/>
              </a:rPr>
              <a:t>Polydectes</a:t>
            </a:r>
            <a:r>
              <a:rPr lang="ga-IE" sz="2000" dirty="0" smtClean="0">
                <a:latin typeface="Tw Cen MT" panose="020B0602020104020603" pitchFamily="34" charset="0"/>
              </a:rPr>
              <a:t>. </a:t>
            </a:r>
          </a:p>
          <a:p>
            <a:r>
              <a:rPr lang="en-US" sz="2000" dirty="0" smtClean="0">
                <a:latin typeface="Tw Cen MT" panose="020B0602020104020603" pitchFamily="34" charset="0"/>
              </a:rPr>
              <a:t>	</a:t>
            </a:r>
            <a:r>
              <a:rPr lang="ga-IE" sz="2000" dirty="0" smtClean="0">
                <a:latin typeface="Tw Cen MT" panose="020B0602020104020603" pitchFamily="34" charset="0"/>
              </a:rPr>
              <a:t>‘D’iarr tú orm cloigeann </a:t>
            </a:r>
            <a:r>
              <a:rPr lang="ga-IE" sz="2000" dirty="0" err="1" smtClean="0">
                <a:latin typeface="Tw Cen MT" panose="020B0602020104020603" pitchFamily="34" charset="0"/>
              </a:rPr>
              <a:t>Mheadúsa</a:t>
            </a:r>
            <a:r>
              <a:rPr lang="ga-IE" sz="2000" dirty="0" smtClean="0">
                <a:latin typeface="Tw Cen MT" panose="020B0602020104020603" pitchFamily="34" charset="0"/>
              </a:rPr>
              <a:t>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a thabhairt ar ais chugat,’ arsa </a:t>
            </a:r>
            <a:r>
              <a:rPr lang="ga-IE" sz="2000" dirty="0" err="1" smtClean="0">
                <a:latin typeface="Tw Cen MT" panose="020B0602020104020603" pitchFamily="34" charset="0"/>
              </a:rPr>
              <a:t>Peirséas</a:t>
            </a:r>
            <a:r>
              <a:rPr lang="ga-IE" sz="2000" dirty="0" smtClean="0">
                <a:latin typeface="Tw Cen MT" panose="020B0602020104020603" pitchFamily="34" charset="0"/>
              </a:rPr>
              <a:t>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leis an rí. ‘Bhuel, seo duit é!’ </a:t>
            </a:r>
            <a:endParaRPr lang="ga-IE" sz="2000" dirty="0">
              <a:latin typeface="Tw Cen MT" panose="020B0602020104020603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76900" y="1179549"/>
            <a:ext cx="5221288" cy="449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1"/>
          <p:cNvSpPr txBox="1"/>
          <p:nvPr/>
        </p:nvSpPr>
        <p:spPr>
          <a:xfrm>
            <a:off x="947999" y="4077980"/>
            <a:ext cx="4728901" cy="1756992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Sháigh </a:t>
            </a:r>
            <a:r>
              <a:rPr lang="ga-IE" sz="2000" dirty="0" err="1" smtClean="0">
                <a:latin typeface="Tw Cen MT" panose="020B0602020104020603" pitchFamily="34" charset="0"/>
              </a:rPr>
              <a:t>Peirséas</a:t>
            </a:r>
            <a:r>
              <a:rPr lang="ga-IE" sz="2000" dirty="0" smtClean="0">
                <a:latin typeface="Tw Cen MT" panose="020B0602020104020603" pitchFamily="34" charset="0"/>
              </a:rPr>
              <a:t> a lámh sa mhála agus tharraing sé amach cloigeann </a:t>
            </a:r>
            <a:r>
              <a:rPr lang="ga-IE" sz="2000" dirty="0" err="1" smtClean="0">
                <a:latin typeface="Tw Cen MT" panose="020B0602020104020603" pitchFamily="34" charset="0"/>
              </a:rPr>
              <a:t>Mheadúsa</a:t>
            </a:r>
            <a:r>
              <a:rPr lang="ga-IE" sz="2000" dirty="0" smtClean="0">
                <a:latin typeface="Tw Cen MT" panose="020B0602020104020603" pitchFamily="34" charset="0"/>
              </a:rPr>
              <a:t>. D’fhéach </a:t>
            </a:r>
            <a:r>
              <a:rPr lang="ga-IE" sz="2000" dirty="0" err="1" smtClean="0">
                <a:latin typeface="Tw Cen MT" panose="020B0602020104020603" pitchFamily="34" charset="0"/>
              </a:rPr>
              <a:t>Polydectes</a:t>
            </a:r>
            <a:r>
              <a:rPr lang="ga-IE" sz="2000" dirty="0" smtClean="0">
                <a:latin typeface="Tw Cen MT" panose="020B0602020104020603" pitchFamily="34" charset="0"/>
              </a:rPr>
              <a:t> isteach sna súile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uirthi agus rinneadh dealbh chloiche de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ar an bpointe. </a:t>
            </a:r>
            <a:endParaRPr lang="ga-IE" sz="20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2119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R:\An Gum\Ginearalta\Féach Thart\FÉACH THART - R6\Stair - FT R6\Sleamhnáin - FT - Stair - R6\Íomhánna - Sleamhnáin - FT Stair - R6\Ceannach - Sleamhnáin - FT Stair - R6\13 Peirséas agus Meadúsa_Shutterstock\shutterstock_541304209 [Converted]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87" b="1986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"/>
          <p:cNvSpPr>
            <a:spLocks/>
          </p:cNvSpPr>
          <p:nvPr/>
        </p:nvSpPr>
        <p:spPr>
          <a:xfrm>
            <a:off x="948001" y="909000"/>
            <a:ext cx="10296000" cy="5040000"/>
          </a:xfrm>
          <a:prstGeom prst="rect">
            <a:avLst/>
          </a:prstGeom>
          <a:solidFill>
            <a:srgbClr val="FFFFFF">
              <a:alpha val="9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00874" y="1152524"/>
            <a:ext cx="3904367" cy="455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1"/>
          <p:cNvSpPr txBox="1"/>
          <p:nvPr/>
        </p:nvSpPr>
        <p:spPr>
          <a:xfrm>
            <a:off x="1600199" y="2058720"/>
            <a:ext cx="4648201" cy="2741877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ga-IE" sz="2800" dirty="0" smtClean="0">
                <a:latin typeface="Tw Cen MT" panose="020B0602020104020603" pitchFamily="34" charset="0"/>
              </a:rPr>
              <a:t>Laoch a bhí i </a:t>
            </a:r>
            <a:r>
              <a:rPr lang="ga-IE" sz="2800" dirty="0" err="1" smtClean="0">
                <a:latin typeface="Tw Cen MT" panose="020B0602020104020603" pitchFamily="34" charset="0"/>
              </a:rPr>
              <a:t>bPeirséas</a:t>
            </a:r>
            <a:r>
              <a:rPr lang="ga-IE" sz="2800" dirty="0" smtClean="0">
                <a:latin typeface="Tw Cen MT" panose="020B0602020104020603" pitchFamily="34" charset="0"/>
              </a:rPr>
              <a:t> ón lá sin amach. D’éirigh leis Meadúsa a mharú agus </a:t>
            </a:r>
            <a:br>
              <a:rPr lang="ga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an lámh in uachtar a fháil </a:t>
            </a:r>
            <a:br>
              <a:rPr lang="ga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ar </a:t>
            </a:r>
            <a:r>
              <a:rPr lang="ga-IE" sz="2800" dirty="0" err="1" smtClean="0">
                <a:latin typeface="Tw Cen MT" panose="020B0602020104020603" pitchFamily="34" charset="0"/>
              </a:rPr>
              <a:t>Polydectes</a:t>
            </a:r>
            <a:r>
              <a:rPr lang="ga-IE" sz="2800" dirty="0" smtClean="0">
                <a:latin typeface="Tw Cen MT" panose="020B0602020104020603" pitchFamily="34" charset="0"/>
              </a:rPr>
              <a:t>.</a:t>
            </a:r>
          </a:p>
          <a:p>
            <a:endParaRPr lang="ga-IE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3666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R:\An Gum\Ginearalta\Féach Thart\FÉACH THART - R6\Stair - FT R6\Sleamhnáin - FT - Stair - R6\Íomhánna - Sleamhnáin - FT Stair - R6\Ceannach - Sleamhnáin - FT Stair - R6\13 Peirséas agus Meadúsa_Shutterstock\shutterstock_541304209 [Converted]3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87" b="1986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"/>
          <p:cNvSpPr>
            <a:spLocks/>
          </p:cNvSpPr>
          <p:nvPr/>
        </p:nvSpPr>
        <p:spPr>
          <a:xfrm>
            <a:off x="948001" y="909000"/>
            <a:ext cx="10296000" cy="5040000"/>
          </a:xfrm>
          <a:prstGeom prst="rect">
            <a:avLst/>
          </a:prstGeom>
          <a:solidFill>
            <a:srgbClr val="FFFFFF">
              <a:alpha val="9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3" name="Rectangle 2"/>
          <p:cNvSpPr/>
          <p:nvPr/>
        </p:nvSpPr>
        <p:spPr>
          <a:xfrm>
            <a:off x="1693532" y="4117240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ga-IE" dirty="0" smtClean="0">
              <a:hlinkClick r:id="rId3"/>
            </a:endParaRPr>
          </a:p>
          <a:p>
            <a:endParaRPr lang="ga-IE" dirty="0" smtClean="0">
              <a:hlinkClick r:id="rId3"/>
            </a:endParaRPr>
          </a:p>
          <a:p>
            <a:endParaRPr lang="ga-IE" dirty="0">
              <a:hlinkClick r:id="rId3"/>
            </a:endParaRPr>
          </a:p>
        </p:txBody>
      </p:sp>
      <p:graphicFrame>
        <p:nvGraphicFramePr>
          <p:cNvPr id="7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938758"/>
              </p:ext>
            </p:extLst>
          </p:nvPr>
        </p:nvGraphicFramePr>
        <p:xfrm>
          <a:off x="1785897" y="1427588"/>
          <a:ext cx="8667750" cy="4430287"/>
        </p:xfrm>
        <a:graphic>
          <a:graphicData uri="http://schemas.openxmlformats.org/drawingml/2006/table">
            <a:tbl>
              <a:tblPr/>
              <a:tblGrid>
                <a:gridCol w="5991225"/>
                <a:gridCol w="962025"/>
                <a:gridCol w="1714500"/>
              </a:tblGrid>
              <a:tr h="505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Ráiteas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Fíor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Bréagach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Ba é </a:t>
                      </a:r>
                      <a:r>
                        <a:rPr kumimoji="0" lang="ga-IE" sz="21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Séas</a:t>
                      </a:r>
                      <a:r>
                        <a:rPr kumimoji="0" lang="ga-IE" sz="2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 athair Pheirséas.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Bhí </a:t>
                      </a:r>
                      <a:r>
                        <a:rPr kumimoji="0" lang="ga-IE" sz="21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Polydectes</a:t>
                      </a:r>
                      <a:r>
                        <a:rPr kumimoji="0" lang="ga-IE" sz="2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ina rí ar an Aithin.   </a:t>
                      </a:r>
                      <a:endParaRPr kumimoji="0" lang="ga-IE" sz="21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Ba í </a:t>
                      </a:r>
                      <a:r>
                        <a:rPr kumimoji="0" lang="ga-IE" sz="21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Aitéiné</a:t>
                      </a:r>
                      <a:r>
                        <a:rPr kumimoji="0" lang="ga-IE" sz="2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 bandia an ghrá.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Thug Heirméas cuaráin do Pheirséas.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2100" dirty="0" smtClean="0">
                          <a:latin typeface="Tw Cen MT" panose="020B0602020104020603" pitchFamily="34" charset="0"/>
                        </a:rPr>
                        <a:t>Rinneadh dealbh chloiche de gach duine a d’fhéach isteach sna súile ar </a:t>
                      </a:r>
                      <a:r>
                        <a:rPr lang="ga-IE" sz="2100" dirty="0" err="1" smtClean="0">
                          <a:latin typeface="Tw Cen MT" panose="020B0602020104020603" pitchFamily="34" charset="0"/>
                        </a:rPr>
                        <a:t>Mheadúsa</a:t>
                      </a:r>
                      <a:r>
                        <a:rPr lang="ga-IE" sz="2100" dirty="0" smtClean="0">
                          <a:latin typeface="Tw Cen MT" panose="020B0602020104020603" pitchFamily="34" charset="0"/>
                        </a:rPr>
                        <a:t>.  </a:t>
                      </a:r>
                      <a:endParaRPr lang="ga-IE" altLang="en-US" sz="2100" dirty="0" smtClean="0">
                        <a:latin typeface="Tw Cen MT" panose="020B0602020104020603" pitchFamily="34" charset="0"/>
                        <a:ea typeface="Sassoon Infant Rg" panose="02000503030000020003" charset="0"/>
                        <a:cs typeface="Sassoon Infant Rg" panose="02000503030000020003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Bíonn déithe agus carachtair osnádúrtha eile i miotais.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Bhí </a:t>
                      </a:r>
                      <a:r>
                        <a:rPr kumimoji="0" lang="ga-IE" sz="21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Danae</a:t>
                      </a:r>
                      <a:r>
                        <a:rPr kumimoji="0" lang="ga-IE" sz="2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i ngrá le </a:t>
                      </a:r>
                      <a:r>
                        <a:rPr kumimoji="0" lang="ga-IE" sz="21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Polydectes</a:t>
                      </a:r>
                      <a:r>
                        <a:rPr kumimoji="0" lang="ga-IE" sz="2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. </a:t>
                      </a:r>
                      <a:endParaRPr kumimoji="0" lang="ga-IE" sz="21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itle 13"/>
          <p:cNvSpPr>
            <a:spLocks/>
          </p:cNvSpPr>
          <p:nvPr/>
        </p:nvSpPr>
        <p:spPr bwMode="auto">
          <a:xfrm>
            <a:off x="3947518" y="911492"/>
            <a:ext cx="4296961" cy="51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ga-IE" sz="3200" dirty="0">
                <a:latin typeface="Berlin Sans FB" panose="020E0602020502020306" pitchFamily="34" charset="0"/>
              </a:rPr>
              <a:t>Fíor nó Bréagach?</a:t>
            </a:r>
          </a:p>
        </p:txBody>
      </p:sp>
      <p:pic>
        <p:nvPicPr>
          <p:cNvPr id="19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92000" y="1993528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50821" y="2482664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50823" y="3024000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92000" y="3528000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92000" y="4152720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92000" y="4811970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50820" y="5367645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264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R:\An Gum\Ginearalta\Féach Thart\FÉACH THART - R6\Stair - FT R6\Sleamhnáin - FT - Stair - R6\Íomhánna - Sleamhnáin - FT Stair - R6\Ceannach - Sleamhnáin - FT Stair - R6\13 Peirséas agus Meadúsa_Shutterstock\shutterstock_541304209 [Converted]3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87" b="1986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>
            <a:spLocks/>
          </p:cNvSpPr>
          <p:nvPr/>
        </p:nvSpPr>
        <p:spPr>
          <a:xfrm>
            <a:off x="948001" y="909000"/>
            <a:ext cx="10296000" cy="5040000"/>
          </a:xfrm>
          <a:prstGeom prst="rect">
            <a:avLst/>
          </a:prstGeom>
          <a:solidFill>
            <a:srgbClr val="FFFFFF">
              <a:alpha val="9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3" name="Rectangle 2"/>
          <p:cNvSpPr/>
          <p:nvPr/>
        </p:nvSpPr>
        <p:spPr>
          <a:xfrm>
            <a:off x="1693532" y="4117240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hlinkClick r:id="rId3"/>
            </a:endParaRPr>
          </a:p>
          <a:p>
            <a:endParaRPr lang="en-GB" dirty="0" smtClean="0">
              <a:hlinkClick r:id="rId3"/>
            </a:endParaRPr>
          </a:p>
          <a:p>
            <a:endParaRPr lang="en-GB" dirty="0">
              <a:hlinkClick r:id="rId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3532" y="1829144"/>
            <a:ext cx="8484936" cy="2767081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Tuilleadh eolais:</a:t>
            </a:r>
          </a:p>
          <a:p>
            <a:r>
              <a:rPr lang="en-GB" sz="2800" dirty="0" smtClean="0">
                <a:latin typeface="Tw Cen MT" panose="020B0602020104020603" pitchFamily="34" charset="0"/>
                <a:hlinkClick r:id="rId4"/>
              </a:rPr>
              <a:t>http</a:t>
            </a:r>
            <a:r>
              <a:rPr lang="en-GB" sz="2800" dirty="0">
                <a:latin typeface="Tw Cen MT" panose="020B0602020104020603" pitchFamily="34" charset="0"/>
                <a:hlinkClick r:id="rId4"/>
              </a:rPr>
              <a:t>://</a:t>
            </a:r>
            <a:r>
              <a:rPr lang="en-GB" sz="2800" dirty="0" smtClean="0">
                <a:latin typeface="Tw Cen MT" panose="020B0602020104020603" pitchFamily="34" charset="0"/>
                <a:hlinkClick r:id="rId4"/>
              </a:rPr>
              <a:t>www.nicurriculum.org.uk/cuchulainn/gaeilge/pdf_ </a:t>
            </a:r>
            <a:r>
              <a:rPr lang="en-GB" sz="2800" dirty="0" err="1" smtClean="0">
                <a:latin typeface="Tw Cen MT" panose="020B0602020104020603" pitchFamily="34" charset="0"/>
                <a:hlinkClick r:id="rId4"/>
              </a:rPr>
              <a:t>gaeilge</a:t>
            </a:r>
            <a:r>
              <a:rPr lang="en-GB" sz="2800" dirty="0" smtClean="0">
                <a:latin typeface="Tw Cen MT" panose="020B0602020104020603" pitchFamily="34" charset="0"/>
                <a:hlinkClick r:id="rId4"/>
              </a:rPr>
              <a:t>/aonad3/Aonad3_3.pdf</a:t>
            </a:r>
            <a:r>
              <a:rPr lang="ga-IE" sz="2800" dirty="0" smtClean="0">
                <a:latin typeface="Tw Cen MT" panose="020B0602020104020603" pitchFamily="34" charset="0"/>
              </a:rPr>
              <a:t/>
            </a:r>
            <a:br>
              <a:rPr lang="ga-IE" sz="2800" dirty="0" smtClean="0">
                <a:latin typeface="Tw Cen MT" panose="020B0602020104020603" pitchFamily="34" charset="0"/>
              </a:rPr>
            </a:br>
            <a:endParaRPr lang="en-GB" sz="2800" dirty="0">
              <a:latin typeface="Tw Cen MT" panose="020B0602020104020603" pitchFamily="34" charset="0"/>
            </a:endParaRPr>
          </a:p>
          <a:p>
            <a:r>
              <a:rPr lang="en-GB" sz="2800" dirty="0">
                <a:latin typeface="Tw Cen MT" panose="020B0602020104020603" pitchFamily="34" charset="0"/>
                <a:hlinkClick r:id="rId3"/>
              </a:rPr>
              <a:t>http://www.cogg.ie/wp-content/uploads/2.Medusa-eilifint.pdf</a:t>
            </a:r>
            <a:r>
              <a:rPr lang="en-GB" sz="2800" dirty="0">
                <a:latin typeface="Tw Cen MT" panose="020B0602020104020603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6221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:\An Gum\Ginearalta\Féach Thart\FÉACH THART - R6\Stair - FT R6\Sleamhnáin - FT - Stair - R6\Íomhánna - Sleamhnáin - FT Stair - R6\Ceannach - Sleamhnáin - FT Stair - R6\13 Peirséas agus Meadúsa_Shutterstock\shutterstock_541304209 [Converted]3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87" b="1986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>
            <a:spLocks/>
          </p:cNvSpPr>
          <p:nvPr/>
        </p:nvSpPr>
        <p:spPr>
          <a:xfrm>
            <a:off x="948001" y="909000"/>
            <a:ext cx="10296000" cy="5040000"/>
          </a:xfrm>
          <a:prstGeom prst="rect">
            <a:avLst/>
          </a:prstGeom>
          <a:solidFill>
            <a:srgbClr val="FFFFFF">
              <a:alpha val="9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095377" y="1051875"/>
            <a:ext cx="10148624" cy="428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 tIns="108000" rIns="108000" bIns="108000">
            <a:spAutoFit/>
          </a:bodyPr>
          <a:lstStyle/>
          <a:p>
            <a:r>
              <a:rPr lang="en-US" sz="2400" b="1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Ealaín</a:t>
            </a:r>
            <a:r>
              <a:rPr lang="en-US" sz="24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: </a:t>
            </a:r>
            <a:r>
              <a:rPr lang="en-US" sz="24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Jennifer Farley</a:t>
            </a:r>
            <a:endParaRPr lang="en-US" sz="2400" b="1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4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Íomhánna</a:t>
            </a:r>
            <a:r>
              <a:rPr lang="en-US" sz="24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eile</a:t>
            </a:r>
            <a:r>
              <a:rPr lang="ga-IE" sz="24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: </a:t>
            </a:r>
            <a:r>
              <a:rPr lang="ga-IE" sz="24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Shutterstock</a:t>
            </a:r>
            <a:endParaRPr lang="en-US" sz="2400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2400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Rinneadh gach iarracht teacht ar úinéir an chóipchirt i gcás na n‑íomhánna atá ar na sleamhnáin seo. Má rinneadh faillí ar aon bhealach ó thaobh cóipchirt de ba cheart d’úinéir an chóipchirt teagmháil a dhéanamh leis na foilsitheoirí. Beidh na foilsitheoirí lántoilteanach socruithe cuí a dhéanamh leis.</a:t>
            </a:r>
          </a:p>
          <a:p>
            <a:endParaRPr lang="ga-IE" sz="2400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© Foras na Gaeilge, 2018</a:t>
            </a:r>
          </a:p>
          <a:p>
            <a:endParaRPr lang="ga-IE" sz="2400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An Gúm, Foras na Gaeilge, 63-66 Sráid </a:t>
            </a:r>
            <a:r>
              <a:rPr lang="ga-IE" sz="24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Amiens</a:t>
            </a:r>
            <a: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Baile Átha Cliath 1</a:t>
            </a:r>
            <a:endParaRPr lang="ga-IE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45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:\An Gum\Ginearalta\Féach Thart\FÉACH THART - R6\Stair - FT R6\Sleamhnáin - FT - Stair - R6\Íomhánna - Sleamhnáin - FT Stair - R6\Ceannach - Sleamhnáin - FT Stair - R6\13 Peirséas agus Meadúsa_Shutterstock\shutterstock_541304209 [Converted]3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87" b="1986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>
            <a:spLocks/>
          </p:cNvSpPr>
          <p:nvPr/>
        </p:nvSpPr>
        <p:spPr>
          <a:xfrm>
            <a:off x="948001" y="909000"/>
            <a:ext cx="10296000" cy="5040000"/>
          </a:xfrm>
          <a:prstGeom prst="rect">
            <a:avLst/>
          </a:prstGeom>
          <a:solidFill>
            <a:srgbClr val="FFFFFF">
              <a:alpha val="9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1873" y="2809256"/>
            <a:ext cx="331958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876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:\An Gum\Ginearalta\Féach Thart\FÉACH THART - R6\Stair - FT R6\Sleamhnáin - FT - Stair - R6\Íomhánna - Sleamhnáin - FT Stair - R6\Ceannach - Sleamhnáin - FT Stair - R6\13 Peirséas agus Meadúsa_Shutterstock\shutterstock_541304209 [Converted]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87" b="1986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spect="1"/>
          </p:cNvSpPr>
          <p:nvPr/>
        </p:nvSpPr>
        <p:spPr>
          <a:xfrm>
            <a:off x="598614" y="859527"/>
            <a:ext cx="11113477" cy="5247248"/>
          </a:xfrm>
          <a:prstGeom prst="rect">
            <a:avLst/>
          </a:prstGeom>
          <a:solidFill>
            <a:srgbClr val="FFFFFF">
              <a:alpha val="87843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grpSp>
        <p:nvGrpSpPr>
          <p:cNvPr id="86" name="Group 20"/>
          <p:cNvGrpSpPr>
            <a:grpSpLocks/>
          </p:cNvGrpSpPr>
          <p:nvPr/>
        </p:nvGrpSpPr>
        <p:grpSpPr bwMode="auto">
          <a:xfrm>
            <a:off x="2264950" y="5365010"/>
            <a:ext cx="7639122" cy="612874"/>
            <a:chOff x="436" y="3892"/>
            <a:chExt cx="5176" cy="482"/>
          </a:xfrm>
          <a:solidFill>
            <a:srgbClr val="ACA092"/>
          </a:solidFill>
        </p:grpSpPr>
        <p:grpSp>
          <p:nvGrpSpPr>
            <p:cNvPr id="87" name="Group 14"/>
            <p:cNvGrpSpPr>
              <a:grpSpLocks/>
            </p:cNvGrpSpPr>
            <p:nvPr/>
          </p:nvGrpSpPr>
          <p:grpSpPr bwMode="auto">
            <a:xfrm>
              <a:off x="436" y="3892"/>
              <a:ext cx="5176" cy="184"/>
              <a:chOff x="436" y="3892"/>
              <a:chExt cx="5176" cy="184"/>
            </a:xfrm>
            <a:grpFill/>
          </p:grpSpPr>
          <p:sp>
            <p:nvSpPr>
              <p:cNvPr id="90" name="Rectangle 4"/>
              <p:cNvSpPr>
                <a:spLocks noChangeArrowheads="1"/>
              </p:cNvSpPr>
              <p:nvPr/>
            </p:nvSpPr>
            <p:spPr bwMode="auto">
              <a:xfrm>
                <a:off x="436" y="3892"/>
                <a:ext cx="5176" cy="136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ga-IE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91" name="Line 5"/>
              <p:cNvSpPr>
                <a:spLocks noChangeShapeType="1"/>
              </p:cNvSpPr>
              <p:nvPr/>
            </p:nvSpPr>
            <p:spPr bwMode="auto">
              <a:xfrm>
                <a:off x="960" y="3892"/>
                <a:ext cx="0" cy="184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 dirty="0"/>
              </a:p>
            </p:txBody>
          </p:sp>
          <p:sp>
            <p:nvSpPr>
              <p:cNvPr id="92" name="Line 6"/>
              <p:cNvSpPr>
                <a:spLocks noChangeShapeType="1"/>
              </p:cNvSpPr>
              <p:nvPr/>
            </p:nvSpPr>
            <p:spPr bwMode="auto">
              <a:xfrm>
                <a:off x="1488" y="3892"/>
                <a:ext cx="0" cy="184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 dirty="0"/>
              </a:p>
            </p:txBody>
          </p:sp>
          <p:sp>
            <p:nvSpPr>
              <p:cNvPr id="93" name="Line 7"/>
              <p:cNvSpPr>
                <a:spLocks noChangeShapeType="1"/>
              </p:cNvSpPr>
              <p:nvPr/>
            </p:nvSpPr>
            <p:spPr bwMode="auto">
              <a:xfrm>
                <a:off x="2016" y="3892"/>
                <a:ext cx="0" cy="184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 dirty="0"/>
              </a:p>
            </p:txBody>
          </p:sp>
          <p:sp>
            <p:nvSpPr>
              <p:cNvPr id="94" name="Line 8"/>
              <p:cNvSpPr>
                <a:spLocks noChangeShapeType="1"/>
              </p:cNvSpPr>
              <p:nvPr/>
            </p:nvSpPr>
            <p:spPr bwMode="auto">
              <a:xfrm>
                <a:off x="2544" y="3892"/>
                <a:ext cx="0" cy="184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 dirty="0"/>
              </a:p>
            </p:txBody>
          </p:sp>
          <p:sp>
            <p:nvSpPr>
              <p:cNvPr id="95" name="Line 9"/>
              <p:cNvSpPr>
                <a:spLocks noChangeShapeType="1"/>
              </p:cNvSpPr>
              <p:nvPr/>
            </p:nvSpPr>
            <p:spPr bwMode="auto">
              <a:xfrm>
                <a:off x="3072" y="3892"/>
                <a:ext cx="0" cy="184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 dirty="0"/>
              </a:p>
            </p:txBody>
          </p:sp>
          <p:sp>
            <p:nvSpPr>
              <p:cNvPr id="96" name="Line 10"/>
              <p:cNvSpPr>
                <a:spLocks noChangeShapeType="1"/>
              </p:cNvSpPr>
              <p:nvPr/>
            </p:nvSpPr>
            <p:spPr bwMode="auto">
              <a:xfrm>
                <a:off x="3600" y="3892"/>
                <a:ext cx="0" cy="184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 dirty="0"/>
              </a:p>
            </p:txBody>
          </p:sp>
          <p:sp>
            <p:nvSpPr>
              <p:cNvPr id="97" name="Line 11"/>
              <p:cNvSpPr>
                <a:spLocks noChangeShapeType="1"/>
              </p:cNvSpPr>
              <p:nvPr/>
            </p:nvSpPr>
            <p:spPr bwMode="auto">
              <a:xfrm>
                <a:off x="4128" y="3892"/>
                <a:ext cx="0" cy="184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 dirty="0"/>
              </a:p>
            </p:txBody>
          </p:sp>
          <p:sp>
            <p:nvSpPr>
              <p:cNvPr id="98" name="Line 12"/>
              <p:cNvSpPr>
                <a:spLocks noChangeShapeType="1"/>
              </p:cNvSpPr>
              <p:nvPr/>
            </p:nvSpPr>
            <p:spPr bwMode="auto">
              <a:xfrm>
                <a:off x="4656" y="3892"/>
                <a:ext cx="0" cy="184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 dirty="0"/>
              </a:p>
            </p:txBody>
          </p:sp>
          <p:sp>
            <p:nvSpPr>
              <p:cNvPr id="99" name="Line 13"/>
              <p:cNvSpPr>
                <a:spLocks noChangeShapeType="1"/>
              </p:cNvSpPr>
              <p:nvPr/>
            </p:nvSpPr>
            <p:spPr bwMode="auto">
              <a:xfrm>
                <a:off x="5184" y="3892"/>
                <a:ext cx="0" cy="184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 dirty="0"/>
              </a:p>
            </p:txBody>
          </p:sp>
        </p:grpSp>
        <p:sp>
          <p:nvSpPr>
            <p:cNvPr id="88" name="Rectangle 18"/>
            <p:cNvSpPr>
              <a:spLocks noChangeArrowheads="1"/>
            </p:cNvSpPr>
            <p:nvPr/>
          </p:nvSpPr>
          <p:spPr bwMode="auto">
            <a:xfrm>
              <a:off x="2987" y="4134"/>
              <a:ext cx="186" cy="240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ga-IE" sz="1400" b="1" dirty="0" smtClean="0">
                  <a:solidFill>
                    <a:srgbClr val="FF0000"/>
                  </a:solidFill>
                </a:rPr>
                <a:t>0</a:t>
              </a:r>
              <a:endParaRPr lang="ga-IE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89" name="Rectangle 19"/>
            <p:cNvSpPr>
              <a:spLocks noChangeArrowheads="1"/>
            </p:cNvSpPr>
            <p:nvPr/>
          </p:nvSpPr>
          <p:spPr bwMode="auto">
            <a:xfrm>
              <a:off x="4940" y="4076"/>
              <a:ext cx="488" cy="198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algn="ctr"/>
              <a:r>
                <a:rPr lang="ga-IE" sz="1050" b="1" dirty="0" err="1" smtClean="0">
                  <a:solidFill>
                    <a:srgbClr val="FF0000"/>
                  </a:solidFill>
                </a:rPr>
                <a:t>AD</a:t>
              </a:r>
              <a:r>
                <a:rPr lang="ga-IE" sz="1050" b="1" dirty="0" smtClean="0">
                  <a:solidFill>
                    <a:srgbClr val="FF0000"/>
                  </a:solidFill>
                </a:rPr>
                <a:t> 2000</a:t>
              </a:r>
              <a:endParaRPr lang="ga-IE" sz="105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00" name="Rectangle 19"/>
          <p:cNvSpPr>
            <a:spLocks noChangeArrowheads="1"/>
          </p:cNvSpPr>
          <p:nvPr/>
        </p:nvSpPr>
        <p:spPr bwMode="auto">
          <a:xfrm>
            <a:off x="4237638" y="5598965"/>
            <a:ext cx="720000" cy="252000"/>
          </a:xfrm>
          <a:prstGeom prst="rect">
            <a:avLst/>
          </a:prstGeom>
          <a:solidFill>
            <a:srgbClr val="ACA092"/>
          </a:solidFill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ga-IE" sz="1050" b="1" dirty="0" smtClean="0">
                <a:solidFill>
                  <a:srgbClr val="FF0000"/>
                </a:solidFill>
              </a:rPr>
              <a:t>1000 </a:t>
            </a:r>
            <a:r>
              <a:rPr lang="ga-IE" sz="1050" b="1" dirty="0" err="1" smtClean="0">
                <a:solidFill>
                  <a:srgbClr val="FF0000"/>
                </a:solidFill>
              </a:rPr>
              <a:t>RCh</a:t>
            </a:r>
            <a:endParaRPr lang="ga-IE" sz="1050" b="1" dirty="0">
              <a:solidFill>
                <a:srgbClr val="FF0000"/>
              </a:solidFill>
            </a:endParaRPr>
          </a:p>
        </p:txBody>
      </p:sp>
      <p:sp>
        <p:nvSpPr>
          <p:cNvPr id="101" name="Rectangle 19"/>
          <p:cNvSpPr>
            <a:spLocks noChangeArrowheads="1"/>
          </p:cNvSpPr>
          <p:nvPr/>
        </p:nvSpPr>
        <p:spPr bwMode="auto">
          <a:xfrm>
            <a:off x="5016092" y="5598965"/>
            <a:ext cx="720000" cy="252000"/>
          </a:xfrm>
          <a:prstGeom prst="rect">
            <a:avLst/>
          </a:prstGeom>
          <a:solidFill>
            <a:srgbClr val="ACA092"/>
          </a:solidFill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ga-IE" sz="1050" b="1" dirty="0" smtClean="0">
                <a:solidFill>
                  <a:srgbClr val="FF0000"/>
                </a:solidFill>
              </a:rPr>
              <a:t>500 </a:t>
            </a:r>
            <a:r>
              <a:rPr lang="ga-IE" sz="1050" b="1" dirty="0" err="1" smtClean="0">
                <a:solidFill>
                  <a:srgbClr val="FF0000"/>
                </a:solidFill>
              </a:rPr>
              <a:t>RCh</a:t>
            </a:r>
            <a:endParaRPr lang="ga-IE" sz="1050" b="1" dirty="0">
              <a:solidFill>
                <a:srgbClr val="FF0000"/>
              </a:solidFill>
            </a:endParaRPr>
          </a:p>
        </p:txBody>
      </p:sp>
      <p:sp>
        <p:nvSpPr>
          <p:cNvPr id="102" name="Rectangle 19"/>
          <p:cNvSpPr>
            <a:spLocks noChangeArrowheads="1"/>
          </p:cNvSpPr>
          <p:nvPr/>
        </p:nvSpPr>
        <p:spPr bwMode="auto">
          <a:xfrm>
            <a:off x="3457569" y="5598965"/>
            <a:ext cx="720000" cy="251351"/>
          </a:xfrm>
          <a:prstGeom prst="rect">
            <a:avLst/>
          </a:prstGeom>
          <a:solidFill>
            <a:srgbClr val="ACA092"/>
          </a:solidFill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ga-IE" sz="1050" b="1" dirty="0" smtClean="0">
                <a:solidFill>
                  <a:srgbClr val="FF0000"/>
                </a:solidFill>
              </a:rPr>
              <a:t>1500 </a:t>
            </a:r>
            <a:r>
              <a:rPr lang="ga-IE" sz="1050" b="1" dirty="0" err="1" smtClean="0">
                <a:solidFill>
                  <a:srgbClr val="FF0000"/>
                </a:solidFill>
              </a:rPr>
              <a:t>RCh</a:t>
            </a:r>
            <a:endParaRPr lang="ga-IE" sz="1050" b="1" dirty="0">
              <a:solidFill>
                <a:srgbClr val="FF0000"/>
              </a:solidFill>
            </a:endParaRPr>
          </a:p>
        </p:txBody>
      </p:sp>
      <p:sp>
        <p:nvSpPr>
          <p:cNvPr id="103" name="Rectangle 19"/>
          <p:cNvSpPr>
            <a:spLocks noChangeArrowheads="1"/>
          </p:cNvSpPr>
          <p:nvPr/>
        </p:nvSpPr>
        <p:spPr bwMode="auto">
          <a:xfrm>
            <a:off x="8133137" y="5598225"/>
            <a:ext cx="720000" cy="251351"/>
          </a:xfrm>
          <a:prstGeom prst="rect">
            <a:avLst/>
          </a:prstGeom>
          <a:solidFill>
            <a:srgbClr val="ACA092"/>
          </a:solidFill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ga-IE" sz="1050" b="1" dirty="0" err="1" smtClean="0">
                <a:solidFill>
                  <a:srgbClr val="FF0000"/>
                </a:solidFill>
              </a:rPr>
              <a:t>AD</a:t>
            </a:r>
            <a:r>
              <a:rPr lang="ga-IE" sz="1050" b="1" dirty="0" smtClean="0">
                <a:solidFill>
                  <a:srgbClr val="FF0000"/>
                </a:solidFill>
              </a:rPr>
              <a:t> 1500</a:t>
            </a:r>
            <a:endParaRPr lang="ga-IE" sz="1050" b="1" dirty="0">
              <a:solidFill>
                <a:srgbClr val="FF0000"/>
              </a:solidFill>
            </a:endParaRPr>
          </a:p>
        </p:txBody>
      </p:sp>
      <p:sp>
        <p:nvSpPr>
          <p:cNvPr id="104" name="Rectangle 19"/>
          <p:cNvSpPr>
            <a:spLocks noChangeArrowheads="1"/>
          </p:cNvSpPr>
          <p:nvPr/>
        </p:nvSpPr>
        <p:spPr bwMode="auto">
          <a:xfrm>
            <a:off x="6574614" y="5598968"/>
            <a:ext cx="720000" cy="252000"/>
          </a:xfrm>
          <a:prstGeom prst="rect">
            <a:avLst/>
          </a:prstGeom>
          <a:solidFill>
            <a:srgbClr val="ACA092"/>
          </a:solidFill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ga-IE" sz="1050" b="1" dirty="0" err="1" smtClean="0">
                <a:solidFill>
                  <a:srgbClr val="FF0000"/>
                </a:solidFill>
              </a:rPr>
              <a:t>AD</a:t>
            </a:r>
            <a:r>
              <a:rPr lang="ga-IE" sz="1050" b="1" dirty="0" smtClean="0">
                <a:solidFill>
                  <a:srgbClr val="FF0000"/>
                </a:solidFill>
              </a:rPr>
              <a:t> 500</a:t>
            </a:r>
            <a:endParaRPr lang="ga-IE" sz="1050" b="1" dirty="0">
              <a:solidFill>
                <a:srgbClr val="FF0000"/>
              </a:solidFill>
            </a:endParaRPr>
          </a:p>
        </p:txBody>
      </p:sp>
      <p:sp>
        <p:nvSpPr>
          <p:cNvPr id="105" name="Rectangle 19"/>
          <p:cNvSpPr>
            <a:spLocks noChangeArrowheads="1"/>
          </p:cNvSpPr>
          <p:nvPr/>
        </p:nvSpPr>
        <p:spPr bwMode="auto">
          <a:xfrm>
            <a:off x="7353876" y="5596493"/>
            <a:ext cx="720000" cy="251351"/>
          </a:xfrm>
          <a:prstGeom prst="rect">
            <a:avLst/>
          </a:prstGeom>
          <a:solidFill>
            <a:srgbClr val="ACA092"/>
          </a:solidFill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ga-IE" sz="1050" b="1" dirty="0" err="1" smtClean="0">
                <a:solidFill>
                  <a:srgbClr val="FF0000"/>
                </a:solidFill>
              </a:rPr>
              <a:t>AD</a:t>
            </a:r>
            <a:r>
              <a:rPr lang="ga-IE" sz="1050" b="1" dirty="0" smtClean="0">
                <a:solidFill>
                  <a:srgbClr val="FF0000"/>
                </a:solidFill>
              </a:rPr>
              <a:t> 1000</a:t>
            </a:r>
            <a:endParaRPr lang="ga-IE" sz="1050" b="1" dirty="0">
              <a:solidFill>
                <a:srgbClr val="FF0000"/>
              </a:solidFill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>
            <a:off x="4738711" y="5052045"/>
            <a:ext cx="0" cy="2920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6031255" y="5043062"/>
            <a:ext cx="0" cy="2920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68206" y="1628181"/>
            <a:ext cx="1376808" cy="280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778" l="9524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7168" y="4606714"/>
            <a:ext cx="1378807" cy="137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463935" y="1145455"/>
            <a:ext cx="3960812" cy="392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Oval Callout 2"/>
          <p:cNvSpPr>
            <a:spLocks noChangeAspect="1"/>
          </p:cNvSpPr>
          <p:nvPr/>
        </p:nvSpPr>
        <p:spPr>
          <a:xfrm>
            <a:off x="3131249" y="978558"/>
            <a:ext cx="3653936" cy="1848109"/>
          </a:xfrm>
          <a:prstGeom prst="wedgeEllipseCallout">
            <a:avLst>
              <a:gd name="adj1" fmla="val -69974"/>
              <a:gd name="adj2" fmla="val 3659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Ón tSean-Ghréigis </a:t>
            </a:r>
            <a:b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 thagann an focal ‘miotas’ ó thús.   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3262614" y="3126028"/>
            <a:ext cx="3521992" cy="1944000"/>
          </a:xfrm>
          <a:prstGeom prst="rect">
            <a:avLst/>
          </a:prstGeom>
          <a:solidFill>
            <a:schemeClr val="bg1"/>
          </a:solidFill>
          <a:ln w="19050">
            <a:solidFill>
              <a:srgbClr val="3E3C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>
              <a:defRPr/>
            </a:pP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Tá cultúr na Sean-</a:t>
            </a:r>
            <a:r>
              <a:rPr lang="ga-IE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Ghréige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imithe i léig ó shin ach maireann na scéalta fós. Tugann na scéalta seo a lán eolais dúinn faoi mhuintir na Sean-</a:t>
            </a:r>
            <a:r>
              <a:rPr lang="ga-IE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Ghréige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agus faoin saol a bhí acu.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38" name="Rectangle 19"/>
          <p:cNvSpPr>
            <a:spLocks noChangeArrowheads="1"/>
          </p:cNvSpPr>
          <p:nvPr/>
        </p:nvSpPr>
        <p:spPr bwMode="auto">
          <a:xfrm>
            <a:off x="2678308" y="5598964"/>
            <a:ext cx="720000" cy="251351"/>
          </a:xfrm>
          <a:prstGeom prst="rect">
            <a:avLst/>
          </a:prstGeom>
          <a:solidFill>
            <a:srgbClr val="ACA092"/>
          </a:solidFill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ga-IE" sz="1050" b="1" dirty="0" smtClean="0">
                <a:solidFill>
                  <a:srgbClr val="FF0000"/>
                </a:solidFill>
              </a:rPr>
              <a:t>2000 </a:t>
            </a:r>
            <a:r>
              <a:rPr lang="ga-IE" sz="1050" b="1" dirty="0" err="1" smtClean="0">
                <a:solidFill>
                  <a:srgbClr val="FF0000"/>
                </a:solidFill>
              </a:rPr>
              <a:t>RCh</a:t>
            </a:r>
            <a:endParaRPr lang="ga-IE" sz="1050" b="1" dirty="0">
              <a:solidFill>
                <a:srgbClr val="FF0000"/>
              </a:solidFill>
            </a:endParaRPr>
          </a:p>
        </p:txBody>
      </p:sp>
      <p:sp>
        <p:nvSpPr>
          <p:cNvPr id="39" name="Rectangle 34"/>
          <p:cNvSpPr/>
          <p:nvPr/>
        </p:nvSpPr>
        <p:spPr bwMode="auto">
          <a:xfrm>
            <a:off x="3038308" y="3128619"/>
            <a:ext cx="4032000" cy="1944000"/>
          </a:xfrm>
          <a:prstGeom prst="rect">
            <a:avLst/>
          </a:prstGeom>
          <a:solidFill>
            <a:schemeClr val="bg1"/>
          </a:solidFill>
          <a:ln w="19050">
            <a:solidFill>
              <a:srgbClr val="3E3C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>
              <a:spcBef>
                <a:spcPct val="0"/>
              </a:spcBef>
            </a:pPr>
            <a:r>
              <a:rPr lang="ga-IE" altLang="en-US" sz="2000" b="1" dirty="0" smtClean="0">
                <a:solidFill>
                  <a:schemeClr val="tx1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An tSean-Ghréig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Mhair sibhialtacht na Sean-</a:t>
            </a:r>
            <a:r>
              <a:rPr lang="ga-IE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Ghréige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b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ó thuairim is 800 </a:t>
            </a:r>
            <a:r>
              <a:rPr lang="ga-IE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RCh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go dtí 150 </a:t>
            </a:r>
            <a:r>
              <a:rPr lang="ga-IE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RCh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. Bhí a lán scéalta ag muintir </a:t>
            </a:r>
            <a:b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na Sean-</a:t>
            </a:r>
            <a:r>
              <a:rPr lang="ga-IE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Ghréige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– scéalta faoi laochra agus faoi dhéithe go háirithe.  </a:t>
            </a:r>
            <a:endParaRPr lang="ga-IE" altLang="en-US" sz="2000" b="1" dirty="0">
              <a:solidFill>
                <a:schemeClr val="tx1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val Callout 2"/>
          <p:cNvSpPr>
            <a:spLocks noChangeAspect="1"/>
          </p:cNvSpPr>
          <p:nvPr/>
        </p:nvSpPr>
        <p:spPr>
          <a:xfrm>
            <a:off x="3130670" y="978559"/>
            <a:ext cx="3653936" cy="1848109"/>
          </a:xfrm>
          <a:prstGeom prst="wedgeEllipseCallout">
            <a:avLst>
              <a:gd name="adj1" fmla="val -69974"/>
              <a:gd name="adj2" fmla="val 3659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000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Miotas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a thugtar </a:t>
            </a:r>
            <a:b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ar an saghas scéil </a:t>
            </a:r>
            <a:b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 d’inis muintir </a:t>
            </a:r>
            <a:b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na Sean-</a:t>
            </a:r>
            <a:r>
              <a:rPr lang="ga-IE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Ghréige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. 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37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9" grpId="0" animBg="1"/>
      <p:bldP spid="39" grpId="1" animBg="1"/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R:\An Gum\Ginearalta\Féach Thart\FÉACH THART - R6\Stair - FT R6\Sleamhnáin - FT - Stair - R6\Íomhánna - Sleamhnáin - FT Stair - R6\Ceannach - Sleamhnáin - FT Stair - R6\13 Peirséas agus Meadúsa_Shutterstock\shutterstock_541304209 [Converted]3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87" b="1986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0804" y="638895"/>
            <a:ext cx="11150389" cy="558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0806" y="653452"/>
            <a:ext cx="11150389" cy="1015663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ga-IE" sz="2000" dirty="0">
                <a:latin typeface="Tw Cen MT" panose="020B0602020104020603" pitchFamily="34" charset="0"/>
              </a:rPr>
              <a:t>T</a:t>
            </a:r>
            <a:r>
              <a:rPr lang="ga-IE" sz="2000" dirty="0" smtClean="0">
                <a:latin typeface="Tw Cen MT" panose="020B0602020104020603" pitchFamily="34" charset="0"/>
              </a:rPr>
              <a:t>ugtar míniú sna miotais ar ghnéithe éagsúla den saol. Bíonn déithe agus carachtair osnádúrtha iontu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agus bíonn cumas as an ngnáth nó cumhacht osnádúrtha ag laochra na miotas. Is minic laochra sna scéalta seo ag troid mar gheall ar an ngrá, mar gheall ar </a:t>
            </a:r>
            <a:r>
              <a:rPr lang="en-US" sz="2000" dirty="0" err="1" smtClean="0">
                <a:latin typeface="Tw Cen MT" panose="020B0602020104020603" pitchFamily="34" charset="0"/>
              </a:rPr>
              <a:t>dhualgas</a:t>
            </a:r>
            <a:r>
              <a:rPr lang="en-US" sz="2000" dirty="0" smtClean="0"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latin typeface="Tw Cen MT" panose="020B0602020104020603" pitchFamily="34" charset="0"/>
              </a:rPr>
              <a:t>éigin, nó chun clú a bhaint amach.</a:t>
            </a:r>
            <a:endParaRPr lang="ga-IE" dirty="0" smtClean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0806" y="5325164"/>
            <a:ext cx="11150387" cy="7078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ga-IE" sz="2000" dirty="0" smtClean="0">
                <a:latin typeface="Tw Cen MT" panose="020B0602020104020603" pitchFamily="34" charset="0"/>
              </a:rPr>
              <a:t>M</a:t>
            </a:r>
            <a:r>
              <a:rPr lang="en-GB" sz="2000" dirty="0" smtClean="0">
                <a:latin typeface="Tw Cen MT" panose="020B0602020104020603" pitchFamily="34" charset="0"/>
              </a:rPr>
              <a:t>iotas </a:t>
            </a:r>
            <a:r>
              <a:rPr lang="ga-IE" sz="2000" dirty="0" smtClean="0">
                <a:latin typeface="Tw Cen MT" panose="020B0602020104020603" pitchFamily="34" charset="0"/>
              </a:rPr>
              <a:t>amháin de chuid na Sean-</a:t>
            </a:r>
            <a:r>
              <a:rPr lang="ga-IE" sz="2000" dirty="0" err="1" smtClean="0">
                <a:latin typeface="Tw Cen MT" panose="020B0602020104020603" pitchFamily="34" charset="0"/>
              </a:rPr>
              <a:t>Ghréige</a:t>
            </a:r>
            <a:r>
              <a:rPr lang="ga-IE" sz="2000" dirty="0" smtClean="0">
                <a:latin typeface="Tw Cen MT" panose="020B0602020104020603" pitchFamily="34" charset="0"/>
              </a:rPr>
              <a:t> a bhfuil </a:t>
            </a:r>
            <a:r>
              <a:rPr lang="en-GB" sz="2000" dirty="0" err="1" smtClean="0">
                <a:latin typeface="Tw Cen MT" panose="020B0602020104020603" pitchFamily="34" charset="0"/>
              </a:rPr>
              <a:t>clú</a:t>
            </a:r>
            <a:r>
              <a:rPr lang="en-GB" sz="2000" dirty="0" smtClean="0">
                <a:latin typeface="Tw Cen MT" panose="020B0602020104020603" pitchFamily="34" charset="0"/>
              </a:rPr>
              <a:t> </a:t>
            </a:r>
            <a:r>
              <a:rPr lang="en-GB" sz="2000" dirty="0" err="1">
                <a:latin typeface="Tw Cen MT" panose="020B0602020104020603" pitchFamily="34" charset="0"/>
              </a:rPr>
              <a:t>agus</a:t>
            </a:r>
            <a:r>
              <a:rPr lang="en-GB" sz="2000" dirty="0">
                <a:latin typeface="Tw Cen MT" panose="020B0602020104020603" pitchFamily="34" charset="0"/>
              </a:rPr>
              <a:t> </a:t>
            </a:r>
            <a:r>
              <a:rPr lang="en-GB" sz="2000" dirty="0" err="1" smtClean="0">
                <a:latin typeface="Tw Cen MT" panose="020B0602020104020603" pitchFamily="34" charset="0"/>
              </a:rPr>
              <a:t>cáil</a:t>
            </a:r>
            <a:r>
              <a:rPr lang="ga-IE" sz="2000" dirty="0" smtClean="0">
                <a:latin typeface="Tw Cen MT" panose="020B0602020104020603" pitchFamily="34" charset="0"/>
              </a:rPr>
              <a:t> air</a:t>
            </a:r>
            <a:r>
              <a:rPr lang="en-GB" sz="2000" dirty="0" smtClean="0"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latin typeface="Tw Cen MT" panose="020B0602020104020603" pitchFamily="34" charset="0"/>
              </a:rPr>
              <a:t/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is ea scéal Pheirséas agus </a:t>
            </a:r>
            <a:r>
              <a:rPr lang="ga-IE" sz="2000" dirty="0" err="1" smtClean="0">
                <a:latin typeface="Tw Cen MT" panose="020B0602020104020603" pitchFamily="34" charset="0"/>
              </a:rPr>
              <a:t>Mheadúsa</a:t>
            </a:r>
            <a:r>
              <a:rPr lang="en-GB" sz="2000" dirty="0" smtClean="0">
                <a:latin typeface="Tw Cen MT" panose="020B0602020104020603" pitchFamily="34" charset="0"/>
              </a:rPr>
              <a:t>. </a:t>
            </a:r>
            <a:r>
              <a:rPr lang="en-GB" sz="2000" dirty="0" err="1" smtClean="0">
                <a:latin typeface="Tw Cen MT" panose="020B0602020104020603" pitchFamily="34" charset="0"/>
              </a:rPr>
              <a:t>Léigh</a:t>
            </a:r>
            <a:r>
              <a:rPr lang="en-GB" sz="2000" dirty="0" smtClean="0">
                <a:latin typeface="Tw Cen MT" panose="020B0602020104020603" pitchFamily="34" charset="0"/>
              </a:rPr>
              <a:t> lea</a:t>
            </a:r>
            <a:r>
              <a:rPr lang="ga-IE" sz="2000" dirty="0" smtClean="0">
                <a:latin typeface="Tw Cen MT" panose="020B0602020104020603" pitchFamily="34" charset="0"/>
              </a:rPr>
              <a:t>t</a:t>
            </a:r>
            <a:r>
              <a:rPr lang="en-US" sz="2000" dirty="0" smtClean="0"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latin typeface="Tw Cen MT" panose="020B0602020104020603" pitchFamily="34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7751875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R:\An Gum\Ginearalta\Féach Thart\FÉACH THART - R6\Stair - FT R6\Sleamhnáin - FT - Stair - R6\Íomhánna - Sleamhnáin - FT Stair - R6\Ceannach - Sleamhnáin - FT Stair - R6\13 Peirséas agus Meadúsa_Shutterstock\shutterstock_541304209 [Converted]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87" b="1986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/>
          </p:cNvSpPr>
          <p:nvPr/>
        </p:nvSpPr>
        <p:spPr>
          <a:xfrm>
            <a:off x="948001" y="909000"/>
            <a:ext cx="10296000" cy="5040000"/>
          </a:xfrm>
          <a:prstGeom prst="rect">
            <a:avLst/>
          </a:prstGeom>
          <a:solidFill>
            <a:srgbClr val="FFFFFF">
              <a:alpha val="9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1276335" y="2102819"/>
            <a:ext cx="4114816" cy="2652359"/>
          </a:xfrm>
          <a:prstGeom prst="roundRect">
            <a:avLst>
              <a:gd name="adj" fmla="val 2926"/>
            </a:avLst>
          </a:prstGeom>
        </p:spPr>
        <p:txBody>
          <a:bodyPr vert="horz" lIns="108000" tIns="108000" rIns="72000" bIns="10800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  <a:defRPr/>
            </a:pPr>
            <a:r>
              <a:rPr lang="ga-IE" sz="2600" dirty="0" smtClean="0">
                <a:latin typeface="Tw Cen MT" panose="020B0602020104020603" pitchFamily="34" charset="0"/>
              </a:rPr>
              <a:t>Fadó, fadó sa Ghréig saolaíodh buachaill don dia Séas agus don bhean Danae. Peirséas a tugadh air. </a:t>
            </a:r>
            <a:r>
              <a:rPr lang="ga-IE" altLang="en-US" sz="2600" dirty="0" smtClean="0">
                <a:latin typeface="Tw Cen MT" panose="020B0602020104020603" pitchFamily="34" charset="0"/>
                <a:ea typeface="Sassoon Infant Rg" panose="02000503030000020003" charset="0"/>
                <a:cs typeface="Sassoon Infant Rg" panose="02000503030000020003" charset="0"/>
              </a:rPr>
              <a:t>D’fhás sé aníos lena mháthair </a:t>
            </a:r>
            <a:br>
              <a:rPr lang="ga-IE" altLang="en-US" sz="2600" dirty="0" smtClean="0">
                <a:latin typeface="Tw Cen MT" panose="020B0602020104020603" pitchFamily="34" charset="0"/>
                <a:ea typeface="Sassoon Infant Rg" panose="02000503030000020003" charset="0"/>
                <a:cs typeface="Sassoon Infant Rg" panose="02000503030000020003" charset="0"/>
              </a:rPr>
            </a:br>
            <a:r>
              <a:rPr lang="ga-IE" altLang="en-US" sz="2600" dirty="0" smtClean="0">
                <a:latin typeface="Tw Cen MT" panose="020B0602020104020603" pitchFamily="34" charset="0"/>
                <a:ea typeface="Sassoon Infant Rg" panose="02000503030000020003" charset="0"/>
                <a:cs typeface="Sassoon Infant Rg" panose="02000503030000020003" charset="0"/>
              </a:rPr>
              <a:t>ar oileán </a:t>
            </a:r>
            <a:r>
              <a:rPr lang="ga-IE" altLang="en-US" sz="2600" dirty="0" err="1" smtClean="0">
                <a:latin typeface="Tw Cen MT" panose="020B0602020104020603" pitchFamily="34" charset="0"/>
                <a:ea typeface="Sassoon Infant Rg" panose="02000503030000020003" charset="0"/>
                <a:cs typeface="Sassoon Infant Rg" panose="02000503030000020003" charset="0"/>
              </a:rPr>
              <a:t>Seriphos</a:t>
            </a:r>
            <a:r>
              <a:rPr lang="ga-IE" altLang="en-US" sz="2600" dirty="0" smtClean="0">
                <a:latin typeface="Tw Cen MT" panose="020B0602020104020603" pitchFamily="34" charset="0"/>
                <a:ea typeface="Sassoon Infant Rg" panose="02000503030000020003" charset="0"/>
                <a:cs typeface="Sassoon Infant Rg" panose="02000503030000020003" charset="0"/>
              </a:rPr>
              <a:t>.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1276334" y="1949387"/>
            <a:ext cx="3149213" cy="2971219"/>
          </a:xfrm>
          <a:prstGeom prst="roundRect">
            <a:avLst>
              <a:gd name="adj" fmla="val 2926"/>
            </a:avLst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endParaRPr lang="ga-IE" sz="16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62625" y="1179548"/>
            <a:ext cx="5221288" cy="449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62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R:\An Gum\Ginearalta\Féach Thart\FÉACH THART - R6\Stair - FT R6\Sleamhnáin - FT - Stair - R6\Íomhánna - Sleamhnáin - FT Stair - R6\Ceannach - Sleamhnáin - FT Stair - R6\13 Peirséas agus Meadúsa_Shutterstock\shutterstock_541304209 [Converted]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87" b="1986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"/>
          <p:cNvSpPr>
            <a:spLocks/>
          </p:cNvSpPr>
          <p:nvPr/>
        </p:nvSpPr>
        <p:spPr>
          <a:xfrm>
            <a:off x="948001" y="909000"/>
            <a:ext cx="10296000" cy="5040000"/>
          </a:xfrm>
          <a:prstGeom prst="rect">
            <a:avLst/>
          </a:prstGeom>
          <a:solidFill>
            <a:srgbClr val="FFFFFF">
              <a:alpha val="9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6" name="Content Placeholder 6"/>
          <p:cNvSpPr txBox="1">
            <a:spLocks/>
          </p:cNvSpPr>
          <p:nvPr/>
        </p:nvSpPr>
        <p:spPr bwMode="auto">
          <a:xfrm>
            <a:off x="1070872" y="2709256"/>
            <a:ext cx="4767953" cy="2001064"/>
          </a:xfrm>
          <a:prstGeom prst="roundRect">
            <a:avLst>
              <a:gd name="adj" fmla="val 292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08000" tIns="108000" rIns="108000" bIns="108000" numCol="1" anchor="ctr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00000"/>
              </a:lnSpc>
              <a:buNone/>
            </a:pPr>
            <a:r>
              <a:rPr lang="ga-IE" altLang="en-US" sz="2600" dirty="0" smtClean="0">
                <a:latin typeface="Tw Cen MT" panose="020B0602020104020603" pitchFamily="34" charset="0"/>
                <a:ea typeface="Sassoon Infant Rg" panose="02000503030000020003" charset="0"/>
                <a:cs typeface="Sassoon Infant Rg" panose="02000503030000020003" charset="0"/>
              </a:rPr>
              <a:t>Bhí fearg mhór ar </a:t>
            </a:r>
            <a:r>
              <a:rPr lang="ga-IE" altLang="en-US" sz="2600" dirty="0" err="1" smtClean="0">
                <a:latin typeface="Tw Cen MT" panose="020B0602020104020603" pitchFamily="34" charset="0"/>
                <a:ea typeface="Sassoon Infant Rg" panose="02000503030000020003" charset="0"/>
                <a:cs typeface="Sassoon Infant Rg" panose="02000503030000020003" charset="0"/>
              </a:rPr>
              <a:t>Polydectes</a:t>
            </a:r>
            <a:r>
              <a:rPr lang="ga-IE" altLang="en-US" sz="2600" dirty="0" smtClean="0">
                <a:latin typeface="Tw Cen MT" panose="020B0602020104020603" pitchFamily="34" charset="0"/>
                <a:ea typeface="Sassoon Infant Rg" panose="02000503030000020003" charset="0"/>
                <a:cs typeface="Sassoon Infant Rg" panose="02000503030000020003" charset="0"/>
              </a:rPr>
              <a:t>. Bheartaigh sé </a:t>
            </a:r>
            <a:r>
              <a:rPr lang="ga-IE" altLang="en-US" sz="2600" dirty="0" err="1" smtClean="0">
                <a:latin typeface="Tw Cen MT" panose="020B0602020104020603" pitchFamily="34" charset="0"/>
                <a:ea typeface="Sassoon Infant Rg" panose="02000503030000020003" charset="0"/>
                <a:cs typeface="Sassoon Infant Rg" panose="02000503030000020003" charset="0"/>
              </a:rPr>
              <a:t>Peirséas</a:t>
            </a:r>
            <a:r>
              <a:rPr lang="ga-IE" altLang="en-US" sz="2600" dirty="0" smtClean="0">
                <a:latin typeface="Tw Cen MT" panose="020B0602020104020603" pitchFamily="34" charset="0"/>
                <a:ea typeface="Sassoon Infant Rg" panose="02000503030000020003" charset="0"/>
                <a:cs typeface="Sassoon Infant Rg" panose="02000503030000020003" charset="0"/>
              </a:rPr>
              <a:t> a dhíbirt as an oileán. Cheap sé go bpósfadh </a:t>
            </a:r>
            <a:r>
              <a:rPr lang="ga-IE" altLang="en-US" sz="2600" dirty="0" err="1" smtClean="0">
                <a:latin typeface="Tw Cen MT" panose="020B0602020104020603" pitchFamily="34" charset="0"/>
                <a:ea typeface="Sassoon Infant Rg" panose="02000503030000020003" charset="0"/>
                <a:cs typeface="Sassoon Infant Rg" panose="02000503030000020003" charset="0"/>
              </a:rPr>
              <a:t>Danae</a:t>
            </a:r>
            <a:r>
              <a:rPr lang="ga-IE" altLang="en-US" sz="2600" dirty="0" smtClean="0">
                <a:latin typeface="Tw Cen MT" panose="020B0602020104020603" pitchFamily="34" charset="0"/>
                <a:ea typeface="Sassoon Infant Rg" panose="02000503030000020003" charset="0"/>
                <a:cs typeface="Sassoon Infant Rg" panose="02000503030000020003" charset="0"/>
              </a:rPr>
              <a:t> é ach </a:t>
            </a:r>
            <a:r>
              <a:rPr lang="ga-IE" altLang="en-US" sz="2600" dirty="0" err="1" smtClean="0">
                <a:latin typeface="Tw Cen MT" panose="020B0602020104020603" pitchFamily="34" charset="0"/>
                <a:ea typeface="Sassoon Infant Rg" panose="02000503030000020003" charset="0"/>
                <a:cs typeface="Sassoon Infant Rg" panose="02000503030000020003" charset="0"/>
              </a:rPr>
              <a:t>Peirséas</a:t>
            </a:r>
            <a:r>
              <a:rPr lang="ga-IE" altLang="en-US" sz="2600" dirty="0" smtClean="0">
                <a:latin typeface="Tw Cen MT" panose="020B0602020104020603" pitchFamily="34" charset="0"/>
                <a:ea typeface="Sassoon Infant Rg" panose="02000503030000020003" charset="0"/>
                <a:cs typeface="Sassoon Infant Rg" panose="02000503030000020003" charset="0"/>
              </a:rPr>
              <a:t> </a:t>
            </a:r>
            <a:br>
              <a:rPr lang="ga-IE" altLang="en-US" sz="2600" dirty="0" smtClean="0">
                <a:latin typeface="Tw Cen MT" panose="020B0602020104020603" pitchFamily="34" charset="0"/>
                <a:ea typeface="Sassoon Infant Rg" panose="02000503030000020003" charset="0"/>
                <a:cs typeface="Sassoon Infant Rg" panose="02000503030000020003" charset="0"/>
              </a:rPr>
            </a:br>
            <a:r>
              <a:rPr lang="ga-IE" altLang="en-US" sz="2600" dirty="0" smtClean="0">
                <a:latin typeface="Tw Cen MT" panose="020B0602020104020603" pitchFamily="34" charset="0"/>
                <a:ea typeface="Sassoon Infant Rg" panose="02000503030000020003" charset="0"/>
                <a:cs typeface="Sassoon Infant Rg" panose="02000503030000020003" charset="0"/>
              </a:rPr>
              <a:t>a bheith imithe.  </a:t>
            </a:r>
          </a:p>
        </p:txBody>
      </p:sp>
      <p:sp>
        <p:nvSpPr>
          <p:cNvPr id="11" name="Content Placeholder 6"/>
          <p:cNvSpPr txBox="1">
            <a:spLocks/>
          </p:cNvSpPr>
          <p:nvPr/>
        </p:nvSpPr>
        <p:spPr bwMode="auto">
          <a:xfrm>
            <a:off x="1070870" y="1179548"/>
            <a:ext cx="4767955" cy="1388976"/>
          </a:xfrm>
          <a:prstGeom prst="roundRect">
            <a:avLst>
              <a:gd name="adj" fmla="val 292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08000" tIns="108000" rIns="108000" bIns="10800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00000"/>
              </a:lnSpc>
              <a:buNone/>
            </a:pPr>
            <a:r>
              <a:rPr lang="ga-IE" altLang="en-US" sz="2600" dirty="0" smtClean="0">
                <a:latin typeface="Tw Cen MT" panose="020B0602020104020603" pitchFamily="34" charset="0"/>
                <a:ea typeface="Sassoon Infant Rg" panose="02000503030000020003" charset="0"/>
                <a:cs typeface="Sassoon Infant Rg" panose="02000503030000020003" charset="0"/>
              </a:rPr>
              <a:t>Thit </a:t>
            </a:r>
            <a:r>
              <a:rPr lang="ga-IE" sz="2600" dirty="0" err="1" smtClean="0">
                <a:latin typeface="Tw Cen MT" panose="020B0602020104020603" pitchFamily="34" charset="0"/>
              </a:rPr>
              <a:t>Polydectes</a:t>
            </a:r>
            <a:r>
              <a:rPr lang="ga-IE" sz="2600" dirty="0" smtClean="0">
                <a:latin typeface="Tw Cen MT" panose="020B0602020104020603" pitchFamily="34" charset="0"/>
              </a:rPr>
              <a:t>, rí </a:t>
            </a:r>
            <a:r>
              <a:rPr lang="ga-IE" sz="2600" dirty="0" err="1" smtClean="0">
                <a:latin typeface="Tw Cen MT" panose="020B0602020104020603" pitchFamily="34" charset="0"/>
              </a:rPr>
              <a:t>Seriphos</a:t>
            </a:r>
            <a:r>
              <a:rPr lang="ga-IE" sz="2600" dirty="0" smtClean="0">
                <a:latin typeface="Tw Cen MT" panose="020B0602020104020603" pitchFamily="34" charset="0"/>
              </a:rPr>
              <a:t>,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i ngrá le </a:t>
            </a:r>
            <a:r>
              <a:rPr lang="ga-IE" sz="2600" dirty="0" err="1" smtClean="0">
                <a:latin typeface="Tw Cen MT" panose="020B0602020104020603" pitchFamily="34" charset="0"/>
              </a:rPr>
              <a:t>Danae</a:t>
            </a:r>
            <a:r>
              <a:rPr lang="ga-IE" sz="2600" dirty="0" smtClean="0">
                <a:latin typeface="Tw Cen MT" panose="020B0602020104020603" pitchFamily="34" charset="0"/>
              </a:rPr>
              <a:t>. D’iarr sé uirthi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é a phósadh ach dhiúltaigh sí é.</a:t>
            </a:r>
            <a:endParaRPr lang="ga-IE" altLang="en-US" sz="2600" dirty="0" smtClean="0">
              <a:latin typeface="Tw Cen MT" panose="020B0602020104020603" pitchFamily="34" charset="0"/>
              <a:ea typeface="Sassoon Infant Rg" panose="02000503030000020003" charset="0"/>
              <a:cs typeface="Sassoon Infant Rg" panose="02000503030000020003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38825" y="1179548"/>
            <a:ext cx="5221288" cy="449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55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R:\An Gum\Ginearalta\Féach Thart\FÉACH THART - R6\Stair - FT R6\Sleamhnáin - FT - Stair - R6\Íomhánna - Sleamhnáin - FT Stair - R6\Ceannach - Sleamhnáin - FT Stair - R6\13 Peirséas agus Meadúsa_Shutterstock\shutterstock_541304209 [Converted]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87" b="1986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"/>
          <p:cNvSpPr>
            <a:spLocks/>
          </p:cNvSpPr>
          <p:nvPr/>
        </p:nvSpPr>
        <p:spPr>
          <a:xfrm>
            <a:off x="948001" y="909000"/>
            <a:ext cx="10296000" cy="5040000"/>
          </a:xfrm>
          <a:prstGeom prst="rect">
            <a:avLst/>
          </a:prstGeom>
          <a:solidFill>
            <a:srgbClr val="FFFFFF">
              <a:alpha val="9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1258602" y="1397704"/>
            <a:ext cx="5218401" cy="733646"/>
          </a:xfrm>
          <a:prstGeom prst="roundRect">
            <a:avLst>
              <a:gd name="adj" fmla="val 2926"/>
            </a:avLst>
          </a:prstGeom>
        </p:spPr>
        <p:txBody>
          <a:bodyPr vert="horz" lIns="108000" tIns="108000" rIns="108000" bIns="10800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ga-IE" altLang="en-US" sz="2400" dirty="0" smtClean="0">
                <a:latin typeface="Tw Cen MT" panose="020B0602020104020603" pitchFamily="34" charset="0"/>
                <a:ea typeface="Sassoon Infant Rg" panose="02000503030000020003" charset="0"/>
                <a:cs typeface="Sassoon Infant Rg" panose="02000503030000020003" charset="0"/>
              </a:rPr>
              <a:t>An t-am sin bhí cónaí ar arracht gránna sa Ghréig. Meadúsa ab ainm di.</a:t>
            </a:r>
            <a:endParaRPr lang="ga-IE" altLang="en-US" sz="2400" dirty="0">
              <a:latin typeface="Tw Cen MT" panose="020B0602020104020603" pitchFamily="34" charset="0"/>
              <a:ea typeface="Sassoon Infant Rg" panose="02000503030000020003" charset="0"/>
              <a:cs typeface="Sassoon Infant Rg" panose="02000503030000020003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8599" y="2401629"/>
            <a:ext cx="5100779" cy="1695437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Cailín dathúil ba ea Meadúsa tráth. Bhíodh sí i gcónaí ag maíomh as a háilleacht, áfach. Deireadh sí go raibh sí níos áille ná na déithe féin fiú.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8600" y="4231801"/>
            <a:ext cx="5132675" cy="1326105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Chuala na déithe ag maíomh í agus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bhí fearg orthu. Rinne siad arracht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di mar phionós.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35550" y="1096222"/>
            <a:ext cx="5414701" cy="466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85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R:\An Gum\Ginearalta\Féach Thart\FÉACH THART - R6\Stair - FT R6\Sleamhnáin - FT - Stair - R6\Íomhánna - Sleamhnáin - FT Stair - R6\Ceannach - Sleamhnáin - FT Stair - R6\13 Peirséas agus Meadúsa_Shutterstock\shutterstock_541304209 [Converted]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87" b="1986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"/>
          <p:cNvSpPr>
            <a:spLocks/>
          </p:cNvSpPr>
          <p:nvPr/>
        </p:nvSpPr>
        <p:spPr>
          <a:xfrm>
            <a:off x="948001" y="909000"/>
            <a:ext cx="10296000" cy="5040000"/>
          </a:xfrm>
          <a:prstGeom prst="rect">
            <a:avLst/>
          </a:prstGeom>
          <a:solidFill>
            <a:srgbClr val="FFFFFF">
              <a:alpha val="9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1258599" y="1288312"/>
            <a:ext cx="5101200" cy="1901898"/>
          </a:xfrm>
          <a:prstGeom prst="roundRect">
            <a:avLst>
              <a:gd name="adj" fmla="val 2926"/>
            </a:avLst>
          </a:prstGeom>
        </p:spPr>
        <p:txBody>
          <a:bodyPr vert="horz" lIns="108000" tIns="108000" rIns="108000" bIns="10800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ga-IE" sz="2400" dirty="0" smtClean="0">
                <a:latin typeface="Tw Cen MT" panose="020B0602020104020603" pitchFamily="34" charset="0"/>
              </a:rPr>
              <a:t>Chuir siad nathracha ag fás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as a cloigeann san áit a mbíodh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a cuid gruaige. Thug siad súile fíochmhara buí di agus chuir siad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dath glas ar a haghaidh. </a:t>
            </a:r>
            <a:endParaRPr lang="ga-IE" altLang="en-US" sz="1800" dirty="0">
              <a:latin typeface="Tw Cen MT" panose="020B0602020104020603" pitchFamily="34" charset="0"/>
              <a:ea typeface="Sassoon Infant Rg" panose="02000503030000020003" charset="0"/>
              <a:cs typeface="Sassoon Infant Rg" panose="02000503030000020003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8600" y="3429001"/>
            <a:ext cx="5101200" cy="1695437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Bhí cumhacht ar leith ag Meadúsa: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bhí sí ábalta dealbh chloiche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a dhéanamh de dhuine ar bith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a d’fhéachfadh isteach </a:t>
            </a:r>
            <a:r>
              <a:rPr lang="ga-IE" sz="2400" dirty="0" smtClean="0">
                <a:latin typeface="Tw Cen MT" panose="020B0602020104020603" pitchFamily="34" charset="0"/>
              </a:rPr>
              <a:t>sna súile uirthi.</a:t>
            </a:r>
            <a:endParaRPr lang="ga-IE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35550" y="1096222"/>
            <a:ext cx="5414701" cy="466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03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R:\An Gum\Ginearalta\Féach Thart\FÉACH THART - R6\Stair - FT R6\Sleamhnáin - FT - Stair - R6\Íomhánna - Sleamhnáin - FT Stair - R6\Ceannach - Sleamhnáin - FT Stair - R6\13 Peirséas agus Meadúsa_Shutterstock\shutterstock_541304209 [Converted]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87" b="1986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"/>
          <p:cNvSpPr>
            <a:spLocks/>
          </p:cNvSpPr>
          <p:nvPr/>
        </p:nvSpPr>
        <p:spPr>
          <a:xfrm>
            <a:off x="948001" y="909001"/>
            <a:ext cx="10296000" cy="5040000"/>
          </a:xfrm>
          <a:prstGeom prst="rect">
            <a:avLst/>
          </a:prstGeom>
          <a:solidFill>
            <a:srgbClr val="FFFFFF">
              <a:alpha val="9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1228275" y="1179548"/>
            <a:ext cx="4383695" cy="1343941"/>
          </a:xfrm>
          <a:prstGeom prst="roundRect">
            <a:avLst>
              <a:gd name="adj" fmla="val 2926"/>
            </a:avLst>
          </a:prstGeom>
        </p:spPr>
        <p:txBody>
          <a:bodyPr vert="horz" lIns="108000" tIns="108000" rIns="108000" bIns="10800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ga-IE" sz="2400" dirty="0" smtClean="0">
                <a:latin typeface="Tw Cen MT" panose="020B0602020104020603" pitchFamily="34" charset="0"/>
              </a:rPr>
              <a:t>Bhí cónaí ar </a:t>
            </a:r>
            <a:r>
              <a:rPr lang="ga-IE" sz="2400" dirty="0" err="1" smtClean="0">
                <a:latin typeface="Tw Cen MT" panose="020B0602020104020603" pitchFamily="34" charset="0"/>
              </a:rPr>
              <a:t>Mheadúsa</a:t>
            </a:r>
            <a:r>
              <a:rPr lang="ga-IE" sz="2400" dirty="0" smtClean="0">
                <a:latin typeface="Tw Cen MT" panose="020B0602020104020603" pitchFamily="34" charset="0"/>
              </a:rPr>
              <a:t> i bpluais sna sléibhte. Bhí dhá ollphéist mar </a:t>
            </a:r>
            <a:r>
              <a:rPr lang="ga-IE" sz="2400" dirty="0" err="1" smtClean="0">
                <a:latin typeface="Tw Cen MT" panose="020B0602020104020603" pitchFamily="34" charset="0"/>
              </a:rPr>
              <a:t>ghardaí</a:t>
            </a:r>
            <a:r>
              <a:rPr lang="ga-IE" sz="2400" dirty="0" smtClean="0">
                <a:latin typeface="Tw Cen MT" panose="020B0602020104020603" pitchFamily="34" charset="0"/>
              </a:rPr>
              <a:t> aici ar dhoras na pluaise.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8276" y="2717505"/>
            <a:ext cx="4383694" cy="2064769"/>
          </a:xfrm>
          <a:prstGeom prst="rect">
            <a:avLst/>
          </a:prstGeom>
          <a:noFill/>
        </p:spPr>
        <p:txBody>
          <a:bodyPr wrap="square" lIns="108000" tIns="108000" rIns="108000" bIns="108000" rtlCol="0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Le himeacht ama rinne a lán daoine iarracht Meadúsa a mharú. Theip orthu uile, áfach. Rinneadh dealbh chloiche de gach duine acu.</a:t>
            </a:r>
            <a:endParaRPr lang="ga-I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91200" y="1179548"/>
            <a:ext cx="5221288" cy="449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58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R:\An Gum\Ginearalta\Féach Thart\FÉACH THART - R6\Stair - FT R6\Sleamhnáin - FT - Stair - R6\Íomhánna - Sleamhnáin - FT Stair - R6\Ceannach - Sleamhnáin - FT Stair - R6\13 Peirséas agus Meadúsa_Shutterstock\shutterstock_541304209 [Converted]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87" b="1986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"/>
          <p:cNvSpPr>
            <a:spLocks/>
          </p:cNvSpPr>
          <p:nvPr/>
        </p:nvSpPr>
        <p:spPr>
          <a:xfrm>
            <a:off x="948001" y="909000"/>
            <a:ext cx="10296000" cy="5040000"/>
          </a:xfrm>
          <a:prstGeom prst="rect">
            <a:avLst/>
          </a:prstGeom>
          <a:solidFill>
            <a:srgbClr val="FFFFFF">
              <a:alpha val="9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4" name="Rectangle 3"/>
          <p:cNvSpPr/>
          <p:nvPr/>
        </p:nvSpPr>
        <p:spPr>
          <a:xfrm>
            <a:off x="1181362" y="1101712"/>
            <a:ext cx="4386001" cy="1756992"/>
          </a:xfrm>
          <a:prstGeom prst="rect">
            <a:avLst/>
          </a:prstGeom>
        </p:spPr>
        <p:txBody>
          <a:bodyPr wrap="square" lIns="108000" tIns="108000" rIns="108000" bIns="10800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Chuir </a:t>
            </a:r>
            <a:r>
              <a:rPr lang="ga-IE" sz="2000" dirty="0" err="1" smtClean="0">
                <a:latin typeface="Tw Cen MT" panose="020B0602020104020603" pitchFamily="34" charset="0"/>
              </a:rPr>
              <a:t>Polydectes</a:t>
            </a:r>
            <a:r>
              <a:rPr lang="ga-IE" sz="2000" dirty="0" smtClean="0">
                <a:latin typeface="Tw Cen MT" panose="020B0602020104020603" pitchFamily="34" charset="0"/>
              </a:rPr>
              <a:t> fios ar Pheirséas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lá amháin.</a:t>
            </a:r>
          </a:p>
          <a:p>
            <a:r>
              <a:rPr lang="en-US" sz="2000" dirty="0" smtClean="0">
                <a:latin typeface="Tw Cen MT" panose="020B0602020104020603" pitchFamily="34" charset="0"/>
              </a:rPr>
              <a:t>	</a:t>
            </a:r>
            <a:r>
              <a:rPr lang="ga-IE" sz="2000" dirty="0" smtClean="0">
                <a:latin typeface="Tw Cen MT" panose="020B0602020104020603" pitchFamily="34" charset="0"/>
              </a:rPr>
              <a:t>‘Caithfidh tú Meadúsa a mharú,’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ar seisean leis, ‘agus a cloigeann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a thabhairt ar ais chugam.’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57875" y="1101712"/>
            <a:ext cx="5221288" cy="449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/>
          <p:nvPr/>
        </p:nvSpPr>
        <p:spPr>
          <a:xfrm>
            <a:off x="1181362" y="3028045"/>
            <a:ext cx="4386001" cy="2372545"/>
          </a:xfrm>
          <a:prstGeom prst="rect">
            <a:avLst/>
          </a:prstGeom>
        </p:spPr>
        <p:txBody>
          <a:bodyPr wrap="square" lIns="108000" tIns="108000" rIns="108000" bIns="10800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Bhí </a:t>
            </a:r>
            <a:r>
              <a:rPr lang="ga-IE" sz="2000" dirty="0" err="1" smtClean="0">
                <a:latin typeface="Tw Cen MT" panose="020B0602020104020603" pitchFamily="34" charset="0"/>
              </a:rPr>
              <a:t>Polydectes</a:t>
            </a:r>
            <a:r>
              <a:rPr lang="ga-IE" sz="2000" dirty="0" smtClean="0">
                <a:latin typeface="Tw Cen MT" panose="020B0602020104020603" pitchFamily="34" charset="0"/>
              </a:rPr>
              <a:t> cinnte de nach bhféadfadh </a:t>
            </a:r>
            <a:r>
              <a:rPr lang="ga-IE" sz="2000" dirty="0" err="1" smtClean="0">
                <a:latin typeface="Tw Cen MT" panose="020B0602020104020603" pitchFamily="34" charset="0"/>
              </a:rPr>
              <a:t>Peirséas</a:t>
            </a:r>
            <a:r>
              <a:rPr lang="ga-IE" sz="2000" dirty="0" smtClean="0">
                <a:latin typeface="Tw Cen MT" panose="020B0602020104020603" pitchFamily="34" charset="0"/>
              </a:rPr>
              <a:t> Meadúsa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a mharú. Bhí sé cinnte go bhféachfadh </a:t>
            </a:r>
            <a:r>
              <a:rPr lang="ga-IE" sz="2000" dirty="0" err="1" smtClean="0">
                <a:latin typeface="Tw Cen MT" panose="020B0602020104020603" pitchFamily="34" charset="0"/>
              </a:rPr>
              <a:t>Peirséas</a:t>
            </a:r>
            <a:r>
              <a:rPr lang="ga-IE" sz="2000" dirty="0" smtClean="0">
                <a:latin typeface="Tw Cen MT" panose="020B0602020104020603" pitchFamily="34" charset="0"/>
              </a:rPr>
              <a:t> isteach sna súile uirthi agus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go ndéanfaí dealbh de. Bheadh </a:t>
            </a:r>
            <a:r>
              <a:rPr lang="ga-IE" sz="2000" dirty="0" err="1" smtClean="0">
                <a:latin typeface="Tw Cen MT" panose="020B0602020104020603" pitchFamily="34" charset="0"/>
              </a:rPr>
              <a:t>Danae</a:t>
            </a:r>
            <a:r>
              <a:rPr lang="ga-IE" sz="2000" dirty="0" smtClean="0">
                <a:latin typeface="Tw Cen MT" panose="020B0602020104020603" pitchFamily="34" charset="0"/>
              </a:rPr>
              <a:t> ina haonar ansin agus bheadh sí breá sásta </a:t>
            </a:r>
            <a:r>
              <a:rPr lang="ga-IE" sz="2000" dirty="0" err="1" smtClean="0">
                <a:latin typeface="Tw Cen MT" panose="020B0602020104020603" pitchFamily="34" charset="0"/>
              </a:rPr>
              <a:t>Polydectes</a:t>
            </a:r>
            <a:r>
              <a:rPr lang="ga-IE" sz="2000" dirty="0" smtClean="0">
                <a:latin typeface="Tw Cen MT" panose="020B0602020104020603" pitchFamily="34" charset="0"/>
              </a:rPr>
              <a:t> a phósadh, dar leis.</a:t>
            </a:r>
            <a:endParaRPr lang="ga-IE" sz="20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82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7540</TotalTime>
  <Words>579</Words>
  <Application>Microsoft Office PowerPoint</Application>
  <PresentationFormat>Custom</PresentationFormat>
  <Paragraphs>85</Paragraphs>
  <Slides>19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maire ni ghallchobhair</dc:creator>
  <cp:lastModifiedBy>Cáit Nic Fhionnlaoich</cp:lastModifiedBy>
  <cp:revision>379</cp:revision>
  <cp:lastPrinted>2018-05-02T09:11:38Z</cp:lastPrinted>
  <dcterms:created xsi:type="dcterms:W3CDTF">2018-01-23T15:37:41Z</dcterms:created>
  <dcterms:modified xsi:type="dcterms:W3CDTF">2019-11-28T11:03:07Z</dcterms:modified>
</cp:coreProperties>
</file>