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7" r:id="rId1"/>
  </p:sldMasterIdLst>
  <p:notesMasterIdLst>
    <p:notesMasterId r:id="rId22"/>
  </p:notesMasterIdLst>
  <p:handoutMasterIdLst>
    <p:handoutMasterId r:id="rId23"/>
  </p:handoutMasterIdLst>
  <p:sldIdLst>
    <p:sldId id="279" r:id="rId2"/>
    <p:sldId id="261" r:id="rId3"/>
    <p:sldId id="274" r:id="rId4"/>
    <p:sldId id="267" r:id="rId5"/>
    <p:sldId id="285" r:id="rId6"/>
    <p:sldId id="269" r:id="rId7"/>
    <p:sldId id="287" r:id="rId8"/>
    <p:sldId id="266" r:id="rId9"/>
    <p:sldId id="282" r:id="rId10"/>
    <p:sldId id="258" r:id="rId11"/>
    <p:sldId id="262" r:id="rId12"/>
    <p:sldId id="276" r:id="rId13"/>
    <p:sldId id="277" r:id="rId14"/>
    <p:sldId id="278" r:id="rId15"/>
    <p:sldId id="286" r:id="rId16"/>
    <p:sldId id="275" r:id="rId17"/>
    <p:sldId id="280" r:id="rId18"/>
    <p:sldId id="281" r:id="rId19"/>
    <p:sldId id="283" r:id="rId20"/>
    <p:sldId id="284" r:id="rId21"/>
  </p:sldIdLst>
  <p:sldSz cx="12192000" cy="6858000"/>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áit Nic Fhionnlaoich" initials="CNF"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E2DD"/>
    <a:srgbClr val="FFFFFF"/>
    <a:srgbClr val="F1E5D3"/>
    <a:srgbClr val="D8C4BD"/>
    <a:srgbClr val="B9BEB2"/>
    <a:srgbClr val="77858A"/>
    <a:srgbClr val="9BA6AB"/>
    <a:srgbClr val="7EAFC9"/>
    <a:srgbClr val="F9F9D5"/>
    <a:srgbClr val="BBC7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74" autoAdjust="0"/>
    <p:restoredTop sz="91619" autoAdjust="0"/>
  </p:normalViewPr>
  <p:slideViewPr>
    <p:cSldViewPr snapToGrid="0">
      <p:cViewPr>
        <p:scale>
          <a:sx n="125" d="100"/>
          <a:sy n="125" d="100"/>
        </p:scale>
        <p:origin x="2388" y="1164"/>
      </p:cViewPr>
      <p:guideLst>
        <p:guide orient="horz" pos="2160"/>
        <p:guide pos="3840"/>
      </p:guideLst>
    </p:cSldViewPr>
  </p:slideViewPr>
  <p:notesTextViewPr>
    <p:cViewPr>
      <p:scale>
        <a:sx n="1" d="1"/>
        <a:sy n="1" d="1"/>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1543" cy="339884"/>
          </a:xfrm>
          <a:prstGeom prst="rect">
            <a:avLst/>
          </a:prstGeom>
        </p:spPr>
        <p:txBody>
          <a:bodyPr vert="horz" lIns="91440" tIns="45720" rIns="91440" bIns="45720" rtlCol="0"/>
          <a:lstStyle>
            <a:lvl1pPr algn="l">
              <a:defRPr sz="1200"/>
            </a:lvl1pPr>
          </a:lstStyle>
          <a:p>
            <a:endParaRPr lang="ga-IE"/>
          </a:p>
        </p:txBody>
      </p:sp>
      <p:sp>
        <p:nvSpPr>
          <p:cNvPr id="3" name="Date Placeholder 2"/>
          <p:cNvSpPr>
            <a:spLocks noGrp="1"/>
          </p:cNvSpPr>
          <p:nvPr>
            <p:ph type="dt" sz="quarter" idx="1"/>
          </p:nvPr>
        </p:nvSpPr>
        <p:spPr>
          <a:xfrm>
            <a:off x="5622799" y="0"/>
            <a:ext cx="4301543" cy="339884"/>
          </a:xfrm>
          <a:prstGeom prst="rect">
            <a:avLst/>
          </a:prstGeom>
        </p:spPr>
        <p:txBody>
          <a:bodyPr vert="horz" lIns="91440" tIns="45720" rIns="91440" bIns="45720" rtlCol="0"/>
          <a:lstStyle>
            <a:lvl1pPr algn="r">
              <a:defRPr sz="1200"/>
            </a:lvl1pPr>
          </a:lstStyle>
          <a:p>
            <a:fld id="{11612AA7-8FA2-474D-BC7E-4DFE9C413B3F}" type="datetimeFigureOut">
              <a:rPr lang="ga-IE" smtClean="0"/>
              <a:t>22/01/2020</a:t>
            </a:fld>
            <a:endParaRPr lang="ga-IE"/>
          </a:p>
        </p:txBody>
      </p:sp>
      <p:sp>
        <p:nvSpPr>
          <p:cNvPr id="4" name="Footer Placeholder 3"/>
          <p:cNvSpPr>
            <a:spLocks noGrp="1"/>
          </p:cNvSpPr>
          <p:nvPr>
            <p:ph type="ftr" sz="quarter" idx="2"/>
          </p:nvPr>
        </p:nvSpPr>
        <p:spPr>
          <a:xfrm>
            <a:off x="1" y="6456611"/>
            <a:ext cx="4301543" cy="339884"/>
          </a:xfrm>
          <a:prstGeom prst="rect">
            <a:avLst/>
          </a:prstGeom>
        </p:spPr>
        <p:txBody>
          <a:bodyPr vert="horz" lIns="91440" tIns="45720" rIns="91440" bIns="45720" rtlCol="0" anchor="b"/>
          <a:lstStyle>
            <a:lvl1pPr algn="l">
              <a:defRPr sz="1200"/>
            </a:lvl1pPr>
          </a:lstStyle>
          <a:p>
            <a:endParaRPr lang="ga-IE"/>
          </a:p>
        </p:txBody>
      </p:sp>
      <p:sp>
        <p:nvSpPr>
          <p:cNvPr id="5" name="Slide Number Placeholder 4"/>
          <p:cNvSpPr>
            <a:spLocks noGrp="1"/>
          </p:cNvSpPr>
          <p:nvPr>
            <p:ph type="sldNum" sz="quarter" idx="3"/>
          </p:nvPr>
        </p:nvSpPr>
        <p:spPr>
          <a:xfrm>
            <a:off x="5622799" y="6456611"/>
            <a:ext cx="4301543" cy="339884"/>
          </a:xfrm>
          <a:prstGeom prst="rect">
            <a:avLst/>
          </a:prstGeom>
        </p:spPr>
        <p:txBody>
          <a:bodyPr vert="horz" lIns="91440" tIns="45720" rIns="91440" bIns="45720" rtlCol="0" anchor="b"/>
          <a:lstStyle>
            <a:lvl1pPr algn="r">
              <a:defRPr sz="1200"/>
            </a:lvl1pPr>
          </a:lstStyle>
          <a:p>
            <a:fld id="{687C9119-2BF4-44E5-80E1-E0D5C41DE80B}" type="slidenum">
              <a:rPr lang="ga-IE" smtClean="0"/>
              <a:t>‹#›</a:t>
            </a:fld>
            <a:endParaRPr lang="ga-IE"/>
          </a:p>
        </p:txBody>
      </p:sp>
    </p:spTree>
    <p:extLst>
      <p:ext uri="{BB962C8B-B14F-4D97-AF65-F5344CB8AC3E}">
        <p14:creationId xmlns:p14="http://schemas.microsoft.com/office/powerpoint/2010/main" val="18241675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1543" cy="34106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22799" y="0"/>
            <a:ext cx="4301543" cy="341064"/>
          </a:xfrm>
          <a:prstGeom prst="rect">
            <a:avLst/>
          </a:prstGeom>
        </p:spPr>
        <p:txBody>
          <a:bodyPr vert="horz" lIns="91440" tIns="45720" rIns="91440" bIns="45720" rtlCol="0"/>
          <a:lstStyle>
            <a:lvl1pPr algn="r">
              <a:defRPr sz="1200"/>
            </a:lvl1pPr>
          </a:lstStyle>
          <a:p>
            <a:fld id="{EF06031B-AAD8-4491-9799-242612D9FE44}" type="datetimeFigureOut">
              <a:rPr lang="en-GB" smtClean="0"/>
              <a:t>22/01/2020</a:t>
            </a:fld>
            <a:endParaRPr lang="en-GB"/>
          </a:p>
        </p:txBody>
      </p:sp>
      <p:sp>
        <p:nvSpPr>
          <p:cNvPr id="4" name="Slide Image Placeholder 3"/>
          <p:cNvSpPr>
            <a:spLocks noGrp="1" noRot="1" noChangeAspect="1"/>
          </p:cNvSpPr>
          <p:nvPr>
            <p:ph type="sldImg" idx="2"/>
          </p:nvPr>
        </p:nvSpPr>
        <p:spPr>
          <a:xfrm>
            <a:off x="2925763" y="850900"/>
            <a:ext cx="4075112" cy="22923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2665" y="3271381"/>
            <a:ext cx="7941310" cy="267658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6456612"/>
            <a:ext cx="4301543" cy="34106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22799" y="6456612"/>
            <a:ext cx="4301543" cy="341064"/>
          </a:xfrm>
          <a:prstGeom prst="rect">
            <a:avLst/>
          </a:prstGeom>
        </p:spPr>
        <p:txBody>
          <a:bodyPr vert="horz" lIns="91440" tIns="45720" rIns="91440" bIns="45720" rtlCol="0" anchor="b"/>
          <a:lstStyle>
            <a:lvl1pPr algn="r">
              <a:defRPr sz="1200"/>
            </a:lvl1pPr>
          </a:lstStyle>
          <a:p>
            <a:fld id="{8DF396B4-D27F-437D-A1E4-563A18D4DF04}" type="slidenum">
              <a:rPr lang="en-GB" smtClean="0"/>
              <a:t>‹#›</a:t>
            </a:fld>
            <a:endParaRPr lang="en-GB"/>
          </a:p>
        </p:txBody>
      </p:sp>
    </p:spTree>
    <p:extLst>
      <p:ext uri="{BB962C8B-B14F-4D97-AF65-F5344CB8AC3E}">
        <p14:creationId xmlns:p14="http://schemas.microsoft.com/office/powerpoint/2010/main" val="4203920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ga-IE" dirty="0"/>
          </a:p>
        </p:txBody>
      </p:sp>
      <p:sp>
        <p:nvSpPr>
          <p:cNvPr id="4" name="Slide Number Placeholder 3"/>
          <p:cNvSpPr>
            <a:spLocks noGrp="1"/>
          </p:cNvSpPr>
          <p:nvPr>
            <p:ph type="sldNum" sz="quarter" idx="10"/>
          </p:nvPr>
        </p:nvSpPr>
        <p:spPr/>
        <p:txBody>
          <a:bodyPr/>
          <a:lstStyle/>
          <a:p>
            <a:fld id="{8DF396B4-D27F-437D-A1E4-563A18D4DF04}" type="slidenum">
              <a:rPr lang="en-GB" smtClean="0"/>
              <a:t>3</a:t>
            </a:fld>
            <a:endParaRPr lang="en-GB"/>
          </a:p>
        </p:txBody>
      </p:sp>
    </p:spTree>
    <p:extLst>
      <p:ext uri="{BB962C8B-B14F-4D97-AF65-F5344CB8AC3E}">
        <p14:creationId xmlns:p14="http://schemas.microsoft.com/office/powerpoint/2010/main" val="4813305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ga-IE" dirty="0"/>
          </a:p>
        </p:txBody>
      </p:sp>
      <p:sp>
        <p:nvSpPr>
          <p:cNvPr id="4" name="Slide Number Placeholder 3"/>
          <p:cNvSpPr>
            <a:spLocks noGrp="1"/>
          </p:cNvSpPr>
          <p:nvPr>
            <p:ph type="sldNum" sz="quarter" idx="10"/>
          </p:nvPr>
        </p:nvSpPr>
        <p:spPr/>
        <p:txBody>
          <a:bodyPr/>
          <a:lstStyle/>
          <a:p>
            <a:fld id="{8DF396B4-D27F-437D-A1E4-563A18D4DF04}" type="slidenum">
              <a:rPr lang="en-GB" smtClean="0"/>
              <a:t>14</a:t>
            </a:fld>
            <a:endParaRPr lang="en-GB"/>
          </a:p>
        </p:txBody>
      </p:sp>
    </p:spTree>
    <p:extLst>
      <p:ext uri="{BB962C8B-B14F-4D97-AF65-F5344CB8AC3E}">
        <p14:creationId xmlns:p14="http://schemas.microsoft.com/office/powerpoint/2010/main" val="10126677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ga-IE" dirty="0"/>
          </a:p>
        </p:txBody>
      </p:sp>
      <p:sp>
        <p:nvSpPr>
          <p:cNvPr id="4" name="Slide Number Placeholder 3"/>
          <p:cNvSpPr>
            <a:spLocks noGrp="1"/>
          </p:cNvSpPr>
          <p:nvPr>
            <p:ph type="sldNum" sz="quarter" idx="10"/>
          </p:nvPr>
        </p:nvSpPr>
        <p:spPr/>
        <p:txBody>
          <a:bodyPr/>
          <a:lstStyle/>
          <a:p>
            <a:fld id="{8DF396B4-D27F-437D-A1E4-563A18D4DF04}" type="slidenum">
              <a:rPr lang="en-GB" smtClean="0"/>
              <a:t>16</a:t>
            </a:fld>
            <a:endParaRPr lang="en-GB"/>
          </a:p>
        </p:txBody>
      </p:sp>
    </p:spTree>
    <p:extLst>
      <p:ext uri="{BB962C8B-B14F-4D97-AF65-F5344CB8AC3E}">
        <p14:creationId xmlns:p14="http://schemas.microsoft.com/office/powerpoint/2010/main" val="4060394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C543250-E910-4175-B083-60C4D2C53284}" type="slidenum">
              <a:rPr lang="en-GB"/>
              <a:pPr fontAlgn="base">
                <a:spcBef>
                  <a:spcPct val="0"/>
                </a:spcBef>
                <a:spcAft>
                  <a:spcPct val="0"/>
                </a:spcAft>
              </a:pPr>
              <a:t>17</a:t>
            </a:fld>
            <a:endParaRPr lang="en-GB"/>
          </a:p>
        </p:txBody>
      </p:sp>
      <p:sp>
        <p:nvSpPr>
          <p:cNvPr id="409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ga-IE" dirty="0" smtClean="0"/>
          </a:p>
        </p:txBody>
      </p:sp>
    </p:spTree>
    <p:extLst>
      <p:ext uri="{BB962C8B-B14F-4D97-AF65-F5344CB8AC3E}">
        <p14:creationId xmlns:p14="http://schemas.microsoft.com/office/powerpoint/2010/main" val="435645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F25E446-68DB-4FF0-A2EE-B8A0C9DBC5D2}" type="slidenum">
              <a:rPr lang="en-US"/>
              <a:pPr fontAlgn="base">
                <a:spcBef>
                  <a:spcPct val="0"/>
                </a:spcBef>
                <a:spcAft>
                  <a:spcPct val="0"/>
                </a:spcAft>
              </a:pPr>
              <a:t>4</a:t>
            </a:fld>
            <a:endParaRPr lang="en-US"/>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endParaRPr lang="ga-IE" altLang="en-US" sz="1200" dirty="0" smtClean="0">
              <a:latin typeface="Tw Cen MT" panose="020B0602020104020603" pitchFamily="34" charset="0"/>
            </a:endParaRPr>
          </a:p>
          <a:p>
            <a:pPr>
              <a:spcBef>
                <a:spcPct val="0"/>
              </a:spcBef>
            </a:pPr>
            <a:endParaRPr lang="en-GB" dirty="0" smtClean="0"/>
          </a:p>
        </p:txBody>
      </p:sp>
    </p:spTree>
    <p:extLst>
      <p:ext uri="{BB962C8B-B14F-4D97-AF65-F5344CB8AC3E}">
        <p14:creationId xmlns:p14="http://schemas.microsoft.com/office/powerpoint/2010/main" val="240331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ga-IE" dirty="0"/>
          </a:p>
        </p:txBody>
      </p:sp>
      <p:sp>
        <p:nvSpPr>
          <p:cNvPr id="4" name="Slide Number Placeholder 3"/>
          <p:cNvSpPr>
            <a:spLocks noGrp="1"/>
          </p:cNvSpPr>
          <p:nvPr>
            <p:ph type="sldNum" sz="quarter" idx="10"/>
          </p:nvPr>
        </p:nvSpPr>
        <p:spPr/>
        <p:txBody>
          <a:bodyPr/>
          <a:lstStyle/>
          <a:p>
            <a:fld id="{8DF396B4-D27F-437D-A1E4-563A18D4DF04}" type="slidenum">
              <a:rPr lang="en-GB" smtClean="0"/>
              <a:t>5</a:t>
            </a:fld>
            <a:endParaRPr lang="en-GB"/>
          </a:p>
        </p:txBody>
      </p:sp>
    </p:spTree>
    <p:extLst>
      <p:ext uri="{BB962C8B-B14F-4D97-AF65-F5344CB8AC3E}">
        <p14:creationId xmlns:p14="http://schemas.microsoft.com/office/powerpoint/2010/main" val="3777230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ga-IE" dirty="0"/>
          </a:p>
        </p:txBody>
      </p:sp>
      <p:sp>
        <p:nvSpPr>
          <p:cNvPr id="4" name="Slide Number Placeholder 3"/>
          <p:cNvSpPr>
            <a:spLocks noGrp="1"/>
          </p:cNvSpPr>
          <p:nvPr>
            <p:ph type="sldNum" sz="quarter" idx="10"/>
          </p:nvPr>
        </p:nvSpPr>
        <p:spPr/>
        <p:txBody>
          <a:bodyPr/>
          <a:lstStyle/>
          <a:p>
            <a:fld id="{8DF396B4-D27F-437D-A1E4-563A18D4DF04}" type="slidenum">
              <a:rPr lang="en-GB" smtClean="0"/>
              <a:t>6</a:t>
            </a:fld>
            <a:endParaRPr lang="en-GB"/>
          </a:p>
        </p:txBody>
      </p:sp>
    </p:spTree>
    <p:extLst>
      <p:ext uri="{BB962C8B-B14F-4D97-AF65-F5344CB8AC3E}">
        <p14:creationId xmlns:p14="http://schemas.microsoft.com/office/powerpoint/2010/main" val="2663365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ga-IE" dirty="0"/>
          </a:p>
        </p:txBody>
      </p:sp>
      <p:sp>
        <p:nvSpPr>
          <p:cNvPr id="4" name="Slide Number Placeholder 3"/>
          <p:cNvSpPr>
            <a:spLocks noGrp="1"/>
          </p:cNvSpPr>
          <p:nvPr>
            <p:ph type="sldNum" sz="quarter" idx="10"/>
          </p:nvPr>
        </p:nvSpPr>
        <p:spPr/>
        <p:txBody>
          <a:bodyPr/>
          <a:lstStyle/>
          <a:p>
            <a:fld id="{8DF396B4-D27F-437D-A1E4-563A18D4DF04}" type="slidenum">
              <a:rPr lang="en-GB" smtClean="0"/>
              <a:t>9</a:t>
            </a:fld>
            <a:endParaRPr lang="en-GB"/>
          </a:p>
        </p:txBody>
      </p:sp>
    </p:spTree>
    <p:extLst>
      <p:ext uri="{BB962C8B-B14F-4D97-AF65-F5344CB8AC3E}">
        <p14:creationId xmlns:p14="http://schemas.microsoft.com/office/powerpoint/2010/main" val="629253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ga-IE" dirty="0"/>
          </a:p>
        </p:txBody>
      </p:sp>
      <p:sp>
        <p:nvSpPr>
          <p:cNvPr id="4" name="Slide Number Placeholder 3"/>
          <p:cNvSpPr>
            <a:spLocks noGrp="1"/>
          </p:cNvSpPr>
          <p:nvPr>
            <p:ph type="sldNum" sz="quarter" idx="10"/>
          </p:nvPr>
        </p:nvSpPr>
        <p:spPr/>
        <p:txBody>
          <a:bodyPr/>
          <a:lstStyle/>
          <a:p>
            <a:fld id="{8DF396B4-D27F-437D-A1E4-563A18D4DF04}" type="slidenum">
              <a:rPr lang="en-GB" smtClean="0"/>
              <a:t>10</a:t>
            </a:fld>
            <a:endParaRPr lang="en-GB"/>
          </a:p>
        </p:txBody>
      </p:sp>
    </p:spTree>
    <p:extLst>
      <p:ext uri="{BB962C8B-B14F-4D97-AF65-F5344CB8AC3E}">
        <p14:creationId xmlns:p14="http://schemas.microsoft.com/office/powerpoint/2010/main" val="3242770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ga-IE" dirty="0"/>
          </a:p>
        </p:txBody>
      </p:sp>
      <p:sp>
        <p:nvSpPr>
          <p:cNvPr id="4" name="Slide Number Placeholder 3"/>
          <p:cNvSpPr>
            <a:spLocks noGrp="1"/>
          </p:cNvSpPr>
          <p:nvPr>
            <p:ph type="sldNum" sz="quarter" idx="10"/>
          </p:nvPr>
        </p:nvSpPr>
        <p:spPr/>
        <p:txBody>
          <a:bodyPr/>
          <a:lstStyle/>
          <a:p>
            <a:fld id="{8DF396B4-D27F-437D-A1E4-563A18D4DF04}" type="slidenum">
              <a:rPr lang="en-GB" smtClean="0"/>
              <a:t>11</a:t>
            </a:fld>
            <a:endParaRPr lang="en-GB"/>
          </a:p>
        </p:txBody>
      </p:sp>
    </p:spTree>
    <p:extLst>
      <p:ext uri="{BB962C8B-B14F-4D97-AF65-F5344CB8AC3E}">
        <p14:creationId xmlns:p14="http://schemas.microsoft.com/office/powerpoint/2010/main" val="1474767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ga-IE" dirty="0"/>
          </a:p>
        </p:txBody>
      </p:sp>
      <p:sp>
        <p:nvSpPr>
          <p:cNvPr id="4" name="Slide Number Placeholder 3"/>
          <p:cNvSpPr>
            <a:spLocks noGrp="1"/>
          </p:cNvSpPr>
          <p:nvPr>
            <p:ph type="sldNum" sz="quarter" idx="10"/>
          </p:nvPr>
        </p:nvSpPr>
        <p:spPr/>
        <p:txBody>
          <a:bodyPr/>
          <a:lstStyle/>
          <a:p>
            <a:fld id="{8DF396B4-D27F-437D-A1E4-563A18D4DF04}" type="slidenum">
              <a:rPr lang="en-GB" smtClean="0"/>
              <a:t>12</a:t>
            </a:fld>
            <a:endParaRPr lang="en-GB"/>
          </a:p>
        </p:txBody>
      </p:sp>
    </p:spTree>
    <p:extLst>
      <p:ext uri="{BB962C8B-B14F-4D97-AF65-F5344CB8AC3E}">
        <p14:creationId xmlns:p14="http://schemas.microsoft.com/office/powerpoint/2010/main" val="3777230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ga-IE" dirty="0"/>
          </a:p>
        </p:txBody>
      </p:sp>
      <p:sp>
        <p:nvSpPr>
          <p:cNvPr id="4" name="Slide Number Placeholder 3"/>
          <p:cNvSpPr>
            <a:spLocks noGrp="1"/>
          </p:cNvSpPr>
          <p:nvPr>
            <p:ph type="sldNum" sz="quarter" idx="10"/>
          </p:nvPr>
        </p:nvSpPr>
        <p:spPr/>
        <p:txBody>
          <a:bodyPr/>
          <a:lstStyle/>
          <a:p>
            <a:fld id="{8DF396B4-D27F-437D-A1E4-563A18D4DF04}" type="slidenum">
              <a:rPr lang="en-GB" smtClean="0"/>
              <a:t>13</a:t>
            </a:fld>
            <a:endParaRPr lang="en-GB"/>
          </a:p>
        </p:txBody>
      </p:sp>
    </p:spTree>
    <p:extLst>
      <p:ext uri="{BB962C8B-B14F-4D97-AF65-F5344CB8AC3E}">
        <p14:creationId xmlns:p14="http://schemas.microsoft.com/office/powerpoint/2010/main" val="1213477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9665BAD-B976-4EF8-9439-4AEC547AF3EA}" type="datetimeFigureOut">
              <a:rPr lang="en-GB" smtClean="0"/>
              <a:t>22/01/2020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5AC9DA-BDCC-4EB8-9F7A-36F1B513D3FE}" type="slidenum">
              <a:rPr lang="en-GB" smtClean="0"/>
              <a:t>‹#›</a:t>
            </a:fld>
            <a:endParaRPr lang="en-GB"/>
          </a:p>
        </p:txBody>
      </p:sp>
    </p:spTree>
    <p:extLst>
      <p:ext uri="{BB962C8B-B14F-4D97-AF65-F5344CB8AC3E}">
        <p14:creationId xmlns:p14="http://schemas.microsoft.com/office/powerpoint/2010/main" val="1871817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9665BAD-B976-4EF8-9439-4AEC547AF3EA}" type="datetimeFigureOut">
              <a:rPr lang="en-GB" smtClean="0"/>
              <a:t>22/01/2020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5AC9DA-BDCC-4EB8-9F7A-36F1B513D3FE}" type="slidenum">
              <a:rPr lang="en-GB" smtClean="0"/>
              <a:t>‹#›</a:t>
            </a:fld>
            <a:endParaRPr lang="en-GB"/>
          </a:p>
        </p:txBody>
      </p:sp>
    </p:spTree>
    <p:extLst>
      <p:ext uri="{BB962C8B-B14F-4D97-AF65-F5344CB8AC3E}">
        <p14:creationId xmlns:p14="http://schemas.microsoft.com/office/powerpoint/2010/main" val="3098964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9665BAD-B976-4EF8-9439-4AEC547AF3EA}" type="datetimeFigureOut">
              <a:rPr lang="en-GB" smtClean="0"/>
              <a:t>22/01/2020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5AC9DA-BDCC-4EB8-9F7A-36F1B513D3FE}" type="slidenum">
              <a:rPr lang="en-GB" smtClean="0"/>
              <a:t>‹#›</a:t>
            </a:fld>
            <a:endParaRPr lang="en-GB"/>
          </a:p>
        </p:txBody>
      </p:sp>
    </p:spTree>
    <p:extLst>
      <p:ext uri="{BB962C8B-B14F-4D97-AF65-F5344CB8AC3E}">
        <p14:creationId xmlns:p14="http://schemas.microsoft.com/office/powerpoint/2010/main" val="3608379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Rounded Rectangle 4"/>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4107740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9665BAD-B976-4EF8-9439-4AEC547AF3EA}" type="datetimeFigureOut">
              <a:rPr lang="en-GB" smtClean="0"/>
              <a:t>22/01/2020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5AC9DA-BDCC-4EB8-9F7A-36F1B513D3FE}" type="slidenum">
              <a:rPr lang="en-GB" smtClean="0"/>
              <a:t>‹#›</a:t>
            </a:fld>
            <a:endParaRPr lang="en-GB"/>
          </a:p>
        </p:txBody>
      </p:sp>
    </p:spTree>
    <p:extLst>
      <p:ext uri="{BB962C8B-B14F-4D97-AF65-F5344CB8AC3E}">
        <p14:creationId xmlns:p14="http://schemas.microsoft.com/office/powerpoint/2010/main" val="4242174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665BAD-B976-4EF8-9439-4AEC547AF3EA}" type="datetimeFigureOut">
              <a:rPr lang="en-GB" smtClean="0"/>
              <a:t>22/01/2020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5AC9DA-BDCC-4EB8-9F7A-36F1B513D3FE}" type="slidenum">
              <a:rPr lang="en-GB" smtClean="0"/>
              <a:t>‹#›</a:t>
            </a:fld>
            <a:endParaRPr lang="en-GB"/>
          </a:p>
        </p:txBody>
      </p:sp>
    </p:spTree>
    <p:extLst>
      <p:ext uri="{BB962C8B-B14F-4D97-AF65-F5344CB8AC3E}">
        <p14:creationId xmlns:p14="http://schemas.microsoft.com/office/powerpoint/2010/main" val="769025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9665BAD-B976-4EF8-9439-4AEC547AF3EA}" type="datetimeFigureOut">
              <a:rPr lang="en-GB" smtClean="0"/>
              <a:t>22/01/2020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35AC9DA-BDCC-4EB8-9F7A-36F1B513D3FE}" type="slidenum">
              <a:rPr lang="en-GB" smtClean="0"/>
              <a:t>‹#›</a:t>
            </a:fld>
            <a:endParaRPr lang="en-GB"/>
          </a:p>
        </p:txBody>
      </p:sp>
    </p:spTree>
    <p:extLst>
      <p:ext uri="{BB962C8B-B14F-4D97-AF65-F5344CB8AC3E}">
        <p14:creationId xmlns:p14="http://schemas.microsoft.com/office/powerpoint/2010/main" val="2458277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9665BAD-B976-4EF8-9439-4AEC547AF3EA}" type="datetimeFigureOut">
              <a:rPr lang="en-GB" smtClean="0"/>
              <a:t>22/01/2020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35AC9DA-BDCC-4EB8-9F7A-36F1B513D3FE}" type="slidenum">
              <a:rPr lang="en-GB" smtClean="0"/>
              <a:t>‹#›</a:t>
            </a:fld>
            <a:endParaRPr lang="en-GB"/>
          </a:p>
        </p:txBody>
      </p:sp>
    </p:spTree>
    <p:extLst>
      <p:ext uri="{BB962C8B-B14F-4D97-AF65-F5344CB8AC3E}">
        <p14:creationId xmlns:p14="http://schemas.microsoft.com/office/powerpoint/2010/main" val="573243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9665BAD-B976-4EF8-9439-4AEC547AF3EA}" type="datetimeFigureOut">
              <a:rPr lang="en-GB" smtClean="0"/>
              <a:t>22/01/2020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35AC9DA-BDCC-4EB8-9F7A-36F1B513D3FE}" type="slidenum">
              <a:rPr lang="en-GB" smtClean="0"/>
              <a:t>‹#›</a:t>
            </a:fld>
            <a:endParaRPr lang="en-GB"/>
          </a:p>
        </p:txBody>
      </p:sp>
    </p:spTree>
    <p:extLst>
      <p:ext uri="{BB962C8B-B14F-4D97-AF65-F5344CB8AC3E}">
        <p14:creationId xmlns:p14="http://schemas.microsoft.com/office/powerpoint/2010/main" val="2322306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665BAD-B976-4EF8-9439-4AEC547AF3EA}" type="datetimeFigureOut">
              <a:rPr lang="en-GB" smtClean="0"/>
              <a:t>22/01/2020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35AC9DA-BDCC-4EB8-9F7A-36F1B513D3FE}" type="slidenum">
              <a:rPr lang="en-GB" smtClean="0"/>
              <a:t>‹#›</a:t>
            </a:fld>
            <a:endParaRPr lang="en-GB"/>
          </a:p>
        </p:txBody>
      </p:sp>
    </p:spTree>
    <p:extLst>
      <p:ext uri="{BB962C8B-B14F-4D97-AF65-F5344CB8AC3E}">
        <p14:creationId xmlns:p14="http://schemas.microsoft.com/office/powerpoint/2010/main" val="383933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665BAD-B976-4EF8-9439-4AEC547AF3EA}" type="datetimeFigureOut">
              <a:rPr lang="en-GB" smtClean="0"/>
              <a:t>22/01/2020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35AC9DA-BDCC-4EB8-9F7A-36F1B513D3FE}" type="slidenum">
              <a:rPr lang="en-GB" smtClean="0"/>
              <a:t>‹#›</a:t>
            </a:fld>
            <a:endParaRPr lang="en-GB"/>
          </a:p>
        </p:txBody>
      </p:sp>
    </p:spTree>
    <p:extLst>
      <p:ext uri="{BB962C8B-B14F-4D97-AF65-F5344CB8AC3E}">
        <p14:creationId xmlns:p14="http://schemas.microsoft.com/office/powerpoint/2010/main" val="2635403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665BAD-B976-4EF8-9439-4AEC547AF3EA}" type="datetimeFigureOut">
              <a:rPr lang="en-GB" smtClean="0"/>
              <a:t>22/01/2020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35AC9DA-BDCC-4EB8-9F7A-36F1B513D3FE}" type="slidenum">
              <a:rPr lang="en-GB" smtClean="0"/>
              <a:t>‹#›</a:t>
            </a:fld>
            <a:endParaRPr lang="en-GB"/>
          </a:p>
        </p:txBody>
      </p:sp>
    </p:spTree>
    <p:extLst>
      <p:ext uri="{BB962C8B-B14F-4D97-AF65-F5344CB8AC3E}">
        <p14:creationId xmlns:p14="http://schemas.microsoft.com/office/powerpoint/2010/main" val="3968856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9BEB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665BAD-B976-4EF8-9439-4AEC547AF3EA}" type="datetimeFigureOut">
              <a:rPr lang="en-GB" smtClean="0"/>
              <a:t>22/01/2020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5AC9DA-BDCC-4EB8-9F7A-36F1B513D3FE}" type="slidenum">
              <a:rPr lang="en-GB" smtClean="0"/>
              <a:t>‹#›</a:t>
            </a:fld>
            <a:endParaRPr lang="en-GB"/>
          </a:p>
        </p:txBody>
      </p:sp>
    </p:spTree>
    <p:extLst>
      <p:ext uri="{BB962C8B-B14F-4D97-AF65-F5344CB8AC3E}">
        <p14:creationId xmlns:p14="http://schemas.microsoft.com/office/powerpoint/2010/main" val="2861624116"/>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www.youtube.com/watch?v=kmM_HEHhvWM" TargetMode="External"/><Relationship Id="rId2" Type="http://schemas.openxmlformats.org/officeDocument/2006/relationships/hyperlink" Target="http://derrynanehouse.ie/ga/"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spect="1"/>
          </p:cNvSpPr>
          <p:nvPr/>
        </p:nvSpPr>
        <p:spPr>
          <a:xfrm>
            <a:off x="342900" y="309487"/>
            <a:ext cx="11515725" cy="62691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977900" y="645507"/>
            <a:ext cx="4820479" cy="559707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4"/>
          <p:cNvSpPr>
            <a:spLocks noChangeArrowheads="1"/>
          </p:cNvSpPr>
          <p:nvPr/>
        </p:nvSpPr>
        <p:spPr bwMode="auto">
          <a:xfrm>
            <a:off x="5928750" y="2564788"/>
            <a:ext cx="5399649" cy="1510771"/>
          </a:xfrm>
          <a:prstGeom prst="rect">
            <a:avLst/>
          </a:prstGeom>
          <a:noFill/>
          <a:ln>
            <a:noFill/>
          </a:ln>
          <a:extLst/>
        </p:spPr>
        <p:txBody>
          <a:bodyPr wrap="square" lIns="108000" tIns="108000" rIns="108000" bIns="108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nSpc>
                <a:spcPct val="100000"/>
              </a:lnSpc>
              <a:spcBef>
                <a:spcPct val="0"/>
              </a:spcBef>
              <a:buNone/>
            </a:pPr>
            <a:r>
              <a:rPr lang="ga-IE" altLang="en-US" sz="4200" dirty="0" smtClean="0">
                <a:solidFill>
                  <a:schemeClr val="tx1"/>
                </a:solidFill>
                <a:latin typeface="Segoe Script" panose="030B0504020000000003" pitchFamily="66" charset="0"/>
              </a:rPr>
              <a:t>Dónall Ó Conaill </a:t>
            </a:r>
            <a:r>
              <a:rPr lang="en-GB" altLang="en-US" sz="4200" dirty="0" smtClean="0">
                <a:solidFill>
                  <a:schemeClr val="tx1"/>
                </a:solidFill>
                <a:latin typeface="Segoe Script" panose="030B0504020000000003" pitchFamily="66" charset="0"/>
              </a:rPr>
              <a:t>(1775 – 1847)</a:t>
            </a:r>
            <a:endParaRPr lang="en-GB" altLang="en-US" sz="4200" dirty="0">
              <a:solidFill>
                <a:schemeClr val="tx1"/>
              </a:solidFill>
              <a:latin typeface="Segoe Script" panose="030B0504020000000003" pitchFamily="66" charset="0"/>
            </a:endParaRPr>
          </a:p>
        </p:txBody>
      </p:sp>
    </p:spTree>
    <p:extLst>
      <p:ext uri="{BB962C8B-B14F-4D97-AF65-F5344CB8AC3E}">
        <p14:creationId xmlns:p14="http://schemas.microsoft.com/office/powerpoint/2010/main" val="61609930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ChangeAspect="1"/>
          </p:cNvSpPr>
          <p:nvPr/>
        </p:nvSpPr>
        <p:spPr>
          <a:xfrm>
            <a:off x="342900" y="309487"/>
            <a:ext cx="11515725" cy="62691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4"/>
          <p:cNvSpPr>
            <a:spLocks noChangeArrowheads="1"/>
          </p:cNvSpPr>
          <p:nvPr/>
        </p:nvSpPr>
        <p:spPr bwMode="auto">
          <a:xfrm>
            <a:off x="846000" y="3960000"/>
            <a:ext cx="10541272" cy="895218"/>
          </a:xfrm>
          <a:prstGeom prst="rect">
            <a:avLst/>
          </a:prstGeom>
          <a:solidFill>
            <a:srgbClr val="E0E2DD"/>
          </a:solidFill>
          <a:ln>
            <a:solidFill>
              <a:schemeClr val="tx1"/>
            </a:solidFill>
          </a:ln>
          <a:effectLst>
            <a:outerShdw blurRad="50800" dist="38100" dir="2700000" algn="tl" rotWithShape="0">
              <a:prstClr val="black">
                <a:alpha val="40000"/>
              </a:prstClr>
            </a:outerShdw>
          </a:effectLst>
          <a:extLst/>
        </p:spPr>
        <p:txBody>
          <a:bodyPr wrap="square" lIns="108000" tIns="108000" rIns="108000" bIns="108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ga-IE" altLang="en-US" sz="2200" dirty="0" smtClean="0">
                <a:solidFill>
                  <a:schemeClr val="tx1"/>
                </a:solidFill>
                <a:latin typeface="Tw Cen MT" panose="020B0602020104020603" pitchFamily="34" charset="0"/>
              </a:rPr>
              <a:t>In ainneoin na mbagairtí, vótáil na </a:t>
            </a:r>
            <a:r>
              <a:rPr lang="ga-IE" altLang="en-US" sz="2200" dirty="0" err="1" smtClean="0">
                <a:solidFill>
                  <a:schemeClr val="tx1"/>
                </a:solidFill>
                <a:latin typeface="Tw Cen MT" panose="020B0602020104020603" pitchFamily="34" charset="0"/>
              </a:rPr>
              <a:t>tionóntaí</a:t>
            </a:r>
            <a:r>
              <a:rPr lang="ga-IE" altLang="en-US" sz="2200" dirty="0" smtClean="0">
                <a:solidFill>
                  <a:schemeClr val="tx1"/>
                </a:solidFill>
                <a:latin typeface="Tw Cen MT" panose="020B0602020104020603" pitchFamily="34" charset="0"/>
              </a:rPr>
              <a:t> ar son </a:t>
            </a:r>
            <a:r>
              <a:rPr lang="en-US" altLang="en-US" sz="2200" dirty="0" smtClean="0">
                <a:solidFill>
                  <a:schemeClr val="tx1"/>
                </a:solidFill>
                <a:latin typeface="Tw Cen MT" panose="020B0602020104020603" pitchFamily="34" charset="0"/>
              </a:rPr>
              <a:t>an </a:t>
            </a:r>
            <a:r>
              <a:rPr lang="ga-IE" altLang="en-US" sz="2200" dirty="0" smtClean="0">
                <a:solidFill>
                  <a:schemeClr val="tx1"/>
                </a:solidFill>
                <a:latin typeface="Tw Cen MT" panose="020B0602020104020603" pitchFamily="34" charset="0"/>
              </a:rPr>
              <a:t>Chonallaigh. Toghadh ina fheisire do Chontae an Chláir é. Bua mór ba ea é sin do Chompántas na gCaitliceach. </a:t>
            </a:r>
            <a:endParaRPr lang="ga-IE" altLang="en-US" sz="2200" dirty="0">
              <a:solidFill>
                <a:schemeClr val="tx1"/>
              </a:solidFill>
              <a:latin typeface="Tw Cen MT" panose="020B0602020104020603" pitchFamily="34" charset="0"/>
            </a:endParaRPr>
          </a:p>
        </p:txBody>
      </p:sp>
      <p:sp>
        <p:nvSpPr>
          <p:cNvPr id="7" name="Rectangle 4"/>
          <p:cNvSpPr>
            <a:spLocks noChangeArrowheads="1"/>
          </p:cNvSpPr>
          <p:nvPr/>
        </p:nvSpPr>
        <p:spPr bwMode="auto">
          <a:xfrm>
            <a:off x="844417" y="2210271"/>
            <a:ext cx="10541272" cy="1572326"/>
          </a:xfrm>
          <a:prstGeom prst="rect">
            <a:avLst/>
          </a:prstGeom>
          <a:solidFill>
            <a:srgbClr val="E0E2DD"/>
          </a:solidFill>
          <a:ln>
            <a:solidFill>
              <a:schemeClr val="tx1"/>
            </a:solidFill>
          </a:ln>
          <a:effectLst>
            <a:outerShdw blurRad="50800" dist="38100" dir="2700000" algn="tl" rotWithShape="0">
              <a:prstClr val="black">
                <a:alpha val="40000"/>
              </a:prstClr>
            </a:outerShdw>
          </a:effectLst>
          <a:extLst/>
        </p:spPr>
        <p:txBody>
          <a:bodyPr wrap="square" lIns="108000" tIns="108000" rIns="108000" bIns="108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ga-IE" altLang="en-US" sz="2200" dirty="0" smtClean="0">
                <a:solidFill>
                  <a:schemeClr val="tx1"/>
                </a:solidFill>
                <a:latin typeface="Tw Cen MT" panose="020B0602020104020603" pitchFamily="34" charset="0"/>
              </a:rPr>
              <a:t>Ní faoi rún</a:t>
            </a:r>
            <a:r>
              <a:rPr lang="en-US" altLang="en-US" sz="2200" dirty="0" smtClean="0">
                <a:solidFill>
                  <a:schemeClr val="tx1"/>
                </a:solidFill>
                <a:latin typeface="Tw Cen MT" panose="020B0602020104020603" pitchFamily="34" charset="0"/>
              </a:rPr>
              <a:t> </a:t>
            </a:r>
            <a:r>
              <a:rPr lang="ga-IE" altLang="en-US" sz="2200" dirty="0" smtClean="0">
                <a:solidFill>
                  <a:schemeClr val="tx1"/>
                </a:solidFill>
                <a:latin typeface="Tw Cen MT" panose="020B0602020104020603" pitchFamily="34" charset="0"/>
              </a:rPr>
              <a:t>a dhéantaí an vótáil an tráth úd. Mar gheall air sin, d’fhéadfadh tiarnaí talún pionós a ghearradh ar aon duine a vótálfadh in aghaidh a gcuid treoracha. Bhí tiarnaí talún an Chláir go nimhneach in aghaidh Uí Chonaill agus bhagair siad ar a gcuid </a:t>
            </a:r>
            <a:r>
              <a:rPr lang="ga-IE" altLang="en-US" sz="2200" dirty="0" err="1" smtClean="0">
                <a:solidFill>
                  <a:schemeClr val="tx1"/>
                </a:solidFill>
                <a:latin typeface="Tw Cen MT" panose="020B0602020104020603" pitchFamily="34" charset="0"/>
              </a:rPr>
              <a:t>tionóntaí</a:t>
            </a:r>
            <a:r>
              <a:rPr lang="ga-IE" altLang="en-US" sz="2200" dirty="0" smtClean="0">
                <a:solidFill>
                  <a:schemeClr val="tx1"/>
                </a:solidFill>
                <a:latin typeface="Tw Cen MT" panose="020B0602020104020603" pitchFamily="34" charset="0"/>
              </a:rPr>
              <a:t> go gcaithfí amach as a gcuid tithe iad dá vótálfaidís ar son </a:t>
            </a:r>
            <a:r>
              <a:rPr lang="en-US" altLang="en-US" sz="2200" dirty="0" smtClean="0">
                <a:solidFill>
                  <a:schemeClr val="tx1"/>
                </a:solidFill>
                <a:latin typeface="Tw Cen MT" panose="020B0602020104020603" pitchFamily="34" charset="0"/>
              </a:rPr>
              <a:t>an </a:t>
            </a:r>
            <a:r>
              <a:rPr lang="en-US" altLang="en-US" sz="2200" dirty="0" err="1" smtClean="0">
                <a:solidFill>
                  <a:schemeClr val="tx1"/>
                </a:solidFill>
                <a:latin typeface="Tw Cen MT" panose="020B0602020104020603" pitchFamily="34" charset="0"/>
              </a:rPr>
              <a:t>Chonallaigh</a:t>
            </a:r>
            <a:r>
              <a:rPr lang="ga-IE" altLang="en-US" sz="2200" dirty="0" smtClean="0">
                <a:solidFill>
                  <a:schemeClr val="tx1"/>
                </a:solidFill>
                <a:latin typeface="Tw Cen MT" panose="020B0602020104020603" pitchFamily="34" charset="0"/>
              </a:rPr>
              <a:t>.</a:t>
            </a:r>
            <a:endParaRPr lang="ga-IE" altLang="en-US" sz="2200" dirty="0">
              <a:solidFill>
                <a:schemeClr val="tx1"/>
              </a:solidFill>
              <a:latin typeface="Tw Cen MT" panose="020B0602020104020603" pitchFamily="34" charset="0"/>
            </a:endParaRPr>
          </a:p>
        </p:txBody>
      </p:sp>
      <p:sp>
        <p:nvSpPr>
          <p:cNvPr id="10" name="Rectangle 4"/>
          <p:cNvSpPr>
            <a:spLocks noChangeArrowheads="1"/>
          </p:cNvSpPr>
          <p:nvPr/>
        </p:nvSpPr>
        <p:spPr bwMode="auto">
          <a:xfrm>
            <a:off x="844414" y="1145119"/>
            <a:ext cx="10541275" cy="895218"/>
          </a:xfrm>
          <a:prstGeom prst="rect">
            <a:avLst/>
          </a:prstGeom>
          <a:solidFill>
            <a:srgbClr val="E0E2DD"/>
          </a:solidFill>
          <a:ln>
            <a:solidFill>
              <a:schemeClr val="tx1"/>
            </a:solidFill>
          </a:ln>
          <a:effectLst>
            <a:outerShdw blurRad="50800" dist="38100" dir="2700000" algn="tl" rotWithShape="0">
              <a:prstClr val="black">
                <a:alpha val="40000"/>
              </a:prstClr>
            </a:outerShdw>
          </a:effectLst>
          <a:extLst/>
        </p:spPr>
        <p:txBody>
          <a:bodyPr wrap="square" lIns="108000" tIns="108000" rIns="108000" bIns="108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ga-IE" altLang="en-US" sz="2200" dirty="0" smtClean="0">
                <a:solidFill>
                  <a:schemeClr val="tx1"/>
                </a:solidFill>
                <a:latin typeface="Tw Cen MT" panose="020B0602020104020603" pitchFamily="34" charset="0"/>
              </a:rPr>
              <a:t>Thaistil vótálaithe an chontae uile</a:t>
            </a:r>
            <a:r>
              <a:rPr lang="en-IE" altLang="en-US" sz="2200" dirty="0" smtClean="0">
                <a:solidFill>
                  <a:schemeClr val="tx1"/>
                </a:solidFill>
                <a:latin typeface="Tw Cen MT" panose="020B0602020104020603" pitchFamily="34" charset="0"/>
              </a:rPr>
              <a:t>, </a:t>
            </a:r>
            <a:r>
              <a:rPr lang="ga-IE" altLang="en-US" sz="2200" dirty="0" smtClean="0">
                <a:solidFill>
                  <a:schemeClr val="tx1"/>
                </a:solidFill>
                <a:latin typeface="Tw Cen MT" panose="020B0602020104020603" pitchFamily="34" charset="0"/>
              </a:rPr>
              <a:t>breis is 3000 duine, go hInis i gCo. an Chláir chun vóta </a:t>
            </a:r>
            <a:r>
              <a:rPr lang="en-US" altLang="en-US" sz="2200" dirty="0" smtClean="0">
                <a:solidFill>
                  <a:schemeClr val="tx1"/>
                </a:solidFill>
                <a:latin typeface="Tw Cen MT" panose="020B0602020104020603" pitchFamily="34" charset="0"/>
              </a:rPr>
              <a:t/>
            </a:r>
            <a:br>
              <a:rPr lang="en-US" altLang="en-US" sz="2200" dirty="0" smtClean="0">
                <a:solidFill>
                  <a:schemeClr val="tx1"/>
                </a:solidFill>
                <a:latin typeface="Tw Cen MT" panose="020B0602020104020603" pitchFamily="34" charset="0"/>
              </a:rPr>
            </a:br>
            <a:r>
              <a:rPr lang="ga-IE" altLang="en-US" sz="2200" dirty="0" smtClean="0">
                <a:solidFill>
                  <a:schemeClr val="tx1"/>
                </a:solidFill>
                <a:latin typeface="Tw Cen MT" panose="020B0602020104020603" pitchFamily="34" charset="0"/>
              </a:rPr>
              <a:t>a chaitheamh</a:t>
            </a:r>
            <a:r>
              <a:rPr lang="en-US" altLang="en-US" sz="2200" dirty="0" smtClean="0">
                <a:solidFill>
                  <a:schemeClr val="tx1"/>
                </a:solidFill>
                <a:latin typeface="Tw Cen MT" panose="020B0602020104020603" pitchFamily="34" charset="0"/>
              </a:rPr>
              <a:t> </a:t>
            </a:r>
            <a:r>
              <a:rPr lang="ga-IE" altLang="en-US" sz="2200" dirty="0" smtClean="0">
                <a:solidFill>
                  <a:schemeClr val="tx1"/>
                </a:solidFill>
                <a:latin typeface="Tw Cen MT" panose="020B0602020104020603" pitchFamily="34" charset="0"/>
              </a:rPr>
              <a:t>i mí an Mheithimh 1828. </a:t>
            </a:r>
            <a:endParaRPr lang="ga-IE" altLang="en-US" sz="2200" dirty="0">
              <a:solidFill>
                <a:schemeClr val="tx1"/>
              </a:solidFill>
              <a:latin typeface="Tw Cen MT" panose="020B0602020104020603" pitchFamily="34" charset="0"/>
            </a:endParaRPr>
          </a:p>
        </p:txBody>
      </p:sp>
      <p:sp>
        <p:nvSpPr>
          <p:cNvPr id="14" name="Title 20"/>
          <p:cNvSpPr txBox="1">
            <a:spLocks/>
          </p:cNvSpPr>
          <p:nvPr/>
        </p:nvSpPr>
        <p:spPr>
          <a:xfrm>
            <a:off x="2159000" y="504000"/>
            <a:ext cx="7912100" cy="58179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ga-IE" altLang="en-US" sz="3600" dirty="0" smtClean="0">
                <a:latin typeface="Arial Black" panose="020B0A04020102020204" pitchFamily="34" charset="0"/>
              </a:rPr>
              <a:t>Toghchán an Chláir</a:t>
            </a:r>
            <a:r>
              <a:rPr lang="en-IE" altLang="en-US" sz="3600" dirty="0" smtClean="0">
                <a:latin typeface="Arial Black" panose="020B0A04020102020204" pitchFamily="34" charset="0"/>
              </a:rPr>
              <a:t>,</a:t>
            </a:r>
            <a:r>
              <a:rPr lang="ga-IE" altLang="en-US" sz="3600" dirty="0" smtClean="0">
                <a:latin typeface="Arial Black" panose="020B0A04020102020204" pitchFamily="34" charset="0"/>
              </a:rPr>
              <a:t> 1828</a:t>
            </a:r>
            <a:endParaRPr lang="ga-IE" altLang="en-US" sz="3600" dirty="0">
              <a:latin typeface="Arial Black" panose="020B0A04020102020204" pitchFamily="34" charset="0"/>
            </a:endParaRPr>
          </a:p>
        </p:txBody>
      </p:sp>
      <p:sp>
        <p:nvSpPr>
          <p:cNvPr id="2" name="TextBox 1"/>
          <p:cNvSpPr txBox="1"/>
          <p:nvPr/>
        </p:nvSpPr>
        <p:spPr>
          <a:xfrm>
            <a:off x="846000" y="5040000"/>
            <a:ext cx="10541272" cy="1107996"/>
          </a:xfrm>
          <a:prstGeom prst="rect">
            <a:avLst/>
          </a:prstGeom>
          <a:solidFill>
            <a:srgbClr val="E0E2DD"/>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ga-IE" sz="2200" dirty="0" smtClean="0">
                <a:latin typeface="Tw Cen MT" panose="020B0602020104020603" pitchFamily="34" charset="0"/>
                <a:ea typeface="Sassoon Infant Rg" pitchFamily="50" charset="0"/>
                <a:cs typeface="Sassoon Infant Rg" pitchFamily="50" charset="0"/>
              </a:rPr>
              <a:t>Bhí teaghlaigh áirithe ann a d’fhulaing de bharr gur vótáil siad don Chonallach ach </a:t>
            </a:r>
            <a:r>
              <a:rPr lang="en-US" sz="2200" dirty="0" smtClean="0">
                <a:latin typeface="Tw Cen MT" panose="020B0602020104020603" pitchFamily="34" charset="0"/>
                <a:ea typeface="Sassoon Infant Rg" pitchFamily="50" charset="0"/>
                <a:cs typeface="Sassoon Infant Rg" pitchFamily="50" charset="0"/>
              </a:rPr>
              <a:t/>
            </a:r>
            <a:br>
              <a:rPr lang="en-US" sz="2200" dirty="0" smtClean="0">
                <a:latin typeface="Tw Cen MT" panose="020B0602020104020603" pitchFamily="34" charset="0"/>
                <a:ea typeface="Sassoon Infant Rg" pitchFamily="50" charset="0"/>
                <a:cs typeface="Sassoon Infant Rg" pitchFamily="50" charset="0"/>
              </a:rPr>
            </a:br>
            <a:r>
              <a:rPr lang="ga-IE" sz="2200" dirty="0" smtClean="0">
                <a:latin typeface="Tw Cen MT" panose="020B0602020104020603" pitchFamily="34" charset="0"/>
                <a:ea typeface="Sassoon Infant Rg" pitchFamily="50" charset="0"/>
                <a:cs typeface="Sassoon Infant Rg" pitchFamily="50" charset="0"/>
              </a:rPr>
              <a:t>céim mhór a bhí ann i dtreo Fhuascailt na gCaitliceach agus rinneadh an bua a cheiliúradh </a:t>
            </a:r>
            <a:r>
              <a:rPr lang="en-US" sz="2200" dirty="0" smtClean="0">
                <a:latin typeface="Tw Cen MT" panose="020B0602020104020603" pitchFamily="34" charset="0"/>
                <a:ea typeface="Sassoon Infant Rg" pitchFamily="50" charset="0"/>
                <a:cs typeface="Sassoon Infant Rg" pitchFamily="50" charset="0"/>
              </a:rPr>
              <a:t/>
            </a:r>
            <a:br>
              <a:rPr lang="en-US" sz="2200" dirty="0" smtClean="0">
                <a:latin typeface="Tw Cen MT" panose="020B0602020104020603" pitchFamily="34" charset="0"/>
                <a:ea typeface="Sassoon Infant Rg" pitchFamily="50" charset="0"/>
                <a:cs typeface="Sassoon Infant Rg" pitchFamily="50" charset="0"/>
              </a:rPr>
            </a:br>
            <a:r>
              <a:rPr lang="ga-IE" sz="2200" dirty="0" smtClean="0">
                <a:latin typeface="Tw Cen MT" panose="020B0602020104020603" pitchFamily="34" charset="0"/>
                <a:ea typeface="Sassoon Infant Rg" pitchFamily="50" charset="0"/>
                <a:cs typeface="Sassoon Infant Rg" pitchFamily="50" charset="0"/>
              </a:rPr>
              <a:t>i bhfad is i gcéin.</a:t>
            </a:r>
            <a:endParaRPr lang="ga-IE" sz="2200" dirty="0">
              <a:latin typeface="Tw Cen MT" panose="020B0602020104020603" pitchFamily="34" charset="0"/>
              <a:ea typeface="Sassoon Infant Rg" pitchFamily="50" charset="0"/>
              <a:cs typeface="Sassoon Infant Rg" pitchFamily="50" charset="0"/>
            </a:endParaRPr>
          </a:p>
        </p:txBody>
      </p:sp>
    </p:spTree>
    <p:extLst>
      <p:ext uri="{BB962C8B-B14F-4D97-AF65-F5344CB8AC3E}">
        <p14:creationId xmlns:p14="http://schemas.microsoft.com/office/powerpoint/2010/main" val="138618633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spect="1"/>
          </p:cNvSpPr>
          <p:nvPr/>
        </p:nvSpPr>
        <p:spPr>
          <a:xfrm>
            <a:off x="342900" y="309487"/>
            <a:ext cx="11515725" cy="62691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42" name="Title 20"/>
          <p:cNvSpPr>
            <a:spLocks noGrp="1"/>
          </p:cNvSpPr>
          <p:nvPr>
            <p:ph type="title"/>
          </p:nvPr>
        </p:nvSpPr>
        <p:spPr>
          <a:xfrm>
            <a:off x="1085147" y="504000"/>
            <a:ext cx="10020577" cy="636105"/>
          </a:xfrm>
        </p:spPr>
        <p:txBody>
          <a:bodyPr/>
          <a:lstStyle/>
          <a:p>
            <a:pPr algn="ctr" eaLnBrk="1" hangingPunct="1"/>
            <a:r>
              <a:rPr lang="ga-IE" altLang="en-US" sz="3600" dirty="0" smtClean="0">
                <a:latin typeface="Arial Black" panose="020B0A04020102020204" pitchFamily="34" charset="0"/>
              </a:rPr>
              <a:t>Acht Fuascailte na gCaitliceach</a:t>
            </a:r>
            <a:r>
              <a:rPr lang="en-US" altLang="en-US" sz="3600" dirty="0" smtClean="0">
                <a:latin typeface="Arial Black" panose="020B0A04020102020204" pitchFamily="34" charset="0"/>
              </a:rPr>
              <a:t>,</a:t>
            </a:r>
            <a:r>
              <a:rPr lang="ga-IE" altLang="en-US" sz="3600" dirty="0" smtClean="0">
                <a:latin typeface="Arial Black" panose="020B0A04020102020204" pitchFamily="34" charset="0"/>
              </a:rPr>
              <a:t> </a:t>
            </a:r>
            <a:r>
              <a:rPr lang="en-GB" altLang="en-US" sz="3600" dirty="0" smtClean="0">
                <a:latin typeface="Arial Black" panose="020B0A04020102020204" pitchFamily="34" charset="0"/>
              </a:rPr>
              <a:t>1829</a:t>
            </a:r>
            <a:endParaRPr lang="en-GB" altLang="en-US" sz="3600" dirty="0">
              <a:latin typeface="Arial Black" panose="020B0A04020102020204" pitchFamily="34" charset="0"/>
            </a:endParaRPr>
          </a:p>
        </p:txBody>
      </p:sp>
      <p:sp>
        <p:nvSpPr>
          <p:cNvPr id="17" name="Rectangle 4"/>
          <p:cNvSpPr>
            <a:spLocks noChangeArrowheads="1"/>
          </p:cNvSpPr>
          <p:nvPr/>
        </p:nvSpPr>
        <p:spPr bwMode="auto">
          <a:xfrm>
            <a:off x="1085147" y="1152000"/>
            <a:ext cx="10020577" cy="1572326"/>
          </a:xfrm>
          <a:prstGeom prst="rect">
            <a:avLst/>
          </a:prstGeom>
          <a:solidFill>
            <a:srgbClr val="E0E2DD"/>
          </a:solidFill>
          <a:ln>
            <a:solidFill>
              <a:schemeClr val="tx1">
                <a:lumMod val="95000"/>
                <a:lumOff val="5000"/>
              </a:schemeClr>
            </a:solidFill>
          </a:ln>
          <a:effectLst>
            <a:outerShdw blurRad="50800" dist="38100" dir="2700000" algn="tl" rotWithShape="0">
              <a:prstClr val="black">
                <a:alpha val="40000"/>
              </a:prstClr>
            </a:outerShdw>
          </a:effectLst>
          <a:extLst/>
        </p:spPr>
        <p:txBody>
          <a:bodyPr wrap="square" lIns="108000" tIns="108000" rIns="108000" bIns="108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nSpc>
                <a:spcPct val="100000"/>
              </a:lnSpc>
              <a:spcBef>
                <a:spcPct val="0"/>
              </a:spcBef>
              <a:buNone/>
            </a:pPr>
            <a:r>
              <a:rPr lang="ga-IE" altLang="en-US" sz="2200" dirty="0" smtClean="0">
                <a:solidFill>
                  <a:schemeClr val="tx1"/>
                </a:solidFill>
                <a:latin typeface="Tw Cen MT" panose="020B0602020104020603" pitchFamily="34" charset="0"/>
              </a:rPr>
              <a:t>Bhí</a:t>
            </a:r>
            <a:r>
              <a:rPr lang="en-IE" altLang="en-US" sz="2200" dirty="0" smtClean="0">
                <a:solidFill>
                  <a:schemeClr val="tx1"/>
                </a:solidFill>
                <a:latin typeface="Tw Cen MT" panose="020B0602020104020603" pitchFamily="34" charset="0"/>
              </a:rPr>
              <a:t> </a:t>
            </a:r>
            <a:r>
              <a:rPr lang="ga-IE" altLang="en-US" sz="2200" dirty="0" smtClean="0">
                <a:solidFill>
                  <a:schemeClr val="tx1"/>
                </a:solidFill>
                <a:latin typeface="Tw Cen MT" panose="020B0602020104020603" pitchFamily="34" charset="0"/>
              </a:rPr>
              <a:t>an feachtas ar son Fhuascailt na gCaitliceach ag éirí níos láidre in aghaidh an lae agus bhraith rialtas na Breataine nach bhféadfaidís</a:t>
            </a:r>
            <a:r>
              <a:rPr lang="en-IE" altLang="en-US" sz="2200" dirty="0" smtClean="0">
                <a:solidFill>
                  <a:schemeClr val="tx1"/>
                </a:solidFill>
                <a:latin typeface="Tw Cen MT" panose="020B0602020104020603" pitchFamily="34" charset="0"/>
              </a:rPr>
              <a:t> </a:t>
            </a:r>
            <a:r>
              <a:rPr lang="ga-IE" altLang="en-US" sz="2200" dirty="0" smtClean="0">
                <a:solidFill>
                  <a:schemeClr val="tx1"/>
                </a:solidFill>
                <a:latin typeface="Tw Cen MT" panose="020B0602020104020603" pitchFamily="34" charset="0"/>
              </a:rPr>
              <a:t>cur ina choinne níos mó. Tháinig eagla orthu go mbeadh éirí amach in Éirinn mura n-athrófaí na dlíthe. Ghéill siad, </a:t>
            </a:r>
            <a:endParaRPr lang="en-US" altLang="en-US" sz="2200" dirty="0" smtClean="0">
              <a:solidFill>
                <a:schemeClr val="tx1"/>
              </a:solidFill>
              <a:latin typeface="Tw Cen MT" panose="020B0602020104020603" pitchFamily="34" charset="0"/>
            </a:endParaRPr>
          </a:p>
          <a:p>
            <a:pPr>
              <a:lnSpc>
                <a:spcPct val="100000"/>
              </a:lnSpc>
              <a:spcBef>
                <a:spcPct val="0"/>
              </a:spcBef>
              <a:buNone/>
            </a:pPr>
            <a:r>
              <a:rPr lang="ga-IE" altLang="en-US" sz="2200" dirty="0" smtClean="0">
                <a:solidFill>
                  <a:schemeClr val="tx1"/>
                </a:solidFill>
                <a:latin typeface="Tw Cen MT" panose="020B0602020104020603" pitchFamily="34" charset="0"/>
              </a:rPr>
              <a:t>mar sin, agus ghlac siad le hAcht Fuascailte na gCaitliceach sa bhliain 1829.</a:t>
            </a:r>
            <a:endParaRPr lang="ga-IE" altLang="en-US" sz="2200" dirty="0">
              <a:solidFill>
                <a:schemeClr val="tx1"/>
              </a:solidFill>
              <a:latin typeface="Tw Cen MT" panose="020B0602020104020603"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638041" y="3465408"/>
            <a:ext cx="8914791" cy="2941881"/>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4"/>
          <p:cNvSpPr>
            <a:spLocks noChangeArrowheads="1"/>
          </p:cNvSpPr>
          <p:nvPr/>
        </p:nvSpPr>
        <p:spPr bwMode="auto">
          <a:xfrm>
            <a:off x="715962" y="1152000"/>
            <a:ext cx="10769600" cy="1910880"/>
          </a:xfrm>
          <a:prstGeom prst="rect">
            <a:avLst/>
          </a:prstGeom>
          <a:solidFill>
            <a:srgbClr val="E0E2DD"/>
          </a:solidFill>
          <a:ln>
            <a:solidFill>
              <a:schemeClr val="tx1">
                <a:lumMod val="95000"/>
                <a:lumOff val="5000"/>
              </a:schemeClr>
            </a:solidFill>
          </a:ln>
          <a:effectLst>
            <a:outerShdw blurRad="50800" dist="38100" dir="2700000" algn="tl" rotWithShape="0">
              <a:prstClr val="black">
                <a:alpha val="40000"/>
              </a:prstClr>
            </a:outerShdw>
          </a:effectLst>
          <a:extLst/>
        </p:spPr>
        <p:txBody>
          <a:bodyPr wrap="square" lIns="108000" tIns="108000" rIns="108000" bIns="108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nSpc>
                <a:spcPct val="100000"/>
              </a:lnSpc>
              <a:spcBef>
                <a:spcPct val="0"/>
              </a:spcBef>
              <a:buNone/>
            </a:pPr>
            <a:r>
              <a:rPr lang="ga-IE" altLang="en-US" sz="2200" dirty="0" smtClean="0">
                <a:solidFill>
                  <a:schemeClr val="tx1"/>
                </a:solidFill>
                <a:latin typeface="Tw Cen MT" panose="020B0602020104020603" pitchFamily="34" charset="0"/>
              </a:rPr>
              <a:t>Thug Acht Fuascailte na gCaitliceach cead do Chaitlicigh a bheith ina bhfeisirí parlaiminte, </a:t>
            </a:r>
            <a:r>
              <a:rPr lang="en-IE" altLang="en-US" sz="2200" dirty="0" smtClean="0">
                <a:solidFill>
                  <a:schemeClr val="tx1"/>
                </a:solidFill>
                <a:latin typeface="Tw Cen MT" panose="020B0602020104020603" pitchFamily="34" charset="0"/>
              </a:rPr>
              <a:t/>
            </a:r>
            <a:br>
              <a:rPr lang="en-IE" altLang="en-US" sz="2200" dirty="0" smtClean="0">
                <a:solidFill>
                  <a:schemeClr val="tx1"/>
                </a:solidFill>
                <a:latin typeface="Tw Cen MT" panose="020B0602020104020603" pitchFamily="34" charset="0"/>
              </a:rPr>
            </a:br>
            <a:r>
              <a:rPr lang="ga-IE" altLang="en-US" sz="2200" dirty="0" smtClean="0">
                <a:solidFill>
                  <a:schemeClr val="tx1"/>
                </a:solidFill>
                <a:latin typeface="Tw Cen MT" panose="020B0602020104020603" pitchFamily="34" charset="0"/>
              </a:rPr>
              <a:t>ar an gcoinníoll go dtabharfaidís mionn dílseachta do Rí na Breataine. Bhí cead acu glacadh le formhór na bpost sa stát as sin amach freisin. Ghlac Dónall Ó Conaill a shuíochán in </a:t>
            </a:r>
            <a:r>
              <a:rPr lang="ga-IE" altLang="en-US" sz="2200" dirty="0" err="1" smtClean="0">
                <a:solidFill>
                  <a:schemeClr val="tx1"/>
                </a:solidFill>
                <a:latin typeface="Tw Cen MT" panose="020B0602020104020603" pitchFamily="34" charset="0"/>
              </a:rPr>
              <a:t>Westminster</a:t>
            </a:r>
            <a:r>
              <a:rPr lang="ga-IE" altLang="en-US" sz="2200" dirty="0" smtClean="0">
                <a:solidFill>
                  <a:schemeClr val="tx1"/>
                </a:solidFill>
                <a:latin typeface="Tw Cen MT" panose="020B0602020104020603" pitchFamily="34" charset="0"/>
              </a:rPr>
              <a:t> sa bhliain 1830. Bhí clú agus cáil bainte amach aige ar fud an domhain faoin am sin mar cheannaire ar cheann de na gluaiseachtaí daonlathach</a:t>
            </a:r>
            <a:r>
              <a:rPr lang="en-US" altLang="en-US" sz="2200" dirty="0" smtClean="0">
                <a:solidFill>
                  <a:schemeClr val="tx1"/>
                </a:solidFill>
                <a:latin typeface="Tw Cen MT" panose="020B0602020104020603" pitchFamily="34" charset="0"/>
              </a:rPr>
              <a:t>a</a:t>
            </a:r>
            <a:r>
              <a:rPr lang="ga-IE" altLang="en-US" sz="2200" dirty="0" smtClean="0">
                <a:solidFill>
                  <a:schemeClr val="tx1"/>
                </a:solidFill>
                <a:latin typeface="Tw Cen MT" panose="020B0602020104020603" pitchFamily="34" charset="0"/>
              </a:rPr>
              <a:t> ba mhó </a:t>
            </a:r>
            <a:r>
              <a:rPr lang="en-US" altLang="en-US" sz="2200" dirty="0" err="1" smtClean="0">
                <a:solidFill>
                  <a:schemeClr val="tx1"/>
                </a:solidFill>
                <a:latin typeface="Tw Cen MT" panose="020B0602020104020603" pitchFamily="34" charset="0"/>
              </a:rPr>
              <a:t>riamh</a:t>
            </a:r>
            <a:r>
              <a:rPr lang="ga-IE" altLang="en-US" sz="2200" dirty="0" smtClean="0">
                <a:solidFill>
                  <a:schemeClr val="tx1"/>
                </a:solidFill>
                <a:latin typeface="Tw Cen MT" panose="020B0602020104020603" pitchFamily="34" charset="0"/>
              </a:rPr>
              <a:t>.</a:t>
            </a:r>
            <a:endParaRPr lang="ga-IE" altLang="en-US" sz="2200" dirty="0">
              <a:solidFill>
                <a:schemeClr val="tx1"/>
              </a:solidFill>
              <a:latin typeface="Tw Cen MT" panose="020B0602020104020603" pitchFamily="34" charset="0"/>
            </a:endParaRPr>
          </a:p>
        </p:txBody>
      </p:sp>
    </p:spTree>
    <p:extLst>
      <p:ext uri="{BB962C8B-B14F-4D97-AF65-F5344CB8AC3E}">
        <p14:creationId xmlns:p14="http://schemas.microsoft.com/office/powerpoint/2010/main" val="95744067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17"/>
                                        </p:tgtEl>
                                        <p:attrNameLst>
                                          <p:attrName>style.visibility</p:attrName>
                                        </p:attrNameLst>
                                      </p:cBhvr>
                                      <p:to>
                                        <p:strVal val="hidden"/>
                                      </p:to>
                                    </p:set>
                                  </p:childTnLst>
                                </p:cTn>
                              </p:par>
                              <p:par>
                                <p:cTn id="12" presetID="16" presetClass="entr" presetSubtype="21"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barn(inVertical)">
                                      <p:cBhvr>
                                        <p:cTn id="1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spect="1"/>
          </p:cNvSpPr>
          <p:nvPr/>
        </p:nvSpPr>
        <p:spPr>
          <a:xfrm>
            <a:off x="340440" y="309487"/>
            <a:ext cx="11515725" cy="62691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900000" y="1620000"/>
            <a:ext cx="6525497" cy="2462213"/>
          </a:xfrm>
          <a:prstGeom prst="rect">
            <a:avLst/>
          </a:prstGeom>
          <a:solidFill>
            <a:srgbClr val="E0E2DD"/>
          </a:solidFill>
          <a:ln>
            <a:solidFill>
              <a:schemeClr val="tx1">
                <a:lumMod val="95000"/>
                <a:lumOff val="5000"/>
              </a:schemeClr>
            </a:solidFill>
          </a:ln>
          <a:effectLst>
            <a:outerShdw blurRad="50800" dist="38100" dir="2700000" algn="tl" rotWithShape="0">
              <a:prstClr val="black">
                <a:alpha val="40000"/>
              </a:prstClr>
            </a:outerShdw>
          </a:effectLst>
        </p:spPr>
        <p:txBody>
          <a:bodyPr wrap="square" rtlCol="0">
            <a:spAutoFit/>
          </a:bodyPr>
          <a:lstStyle/>
          <a:p>
            <a:r>
              <a:rPr lang="ga-IE" sz="2200" dirty="0" smtClean="0">
                <a:latin typeface="Tw Cen MT" panose="020B0602020104020603" pitchFamily="34" charset="0"/>
              </a:rPr>
              <a:t>I ndiaidh dó Fuascailt na gCaitliceach a bhaint amach, chuaigh Ó Conaill i mbun feachtais ar son Aisghairm an Aontais. Theastaigh uaidh go mbeadh parlaimint in Éirinn arís agus go mbeadh deireadh iomlán le hAcht an Aontais. Bhunaigh sé </a:t>
            </a:r>
            <a:r>
              <a:rPr lang="ga-IE" sz="2200" b="1" dirty="0" smtClean="0">
                <a:latin typeface="Tw Cen MT" panose="020B0602020104020603" pitchFamily="34" charset="0"/>
              </a:rPr>
              <a:t>Compántas Náisiúnta na </a:t>
            </a:r>
            <a:r>
              <a:rPr lang="ga-IE" sz="2200" b="1" dirty="0" err="1" smtClean="0">
                <a:latin typeface="Tw Cen MT" panose="020B0602020104020603" pitchFamily="34" charset="0"/>
              </a:rPr>
              <a:t>hAisghairme</a:t>
            </a:r>
            <a:r>
              <a:rPr lang="ga-IE" sz="2200" b="1" dirty="0" smtClean="0">
                <a:latin typeface="Tw Cen MT" panose="020B0602020104020603" pitchFamily="34" charset="0"/>
              </a:rPr>
              <a:t> </a:t>
            </a:r>
            <a:r>
              <a:rPr lang="ga-IE" sz="2200" dirty="0" smtClean="0">
                <a:latin typeface="Tw Cen MT" panose="020B0602020104020603" pitchFamily="34" charset="0"/>
              </a:rPr>
              <a:t>sa bhliain 1840 chun brú a chur ar rialtas</a:t>
            </a:r>
            <a:r>
              <a:rPr lang="en-US" sz="2200" dirty="0" smtClean="0">
                <a:latin typeface="Tw Cen MT" panose="020B0602020104020603" pitchFamily="34" charset="0"/>
              </a:rPr>
              <a:t> </a:t>
            </a:r>
            <a:r>
              <a:rPr lang="en-US" sz="2200" dirty="0" err="1" smtClean="0">
                <a:latin typeface="Tw Cen MT" panose="020B0602020104020603" pitchFamily="34" charset="0"/>
              </a:rPr>
              <a:t>na</a:t>
            </a:r>
            <a:r>
              <a:rPr lang="en-US" sz="2200" dirty="0" smtClean="0">
                <a:latin typeface="Tw Cen MT" panose="020B0602020104020603" pitchFamily="34" charset="0"/>
              </a:rPr>
              <a:t> </a:t>
            </a:r>
            <a:r>
              <a:rPr lang="en-US" sz="2200" dirty="0" err="1" smtClean="0">
                <a:latin typeface="Tw Cen MT" panose="020B0602020104020603" pitchFamily="34" charset="0"/>
              </a:rPr>
              <a:t>Breataine</a:t>
            </a:r>
            <a:r>
              <a:rPr lang="ga-IE" sz="2200" dirty="0" smtClean="0">
                <a:latin typeface="Tw Cen MT" panose="020B0602020104020603" pitchFamily="34" charset="0"/>
              </a:rPr>
              <a:t> Acht an Aontais a aisghairm.</a:t>
            </a:r>
            <a:endParaRPr lang="ga-IE" sz="2200" dirty="0">
              <a:latin typeface="Tw Cen MT" panose="020B0602020104020603" pitchFamily="34" charset="0"/>
            </a:endParaRPr>
          </a:p>
        </p:txBody>
      </p:sp>
      <p:sp>
        <p:nvSpPr>
          <p:cNvPr id="9" name="Title 20"/>
          <p:cNvSpPr txBox="1">
            <a:spLocks/>
          </p:cNvSpPr>
          <p:nvPr/>
        </p:nvSpPr>
        <p:spPr>
          <a:xfrm>
            <a:off x="1790700" y="648000"/>
            <a:ext cx="8623300" cy="5658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3600" dirty="0" smtClean="0">
                <a:latin typeface="Arial Black" panose="020B0A04020102020204" pitchFamily="34" charset="0"/>
              </a:rPr>
              <a:t> </a:t>
            </a:r>
            <a:r>
              <a:rPr lang="ga-IE" altLang="en-US" sz="3600" dirty="0" smtClean="0">
                <a:latin typeface="Arial Black" panose="020B0A04020102020204" pitchFamily="34" charset="0"/>
              </a:rPr>
              <a:t>Aisghairm an Aontais</a:t>
            </a:r>
            <a:endParaRPr lang="ga-IE" altLang="en-US" sz="3600" dirty="0">
              <a:latin typeface="Arial Black" panose="020B0A04020102020204" pitchFamily="34" charset="0"/>
            </a:endParaRPr>
          </a:p>
        </p:txBody>
      </p:sp>
      <p:sp>
        <p:nvSpPr>
          <p:cNvPr id="10" name="Rectangle 4"/>
          <p:cNvSpPr>
            <a:spLocks noChangeArrowheads="1"/>
          </p:cNvSpPr>
          <p:nvPr/>
        </p:nvSpPr>
        <p:spPr bwMode="auto">
          <a:xfrm>
            <a:off x="900000" y="4248000"/>
            <a:ext cx="6525497" cy="1572326"/>
          </a:xfrm>
          <a:prstGeom prst="rect">
            <a:avLst/>
          </a:prstGeom>
          <a:solidFill>
            <a:srgbClr val="E0E2DD"/>
          </a:solidFill>
          <a:ln>
            <a:solidFill>
              <a:schemeClr val="tx1">
                <a:lumMod val="95000"/>
                <a:lumOff val="5000"/>
              </a:schemeClr>
            </a:solidFill>
          </a:ln>
          <a:effectLst>
            <a:outerShdw blurRad="50800" dist="38100" dir="2700000" algn="tl" rotWithShape="0">
              <a:prstClr val="black">
                <a:alpha val="40000"/>
              </a:prstClr>
            </a:outerShdw>
          </a:effectLst>
          <a:extLst/>
        </p:spPr>
        <p:txBody>
          <a:bodyPr wrap="square" lIns="108000" tIns="108000" rIns="108000" bIns="108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nSpc>
                <a:spcPct val="100000"/>
              </a:lnSpc>
              <a:spcBef>
                <a:spcPct val="0"/>
              </a:spcBef>
              <a:buNone/>
            </a:pPr>
            <a:r>
              <a:rPr lang="ga-IE" altLang="en-US" sz="2200" dirty="0" smtClean="0">
                <a:solidFill>
                  <a:schemeClr val="tx1"/>
                </a:solidFill>
                <a:latin typeface="Tw Cen MT" panose="020B0602020104020603" pitchFamily="34" charset="0"/>
              </a:rPr>
              <a:t>D’eagraigh Ó Conaill </a:t>
            </a:r>
            <a:r>
              <a:rPr lang="ga-IE" altLang="en-US" sz="2200" dirty="0" err="1" smtClean="0">
                <a:solidFill>
                  <a:schemeClr val="tx1"/>
                </a:solidFill>
                <a:latin typeface="Tw Cen MT" panose="020B0602020104020603" pitchFamily="34" charset="0"/>
              </a:rPr>
              <a:t>ollchruinnithe</a:t>
            </a:r>
            <a:r>
              <a:rPr lang="ga-IE" altLang="en-US" sz="2200" dirty="0" smtClean="0">
                <a:solidFill>
                  <a:schemeClr val="tx1"/>
                </a:solidFill>
                <a:latin typeface="Tw Cen MT" panose="020B0602020104020603" pitchFamily="34" charset="0"/>
              </a:rPr>
              <a:t> ar fud na tíre mar chuid den </a:t>
            </a:r>
            <a:r>
              <a:rPr lang="ga-IE" altLang="en-US" sz="2200" dirty="0" err="1" smtClean="0">
                <a:solidFill>
                  <a:schemeClr val="tx1"/>
                </a:solidFill>
                <a:latin typeface="Tw Cen MT" panose="020B0602020104020603" pitchFamily="34" charset="0"/>
              </a:rPr>
              <a:t>fheachtas</a:t>
            </a:r>
            <a:r>
              <a:rPr lang="ga-IE" altLang="en-US" sz="2200" dirty="0" smtClean="0">
                <a:solidFill>
                  <a:schemeClr val="tx1"/>
                </a:solidFill>
                <a:latin typeface="Tw Cen MT" panose="020B0602020104020603" pitchFamily="34" charset="0"/>
              </a:rPr>
              <a:t>. Ba mhinic na cruinnithe sin in áiteanna stairiúla. Thagadh na céadta mílte daoine chun éisteacht leis. </a:t>
            </a:r>
            <a:endParaRPr lang="ga-IE" altLang="en-US" sz="2200" dirty="0">
              <a:solidFill>
                <a:schemeClr val="tx1"/>
              </a:solidFill>
              <a:latin typeface="Tw Cen MT" panose="020B0602020104020603" pitchFamily="34" charset="0"/>
            </a:endParaRP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974345" y="1296000"/>
            <a:ext cx="3596734" cy="50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942195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ChangeAspect="1"/>
          </p:cNvSpPr>
          <p:nvPr/>
        </p:nvSpPr>
        <p:spPr>
          <a:xfrm>
            <a:off x="342900" y="309487"/>
            <a:ext cx="11515725" cy="62691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4"/>
          <p:cNvSpPr>
            <a:spLocks noChangeArrowheads="1"/>
          </p:cNvSpPr>
          <p:nvPr/>
        </p:nvSpPr>
        <p:spPr bwMode="auto">
          <a:xfrm>
            <a:off x="900000" y="3555400"/>
            <a:ext cx="6477000" cy="2587989"/>
          </a:xfrm>
          <a:prstGeom prst="rect">
            <a:avLst/>
          </a:prstGeom>
          <a:solidFill>
            <a:srgbClr val="E0E2DD"/>
          </a:solidFill>
          <a:ln>
            <a:solidFill>
              <a:schemeClr val="tx1"/>
            </a:solidFill>
          </a:ln>
          <a:effectLst>
            <a:outerShdw blurRad="50800" dist="38100" dir="2700000" algn="tl" rotWithShape="0">
              <a:prstClr val="black">
                <a:alpha val="40000"/>
              </a:prstClr>
            </a:outerShdw>
          </a:effectLst>
          <a:extLst/>
        </p:spPr>
        <p:txBody>
          <a:bodyPr wrap="square" lIns="108000" tIns="108000" rIns="108000" bIns="108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nSpc>
                <a:spcPct val="100000"/>
              </a:lnSpc>
              <a:spcBef>
                <a:spcPct val="0"/>
              </a:spcBef>
              <a:buNone/>
            </a:pPr>
            <a:r>
              <a:rPr lang="ga-IE" altLang="en-US" sz="2200" dirty="0" smtClean="0">
                <a:solidFill>
                  <a:schemeClr val="tx1"/>
                </a:solidFill>
                <a:latin typeface="Tw Cen MT" panose="020B0602020104020603" pitchFamily="34" charset="0"/>
              </a:rPr>
              <a:t>Bhí rialtas</a:t>
            </a:r>
            <a:r>
              <a:rPr lang="en-US" altLang="en-US" sz="2200" dirty="0" smtClean="0">
                <a:solidFill>
                  <a:schemeClr val="tx1"/>
                </a:solidFill>
                <a:latin typeface="Tw Cen MT" panose="020B0602020104020603" pitchFamily="34" charset="0"/>
              </a:rPr>
              <a:t> </a:t>
            </a:r>
            <a:r>
              <a:rPr lang="en-US" altLang="en-US" sz="2200" dirty="0" err="1" smtClean="0">
                <a:solidFill>
                  <a:schemeClr val="tx1"/>
                </a:solidFill>
                <a:latin typeface="Tw Cen MT" panose="020B0602020104020603" pitchFamily="34" charset="0"/>
              </a:rPr>
              <a:t>na</a:t>
            </a:r>
            <a:r>
              <a:rPr lang="en-US" altLang="en-US" sz="2200" dirty="0" smtClean="0">
                <a:solidFill>
                  <a:schemeClr val="tx1"/>
                </a:solidFill>
                <a:latin typeface="Tw Cen MT" panose="020B0602020104020603" pitchFamily="34" charset="0"/>
              </a:rPr>
              <a:t> </a:t>
            </a:r>
            <a:r>
              <a:rPr lang="en-US" altLang="en-US" sz="2200" dirty="0" err="1" smtClean="0">
                <a:solidFill>
                  <a:schemeClr val="tx1"/>
                </a:solidFill>
                <a:latin typeface="Tw Cen MT" panose="020B0602020104020603" pitchFamily="34" charset="0"/>
              </a:rPr>
              <a:t>Breataine</a:t>
            </a:r>
            <a:r>
              <a:rPr lang="ga-IE" altLang="en-US" sz="2200" dirty="0" smtClean="0">
                <a:solidFill>
                  <a:schemeClr val="tx1"/>
                </a:solidFill>
                <a:latin typeface="Tw Cen MT" panose="020B0602020104020603" pitchFamily="34" charset="0"/>
              </a:rPr>
              <a:t> in </a:t>
            </a:r>
            <a:r>
              <a:rPr lang="ga-IE" altLang="en-US" sz="2200" dirty="0" err="1" smtClean="0">
                <a:solidFill>
                  <a:schemeClr val="tx1"/>
                </a:solidFill>
                <a:latin typeface="Tw Cen MT" panose="020B0602020104020603" pitchFamily="34" charset="0"/>
              </a:rPr>
              <a:t>Westminster</a:t>
            </a:r>
            <a:r>
              <a:rPr lang="ga-IE" altLang="en-US" sz="2200" dirty="0" smtClean="0">
                <a:solidFill>
                  <a:schemeClr val="tx1"/>
                </a:solidFill>
                <a:latin typeface="Tw Cen MT" panose="020B0602020104020603" pitchFamily="34" charset="0"/>
              </a:rPr>
              <a:t> ag éirí buartha faoin méid tacaíochta a bhí á fáil ag Ó Conaill, áfach, agus chuir siad cosc ar an gcruinniú. Tugadh breis saighdiúirí go Cluain Tarbh agus tháinig longa cogaidh isteach i </a:t>
            </a:r>
            <a:r>
              <a:rPr lang="ga-IE" altLang="en-US" sz="2200" dirty="0" err="1" smtClean="0">
                <a:solidFill>
                  <a:schemeClr val="tx1"/>
                </a:solidFill>
                <a:latin typeface="Tw Cen MT" panose="020B0602020104020603" pitchFamily="34" charset="0"/>
              </a:rPr>
              <a:t>gCuan</a:t>
            </a:r>
            <a:r>
              <a:rPr lang="ga-IE" altLang="en-US" sz="2200" dirty="0" smtClean="0">
                <a:solidFill>
                  <a:schemeClr val="tx1"/>
                </a:solidFill>
                <a:latin typeface="Tw Cen MT" panose="020B0602020104020603" pitchFamily="34" charset="0"/>
              </a:rPr>
              <a:t> Bhaile Átha Cliath. Bhí eagla ar </a:t>
            </a:r>
            <a:r>
              <a:rPr lang="en-US" altLang="en-US" sz="2200" dirty="0" smtClean="0">
                <a:solidFill>
                  <a:schemeClr val="tx1"/>
                </a:solidFill>
                <a:latin typeface="Tw Cen MT" panose="020B0602020104020603" pitchFamily="34" charset="0"/>
              </a:rPr>
              <a:t/>
            </a:r>
            <a:br>
              <a:rPr lang="en-US" altLang="en-US" sz="2200" dirty="0" smtClean="0">
                <a:solidFill>
                  <a:schemeClr val="tx1"/>
                </a:solidFill>
                <a:latin typeface="Tw Cen MT" panose="020B0602020104020603" pitchFamily="34" charset="0"/>
              </a:rPr>
            </a:br>
            <a:r>
              <a:rPr lang="ga-IE" altLang="en-US" sz="2200" dirty="0" smtClean="0">
                <a:solidFill>
                  <a:schemeClr val="tx1"/>
                </a:solidFill>
                <a:latin typeface="Tw Cen MT" panose="020B0602020104020603" pitchFamily="34" charset="0"/>
              </a:rPr>
              <a:t>Ó Conaill go mbeadh foréigean agus doirteadh fola ann. Mar sin, shocraigh sé an cruinniú a chur ar ceal.</a:t>
            </a:r>
            <a:endParaRPr lang="ga-IE" altLang="en-US" sz="2200" dirty="0">
              <a:solidFill>
                <a:schemeClr val="tx1"/>
              </a:solidFill>
              <a:latin typeface="Tw Cen MT" panose="020B0602020104020603" pitchFamily="34" charset="0"/>
            </a:endParaRPr>
          </a:p>
        </p:txBody>
      </p:sp>
      <p:sp>
        <p:nvSpPr>
          <p:cNvPr id="12" name="Rectangle 4"/>
          <p:cNvSpPr>
            <a:spLocks noChangeArrowheads="1"/>
          </p:cNvSpPr>
          <p:nvPr/>
        </p:nvSpPr>
        <p:spPr bwMode="auto">
          <a:xfrm>
            <a:off x="900000" y="1476000"/>
            <a:ext cx="6477000" cy="1910880"/>
          </a:xfrm>
          <a:prstGeom prst="rect">
            <a:avLst/>
          </a:prstGeom>
          <a:solidFill>
            <a:srgbClr val="E0E2DD"/>
          </a:solidFill>
          <a:ln>
            <a:solidFill>
              <a:schemeClr val="tx1"/>
            </a:solidFill>
          </a:ln>
          <a:effectLst>
            <a:outerShdw blurRad="50800" dist="38100" dir="2700000" algn="tl" rotWithShape="0">
              <a:prstClr val="black">
                <a:alpha val="40000"/>
              </a:prstClr>
            </a:outerShdw>
          </a:effectLst>
          <a:extLst/>
        </p:spPr>
        <p:txBody>
          <a:bodyPr wrap="square" lIns="108000" tIns="108000" rIns="108000" bIns="108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ga-IE" altLang="en-US" sz="2200" dirty="0" smtClean="0">
                <a:solidFill>
                  <a:schemeClr val="tx1"/>
                </a:solidFill>
                <a:latin typeface="Tw Cen MT" panose="020B0602020104020603" pitchFamily="34" charset="0"/>
              </a:rPr>
              <a:t>Faoin mbliain 1843 bhí Compántas Náisiúnta na </a:t>
            </a:r>
            <a:r>
              <a:rPr lang="ga-IE" altLang="en-US" sz="2200" dirty="0" err="1" smtClean="0">
                <a:solidFill>
                  <a:schemeClr val="tx1"/>
                </a:solidFill>
                <a:latin typeface="Tw Cen MT" panose="020B0602020104020603" pitchFamily="34" charset="0"/>
              </a:rPr>
              <a:t>hAisghairme</a:t>
            </a:r>
            <a:r>
              <a:rPr lang="ga-IE" altLang="en-US" sz="2200" dirty="0" smtClean="0">
                <a:solidFill>
                  <a:schemeClr val="tx1"/>
                </a:solidFill>
                <a:latin typeface="Tw Cen MT" panose="020B0602020104020603" pitchFamily="34" charset="0"/>
              </a:rPr>
              <a:t> i mbarr a </a:t>
            </a:r>
            <a:r>
              <a:rPr lang="ga-IE" altLang="en-US" sz="2200" dirty="0" err="1" smtClean="0">
                <a:solidFill>
                  <a:schemeClr val="tx1"/>
                </a:solidFill>
                <a:latin typeface="Tw Cen MT" panose="020B0602020104020603" pitchFamily="34" charset="0"/>
              </a:rPr>
              <a:t>réime</a:t>
            </a:r>
            <a:r>
              <a:rPr lang="ga-IE" altLang="en-US" sz="2200" dirty="0" smtClean="0">
                <a:solidFill>
                  <a:schemeClr val="tx1"/>
                </a:solidFill>
                <a:latin typeface="Tw Cen MT" panose="020B0602020104020603" pitchFamily="34" charset="0"/>
              </a:rPr>
              <a:t>. Beartaíodh ollchruinniú</a:t>
            </a:r>
            <a:r>
              <a:rPr lang="en-US" altLang="en-US" sz="2200" dirty="0" smtClean="0">
                <a:solidFill>
                  <a:schemeClr val="tx1"/>
                </a:solidFill>
                <a:latin typeface="Tw Cen MT" panose="020B0602020104020603" pitchFamily="34" charset="0"/>
              </a:rPr>
              <a:t> </a:t>
            </a:r>
            <a:r>
              <a:rPr lang="en-IE" altLang="en-US" sz="2200" dirty="0" smtClean="0">
                <a:solidFill>
                  <a:schemeClr val="tx1"/>
                </a:solidFill>
                <a:latin typeface="Tw Cen MT" panose="020B0602020104020603" pitchFamily="34" charset="0"/>
              </a:rPr>
              <a:t>a </a:t>
            </a:r>
            <a:r>
              <a:rPr lang="ga-IE" altLang="en-US" sz="2200" dirty="0" smtClean="0">
                <a:solidFill>
                  <a:schemeClr val="tx1"/>
                </a:solidFill>
                <a:latin typeface="Tw Cen MT" panose="020B0602020104020603" pitchFamily="34" charset="0"/>
              </a:rPr>
              <a:t>reáchtáil</a:t>
            </a:r>
            <a:r>
              <a:rPr lang="en-IE" altLang="en-US" sz="2200" dirty="0" smtClean="0">
                <a:solidFill>
                  <a:schemeClr val="tx1"/>
                </a:solidFill>
                <a:latin typeface="Tw Cen MT" panose="020B0602020104020603" pitchFamily="34" charset="0"/>
              </a:rPr>
              <a:t> </a:t>
            </a:r>
            <a:r>
              <a:rPr lang="ga-IE" altLang="en-US" sz="2200" dirty="0" smtClean="0">
                <a:solidFill>
                  <a:schemeClr val="tx1"/>
                </a:solidFill>
                <a:latin typeface="Tw Cen MT" panose="020B0602020104020603" pitchFamily="34" charset="0"/>
              </a:rPr>
              <a:t>i gCluain Tarbh i mí Dheireadh Fómhair na bliana </a:t>
            </a:r>
            <a:r>
              <a:rPr lang="en-US" altLang="en-US" sz="2200" dirty="0" smtClean="0">
                <a:solidFill>
                  <a:schemeClr val="tx1"/>
                </a:solidFill>
                <a:latin typeface="Tw Cen MT" panose="020B0602020104020603" pitchFamily="34" charset="0"/>
              </a:rPr>
              <a:t>sin</a:t>
            </a:r>
            <a:r>
              <a:rPr lang="ga-IE" altLang="en-US" sz="2200" dirty="0" smtClean="0">
                <a:solidFill>
                  <a:schemeClr val="tx1"/>
                </a:solidFill>
                <a:latin typeface="Tw Cen MT" panose="020B0602020104020603" pitchFamily="34" charset="0"/>
              </a:rPr>
              <a:t>. Chuir na sluaite ó gach cearn d’Éirinn chun bóthair chun bheith i láthair ag an gcruinniú. </a:t>
            </a:r>
            <a:endParaRPr lang="ga-IE" altLang="en-US" sz="2200" dirty="0">
              <a:solidFill>
                <a:schemeClr val="tx1"/>
              </a:solidFill>
              <a:latin typeface="Tw Cen MT" panose="020B0602020104020603" pitchFamily="34" charset="0"/>
            </a:endParaRPr>
          </a:p>
        </p:txBody>
      </p:sp>
      <p:sp>
        <p:nvSpPr>
          <p:cNvPr id="7" name="Title 20"/>
          <p:cNvSpPr txBox="1">
            <a:spLocks/>
          </p:cNvSpPr>
          <p:nvPr/>
        </p:nvSpPr>
        <p:spPr>
          <a:xfrm>
            <a:off x="1790700" y="648000"/>
            <a:ext cx="8623300" cy="5658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3600" dirty="0" smtClean="0">
                <a:latin typeface="Arial Black" panose="020B0A04020102020204" pitchFamily="34" charset="0"/>
              </a:rPr>
              <a:t> </a:t>
            </a:r>
            <a:r>
              <a:rPr lang="ga-IE" altLang="en-US" sz="3600" dirty="0" smtClean="0">
                <a:latin typeface="Arial Black" panose="020B0A04020102020204" pitchFamily="34" charset="0"/>
              </a:rPr>
              <a:t>Aisghairm an Aontais</a:t>
            </a:r>
            <a:endParaRPr lang="ga-IE" altLang="en-US" sz="3600" dirty="0">
              <a:latin typeface="Arial Black" panose="020B0A04020102020204"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974345" y="1296000"/>
            <a:ext cx="3596734" cy="50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38756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dissolv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spect="1"/>
          </p:cNvSpPr>
          <p:nvPr/>
        </p:nvSpPr>
        <p:spPr>
          <a:xfrm>
            <a:off x="342900" y="309487"/>
            <a:ext cx="11515725" cy="62691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4"/>
          <p:cNvSpPr>
            <a:spLocks noChangeArrowheads="1"/>
          </p:cNvSpPr>
          <p:nvPr/>
        </p:nvSpPr>
        <p:spPr bwMode="auto">
          <a:xfrm>
            <a:off x="980492" y="1539030"/>
            <a:ext cx="6220407" cy="3603652"/>
          </a:xfrm>
          <a:prstGeom prst="rect">
            <a:avLst/>
          </a:prstGeom>
          <a:solidFill>
            <a:srgbClr val="E0E2DD"/>
          </a:solidFill>
          <a:ln>
            <a:solidFill>
              <a:schemeClr val="tx1"/>
            </a:solidFill>
          </a:ln>
          <a:effectLst>
            <a:outerShdw blurRad="50800" dist="38100" dir="2700000" algn="tl" rotWithShape="0">
              <a:prstClr val="black">
                <a:alpha val="40000"/>
              </a:prstClr>
            </a:outerShdw>
          </a:effectLst>
          <a:extLst/>
        </p:spPr>
        <p:txBody>
          <a:bodyPr wrap="square" lIns="108000" tIns="108000" rIns="108000" bIns="108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nSpc>
                <a:spcPct val="100000"/>
              </a:lnSpc>
              <a:spcBef>
                <a:spcPct val="0"/>
              </a:spcBef>
              <a:buNone/>
            </a:pPr>
            <a:r>
              <a:rPr lang="ga-IE" altLang="en-US" sz="2200" dirty="0" smtClean="0">
                <a:solidFill>
                  <a:schemeClr val="tx1"/>
                </a:solidFill>
                <a:latin typeface="Tw Cen MT" panose="020B0602020104020603" pitchFamily="34" charset="0"/>
              </a:rPr>
              <a:t>Tháinig meath ar chumhacht agus éifeacht Uí Chonaill ina dhiaidh sin. Shíl roinnt daoine i gCompántas na </a:t>
            </a:r>
            <a:r>
              <a:rPr lang="ga-IE" altLang="en-US" sz="2200" dirty="0" err="1" smtClean="0">
                <a:solidFill>
                  <a:schemeClr val="tx1"/>
                </a:solidFill>
                <a:latin typeface="Tw Cen MT" panose="020B0602020104020603" pitchFamily="34" charset="0"/>
              </a:rPr>
              <a:t>hAisghairme</a:t>
            </a:r>
            <a:r>
              <a:rPr lang="ga-IE" altLang="en-US" sz="2200" dirty="0" smtClean="0">
                <a:solidFill>
                  <a:schemeClr val="tx1"/>
                </a:solidFill>
                <a:latin typeface="Tw Cen MT" panose="020B0602020104020603" pitchFamily="34" charset="0"/>
              </a:rPr>
              <a:t> go raibh sé róshean agus róbhog. Bhí </a:t>
            </a:r>
            <a:r>
              <a:rPr lang="en-IE" altLang="en-US" sz="2200" dirty="0" smtClean="0">
                <a:solidFill>
                  <a:schemeClr val="tx1"/>
                </a:solidFill>
                <a:latin typeface="Tw Cen MT" panose="020B0602020104020603" pitchFamily="34" charset="0"/>
              </a:rPr>
              <a:t/>
            </a:r>
            <a:br>
              <a:rPr lang="en-IE" altLang="en-US" sz="2200" dirty="0" smtClean="0">
                <a:solidFill>
                  <a:schemeClr val="tx1"/>
                </a:solidFill>
                <a:latin typeface="Tw Cen MT" panose="020B0602020104020603" pitchFamily="34" charset="0"/>
              </a:rPr>
            </a:br>
            <a:r>
              <a:rPr lang="ga-IE" altLang="en-US" sz="2200" dirty="0" smtClean="0">
                <a:solidFill>
                  <a:schemeClr val="tx1"/>
                </a:solidFill>
                <a:latin typeface="Tw Cen MT" panose="020B0602020104020603" pitchFamily="34" charset="0"/>
              </a:rPr>
              <a:t>Ó Conaill glan in aghaidh an fhoréigin go fóill, mar a bhí le blianta fada. I dtús na 1840idí, tháinig grúpa eile darbh ainm ‘Éire Óg’ chun cinn mar chuid de Chompántas na </a:t>
            </a:r>
            <a:r>
              <a:rPr lang="ga-IE" altLang="en-US" sz="2200" dirty="0" err="1" smtClean="0">
                <a:solidFill>
                  <a:schemeClr val="tx1"/>
                </a:solidFill>
                <a:latin typeface="Tw Cen MT" panose="020B0602020104020603" pitchFamily="34" charset="0"/>
              </a:rPr>
              <a:t>hAisghairme</a:t>
            </a:r>
            <a:r>
              <a:rPr lang="ga-IE" altLang="en-US" sz="2200" dirty="0" smtClean="0">
                <a:solidFill>
                  <a:schemeClr val="tx1"/>
                </a:solidFill>
                <a:latin typeface="Tw Cen MT" panose="020B0602020104020603" pitchFamily="34" charset="0"/>
              </a:rPr>
              <a:t>, áfach. Bhí siadsan i bhfabhar foréigean a úsáid chun </a:t>
            </a:r>
            <a:r>
              <a:rPr lang="en-US" altLang="en-US" sz="2200" dirty="0" err="1" smtClean="0">
                <a:solidFill>
                  <a:schemeClr val="tx1"/>
                </a:solidFill>
                <a:latin typeface="Tw Cen MT" panose="020B0602020104020603" pitchFamily="34" charset="0"/>
              </a:rPr>
              <a:t>saoirse</a:t>
            </a:r>
            <a:r>
              <a:rPr lang="ga-IE" altLang="en-US" sz="2200" dirty="0" smtClean="0">
                <a:solidFill>
                  <a:schemeClr val="tx1"/>
                </a:solidFill>
                <a:latin typeface="Tw Cen MT" panose="020B0602020104020603" pitchFamily="34" charset="0"/>
              </a:rPr>
              <a:t> a bhaint amach</a:t>
            </a:r>
            <a:r>
              <a:rPr lang="en-US" altLang="en-US" sz="2200" dirty="0" smtClean="0">
                <a:solidFill>
                  <a:schemeClr val="tx1"/>
                </a:solidFill>
                <a:latin typeface="Tw Cen MT" panose="020B0602020104020603" pitchFamily="34" charset="0"/>
              </a:rPr>
              <a:t> </a:t>
            </a:r>
            <a:r>
              <a:rPr lang="en-US" altLang="en-US" sz="2200" dirty="0" err="1" smtClean="0">
                <a:solidFill>
                  <a:schemeClr val="tx1"/>
                </a:solidFill>
                <a:latin typeface="Tw Cen MT" panose="020B0602020104020603" pitchFamily="34" charset="0"/>
              </a:rPr>
              <a:t>d’Éirinn</a:t>
            </a:r>
            <a:r>
              <a:rPr lang="ga-IE" altLang="en-US" sz="2200" dirty="0" smtClean="0">
                <a:solidFill>
                  <a:schemeClr val="tx1"/>
                </a:solidFill>
                <a:latin typeface="Tw Cen MT" panose="020B0602020104020603" pitchFamily="34" charset="0"/>
              </a:rPr>
              <a:t>. Scoilt siad go hiomlán le Compántas na </a:t>
            </a:r>
            <a:r>
              <a:rPr lang="ga-IE" altLang="en-US" sz="2200" dirty="0" err="1" smtClean="0">
                <a:solidFill>
                  <a:schemeClr val="tx1"/>
                </a:solidFill>
                <a:latin typeface="Tw Cen MT" panose="020B0602020104020603" pitchFamily="34" charset="0"/>
              </a:rPr>
              <a:t>hAisghairme</a:t>
            </a:r>
            <a:r>
              <a:rPr lang="ga-IE" altLang="en-US" sz="2200" dirty="0" smtClean="0">
                <a:solidFill>
                  <a:schemeClr val="tx1"/>
                </a:solidFill>
                <a:latin typeface="Tw Cen MT" panose="020B0602020104020603" pitchFamily="34" charset="0"/>
              </a:rPr>
              <a:t> sa bhliain 1846. </a:t>
            </a:r>
            <a:endParaRPr lang="ga-IE" altLang="en-US" sz="2200" dirty="0">
              <a:solidFill>
                <a:schemeClr val="tx1"/>
              </a:solidFill>
              <a:latin typeface="Tw Cen MT" panose="020B0602020104020603" pitchFamily="34" charset="0"/>
            </a:endParaRP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788614" y="1137991"/>
            <a:ext cx="3579451" cy="4405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46699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spect="1"/>
          </p:cNvSpPr>
          <p:nvPr/>
        </p:nvSpPr>
        <p:spPr>
          <a:xfrm>
            <a:off x="342900" y="309487"/>
            <a:ext cx="11515725" cy="62691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4"/>
          <p:cNvSpPr>
            <a:spLocks noChangeArrowheads="1"/>
          </p:cNvSpPr>
          <p:nvPr/>
        </p:nvSpPr>
        <p:spPr bwMode="auto">
          <a:xfrm>
            <a:off x="6850057" y="2150048"/>
            <a:ext cx="4423357" cy="2587989"/>
          </a:xfrm>
          <a:prstGeom prst="rect">
            <a:avLst/>
          </a:prstGeom>
          <a:solidFill>
            <a:srgbClr val="E0E2DD"/>
          </a:solidFill>
          <a:ln>
            <a:solidFill>
              <a:schemeClr val="tx1">
                <a:lumMod val="95000"/>
                <a:lumOff val="5000"/>
              </a:schemeClr>
            </a:solidFill>
          </a:ln>
          <a:effectLst>
            <a:outerShdw blurRad="50800" dist="38100" dir="2700000" algn="tl" rotWithShape="0">
              <a:prstClr val="black">
                <a:alpha val="40000"/>
              </a:prstClr>
            </a:outerShdw>
          </a:effectLst>
          <a:extLst/>
        </p:spPr>
        <p:txBody>
          <a:bodyPr wrap="square" lIns="108000" tIns="108000" rIns="108000" bIns="108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nSpc>
                <a:spcPct val="100000"/>
              </a:lnSpc>
              <a:spcBef>
                <a:spcPct val="0"/>
              </a:spcBef>
              <a:buNone/>
            </a:pPr>
            <a:r>
              <a:rPr lang="ga-IE" altLang="en-US" sz="2200" dirty="0" smtClean="0">
                <a:solidFill>
                  <a:schemeClr val="tx1"/>
                </a:solidFill>
                <a:latin typeface="Tw Cen MT" panose="020B0602020104020603" pitchFamily="34" charset="0"/>
              </a:rPr>
              <a:t>Faoin am sin bhí an Gorta Mór </a:t>
            </a:r>
            <a:r>
              <a:rPr lang="en-US" altLang="en-US" sz="2200" dirty="0" smtClean="0">
                <a:solidFill>
                  <a:schemeClr val="tx1"/>
                </a:solidFill>
                <a:latin typeface="Tw Cen MT" panose="020B0602020104020603" pitchFamily="34" charset="0"/>
              </a:rPr>
              <a:t/>
            </a:r>
            <a:br>
              <a:rPr lang="en-US" altLang="en-US" sz="2200" dirty="0" smtClean="0">
                <a:solidFill>
                  <a:schemeClr val="tx1"/>
                </a:solidFill>
                <a:latin typeface="Tw Cen MT" panose="020B0602020104020603" pitchFamily="34" charset="0"/>
              </a:rPr>
            </a:br>
            <a:r>
              <a:rPr lang="ga-IE" altLang="en-US" sz="2200" dirty="0" smtClean="0">
                <a:solidFill>
                  <a:schemeClr val="tx1"/>
                </a:solidFill>
                <a:latin typeface="Tw Cen MT" panose="020B0602020104020603" pitchFamily="34" charset="0"/>
              </a:rPr>
              <a:t>ag leathadh trasna na tíre. Bhí </a:t>
            </a:r>
            <a:r>
              <a:rPr lang="en-IE" altLang="en-US" sz="2200" dirty="0" smtClean="0">
                <a:solidFill>
                  <a:schemeClr val="tx1"/>
                </a:solidFill>
                <a:latin typeface="Tw Cen MT" panose="020B0602020104020603" pitchFamily="34" charset="0"/>
              </a:rPr>
              <a:t/>
            </a:r>
            <a:br>
              <a:rPr lang="en-IE" altLang="en-US" sz="2200" dirty="0" smtClean="0">
                <a:solidFill>
                  <a:schemeClr val="tx1"/>
                </a:solidFill>
                <a:latin typeface="Tw Cen MT" panose="020B0602020104020603" pitchFamily="34" charset="0"/>
              </a:rPr>
            </a:br>
            <a:r>
              <a:rPr lang="ga-IE" altLang="en-US" sz="2200" dirty="0" smtClean="0">
                <a:solidFill>
                  <a:schemeClr val="tx1"/>
                </a:solidFill>
                <a:latin typeface="Tw Cen MT" panose="020B0602020104020603" pitchFamily="34" charset="0"/>
              </a:rPr>
              <a:t>an tsláinte go dona ag Ó Conaill. Cailleadh é in </a:t>
            </a:r>
            <a:r>
              <a:rPr lang="en-US" altLang="en-US" sz="2200" dirty="0" smtClean="0">
                <a:solidFill>
                  <a:schemeClr val="tx1"/>
                </a:solidFill>
                <a:latin typeface="Tw Cen MT" panose="020B0602020104020603" pitchFamily="34" charset="0"/>
              </a:rPr>
              <a:t>Genova </a:t>
            </a:r>
            <a:r>
              <a:rPr lang="ga-IE" altLang="en-US" sz="2200" dirty="0" smtClean="0">
                <a:solidFill>
                  <a:schemeClr val="tx1"/>
                </a:solidFill>
                <a:latin typeface="Tw Cen MT" panose="020B0602020104020603" pitchFamily="34" charset="0"/>
              </a:rPr>
              <a:t>na </a:t>
            </a:r>
            <a:r>
              <a:rPr lang="ga-IE" altLang="en-US" sz="2200" dirty="0" err="1" smtClean="0">
                <a:solidFill>
                  <a:schemeClr val="tx1"/>
                </a:solidFill>
                <a:latin typeface="Tw Cen MT" panose="020B0602020104020603" pitchFamily="34" charset="0"/>
              </a:rPr>
              <a:t>hIodáile</a:t>
            </a:r>
            <a:r>
              <a:rPr lang="ga-IE" altLang="en-US" sz="2200" dirty="0" smtClean="0">
                <a:solidFill>
                  <a:schemeClr val="tx1"/>
                </a:solidFill>
                <a:latin typeface="Tw Cen MT" panose="020B0602020104020603" pitchFamily="34" charset="0"/>
              </a:rPr>
              <a:t> </a:t>
            </a:r>
            <a:r>
              <a:rPr lang="en-US" altLang="en-US" sz="2200" dirty="0" smtClean="0">
                <a:solidFill>
                  <a:schemeClr val="tx1"/>
                </a:solidFill>
                <a:latin typeface="Tw Cen MT" panose="020B0602020104020603" pitchFamily="34" charset="0"/>
              </a:rPr>
              <a:t/>
            </a:r>
            <a:br>
              <a:rPr lang="en-US" altLang="en-US" sz="2200" dirty="0" smtClean="0">
                <a:solidFill>
                  <a:schemeClr val="tx1"/>
                </a:solidFill>
                <a:latin typeface="Tw Cen MT" panose="020B0602020104020603" pitchFamily="34" charset="0"/>
              </a:rPr>
            </a:br>
            <a:r>
              <a:rPr lang="ga-IE" altLang="en-US" sz="2200" dirty="0" smtClean="0">
                <a:solidFill>
                  <a:schemeClr val="tx1"/>
                </a:solidFill>
                <a:latin typeface="Tw Cen MT" panose="020B0602020104020603" pitchFamily="34" charset="0"/>
              </a:rPr>
              <a:t>sa bhliain 1847.</a:t>
            </a:r>
            <a:r>
              <a:rPr lang="en-US" altLang="en-US" sz="2200" dirty="0" smtClean="0">
                <a:solidFill>
                  <a:schemeClr val="tx1"/>
                </a:solidFill>
                <a:latin typeface="Tw Cen MT" panose="020B0602020104020603" pitchFamily="34" charset="0"/>
              </a:rPr>
              <a:t> </a:t>
            </a:r>
            <a:r>
              <a:rPr lang="ga-IE" altLang="en-US" sz="2200" dirty="0" smtClean="0">
                <a:solidFill>
                  <a:schemeClr val="tx1"/>
                </a:solidFill>
                <a:latin typeface="Tw Cen MT" panose="020B0602020104020603" pitchFamily="34" charset="0"/>
              </a:rPr>
              <a:t>Tugadh a chorp ar ais go hÉirinn agus cuireadh i Reilig Ghlas Naíon i mBaile Átha Cliath</a:t>
            </a:r>
            <a:r>
              <a:rPr lang="en-US" altLang="en-US" sz="2200" dirty="0" smtClean="0">
                <a:solidFill>
                  <a:schemeClr val="tx1"/>
                </a:solidFill>
                <a:latin typeface="Tw Cen MT" panose="020B0602020104020603" pitchFamily="34" charset="0"/>
              </a:rPr>
              <a:t> é</a:t>
            </a:r>
            <a:r>
              <a:rPr lang="ga-IE" altLang="en-US" sz="2200" dirty="0" smtClean="0">
                <a:solidFill>
                  <a:schemeClr val="tx1"/>
                </a:solidFill>
                <a:latin typeface="Tw Cen MT" panose="020B0602020104020603" pitchFamily="34" charset="0"/>
              </a:rPr>
              <a:t>.</a:t>
            </a:r>
            <a:r>
              <a:rPr lang="en-US" altLang="en-US" sz="2200" dirty="0" smtClean="0">
                <a:solidFill>
                  <a:schemeClr val="tx1"/>
                </a:solidFill>
                <a:latin typeface="Tw Cen MT" panose="020B0602020104020603" pitchFamily="34" charset="0"/>
              </a:rPr>
              <a:t> </a:t>
            </a:r>
            <a:endParaRPr lang="ga-IE" altLang="en-US" sz="2200" dirty="0">
              <a:solidFill>
                <a:schemeClr val="tx1"/>
              </a:solidFill>
              <a:latin typeface="Tw Cen MT" panose="020B0602020104020603" pitchFamily="34"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424" y="1575244"/>
            <a:ext cx="5606396" cy="3737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1959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spect="1"/>
          </p:cNvSpPr>
          <p:nvPr/>
        </p:nvSpPr>
        <p:spPr>
          <a:xfrm>
            <a:off x="342900" y="309487"/>
            <a:ext cx="11515725" cy="62691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Old engravings.  Shows Daniel O'Connell.  The book &quot;History of the Church&quot;, circa 1880"/>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07480" y="1518515"/>
            <a:ext cx="2837477" cy="344603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4"/>
          <p:cNvSpPr>
            <a:spLocks noChangeArrowheads="1"/>
          </p:cNvSpPr>
          <p:nvPr/>
        </p:nvSpPr>
        <p:spPr bwMode="auto">
          <a:xfrm>
            <a:off x="708217" y="2196000"/>
            <a:ext cx="5392545" cy="2587989"/>
          </a:xfrm>
          <a:prstGeom prst="rect">
            <a:avLst/>
          </a:prstGeom>
          <a:solidFill>
            <a:srgbClr val="E0E2DD"/>
          </a:solidFill>
          <a:ln>
            <a:solidFill>
              <a:schemeClr val="tx1">
                <a:lumMod val="95000"/>
                <a:lumOff val="5000"/>
              </a:schemeClr>
            </a:solidFill>
          </a:ln>
          <a:effectLst>
            <a:outerShdw blurRad="50800" dist="38100" dir="2700000" algn="tl" rotWithShape="0">
              <a:prstClr val="black">
                <a:alpha val="40000"/>
              </a:prstClr>
            </a:outerShdw>
          </a:effectLst>
          <a:extLst/>
        </p:spPr>
        <p:txBody>
          <a:bodyPr wrap="square" lIns="108000" tIns="108000" rIns="108000" bIns="108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nSpc>
                <a:spcPct val="100000"/>
              </a:lnSpc>
              <a:spcBef>
                <a:spcPct val="0"/>
              </a:spcBef>
              <a:buNone/>
            </a:pPr>
            <a:r>
              <a:rPr lang="ga-IE" altLang="en-US" sz="2200" dirty="0" smtClean="0">
                <a:solidFill>
                  <a:schemeClr val="tx1"/>
                </a:solidFill>
                <a:latin typeface="Tw Cen MT" panose="020B0602020104020603" pitchFamily="34" charset="0"/>
              </a:rPr>
              <a:t>Beidh cuimhne ar Dhónall Ó Conaill go brách mar abhcóide, mar </a:t>
            </a:r>
            <a:r>
              <a:rPr lang="ga-IE" altLang="en-US" sz="2200" dirty="0" err="1" smtClean="0">
                <a:solidFill>
                  <a:schemeClr val="tx1"/>
                </a:solidFill>
                <a:latin typeface="Tw Cen MT" panose="020B0602020104020603" pitchFamily="34" charset="0"/>
              </a:rPr>
              <a:t>pholaiteoir</a:t>
            </a:r>
            <a:r>
              <a:rPr lang="ga-IE" altLang="en-US" sz="2200" dirty="0" smtClean="0">
                <a:solidFill>
                  <a:schemeClr val="tx1"/>
                </a:solidFill>
                <a:latin typeface="Tw Cen MT" panose="020B0602020104020603" pitchFamily="34" charset="0"/>
              </a:rPr>
              <a:t> agus mar fhear síochánta a d’oibrigh gan stad gan staonadh i rith a shaoil ar son chearta na gCaitliceach. Beidh cuimhne air, go háirithe, mar an ‘Fuascailteoir’, a bhain Fuascailt na gCaitliceach amach sa bhliain 1829.</a:t>
            </a:r>
            <a:endParaRPr lang="ga-IE" altLang="en-US" sz="2200" dirty="0">
              <a:solidFill>
                <a:schemeClr val="tx1"/>
              </a:solidFill>
              <a:latin typeface="Tw Cen MT" panose="020B0602020104020603" pitchFamily="34" charset="0"/>
            </a:endParaRPr>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862483" y="611052"/>
            <a:ext cx="4527468" cy="5572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1182674"/>
      </p:ext>
    </p:extLst>
  </p:cSld>
  <p:clrMapOvr>
    <a:masterClrMapping/>
  </p:clrMapOvr>
  <p:transition spd="med">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a:spLocks noChangeAspect="1"/>
          </p:cNvSpPr>
          <p:nvPr/>
        </p:nvSpPr>
        <p:spPr>
          <a:xfrm>
            <a:off x="342900" y="309487"/>
            <a:ext cx="11515725" cy="62691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937" name="Text Box 2"/>
          <p:cNvSpPr txBox="1">
            <a:spLocks noChangeArrowheads="1"/>
          </p:cNvSpPr>
          <p:nvPr/>
        </p:nvSpPr>
        <p:spPr bwMode="auto">
          <a:xfrm>
            <a:off x="5392506" y="1008146"/>
            <a:ext cx="1325562" cy="369888"/>
          </a:xfrm>
          <a:prstGeom prst="rect">
            <a:avLst/>
          </a:prstGeom>
          <a:noFill/>
          <a:ln w="9525">
            <a:noFill/>
            <a:miter lim="800000"/>
            <a:headEnd/>
            <a:tailEnd/>
          </a:ln>
        </p:spPr>
        <p:txBody>
          <a:bodyPr>
            <a:spAutoFit/>
          </a:bodyPr>
          <a:lstStyle/>
          <a:p>
            <a:pPr eaLnBrk="0" hangingPunct="0"/>
            <a:endParaRPr lang="ga-IE">
              <a:solidFill>
                <a:schemeClr val="bg1"/>
              </a:solidFill>
              <a:latin typeface="Calibri" pitchFamily="34" charset="0"/>
            </a:endParaRPr>
          </a:p>
        </p:txBody>
      </p:sp>
      <p:sp>
        <p:nvSpPr>
          <p:cNvPr id="39938" name="Text Box 3"/>
          <p:cNvSpPr txBox="1">
            <a:spLocks noChangeArrowheads="1"/>
          </p:cNvSpPr>
          <p:nvPr/>
        </p:nvSpPr>
        <p:spPr bwMode="auto">
          <a:xfrm>
            <a:off x="3289068" y="1389146"/>
            <a:ext cx="5314950" cy="369888"/>
          </a:xfrm>
          <a:prstGeom prst="rect">
            <a:avLst/>
          </a:prstGeom>
          <a:noFill/>
          <a:ln w="9525">
            <a:noFill/>
            <a:miter lim="800000"/>
            <a:headEnd/>
            <a:tailEnd/>
          </a:ln>
        </p:spPr>
        <p:txBody>
          <a:bodyPr>
            <a:spAutoFit/>
          </a:bodyPr>
          <a:lstStyle/>
          <a:p>
            <a:pPr eaLnBrk="0" hangingPunct="0"/>
            <a:endParaRPr lang="ga-IE">
              <a:latin typeface="Calibri" pitchFamily="34" charset="0"/>
            </a:endParaRPr>
          </a:p>
        </p:txBody>
      </p:sp>
      <p:graphicFrame>
        <p:nvGraphicFramePr>
          <p:cNvPr id="58424" name="Group 56"/>
          <p:cNvGraphicFramePr>
            <a:graphicFrameLocks noGrp="1"/>
          </p:cNvGraphicFramePr>
          <p:nvPr>
            <p:extLst>
              <p:ext uri="{D42A27DB-BD31-4B8C-83A1-F6EECF244321}">
                <p14:modId xmlns:p14="http://schemas.microsoft.com/office/powerpoint/2010/main" val="1575333530"/>
              </p:ext>
            </p:extLst>
          </p:nvPr>
        </p:nvGraphicFramePr>
        <p:xfrm>
          <a:off x="716980" y="902026"/>
          <a:ext cx="10767564" cy="5510540"/>
        </p:xfrm>
        <a:graphic>
          <a:graphicData uri="http://schemas.openxmlformats.org/drawingml/2006/table">
            <a:tbl>
              <a:tblPr/>
              <a:tblGrid>
                <a:gridCol w="8037064"/>
                <a:gridCol w="1016000"/>
                <a:gridCol w="1714500"/>
              </a:tblGrid>
              <a:tr h="51849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ga-IE" sz="2800" b="0" i="0" u="none" strike="noStrike" cap="none" normalizeH="0" baseline="0" dirty="0" smtClean="0">
                          <a:ln>
                            <a:noFill/>
                          </a:ln>
                          <a:solidFill>
                            <a:schemeClr val="tx1"/>
                          </a:solidFill>
                          <a:effectLst/>
                          <a:latin typeface="Berlin Sans FB" panose="020E0602020502020306" pitchFamily="34" charset="0"/>
                          <a:cs typeface="Times New Roman" pitchFamily="18" charset="0"/>
                        </a:rPr>
                        <a:t>Ráiteas</a:t>
                      </a:r>
                    </a:p>
                  </a:txBody>
                  <a:tcPr marL="68580" marR="685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ga-IE" sz="2800" b="0" i="0" u="none" strike="noStrike" cap="none" normalizeH="0" baseline="0" dirty="0" smtClean="0">
                          <a:ln>
                            <a:noFill/>
                          </a:ln>
                          <a:solidFill>
                            <a:schemeClr val="tx1"/>
                          </a:solidFill>
                          <a:effectLst/>
                          <a:latin typeface="Berlin Sans FB" panose="020E0602020502020306" pitchFamily="34" charset="0"/>
                          <a:cs typeface="Times New Roman" pitchFamily="18" charset="0"/>
                        </a:rPr>
                        <a:t>Fíor </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ga-IE" sz="2800" b="0" i="0" u="none" strike="noStrike" cap="none" normalizeH="0" baseline="0" dirty="0" smtClean="0">
                          <a:ln>
                            <a:noFill/>
                          </a:ln>
                          <a:solidFill>
                            <a:schemeClr val="tx1"/>
                          </a:solidFill>
                          <a:effectLst/>
                          <a:latin typeface="Berlin Sans FB" panose="020E0602020502020306" pitchFamily="34" charset="0"/>
                          <a:cs typeface="Times New Roman" pitchFamily="18" charset="0"/>
                        </a:rPr>
                        <a:t>Bréagach</a:t>
                      </a:r>
                    </a:p>
                  </a:txBody>
                  <a:tcPr marL="68580" marR="685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2181">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ga-IE" sz="2200" b="0" i="0" u="none" strike="noStrike" cap="none" normalizeH="0" baseline="0" noProof="0" dirty="0" smtClean="0">
                          <a:ln>
                            <a:noFill/>
                          </a:ln>
                          <a:solidFill>
                            <a:schemeClr val="tx1"/>
                          </a:solidFill>
                          <a:effectLst/>
                          <a:latin typeface="Tw Cen MT" panose="020B0602020104020603" pitchFamily="34" charset="0"/>
                          <a:cs typeface="Times New Roman" pitchFamily="18" charset="0"/>
                        </a:rPr>
                        <a:t>Rugadh Dónall Ó </a:t>
                      </a:r>
                      <a:r>
                        <a:rPr kumimoji="0" lang="ga-IE" sz="2200" b="0" i="0" u="none" strike="noStrike" cap="none" normalizeH="0" baseline="0" noProof="0" dirty="0" err="1" smtClean="0">
                          <a:ln>
                            <a:noFill/>
                          </a:ln>
                          <a:solidFill>
                            <a:schemeClr val="tx1"/>
                          </a:solidFill>
                          <a:effectLst/>
                          <a:latin typeface="Tw Cen MT" panose="020B0602020104020603" pitchFamily="34" charset="0"/>
                          <a:cs typeface="Times New Roman" pitchFamily="18" charset="0"/>
                        </a:rPr>
                        <a:t>Cona</a:t>
                      </a:r>
                      <a:r>
                        <a:rPr kumimoji="0" lang="en-US" sz="2200" b="0" i="0" u="none" strike="noStrike" cap="none" normalizeH="0" baseline="0" noProof="0" dirty="0" err="1" smtClean="0">
                          <a:ln>
                            <a:noFill/>
                          </a:ln>
                          <a:solidFill>
                            <a:schemeClr val="tx1"/>
                          </a:solidFill>
                          <a:effectLst/>
                          <a:latin typeface="Tw Cen MT" panose="020B0602020104020603" pitchFamily="34" charset="0"/>
                          <a:cs typeface="Times New Roman" pitchFamily="18" charset="0"/>
                        </a:rPr>
                        <a:t>i</a:t>
                      </a:r>
                      <a:r>
                        <a:rPr kumimoji="0" lang="ga-IE" sz="2200" b="0" i="0" u="none" strike="noStrike" cap="none" normalizeH="0" baseline="0" noProof="0" dirty="0" err="1" smtClean="0">
                          <a:ln>
                            <a:noFill/>
                          </a:ln>
                          <a:solidFill>
                            <a:schemeClr val="tx1"/>
                          </a:solidFill>
                          <a:effectLst/>
                          <a:latin typeface="Tw Cen MT" panose="020B0602020104020603" pitchFamily="34" charset="0"/>
                          <a:cs typeface="Times New Roman" pitchFamily="18" charset="0"/>
                        </a:rPr>
                        <a:t>ll</a:t>
                      </a:r>
                      <a:r>
                        <a:rPr kumimoji="0" lang="ga-IE" sz="2200" b="0" i="0" u="none" strike="noStrike" cap="none" normalizeH="0" baseline="0" noProof="0" dirty="0" smtClean="0">
                          <a:ln>
                            <a:noFill/>
                          </a:ln>
                          <a:solidFill>
                            <a:schemeClr val="tx1"/>
                          </a:solidFill>
                          <a:effectLst/>
                          <a:latin typeface="Tw Cen MT" panose="020B0602020104020603" pitchFamily="34" charset="0"/>
                          <a:cs typeface="Times New Roman" pitchFamily="18" charset="0"/>
                        </a:rPr>
                        <a:t> i gCo. Loch Garman. </a:t>
                      </a:r>
                      <a:endParaRPr lang="ga-IE" sz="2200" noProof="0" dirty="0" smtClean="0">
                        <a:solidFill>
                          <a:srgbClr val="000000"/>
                        </a:solidFill>
                        <a:latin typeface="Tw Cen MT" panose="020B0602020104020603" pitchFamily="34" charset="0"/>
                      </a:endParaRPr>
                    </a:p>
                  </a:txBody>
                  <a:tcPr marL="68580" marR="685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0646">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ga-IE" sz="2200" noProof="0" dirty="0" smtClean="0">
                          <a:latin typeface="Tw Cen MT" panose="020B0602020104020603" pitchFamily="34" charset="0"/>
                        </a:rPr>
                        <a:t>Bunaíodh</a:t>
                      </a:r>
                      <a:r>
                        <a:rPr lang="ga-IE" sz="2200" baseline="0" noProof="0" dirty="0" smtClean="0">
                          <a:latin typeface="Tw Cen MT" panose="020B0602020104020603" pitchFamily="34" charset="0"/>
                        </a:rPr>
                        <a:t> Compántas na gCaitliceach sa bhliain 1823.</a:t>
                      </a:r>
                      <a:r>
                        <a:rPr lang="ga-IE" sz="2200" noProof="0" dirty="0" smtClean="0">
                          <a:latin typeface="Tw Cen MT" panose="020B0602020104020603" pitchFamily="34" charset="0"/>
                        </a:rPr>
                        <a:t> </a:t>
                      </a:r>
                    </a:p>
                  </a:txBody>
                  <a:tcPr marL="68580" marR="685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868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ga-IE" sz="2200" noProof="0" dirty="0" smtClean="0">
                          <a:latin typeface="Tw Cen MT" panose="020B0602020104020603" pitchFamily="34" charset="0"/>
                        </a:rPr>
                        <a:t>Cháiligh Ó Conaill ina mhúinteoir sa bhliain 1798.</a:t>
                      </a:r>
                    </a:p>
                  </a:txBody>
                  <a:tcPr marL="68580" marR="685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631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ga-IE" altLang="en-US" sz="2200" noProof="0" dirty="0" smtClean="0">
                          <a:solidFill>
                            <a:schemeClr val="tx1"/>
                          </a:solidFill>
                          <a:latin typeface="Tw Cen MT" panose="020B0602020104020603" pitchFamily="34" charset="0"/>
                        </a:rPr>
                        <a:t>Bhí ar bhaill de Chompántas na gCaitliceach euro amháin in aghaidh na míosa a íoc leis an gCompántas. </a:t>
                      </a:r>
                      <a:endParaRPr lang="ga-IE" sz="2200" noProof="0" dirty="0" smtClean="0">
                        <a:latin typeface="Tw Cen MT" panose="020B0602020104020603" pitchFamily="34" charset="0"/>
                      </a:endParaRPr>
                    </a:p>
                  </a:txBody>
                  <a:tcPr marL="68580" marR="685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21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ga-IE" sz="2200" noProof="0" dirty="0" smtClean="0">
                          <a:latin typeface="Tw Cen MT" panose="020B0602020104020603" pitchFamily="34" charset="0"/>
                        </a:rPr>
                        <a:t>Ritheadh</a:t>
                      </a:r>
                      <a:r>
                        <a:rPr lang="ga-IE" sz="2200" baseline="0" noProof="0" dirty="0" smtClean="0">
                          <a:latin typeface="Tw Cen MT" panose="020B0602020104020603" pitchFamily="34" charset="0"/>
                        </a:rPr>
                        <a:t> Acht an Aontais sa bhliain 1801.</a:t>
                      </a:r>
                      <a:endParaRPr kumimoji="0" lang="ga-IE" sz="2200" b="0" i="0" u="none" strike="noStrike" cap="none" normalizeH="0" baseline="0" noProof="0" dirty="0" smtClean="0">
                        <a:ln>
                          <a:noFill/>
                        </a:ln>
                        <a:solidFill>
                          <a:schemeClr val="tx1"/>
                        </a:solidFill>
                        <a:effectLst/>
                        <a:latin typeface="Tw Cen MT" panose="020B0602020104020603" pitchFamily="34" charset="0"/>
                        <a:cs typeface="Times New Roman" pitchFamily="18" charset="0"/>
                      </a:endParaRPr>
                    </a:p>
                  </a:txBody>
                  <a:tcPr marL="68580" marR="685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631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ga-IE" sz="2200" noProof="0" dirty="0" smtClean="0">
                          <a:latin typeface="Tw Cen MT" panose="020B0602020104020603" pitchFamily="34" charset="0"/>
                        </a:rPr>
                        <a:t>Bhunaigh Ó Conaill Compántas Náisiúnta na </a:t>
                      </a:r>
                      <a:r>
                        <a:rPr lang="ga-IE" sz="2200" noProof="0" dirty="0" err="1" smtClean="0">
                          <a:latin typeface="Tw Cen MT" panose="020B0602020104020603" pitchFamily="34" charset="0"/>
                        </a:rPr>
                        <a:t>hAisghairme</a:t>
                      </a:r>
                      <a:r>
                        <a:rPr lang="ga-IE" sz="2200" baseline="0" noProof="0" dirty="0" smtClean="0">
                          <a:latin typeface="Tw Cen MT" panose="020B0602020104020603" pitchFamily="34" charset="0"/>
                        </a:rPr>
                        <a:t> sa bhliain 1840.</a:t>
                      </a:r>
                      <a:endParaRPr kumimoji="0" lang="ga-IE" sz="2200" b="0" i="0" u="none" strike="noStrike" cap="none" normalizeH="0" baseline="0" noProof="0" dirty="0" smtClean="0">
                        <a:ln>
                          <a:noFill/>
                        </a:ln>
                        <a:solidFill>
                          <a:schemeClr val="tx1"/>
                        </a:solidFill>
                        <a:effectLst/>
                        <a:latin typeface="Tw Cen MT" panose="020B0602020104020603" pitchFamily="34" charset="0"/>
                        <a:cs typeface="Times New Roman" pitchFamily="18" charset="0"/>
                      </a:endParaRPr>
                    </a:p>
                  </a:txBody>
                  <a:tcPr marL="68580" marR="685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2181">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ga-IE" sz="2200" noProof="0" dirty="0" smtClean="0">
                          <a:latin typeface="Tw Cen MT" panose="020B0602020104020603" pitchFamily="34" charset="0"/>
                        </a:rPr>
                        <a:t>Bhuaigh Ó Conaill an toghchán i</a:t>
                      </a:r>
                      <a:r>
                        <a:rPr lang="ga-IE" sz="2200" baseline="0" noProof="0" dirty="0" smtClean="0">
                          <a:latin typeface="Tw Cen MT" panose="020B0602020104020603" pitchFamily="34" charset="0"/>
                        </a:rPr>
                        <a:t> gCo. Chiarraí sa bhliain 1828.</a:t>
                      </a:r>
                      <a:endParaRPr lang="ga-IE" sz="2200" noProof="0" dirty="0" smtClean="0">
                        <a:latin typeface="Tw Cen MT" panose="020B0602020104020603" pitchFamily="34" charset="0"/>
                      </a:endParaRPr>
                    </a:p>
                  </a:txBody>
                  <a:tcPr marL="68580" marR="685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2181">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ga-IE" sz="2200" noProof="0" dirty="0" smtClean="0">
                          <a:latin typeface="Tw Cen MT" panose="020B0602020104020603" pitchFamily="34" charset="0"/>
                        </a:rPr>
                        <a:t>Glacadh le hAcht Fuascailte na gCaitliceach sa bhliain</a:t>
                      </a:r>
                      <a:r>
                        <a:rPr lang="ga-IE" sz="2200" baseline="0" noProof="0" dirty="0" smtClean="0">
                          <a:latin typeface="Tw Cen MT" panose="020B0602020104020603" pitchFamily="34" charset="0"/>
                        </a:rPr>
                        <a:t> 1829.</a:t>
                      </a:r>
                      <a:endParaRPr lang="ga-IE" sz="2200" noProof="0" dirty="0" smtClean="0">
                        <a:latin typeface="Tw Cen MT" panose="020B0602020104020603" pitchFamily="34" charset="0"/>
                      </a:endParaRPr>
                    </a:p>
                  </a:txBody>
                  <a:tcPr marL="68580" marR="685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1365" name="Picture 101" descr="C:\Users\maire\Downloads\maighnéid\40px-Red_check.svg.png"/>
          <p:cNvPicPr>
            <a:picLocks noChangeAspect="1" noChangeArrowheads="1"/>
          </p:cNvPicPr>
          <p:nvPr/>
        </p:nvPicPr>
        <p:blipFill>
          <a:blip r:embed="rId3"/>
          <a:srcRect/>
          <a:stretch>
            <a:fillRect/>
          </a:stretch>
        </p:blipFill>
        <p:spPr bwMode="auto">
          <a:xfrm>
            <a:off x="10296000" y="1476000"/>
            <a:ext cx="515937" cy="457200"/>
          </a:xfrm>
          <a:prstGeom prst="rect">
            <a:avLst/>
          </a:prstGeom>
          <a:noFill/>
          <a:ln w="9525">
            <a:noFill/>
            <a:miter lim="800000"/>
            <a:headEnd/>
            <a:tailEnd/>
          </a:ln>
        </p:spPr>
      </p:pic>
      <p:pic>
        <p:nvPicPr>
          <p:cNvPr id="11367" name="Picture 103" descr="C:\Users\maire\Downloads\maighnéid\40px-Red_check.svg.png"/>
          <p:cNvPicPr>
            <a:picLocks noChangeAspect="1" noChangeArrowheads="1"/>
          </p:cNvPicPr>
          <p:nvPr/>
        </p:nvPicPr>
        <p:blipFill>
          <a:blip r:embed="rId3"/>
          <a:srcRect/>
          <a:stretch>
            <a:fillRect/>
          </a:stretch>
        </p:blipFill>
        <p:spPr bwMode="auto">
          <a:xfrm>
            <a:off x="10296000" y="2628000"/>
            <a:ext cx="515937" cy="457200"/>
          </a:xfrm>
          <a:prstGeom prst="rect">
            <a:avLst/>
          </a:prstGeom>
          <a:noFill/>
          <a:ln w="9525">
            <a:noFill/>
            <a:miter lim="800000"/>
            <a:headEnd/>
            <a:tailEnd/>
          </a:ln>
        </p:spPr>
      </p:pic>
      <p:pic>
        <p:nvPicPr>
          <p:cNvPr id="11368" name="Picture 104" descr="C:\Users\maire\Downloads\maighnéid\40px-Red_check.svg.png"/>
          <p:cNvPicPr>
            <a:picLocks noChangeAspect="1" noChangeArrowheads="1"/>
          </p:cNvPicPr>
          <p:nvPr/>
        </p:nvPicPr>
        <p:blipFill>
          <a:blip r:embed="rId3"/>
          <a:srcRect/>
          <a:stretch>
            <a:fillRect/>
          </a:stretch>
        </p:blipFill>
        <p:spPr bwMode="auto">
          <a:xfrm>
            <a:off x="9036000" y="2052000"/>
            <a:ext cx="515937" cy="457200"/>
          </a:xfrm>
          <a:prstGeom prst="rect">
            <a:avLst/>
          </a:prstGeom>
          <a:noFill/>
          <a:ln w="9525">
            <a:noFill/>
            <a:miter lim="800000"/>
            <a:headEnd/>
            <a:tailEnd/>
          </a:ln>
        </p:spPr>
      </p:pic>
      <p:pic>
        <p:nvPicPr>
          <p:cNvPr id="11369" name="Picture 105" descr="C:\Users\maire\Downloads\maighnéid\40px-Red_check.svg.png"/>
          <p:cNvPicPr>
            <a:picLocks noChangeAspect="1" noChangeArrowheads="1"/>
          </p:cNvPicPr>
          <p:nvPr/>
        </p:nvPicPr>
        <p:blipFill>
          <a:blip r:embed="rId3"/>
          <a:srcRect/>
          <a:stretch>
            <a:fillRect/>
          </a:stretch>
        </p:blipFill>
        <p:spPr bwMode="auto">
          <a:xfrm>
            <a:off x="9036000" y="3996000"/>
            <a:ext cx="515937" cy="457200"/>
          </a:xfrm>
          <a:prstGeom prst="rect">
            <a:avLst/>
          </a:prstGeom>
          <a:noFill/>
          <a:ln w="9525">
            <a:noFill/>
            <a:miter lim="800000"/>
            <a:headEnd/>
            <a:tailEnd/>
          </a:ln>
        </p:spPr>
      </p:pic>
      <p:pic>
        <p:nvPicPr>
          <p:cNvPr id="11370" name="Picture 106" descr="C:\Users\maire\Downloads\maighnéid\40px-Red_check.svg.png"/>
          <p:cNvPicPr>
            <a:picLocks noChangeAspect="1" noChangeArrowheads="1"/>
          </p:cNvPicPr>
          <p:nvPr/>
        </p:nvPicPr>
        <p:blipFill>
          <a:blip r:embed="rId3"/>
          <a:srcRect/>
          <a:stretch>
            <a:fillRect/>
          </a:stretch>
        </p:blipFill>
        <p:spPr bwMode="auto">
          <a:xfrm>
            <a:off x="10296000" y="3312000"/>
            <a:ext cx="546100" cy="457200"/>
          </a:xfrm>
          <a:prstGeom prst="rect">
            <a:avLst/>
          </a:prstGeom>
          <a:noFill/>
          <a:ln w="9525">
            <a:noFill/>
            <a:miter lim="800000"/>
            <a:headEnd/>
            <a:tailEnd/>
          </a:ln>
        </p:spPr>
      </p:pic>
      <p:pic>
        <p:nvPicPr>
          <p:cNvPr id="11371" name="Picture 107" descr="C:\Users\maire\Downloads\maighnéid\40px-Red_check.svg.png"/>
          <p:cNvPicPr>
            <a:picLocks noChangeAspect="1" noChangeArrowheads="1"/>
          </p:cNvPicPr>
          <p:nvPr/>
        </p:nvPicPr>
        <p:blipFill>
          <a:blip r:embed="rId3"/>
          <a:srcRect/>
          <a:stretch>
            <a:fillRect/>
          </a:stretch>
        </p:blipFill>
        <p:spPr bwMode="auto">
          <a:xfrm>
            <a:off x="10296000" y="5328000"/>
            <a:ext cx="546100" cy="457200"/>
          </a:xfrm>
          <a:prstGeom prst="rect">
            <a:avLst/>
          </a:prstGeom>
          <a:noFill/>
          <a:ln w="9525">
            <a:noFill/>
            <a:miter lim="800000"/>
            <a:headEnd/>
            <a:tailEnd/>
          </a:ln>
        </p:spPr>
      </p:pic>
      <p:pic>
        <p:nvPicPr>
          <p:cNvPr id="11372" name="Picture 108" descr="C:\Users\maire\Downloads\maighnéid\40px-Red_check.svg.png"/>
          <p:cNvPicPr>
            <a:picLocks noChangeAspect="1" noChangeArrowheads="1"/>
          </p:cNvPicPr>
          <p:nvPr/>
        </p:nvPicPr>
        <p:blipFill>
          <a:blip r:embed="rId3"/>
          <a:srcRect/>
          <a:stretch>
            <a:fillRect/>
          </a:stretch>
        </p:blipFill>
        <p:spPr bwMode="auto">
          <a:xfrm>
            <a:off x="9036000" y="4644000"/>
            <a:ext cx="546100" cy="457200"/>
          </a:xfrm>
          <a:prstGeom prst="rect">
            <a:avLst/>
          </a:prstGeom>
          <a:noFill/>
          <a:ln w="9525">
            <a:noFill/>
            <a:miter lim="800000"/>
            <a:headEnd/>
            <a:tailEnd/>
          </a:ln>
        </p:spPr>
      </p:pic>
      <p:sp>
        <p:nvSpPr>
          <p:cNvPr id="39988" name="Title 13"/>
          <p:cNvSpPr>
            <a:spLocks/>
          </p:cNvSpPr>
          <p:nvPr/>
        </p:nvSpPr>
        <p:spPr bwMode="auto">
          <a:xfrm>
            <a:off x="3872706" y="360000"/>
            <a:ext cx="4394994" cy="503237"/>
          </a:xfrm>
          <a:prstGeom prst="rect">
            <a:avLst/>
          </a:prstGeom>
          <a:noFill/>
          <a:ln w="9525">
            <a:noFill/>
            <a:miter lim="800000"/>
            <a:headEnd/>
            <a:tailEnd/>
          </a:ln>
        </p:spPr>
        <p:txBody>
          <a:bodyPr anchor="ctr"/>
          <a:lstStyle/>
          <a:p>
            <a:pPr algn="ctr"/>
            <a:r>
              <a:rPr lang="ga-IE" sz="3200" dirty="0">
                <a:latin typeface="Berlin Sans FB" panose="020E0602020502020306" pitchFamily="34" charset="0"/>
              </a:rPr>
              <a:t>Fíor nó Bréagach?</a:t>
            </a:r>
          </a:p>
        </p:txBody>
      </p:sp>
      <p:pic>
        <p:nvPicPr>
          <p:cNvPr id="13" name="Picture 107" descr="C:\Users\maire\Downloads\maighnéid\40px-Red_check.svg.png"/>
          <p:cNvPicPr>
            <a:picLocks noChangeAspect="1" noChangeArrowheads="1"/>
          </p:cNvPicPr>
          <p:nvPr/>
        </p:nvPicPr>
        <p:blipFill>
          <a:blip r:embed="rId3"/>
          <a:srcRect/>
          <a:stretch>
            <a:fillRect/>
          </a:stretch>
        </p:blipFill>
        <p:spPr bwMode="auto">
          <a:xfrm>
            <a:off x="9036000" y="5904000"/>
            <a:ext cx="515937" cy="457200"/>
          </a:xfrm>
          <a:prstGeom prst="rect">
            <a:avLst/>
          </a:prstGeom>
          <a:noFill/>
          <a:ln w="9525">
            <a:noFill/>
            <a:miter lim="800000"/>
            <a:headEnd/>
            <a:tailEnd/>
          </a:ln>
        </p:spPr>
      </p:pic>
    </p:spTree>
    <p:extLst>
      <p:ext uri="{BB962C8B-B14F-4D97-AF65-F5344CB8AC3E}">
        <p14:creationId xmlns:p14="http://schemas.microsoft.com/office/powerpoint/2010/main" val="692457951"/>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8424"/>
                                        </p:tgtEl>
                                        <p:attrNameLst>
                                          <p:attrName>style.visibility</p:attrName>
                                        </p:attrNameLst>
                                      </p:cBhvr>
                                      <p:to>
                                        <p:strVal val="visible"/>
                                      </p:to>
                                    </p:set>
                                    <p:animEffect transition="in" filter="randombar(horizontal)">
                                      <p:cBhvr>
                                        <p:cTn id="7" dur="500"/>
                                        <p:tgtEl>
                                          <p:spTgt spid="5842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365"/>
                                        </p:tgtEl>
                                        <p:attrNameLst>
                                          <p:attrName>style.visibility</p:attrName>
                                        </p:attrNameLst>
                                      </p:cBhvr>
                                      <p:to>
                                        <p:strVal val="visible"/>
                                      </p:to>
                                    </p:set>
                                    <p:animEffect transition="in" filter="dissolve">
                                      <p:cBhvr>
                                        <p:cTn id="12" dur="500"/>
                                        <p:tgtEl>
                                          <p:spTgt spid="1136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1368"/>
                                        </p:tgtEl>
                                        <p:attrNameLst>
                                          <p:attrName>style.visibility</p:attrName>
                                        </p:attrNameLst>
                                      </p:cBhvr>
                                      <p:to>
                                        <p:strVal val="visible"/>
                                      </p:to>
                                    </p:set>
                                    <p:animEffect transition="in" filter="dissolve">
                                      <p:cBhvr>
                                        <p:cTn id="17" dur="500"/>
                                        <p:tgtEl>
                                          <p:spTgt spid="1136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1367"/>
                                        </p:tgtEl>
                                        <p:attrNameLst>
                                          <p:attrName>style.visibility</p:attrName>
                                        </p:attrNameLst>
                                      </p:cBhvr>
                                      <p:to>
                                        <p:strVal val="visible"/>
                                      </p:to>
                                    </p:set>
                                    <p:animEffect transition="in" filter="dissolve">
                                      <p:cBhvr>
                                        <p:cTn id="22" dur="500"/>
                                        <p:tgtEl>
                                          <p:spTgt spid="1136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1370"/>
                                        </p:tgtEl>
                                        <p:attrNameLst>
                                          <p:attrName>style.visibility</p:attrName>
                                        </p:attrNameLst>
                                      </p:cBhvr>
                                      <p:to>
                                        <p:strVal val="visible"/>
                                      </p:to>
                                    </p:set>
                                    <p:animEffect transition="in" filter="dissolve">
                                      <p:cBhvr>
                                        <p:cTn id="27" dur="500"/>
                                        <p:tgtEl>
                                          <p:spTgt spid="11370"/>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1369"/>
                                        </p:tgtEl>
                                        <p:attrNameLst>
                                          <p:attrName>style.visibility</p:attrName>
                                        </p:attrNameLst>
                                      </p:cBhvr>
                                      <p:to>
                                        <p:strVal val="visible"/>
                                      </p:to>
                                    </p:set>
                                    <p:animEffect transition="in" filter="dissolve">
                                      <p:cBhvr>
                                        <p:cTn id="32" dur="500"/>
                                        <p:tgtEl>
                                          <p:spTgt spid="11369"/>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1372"/>
                                        </p:tgtEl>
                                        <p:attrNameLst>
                                          <p:attrName>style.visibility</p:attrName>
                                        </p:attrNameLst>
                                      </p:cBhvr>
                                      <p:to>
                                        <p:strVal val="visible"/>
                                      </p:to>
                                    </p:set>
                                    <p:animEffect transition="in" filter="dissolve">
                                      <p:cBhvr>
                                        <p:cTn id="37" dur="500"/>
                                        <p:tgtEl>
                                          <p:spTgt spid="11372"/>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1371"/>
                                        </p:tgtEl>
                                        <p:attrNameLst>
                                          <p:attrName>style.visibility</p:attrName>
                                        </p:attrNameLst>
                                      </p:cBhvr>
                                      <p:to>
                                        <p:strVal val="visible"/>
                                      </p:to>
                                    </p:set>
                                    <p:animEffect transition="in" filter="dissolve">
                                      <p:cBhvr>
                                        <p:cTn id="42" dur="500"/>
                                        <p:tgtEl>
                                          <p:spTgt spid="11371"/>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dissolve">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spect="1"/>
          </p:cNvSpPr>
          <p:nvPr/>
        </p:nvSpPr>
        <p:spPr>
          <a:xfrm>
            <a:off x="342900" y="309487"/>
            <a:ext cx="11515725" cy="62691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a:spLocks noChangeArrowheads="1"/>
          </p:cNvSpPr>
          <p:nvPr/>
        </p:nvSpPr>
        <p:spPr bwMode="auto">
          <a:xfrm>
            <a:off x="2033497" y="1022322"/>
            <a:ext cx="8372475" cy="4031873"/>
          </a:xfrm>
          <a:prstGeom prst="rect">
            <a:avLst/>
          </a:prstGeom>
          <a:noFill/>
          <a:ln w="9525">
            <a:noFill/>
            <a:miter lim="800000"/>
            <a:headEnd/>
            <a:tailEnd/>
          </a:ln>
        </p:spPr>
        <p:txBody>
          <a:bodyPr wrap="square">
            <a:spAutoFit/>
          </a:bodyPr>
          <a:lstStyle/>
          <a:p>
            <a:r>
              <a:rPr lang="ga-IE" sz="2800" dirty="0" smtClean="0">
                <a:latin typeface="Tw Cen MT" panose="020B0602020104020603" pitchFamily="34" charset="0"/>
              </a:rPr>
              <a:t>Cliceáil ar an nasc seo chun eolas a fháil faoin teach </a:t>
            </a:r>
            <a:r>
              <a:rPr lang="en-IE" sz="2800" dirty="0" smtClean="0">
                <a:latin typeface="Tw Cen MT" panose="020B0602020104020603" pitchFamily="34" charset="0"/>
              </a:rPr>
              <a:t/>
            </a:r>
            <a:br>
              <a:rPr lang="en-IE" sz="2800" dirty="0" smtClean="0">
                <a:latin typeface="Tw Cen MT" panose="020B0602020104020603" pitchFamily="34" charset="0"/>
              </a:rPr>
            </a:br>
            <a:r>
              <a:rPr lang="ga-IE" sz="2800" dirty="0" smtClean="0">
                <a:latin typeface="Tw Cen MT" panose="020B0602020104020603" pitchFamily="34" charset="0"/>
              </a:rPr>
              <a:t>in</a:t>
            </a:r>
            <a:r>
              <a:rPr lang="en-US" sz="2800" dirty="0" smtClean="0">
                <a:latin typeface="Tw Cen MT" panose="020B0602020104020603" pitchFamily="34" charset="0"/>
              </a:rPr>
              <a:t>a</a:t>
            </a:r>
            <a:r>
              <a:rPr lang="ga-IE" sz="2800" dirty="0" smtClean="0">
                <a:latin typeface="Tw Cen MT" panose="020B0602020104020603" pitchFamily="34" charset="0"/>
              </a:rPr>
              <a:t>r tógadh Dónall Ó Conaill: </a:t>
            </a:r>
            <a:br>
              <a:rPr lang="ga-IE" sz="2800" dirty="0" smtClean="0">
                <a:latin typeface="Tw Cen MT" panose="020B0602020104020603" pitchFamily="34" charset="0"/>
              </a:rPr>
            </a:br>
            <a:r>
              <a:rPr lang="ga-IE" sz="2800" dirty="0" smtClean="0">
                <a:latin typeface="Tw Cen MT" panose="020B0602020104020603" pitchFamily="34" charset="0"/>
                <a:hlinkClick r:id="rId2"/>
              </a:rPr>
              <a:t>derrynanehouse.ie/ga/</a:t>
            </a:r>
            <a:r>
              <a:rPr lang="ga-IE" sz="2800" dirty="0" smtClean="0">
                <a:latin typeface="Tw Cen MT" panose="020B0602020104020603" pitchFamily="34" charset="0"/>
              </a:rPr>
              <a:t> </a:t>
            </a:r>
          </a:p>
          <a:p>
            <a:endParaRPr lang="ga-IE" sz="2800" dirty="0" smtClean="0">
              <a:latin typeface="Tw Cen MT" panose="020B0602020104020603" pitchFamily="34" charset="0"/>
            </a:endParaRPr>
          </a:p>
          <a:p>
            <a:r>
              <a:rPr lang="ga-IE" sz="2800" dirty="0" smtClean="0">
                <a:latin typeface="Tw Cen MT" panose="020B0602020104020603" pitchFamily="34" charset="0"/>
              </a:rPr>
              <a:t>Cliceáil ar an nasc thíos chun féachaint ar fhíseán </a:t>
            </a:r>
            <a:br>
              <a:rPr lang="ga-IE" sz="2800" dirty="0" smtClean="0">
                <a:latin typeface="Tw Cen MT" panose="020B0602020104020603" pitchFamily="34" charset="0"/>
              </a:rPr>
            </a:br>
            <a:r>
              <a:rPr lang="ga-IE" sz="2800" dirty="0" smtClean="0">
                <a:latin typeface="Tw Cen MT" panose="020B0602020104020603" pitchFamily="34" charset="0"/>
              </a:rPr>
              <a:t>faoin gConallach:</a:t>
            </a:r>
          </a:p>
          <a:p>
            <a:r>
              <a:rPr lang="ga-IE" sz="2800" dirty="0" smtClean="0">
                <a:latin typeface="Tw Cen MT" panose="020B0602020104020603" pitchFamily="34" charset="0"/>
                <a:hlinkClick r:id="rId3"/>
              </a:rPr>
              <a:t>www.youtube.com/watch?v=kmM_HEHhvWM</a:t>
            </a:r>
            <a:r>
              <a:rPr lang="ga-IE" sz="2800" dirty="0" smtClean="0">
                <a:latin typeface="Tw Cen MT" panose="020B0602020104020603" pitchFamily="34" charset="0"/>
              </a:rPr>
              <a:t> </a:t>
            </a:r>
          </a:p>
          <a:p>
            <a:endParaRPr lang="en-GB" sz="2000" dirty="0" smtClean="0">
              <a:latin typeface="Comic Sans MS" pitchFamily="66" charset="0"/>
            </a:endParaRPr>
          </a:p>
          <a:p>
            <a:endParaRPr lang="en-GB" sz="2000" dirty="0">
              <a:latin typeface="Comic Sans MS" pitchFamily="66" charset="0"/>
            </a:endParaRPr>
          </a:p>
          <a:p>
            <a:endParaRPr lang="en-GB" sz="2000" dirty="0">
              <a:latin typeface="Comic Sans MS" pitchFamily="66" charset="0"/>
            </a:endParaRPr>
          </a:p>
        </p:txBody>
      </p:sp>
    </p:spTree>
    <p:extLst>
      <p:ext uri="{BB962C8B-B14F-4D97-AF65-F5344CB8AC3E}">
        <p14:creationId xmlns:p14="http://schemas.microsoft.com/office/powerpoint/2010/main" val="1006317895"/>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spect="1"/>
          </p:cNvSpPr>
          <p:nvPr/>
        </p:nvSpPr>
        <p:spPr>
          <a:xfrm>
            <a:off x="342900" y="309487"/>
            <a:ext cx="11515725" cy="62691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Box 4"/>
          <p:cNvSpPr txBox="1">
            <a:spLocks noChangeArrowheads="1"/>
          </p:cNvSpPr>
          <p:nvPr/>
        </p:nvSpPr>
        <p:spPr bwMode="auto">
          <a:xfrm>
            <a:off x="579713" y="489388"/>
            <a:ext cx="11042097" cy="5909310"/>
          </a:xfrm>
          <a:prstGeom prst="rect">
            <a:avLst/>
          </a:prstGeom>
          <a:noFill/>
          <a:ln w="9525">
            <a:noFill/>
            <a:miter lim="800000"/>
            <a:headEnd/>
            <a:tailEnd/>
          </a:ln>
        </p:spPr>
        <p:txBody>
          <a:bodyPr wrap="square">
            <a:spAutoFit/>
          </a:bodyPr>
          <a:lstStyle/>
          <a:p>
            <a:r>
              <a:rPr lang="ga-IE" b="1" baseline="0" dirty="0" smtClean="0">
                <a:solidFill>
                  <a:srgbClr val="000000"/>
                </a:solidFill>
                <a:latin typeface="Tw Cen MT" panose="020B0602020104020603" pitchFamily="34" charset="0"/>
                <a:cs typeface="Times New Roman" pitchFamily="18" charset="0"/>
              </a:rPr>
              <a:t>Íomhánna:</a:t>
            </a:r>
            <a:r>
              <a:rPr lang="en-US" b="1" baseline="0" dirty="0" smtClean="0">
                <a:solidFill>
                  <a:srgbClr val="000000"/>
                </a:solidFill>
                <a:latin typeface="Tw Cen MT" panose="020B0602020104020603" pitchFamily="34" charset="0"/>
                <a:cs typeface="Times New Roman" pitchFamily="18" charset="0"/>
              </a:rPr>
              <a:t> </a:t>
            </a:r>
            <a:r>
              <a:rPr lang="en-US" dirty="0" err="1" smtClean="0">
                <a:solidFill>
                  <a:srgbClr val="000000"/>
                </a:solidFill>
                <a:latin typeface="Tw Cen MT" panose="020B0602020104020603" pitchFamily="34" charset="0"/>
                <a:cs typeface="Times New Roman" pitchFamily="18" charset="0"/>
              </a:rPr>
              <a:t>Alamy</a:t>
            </a:r>
            <a:r>
              <a:rPr lang="en-US" dirty="0" smtClean="0">
                <a:solidFill>
                  <a:srgbClr val="000000"/>
                </a:solidFill>
                <a:latin typeface="Tw Cen MT" panose="020B0602020104020603" pitchFamily="34" charset="0"/>
                <a:cs typeface="Times New Roman" pitchFamily="18" charset="0"/>
              </a:rPr>
              <a:t>, </a:t>
            </a:r>
            <a:r>
              <a:rPr lang="en-US" baseline="0" dirty="0" smtClean="0">
                <a:solidFill>
                  <a:srgbClr val="000000"/>
                </a:solidFill>
                <a:latin typeface="Tw Cen MT" panose="020B0602020104020603" pitchFamily="34" charset="0"/>
                <a:cs typeface="Times New Roman" pitchFamily="18" charset="0"/>
              </a:rPr>
              <a:t>Shutterstock</a:t>
            </a:r>
          </a:p>
          <a:p>
            <a:r>
              <a:rPr lang="en-US" b="1" dirty="0" err="1" smtClean="0">
                <a:solidFill>
                  <a:srgbClr val="000000"/>
                </a:solidFill>
                <a:latin typeface="Tw Cen MT" panose="020B0602020104020603" pitchFamily="34" charset="0"/>
                <a:cs typeface="Times New Roman" pitchFamily="18" charset="0"/>
              </a:rPr>
              <a:t>Tagairtí</a:t>
            </a:r>
            <a:r>
              <a:rPr lang="en-US" b="1" dirty="0" smtClean="0">
                <a:solidFill>
                  <a:srgbClr val="000000"/>
                </a:solidFill>
                <a:latin typeface="Tw Cen MT" panose="020B0602020104020603" pitchFamily="34" charset="0"/>
                <a:cs typeface="Times New Roman" pitchFamily="18" charset="0"/>
              </a:rPr>
              <a:t>:</a:t>
            </a:r>
            <a:endParaRPr lang="en-GB" b="1" baseline="0" dirty="0" smtClean="0">
              <a:solidFill>
                <a:srgbClr val="000000"/>
              </a:solidFill>
              <a:latin typeface="Tw Cen MT" panose="020B0602020104020603" pitchFamily="34" charset="0"/>
              <a:cs typeface="Times New Roman" pitchFamily="18" charset="0"/>
            </a:endParaRPr>
          </a:p>
          <a:p>
            <a:r>
              <a:rPr lang="en-US" dirty="0">
                <a:solidFill>
                  <a:srgbClr val="000000"/>
                </a:solidFill>
                <a:latin typeface="Tw Cen MT" panose="020B0602020104020603" pitchFamily="34" charset="0"/>
                <a:cs typeface="Times New Roman" pitchFamily="18" charset="0"/>
              </a:rPr>
              <a:t>The formation of the Catholic Association, an Irish Roman Catholic political </a:t>
            </a:r>
            <a:r>
              <a:rPr lang="en-US" dirty="0" err="1">
                <a:solidFill>
                  <a:srgbClr val="000000"/>
                </a:solidFill>
                <a:latin typeface="Tw Cen MT" panose="020B0602020104020603" pitchFamily="34" charset="0"/>
                <a:cs typeface="Times New Roman" pitchFamily="18" charset="0"/>
              </a:rPr>
              <a:t>organisation</a:t>
            </a:r>
            <a:r>
              <a:rPr lang="en-US" dirty="0">
                <a:solidFill>
                  <a:srgbClr val="000000"/>
                </a:solidFill>
                <a:latin typeface="Tw Cen MT" panose="020B0602020104020603" pitchFamily="34" charset="0"/>
                <a:cs typeface="Times New Roman" pitchFamily="18" charset="0"/>
              </a:rPr>
              <a:t> set up by Daniel O'Connell in the early nineteenth century to campaign for Catholic emancipation within the United Kingdom of Great Britain and Ireland. It was one of the first mass-membership political movements in Europe. De Luan / </a:t>
            </a:r>
            <a:r>
              <a:rPr lang="en-US" dirty="0" err="1">
                <a:solidFill>
                  <a:srgbClr val="000000"/>
                </a:solidFill>
                <a:latin typeface="Tw Cen MT" panose="020B0602020104020603" pitchFamily="34" charset="0"/>
                <a:cs typeface="Times New Roman" pitchFamily="18" charset="0"/>
              </a:rPr>
              <a:t>Alamy</a:t>
            </a:r>
            <a:r>
              <a:rPr lang="en-US" dirty="0">
                <a:solidFill>
                  <a:srgbClr val="000000"/>
                </a:solidFill>
                <a:latin typeface="Tw Cen MT" panose="020B0602020104020603" pitchFamily="34" charset="0"/>
                <a:cs typeface="Times New Roman" pitchFamily="18" charset="0"/>
              </a:rPr>
              <a:t> Stock Photo</a:t>
            </a:r>
          </a:p>
          <a:p>
            <a:r>
              <a:rPr lang="en-US" dirty="0">
                <a:solidFill>
                  <a:srgbClr val="000000"/>
                </a:solidFill>
                <a:latin typeface="Tw Cen MT" panose="020B0602020104020603" pitchFamily="34" charset="0"/>
                <a:cs typeface="Times New Roman" pitchFamily="18" charset="0"/>
              </a:rPr>
              <a:t>DANIEL O CONNELL Irish political leader addresses a Catholic meeting in County Clare in 1828. Pictorial Press Ltd / </a:t>
            </a:r>
            <a:r>
              <a:rPr lang="en-US" dirty="0" err="1">
                <a:solidFill>
                  <a:srgbClr val="000000"/>
                </a:solidFill>
                <a:latin typeface="Tw Cen MT" panose="020B0602020104020603" pitchFamily="34" charset="0"/>
                <a:cs typeface="Times New Roman" pitchFamily="18" charset="0"/>
              </a:rPr>
              <a:t>Alamy</a:t>
            </a:r>
            <a:r>
              <a:rPr lang="en-US" dirty="0">
                <a:solidFill>
                  <a:srgbClr val="000000"/>
                </a:solidFill>
                <a:latin typeface="Tw Cen MT" panose="020B0602020104020603" pitchFamily="34" charset="0"/>
                <a:cs typeface="Times New Roman" pitchFamily="18" charset="0"/>
              </a:rPr>
              <a:t> Stock Photo</a:t>
            </a:r>
          </a:p>
          <a:p>
            <a:r>
              <a:rPr lang="en-US" dirty="0">
                <a:solidFill>
                  <a:srgbClr val="000000"/>
                </a:solidFill>
                <a:latin typeface="Tw Cen MT" panose="020B0602020104020603" pitchFamily="34" charset="0"/>
                <a:cs typeface="Times New Roman" pitchFamily="18" charset="0"/>
              </a:rPr>
              <a:t>Daniel O'Connell speaking at a meeting in Trim, County </a:t>
            </a:r>
            <a:r>
              <a:rPr lang="en-US" dirty="0" err="1">
                <a:solidFill>
                  <a:srgbClr val="000000"/>
                </a:solidFill>
                <a:latin typeface="Tw Cen MT" panose="020B0602020104020603" pitchFamily="34" charset="0"/>
                <a:cs typeface="Times New Roman" pitchFamily="18" charset="0"/>
              </a:rPr>
              <a:t>Meath</a:t>
            </a:r>
            <a:r>
              <a:rPr lang="en-US" dirty="0">
                <a:solidFill>
                  <a:srgbClr val="000000"/>
                </a:solidFill>
                <a:latin typeface="Tw Cen MT" panose="020B0602020104020603" pitchFamily="34" charset="0"/>
                <a:cs typeface="Times New Roman" pitchFamily="18" charset="0"/>
              </a:rPr>
              <a:t>, Ireland. DOC: Irish political leader, campaigned for Catholic. </a:t>
            </a:r>
            <a:r>
              <a:rPr lang="en-US" dirty="0" err="1">
                <a:solidFill>
                  <a:srgbClr val="000000"/>
                </a:solidFill>
                <a:latin typeface="Tw Cen MT" panose="020B0602020104020603" pitchFamily="34" charset="0"/>
                <a:cs typeface="Times New Roman" pitchFamily="18" charset="0"/>
              </a:rPr>
              <a:t>Lebrecht</a:t>
            </a:r>
            <a:r>
              <a:rPr lang="en-US" dirty="0">
                <a:solidFill>
                  <a:srgbClr val="000000"/>
                </a:solidFill>
                <a:latin typeface="Tw Cen MT" panose="020B0602020104020603" pitchFamily="34" charset="0"/>
                <a:cs typeface="Times New Roman" pitchFamily="18" charset="0"/>
              </a:rPr>
              <a:t> Music &amp; Arts / </a:t>
            </a:r>
            <a:r>
              <a:rPr lang="en-US" dirty="0" err="1">
                <a:solidFill>
                  <a:srgbClr val="000000"/>
                </a:solidFill>
                <a:latin typeface="Tw Cen MT" panose="020B0602020104020603" pitchFamily="34" charset="0"/>
                <a:cs typeface="Times New Roman" pitchFamily="18" charset="0"/>
              </a:rPr>
              <a:t>Alamy</a:t>
            </a:r>
            <a:r>
              <a:rPr lang="en-US" dirty="0">
                <a:solidFill>
                  <a:srgbClr val="000000"/>
                </a:solidFill>
                <a:latin typeface="Tw Cen MT" panose="020B0602020104020603" pitchFamily="34" charset="0"/>
                <a:cs typeface="Times New Roman" pitchFamily="18" charset="0"/>
              </a:rPr>
              <a:t> Stock Photo</a:t>
            </a:r>
          </a:p>
          <a:p>
            <a:r>
              <a:rPr lang="en-US" dirty="0">
                <a:solidFill>
                  <a:srgbClr val="000000"/>
                </a:solidFill>
                <a:latin typeface="Tw Cen MT" panose="020B0602020104020603" pitchFamily="34" charset="0"/>
                <a:cs typeface="Times New Roman" pitchFamily="18" charset="0"/>
              </a:rPr>
              <a:t>Daniel O'Connell, aka The Liberator or The Emancipator, 1775 - 1847. Irish political leader. Classic Image / </a:t>
            </a:r>
            <a:r>
              <a:rPr lang="en-US" dirty="0" err="1">
                <a:solidFill>
                  <a:srgbClr val="000000"/>
                </a:solidFill>
                <a:latin typeface="Tw Cen MT" panose="020B0602020104020603" pitchFamily="34" charset="0"/>
                <a:cs typeface="Times New Roman" pitchFamily="18" charset="0"/>
              </a:rPr>
              <a:t>Alamy</a:t>
            </a:r>
            <a:r>
              <a:rPr lang="en-US" dirty="0">
                <a:solidFill>
                  <a:srgbClr val="000000"/>
                </a:solidFill>
                <a:latin typeface="Tw Cen MT" panose="020B0602020104020603" pitchFamily="34" charset="0"/>
                <a:cs typeface="Times New Roman" pitchFamily="18" charset="0"/>
              </a:rPr>
              <a:t> Stock Photo</a:t>
            </a:r>
          </a:p>
          <a:p>
            <a:r>
              <a:rPr lang="en-US" dirty="0" smtClean="0">
                <a:solidFill>
                  <a:srgbClr val="000000"/>
                </a:solidFill>
                <a:latin typeface="Tw Cen MT" panose="020B0602020104020603" pitchFamily="34" charset="0"/>
                <a:cs typeface="Times New Roman" pitchFamily="18" charset="0"/>
              </a:rPr>
              <a:t>DUBLIN</a:t>
            </a:r>
            <a:r>
              <a:rPr lang="en-US" dirty="0">
                <a:solidFill>
                  <a:srgbClr val="000000"/>
                </a:solidFill>
                <a:latin typeface="Tw Cen MT" panose="020B0602020104020603" pitchFamily="34" charset="0"/>
                <a:cs typeface="Times New Roman" pitchFamily="18" charset="0"/>
              </a:rPr>
              <a:t>. IRELAND - September 09 ,2017 : Daniel O'Connell's Round Tower on Glasnevin </a:t>
            </a:r>
            <a:r>
              <a:rPr lang="en-US" dirty="0" smtClean="0">
                <a:solidFill>
                  <a:srgbClr val="000000"/>
                </a:solidFill>
                <a:latin typeface="Tw Cen MT" panose="020B0602020104020603" pitchFamily="34" charset="0"/>
                <a:cs typeface="Times New Roman" pitchFamily="18" charset="0"/>
              </a:rPr>
              <a:t>Cemetery. </a:t>
            </a:r>
            <a:r>
              <a:rPr lang="ga-IE" dirty="0" err="1">
                <a:solidFill>
                  <a:srgbClr val="000000"/>
                </a:solidFill>
                <a:latin typeface="Tw Cen MT" panose="020B0602020104020603" pitchFamily="34" charset="0"/>
                <a:cs typeface="Times New Roman" pitchFamily="18" charset="0"/>
              </a:rPr>
              <a:t>Yulia</a:t>
            </a:r>
            <a:r>
              <a:rPr lang="ga-IE" dirty="0">
                <a:solidFill>
                  <a:srgbClr val="000000"/>
                </a:solidFill>
                <a:latin typeface="Tw Cen MT" panose="020B0602020104020603" pitchFamily="34" charset="0"/>
                <a:cs typeface="Times New Roman" pitchFamily="18" charset="0"/>
              </a:rPr>
              <a:t> </a:t>
            </a:r>
            <a:r>
              <a:rPr lang="ga-IE" dirty="0" err="1">
                <a:solidFill>
                  <a:srgbClr val="000000"/>
                </a:solidFill>
                <a:latin typeface="Tw Cen MT" panose="020B0602020104020603" pitchFamily="34" charset="0"/>
                <a:cs typeface="Times New Roman" pitchFamily="18" charset="0"/>
              </a:rPr>
              <a:t>Plekhanova</a:t>
            </a:r>
            <a:r>
              <a:rPr lang="ga-IE" dirty="0">
                <a:solidFill>
                  <a:srgbClr val="000000"/>
                </a:solidFill>
                <a:latin typeface="Tw Cen MT" panose="020B0602020104020603" pitchFamily="34" charset="0"/>
                <a:cs typeface="Times New Roman" pitchFamily="18" charset="0"/>
              </a:rPr>
              <a:t> / </a:t>
            </a:r>
            <a:r>
              <a:rPr lang="ga-IE" dirty="0" smtClean="0">
                <a:solidFill>
                  <a:srgbClr val="000000"/>
                </a:solidFill>
                <a:latin typeface="Tw Cen MT" panose="020B0602020104020603" pitchFamily="34" charset="0"/>
                <a:cs typeface="Times New Roman" pitchFamily="18" charset="0"/>
              </a:rPr>
              <a:t>Shutterstock.com</a:t>
            </a:r>
            <a:endParaRPr lang="en-US" dirty="0" smtClean="0">
              <a:solidFill>
                <a:srgbClr val="000000"/>
              </a:solidFill>
              <a:latin typeface="Tw Cen MT" panose="020B0602020104020603" pitchFamily="34" charset="0"/>
              <a:cs typeface="Times New Roman" pitchFamily="18" charset="0"/>
            </a:endParaRPr>
          </a:p>
          <a:p>
            <a:endParaRPr lang="ga-IE" dirty="0">
              <a:solidFill>
                <a:srgbClr val="000000"/>
              </a:solidFill>
              <a:latin typeface="Tw Cen MT" panose="020B0602020104020603" pitchFamily="34" charset="0"/>
              <a:cs typeface="Times New Roman" pitchFamily="18" charset="0"/>
            </a:endParaRPr>
          </a:p>
          <a:p>
            <a:r>
              <a:rPr lang="ga-IE" baseline="0" dirty="0" smtClean="0">
                <a:solidFill>
                  <a:srgbClr val="000000"/>
                </a:solidFill>
                <a:latin typeface="Tw Cen MT" panose="020B0602020104020603" pitchFamily="34" charset="0"/>
                <a:cs typeface="Times New Roman" pitchFamily="18" charset="0"/>
              </a:rPr>
              <a:t>Rinneadh </a:t>
            </a:r>
            <a:r>
              <a:rPr lang="ga-IE" baseline="0" dirty="0">
                <a:solidFill>
                  <a:srgbClr val="000000"/>
                </a:solidFill>
                <a:latin typeface="Tw Cen MT" panose="020B0602020104020603" pitchFamily="34" charset="0"/>
                <a:cs typeface="Times New Roman" pitchFamily="18" charset="0"/>
              </a:rPr>
              <a:t>gach iarracht teacht ar úinéir an chóipchirt i gcás na n‑íomhánna atá ar na sleamhnáin seo. Má rinneadh fail</a:t>
            </a:r>
            <a:r>
              <a:rPr lang="en-GB" baseline="0" dirty="0">
                <a:solidFill>
                  <a:srgbClr val="000000"/>
                </a:solidFill>
                <a:latin typeface="Tw Cen MT" panose="020B0602020104020603" pitchFamily="34" charset="0"/>
                <a:cs typeface="Times New Roman" pitchFamily="18" charset="0"/>
              </a:rPr>
              <a:t>l</a:t>
            </a:r>
            <a:r>
              <a:rPr lang="ga-IE" baseline="0" dirty="0">
                <a:solidFill>
                  <a:srgbClr val="000000"/>
                </a:solidFill>
                <a:latin typeface="Tw Cen MT" panose="020B0602020104020603" pitchFamily="34" charset="0"/>
                <a:cs typeface="Times New Roman" pitchFamily="18" charset="0"/>
              </a:rPr>
              <a:t>í ar aon </a:t>
            </a:r>
            <a:r>
              <a:rPr lang="ga-IE" baseline="0" dirty="0" smtClean="0">
                <a:solidFill>
                  <a:srgbClr val="000000"/>
                </a:solidFill>
                <a:latin typeface="Tw Cen MT" panose="020B0602020104020603" pitchFamily="34" charset="0"/>
                <a:cs typeface="Times New Roman" pitchFamily="18" charset="0"/>
              </a:rPr>
              <a:t>bhealach</a:t>
            </a:r>
            <a:r>
              <a:rPr lang="en-GB" baseline="0" dirty="0" smtClean="0">
                <a:solidFill>
                  <a:srgbClr val="000000"/>
                </a:solidFill>
                <a:latin typeface="Tw Cen MT" panose="020B0602020104020603" pitchFamily="34" charset="0"/>
                <a:cs typeface="Times New Roman" pitchFamily="18" charset="0"/>
              </a:rPr>
              <a:t> </a:t>
            </a:r>
            <a:r>
              <a:rPr lang="ga-IE" baseline="0" dirty="0" smtClean="0">
                <a:solidFill>
                  <a:srgbClr val="000000"/>
                </a:solidFill>
                <a:latin typeface="Tw Cen MT" panose="020B0602020104020603" pitchFamily="34" charset="0"/>
                <a:cs typeface="Times New Roman" pitchFamily="18" charset="0"/>
              </a:rPr>
              <a:t>ó </a:t>
            </a:r>
            <a:r>
              <a:rPr lang="ga-IE" baseline="0" dirty="0">
                <a:solidFill>
                  <a:srgbClr val="000000"/>
                </a:solidFill>
                <a:latin typeface="Tw Cen MT" panose="020B0602020104020603" pitchFamily="34" charset="0"/>
                <a:cs typeface="Times New Roman" pitchFamily="18" charset="0"/>
              </a:rPr>
              <a:t>thaobh cóipchirt de ba cheart d’úinéir an chóipchirt </a:t>
            </a:r>
            <a:r>
              <a:rPr lang="ga-IE" baseline="0" dirty="0" smtClean="0">
                <a:solidFill>
                  <a:srgbClr val="000000"/>
                </a:solidFill>
                <a:latin typeface="Tw Cen MT" panose="020B0602020104020603" pitchFamily="34" charset="0"/>
                <a:cs typeface="Times New Roman" pitchFamily="18" charset="0"/>
              </a:rPr>
              <a:t>teagmháil</a:t>
            </a:r>
            <a:r>
              <a:rPr lang="en-GB" baseline="0" dirty="0" smtClean="0">
                <a:solidFill>
                  <a:srgbClr val="000000"/>
                </a:solidFill>
                <a:latin typeface="Tw Cen MT" panose="020B0602020104020603" pitchFamily="34" charset="0"/>
                <a:cs typeface="Times New Roman" pitchFamily="18" charset="0"/>
              </a:rPr>
              <a:t> </a:t>
            </a:r>
            <a:r>
              <a:rPr lang="ga-IE" baseline="0" dirty="0" smtClean="0">
                <a:solidFill>
                  <a:srgbClr val="000000"/>
                </a:solidFill>
                <a:latin typeface="Tw Cen MT" panose="020B0602020104020603" pitchFamily="34" charset="0"/>
                <a:cs typeface="Times New Roman" pitchFamily="18" charset="0"/>
              </a:rPr>
              <a:t>a </a:t>
            </a:r>
            <a:r>
              <a:rPr lang="ga-IE" baseline="0" dirty="0">
                <a:solidFill>
                  <a:srgbClr val="000000"/>
                </a:solidFill>
                <a:latin typeface="Tw Cen MT" panose="020B0602020104020603" pitchFamily="34" charset="0"/>
                <a:cs typeface="Times New Roman" pitchFamily="18" charset="0"/>
              </a:rPr>
              <a:t>dhéanamh leis na foilsitheoirí. Beidh na foilsitheoirí lántoilteanach socruithe cuí a dhéanamh leis.</a:t>
            </a:r>
          </a:p>
          <a:p>
            <a:endParaRPr lang="ga-IE" baseline="0" dirty="0">
              <a:solidFill>
                <a:srgbClr val="000000"/>
              </a:solidFill>
              <a:latin typeface="Tw Cen MT" panose="020B0602020104020603" pitchFamily="34" charset="0"/>
              <a:cs typeface="Times New Roman" pitchFamily="18" charset="0"/>
            </a:endParaRPr>
          </a:p>
          <a:p>
            <a:r>
              <a:rPr lang="ga-IE" baseline="0" dirty="0">
                <a:solidFill>
                  <a:srgbClr val="000000"/>
                </a:solidFill>
                <a:latin typeface="Tw Cen MT" panose="020B0602020104020603" pitchFamily="34" charset="0"/>
                <a:cs typeface="Times New Roman" pitchFamily="18" charset="0"/>
              </a:rPr>
              <a:t>© Foras na Gaeilge, </a:t>
            </a:r>
            <a:r>
              <a:rPr lang="ga-IE" baseline="0" dirty="0" smtClean="0">
                <a:solidFill>
                  <a:srgbClr val="000000"/>
                </a:solidFill>
                <a:latin typeface="Tw Cen MT" panose="020B0602020104020603" pitchFamily="34" charset="0"/>
                <a:cs typeface="Times New Roman" pitchFamily="18" charset="0"/>
              </a:rPr>
              <a:t>201</a:t>
            </a:r>
            <a:r>
              <a:rPr lang="en-US" dirty="0" smtClean="0">
                <a:solidFill>
                  <a:srgbClr val="000000"/>
                </a:solidFill>
                <a:latin typeface="Tw Cen MT" panose="020B0602020104020603" pitchFamily="34" charset="0"/>
                <a:cs typeface="Times New Roman" pitchFamily="18" charset="0"/>
              </a:rPr>
              <a:t>9</a:t>
            </a:r>
            <a:endParaRPr lang="ga-IE" baseline="0" dirty="0">
              <a:solidFill>
                <a:srgbClr val="000000"/>
              </a:solidFill>
              <a:latin typeface="Tw Cen MT" panose="020B0602020104020603" pitchFamily="34" charset="0"/>
              <a:cs typeface="Times New Roman" pitchFamily="18" charset="0"/>
            </a:endParaRPr>
          </a:p>
          <a:p>
            <a:endParaRPr lang="ga-IE" baseline="0" dirty="0">
              <a:solidFill>
                <a:srgbClr val="000000"/>
              </a:solidFill>
              <a:latin typeface="Tw Cen MT" panose="020B0602020104020603" pitchFamily="34" charset="0"/>
              <a:cs typeface="Times New Roman" pitchFamily="18" charset="0"/>
            </a:endParaRPr>
          </a:p>
          <a:p>
            <a:r>
              <a:rPr lang="ga-IE" baseline="0" dirty="0" smtClean="0">
                <a:solidFill>
                  <a:srgbClr val="000000"/>
                </a:solidFill>
                <a:latin typeface="Tw Cen MT" panose="020B0602020104020603" pitchFamily="34" charset="0"/>
                <a:cs typeface="Times New Roman" pitchFamily="18" charset="0"/>
              </a:rPr>
              <a:t>An Gúm, Foras</a:t>
            </a:r>
            <a:r>
              <a:rPr lang="ga-IE" dirty="0" smtClean="0">
                <a:solidFill>
                  <a:srgbClr val="000000"/>
                </a:solidFill>
                <a:latin typeface="Tw Cen MT" panose="020B0602020104020603" pitchFamily="34" charset="0"/>
                <a:cs typeface="Times New Roman" pitchFamily="18" charset="0"/>
              </a:rPr>
              <a:t> na Gaeilge, </a:t>
            </a:r>
            <a:r>
              <a:rPr lang="en-IE" dirty="0" smtClean="0">
                <a:solidFill>
                  <a:srgbClr val="000000"/>
                </a:solidFill>
                <a:latin typeface="Tw Cen MT" panose="020B0602020104020603" pitchFamily="34" charset="0"/>
                <a:cs typeface="Times New Roman" pitchFamily="18" charset="0"/>
              </a:rPr>
              <a:t>63-66 </a:t>
            </a:r>
            <a:r>
              <a:rPr lang="en-IE" dirty="0" err="1" smtClean="0">
                <a:solidFill>
                  <a:srgbClr val="000000"/>
                </a:solidFill>
                <a:latin typeface="Tw Cen MT" panose="020B0602020104020603" pitchFamily="34" charset="0"/>
                <a:cs typeface="Times New Roman" pitchFamily="18" charset="0"/>
              </a:rPr>
              <a:t>Sráid</a:t>
            </a:r>
            <a:r>
              <a:rPr lang="en-IE" dirty="0" smtClean="0">
                <a:solidFill>
                  <a:srgbClr val="000000"/>
                </a:solidFill>
                <a:latin typeface="Tw Cen MT" panose="020B0602020104020603" pitchFamily="34" charset="0"/>
                <a:cs typeface="Times New Roman" pitchFamily="18" charset="0"/>
              </a:rPr>
              <a:t> Amiens</a:t>
            </a:r>
            <a:r>
              <a:rPr lang="ga-IE" baseline="0" dirty="0" smtClean="0">
                <a:solidFill>
                  <a:srgbClr val="000000"/>
                </a:solidFill>
                <a:latin typeface="Tw Cen MT" panose="020B0602020104020603" pitchFamily="34" charset="0"/>
                <a:cs typeface="Times New Roman" pitchFamily="18" charset="0"/>
              </a:rPr>
              <a:t>, Baile Átha Cliath </a:t>
            </a:r>
            <a:r>
              <a:rPr lang="en-IE" dirty="0">
                <a:solidFill>
                  <a:srgbClr val="000000"/>
                </a:solidFill>
                <a:latin typeface="Tw Cen MT" panose="020B0602020104020603" pitchFamily="34" charset="0"/>
                <a:cs typeface="Times New Roman" pitchFamily="18" charset="0"/>
              </a:rPr>
              <a:t>1</a:t>
            </a:r>
            <a:endParaRPr lang="ga-IE" baseline="0" dirty="0">
              <a:solidFill>
                <a:srgbClr val="000000"/>
              </a:solidFill>
              <a:latin typeface="Tw Cen MT" panose="020B0602020104020603" pitchFamily="34" charset="0"/>
              <a:cs typeface="Times New Roman" pitchFamily="18" charset="0"/>
            </a:endParaRPr>
          </a:p>
        </p:txBody>
      </p:sp>
    </p:spTree>
    <p:extLst>
      <p:ext uri="{BB962C8B-B14F-4D97-AF65-F5344CB8AC3E}">
        <p14:creationId xmlns:p14="http://schemas.microsoft.com/office/powerpoint/2010/main" val="16627160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spect="1"/>
          </p:cNvSpPr>
          <p:nvPr/>
        </p:nvSpPr>
        <p:spPr>
          <a:xfrm>
            <a:off x="342900" y="309487"/>
            <a:ext cx="11515725" cy="62691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190057" y="814793"/>
            <a:ext cx="6292146" cy="408740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4"/>
          <p:cNvSpPr>
            <a:spLocks noChangeArrowheads="1"/>
          </p:cNvSpPr>
          <p:nvPr/>
        </p:nvSpPr>
        <p:spPr bwMode="auto">
          <a:xfrm>
            <a:off x="631519" y="1826111"/>
            <a:ext cx="4316069" cy="2064769"/>
          </a:xfrm>
          <a:prstGeom prst="rect">
            <a:avLst/>
          </a:prstGeom>
          <a:solidFill>
            <a:srgbClr val="E0E2DD"/>
          </a:solidFill>
          <a:ln>
            <a:solidFill>
              <a:srgbClr val="000000"/>
            </a:solidFill>
          </a:ln>
          <a:effectLst>
            <a:outerShdw blurRad="50800" dist="38100" dir="2700000" algn="tl" rotWithShape="0">
              <a:prstClr val="black">
                <a:alpha val="40000"/>
              </a:prstClr>
            </a:outerShdw>
          </a:effectLst>
          <a:extLst/>
        </p:spPr>
        <p:txBody>
          <a:bodyPr wrap="square" lIns="108000" tIns="108000" rIns="108000" bIns="108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nSpc>
                <a:spcPct val="100000"/>
              </a:lnSpc>
              <a:spcBef>
                <a:spcPct val="0"/>
              </a:spcBef>
              <a:buNone/>
            </a:pPr>
            <a:r>
              <a:rPr lang="ga-IE" altLang="en-US" sz="2400" dirty="0" smtClean="0">
                <a:solidFill>
                  <a:schemeClr val="tx1"/>
                </a:solidFill>
                <a:latin typeface="Tw Cen MT" panose="020B0602020104020603" pitchFamily="34" charset="0"/>
              </a:rPr>
              <a:t>Seo Sráid Uí Chonaill i mBaile Átha Cliath. Ainmníodh an tsráid in ómós do Dhónall Ó Conaill. </a:t>
            </a:r>
            <a:br>
              <a:rPr lang="ga-IE" altLang="en-US" sz="2400" dirty="0" smtClean="0">
                <a:solidFill>
                  <a:schemeClr val="tx1"/>
                </a:solidFill>
                <a:latin typeface="Tw Cen MT" panose="020B0602020104020603" pitchFamily="34" charset="0"/>
              </a:rPr>
            </a:br>
            <a:r>
              <a:rPr lang="ga-IE" altLang="en-US" sz="2400" dirty="0" smtClean="0">
                <a:solidFill>
                  <a:schemeClr val="tx1"/>
                </a:solidFill>
                <a:latin typeface="Tw Cen MT" panose="020B0602020104020603" pitchFamily="34" charset="0"/>
              </a:rPr>
              <a:t>Tá dealbh mhór den Chonallach le feiceáil ar an tsráid freisin.</a:t>
            </a:r>
            <a:endParaRPr lang="ga-IE" altLang="en-US" sz="2400" dirty="0">
              <a:solidFill>
                <a:schemeClr val="tx1"/>
              </a:solidFill>
              <a:latin typeface="Tw Cen MT" panose="020B0602020104020603" pitchFamily="34" charset="0"/>
            </a:endParaRPr>
          </a:p>
        </p:txBody>
      </p:sp>
      <p:sp>
        <p:nvSpPr>
          <p:cNvPr id="3" name="TextBox 2"/>
          <p:cNvSpPr txBox="1"/>
          <p:nvPr/>
        </p:nvSpPr>
        <p:spPr>
          <a:xfrm>
            <a:off x="3143250" y="5162549"/>
            <a:ext cx="6286500" cy="1200329"/>
          </a:xfrm>
          <a:prstGeom prst="rect">
            <a:avLst/>
          </a:prstGeom>
          <a:solidFill>
            <a:srgbClr val="E0E2DD"/>
          </a:solidFill>
          <a:ln>
            <a:solidFill>
              <a:srgbClr val="000000"/>
            </a:solidFill>
          </a:ln>
          <a:effectLst>
            <a:outerShdw blurRad="50800" dist="38100" dir="2700000" algn="tl" rotWithShape="0">
              <a:prstClr val="black">
                <a:alpha val="40000"/>
              </a:prstClr>
            </a:outerShdw>
          </a:effectLst>
        </p:spPr>
        <p:txBody>
          <a:bodyPr wrap="square" rtlCol="0">
            <a:spAutoFit/>
          </a:bodyPr>
          <a:lstStyle/>
          <a:p>
            <a:pPr>
              <a:spcBef>
                <a:spcPct val="0"/>
              </a:spcBef>
            </a:pPr>
            <a:r>
              <a:rPr lang="ga-IE" sz="2400" dirty="0" smtClean="0">
                <a:latin typeface="Tw Cen MT" panose="020B0602020104020603" pitchFamily="34" charset="0"/>
                <a:ea typeface="Sassoon Infant Rg" pitchFamily="50" charset="0"/>
                <a:cs typeface="Sassoon Infant Rg" pitchFamily="50" charset="0"/>
              </a:rPr>
              <a:t>Ach </a:t>
            </a:r>
            <a:r>
              <a:rPr lang="ga-IE" sz="2400" dirty="0" err="1" smtClean="0">
                <a:latin typeface="Tw Cen MT" panose="020B0602020104020603" pitchFamily="34" charset="0"/>
                <a:ea typeface="Sassoon Infant Rg" pitchFamily="50" charset="0"/>
                <a:cs typeface="Sassoon Infant Rg" pitchFamily="50" charset="0"/>
              </a:rPr>
              <a:t>cérbh</a:t>
            </a:r>
            <a:r>
              <a:rPr lang="ga-IE" sz="2400" dirty="0" smtClean="0">
                <a:latin typeface="Tw Cen MT" panose="020B0602020104020603" pitchFamily="34" charset="0"/>
                <a:ea typeface="Sassoon Infant Rg" pitchFamily="50" charset="0"/>
                <a:cs typeface="Sassoon Infant Rg" pitchFamily="50" charset="0"/>
              </a:rPr>
              <a:t> é Dónall Ó Conaill agus</a:t>
            </a:r>
            <a:r>
              <a:rPr lang="ga-IE" altLang="en-US" sz="2400" dirty="0" smtClean="0">
                <a:latin typeface="Tw Cen MT" panose="020B0602020104020603" pitchFamily="34" charset="0"/>
                <a:ea typeface="Sassoon Infant Rg" pitchFamily="50" charset="0"/>
                <a:cs typeface="Sassoon Infant Rg" pitchFamily="50" charset="0"/>
              </a:rPr>
              <a:t> cén fáth ar ainmníodh an tsráid seo agus go leor sráideanna </a:t>
            </a:r>
            <a:br>
              <a:rPr lang="ga-IE" altLang="en-US" sz="2400" dirty="0" smtClean="0">
                <a:latin typeface="Tw Cen MT" panose="020B0602020104020603" pitchFamily="34" charset="0"/>
                <a:ea typeface="Sassoon Infant Rg" pitchFamily="50" charset="0"/>
                <a:cs typeface="Sassoon Infant Rg" pitchFamily="50" charset="0"/>
              </a:rPr>
            </a:br>
            <a:r>
              <a:rPr lang="ga-IE" altLang="en-US" sz="2400" dirty="0" smtClean="0">
                <a:latin typeface="Tw Cen MT" panose="020B0602020104020603" pitchFamily="34" charset="0"/>
                <a:ea typeface="Sassoon Infant Rg" pitchFamily="50" charset="0"/>
                <a:cs typeface="Sassoon Infant Rg" pitchFamily="50" charset="0"/>
              </a:rPr>
              <a:t>eile ar fud na tíre ina </a:t>
            </a:r>
            <a:r>
              <a:rPr lang="en-IE" altLang="en-US" sz="2400" dirty="0" err="1" smtClean="0">
                <a:latin typeface="Tw Cen MT" panose="020B0602020104020603" pitchFamily="34" charset="0"/>
                <a:ea typeface="Sassoon Infant Rg" pitchFamily="50" charset="0"/>
                <a:cs typeface="Sassoon Infant Rg" pitchFamily="50" charset="0"/>
              </a:rPr>
              <a:t>onóir</a:t>
            </a:r>
            <a:r>
              <a:rPr lang="ga-IE" altLang="en-US" sz="2400" dirty="0" smtClean="0">
                <a:latin typeface="Tw Cen MT" panose="020B0602020104020603" pitchFamily="34" charset="0"/>
                <a:ea typeface="Sassoon Infant Rg" pitchFamily="50" charset="0"/>
                <a:cs typeface="Sassoon Infant Rg" pitchFamily="50" charset="0"/>
              </a:rPr>
              <a:t>?</a:t>
            </a:r>
            <a:r>
              <a:rPr lang="ga-IE" sz="2400" dirty="0" smtClean="0">
                <a:latin typeface="Tw Cen MT" panose="020B0602020104020603" pitchFamily="34" charset="0"/>
                <a:ea typeface="Sassoon Infant Rg" pitchFamily="50" charset="0"/>
                <a:cs typeface="Sassoon Infant Rg" pitchFamily="50" charset="0"/>
              </a:rPr>
              <a:t> </a:t>
            </a:r>
            <a:endParaRPr lang="ga-IE" sz="2400" dirty="0">
              <a:latin typeface="Tw Cen MT" panose="020B0602020104020603" pitchFamily="34" charset="0"/>
              <a:ea typeface="Sassoon Infant Rg" pitchFamily="50" charset="0"/>
              <a:cs typeface="Sassoon Infant Rg" pitchFamily="50" charset="0"/>
            </a:endParaRPr>
          </a:p>
        </p:txBody>
      </p:sp>
    </p:spTree>
    <p:extLst>
      <p:ext uri="{BB962C8B-B14F-4D97-AF65-F5344CB8AC3E}">
        <p14:creationId xmlns:p14="http://schemas.microsoft.com/office/powerpoint/2010/main" val="41142708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srcRect/>
          <a:stretch>
            <a:fillRect/>
          </a:stretch>
        </p:blipFill>
        <p:spPr bwMode="auto">
          <a:xfrm>
            <a:off x="4418421" y="2862299"/>
            <a:ext cx="3076575" cy="628650"/>
          </a:xfrm>
          <a:prstGeom prst="rect">
            <a:avLst/>
          </a:prstGeom>
          <a:noFill/>
          <a:ln w="9525">
            <a:noFill/>
            <a:miter lim="800000"/>
            <a:headEnd/>
            <a:tailEnd/>
          </a:ln>
        </p:spPr>
      </p:pic>
    </p:spTree>
    <p:extLst>
      <p:ext uri="{BB962C8B-B14F-4D97-AF65-F5344CB8AC3E}">
        <p14:creationId xmlns:p14="http://schemas.microsoft.com/office/powerpoint/2010/main" val="30685432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p:cNvSpPr>
            <a:spLocks noChangeAspect="1"/>
          </p:cNvSpPr>
          <p:nvPr/>
        </p:nvSpPr>
        <p:spPr>
          <a:xfrm>
            <a:off x="342900" y="309487"/>
            <a:ext cx="11515725" cy="62691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Line 4"/>
          <p:cNvSpPr>
            <a:spLocks noChangeShapeType="1"/>
          </p:cNvSpPr>
          <p:nvPr/>
        </p:nvSpPr>
        <p:spPr bwMode="auto">
          <a:xfrm flipV="1">
            <a:off x="720000" y="2324233"/>
            <a:ext cx="10800000" cy="27609"/>
          </a:xfrm>
          <a:prstGeom prst="line">
            <a:avLst/>
          </a:prstGeom>
          <a:noFill/>
          <a:ln w="22225">
            <a:solidFill>
              <a:srgbClr val="800080"/>
            </a:solidFill>
            <a:round/>
            <a:headEnd/>
            <a:tailEnd/>
          </a:ln>
        </p:spPr>
        <p:txBody>
          <a:bodyPr lIns="90000" tIns="46800" rIns="90000" bIns="46800"/>
          <a:lstStyle/>
          <a:p>
            <a:endParaRPr lang="ga-IE"/>
          </a:p>
        </p:txBody>
      </p:sp>
      <p:sp>
        <p:nvSpPr>
          <p:cNvPr id="4" name="Text Box 18"/>
          <p:cNvSpPr txBox="1">
            <a:spLocks noChangeArrowheads="1"/>
          </p:cNvSpPr>
          <p:nvPr/>
        </p:nvSpPr>
        <p:spPr bwMode="auto">
          <a:xfrm rot="-4145389">
            <a:off x="10476000" y="1836000"/>
            <a:ext cx="730994" cy="371513"/>
          </a:xfrm>
          <a:prstGeom prst="rect">
            <a:avLst/>
          </a:prstGeom>
          <a:noFill/>
          <a:ln w="22225" algn="ctr">
            <a:noFill/>
            <a:miter lim="800000"/>
            <a:headEnd/>
            <a:tailEnd/>
          </a:ln>
        </p:spPr>
        <p:txBody>
          <a:bodyPr wrap="square" lIns="90000" tIns="46800" rIns="90000" bIns="46800">
            <a:spAutoFit/>
          </a:bodyPr>
          <a:lstStyle/>
          <a:p>
            <a:r>
              <a:rPr lang="en-GB" dirty="0">
                <a:latin typeface="Calibri" pitchFamily="34" charset="0"/>
              </a:rPr>
              <a:t>2000</a:t>
            </a:r>
            <a:endParaRPr lang="en-US" dirty="0">
              <a:latin typeface="Calibri" pitchFamily="34" charset="0"/>
            </a:endParaRPr>
          </a:p>
        </p:txBody>
      </p:sp>
      <p:sp>
        <p:nvSpPr>
          <p:cNvPr id="5" name="Text Box 19"/>
          <p:cNvSpPr txBox="1">
            <a:spLocks noChangeArrowheads="1"/>
          </p:cNvSpPr>
          <p:nvPr/>
        </p:nvSpPr>
        <p:spPr bwMode="auto">
          <a:xfrm rot="-4145389">
            <a:off x="9036000" y="1832435"/>
            <a:ext cx="730380" cy="371475"/>
          </a:xfrm>
          <a:prstGeom prst="rect">
            <a:avLst/>
          </a:prstGeom>
          <a:noFill/>
          <a:ln w="22225" algn="ctr">
            <a:noFill/>
            <a:miter lim="800000"/>
            <a:headEnd/>
            <a:tailEnd/>
          </a:ln>
        </p:spPr>
        <p:txBody>
          <a:bodyPr wrap="square" lIns="90000" tIns="46800" rIns="90000" bIns="46800">
            <a:spAutoFit/>
          </a:bodyPr>
          <a:lstStyle/>
          <a:p>
            <a:r>
              <a:rPr lang="en-GB" dirty="0">
                <a:latin typeface="Calibri" pitchFamily="34" charset="0"/>
              </a:rPr>
              <a:t>1600</a:t>
            </a:r>
            <a:endParaRPr lang="en-US" dirty="0">
              <a:latin typeface="Calibri" pitchFamily="34" charset="0"/>
            </a:endParaRPr>
          </a:p>
        </p:txBody>
      </p:sp>
      <p:sp>
        <p:nvSpPr>
          <p:cNvPr id="6" name="Text Box 20"/>
          <p:cNvSpPr txBox="1">
            <a:spLocks noChangeArrowheads="1"/>
          </p:cNvSpPr>
          <p:nvPr/>
        </p:nvSpPr>
        <p:spPr bwMode="auto">
          <a:xfrm rot="-4145389">
            <a:off x="8316000" y="1836000"/>
            <a:ext cx="730380" cy="371475"/>
          </a:xfrm>
          <a:prstGeom prst="rect">
            <a:avLst/>
          </a:prstGeom>
          <a:noFill/>
          <a:ln w="22225" algn="ctr">
            <a:noFill/>
            <a:miter lim="800000"/>
            <a:headEnd/>
            <a:tailEnd/>
          </a:ln>
        </p:spPr>
        <p:txBody>
          <a:bodyPr wrap="square" lIns="90000" tIns="46800" rIns="90000" bIns="46800">
            <a:spAutoFit/>
          </a:bodyPr>
          <a:lstStyle/>
          <a:p>
            <a:r>
              <a:rPr lang="en-GB" dirty="0">
                <a:latin typeface="Calibri" pitchFamily="34" charset="0"/>
              </a:rPr>
              <a:t>1400</a:t>
            </a:r>
            <a:endParaRPr lang="en-US" dirty="0">
              <a:latin typeface="Calibri" pitchFamily="34" charset="0"/>
            </a:endParaRPr>
          </a:p>
        </p:txBody>
      </p:sp>
      <p:sp>
        <p:nvSpPr>
          <p:cNvPr id="7" name="Text Box 21"/>
          <p:cNvSpPr txBox="1">
            <a:spLocks noChangeArrowheads="1"/>
          </p:cNvSpPr>
          <p:nvPr/>
        </p:nvSpPr>
        <p:spPr bwMode="auto">
          <a:xfrm rot="-4145389">
            <a:off x="7596000" y="1836000"/>
            <a:ext cx="730380" cy="371475"/>
          </a:xfrm>
          <a:prstGeom prst="rect">
            <a:avLst/>
          </a:prstGeom>
          <a:noFill/>
          <a:ln w="22225" algn="ctr">
            <a:noFill/>
            <a:miter lim="800000"/>
            <a:headEnd/>
            <a:tailEnd/>
          </a:ln>
        </p:spPr>
        <p:txBody>
          <a:bodyPr wrap="square" lIns="90000" tIns="46800" rIns="90000" bIns="46800">
            <a:spAutoFit/>
          </a:bodyPr>
          <a:lstStyle/>
          <a:p>
            <a:r>
              <a:rPr lang="en-GB" dirty="0">
                <a:latin typeface="Calibri" pitchFamily="34" charset="0"/>
              </a:rPr>
              <a:t>1200</a:t>
            </a:r>
            <a:endParaRPr lang="en-US" dirty="0">
              <a:latin typeface="Calibri" pitchFamily="34" charset="0"/>
            </a:endParaRPr>
          </a:p>
        </p:txBody>
      </p:sp>
      <p:sp>
        <p:nvSpPr>
          <p:cNvPr id="8" name="Text Box 22"/>
          <p:cNvSpPr txBox="1">
            <a:spLocks noChangeArrowheads="1"/>
          </p:cNvSpPr>
          <p:nvPr/>
        </p:nvSpPr>
        <p:spPr bwMode="auto">
          <a:xfrm rot="-4145389">
            <a:off x="6884924" y="1824278"/>
            <a:ext cx="730380" cy="371475"/>
          </a:xfrm>
          <a:prstGeom prst="rect">
            <a:avLst/>
          </a:prstGeom>
          <a:noFill/>
          <a:ln w="22225" algn="ctr">
            <a:noFill/>
            <a:miter lim="800000"/>
            <a:headEnd/>
            <a:tailEnd/>
          </a:ln>
        </p:spPr>
        <p:txBody>
          <a:bodyPr wrap="square" lIns="90000" tIns="46800" rIns="90000" bIns="46800">
            <a:spAutoFit/>
          </a:bodyPr>
          <a:lstStyle/>
          <a:p>
            <a:r>
              <a:rPr lang="en-GB" dirty="0">
                <a:latin typeface="Calibri" pitchFamily="34" charset="0"/>
              </a:rPr>
              <a:t>1000</a:t>
            </a:r>
            <a:endParaRPr lang="en-US" dirty="0">
              <a:latin typeface="Calibri" pitchFamily="34" charset="0"/>
            </a:endParaRPr>
          </a:p>
        </p:txBody>
      </p:sp>
      <p:sp>
        <p:nvSpPr>
          <p:cNvPr id="9" name="Text Box 23"/>
          <p:cNvSpPr txBox="1">
            <a:spLocks noChangeArrowheads="1"/>
          </p:cNvSpPr>
          <p:nvPr/>
        </p:nvSpPr>
        <p:spPr bwMode="auto">
          <a:xfrm rot="-4145389">
            <a:off x="6228000" y="1873710"/>
            <a:ext cx="600018" cy="371475"/>
          </a:xfrm>
          <a:prstGeom prst="rect">
            <a:avLst/>
          </a:prstGeom>
          <a:noFill/>
          <a:ln w="22225" algn="ctr">
            <a:noFill/>
            <a:miter lim="800000"/>
            <a:headEnd/>
            <a:tailEnd/>
          </a:ln>
        </p:spPr>
        <p:txBody>
          <a:bodyPr wrap="square" lIns="90000" tIns="46800" rIns="90000" bIns="46800">
            <a:spAutoFit/>
          </a:bodyPr>
          <a:lstStyle/>
          <a:p>
            <a:r>
              <a:rPr lang="en-GB" dirty="0">
                <a:latin typeface="Calibri" pitchFamily="34" charset="0"/>
              </a:rPr>
              <a:t>800</a:t>
            </a:r>
            <a:endParaRPr lang="en-US" dirty="0">
              <a:latin typeface="Calibri" pitchFamily="34" charset="0"/>
            </a:endParaRPr>
          </a:p>
        </p:txBody>
      </p:sp>
      <p:sp>
        <p:nvSpPr>
          <p:cNvPr id="10" name="Text Box 24"/>
          <p:cNvSpPr txBox="1">
            <a:spLocks noChangeArrowheads="1"/>
          </p:cNvSpPr>
          <p:nvPr/>
        </p:nvSpPr>
        <p:spPr bwMode="auto">
          <a:xfrm rot="-4145389">
            <a:off x="5508000" y="1873710"/>
            <a:ext cx="600018" cy="371475"/>
          </a:xfrm>
          <a:prstGeom prst="rect">
            <a:avLst/>
          </a:prstGeom>
          <a:noFill/>
          <a:ln w="22225" algn="ctr">
            <a:noFill/>
            <a:miter lim="800000"/>
            <a:headEnd/>
            <a:tailEnd/>
          </a:ln>
        </p:spPr>
        <p:txBody>
          <a:bodyPr wrap="square" lIns="90000" tIns="46800" rIns="90000" bIns="46800">
            <a:spAutoFit/>
          </a:bodyPr>
          <a:lstStyle/>
          <a:p>
            <a:r>
              <a:rPr lang="en-GB" dirty="0">
                <a:latin typeface="Calibri" pitchFamily="34" charset="0"/>
              </a:rPr>
              <a:t>600</a:t>
            </a:r>
            <a:endParaRPr lang="en-US" dirty="0">
              <a:latin typeface="Calibri" pitchFamily="34" charset="0"/>
            </a:endParaRPr>
          </a:p>
        </p:txBody>
      </p:sp>
      <p:sp>
        <p:nvSpPr>
          <p:cNvPr id="11" name="Text Box 25"/>
          <p:cNvSpPr txBox="1">
            <a:spLocks noChangeArrowheads="1"/>
          </p:cNvSpPr>
          <p:nvPr/>
        </p:nvSpPr>
        <p:spPr bwMode="auto">
          <a:xfrm rot="-4145389">
            <a:off x="4752000" y="1873710"/>
            <a:ext cx="600018" cy="371475"/>
          </a:xfrm>
          <a:prstGeom prst="rect">
            <a:avLst/>
          </a:prstGeom>
          <a:noFill/>
          <a:ln w="22225" algn="ctr">
            <a:noFill/>
            <a:miter lim="800000"/>
            <a:headEnd/>
            <a:tailEnd/>
          </a:ln>
        </p:spPr>
        <p:txBody>
          <a:bodyPr wrap="square" lIns="90000" tIns="46800" rIns="90000" bIns="46800">
            <a:spAutoFit/>
          </a:bodyPr>
          <a:lstStyle/>
          <a:p>
            <a:r>
              <a:rPr lang="en-GB" dirty="0">
                <a:latin typeface="Calibri" pitchFamily="34" charset="0"/>
              </a:rPr>
              <a:t>400</a:t>
            </a:r>
            <a:endParaRPr lang="en-US" dirty="0">
              <a:latin typeface="Calibri" pitchFamily="34" charset="0"/>
            </a:endParaRPr>
          </a:p>
        </p:txBody>
      </p:sp>
      <p:sp>
        <p:nvSpPr>
          <p:cNvPr id="12" name="Text Box 26"/>
          <p:cNvSpPr txBox="1">
            <a:spLocks noChangeArrowheads="1"/>
          </p:cNvSpPr>
          <p:nvPr/>
        </p:nvSpPr>
        <p:spPr bwMode="auto">
          <a:xfrm rot="-4145389">
            <a:off x="4068000" y="1873710"/>
            <a:ext cx="600018" cy="371475"/>
          </a:xfrm>
          <a:prstGeom prst="rect">
            <a:avLst/>
          </a:prstGeom>
          <a:noFill/>
          <a:ln w="22225" algn="ctr">
            <a:noFill/>
            <a:miter lim="800000"/>
            <a:headEnd/>
            <a:tailEnd/>
          </a:ln>
        </p:spPr>
        <p:txBody>
          <a:bodyPr wrap="square" lIns="90000" tIns="46800" rIns="90000" bIns="46800">
            <a:spAutoFit/>
          </a:bodyPr>
          <a:lstStyle/>
          <a:p>
            <a:r>
              <a:rPr lang="en-GB" dirty="0">
                <a:latin typeface="Calibri" pitchFamily="34" charset="0"/>
              </a:rPr>
              <a:t>200</a:t>
            </a:r>
            <a:endParaRPr lang="en-US" dirty="0">
              <a:latin typeface="Calibri" pitchFamily="34" charset="0"/>
            </a:endParaRPr>
          </a:p>
        </p:txBody>
      </p:sp>
      <p:sp>
        <p:nvSpPr>
          <p:cNvPr id="13" name="Text Box 28"/>
          <p:cNvSpPr txBox="1">
            <a:spLocks noChangeArrowheads="1"/>
          </p:cNvSpPr>
          <p:nvPr/>
        </p:nvSpPr>
        <p:spPr bwMode="auto">
          <a:xfrm>
            <a:off x="3427200" y="1887997"/>
            <a:ext cx="438150" cy="463846"/>
          </a:xfrm>
          <a:prstGeom prst="rect">
            <a:avLst/>
          </a:prstGeom>
          <a:noFill/>
          <a:ln w="22225" algn="ctr">
            <a:noFill/>
            <a:miter lim="800000"/>
            <a:headEnd/>
            <a:tailEnd/>
          </a:ln>
        </p:spPr>
        <p:txBody>
          <a:bodyPr lIns="90000" tIns="46800" rIns="90000" bIns="46800">
            <a:spAutoFit/>
          </a:bodyPr>
          <a:lstStyle/>
          <a:p>
            <a:r>
              <a:rPr lang="en-GB" sz="2400" dirty="0">
                <a:latin typeface="Calibri" pitchFamily="34" charset="0"/>
              </a:rPr>
              <a:t>0</a:t>
            </a:r>
            <a:endParaRPr lang="en-US" sz="2400" dirty="0">
              <a:latin typeface="Calibri" pitchFamily="34" charset="0"/>
            </a:endParaRPr>
          </a:p>
        </p:txBody>
      </p:sp>
      <p:sp>
        <p:nvSpPr>
          <p:cNvPr id="14" name="Text Box 29"/>
          <p:cNvSpPr txBox="1">
            <a:spLocks noChangeArrowheads="1"/>
          </p:cNvSpPr>
          <p:nvPr/>
        </p:nvSpPr>
        <p:spPr bwMode="auto">
          <a:xfrm rot="-4145389">
            <a:off x="1872000" y="1879885"/>
            <a:ext cx="600018" cy="371475"/>
          </a:xfrm>
          <a:prstGeom prst="rect">
            <a:avLst/>
          </a:prstGeom>
          <a:noFill/>
          <a:ln w="22225" algn="ctr">
            <a:noFill/>
            <a:miter lim="800000"/>
            <a:headEnd/>
            <a:tailEnd/>
          </a:ln>
        </p:spPr>
        <p:txBody>
          <a:bodyPr wrap="square" lIns="90000" tIns="46800" rIns="90000" bIns="46800">
            <a:spAutoFit/>
          </a:bodyPr>
          <a:lstStyle/>
          <a:p>
            <a:r>
              <a:rPr lang="en-GB" dirty="0">
                <a:latin typeface="Calibri" pitchFamily="34" charset="0"/>
              </a:rPr>
              <a:t>400</a:t>
            </a:r>
            <a:endParaRPr lang="en-US" dirty="0">
              <a:latin typeface="Calibri" pitchFamily="34" charset="0"/>
            </a:endParaRPr>
          </a:p>
        </p:txBody>
      </p:sp>
      <p:sp>
        <p:nvSpPr>
          <p:cNvPr id="15" name="Line 30"/>
          <p:cNvSpPr>
            <a:spLocks noChangeShapeType="1"/>
          </p:cNvSpPr>
          <p:nvPr/>
        </p:nvSpPr>
        <p:spPr bwMode="auto">
          <a:xfrm>
            <a:off x="3600000" y="589882"/>
            <a:ext cx="0" cy="1335754"/>
          </a:xfrm>
          <a:prstGeom prst="line">
            <a:avLst/>
          </a:prstGeom>
          <a:noFill/>
          <a:ln w="22225">
            <a:solidFill>
              <a:srgbClr val="800080"/>
            </a:solidFill>
            <a:round/>
            <a:headEnd/>
            <a:tailEnd/>
          </a:ln>
        </p:spPr>
        <p:txBody>
          <a:bodyPr lIns="90000" tIns="46800" rIns="90000" bIns="46800"/>
          <a:lstStyle/>
          <a:p>
            <a:endParaRPr lang="ga-IE"/>
          </a:p>
        </p:txBody>
      </p:sp>
      <p:sp>
        <p:nvSpPr>
          <p:cNvPr id="16" name="Text Box 31"/>
          <p:cNvSpPr txBox="1">
            <a:spLocks noChangeArrowheads="1"/>
          </p:cNvSpPr>
          <p:nvPr/>
        </p:nvSpPr>
        <p:spPr bwMode="auto">
          <a:xfrm>
            <a:off x="2700000" y="1097422"/>
            <a:ext cx="763588" cy="525462"/>
          </a:xfrm>
          <a:prstGeom prst="rect">
            <a:avLst/>
          </a:prstGeom>
          <a:noFill/>
          <a:ln w="22225" algn="ctr">
            <a:noFill/>
            <a:miter lim="800000"/>
            <a:headEnd/>
            <a:tailEnd/>
          </a:ln>
        </p:spPr>
        <p:txBody>
          <a:bodyPr wrap="none" lIns="90000" tIns="46800" rIns="90000" bIns="46800">
            <a:spAutoFit/>
          </a:bodyPr>
          <a:lstStyle/>
          <a:p>
            <a:r>
              <a:rPr lang="en-GB" sz="2800" b="1" dirty="0" err="1">
                <a:solidFill>
                  <a:srgbClr val="800080"/>
                </a:solidFill>
                <a:latin typeface="Calibri" pitchFamily="34" charset="0"/>
              </a:rPr>
              <a:t>RCh</a:t>
            </a:r>
            <a:endParaRPr lang="en-US" sz="2800" b="1" dirty="0">
              <a:solidFill>
                <a:srgbClr val="800080"/>
              </a:solidFill>
              <a:latin typeface="Calibri" pitchFamily="34" charset="0"/>
            </a:endParaRPr>
          </a:p>
        </p:txBody>
      </p:sp>
      <p:sp>
        <p:nvSpPr>
          <p:cNvPr id="17" name="Text Box 32"/>
          <p:cNvSpPr txBox="1">
            <a:spLocks noChangeArrowheads="1"/>
          </p:cNvSpPr>
          <p:nvPr/>
        </p:nvSpPr>
        <p:spPr bwMode="auto">
          <a:xfrm>
            <a:off x="3780000" y="1097423"/>
            <a:ext cx="625790" cy="525401"/>
          </a:xfrm>
          <a:prstGeom prst="rect">
            <a:avLst/>
          </a:prstGeom>
          <a:noFill/>
          <a:ln w="22225" algn="ctr">
            <a:noFill/>
            <a:miter lim="800000"/>
            <a:headEnd/>
            <a:tailEnd/>
          </a:ln>
        </p:spPr>
        <p:txBody>
          <a:bodyPr wrap="none" lIns="90000" tIns="46800" rIns="90000" bIns="46800">
            <a:spAutoFit/>
          </a:bodyPr>
          <a:lstStyle/>
          <a:p>
            <a:r>
              <a:rPr lang="en-GB" sz="2800" b="1" dirty="0">
                <a:solidFill>
                  <a:srgbClr val="800080"/>
                </a:solidFill>
                <a:latin typeface="Calibri" pitchFamily="34" charset="0"/>
              </a:rPr>
              <a:t>AD</a:t>
            </a:r>
            <a:endParaRPr lang="en-US" sz="2800" b="1" dirty="0">
              <a:solidFill>
                <a:srgbClr val="800080"/>
              </a:solidFill>
              <a:latin typeface="Calibri" pitchFamily="34" charset="0"/>
            </a:endParaRPr>
          </a:p>
        </p:txBody>
      </p:sp>
      <p:sp>
        <p:nvSpPr>
          <p:cNvPr id="18" name="Line 33"/>
          <p:cNvSpPr>
            <a:spLocks noChangeShapeType="1"/>
          </p:cNvSpPr>
          <p:nvPr/>
        </p:nvSpPr>
        <p:spPr bwMode="auto">
          <a:xfrm flipV="1">
            <a:off x="4608000" y="1311142"/>
            <a:ext cx="4392613" cy="39286"/>
          </a:xfrm>
          <a:prstGeom prst="line">
            <a:avLst/>
          </a:prstGeom>
          <a:noFill/>
          <a:ln w="22225">
            <a:solidFill>
              <a:srgbClr val="800080"/>
            </a:solidFill>
            <a:round/>
            <a:headEnd/>
            <a:tailEnd type="triangle" w="med" len="med"/>
          </a:ln>
        </p:spPr>
        <p:txBody>
          <a:bodyPr lIns="90000" tIns="46800" rIns="90000" bIns="46800"/>
          <a:lstStyle/>
          <a:p>
            <a:endParaRPr lang="ga-IE"/>
          </a:p>
        </p:txBody>
      </p:sp>
      <p:sp>
        <p:nvSpPr>
          <p:cNvPr id="19" name="Line 34"/>
          <p:cNvSpPr>
            <a:spLocks noChangeShapeType="1"/>
          </p:cNvSpPr>
          <p:nvPr/>
        </p:nvSpPr>
        <p:spPr bwMode="auto">
          <a:xfrm flipH="1">
            <a:off x="1800000" y="1384759"/>
            <a:ext cx="792163" cy="0"/>
          </a:xfrm>
          <a:prstGeom prst="line">
            <a:avLst/>
          </a:prstGeom>
          <a:noFill/>
          <a:ln w="22225">
            <a:solidFill>
              <a:srgbClr val="800080"/>
            </a:solidFill>
            <a:round/>
            <a:headEnd/>
            <a:tailEnd type="triangle" w="med" len="med"/>
          </a:ln>
        </p:spPr>
        <p:txBody>
          <a:bodyPr lIns="90000" tIns="46800" rIns="90000" bIns="46800"/>
          <a:lstStyle/>
          <a:p>
            <a:endParaRPr lang="ga-IE"/>
          </a:p>
        </p:txBody>
      </p:sp>
      <p:sp>
        <p:nvSpPr>
          <p:cNvPr id="20" name="Text Box 18"/>
          <p:cNvSpPr txBox="1">
            <a:spLocks noChangeArrowheads="1"/>
          </p:cNvSpPr>
          <p:nvPr/>
        </p:nvSpPr>
        <p:spPr bwMode="auto">
          <a:xfrm rot="-4145389">
            <a:off x="9792000" y="1836000"/>
            <a:ext cx="730380" cy="371475"/>
          </a:xfrm>
          <a:prstGeom prst="rect">
            <a:avLst/>
          </a:prstGeom>
          <a:noFill/>
          <a:ln w="22225" algn="ctr">
            <a:noFill/>
            <a:miter lim="800000"/>
            <a:headEnd/>
            <a:tailEnd/>
          </a:ln>
        </p:spPr>
        <p:txBody>
          <a:bodyPr wrap="square" lIns="90000" tIns="46800" rIns="90000" bIns="46800">
            <a:spAutoFit/>
          </a:bodyPr>
          <a:lstStyle/>
          <a:p>
            <a:r>
              <a:rPr lang="en-GB" dirty="0">
                <a:latin typeface="Calibri" pitchFamily="34" charset="0"/>
              </a:rPr>
              <a:t>1800</a:t>
            </a:r>
            <a:endParaRPr lang="en-US" dirty="0">
              <a:latin typeface="Calibri" pitchFamily="34" charset="0"/>
            </a:endParaRPr>
          </a:p>
        </p:txBody>
      </p:sp>
      <p:sp>
        <p:nvSpPr>
          <p:cNvPr id="21" name="Text Box 27"/>
          <p:cNvSpPr txBox="1">
            <a:spLocks noChangeArrowheads="1"/>
          </p:cNvSpPr>
          <p:nvPr/>
        </p:nvSpPr>
        <p:spPr bwMode="auto">
          <a:xfrm rot="-4145389">
            <a:off x="2628000" y="1872000"/>
            <a:ext cx="599360" cy="371513"/>
          </a:xfrm>
          <a:prstGeom prst="rect">
            <a:avLst/>
          </a:prstGeom>
          <a:noFill/>
          <a:ln w="22225" algn="ctr">
            <a:noFill/>
            <a:miter lim="800000"/>
            <a:headEnd/>
            <a:tailEnd/>
          </a:ln>
        </p:spPr>
        <p:txBody>
          <a:bodyPr wrap="square" lIns="90000" tIns="46800" rIns="90000" bIns="46800">
            <a:spAutoFit/>
          </a:bodyPr>
          <a:lstStyle/>
          <a:p>
            <a:r>
              <a:rPr lang="en-GB" dirty="0">
                <a:latin typeface="Calibri" pitchFamily="34" charset="0"/>
              </a:rPr>
              <a:t>200</a:t>
            </a:r>
            <a:endParaRPr lang="en-US" dirty="0">
              <a:latin typeface="Calibri" pitchFamily="34" charset="0"/>
            </a:endParaRPr>
          </a:p>
        </p:txBody>
      </p:sp>
      <p:sp>
        <p:nvSpPr>
          <p:cNvPr id="22" name="Text Box 29"/>
          <p:cNvSpPr txBox="1">
            <a:spLocks noChangeArrowheads="1"/>
          </p:cNvSpPr>
          <p:nvPr/>
        </p:nvSpPr>
        <p:spPr bwMode="auto">
          <a:xfrm rot="-4145389">
            <a:off x="1152000" y="1873710"/>
            <a:ext cx="600018" cy="371475"/>
          </a:xfrm>
          <a:prstGeom prst="rect">
            <a:avLst/>
          </a:prstGeom>
          <a:noFill/>
          <a:ln w="22225" algn="ctr">
            <a:noFill/>
            <a:miter lim="800000"/>
            <a:headEnd/>
            <a:tailEnd/>
          </a:ln>
        </p:spPr>
        <p:txBody>
          <a:bodyPr wrap="square" lIns="90000" tIns="46800" rIns="90000" bIns="46800">
            <a:spAutoFit/>
          </a:bodyPr>
          <a:lstStyle/>
          <a:p>
            <a:r>
              <a:rPr lang="en-GB" dirty="0">
                <a:latin typeface="Calibri" pitchFamily="34" charset="0"/>
              </a:rPr>
              <a:t>600</a:t>
            </a:r>
            <a:endParaRPr lang="en-US" dirty="0">
              <a:latin typeface="Calibri" pitchFamily="34" charset="0"/>
            </a:endParaRPr>
          </a:p>
        </p:txBody>
      </p:sp>
      <p:sp>
        <p:nvSpPr>
          <p:cNvPr id="23" name="Line 5"/>
          <p:cNvSpPr>
            <a:spLocks noChangeShapeType="1"/>
          </p:cNvSpPr>
          <p:nvPr/>
        </p:nvSpPr>
        <p:spPr bwMode="auto">
          <a:xfrm>
            <a:off x="2160000" y="2340000"/>
            <a:ext cx="0" cy="215900"/>
          </a:xfrm>
          <a:prstGeom prst="line">
            <a:avLst/>
          </a:prstGeom>
          <a:noFill/>
          <a:ln w="22225">
            <a:solidFill>
              <a:srgbClr val="800080"/>
            </a:solidFill>
            <a:round/>
            <a:headEnd/>
            <a:tailEnd/>
          </a:ln>
        </p:spPr>
        <p:txBody>
          <a:bodyPr lIns="90000" tIns="46800" rIns="90000" bIns="46800"/>
          <a:lstStyle/>
          <a:p>
            <a:endParaRPr lang="ga-IE"/>
          </a:p>
        </p:txBody>
      </p:sp>
      <p:sp>
        <p:nvSpPr>
          <p:cNvPr id="24" name="Line 6"/>
          <p:cNvSpPr>
            <a:spLocks noChangeShapeType="1"/>
          </p:cNvSpPr>
          <p:nvPr/>
        </p:nvSpPr>
        <p:spPr bwMode="auto">
          <a:xfrm>
            <a:off x="2880000" y="2340000"/>
            <a:ext cx="0" cy="215900"/>
          </a:xfrm>
          <a:prstGeom prst="line">
            <a:avLst/>
          </a:prstGeom>
          <a:noFill/>
          <a:ln w="22225">
            <a:solidFill>
              <a:srgbClr val="800080"/>
            </a:solidFill>
            <a:round/>
            <a:headEnd/>
            <a:tailEnd/>
          </a:ln>
        </p:spPr>
        <p:txBody>
          <a:bodyPr lIns="90000" tIns="46800" rIns="90000" bIns="46800"/>
          <a:lstStyle/>
          <a:p>
            <a:endParaRPr lang="ga-IE"/>
          </a:p>
        </p:txBody>
      </p:sp>
      <p:sp>
        <p:nvSpPr>
          <p:cNvPr id="25" name="Line 7"/>
          <p:cNvSpPr>
            <a:spLocks noChangeShapeType="1"/>
          </p:cNvSpPr>
          <p:nvPr/>
        </p:nvSpPr>
        <p:spPr bwMode="auto">
          <a:xfrm>
            <a:off x="3600000" y="2340000"/>
            <a:ext cx="0" cy="215900"/>
          </a:xfrm>
          <a:prstGeom prst="line">
            <a:avLst/>
          </a:prstGeom>
          <a:noFill/>
          <a:ln w="22225">
            <a:solidFill>
              <a:srgbClr val="800080"/>
            </a:solidFill>
            <a:round/>
            <a:headEnd/>
            <a:tailEnd/>
          </a:ln>
        </p:spPr>
        <p:txBody>
          <a:bodyPr lIns="90000" tIns="46800" rIns="90000" bIns="46800"/>
          <a:lstStyle/>
          <a:p>
            <a:endParaRPr lang="ga-IE"/>
          </a:p>
        </p:txBody>
      </p:sp>
      <p:sp>
        <p:nvSpPr>
          <p:cNvPr id="26" name="Line 8"/>
          <p:cNvSpPr>
            <a:spLocks noChangeShapeType="1"/>
          </p:cNvSpPr>
          <p:nvPr/>
        </p:nvSpPr>
        <p:spPr bwMode="auto">
          <a:xfrm>
            <a:off x="4320000" y="2340000"/>
            <a:ext cx="0" cy="215900"/>
          </a:xfrm>
          <a:prstGeom prst="line">
            <a:avLst/>
          </a:prstGeom>
          <a:noFill/>
          <a:ln w="22225">
            <a:solidFill>
              <a:srgbClr val="800080"/>
            </a:solidFill>
            <a:round/>
            <a:headEnd/>
            <a:tailEnd/>
          </a:ln>
        </p:spPr>
        <p:txBody>
          <a:bodyPr lIns="90000" tIns="46800" rIns="90000" bIns="46800"/>
          <a:lstStyle/>
          <a:p>
            <a:endParaRPr lang="ga-IE"/>
          </a:p>
        </p:txBody>
      </p:sp>
      <p:sp>
        <p:nvSpPr>
          <p:cNvPr id="27" name="Line 9"/>
          <p:cNvSpPr>
            <a:spLocks noChangeShapeType="1"/>
          </p:cNvSpPr>
          <p:nvPr/>
        </p:nvSpPr>
        <p:spPr bwMode="auto">
          <a:xfrm>
            <a:off x="6480000" y="2340000"/>
            <a:ext cx="0" cy="215900"/>
          </a:xfrm>
          <a:prstGeom prst="line">
            <a:avLst/>
          </a:prstGeom>
          <a:noFill/>
          <a:ln w="22225">
            <a:solidFill>
              <a:srgbClr val="800080"/>
            </a:solidFill>
            <a:round/>
            <a:headEnd/>
            <a:tailEnd/>
          </a:ln>
        </p:spPr>
        <p:txBody>
          <a:bodyPr lIns="90000" tIns="46800" rIns="90000" bIns="46800"/>
          <a:lstStyle/>
          <a:p>
            <a:endParaRPr lang="ga-IE"/>
          </a:p>
        </p:txBody>
      </p:sp>
      <p:sp>
        <p:nvSpPr>
          <p:cNvPr id="28" name="Line 10"/>
          <p:cNvSpPr>
            <a:spLocks noChangeShapeType="1"/>
          </p:cNvSpPr>
          <p:nvPr/>
        </p:nvSpPr>
        <p:spPr bwMode="auto">
          <a:xfrm>
            <a:off x="5040000" y="2340000"/>
            <a:ext cx="0" cy="215900"/>
          </a:xfrm>
          <a:prstGeom prst="line">
            <a:avLst/>
          </a:prstGeom>
          <a:noFill/>
          <a:ln w="22225">
            <a:solidFill>
              <a:srgbClr val="800080"/>
            </a:solidFill>
            <a:round/>
            <a:headEnd/>
            <a:tailEnd/>
          </a:ln>
        </p:spPr>
        <p:txBody>
          <a:bodyPr lIns="90000" tIns="46800" rIns="90000" bIns="46800"/>
          <a:lstStyle/>
          <a:p>
            <a:endParaRPr lang="ga-IE"/>
          </a:p>
        </p:txBody>
      </p:sp>
      <p:sp>
        <p:nvSpPr>
          <p:cNvPr id="29" name="Line 11"/>
          <p:cNvSpPr>
            <a:spLocks noChangeShapeType="1"/>
          </p:cNvSpPr>
          <p:nvPr/>
        </p:nvSpPr>
        <p:spPr bwMode="auto">
          <a:xfrm>
            <a:off x="5760000" y="2340000"/>
            <a:ext cx="0" cy="215900"/>
          </a:xfrm>
          <a:prstGeom prst="line">
            <a:avLst/>
          </a:prstGeom>
          <a:noFill/>
          <a:ln w="22225">
            <a:solidFill>
              <a:srgbClr val="800080"/>
            </a:solidFill>
            <a:round/>
            <a:headEnd/>
            <a:tailEnd/>
          </a:ln>
        </p:spPr>
        <p:txBody>
          <a:bodyPr lIns="90000" tIns="46800" rIns="90000" bIns="46800"/>
          <a:lstStyle/>
          <a:p>
            <a:endParaRPr lang="ga-IE"/>
          </a:p>
        </p:txBody>
      </p:sp>
      <p:sp>
        <p:nvSpPr>
          <p:cNvPr id="30" name="Line 12"/>
          <p:cNvSpPr>
            <a:spLocks noChangeShapeType="1"/>
          </p:cNvSpPr>
          <p:nvPr/>
        </p:nvSpPr>
        <p:spPr bwMode="auto">
          <a:xfrm>
            <a:off x="7200000" y="2340000"/>
            <a:ext cx="0" cy="215900"/>
          </a:xfrm>
          <a:prstGeom prst="line">
            <a:avLst/>
          </a:prstGeom>
          <a:noFill/>
          <a:ln w="22225">
            <a:solidFill>
              <a:srgbClr val="800080"/>
            </a:solidFill>
            <a:round/>
            <a:headEnd/>
            <a:tailEnd/>
          </a:ln>
        </p:spPr>
        <p:txBody>
          <a:bodyPr lIns="90000" tIns="46800" rIns="90000" bIns="46800"/>
          <a:lstStyle/>
          <a:p>
            <a:endParaRPr lang="ga-IE"/>
          </a:p>
        </p:txBody>
      </p:sp>
      <p:sp>
        <p:nvSpPr>
          <p:cNvPr id="31" name="Line 13"/>
          <p:cNvSpPr>
            <a:spLocks noChangeShapeType="1"/>
          </p:cNvSpPr>
          <p:nvPr/>
        </p:nvSpPr>
        <p:spPr bwMode="auto">
          <a:xfrm>
            <a:off x="7920000" y="2340000"/>
            <a:ext cx="0" cy="215900"/>
          </a:xfrm>
          <a:prstGeom prst="line">
            <a:avLst/>
          </a:prstGeom>
          <a:noFill/>
          <a:ln w="22225">
            <a:solidFill>
              <a:srgbClr val="800080"/>
            </a:solidFill>
            <a:round/>
            <a:headEnd/>
            <a:tailEnd/>
          </a:ln>
        </p:spPr>
        <p:txBody>
          <a:bodyPr lIns="90000" tIns="46800" rIns="90000" bIns="46800"/>
          <a:lstStyle/>
          <a:p>
            <a:endParaRPr lang="ga-IE"/>
          </a:p>
        </p:txBody>
      </p:sp>
      <p:sp>
        <p:nvSpPr>
          <p:cNvPr id="32" name="Line 15"/>
          <p:cNvSpPr>
            <a:spLocks noChangeShapeType="1"/>
          </p:cNvSpPr>
          <p:nvPr/>
        </p:nvSpPr>
        <p:spPr bwMode="auto">
          <a:xfrm>
            <a:off x="8640000" y="2340000"/>
            <a:ext cx="0" cy="215900"/>
          </a:xfrm>
          <a:prstGeom prst="line">
            <a:avLst/>
          </a:prstGeom>
          <a:noFill/>
          <a:ln w="22225">
            <a:solidFill>
              <a:srgbClr val="800080"/>
            </a:solidFill>
            <a:round/>
            <a:headEnd/>
            <a:tailEnd/>
          </a:ln>
        </p:spPr>
        <p:txBody>
          <a:bodyPr lIns="90000" tIns="46800" rIns="90000" bIns="46800"/>
          <a:lstStyle/>
          <a:p>
            <a:endParaRPr lang="ga-IE"/>
          </a:p>
        </p:txBody>
      </p:sp>
      <p:sp>
        <p:nvSpPr>
          <p:cNvPr id="33" name="Line 16"/>
          <p:cNvSpPr>
            <a:spLocks noChangeShapeType="1"/>
          </p:cNvSpPr>
          <p:nvPr/>
        </p:nvSpPr>
        <p:spPr bwMode="auto">
          <a:xfrm>
            <a:off x="9360000" y="2340000"/>
            <a:ext cx="0" cy="215900"/>
          </a:xfrm>
          <a:prstGeom prst="line">
            <a:avLst/>
          </a:prstGeom>
          <a:noFill/>
          <a:ln w="22225">
            <a:solidFill>
              <a:srgbClr val="800080"/>
            </a:solidFill>
            <a:round/>
            <a:headEnd/>
            <a:tailEnd/>
          </a:ln>
        </p:spPr>
        <p:txBody>
          <a:bodyPr lIns="90000" tIns="46800" rIns="90000" bIns="46800"/>
          <a:lstStyle/>
          <a:p>
            <a:endParaRPr lang="ga-IE"/>
          </a:p>
        </p:txBody>
      </p:sp>
      <p:sp>
        <p:nvSpPr>
          <p:cNvPr id="34" name="Line 5"/>
          <p:cNvSpPr>
            <a:spLocks noChangeShapeType="1"/>
          </p:cNvSpPr>
          <p:nvPr/>
        </p:nvSpPr>
        <p:spPr bwMode="auto">
          <a:xfrm>
            <a:off x="1440000" y="2340000"/>
            <a:ext cx="0" cy="215900"/>
          </a:xfrm>
          <a:prstGeom prst="line">
            <a:avLst/>
          </a:prstGeom>
          <a:noFill/>
          <a:ln w="22225">
            <a:solidFill>
              <a:srgbClr val="800080"/>
            </a:solidFill>
            <a:round/>
            <a:headEnd/>
            <a:tailEnd/>
          </a:ln>
        </p:spPr>
        <p:txBody>
          <a:bodyPr lIns="90000" tIns="46800" rIns="90000" bIns="46800"/>
          <a:lstStyle/>
          <a:p>
            <a:endParaRPr lang="ga-IE"/>
          </a:p>
        </p:txBody>
      </p:sp>
      <p:grpSp>
        <p:nvGrpSpPr>
          <p:cNvPr id="35" name="Group 53"/>
          <p:cNvGrpSpPr>
            <a:grpSpLocks/>
          </p:cNvGrpSpPr>
          <p:nvPr/>
        </p:nvGrpSpPr>
        <p:grpSpPr bwMode="auto">
          <a:xfrm>
            <a:off x="6497093" y="2324235"/>
            <a:ext cx="3625851" cy="982663"/>
            <a:chOff x="729" y="1386"/>
            <a:chExt cx="2284" cy="619"/>
          </a:xfrm>
        </p:grpSpPr>
        <p:sp>
          <p:nvSpPr>
            <p:cNvPr id="36" name="Text Box 50"/>
            <p:cNvSpPr txBox="1">
              <a:spLocks noChangeArrowheads="1"/>
            </p:cNvSpPr>
            <p:nvPr/>
          </p:nvSpPr>
          <p:spPr bwMode="auto">
            <a:xfrm>
              <a:off x="729" y="1752"/>
              <a:ext cx="2284" cy="253"/>
            </a:xfrm>
            <a:prstGeom prst="rect">
              <a:avLst/>
            </a:prstGeom>
            <a:noFill/>
            <a:ln w="22225" algn="ctr">
              <a:solidFill>
                <a:srgbClr val="800080"/>
              </a:solidFill>
              <a:miter lim="800000"/>
              <a:headEnd/>
              <a:tailEnd/>
            </a:ln>
          </p:spPr>
          <p:txBody>
            <a:bodyPr wrap="square" lIns="90000" tIns="46800" rIns="90000" bIns="46800">
              <a:spAutoFit/>
            </a:bodyPr>
            <a:lstStyle/>
            <a:p>
              <a:r>
                <a:rPr lang="ga-IE" sz="2000" dirty="0" smtClean="0">
                  <a:latin typeface="Tw Cen MT" panose="020B0602020104020603" pitchFamily="34" charset="0"/>
                </a:rPr>
                <a:t>Rugadh Dónall Ó Conaill (1775).</a:t>
              </a:r>
              <a:endParaRPr lang="ga-IE" sz="2000" dirty="0">
                <a:latin typeface="Tw Cen MT" panose="020B0602020104020603" pitchFamily="34" charset="0"/>
              </a:endParaRPr>
            </a:p>
          </p:txBody>
        </p:sp>
        <p:sp>
          <p:nvSpPr>
            <p:cNvPr id="37" name="Line 51"/>
            <p:cNvSpPr>
              <a:spLocks noChangeShapeType="1"/>
            </p:cNvSpPr>
            <p:nvPr/>
          </p:nvSpPr>
          <p:spPr bwMode="auto">
            <a:xfrm flipV="1">
              <a:off x="2941" y="1386"/>
              <a:ext cx="0" cy="366"/>
            </a:xfrm>
            <a:prstGeom prst="line">
              <a:avLst/>
            </a:prstGeom>
            <a:noFill/>
            <a:ln w="22225">
              <a:solidFill>
                <a:srgbClr val="800080"/>
              </a:solidFill>
              <a:round/>
              <a:headEnd/>
              <a:tailEnd type="triangle" w="med" len="med"/>
            </a:ln>
          </p:spPr>
          <p:txBody>
            <a:bodyPr lIns="90000" tIns="46800" rIns="90000" bIns="46800"/>
            <a:lstStyle/>
            <a:p>
              <a:endParaRPr lang="ga-IE"/>
            </a:p>
          </p:txBody>
        </p:sp>
      </p:grpSp>
      <p:sp>
        <p:nvSpPr>
          <p:cNvPr id="38" name="Line 16"/>
          <p:cNvSpPr>
            <a:spLocks noChangeShapeType="1"/>
          </p:cNvSpPr>
          <p:nvPr/>
        </p:nvSpPr>
        <p:spPr bwMode="auto">
          <a:xfrm>
            <a:off x="10080000" y="2340000"/>
            <a:ext cx="0" cy="215900"/>
          </a:xfrm>
          <a:prstGeom prst="line">
            <a:avLst/>
          </a:prstGeom>
          <a:noFill/>
          <a:ln w="22225">
            <a:solidFill>
              <a:srgbClr val="800080"/>
            </a:solidFill>
            <a:round/>
            <a:headEnd/>
            <a:tailEnd/>
          </a:ln>
        </p:spPr>
        <p:txBody>
          <a:bodyPr lIns="90000" tIns="46800" rIns="90000" bIns="46800"/>
          <a:lstStyle/>
          <a:p>
            <a:endParaRPr lang="ga-IE"/>
          </a:p>
        </p:txBody>
      </p:sp>
      <p:sp>
        <p:nvSpPr>
          <p:cNvPr id="39" name="Line 16"/>
          <p:cNvSpPr>
            <a:spLocks noChangeShapeType="1"/>
          </p:cNvSpPr>
          <p:nvPr/>
        </p:nvSpPr>
        <p:spPr bwMode="auto">
          <a:xfrm>
            <a:off x="10800000" y="2340000"/>
            <a:ext cx="0" cy="215900"/>
          </a:xfrm>
          <a:prstGeom prst="line">
            <a:avLst/>
          </a:prstGeom>
          <a:noFill/>
          <a:ln w="22225">
            <a:solidFill>
              <a:srgbClr val="800080"/>
            </a:solidFill>
            <a:round/>
            <a:headEnd/>
            <a:tailEnd/>
          </a:ln>
        </p:spPr>
        <p:txBody>
          <a:bodyPr lIns="90000" tIns="46800" rIns="90000" bIns="46800"/>
          <a:lstStyle/>
          <a:p>
            <a:endParaRPr lang="ga-IE"/>
          </a:p>
        </p:txBody>
      </p:sp>
      <p:pic>
        <p:nvPicPr>
          <p:cNvPr id="4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53482" y="2743568"/>
            <a:ext cx="3239056" cy="3760878"/>
          </a:xfrm>
          <a:prstGeom prst="rect">
            <a:avLst/>
          </a:prstGeom>
          <a:noFill/>
          <a:extLst>
            <a:ext uri="{909E8E84-426E-40DD-AFC4-6F175D3DCCD1}">
              <a14:hiddenFill xmlns:a14="http://schemas.microsoft.com/office/drawing/2010/main">
                <a:solidFill>
                  <a:srgbClr val="FFFFFF"/>
                </a:solidFill>
              </a14:hiddenFill>
            </a:ext>
          </a:extLst>
        </p:spPr>
      </p:pic>
      <p:grpSp>
        <p:nvGrpSpPr>
          <p:cNvPr id="42" name="Group 41"/>
          <p:cNvGrpSpPr>
            <a:grpSpLocks noChangeAspect="1"/>
          </p:cNvGrpSpPr>
          <p:nvPr/>
        </p:nvGrpSpPr>
        <p:grpSpPr bwMode="auto">
          <a:xfrm>
            <a:off x="5663946" y="5781120"/>
            <a:ext cx="6371451" cy="728763"/>
            <a:chOff x="-199737" y="2586877"/>
            <a:chExt cx="6332021" cy="906790"/>
          </a:xfrm>
          <a:solidFill>
            <a:schemeClr val="bg2">
              <a:lumMod val="75000"/>
            </a:schemeClr>
          </a:solidFill>
        </p:grpSpPr>
        <p:sp>
          <p:nvSpPr>
            <p:cNvPr id="43" name="Rectangle 42"/>
            <p:cNvSpPr>
              <a:spLocks noChangeAspect="1"/>
            </p:cNvSpPr>
            <p:nvPr/>
          </p:nvSpPr>
          <p:spPr>
            <a:xfrm>
              <a:off x="601556" y="2852259"/>
              <a:ext cx="5530728" cy="524301"/>
            </a:xfrm>
            <a:prstGeom prst="rect">
              <a:avLst/>
            </a:prstGeom>
            <a:solidFill>
              <a:srgbClr val="E0E2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AU" sz="2000" dirty="0" smtClean="0">
                  <a:solidFill>
                    <a:schemeClr val="tx1"/>
                  </a:solidFill>
                  <a:latin typeface="AR BLANCA" panose="02000000000000000000" pitchFamily="2" charset="0"/>
                </a:rPr>
                <a:t> </a:t>
              </a:r>
              <a:r>
                <a:rPr lang="ga-IE" dirty="0" smtClean="0">
                  <a:solidFill>
                    <a:schemeClr val="tx1"/>
                  </a:solidFill>
                  <a:latin typeface="Arial" panose="020B0604020202020204" pitchFamily="34" charset="0"/>
                  <a:cs typeface="Arial" panose="020B0604020202020204" pitchFamily="34" charset="0"/>
                </a:rPr>
                <a:t>An cuimhin leat cad </a:t>
              </a:r>
              <a:r>
                <a:rPr lang="en-US" dirty="0" smtClean="0">
                  <a:solidFill>
                    <a:schemeClr val="tx1"/>
                  </a:solidFill>
                  <a:latin typeface="Arial" panose="020B0604020202020204" pitchFamily="34" charset="0"/>
                  <a:cs typeface="Arial" panose="020B0604020202020204" pitchFamily="34" charset="0"/>
                </a:rPr>
                <a:t>a </a:t>
              </a:r>
              <a:r>
                <a:rPr lang="ga-IE" dirty="0" smtClean="0">
                  <a:solidFill>
                    <a:schemeClr val="tx1"/>
                  </a:solidFill>
                  <a:latin typeface="Arial" panose="020B0604020202020204" pitchFamily="34" charset="0"/>
                  <a:cs typeface="Arial" panose="020B0604020202020204" pitchFamily="34" charset="0"/>
                </a:rPr>
                <a:t>bhí i gceist leis na Péindlíthe?</a:t>
              </a:r>
              <a:endParaRPr lang="ga-IE" dirty="0">
                <a:solidFill>
                  <a:schemeClr val="tx1"/>
                </a:solidFill>
                <a:latin typeface="Arial" panose="020B0604020202020204" pitchFamily="34" charset="0"/>
                <a:cs typeface="Arial" panose="020B0604020202020204" pitchFamily="34" charset="0"/>
              </a:endParaRPr>
            </a:p>
          </p:txBody>
        </p:sp>
        <p:sp>
          <p:nvSpPr>
            <p:cNvPr id="44" name="Oval 43"/>
            <p:cNvSpPr/>
            <p:nvPr/>
          </p:nvSpPr>
          <p:spPr>
            <a:xfrm>
              <a:off x="-199737" y="2586877"/>
              <a:ext cx="906463" cy="906790"/>
            </a:xfrm>
            <a:prstGeom prst="ellipse">
              <a:avLst/>
            </a:prstGeom>
            <a:solidFill>
              <a:srgbClr val="E0E2DD"/>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400" b="1" dirty="0"/>
                <a:t>?</a:t>
              </a:r>
            </a:p>
          </p:txBody>
        </p:sp>
      </p:grpSp>
      <p:sp>
        <p:nvSpPr>
          <p:cNvPr id="46" name="TextBox 45"/>
          <p:cNvSpPr txBox="1"/>
          <p:nvPr/>
        </p:nvSpPr>
        <p:spPr>
          <a:xfrm>
            <a:off x="5012148" y="336404"/>
            <a:ext cx="2141537" cy="831850"/>
          </a:xfrm>
          <a:prstGeom prst="rect">
            <a:avLst/>
          </a:prstGeom>
          <a:solidFill>
            <a:schemeClr val="accent2">
              <a:lumMod val="20000"/>
              <a:lumOff val="80000"/>
            </a:schemeClr>
          </a:solidFill>
        </p:spPr>
        <p:txBody>
          <a:bodyPr wrap="none">
            <a:spAutoFit/>
          </a:bodyPr>
          <a:lstStyle/>
          <a:p>
            <a:pPr>
              <a:defRPr/>
            </a:pPr>
            <a:r>
              <a:rPr lang="ga-IE" sz="4800" dirty="0">
                <a:latin typeface="Berlin Sans FB Demi" pitchFamily="34" charset="0"/>
              </a:rPr>
              <a:t>Amlíne</a:t>
            </a:r>
          </a:p>
        </p:txBody>
      </p:sp>
      <p:sp>
        <p:nvSpPr>
          <p:cNvPr id="2" name="TextBox 1"/>
          <p:cNvSpPr txBox="1"/>
          <p:nvPr/>
        </p:nvSpPr>
        <p:spPr>
          <a:xfrm>
            <a:off x="4139342" y="5166876"/>
            <a:ext cx="7148513" cy="430887"/>
          </a:xfrm>
          <a:prstGeom prst="rect">
            <a:avLst/>
          </a:prstGeom>
          <a:solidFill>
            <a:srgbClr val="E0E2DD"/>
          </a:solidFill>
          <a:ln>
            <a:solidFill>
              <a:srgbClr val="000000"/>
            </a:solidFill>
          </a:ln>
          <a:effectLst>
            <a:outerShdw blurRad="50800" dist="38100" dir="2700000" algn="tl" rotWithShape="0">
              <a:prstClr val="black">
                <a:alpha val="40000"/>
              </a:prstClr>
            </a:outerShdw>
          </a:effectLst>
        </p:spPr>
        <p:txBody>
          <a:bodyPr wrap="square" rtlCol="0">
            <a:spAutoFit/>
          </a:bodyPr>
          <a:lstStyle/>
          <a:p>
            <a:r>
              <a:rPr lang="ga-IE" sz="2200" dirty="0">
                <a:latin typeface="Tw Cen MT" panose="020B0602020104020603" pitchFamily="34" charset="0"/>
                <a:ea typeface="Sassoon Infant Rg" pitchFamily="50" charset="0"/>
                <a:cs typeface="Sassoon Infant Rg" pitchFamily="50" charset="0"/>
              </a:rPr>
              <a:t>Nuair a bhí Dónall óg, bhí na </a:t>
            </a:r>
            <a:r>
              <a:rPr lang="ga-IE" sz="2200" b="1" dirty="0">
                <a:latin typeface="Tw Cen MT" panose="020B0602020104020603" pitchFamily="34" charset="0"/>
                <a:ea typeface="Sassoon Infant Rg" pitchFamily="50" charset="0"/>
                <a:cs typeface="Sassoon Infant Rg" pitchFamily="50" charset="0"/>
              </a:rPr>
              <a:t>Péindlíthe</a:t>
            </a:r>
            <a:r>
              <a:rPr lang="ga-IE" sz="2200" dirty="0">
                <a:latin typeface="Tw Cen MT" panose="020B0602020104020603" pitchFamily="34" charset="0"/>
                <a:ea typeface="Sassoon Infant Rg" pitchFamily="50" charset="0"/>
                <a:cs typeface="Sassoon Infant Rg" pitchFamily="50" charset="0"/>
              </a:rPr>
              <a:t> i bhfeidhm in Éirinn</a:t>
            </a:r>
            <a:r>
              <a:rPr lang="ga-IE" sz="2200" dirty="0" smtClean="0">
                <a:latin typeface="Tw Cen MT" panose="020B0602020104020603" pitchFamily="34" charset="0"/>
                <a:ea typeface="Sassoon Infant Rg" pitchFamily="50" charset="0"/>
                <a:cs typeface="Sassoon Infant Rg" pitchFamily="50" charset="0"/>
              </a:rPr>
              <a:t>.</a:t>
            </a:r>
            <a:endParaRPr lang="ga-IE" sz="2200" dirty="0">
              <a:latin typeface="Tw Cen MT" panose="020B0602020104020603" pitchFamily="34" charset="0"/>
              <a:ea typeface="Sassoon Infant Rg" pitchFamily="50" charset="0"/>
              <a:cs typeface="Sassoon Infant Rg" pitchFamily="50" charset="0"/>
            </a:endParaRPr>
          </a:p>
        </p:txBody>
      </p:sp>
      <p:sp>
        <p:nvSpPr>
          <p:cNvPr id="47" name="TextBox 46"/>
          <p:cNvSpPr txBox="1"/>
          <p:nvPr/>
        </p:nvSpPr>
        <p:spPr>
          <a:xfrm>
            <a:off x="4139343" y="3594100"/>
            <a:ext cx="7148512" cy="1446550"/>
          </a:xfrm>
          <a:prstGeom prst="rect">
            <a:avLst/>
          </a:prstGeom>
          <a:solidFill>
            <a:srgbClr val="E0E2DD"/>
          </a:solidFill>
          <a:ln>
            <a:solidFill>
              <a:srgbClr val="000000"/>
            </a:solidFill>
          </a:ln>
          <a:effectLst>
            <a:outerShdw blurRad="50800" dist="38100" dir="2700000" algn="tl" rotWithShape="0">
              <a:prstClr val="black">
                <a:alpha val="40000"/>
              </a:prstClr>
            </a:outerShdw>
          </a:effectLst>
        </p:spPr>
        <p:txBody>
          <a:bodyPr wrap="square" rtlCol="0">
            <a:spAutoFit/>
          </a:bodyPr>
          <a:lstStyle/>
          <a:p>
            <a:r>
              <a:rPr lang="ga-IE" sz="2200" dirty="0" smtClean="0">
                <a:latin typeface="Tw Cen MT" panose="020B0602020104020603" pitchFamily="34" charset="0"/>
                <a:ea typeface="Sassoon Infant Rg" pitchFamily="50" charset="0"/>
                <a:cs typeface="Sassoon Infant Rg" pitchFamily="50" charset="0"/>
              </a:rPr>
              <a:t>Rugadh Dónall Ó Conaill i gCiarraí sa bhliain 1775. Agus é ag fás aníos, chaith sé cuid mhór ama i dteach a uncail, Muiris, i nDoire Fhíonáin. Thóg Muiris Dónall faoina chúram agus chinntigh sé go bhfuair sé oideachas maith. </a:t>
            </a:r>
            <a:endParaRPr lang="ga-IE" sz="2200" dirty="0">
              <a:latin typeface="Tw Cen MT" panose="020B0602020104020603" pitchFamily="34" charset="0"/>
              <a:ea typeface="Sassoon Infant Rg" pitchFamily="50" charset="0"/>
              <a:cs typeface="Sassoon Infant Rg" pitchFamily="50" charset="0"/>
            </a:endParaRPr>
          </a:p>
        </p:txBody>
      </p:sp>
    </p:spTree>
    <p:extLst>
      <p:ext uri="{BB962C8B-B14F-4D97-AF65-F5344CB8AC3E}">
        <p14:creationId xmlns:p14="http://schemas.microsoft.com/office/powerpoint/2010/main" val="10556615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6000" decel="600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1000" fill="hold"/>
                                        <p:tgtEl>
                                          <p:spTgt spid="35"/>
                                        </p:tgtEl>
                                        <p:attrNameLst>
                                          <p:attrName>ppt_x</p:attrName>
                                        </p:attrNameLst>
                                      </p:cBhvr>
                                      <p:tavLst>
                                        <p:tav tm="0">
                                          <p:val>
                                            <p:strVal val="1+#ppt_w/2"/>
                                          </p:val>
                                        </p:tav>
                                        <p:tav tm="100000">
                                          <p:val>
                                            <p:strVal val="#ppt_x"/>
                                          </p:val>
                                        </p:tav>
                                      </p:tavLst>
                                    </p:anim>
                                    <p:anim calcmode="lin" valueType="num">
                                      <p:cBhvr additive="base">
                                        <p:cTn id="8" dur="1000" fill="hold"/>
                                        <p:tgtEl>
                                          <p:spTgt spid="3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500"/>
                                        <p:tgtEl>
                                          <p:spTgt spid="4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p:cNvSpPr>
            <a:spLocks noChangeAspect="1"/>
          </p:cNvSpPr>
          <p:nvPr/>
        </p:nvSpPr>
        <p:spPr>
          <a:xfrm>
            <a:off x="342900" y="309487"/>
            <a:ext cx="11515725" cy="62691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p:cNvSpPr>
            <a:spLocks noChangeArrowheads="1"/>
          </p:cNvSpPr>
          <p:nvPr/>
        </p:nvSpPr>
        <p:spPr bwMode="auto">
          <a:xfrm>
            <a:off x="540000" y="3909294"/>
            <a:ext cx="8640000" cy="1785104"/>
          </a:xfrm>
          <a:prstGeom prst="rect">
            <a:avLst/>
          </a:prstGeom>
          <a:solidFill>
            <a:srgbClr val="E0E2DD"/>
          </a:solidFill>
          <a:ln w="9525">
            <a:solidFill>
              <a:srgbClr val="000000"/>
            </a:solidFill>
            <a:miter lim="800000"/>
            <a:headEnd/>
            <a:tailEnd/>
          </a:ln>
          <a:effectLst>
            <a:outerShdw blurRad="50800" dist="38100" dir="2700000" algn="tl" rotWithShape="0">
              <a:prstClr val="black">
                <a:alpha val="40000"/>
              </a:prstClr>
            </a:outerShdw>
          </a:effectLst>
        </p:spPr>
        <p:txBody>
          <a:bodyPr wrap="square">
            <a:spAutoFit/>
          </a:bodyPr>
          <a:lstStyle/>
          <a:p>
            <a:r>
              <a:rPr lang="ga-IE" sz="2200" dirty="0" smtClean="0">
                <a:latin typeface="Tw Cen MT" panose="020B0602020104020603" pitchFamily="34" charset="0"/>
              </a:rPr>
              <a:t>Na Péindlíthe a thugtar ar na dlíthe frith-Chaitliceacha a tugadh isteach in Éirinn ag deireadh an 17ú haois. De réir na bPéindlíthe ní raibh cead ag Caitlicigh a bheith ina múinteoirí</a:t>
            </a:r>
            <a:r>
              <a:rPr lang="en-US" sz="2200" dirty="0" smtClean="0">
                <a:latin typeface="Tw Cen MT" panose="020B0602020104020603" pitchFamily="34" charset="0"/>
              </a:rPr>
              <a:t> </a:t>
            </a:r>
            <a:r>
              <a:rPr lang="ga-IE" sz="2200" dirty="0" smtClean="0">
                <a:latin typeface="Tw Cen MT" panose="020B0602020104020603" pitchFamily="34" charset="0"/>
              </a:rPr>
              <a:t>ná ina ndlíodóirí</a:t>
            </a:r>
            <a:r>
              <a:rPr lang="en-US" sz="2200" dirty="0" smtClean="0">
                <a:latin typeface="Tw Cen MT" panose="020B0602020104020603" pitchFamily="34" charset="0"/>
              </a:rPr>
              <a:t>, </a:t>
            </a:r>
            <a:r>
              <a:rPr lang="ga-IE" sz="2200" dirty="0" smtClean="0">
                <a:latin typeface="Tw Cen MT" panose="020B0602020104020603" pitchFamily="34" charset="0"/>
              </a:rPr>
              <a:t>scoileanna a reáchtáil ná talamh a cheannach. Bhí go leor rudaí eile freisin nach raibh cead acu a dhéanamh. </a:t>
            </a:r>
            <a:endParaRPr lang="ga-IE" sz="2200" dirty="0">
              <a:latin typeface="Tw Cen MT" panose="020B0602020104020603" pitchFamily="34" charset="0"/>
            </a:endParaRPr>
          </a:p>
        </p:txBody>
      </p:sp>
      <p:grpSp>
        <p:nvGrpSpPr>
          <p:cNvPr id="49" name="Group 53"/>
          <p:cNvGrpSpPr>
            <a:grpSpLocks/>
          </p:cNvGrpSpPr>
          <p:nvPr/>
        </p:nvGrpSpPr>
        <p:grpSpPr bwMode="auto">
          <a:xfrm>
            <a:off x="8207465" y="2349501"/>
            <a:ext cx="1524001" cy="722313"/>
            <a:chOff x="2016" y="1390"/>
            <a:chExt cx="960" cy="455"/>
          </a:xfrm>
        </p:grpSpPr>
        <p:sp>
          <p:nvSpPr>
            <p:cNvPr id="32814" name="Text Box 50"/>
            <p:cNvSpPr txBox="1">
              <a:spLocks noChangeArrowheads="1"/>
            </p:cNvSpPr>
            <p:nvPr/>
          </p:nvSpPr>
          <p:spPr bwMode="auto">
            <a:xfrm>
              <a:off x="2016" y="1611"/>
              <a:ext cx="959" cy="234"/>
            </a:xfrm>
            <a:prstGeom prst="rect">
              <a:avLst/>
            </a:prstGeom>
            <a:noFill/>
            <a:ln w="22225" algn="ctr">
              <a:solidFill>
                <a:srgbClr val="800080"/>
              </a:solidFill>
              <a:miter lim="800000"/>
              <a:headEnd/>
              <a:tailEnd/>
            </a:ln>
          </p:spPr>
          <p:txBody>
            <a:bodyPr wrap="square" lIns="90000" tIns="46800" rIns="90000" bIns="46800">
              <a:spAutoFit/>
            </a:bodyPr>
            <a:lstStyle/>
            <a:p>
              <a:r>
                <a:rPr lang="ga-IE" dirty="0" smtClean="0">
                  <a:latin typeface="Tw Cen MT" panose="020B0602020104020603" pitchFamily="34" charset="0"/>
                </a:rPr>
                <a:t>Na Péindlíthe.</a:t>
              </a:r>
              <a:endParaRPr lang="ga-IE" dirty="0">
                <a:latin typeface="Tw Cen MT" panose="020B0602020104020603" pitchFamily="34" charset="0"/>
              </a:endParaRPr>
            </a:p>
          </p:txBody>
        </p:sp>
        <p:sp>
          <p:nvSpPr>
            <p:cNvPr id="32815" name="Line 51"/>
            <p:cNvSpPr>
              <a:spLocks noChangeShapeType="1"/>
            </p:cNvSpPr>
            <p:nvPr/>
          </p:nvSpPr>
          <p:spPr bwMode="auto">
            <a:xfrm flipV="1">
              <a:off x="2976" y="1390"/>
              <a:ext cx="0" cy="227"/>
            </a:xfrm>
            <a:prstGeom prst="line">
              <a:avLst/>
            </a:prstGeom>
            <a:noFill/>
            <a:ln w="22225">
              <a:solidFill>
                <a:srgbClr val="800080"/>
              </a:solidFill>
              <a:round/>
              <a:headEnd/>
              <a:tailEnd type="triangle" w="med" len="med"/>
            </a:ln>
          </p:spPr>
          <p:txBody>
            <a:bodyPr lIns="90000" tIns="46800" rIns="90000" bIns="46800"/>
            <a:lstStyle/>
            <a:p>
              <a:endParaRPr lang="ga-IE" dirty="0">
                <a:latin typeface="Tw Cen MT" panose="020B0602020104020603" pitchFamily="34" charset="0"/>
              </a:endParaRPr>
            </a:p>
          </p:txBody>
        </p:sp>
      </p:grpSp>
      <p:grpSp>
        <p:nvGrpSpPr>
          <p:cNvPr id="42" name="Group 53"/>
          <p:cNvGrpSpPr>
            <a:grpSpLocks/>
          </p:cNvGrpSpPr>
          <p:nvPr/>
        </p:nvGrpSpPr>
        <p:grpSpPr bwMode="auto">
          <a:xfrm>
            <a:off x="10007459" y="2333624"/>
            <a:ext cx="1612902" cy="752475"/>
            <a:chOff x="3013" y="1390"/>
            <a:chExt cx="1016" cy="474"/>
          </a:xfrm>
        </p:grpSpPr>
        <p:sp>
          <p:nvSpPr>
            <p:cNvPr id="43" name="Text Box 50"/>
            <p:cNvSpPr txBox="1">
              <a:spLocks noChangeArrowheads="1"/>
            </p:cNvSpPr>
            <p:nvPr/>
          </p:nvSpPr>
          <p:spPr bwMode="auto">
            <a:xfrm>
              <a:off x="3013" y="1630"/>
              <a:ext cx="1016" cy="234"/>
            </a:xfrm>
            <a:prstGeom prst="rect">
              <a:avLst/>
            </a:prstGeom>
            <a:noFill/>
            <a:ln w="22225" algn="ctr">
              <a:solidFill>
                <a:srgbClr val="800080"/>
              </a:solidFill>
              <a:miter lim="800000"/>
              <a:headEnd/>
              <a:tailEnd/>
            </a:ln>
          </p:spPr>
          <p:txBody>
            <a:bodyPr wrap="square" lIns="90000" tIns="46800" rIns="90000" bIns="46800">
              <a:spAutoFit/>
            </a:bodyPr>
            <a:lstStyle/>
            <a:p>
              <a:r>
                <a:rPr lang="ga-IE" dirty="0" smtClean="0">
                  <a:latin typeface="Tw Cen MT" panose="020B0602020104020603" pitchFamily="34" charset="0"/>
                </a:rPr>
                <a:t>Rugadh</a:t>
              </a:r>
              <a:r>
                <a:rPr lang="en-IE" dirty="0" smtClean="0">
                  <a:latin typeface="Tw Cen MT" panose="020B0602020104020603" pitchFamily="34" charset="0"/>
                </a:rPr>
                <a:t> </a:t>
              </a:r>
              <a:r>
                <a:rPr lang="ga-IE" dirty="0" smtClean="0">
                  <a:latin typeface="Tw Cen MT" panose="020B0602020104020603" pitchFamily="34" charset="0"/>
                </a:rPr>
                <a:t>Dónall</a:t>
              </a:r>
              <a:r>
                <a:rPr lang="en-IE" dirty="0" smtClean="0">
                  <a:latin typeface="Tw Cen MT" panose="020B0602020104020603" pitchFamily="34" charset="0"/>
                </a:rPr>
                <a:t>.</a:t>
              </a:r>
              <a:endParaRPr lang="ga-IE" dirty="0">
                <a:latin typeface="Tw Cen MT" panose="020B0602020104020603" pitchFamily="34" charset="0"/>
              </a:endParaRPr>
            </a:p>
          </p:txBody>
        </p:sp>
        <p:sp>
          <p:nvSpPr>
            <p:cNvPr id="44" name="Line 51"/>
            <p:cNvSpPr>
              <a:spLocks noChangeShapeType="1"/>
            </p:cNvSpPr>
            <p:nvPr/>
          </p:nvSpPr>
          <p:spPr bwMode="auto">
            <a:xfrm flipV="1">
              <a:off x="3013" y="1390"/>
              <a:ext cx="0" cy="454"/>
            </a:xfrm>
            <a:prstGeom prst="line">
              <a:avLst/>
            </a:prstGeom>
            <a:noFill/>
            <a:ln w="22225">
              <a:solidFill>
                <a:srgbClr val="800080"/>
              </a:solidFill>
              <a:round/>
              <a:headEnd/>
              <a:tailEnd type="triangle" w="med" len="med"/>
            </a:ln>
          </p:spPr>
          <p:txBody>
            <a:bodyPr lIns="90000" tIns="46800" rIns="90000" bIns="46800"/>
            <a:lstStyle/>
            <a:p>
              <a:endParaRPr lang="ga-IE" dirty="0">
                <a:latin typeface="Tw Cen MT" panose="020B0602020104020603" pitchFamily="34" charset="0"/>
              </a:endParaRPr>
            </a:p>
          </p:txBody>
        </p:sp>
      </p:grpSp>
      <p:pic>
        <p:nvPicPr>
          <p:cNvPr id="50"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304897" y="3671367"/>
            <a:ext cx="1990307" cy="2439462"/>
          </a:xfrm>
          <a:prstGeom prst="rect">
            <a:avLst/>
          </a:prstGeom>
          <a:solidFill>
            <a:schemeClr val="bg1"/>
          </a:solidFill>
          <a:ln w="9525">
            <a:noFill/>
            <a:miter lim="800000"/>
            <a:headEnd/>
            <a:tailEnd/>
          </a:ln>
        </p:spPr>
      </p:pic>
      <p:sp>
        <p:nvSpPr>
          <p:cNvPr id="53" name="Line 4"/>
          <p:cNvSpPr>
            <a:spLocks noChangeShapeType="1"/>
          </p:cNvSpPr>
          <p:nvPr/>
        </p:nvSpPr>
        <p:spPr bwMode="auto">
          <a:xfrm flipV="1">
            <a:off x="719999" y="2324233"/>
            <a:ext cx="10800000" cy="27609"/>
          </a:xfrm>
          <a:prstGeom prst="line">
            <a:avLst/>
          </a:prstGeom>
          <a:noFill/>
          <a:ln w="22225">
            <a:solidFill>
              <a:srgbClr val="800080"/>
            </a:solidFill>
            <a:round/>
            <a:headEnd/>
            <a:tailEnd/>
          </a:ln>
        </p:spPr>
        <p:txBody>
          <a:bodyPr lIns="90000" tIns="46800" rIns="90000" bIns="46800"/>
          <a:lstStyle/>
          <a:p>
            <a:endParaRPr lang="ga-IE"/>
          </a:p>
        </p:txBody>
      </p:sp>
      <p:sp>
        <p:nvSpPr>
          <p:cNvPr id="54" name="Text Box 18"/>
          <p:cNvSpPr txBox="1">
            <a:spLocks noChangeArrowheads="1"/>
          </p:cNvSpPr>
          <p:nvPr/>
        </p:nvSpPr>
        <p:spPr bwMode="auto">
          <a:xfrm rot="-4145389">
            <a:off x="10476000" y="1836000"/>
            <a:ext cx="730994" cy="371513"/>
          </a:xfrm>
          <a:prstGeom prst="rect">
            <a:avLst/>
          </a:prstGeom>
          <a:noFill/>
          <a:ln w="22225" algn="ctr">
            <a:noFill/>
            <a:miter lim="800000"/>
            <a:headEnd/>
            <a:tailEnd/>
          </a:ln>
        </p:spPr>
        <p:txBody>
          <a:bodyPr wrap="square" lIns="90000" tIns="46800" rIns="90000" bIns="46800">
            <a:spAutoFit/>
          </a:bodyPr>
          <a:lstStyle/>
          <a:p>
            <a:r>
              <a:rPr lang="en-GB" dirty="0">
                <a:latin typeface="Calibri" pitchFamily="34" charset="0"/>
              </a:rPr>
              <a:t>2000</a:t>
            </a:r>
            <a:endParaRPr lang="en-US" dirty="0">
              <a:latin typeface="Calibri" pitchFamily="34" charset="0"/>
            </a:endParaRPr>
          </a:p>
        </p:txBody>
      </p:sp>
      <p:sp>
        <p:nvSpPr>
          <p:cNvPr id="55" name="Text Box 19"/>
          <p:cNvSpPr txBox="1">
            <a:spLocks noChangeArrowheads="1"/>
          </p:cNvSpPr>
          <p:nvPr/>
        </p:nvSpPr>
        <p:spPr bwMode="auto">
          <a:xfrm rot="-4145389">
            <a:off x="9036000" y="1832435"/>
            <a:ext cx="730380" cy="371475"/>
          </a:xfrm>
          <a:prstGeom prst="rect">
            <a:avLst/>
          </a:prstGeom>
          <a:noFill/>
          <a:ln w="22225" algn="ctr">
            <a:noFill/>
            <a:miter lim="800000"/>
            <a:headEnd/>
            <a:tailEnd/>
          </a:ln>
        </p:spPr>
        <p:txBody>
          <a:bodyPr wrap="square" lIns="90000" tIns="46800" rIns="90000" bIns="46800">
            <a:spAutoFit/>
          </a:bodyPr>
          <a:lstStyle/>
          <a:p>
            <a:r>
              <a:rPr lang="en-GB" dirty="0">
                <a:latin typeface="Calibri" pitchFamily="34" charset="0"/>
              </a:rPr>
              <a:t>1600</a:t>
            </a:r>
            <a:endParaRPr lang="en-US" dirty="0">
              <a:latin typeface="Calibri" pitchFamily="34" charset="0"/>
            </a:endParaRPr>
          </a:p>
        </p:txBody>
      </p:sp>
      <p:sp>
        <p:nvSpPr>
          <p:cNvPr id="56" name="Text Box 20"/>
          <p:cNvSpPr txBox="1">
            <a:spLocks noChangeArrowheads="1"/>
          </p:cNvSpPr>
          <p:nvPr/>
        </p:nvSpPr>
        <p:spPr bwMode="auto">
          <a:xfrm rot="-4145389">
            <a:off x="8316000" y="1836000"/>
            <a:ext cx="730380" cy="371475"/>
          </a:xfrm>
          <a:prstGeom prst="rect">
            <a:avLst/>
          </a:prstGeom>
          <a:noFill/>
          <a:ln w="22225" algn="ctr">
            <a:noFill/>
            <a:miter lim="800000"/>
            <a:headEnd/>
            <a:tailEnd/>
          </a:ln>
        </p:spPr>
        <p:txBody>
          <a:bodyPr wrap="square" lIns="90000" tIns="46800" rIns="90000" bIns="46800">
            <a:spAutoFit/>
          </a:bodyPr>
          <a:lstStyle/>
          <a:p>
            <a:r>
              <a:rPr lang="en-GB" dirty="0">
                <a:latin typeface="Calibri" pitchFamily="34" charset="0"/>
              </a:rPr>
              <a:t>1400</a:t>
            </a:r>
            <a:endParaRPr lang="en-US" dirty="0">
              <a:latin typeface="Calibri" pitchFamily="34" charset="0"/>
            </a:endParaRPr>
          </a:p>
        </p:txBody>
      </p:sp>
      <p:sp>
        <p:nvSpPr>
          <p:cNvPr id="57" name="Text Box 21"/>
          <p:cNvSpPr txBox="1">
            <a:spLocks noChangeArrowheads="1"/>
          </p:cNvSpPr>
          <p:nvPr/>
        </p:nvSpPr>
        <p:spPr bwMode="auto">
          <a:xfrm rot="-4145389">
            <a:off x="7596000" y="1836000"/>
            <a:ext cx="730380" cy="371475"/>
          </a:xfrm>
          <a:prstGeom prst="rect">
            <a:avLst/>
          </a:prstGeom>
          <a:noFill/>
          <a:ln w="22225" algn="ctr">
            <a:noFill/>
            <a:miter lim="800000"/>
            <a:headEnd/>
            <a:tailEnd/>
          </a:ln>
        </p:spPr>
        <p:txBody>
          <a:bodyPr wrap="square" lIns="90000" tIns="46800" rIns="90000" bIns="46800">
            <a:spAutoFit/>
          </a:bodyPr>
          <a:lstStyle/>
          <a:p>
            <a:r>
              <a:rPr lang="en-GB" dirty="0">
                <a:latin typeface="Calibri" pitchFamily="34" charset="0"/>
              </a:rPr>
              <a:t>1200</a:t>
            </a:r>
            <a:endParaRPr lang="en-US" dirty="0">
              <a:latin typeface="Calibri" pitchFamily="34" charset="0"/>
            </a:endParaRPr>
          </a:p>
        </p:txBody>
      </p:sp>
      <p:sp>
        <p:nvSpPr>
          <p:cNvPr id="58" name="Text Box 22"/>
          <p:cNvSpPr txBox="1">
            <a:spLocks noChangeArrowheads="1"/>
          </p:cNvSpPr>
          <p:nvPr/>
        </p:nvSpPr>
        <p:spPr bwMode="auto">
          <a:xfrm rot="-4145389">
            <a:off x="6884924" y="1824278"/>
            <a:ext cx="730380" cy="371475"/>
          </a:xfrm>
          <a:prstGeom prst="rect">
            <a:avLst/>
          </a:prstGeom>
          <a:noFill/>
          <a:ln w="22225" algn="ctr">
            <a:noFill/>
            <a:miter lim="800000"/>
            <a:headEnd/>
            <a:tailEnd/>
          </a:ln>
        </p:spPr>
        <p:txBody>
          <a:bodyPr wrap="square" lIns="90000" tIns="46800" rIns="90000" bIns="46800">
            <a:spAutoFit/>
          </a:bodyPr>
          <a:lstStyle/>
          <a:p>
            <a:r>
              <a:rPr lang="en-GB" dirty="0">
                <a:latin typeface="Calibri" pitchFamily="34" charset="0"/>
              </a:rPr>
              <a:t>1000</a:t>
            </a:r>
            <a:endParaRPr lang="en-US" dirty="0">
              <a:latin typeface="Calibri" pitchFamily="34" charset="0"/>
            </a:endParaRPr>
          </a:p>
        </p:txBody>
      </p:sp>
      <p:sp>
        <p:nvSpPr>
          <p:cNvPr id="59" name="Text Box 23"/>
          <p:cNvSpPr txBox="1">
            <a:spLocks noChangeArrowheads="1"/>
          </p:cNvSpPr>
          <p:nvPr/>
        </p:nvSpPr>
        <p:spPr bwMode="auto">
          <a:xfrm rot="-4145389">
            <a:off x="6228000" y="1873710"/>
            <a:ext cx="600018" cy="371475"/>
          </a:xfrm>
          <a:prstGeom prst="rect">
            <a:avLst/>
          </a:prstGeom>
          <a:noFill/>
          <a:ln w="22225" algn="ctr">
            <a:noFill/>
            <a:miter lim="800000"/>
            <a:headEnd/>
            <a:tailEnd/>
          </a:ln>
        </p:spPr>
        <p:txBody>
          <a:bodyPr wrap="square" lIns="90000" tIns="46800" rIns="90000" bIns="46800">
            <a:spAutoFit/>
          </a:bodyPr>
          <a:lstStyle/>
          <a:p>
            <a:r>
              <a:rPr lang="en-GB" dirty="0">
                <a:latin typeface="Calibri" pitchFamily="34" charset="0"/>
              </a:rPr>
              <a:t>800</a:t>
            </a:r>
            <a:endParaRPr lang="en-US" dirty="0">
              <a:latin typeface="Calibri" pitchFamily="34" charset="0"/>
            </a:endParaRPr>
          </a:p>
        </p:txBody>
      </p:sp>
      <p:sp>
        <p:nvSpPr>
          <p:cNvPr id="60" name="Text Box 24"/>
          <p:cNvSpPr txBox="1">
            <a:spLocks noChangeArrowheads="1"/>
          </p:cNvSpPr>
          <p:nvPr/>
        </p:nvSpPr>
        <p:spPr bwMode="auto">
          <a:xfrm rot="-4145389">
            <a:off x="5508000" y="1873710"/>
            <a:ext cx="600018" cy="371475"/>
          </a:xfrm>
          <a:prstGeom prst="rect">
            <a:avLst/>
          </a:prstGeom>
          <a:noFill/>
          <a:ln w="22225" algn="ctr">
            <a:noFill/>
            <a:miter lim="800000"/>
            <a:headEnd/>
            <a:tailEnd/>
          </a:ln>
        </p:spPr>
        <p:txBody>
          <a:bodyPr wrap="square" lIns="90000" tIns="46800" rIns="90000" bIns="46800">
            <a:spAutoFit/>
          </a:bodyPr>
          <a:lstStyle/>
          <a:p>
            <a:r>
              <a:rPr lang="en-GB" dirty="0">
                <a:latin typeface="Calibri" pitchFamily="34" charset="0"/>
              </a:rPr>
              <a:t>600</a:t>
            </a:r>
            <a:endParaRPr lang="en-US" dirty="0">
              <a:latin typeface="Calibri" pitchFamily="34" charset="0"/>
            </a:endParaRPr>
          </a:p>
        </p:txBody>
      </p:sp>
      <p:sp>
        <p:nvSpPr>
          <p:cNvPr id="61" name="Text Box 25"/>
          <p:cNvSpPr txBox="1">
            <a:spLocks noChangeArrowheads="1"/>
          </p:cNvSpPr>
          <p:nvPr/>
        </p:nvSpPr>
        <p:spPr bwMode="auto">
          <a:xfrm rot="-4145389">
            <a:off x="4752000" y="1873710"/>
            <a:ext cx="600018" cy="371475"/>
          </a:xfrm>
          <a:prstGeom prst="rect">
            <a:avLst/>
          </a:prstGeom>
          <a:noFill/>
          <a:ln w="22225" algn="ctr">
            <a:noFill/>
            <a:miter lim="800000"/>
            <a:headEnd/>
            <a:tailEnd/>
          </a:ln>
        </p:spPr>
        <p:txBody>
          <a:bodyPr wrap="square" lIns="90000" tIns="46800" rIns="90000" bIns="46800">
            <a:spAutoFit/>
          </a:bodyPr>
          <a:lstStyle/>
          <a:p>
            <a:r>
              <a:rPr lang="en-GB" dirty="0">
                <a:latin typeface="Calibri" pitchFamily="34" charset="0"/>
              </a:rPr>
              <a:t>400</a:t>
            </a:r>
            <a:endParaRPr lang="en-US" dirty="0">
              <a:latin typeface="Calibri" pitchFamily="34" charset="0"/>
            </a:endParaRPr>
          </a:p>
        </p:txBody>
      </p:sp>
      <p:sp>
        <p:nvSpPr>
          <p:cNvPr id="62" name="Text Box 26"/>
          <p:cNvSpPr txBox="1">
            <a:spLocks noChangeArrowheads="1"/>
          </p:cNvSpPr>
          <p:nvPr/>
        </p:nvSpPr>
        <p:spPr bwMode="auto">
          <a:xfrm rot="-4145389">
            <a:off x="4068000" y="1873710"/>
            <a:ext cx="600018" cy="371475"/>
          </a:xfrm>
          <a:prstGeom prst="rect">
            <a:avLst/>
          </a:prstGeom>
          <a:noFill/>
          <a:ln w="22225" algn="ctr">
            <a:noFill/>
            <a:miter lim="800000"/>
            <a:headEnd/>
            <a:tailEnd/>
          </a:ln>
        </p:spPr>
        <p:txBody>
          <a:bodyPr wrap="square" lIns="90000" tIns="46800" rIns="90000" bIns="46800">
            <a:spAutoFit/>
          </a:bodyPr>
          <a:lstStyle/>
          <a:p>
            <a:r>
              <a:rPr lang="en-GB" dirty="0">
                <a:latin typeface="Calibri" pitchFamily="34" charset="0"/>
              </a:rPr>
              <a:t>200</a:t>
            </a:r>
            <a:endParaRPr lang="en-US" dirty="0">
              <a:latin typeface="Calibri" pitchFamily="34" charset="0"/>
            </a:endParaRPr>
          </a:p>
        </p:txBody>
      </p:sp>
      <p:sp>
        <p:nvSpPr>
          <p:cNvPr id="63" name="Text Box 28"/>
          <p:cNvSpPr txBox="1">
            <a:spLocks noChangeArrowheads="1"/>
          </p:cNvSpPr>
          <p:nvPr/>
        </p:nvSpPr>
        <p:spPr bwMode="auto">
          <a:xfrm>
            <a:off x="3427200" y="1887997"/>
            <a:ext cx="438150" cy="463846"/>
          </a:xfrm>
          <a:prstGeom prst="rect">
            <a:avLst/>
          </a:prstGeom>
          <a:noFill/>
          <a:ln w="22225" algn="ctr">
            <a:noFill/>
            <a:miter lim="800000"/>
            <a:headEnd/>
            <a:tailEnd/>
          </a:ln>
        </p:spPr>
        <p:txBody>
          <a:bodyPr lIns="90000" tIns="46800" rIns="90000" bIns="46800">
            <a:spAutoFit/>
          </a:bodyPr>
          <a:lstStyle/>
          <a:p>
            <a:r>
              <a:rPr lang="en-GB" sz="2400" dirty="0">
                <a:latin typeface="Calibri" pitchFamily="34" charset="0"/>
              </a:rPr>
              <a:t>0</a:t>
            </a:r>
            <a:endParaRPr lang="en-US" sz="2400" dirty="0">
              <a:latin typeface="Calibri" pitchFamily="34" charset="0"/>
            </a:endParaRPr>
          </a:p>
        </p:txBody>
      </p:sp>
      <p:sp>
        <p:nvSpPr>
          <p:cNvPr id="64" name="Text Box 29"/>
          <p:cNvSpPr txBox="1">
            <a:spLocks noChangeArrowheads="1"/>
          </p:cNvSpPr>
          <p:nvPr/>
        </p:nvSpPr>
        <p:spPr bwMode="auto">
          <a:xfrm rot="-4145389">
            <a:off x="1872000" y="1879885"/>
            <a:ext cx="600018" cy="371475"/>
          </a:xfrm>
          <a:prstGeom prst="rect">
            <a:avLst/>
          </a:prstGeom>
          <a:noFill/>
          <a:ln w="22225" algn="ctr">
            <a:noFill/>
            <a:miter lim="800000"/>
            <a:headEnd/>
            <a:tailEnd/>
          </a:ln>
        </p:spPr>
        <p:txBody>
          <a:bodyPr wrap="square" lIns="90000" tIns="46800" rIns="90000" bIns="46800">
            <a:spAutoFit/>
          </a:bodyPr>
          <a:lstStyle/>
          <a:p>
            <a:r>
              <a:rPr lang="en-GB" dirty="0">
                <a:latin typeface="Calibri" pitchFamily="34" charset="0"/>
              </a:rPr>
              <a:t>400</a:t>
            </a:r>
            <a:endParaRPr lang="en-US" dirty="0">
              <a:latin typeface="Calibri" pitchFamily="34" charset="0"/>
            </a:endParaRPr>
          </a:p>
        </p:txBody>
      </p:sp>
      <p:sp>
        <p:nvSpPr>
          <p:cNvPr id="65" name="Line 30"/>
          <p:cNvSpPr>
            <a:spLocks noChangeShapeType="1"/>
          </p:cNvSpPr>
          <p:nvPr/>
        </p:nvSpPr>
        <p:spPr bwMode="auto">
          <a:xfrm>
            <a:off x="3600000" y="589882"/>
            <a:ext cx="0" cy="1335754"/>
          </a:xfrm>
          <a:prstGeom prst="line">
            <a:avLst/>
          </a:prstGeom>
          <a:noFill/>
          <a:ln w="22225">
            <a:solidFill>
              <a:srgbClr val="800080"/>
            </a:solidFill>
            <a:round/>
            <a:headEnd/>
            <a:tailEnd/>
          </a:ln>
        </p:spPr>
        <p:txBody>
          <a:bodyPr lIns="90000" tIns="46800" rIns="90000" bIns="46800"/>
          <a:lstStyle/>
          <a:p>
            <a:endParaRPr lang="ga-IE"/>
          </a:p>
        </p:txBody>
      </p:sp>
      <p:sp>
        <p:nvSpPr>
          <p:cNvPr id="66" name="Text Box 31"/>
          <p:cNvSpPr txBox="1">
            <a:spLocks noChangeArrowheads="1"/>
          </p:cNvSpPr>
          <p:nvPr/>
        </p:nvSpPr>
        <p:spPr bwMode="auto">
          <a:xfrm>
            <a:off x="2700000" y="1097422"/>
            <a:ext cx="763588" cy="525462"/>
          </a:xfrm>
          <a:prstGeom prst="rect">
            <a:avLst/>
          </a:prstGeom>
          <a:noFill/>
          <a:ln w="22225" algn="ctr">
            <a:noFill/>
            <a:miter lim="800000"/>
            <a:headEnd/>
            <a:tailEnd/>
          </a:ln>
        </p:spPr>
        <p:txBody>
          <a:bodyPr wrap="none" lIns="90000" tIns="46800" rIns="90000" bIns="46800">
            <a:spAutoFit/>
          </a:bodyPr>
          <a:lstStyle/>
          <a:p>
            <a:r>
              <a:rPr lang="en-GB" sz="2800" b="1" dirty="0" err="1">
                <a:solidFill>
                  <a:srgbClr val="800080"/>
                </a:solidFill>
                <a:latin typeface="Calibri" pitchFamily="34" charset="0"/>
              </a:rPr>
              <a:t>RCh</a:t>
            </a:r>
            <a:endParaRPr lang="en-US" sz="2800" b="1" dirty="0">
              <a:solidFill>
                <a:srgbClr val="800080"/>
              </a:solidFill>
              <a:latin typeface="Calibri" pitchFamily="34" charset="0"/>
            </a:endParaRPr>
          </a:p>
        </p:txBody>
      </p:sp>
      <p:sp>
        <p:nvSpPr>
          <p:cNvPr id="67" name="Text Box 32"/>
          <p:cNvSpPr txBox="1">
            <a:spLocks noChangeArrowheads="1"/>
          </p:cNvSpPr>
          <p:nvPr/>
        </p:nvSpPr>
        <p:spPr bwMode="auto">
          <a:xfrm>
            <a:off x="3780000" y="1097423"/>
            <a:ext cx="625790" cy="525401"/>
          </a:xfrm>
          <a:prstGeom prst="rect">
            <a:avLst/>
          </a:prstGeom>
          <a:noFill/>
          <a:ln w="22225" algn="ctr">
            <a:noFill/>
            <a:miter lim="800000"/>
            <a:headEnd/>
            <a:tailEnd/>
          </a:ln>
        </p:spPr>
        <p:txBody>
          <a:bodyPr wrap="none" lIns="90000" tIns="46800" rIns="90000" bIns="46800">
            <a:spAutoFit/>
          </a:bodyPr>
          <a:lstStyle/>
          <a:p>
            <a:r>
              <a:rPr lang="en-GB" sz="2800" b="1" dirty="0">
                <a:solidFill>
                  <a:srgbClr val="800080"/>
                </a:solidFill>
                <a:latin typeface="Calibri" pitchFamily="34" charset="0"/>
              </a:rPr>
              <a:t>AD</a:t>
            </a:r>
            <a:endParaRPr lang="en-US" sz="2800" b="1" dirty="0">
              <a:solidFill>
                <a:srgbClr val="800080"/>
              </a:solidFill>
              <a:latin typeface="Calibri" pitchFamily="34" charset="0"/>
            </a:endParaRPr>
          </a:p>
        </p:txBody>
      </p:sp>
      <p:sp>
        <p:nvSpPr>
          <p:cNvPr id="68" name="Line 33"/>
          <p:cNvSpPr>
            <a:spLocks noChangeShapeType="1"/>
          </p:cNvSpPr>
          <p:nvPr/>
        </p:nvSpPr>
        <p:spPr bwMode="auto">
          <a:xfrm flipV="1">
            <a:off x="4608000" y="1311142"/>
            <a:ext cx="4392613" cy="39286"/>
          </a:xfrm>
          <a:prstGeom prst="line">
            <a:avLst/>
          </a:prstGeom>
          <a:noFill/>
          <a:ln w="22225">
            <a:solidFill>
              <a:srgbClr val="800080"/>
            </a:solidFill>
            <a:round/>
            <a:headEnd/>
            <a:tailEnd type="triangle" w="med" len="med"/>
          </a:ln>
        </p:spPr>
        <p:txBody>
          <a:bodyPr lIns="90000" tIns="46800" rIns="90000" bIns="46800"/>
          <a:lstStyle/>
          <a:p>
            <a:endParaRPr lang="ga-IE"/>
          </a:p>
        </p:txBody>
      </p:sp>
      <p:sp>
        <p:nvSpPr>
          <p:cNvPr id="69" name="Line 34"/>
          <p:cNvSpPr>
            <a:spLocks noChangeShapeType="1"/>
          </p:cNvSpPr>
          <p:nvPr/>
        </p:nvSpPr>
        <p:spPr bwMode="auto">
          <a:xfrm flipH="1">
            <a:off x="1800000" y="1384759"/>
            <a:ext cx="792163" cy="0"/>
          </a:xfrm>
          <a:prstGeom prst="line">
            <a:avLst/>
          </a:prstGeom>
          <a:noFill/>
          <a:ln w="22225">
            <a:solidFill>
              <a:srgbClr val="800080"/>
            </a:solidFill>
            <a:round/>
            <a:headEnd/>
            <a:tailEnd type="triangle" w="med" len="med"/>
          </a:ln>
        </p:spPr>
        <p:txBody>
          <a:bodyPr lIns="90000" tIns="46800" rIns="90000" bIns="46800"/>
          <a:lstStyle/>
          <a:p>
            <a:endParaRPr lang="ga-IE"/>
          </a:p>
        </p:txBody>
      </p:sp>
      <p:sp>
        <p:nvSpPr>
          <p:cNvPr id="70" name="Text Box 18"/>
          <p:cNvSpPr txBox="1">
            <a:spLocks noChangeArrowheads="1"/>
          </p:cNvSpPr>
          <p:nvPr/>
        </p:nvSpPr>
        <p:spPr bwMode="auto">
          <a:xfrm rot="-4145389">
            <a:off x="9792000" y="1836000"/>
            <a:ext cx="730380" cy="371475"/>
          </a:xfrm>
          <a:prstGeom prst="rect">
            <a:avLst/>
          </a:prstGeom>
          <a:noFill/>
          <a:ln w="22225" algn="ctr">
            <a:noFill/>
            <a:miter lim="800000"/>
            <a:headEnd/>
            <a:tailEnd/>
          </a:ln>
        </p:spPr>
        <p:txBody>
          <a:bodyPr wrap="square" lIns="90000" tIns="46800" rIns="90000" bIns="46800">
            <a:spAutoFit/>
          </a:bodyPr>
          <a:lstStyle/>
          <a:p>
            <a:r>
              <a:rPr lang="en-GB" dirty="0">
                <a:latin typeface="Calibri" pitchFamily="34" charset="0"/>
              </a:rPr>
              <a:t>1800</a:t>
            </a:r>
            <a:endParaRPr lang="en-US" dirty="0">
              <a:latin typeface="Calibri" pitchFamily="34" charset="0"/>
            </a:endParaRPr>
          </a:p>
        </p:txBody>
      </p:sp>
      <p:sp>
        <p:nvSpPr>
          <p:cNvPr id="71" name="Text Box 27"/>
          <p:cNvSpPr txBox="1">
            <a:spLocks noChangeArrowheads="1"/>
          </p:cNvSpPr>
          <p:nvPr/>
        </p:nvSpPr>
        <p:spPr bwMode="auto">
          <a:xfrm rot="-4145389">
            <a:off x="2628000" y="1872000"/>
            <a:ext cx="599360" cy="371513"/>
          </a:xfrm>
          <a:prstGeom prst="rect">
            <a:avLst/>
          </a:prstGeom>
          <a:noFill/>
          <a:ln w="22225" algn="ctr">
            <a:noFill/>
            <a:miter lim="800000"/>
            <a:headEnd/>
            <a:tailEnd/>
          </a:ln>
        </p:spPr>
        <p:txBody>
          <a:bodyPr wrap="square" lIns="90000" tIns="46800" rIns="90000" bIns="46800">
            <a:spAutoFit/>
          </a:bodyPr>
          <a:lstStyle/>
          <a:p>
            <a:r>
              <a:rPr lang="en-GB" dirty="0">
                <a:latin typeface="Calibri" pitchFamily="34" charset="0"/>
              </a:rPr>
              <a:t>200</a:t>
            </a:r>
            <a:endParaRPr lang="en-US" dirty="0">
              <a:latin typeface="Calibri" pitchFamily="34" charset="0"/>
            </a:endParaRPr>
          </a:p>
        </p:txBody>
      </p:sp>
      <p:sp>
        <p:nvSpPr>
          <p:cNvPr id="72" name="Text Box 29"/>
          <p:cNvSpPr txBox="1">
            <a:spLocks noChangeArrowheads="1"/>
          </p:cNvSpPr>
          <p:nvPr/>
        </p:nvSpPr>
        <p:spPr bwMode="auto">
          <a:xfrm rot="-4145389">
            <a:off x="1152000" y="1873710"/>
            <a:ext cx="600018" cy="371475"/>
          </a:xfrm>
          <a:prstGeom prst="rect">
            <a:avLst/>
          </a:prstGeom>
          <a:noFill/>
          <a:ln w="22225" algn="ctr">
            <a:noFill/>
            <a:miter lim="800000"/>
            <a:headEnd/>
            <a:tailEnd/>
          </a:ln>
        </p:spPr>
        <p:txBody>
          <a:bodyPr wrap="square" lIns="90000" tIns="46800" rIns="90000" bIns="46800">
            <a:spAutoFit/>
          </a:bodyPr>
          <a:lstStyle/>
          <a:p>
            <a:r>
              <a:rPr lang="en-GB" dirty="0">
                <a:latin typeface="Calibri" pitchFamily="34" charset="0"/>
              </a:rPr>
              <a:t>600</a:t>
            </a:r>
            <a:endParaRPr lang="en-US" dirty="0">
              <a:latin typeface="Calibri" pitchFamily="34" charset="0"/>
            </a:endParaRPr>
          </a:p>
        </p:txBody>
      </p:sp>
      <p:sp>
        <p:nvSpPr>
          <p:cNvPr id="73" name="Line 5"/>
          <p:cNvSpPr>
            <a:spLocks noChangeShapeType="1"/>
          </p:cNvSpPr>
          <p:nvPr/>
        </p:nvSpPr>
        <p:spPr bwMode="auto">
          <a:xfrm>
            <a:off x="2160000" y="2340000"/>
            <a:ext cx="0" cy="215900"/>
          </a:xfrm>
          <a:prstGeom prst="line">
            <a:avLst/>
          </a:prstGeom>
          <a:noFill/>
          <a:ln w="22225">
            <a:solidFill>
              <a:srgbClr val="800080"/>
            </a:solidFill>
            <a:round/>
            <a:headEnd/>
            <a:tailEnd/>
          </a:ln>
        </p:spPr>
        <p:txBody>
          <a:bodyPr lIns="90000" tIns="46800" rIns="90000" bIns="46800"/>
          <a:lstStyle/>
          <a:p>
            <a:endParaRPr lang="ga-IE"/>
          </a:p>
        </p:txBody>
      </p:sp>
      <p:sp>
        <p:nvSpPr>
          <p:cNvPr id="74" name="Line 6"/>
          <p:cNvSpPr>
            <a:spLocks noChangeShapeType="1"/>
          </p:cNvSpPr>
          <p:nvPr/>
        </p:nvSpPr>
        <p:spPr bwMode="auto">
          <a:xfrm>
            <a:off x="2880000" y="2340000"/>
            <a:ext cx="0" cy="215900"/>
          </a:xfrm>
          <a:prstGeom prst="line">
            <a:avLst/>
          </a:prstGeom>
          <a:noFill/>
          <a:ln w="22225">
            <a:solidFill>
              <a:srgbClr val="800080"/>
            </a:solidFill>
            <a:round/>
            <a:headEnd/>
            <a:tailEnd/>
          </a:ln>
        </p:spPr>
        <p:txBody>
          <a:bodyPr lIns="90000" tIns="46800" rIns="90000" bIns="46800"/>
          <a:lstStyle/>
          <a:p>
            <a:endParaRPr lang="ga-IE"/>
          </a:p>
        </p:txBody>
      </p:sp>
      <p:sp>
        <p:nvSpPr>
          <p:cNvPr id="75" name="Line 7"/>
          <p:cNvSpPr>
            <a:spLocks noChangeShapeType="1"/>
          </p:cNvSpPr>
          <p:nvPr/>
        </p:nvSpPr>
        <p:spPr bwMode="auto">
          <a:xfrm>
            <a:off x="3600000" y="2340000"/>
            <a:ext cx="0" cy="215900"/>
          </a:xfrm>
          <a:prstGeom prst="line">
            <a:avLst/>
          </a:prstGeom>
          <a:noFill/>
          <a:ln w="22225">
            <a:solidFill>
              <a:srgbClr val="800080"/>
            </a:solidFill>
            <a:round/>
            <a:headEnd/>
            <a:tailEnd/>
          </a:ln>
        </p:spPr>
        <p:txBody>
          <a:bodyPr lIns="90000" tIns="46800" rIns="90000" bIns="46800"/>
          <a:lstStyle/>
          <a:p>
            <a:endParaRPr lang="ga-IE"/>
          </a:p>
        </p:txBody>
      </p:sp>
      <p:sp>
        <p:nvSpPr>
          <p:cNvPr id="76" name="Line 8"/>
          <p:cNvSpPr>
            <a:spLocks noChangeShapeType="1"/>
          </p:cNvSpPr>
          <p:nvPr/>
        </p:nvSpPr>
        <p:spPr bwMode="auto">
          <a:xfrm>
            <a:off x="4320000" y="2340000"/>
            <a:ext cx="0" cy="215900"/>
          </a:xfrm>
          <a:prstGeom prst="line">
            <a:avLst/>
          </a:prstGeom>
          <a:noFill/>
          <a:ln w="22225">
            <a:solidFill>
              <a:srgbClr val="800080"/>
            </a:solidFill>
            <a:round/>
            <a:headEnd/>
            <a:tailEnd/>
          </a:ln>
        </p:spPr>
        <p:txBody>
          <a:bodyPr lIns="90000" tIns="46800" rIns="90000" bIns="46800"/>
          <a:lstStyle/>
          <a:p>
            <a:endParaRPr lang="ga-IE"/>
          </a:p>
        </p:txBody>
      </p:sp>
      <p:sp>
        <p:nvSpPr>
          <p:cNvPr id="77" name="Line 9"/>
          <p:cNvSpPr>
            <a:spLocks noChangeShapeType="1"/>
          </p:cNvSpPr>
          <p:nvPr/>
        </p:nvSpPr>
        <p:spPr bwMode="auto">
          <a:xfrm>
            <a:off x="6480000" y="2340000"/>
            <a:ext cx="0" cy="215900"/>
          </a:xfrm>
          <a:prstGeom prst="line">
            <a:avLst/>
          </a:prstGeom>
          <a:noFill/>
          <a:ln w="22225">
            <a:solidFill>
              <a:srgbClr val="800080"/>
            </a:solidFill>
            <a:round/>
            <a:headEnd/>
            <a:tailEnd/>
          </a:ln>
        </p:spPr>
        <p:txBody>
          <a:bodyPr lIns="90000" tIns="46800" rIns="90000" bIns="46800"/>
          <a:lstStyle/>
          <a:p>
            <a:endParaRPr lang="ga-IE"/>
          </a:p>
        </p:txBody>
      </p:sp>
      <p:sp>
        <p:nvSpPr>
          <p:cNvPr id="78" name="Line 10"/>
          <p:cNvSpPr>
            <a:spLocks noChangeShapeType="1"/>
          </p:cNvSpPr>
          <p:nvPr/>
        </p:nvSpPr>
        <p:spPr bwMode="auto">
          <a:xfrm>
            <a:off x="5040000" y="2340000"/>
            <a:ext cx="0" cy="215900"/>
          </a:xfrm>
          <a:prstGeom prst="line">
            <a:avLst/>
          </a:prstGeom>
          <a:noFill/>
          <a:ln w="22225">
            <a:solidFill>
              <a:srgbClr val="800080"/>
            </a:solidFill>
            <a:round/>
            <a:headEnd/>
            <a:tailEnd/>
          </a:ln>
        </p:spPr>
        <p:txBody>
          <a:bodyPr lIns="90000" tIns="46800" rIns="90000" bIns="46800"/>
          <a:lstStyle/>
          <a:p>
            <a:endParaRPr lang="ga-IE"/>
          </a:p>
        </p:txBody>
      </p:sp>
      <p:sp>
        <p:nvSpPr>
          <p:cNvPr id="79" name="Line 11"/>
          <p:cNvSpPr>
            <a:spLocks noChangeShapeType="1"/>
          </p:cNvSpPr>
          <p:nvPr/>
        </p:nvSpPr>
        <p:spPr bwMode="auto">
          <a:xfrm>
            <a:off x="5760000" y="2340000"/>
            <a:ext cx="0" cy="215900"/>
          </a:xfrm>
          <a:prstGeom prst="line">
            <a:avLst/>
          </a:prstGeom>
          <a:noFill/>
          <a:ln w="22225">
            <a:solidFill>
              <a:srgbClr val="800080"/>
            </a:solidFill>
            <a:round/>
            <a:headEnd/>
            <a:tailEnd/>
          </a:ln>
        </p:spPr>
        <p:txBody>
          <a:bodyPr lIns="90000" tIns="46800" rIns="90000" bIns="46800"/>
          <a:lstStyle/>
          <a:p>
            <a:endParaRPr lang="ga-IE"/>
          </a:p>
        </p:txBody>
      </p:sp>
      <p:sp>
        <p:nvSpPr>
          <p:cNvPr id="80" name="Line 12"/>
          <p:cNvSpPr>
            <a:spLocks noChangeShapeType="1"/>
          </p:cNvSpPr>
          <p:nvPr/>
        </p:nvSpPr>
        <p:spPr bwMode="auto">
          <a:xfrm>
            <a:off x="7200000" y="2340000"/>
            <a:ext cx="0" cy="215900"/>
          </a:xfrm>
          <a:prstGeom prst="line">
            <a:avLst/>
          </a:prstGeom>
          <a:noFill/>
          <a:ln w="22225">
            <a:solidFill>
              <a:srgbClr val="800080"/>
            </a:solidFill>
            <a:round/>
            <a:headEnd/>
            <a:tailEnd/>
          </a:ln>
        </p:spPr>
        <p:txBody>
          <a:bodyPr lIns="90000" tIns="46800" rIns="90000" bIns="46800"/>
          <a:lstStyle/>
          <a:p>
            <a:endParaRPr lang="ga-IE"/>
          </a:p>
        </p:txBody>
      </p:sp>
      <p:sp>
        <p:nvSpPr>
          <p:cNvPr id="81" name="Line 13"/>
          <p:cNvSpPr>
            <a:spLocks noChangeShapeType="1"/>
          </p:cNvSpPr>
          <p:nvPr/>
        </p:nvSpPr>
        <p:spPr bwMode="auto">
          <a:xfrm>
            <a:off x="7920000" y="2340000"/>
            <a:ext cx="0" cy="215900"/>
          </a:xfrm>
          <a:prstGeom prst="line">
            <a:avLst/>
          </a:prstGeom>
          <a:noFill/>
          <a:ln w="22225">
            <a:solidFill>
              <a:srgbClr val="800080"/>
            </a:solidFill>
            <a:round/>
            <a:headEnd/>
            <a:tailEnd/>
          </a:ln>
        </p:spPr>
        <p:txBody>
          <a:bodyPr lIns="90000" tIns="46800" rIns="90000" bIns="46800"/>
          <a:lstStyle/>
          <a:p>
            <a:endParaRPr lang="ga-IE"/>
          </a:p>
        </p:txBody>
      </p:sp>
      <p:sp>
        <p:nvSpPr>
          <p:cNvPr id="82" name="Line 15"/>
          <p:cNvSpPr>
            <a:spLocks noChangeShapeType="1"/>
          </p:cNvSpPr>
          <p:nvPr/>
        </p:nvSpPr>
        <p:spPr bwMode="auto">
          <a:xfrm>
            <a:off x="8640000" y="2340000"/>
            <a:ext cx="0" cy="215900"/>
          </a:xfrm>
          <a:prstGeom prst="line">
            <a:avLst/>
          </a:prstGeom>
          <a:noFill/>
          <a:ln w="22225">
            <a:solidFill>
              <a:srgbClr val="800080"/>
            </a:solidFill>
            <a:round/>
            <a:headEnd/>
            <a:tailEnd/>
          </a:ln>
        </p:spPr>
        <p:txBody>
          <a:bodyPr lIns="90000" tIns="46800" rIns="90000" bIns="46800"/>
          <a:lstStyle/>
          <a:p>
            <a:endParaRPr lang="ga-IE"/>
          </a:p>
        </p:txBody>
      </p:sp>
      <p:sp>
        <p:nvSpPr>
          <p:cNvPr id="83" name="Line 16"/>
          <p:cNvSpPr>
            <a:spLocks noChangeShapeType="1"/>
          </p:cNvSpPr>
          <p:nvPr/>
        </p:nvSpPr>
        <p:spPr bwMode="auto">
          <a:xfrm>
            <a:off x="9360000" y="2340000"/>
            <a:ext cx="0" cy="215900"/>
          </a:xfrm>
          <a:prstGeom prst="line">
            <a:avLst/>
          </a:prstGeom>
          <a:noFill/>
          <a:ln w="22225">
            <a:solidFill>
              <a:srgbClr val="800080"/>
            </a:solidFill>
            <a:round/>
            <a:headEnd/>
            <a:tailEnd/>
          </a:ln>
        </p:spPr>
        <p:txBody>
          <a:bodyPr lIns="90000" tIns="46800" rIns="90000" bIns="46800"/>
          <a:lstStyle/>
          <a:p>
            <a:endParaRPr lang="ga-IE"/>
          </a:p>
        </p:txBody>
      </p:sp>
      <p:sp>
        <p:nvSpPr>
          <p:cNvPr id="84" name="Line 5"/>
          <p:cNvSpPr>
            <a:spLocks noChangeShapeType="1"/>
          </p:cNvSpPr>
          <p:nvPr/>
        </p:nvSpPr>
        <p:spPr bwMode="auto">
          <a:xfrm>
            <a:off x="1440000" y="2340000"/>
            <a:ext cx="0" cy="215900"/>
          </a:xfrm>
          <a:prstGeom prst="line">
            <a:avLst/>
          </a:prstGeom>
          <a:noFill/>
          <a:ln w="22225">
            <a:solidFill>
              <a:srgbClr val="800080"/>
            </a:solidFill>
            <a:round/>
            <a:headEnd/>
            <a:tailEnd/>
          </a:ln>
        </p:spPr>
        <p:txBody>
          <a:bodyPr lIns="90000" tIns="46800" rIns="90000" bIns="46800"/>
          <a:lstStyle/>
          <a:p>
            <a:endParaRPr lang="ga-IE"/>
          </a:p>
        </p:txBody>
      </p:sp>
      <p:sp>
        <p:nvSpPr>
          <p:cNvPr id="88" name="Line 16"/>
          <p:cNvSpPr>
            <a:spLocks noChangeShapeType="1"/>
          </p:cNvSpPr>
          <p:nvPr/>
        </p:nvSpPr>
        <p:spPr bwMode="auto">
          <a:xfrm>
            <a:off x="10080000" y="2340000"/>
            <a:ext cx="0" cy="215900"/>
          </a:xfrm>
          <a:prstGeom prst="line">
            <a:avLst/>
          </a:prstGeom>
          <a:noFill/>
          <a:ln w="22225">
            <a:solidFill>
              <a:srgbClr val="800080"/>
            </a:solidFill>
            <a:round/>
            <a:headEnd/>
            <a:tailEnd/>
          </a:ln>
        </p:spPr>
        <p:txBody>
          <a:bodyPr lIns="90000" tIns="46800" rIns="90000" bIns="46800"/>
          <a:lstStyle/>
          <a:p>
            <a:endParaRPr lang="ga-IE"/>
          </a:p>
        </p:txBody>
      </p:sp>
      <p:sp>
        <p:nvSpPr>
          <p:cNvPr id="89" name="Line 16"/>
          <p:cNvSpPr>
            <a:spLocks noChangeShapeType="1"/>
          </p:cNvSpPr>
          <p:nvPr/>
        </p:nvSpPr>
        <p:spPr bwMode="auto">
          <a:xfrm>
            <a:off x="10800000" y="2340000"/>
            <a:ext cx="0" cy="215900"/>
          </a:xfrm>
          <a:prstGeom prst="line">
            <a:avLst/>
          </a:prstGeom>
          <a:noFill/>
          <a:ln w="22225">
            <a:solidFill>
              <a:srgbClr val="800080"/>
            </a:solidFill>
            <a:round/>
            <a:headEnd/>
            <a:tailEnd/>
          </a:ln>
        </p:spPr>
        <p:txBody>
          <a:bodyPr lIns="90000" tIns="46800" rIns="90000" bIns="46800"/>
          <a:lstStyle/>
          <a:p>
            <a:endParaRPr lang="ga-IE"/>
          </a:p>
        </p:txBody>
      </p:sp>
      <p:sp>
        <p:nvSpPr>
          <p:cNvPr id="90" name="TextBox 89"/>
          <p:cNvSpPr txBox="1"/>
          <p:nvPr/>
        </p:nvSpPr>
        <p:spPr>
          <a:xfrm>
            <a:off x="5012148" y="336404"/>
            <a:ext cx="2141537" cy="831850"/>
          </a:xfrm>
          <a:prstGeom prst="rect">
            <a:avLst/>
          </a:prstGeom>
          <a:solidFill>
            <a:schemeClr val="accent2">
              <a:lumMod val="20000"/>
              <a:lumOff val="80000"/>
            </a:schemeClr>
          </a:solidFill>
        </p:spPr>
        <p:txBody>
          <a:bodyPr wrap="none">
            <a:spAutoFit/>
          </a:bodyPr>
          <a:lstStyle/>
          <a:p>
            <a:pPr>
              <a:defRPr/>
            </a:pPr>
            <a:r>
              <a:rPr lang="ga-IE" sz="4800" dirty="0">
                <a:latin typeface="Berlin Sans FB Demi" pitchFamily="34" charset="0"/>
              </a:rPr>
              <a:t>Amlíne</a:t>
            </a:r>
          </a:p>
        </p:txBody>
      </p:sp>
      <p:sp>
        <p:nvSpPr>
          <p:cNvPr id="2" name="TextBox 1"/>
          <p:cNvSpPr txBox="1"/>
          <p:nvPr/>
        </p:nvSpPr>
        <p:spPr>
          <a:xfrm>
            <a:off x="540000" y="3909294"/>
            <a:ext cx="8416260" cy="1107996"/>
          </a:xfrm>
          <a:prstGeom prst="rect">
            <a:avLst/>
          </a:prstGeom>
          <a:solidFill>
            <a:srgbClr val="E0E2DD"/>
          </a:solidFill>
          <a:ln>
            <a:solidFill>
              <a:srgbClr val="000000"/>
            </a:solidFill>
          </a:ln>
          <a:effectLst>
            <a:outerShdw blurRad="50800" dist="38100" dir="2700000" algn="tl" rotWithShape="0">
              <a:prstClr val="black">
                <a:alpha val="40000"/>
              </a:prstClr>
            </a:outerShdw>
          </a:effectLst>
        </p:spPr>
        <p:txBody>
          <a:bodyPr wrap="square" rtlCol="0">
            <a:spAutoFit/>
          </a:bodyPr>
          <a:lstStyle/>
          <a:p>
            <a:r>
              <a:rPr lang="ga-IE" sz="2200" dirty="0" smtClean="0">
                <a:latin typeface="Tw Cen MT" panose="020B0602020104020603" pitchFamily="34" charset="0"/>
              </a:rPr>
              <a:t>Caitliceach ba ea Dónall Ó Conaill. Mar gheall air sin, cuireadh chun na </a:t>
            </a:r>
            <a:r>
              <a:rPr lang="en-US" sz="2200" dirty="0" err="1" smtClean="0">
                <a:latin typeface="Tw Cen MT" panose="020B0602020104020603" pitchFamily="34" charset="0"/>
              </a:rPr>
              <a:t>Mór-Roinne</a:t>
            </a:r>
            <a:r>
              <a:rPr lang="en-US" sz="2200" dirty="0" smtClean="0">
                <a:latin typeface="Tw Cen MT" panose="020B0602020104020603" pitchFamily="34" charset="0"/>
              </a:rPr>
              <a:t> </a:t>
            </a:r>
            <a:r>
              <a:rPr lang="ga-IE" sz="2200" dirty="0" smtClean="0">
                <a:latin typeface="Tw Cen MT" panose="020B0602020104020603" pitchFamily="34" charset="0"/>
              </a:rPr>
              <a:t>é chun oideachas a fháil. D’fhreastail sé ar scoil sa Fhrainc ón mbliain 1791 ar aghaidh. </a:t>
            </a:r>
            <a:endParaRPr lang="ga-IE" sz="2200" dirty="0">
              <a:latin typeface="Tw Cen MT" panose="020B0602020104020603" pitchFamily="34" charset="0"/>
            </a:endParaRPr>
          </a:p>
        </p:txBody>
      </p:sp>
      <p:sp>
        <p:nvSpPr>
          <p:cNvPr id="3" name="TextBox 2"/>
          <p:cNvSpPr txBox="1"/>
          <p:nvPr/>
        </p:nvSpPr>
        <p:spPr>
          <a:xfrm>
            <a:off x="540000" y="3909294"/>
            <a:ext cx="8640000" cy="1785104"/>
          </a:xfrm>
          <a:prstGeom prst="rect">
            <a:avLst/>
          </a:prstGeom>
          <a:solidFill>
            <a:srgbClr val="E0E2DD"/>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ga-IE" sz="2200" dirty="0" smtClean="0">
                <a:latin typeface="Tw Cen MT" panose="020B0602020104020603" pitchFamily="34" charset="0"/>
              </a:rPr>
              <a:t>Bhí maolú éigin ag teacht ar na Péindlíthe faoi dheireadh an 18ú haois. Cuireadh deireadh leis an gcosc a bhí ar Chaitlicigh </a:t>
            </a:r>
            <a:r>
              <a:rPr lang="en-US" sz="2200" dirty="0" smtClean="0">
                <a:latin typeface="Tw Cen MT" panose="020B0602020104020603" pitchFamily="34" charset="0"/>
              </a:rPr>
              <a:t>a </a:t>
            </a:r>
            <a:r>
              <a:rPr lang="ga-IE" sz="2200" dirty="0" smtClean="0">
                <a:latin typeface="Tw Cen MT" panose="020B0602020104020603" pitchFamily="34" charset="0"/>
              </a:rPr>
              <a:t>bheith ina ndlíodóirí </a:t>
            </a:r>
            <a:r>
              <a:rPr lang="en-US" sz="2200" dirty="0" smtClean="0">
                <a:latin typeface="Tw Cen MT" panose="020B0602020104020603" pitchFamily="34" charset="0"/>
              </a:rPr>
              <a:t/>
            </a:r>
            <a:br>
              <a:rPr lang="en-US" sz="2200" dirty="0" smtClean="0">
                <a:latin typeface="Tw Cen MT" panose="020B0602020104020603" pitchFamily="34" charset="0"/>
              </a:rPr>
            </a:br>
            <a:r>
              <a:rPr lang="ga-IE" sz="2200" dirty="0" smtClean="0">
                <a:latin typeface="Tw Cen MT" panose="020B0602020104020603" pitchFamily="34" charset="0"/>
              </a:rPr>
              <a:t>sa bhliain 179</a:t>
            </a:r>
            <a:r>
              <a:rPr lang="en-US" sz="2200" dirty="0" smtClean="0">
                <a:latin typeface="Tw Cen MT" panose="020B0602020104020603" pitchFamily="34" charset="0"/>
              </a:rPr>
              <a:t>3</a:t>
            </a:r>
            <a:r>
              <a:rPr lang="ga-IE" sz="2200" dirty="0" smtClean="0">
                <a:latin typeface="Tw Cen MT" panose="020B0602020104020603" pitchFamily="34" charset="0"/>
              </a:rPr>
              <a:t>. Sa bhliain 1794 thosaigh Ó Conaill ag déanamh staidéir </a:t>
            </a:r>
            <a:r>
              <a:rPr lang="en-US" sz="2200" dirty="0" smtClean="0">
                <a:latin typeface="Tw Cen MT" panose="020B0602020104020603" pitchFamily="34" charset="0"/>
              </a:rPr>
              <a:t/>
            </a:r>
            <a:br>
              <a:rPr lang="en-US" sz="2200" dirty="0" smtClean="0">
                <a:latin typeface="Tw Cen MT" panose="020B0602020104020603" pitchFamily="34" charset="0"/>
              </a:rPr>
            </a:br>
            <a:r>
              <a:rPr lang="ga-IE" sz="2200" dirty="0" smtClean="0">
                <a:latin typeface="Tw Cen MT" panose="020B0602020104020603" pitchFamily="34" charset="0"/>
              </a:rPr>
              <a:t>ar an dlí i Londain. D’fhill sé ar Éirinn in 1796 agus cháiligh sé ina abhcóide sa bhliain 1798.</a:t>
            </a:r>
            <a:endParaRPr lang="ga-IE" sz="2200" dirty="0">
              <a:latin typeface="Tw Cen MT" panose="020B0602020104020603" pitchFamily="34" charset="0"/>
            </a:endParaRPr>
          </a:p>
        </p:txBody>
      </p:sp>
    </p:spTree>
    <p:extLst>
      <p:ext uri="{BB962C8B-B14F-4D97-AF65-F5344CB8AC3E}">
        <p14:creationId xmlns:p14="http://schemas.microsoft.com/office/powerpoint/2010/main" val="294934039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 presetClass="exit" presetSubtype="0" fill="hold" grpId="1" nodeType="withEffect">
                                  <p:stCondLst>
                                    <p:cond delay="0"/>
                                  </p:stCondLst>
                                  <p:childTnLst>
                                    <p:set>
                                      <p:cBhvr>
                                        <p:cTn id="14" dur="1" fill="hold">
                                          <p:stCondLst>
                                            <p:cond delay="0"/>
                                          </p:stCondLst>
                                        </p:cTn>
                                        <p:tgtEl>
                                          <p:spTgt spid="4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par>
                                <p:cTn id="21" presetID="6" presetClass="entr" presetSubtype="16" fill="hold" nodeType="with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circle(in)">
                                      <p:cBhvr>
                                        <p:cTn id="23" dur="1000"/>
                                        <p:tgtEl>
                                          <p:spTgt spid="50"/>
                                        </p:tgtEl>
                                      </p:cBhvr>
                                    </p:animEffect>
                                  </p:childTnLst>
                                </p:cTn>
                              </p:par>
                              <p:par>
                                <p:cTn id="24" presetID="1" presetClass="exit" presetSubtype="0" fill="hold" grpId="1" nodeType="withEffect">
                                  <p:stCondLst>
                                    <p:cond delay="0"/>
                                  </p:stCondLst>
                                  <p:childTnLst>
                                    <p:set>
                                      <p:cBhvr>
                                        <p:cTn id="25"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5" grpId="1" animBg="1"/>
      <p:bldP spid="2" grpId="0" animBg="1"/>
      <p:bldP spid="2" grpId="1"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spect="1"/>
          </p:cNvSpPr>
          <p:nvPr/>
        </p:nvSpPr>
        <p:spPr>
          <a:xfrm>
            <a:off x="342900" y="309487"/>
            <a:ext cx="11515725" cy="62691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561" b="4457"/>
          <a:stretch/>
        </p:blipFill>
        <p:spPr bwMode="auto">
          <a:xfrm>
            <a:off x="1581567" y="432000"/>
            <a:ext cx="9202366" cy="59760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870200" y="1160732"/>
            <a:ext cx="6680200" cy="923330"/>
          </a:xfrm>
          <a:prstGeom prst="rect">
            <a:avLst/>
          </a:prstGeom>
          <a:noFill/>
        </p:spPr>
        <p:txBody>
          <a:bodyPr wrap="square" rtlCol="0">
            <a:spAutoFit/>
          </a:bodyPr>
          <a:lstStyle/>
          <a:p>
            <a:pPr algn="ctr"/>
            <a:r>
              <a:rPr lang="ga-IE" sz="5400" dirty="0" smtClean="0">
                <a:latin typeface="Times New Roman" panose="02020603050405020304" pitchFamily="18" charset="0"/>
                <a:cs typeface="Times New Roman" panose="02020603050405020304" pitchFamily="18" charset="0"/>
              </a:rPr>
              <a:t>Acht an Aontais </a:t>
            </a:r>
            <a:endParaRPr lang="ga-IE" sz="54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3918705" y="2084062"/>
            <a:ext cx="4528090" cy="3139321"/>
          </a:xfrm>
          <a:prstGeom prst="rect">
            <a:avLst/>
          </a:prstGeom>
          <a:solidFill>
            <a:schemeClr val="bg1"/>
          </a:solidFill>
          <a:ln>
            <a:solidFill>
              <a:schemeClr val="accent2">
                <a:lumMod val="75000"/>
              </a:schemeClr>
            </a:solidFill>
          </a:ln>
        </p:spPr>
        <p:txBody>
          <a:bodyPr wrap="square" rtlCol="0">
            <a:spAutoFit/>
          </a:bodyPr>
          <a:lstStyle/>
          <a:p>
            <a:pPr>
              <a:defRPr/>
            </a:pPr>
            <a:r>
              <a:rPr lang="ga-IE" sz="2200" dirty="0" smtClean="0">
                <a:latin typeface="Tw Cen MT" panose="020B0602020104020603" pitchFamily="34" charset="0"/>
              </a:rPr>
              <a:t>Ritheadh Acht an Aontais sa bhliain 1801. Mar thoradh ar an Acht, bunaíodh Ríocht Aontaithe na Breataine Móire agus na hÉireann. Cuireadh deireadh leis an bparlaimint i mBaile Átha Cliath agus uaidh sin amach is ar Pharlaimint </a:t>
            </a:r>
            <a:r>
              <a:rPr lang="ga-IE" sz="2200" dirty="0" err="1" smtClean="0">
                <a:latin typeface="Tw Cen MT" panose="020B0602020104020603" pitchFamily="34" charset="0"/>
              </a:rPr>
              <a:t>Westminster</a:t>
            </a:r>
            <a:r>
              <a:rPr lang="ga-IE" sz="2200" dirty="0" smtClean="0">
                <a:latin typeface="Tw Cen MT" panose="020B0602020104020603" pitchFamily="34" charset="0"/>
              </a:rPr>
              <a:t> </a:t>
            </a:r>
            <a:br>
              <a:rPr lang="ga-IE" sz="2200" dirty="0" smtClean="0">
                <a:latin typeface="Tw Cen MT" panose="020B0602020104020603" pitchFamily="34" charset="0"/>
              </a:rPr>
            </a:br>
            <a:r>
              <a:rPr lang="ga-IE" sz="2200" dirty="0" smtClean="0">
                <a:latin typeface="Tw Cen MT" panose="020B0602020104020603" pitchFamily="34" charset="0"/>
              </a:rPr>
              <a:t>i Londain a bhíodh feisirí parlaiminte na hÉireann ag freastal. </a:t>
            </a:r>
            <a:endParaRPr lang="ga-IE" sz="2200" dirty="0">
              <a:latin typeface="Tw Cen MT" panose="020B0602020104020603" pitchFamily="34" charset="0"/>
            </a:endParaRPr>
          </a:p>
        </p:txBody>
      </p:sp>
    </p:spTree>
    <p:extLst>
      <p:ext uri="{BB962C8B-B14F-4D97-AF65-F5344CB8AC3E}">
        <p14:creationId xmlns:p14="http://schemas.microsoft.com/office/powerpoint/2010/main" val="293774805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spect="1"/>
          </p:cNvSpPr>
          <p:nvPr/>
        </p:nvSpPr>
        <p:spPr>
          <a:xfrm>
            <a:off x="342900" y="309487"/>
            <a:ext cx="11515725" cy="62691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a:spLocks noChangeArrowheads="1"/>
          </p:cNvSpPr>
          <p:nvPr/>
        </p:nvSpPr>
        <p:spPr bwMode="auto">
          <a:xfrm>
            <a:off x="673100" y="1874382"/>
            <a:ext cx="5664200" cy="3139321"/>
          </a:xfrm>
          <a:prstGeom prst="rect">
            <a:avLst/>
          </a:prstGeom>
          <a:solidFill>
            <a:srgbClr val="E0E2DD"/>
          </a:solidFill>
          <a:ln w="9525">
            <a:solidFill>
              <a:srgbClr val="000000"/>
            </a:solidFill>
            <a:miter lim="800000"/>
            <a:headEnd/>
            <a:tailEnd/>
          </a:ln>
          <a:effectLst>
            <a:outerShdw blurRad="50800" dist="38100" dir="2700000" algn="tl" rotWithShape="0">
              <a:prstClr val="black">
                <a:alpha val="40000"/>
              </a:prstClr>
            </a:outerShdw>
          </a:effectLst>
        </p:spPr>
        <p:txBody>
          <a:bodyPr wrap="square">
            <a:spAutoFit/>
          </a:bodyPr>
          <a:lstStyle/>
          <a:p>
            <a:r>
              <a:rPr lang="ga-IE" sz="2200" dirty="0">
                <a:latin typeface="Tw Cen MT" panose="020B0602020104020603" pitchFamily="34" charset="0"/>
              </a:rPr>
              <a:t>Bhí an Conallach </a:t>
            </a:r>
            <a:r>
              <a:rPr lang="ga-IE" sz="2200" dirty="0" smtClean="0">
                <a:latin typeface="Tw Cen MT" panose="020B0602020104020603" pitchFamily="34" charset="0"/>
              </a:rPr>
              <a:t>go diongbháilte in </a:t>
            </a:r>
            <a:r>
              <a:rPr lang="ga-IE" sz="2200" dirty="0">
                <a:latin typeface="Tw Cen MT" panose="020B0602020104020603" pitchFamily="34" charset="0"/>
              </a:rPr>
              <a:t>éadan </a:t>
            </a:r>
            <a:r>
              <a:rPr lang="en-US" sz="2200" dirty="0" smtClean="0">
                <a:latin typeface="Tw Cen MT" panose="020B0602020104020603" pitchFamily="34" charset="0"/>
              </a:rPr>
              <a:t/>
            </a:r>
            <a:br>
              <a:rPr lang="en-US" sz="2200" dirty="0" smtClean="0">
                <a:latin typeface="Tw Cen MT" panose="020B0602020104020603" pitchFamily="34" charset="0"/>
              </a:rPr>
            </a:br>
            <a:r>
              <a:rPr lang="ga-IE" sz="2200" dirty="0" smtClean="0">
                <a:latin typeface="Tw Cen MT" panose="020B0602020104020603" pitchFamily="34" charset="0"/>
              </a:rPr>
              <a:t>Acht </a:t>
            </a:r>
            <a:r>
              <a:rPr lang="ga-IE" sz="2200" dirty="0">
                <a:latin typeface="Tw Cen MT" panose="020B0602020104020603" pitchFamily="34" charset="0"/>
              </a:rPr>
              <a:t>an Aontais. Ba é mian a chroí go mbeadh parlaimint in Éirinn arís. Chomh maith leis sin, </a:t>
            </a:r>
            <a:r>
              <a:rPr lang="en-US" sz="2200" dirty="0" smtClean="0">
                <a:latin typeface="Tw Cen MT" panose="020B0602020104020603" pitchFamily="34" charset="0"/>
              </a:rPr>
              <a:t/>
            </a:r>
            <a:br>
              <a:rPr lang="en-US" sz="2200" dirty="0" smtClean="0">
                <a:latin typeface="Tw Cen MT" panose="020B0602020104020603" pitchFamily="34" charset="0"/>
              </a:rPr>
            </a:br>
            <a:r>
              <a:rPr lang="ga-IE" sz="2200" dirty="0" smtClean="0">
                <a:latin typeface="Tw Cen MT" panose="020B0602020104020603" pitchFamily="34" charset="0"/>
              </a:rPr>
              <a:t>ba </a:t>
            </a:r>
            <a:r>
              <a:rPr lang="ga-IE" sz="2200" dirty="0">
                <a:latin typeface="Tw Cen MT" panose="020B0602020104020603" pitchFamily="34" charset="0"/>
              </a:rPr>
              <a:t>léir dó go raibh leatrom á dhéanamh ar na Caitlicigh in Éirinn agus sa Bhreatain go fóill. </a:t>
            </a:r>
            <a:r>
              <a:rPr lang="en-US" sz="2200" dirty="0" smtClean="0">
                <a:latin typeface="Tw Cen MT" panose="020B0602020104020603" pitchFamily="34" charset="0"/>
              </a:rPr>
              <a:t/>
            </a:r>
            <a:br>
              <a:rPr lang="en-US" sz="2200" dirty="0" smtClean="0">
                <a:latin typeface="Tw Cen MT" panose="020B0602020104020603" pitchFamily="34" charset="0"/>
              </a:rPr>
            </a:br>
            <a:r>
              <a:rPr lang="ga-IE" sz="2200" dirty="0" smtClean="0">
                <a:latin typeface="Tw Cen MT" panose="020B0602020104020603" pitchFamily="34" charset="0"/>
              </a:rPr>
              <a:t>Ní </a:t>
            </a:r>
            <a:r>
              <a:rPr lang="ga-IE" sz="2200" dirty="0">
                <a:latin typeface="Tw Cen MT" panose="020B0602020104020603" pitchFamily="34" charset="0"/>
              </a:rPr>
              <a:t>raibh cead ag Caitlicigh a bheith ina bhfeisirí parlaiminte agus bhí a lán poist thábhachtacha eile sa stát nach raibh cead ag Caitlicigh </a:t>
            </a:r>
            <a:r>
              <a:rPr lang="ga-IE" sz="2200" dirty="0" smtClean="0">
                <a:latin typeface="Tw Cen MT" panose="020B0602020104020603" pitchFamily="34" charset="0"/>
              </a:rPr>
              <a:t>cur isteach orthu. </a:t>
            </a:r>
            <a:r>
              <a:rPr lang="ga-IE" sz="2200" dirty="0">
                <a:latin typeface="Tw Cen MT" panose="020B0602020104020603" pitchFamily="34" charset="0"/>
              </a:rPr>
              <a:t>Ghoill seo go mór ar Ó Conaill.</a:t>
            </a:r>
          </a:p>
        </p:txBody>
      </p:sp>
      <p:pic>
        <p:nvPicPr>
          <p:cNvPr id="8" name="Picture 7"/>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858000" y="763475"/>
            <a:ext cx="4617279" cy="5361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783720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spect="1"/>
          </p:cNvSpPr>
          <p:nvPr/>
        </p:nvSpPr>
        <p:spPr>
          <a:xfrm>
            <a:off x="342900" y="309487"/>
            <a:ext cx="11515725" cy="62691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sp>
        <p:nvSpPr>
          <p:cNvPr id="4" name="Title 20"/>
          <p:cNvSpPr txBox="1">
            <a:spLocks/>
          </p:cNvSpPr>
          <p:nvPr/>
        </p:nvSpPr>
        <p:spPr>
          <a:xfrm>
            <a:off x="2463953" y="648000"/>
            <a:ext cx="7273618" cy="5366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ga-IE" altLang="en-US" sz="3600" dirty="0" smtClean="0">
                <a:latin typeface="Arial Black" panose="020B0A04020102020204" pitchFamily="34" charset="0"/>
              </a:rPr>
              <a:t>Compántas na gCaitliceach </a:t>
            </a:r>
          </a:p>
        </p:txBody>
      </p:sp>
      <p:sp>
        <p:nvSpPr>
          <p:cNvPr id="8" name="Rectangle 7"/>
          <p:cNvSpPr>
            <a:spLocks noChangeArrowheads="1"/>
          </p:cNvSpPr>
          <p:nvPr/>
        </p:nvSpPr>
        <p:spPr bwMode="auto">
          <a:xfrm>
            <a:off x="487766" y="1997947"/>
            <a:ext cx="7056034" cy="3141502"/>
          </a:xfrm>
          <a:prstGeom prst="rect">
            <a:avLst/>
          </a:prstGeom>
          <a:solidFill>
            <a:srgbClr val="E0E2DD"/>
          </a:solidFill>
          <a:ln>
            <a:solidFill>
              <a:srgbClr val="000000"/>
            </a:solidFill>
          </a:ln>
          <a:effectLst>
            <a:outerShdw blurRad="50800" dist="38100" dir="2700000" algn="tl" rotWithShape="0">
              <a:prstClr val="black">
                <a:alpha val="40000"/>
              </a:prstClr>
            </a:outerShdw>
          </a:effectLst>
          <a:extLst/>
        </p:spPr>
        <p:txBody>
          <a:bodyPr wrap="square" lIns="90000" tIns="46800" rIns="90000" bIns="468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nSpc>
                <a:spcPct val="100000"/>
              </a:lnSpc>
              <a:spcBef>
                <a:spcPct val="0"/>
              </a:spcBef>
              <a:buNone/>
            </a:pPr>
            <a:r>
              <a:rPr lang="ga-IE" altLang="en-US" sz="2200" dirty="0" smtClean="0">
                <a:solidFill>
                  <a:schemeClr val="tx1"/>
                </a:solidFill>
                <a:latin typeface="Tw Cen MT" panose="020B0602020104020603" pitchFamily="34" charset="0"/>
              </a:rPr>
              <a:t>Go luath sa 19ú haois thosaigh Ó Conaill ag stocaireacht</a:t>
            </a:r>
            <a:r>
              <a:rPr lang="en-IE" altLang="en-US" sz="2200" dirty="0" smtClean="0">
                <a:solidFill>
                  <a:schemeClr val="tx1"/>
                </a:solidFill>
                <a:latin typeface="Tw Cen MT" panose="020B0602020104020603" pitchFamily="34" charset="0"/>
              </a:rPr>
              <a:t/>
            </a:r>
            <a:br>
              <a:rPr lang="en-IE" altLang="en-US" sz="2200" dirty="0" smtClean="0">
                <a:solidFill>
                  <a:schemeClr val="tx1"/>
                </a:solidFill>
                <a:latin typeface="Tw Cen MT" panose="020B0602020104020603" pitchFamily="34" charset="0"/>
              </a:rPr>
            </a:br>
            <a:r>
              <a:rPr lang="ga-IE" altLang="en-US" sz="2200" dirty="0" smtClean="0">
                <a:solidFill>
                  <a:schemeClr val="tx1"/>
                </a:solidFill>
                <a:latin typeface="Tw Cen MT" panose="020B0602020104020603" pitchFamily="34" charset="0"/>
              </a:rPr>
              <a:t>ar son chearta na gCaitliceach. D’oibrigh sé leis ar feadh </a:t>
            </a:r>
            <a:r>
              <a:rPr lang="en-IE" altLang="en-US" sz="2200" dirty="0" smtClean="0">
                <a:solidFill>
                  <a:schemeClr val="tx1"/>
                </a:solidFill>
                <a:latin typeface="Tw Cen MT" panose="020B0602020104020603" pitchFamily="34" charset="0"/>
              </a:rPr>
              <a:t/>
            </a:r>
            <a:br>
              <a:rPr lang="en-IE" altLang="en-US" sz="2200" dirty="0" smtClean="0">
                <a:solidFill>
                  <a:schemeClr val="tx1"/>
                </a:solidFill>
                <a:latin typeface="Tw Cen MT" panose="020B0602020104020603" pitchFamily="34" charset="0"/>
              </a:rPr>
            </a:br>
            <a:r>
              <a:rPr lang="ga-IE" altLang="en-US" sz="2200" dirty="0" smtClean="0">
                <a:solidFill>
                  <a:schemeClr val="tx1"/>
                </a:solidFill>
                <a:latin typeface="Tw Cen MT" panose="020B0602020104020603" pitchFamily="34" charset="0"/>
              </a:rPr>
              <a:t>na mblianta agus sa bhliain 1823 bhunaigh sé </a:t>
            </a:r>
            <a:r>
              <a:rPr lang="ga-IE" altLang="en-US" sz="2200" b="1" dirty="0" smtClean="0">
                <a:solidFill>
                  <a:schemeClr val="tx1"/>
                </a:solidFill>
                <a:latin typeface="Tw Cen MT" panose="020B0602020104020603" pitchFamily="34" charset="0"/>
              </a:rPr>
              <a:t>Compántas </a:t>
            </a:r>
            <a:r>
              <a:rPr lang="en-IE" altLang="en-US" sz="2200" b="1" dirty="0" smtClean="0">
                <a:solidFill>
                  <a:schemeClr val="tx1"/>
                </a:solidFill>
                <a:latin typeface="Tw Cen MT" panose="020B0602020104020603" pitchFamily="34" charset="0"/>
              </a:rPr>
              <a:t/>
            </a:r>
            <a:br>
              <a:rPr lang="en-IE" altLang="en-US" sz="2200" b="1" dirty="0" smtClean="0">
                <a:solidFill>
                  <a:schemeClr val="tx1"/>
                </a:solidFill>
                <a:latin typeface="Tw Cen MT" panose="020B0602020104020603" pitchFamily="34" charset="0"/>
              </a:rPr>
            </a:br>
            <a:r>
              <a:rPr lang="ga-IE" altLang="en-US" sz="2200" b="1" dirty="0" smtClean="0">
                <a:solidFill>
                  <a:schemeClr val="tx1"/>
                </a:solidFill>
                <a:latin typeface="Tw Cen MT" panose="020B0602020104020603" pitchFamily="34" charset="0"/>
              </a:rPr>
              <a:t>na gCaitliceach</a:t>
            </a:r>
            <a:r>
              <a:rPr lang="ga-IE" altLang="en-US" sz="2200" dirty="0" smtClean="0">
                <a:solidFill>
                  <a:schemeClr val="tx1"/>
                </a:solidFill>
                <a:latin typeface="Tw Cen MT" panose="020B0602020104020603" pitchFamily="34" charset="0"/>
              </a:rPr>
              <a:t> chun troid ar son Fhuascailt na gCaitliceach, is é sin ceart na gCaitliceach a bheith ina bhfeisirí parlaiminte agus cur isteach ar phoist thábhachtacha eile </a:t>
            </a:r>
            <a:r>
              <a:rPr lang="en-IE" altLang="en-US" sz="2200" dirty="0" smtClean="0">
                <a:solidFill>
                  <a:schemeClr val="tx1"/>
                </a:solidFill>
                <a:latin typeface="Tw Cen MT" panose="020B0602020104020603" pitchFamily="34" charset="0"/>
              </a:rPr>
              <a:t/>
            </a:r>
            <a:br>
              <a:rPr lang="en-IE" altLang="en-US" sz="2200" dirty="0" smtClean="0">
                <a:solidFill>
                  <a:schemeClr val="tx1"/>
                </a:solidFill>
                <a:latin typeface="Tw Cen MT" panose="020B0602020104020603" pitchFamily="34" charset="0"/>
              </a:rPr>
            </a:br>
            <a:r>
              <a:rPr lang="ga-IE" altLang="en-US" sz="2200" dirty="0" smtClean="0">
                <a:solidFill>
                  <a:schemeClr val="tx1"/>
                </a:solidFill>
                <a:latin typeface="Tw Cen MT" panose="020B0602020104020603" pitchFamily="34" charset="0"/>
              </a:rPr>
              <a:t>sa stát. Bhí an Conallach go mór in éadan an fhoréigin </a:t>
            </a:r>
            <a:r>
              <a:rPr lang="en-IE" altLang="en-US" sz="2200" dirty="0" smtClean="0">
                <a:solidFill>
                  <a:schemeClr val="tx1"/>
                </a:solidFill>
                <a:latin typeface="Tw Cen MT" panose="020B0602020104020603" pitchFamily="34" charset="0"/>
              </a:rPr>
              <a:t/>
            </a:r>
            <a:br>
              <a:rPr lang="en-IE" altLang="en-US" sz="2200" dirty="0" smtClean="0">
                <a:solidFill>
                  <a:schemeClr val="tx1"/>
                </a:solidFill>
                <a:latin typeface="Tw Cen MT" panose="020B0602020104020603" pitchFamily="34" charset="0"/>
              </a:rPr>
            </a:br>
            <a:r>
              <a:rPr lang="ga-IE" altLang="en-US" sz="2200" dirty="0" smtClean="0">
                <a:solidFill>
                  <a:schemeClr val="tx1"/>
                </a:solidFill>
                <a:latin typeface="Tw Cen MT" panose="020B0602020104020603" pitchFamily="34" charset="0"/>
              </a:rPr>
              <a:t>agus chreid sé go bhféadfaí aidhmeanna Chompántas </a:t>
            </a:r>
            <a:r>
              <a:rPr lang="en-IE" altLang="en-US" sz="2200" dirty="0" smtClean="0">
                <a:solidFill>
                  <a:schemeClr val="tx1"/>
                </a:solidFill>
                <a:latin typeface="Tw Cen MT" panose="020B0602020104020603" pitchFamily="34" charset="0"/>
              </a:rPr>
              <a:t/>
            </a:r>
            <a:br>
              <a:rPr lang="en-IE" altLang="en-US" sz="2200" dirty="0" smtClean="0">
                <a:solidFill>
                  <a:schemeClr val="tx1"/>
                </a:solidFill>
                <a:latin typeface="Tw Cen MT" panose="020B0602020104020603" pitchFamily="34" charset="0"/>
              </a:rPr>
            </a:br>
            <a:r>
              <a:rPr lang="ga-IE" altLang="en-US" sz="2200" dirty="0" smtClean="0">
                <a:solidFill>
                  <a:schemeClr val="tx1"/>
                </a:solidFill>
                <a:latin typeface="Tw Cen MT" panose="020B0602020104020603" pitchFamily="34" charset="0"/>
              </a:rPr>
              <a:t>na gCaitliceach a bhaint amach go síochánta. </a:t>
            </a:r>
            <a:endParaRPr lang="ga-IE" altLang="en-US" sz="2200" dirty="0">
              <a:solidFill>
                <a:schemeClr val="tx1"/>
              </a:solidFill>
              <a:latin typeface="Tw Cen MT" panose="020B0602020104020603" pitchFamily="34" charset="0"/>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57684" y="1338232"/>
            <a:ext cx="3600978" cy="4791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60381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spect="1"/>
          </p:cNvSpPr>
          <p:nvPr/>
        </p:nvSpPr>
        <p:spPr>
          <a:xfrm>
            <a:off x="342900" y="309487"/>
            <a:ext cx="11515725" cy="62691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sp>
        <p:nvSpPr>
          <p:cNvPr id="4" name="Title 20"/>
          <p:cNvSpPr txBox="1">
            <a:spLocks/>
          </p:cNvSpPr>
          <p:nvPr/>
        </p:nvSpPr>
        <p:spPr>
          <a:xfrm>
            <a:off x="2463953" y="648000"/>
            <a:ext cx="7273618" cy="5366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ga-IE" altLang="en-US" sz="3600" dirty="0" smtClean="0">
                <a:latin typeface="Arial Black" panose="020B0A04020102020204" pitchFamily="34" charset="0"/>
              </a:rPr>
              <a:t>Compántas na gCaitliceach </a:t>
            </a:r>
          </a:p>
        </p:txBody>
      </p:sp>
      <p:pic>
        <p:nvPicPr>
          <p:cNvPr id="10" name="Picture 4"/>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948362" y="1656000"/>
            <a:ext cx="5530726" cy="380283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47699" y="1987758"/>
            <a:ext cx="5087139" cy="3139321"/>
          </a:xfrm>
          <a:prstGeom prst="rect">
            <a:avLst/>
          </a:prstGeom>
          <a:solidFill>
            <a:srgbClr val="E0E2DD"/>
          </a:solidFill>
          <a:ln>
            <a:solidFill>
              <a:srgbClr val="000000"/>
            </a:solidFill>
          </a:ln>
          <a:effectLst>
            <a:outerShdw blurRad="50800" dist="38100" dir="2700000" algn="tl" rotWithShape="0">
              <a:prstClr val="black">
                <a:alpha val="40000"/>
              </a:prstClr>
            </a:outerShdw>
          </a:effectLst>
        </p:spPr>
        <p:txBody>
          <a:bodyPr wrap="square" rtlCol="0">
            <a:spAutoFit/>
          </a:bodyPr>
          <a:lstStyle/>
          <a:p>
            <a:r>
              <a:rPr lang="ga-IE" sz="2200" dirty="0">
                <a:latin typeface="Tw Cen MT" panose="020B0602020104020603" pitchFamily="34" charset="0"/>
                <a:ea typeface="Sassoon Infant Rg" pitchFamily="50" charset="0"/>
                <a:cs typeface="Sassoon Infant Rg" pitchFamily="50" charset="0"/>
              </a:rPr>
              <a:t>Chonaic </a:t>
            </a:r>
            <a:r>
              <a:rPr lang="ga-IE" sz="2200" dirty="0" smtClean="0">
                <a:latin typeface="Tw Cen MT" panose="020B0602020104020603" pitchFamily="34" charset="0"/>
                <a:ea typeface="Sassoon Infant Rg" pitchFamily="50" charset="0"/>
                <a:cs typeface="Sassoon Infant Rg" pitchFamily="50" charset="0"/>
              </a:rPr>
              <a:t>rialtas</a:t>
            </a:r>
            <a:r>
              <a:rPr lang="en-IE" sz="2200" dirty="0" smtClean="0">
                <a:latin typeface="Tw Cen MT" panose="020B0602020104020603" pitchFamily="34" charset="0"/>
                <a:ea typeface="Sassoon Infant Rg" pitchFamily="50" charset="0"/>
                <a:cs typeface="Sassoon Infant Rg" pitchFamily="50" charset="0"/>
              </a:rPr>
              <a:t> </a:t>
            </a:r>
            <a:r>
              <a:rPr lang="en-IE" sz="2200" dirty="0" err="1" smtClean="0">
                <a:latin typeface="Tw Cen MT" panose="020B0602020104020603" pitchFamily="34" charset="0"/>
                <a:ea typeface="Sassoon Infant Rg" pitchFamily="50" charset="0"/>
                <a:cs typeface="Sassoon Infant Rg" pitchFamily="50" charset="0"/>
              </a:rPr>
              <a:t>na</a:t>
            </a:r>
            <a:r>
              <a:rPr lang="en-IE" sz="2200" dirty="0" smtClean="0">
                <a:latin typeface="Tw Cen MT" panose="020B0602020104020603" pitchFamily="34" charset="0"/>
                <a:ea typeface="Sassoon Infant Rg" pitchFamily="50" charset="0"/>
                <a:cs typeface="Sassoon Infant Rg" pitchFamily="50" charset="0"/>
              </a:rPr>
              <a:t> </a:t>
            </a:r>
            <a:r>
              <a:rPr lang="en-IE" sz="2200" dirty="0" err="1" smtClean="0">
                <a:latin typeface="Tw Cen MT" panose="020B0602020104020603" pitchFamily="34" charset="0"/>
                <a:ea typeface="Sassoon Infant Rg" pitchFamily="50" charset="0"/>
                <a:cs typeface="Sassoon Infant Rg" pitchFamily="50" charset="0"/>
              </a:rPr>
              <a:t>Breataine</a:t>
            </a:r>
            <a:r>
              <a:rPr lang="ga-IE" sz="2200" dirty="0" smtClean="0">
                <a:latin typeface="Tw Cen MT" panose="020B0602020104020603" pitchFamily="34" charset="0"/>
                <a:ea typeface="Sassoon Infant Rg" pitchFamily="50" charset="0"/>
                <a:cs typeface="Sassoon Infant Rg" pitchFamily="50" charset="0"/>
              </a:rPr>
              <a:t> </a:t>
            </a:r>
            <a:r>
              <a:rPr lang="ga-IE" sz="2200" dirty="0">
                <a:latin typeface="Tw Cen MT" panose="020B0602020104020603" pitchFamily="34" charset="0"/>
                <a:ea typeface="Sassoon Infant Rg" pitchFamily="50" charset="0"/>
                <a:cs typeface="Sassoon Infant Rg" pitchFamily="50" charset="0"/>
              </a:rPr>
              <a:t>go raibh an feachtas ar son Fhuascailt na gCaitliceach ag bailiú nirt agus chuir sin imní orthu. </a:t>
            </a:r>
            <a:r>
              <a:rPr lang="en-IE" sz="2200" dirty="0" smtClean="0">
                <a:latin typeface="Tw Cen MT" panose="020B0602020104020603" pitchFamily="34" charset="0"/>
                <a:ea typeface="Sassoon Infant Rg" pitchFamily="50" charset="0"/>
                <a:cs typeface="Sassoon Infant Rg" pitchFamily="50" charset="0"/>
              </a:rPr>
              <a:t/>
            </a:r>
            <a:br>
              <a:rPr lang="en-IE" sz="2200" dirty="0" smtClean="0">
                <a:latin typeface="Tw Cen MT" panose="020B0602020104020603" pitchFamily="34" charset="0"/>
                <a:ea typeface="Sassoon Infant Rg" pitchFamily="50" charset="0"/>
                <a:cs typeface="Sassoon Infant Rg" pitchFamily="50" charset="0"/>
              </a:rPr>
            </a:br>
            <a:r>
              <a:rPr lang="ga-IE" sz="2200" dirty="0" smtClean="0">
                <a:latin typeface="Tw Cen MT" panose="020B0602020104020603" pitchFamily="34" charset="0"/>
                <a:ea typeface="Sassoon Infant Rg" pitchFamily="50" charset="0"/>
                <a:cs typeface="Sassoon Infant Rg" pitchFamily="50" charset="0"/>
              </a:rPr>
              <a:t>Dá </a:t>
            </a:r>
            <a:r>
              <a:rPr lang="ga-IE" sz="2200" dirty="0">
                <a:latin typeface="Tw Cen MT" panose="020B0602020104020603" pitchFamily="34" charset="0"/>
                <a:ea typeface="Sassoon Infant Rg" pitchFamily="50" charset="0"/>
                <a:cs typeface="Sassoon Infant Rg" pitchFamily="50" charset="0"/>
              </a:rPr>
              <a:t>bhrí sin, shocraigh siad cosc a chur ar Chompántas na gCaitliceach sa bhliain 1825. Cúpla mí ina dhiaidh sin, áfach, bhunaigh Ó Conaill Compántas Nua na gCaitliceach agus lean cúrsaí ar aghaidh mar a bhí.</a:t>
            </a:r>
          </a:p>
        </p:txBody>
      </p:sp>
      <p:sp>
        <p:nvSpPr>
          <p:cNvPr id="6" name="Rectangle 5"/>
          <p:cNvSpPr>
            <a:spLocks noChangeArrowheads="1"/>
          </p:cNvSpPr>
          <p:nvPr/>
        </p:nvSpPr>
        <p:spPr bwMode="auto">
          <a:xfrm>
            <a:off x="520701" y="1791945"/>
            <a:ext cx="5214138" cy="3530948"/>
          </a:xfrm>
          <a:prstGeom prst="rect">
            <a:avLst/>
          </a:prstGeom>
          <a:solidFill>
            <a:srgbClr val="E0E2DD"/>
          </a:solidFill>
          <a:ln w="9525">
            <a:solidFill>
              <a:srgbClr val="000000"/>
            </a:solidFill>
            <a:miter lim="800000"/>
            <a:headEnd/>
            <a:tailEnd/>
          </a:ln>
          <a:effectLst>
            <a:outerShdw blurRad="50800" dist="38100" dir="2700000" algn="tl" rotWithShape="0">
              <a:prstClr val="black">
                <a:alpha val="40000"/>
              </a:prstClr>
            </a:outerShdw>
          </a:effectLst>
          <a:extLst/>
        </p:spPr>
        <p:txBody>
          <a:bodyPr wrap="square" lIns="90000" tIns="72000" rIns="9000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nSpc>
                <a:spcPct val="100000"/>
              </a:lnSpc>
              <a:spcBef>
                <a:spcPct val="0"/>
              </a:spcBef>
              <a:buNone/>
            </a:pPr>
            <a:r>
              <a:rPr lang="ga-IE" altLang="en-US" sz="2200" dirty="0" smtClean="0">
                <a:solidFill>
                  <a:schemeClr val="tx1"/>
                </a:solidFill>
                <a:latin typeface="Tw Cen MT" panose="020B0602020104020603" pitchFamily="34" charset="0"/>
              </a:rPr>
              <a:t>Pingin in aghaidh na míosa a bhí mar tháille le ballraíocht a ghlacadh leis an gCompántas.</a:t>
            </a:r>
            <a:r>
              <a:rPr lang="ga-IE" altLang="en-US" sz="2200" b="1" dirty="0" smtClean="0">
                <a:solidFill>
                  <a:schemeClr val="tx1"/>
                </a:solidFill>
                <a:latin typeface="Tw Cen MT" panose="020B0602020104020603" pitchFamily="34" charset="0"/>
              </a:rPr>
              <a:t> </a:t>
            </a:r>
            <a:r>
              <a:rPr lang="ga-IE" altLang="en-US" sz="2200" dirty="0" smtClean="0">
                <a:solidFill>
                  <a:schemeClr val="tx1"/>
                </a:solidFill>
                <a:latin typeface="Tw Cen MT" panose="020B0602020104020603" pitchFamily="34" charset="0"/>
              </a:rPr>
              <a:t>An </a:t>
            </a:r>
            <a:r>
              <a:rPr lang="en-US" altLang="en-US" sz="2200" dirty="0" smtClean="0">
                <a:solidFill>
                  <a:schemeClr val="tx1"/>
                </a:solidFill>
                <a:latin typeface="Tw Cen MT" panose="020B0602020104020603" pitchFamily="34" charset="0"/>
              </a:rPr>
              <a:t>‘</a:t>
            </a:r>
            <a:r>
              <a:rPr lang="ga-IE" altLang="en-US" sz="2200" b="1" dirty="0" smtClean="0">
                <a:solidFill>
                  <a:schemeClr val="tx1"/>
                </a:solidFill>
                <a:latin typeface="Tw Cen MT" panose="020B0602020104020603" pitchFamily="34" charset="0"/>
              </a:rPr>
              <a:t>Cíos Caitliceach</a:t>
            </a:r>
            <a:r>
              <a:rPr lang="en-US" altLang="en-US" sz="2200" b="1" dirty="0" smtClean="0">
                <a:solidFill>
                  <a:schemeClr val="tx1"/>
                </a:solidFill>
                <a:latin typeface="Tw Cen MT" panose="020B0602020104020603" pitchFamily="34" charset="0"/>
              </a:rPr>
              <a:t>’</a:t>
            </a:r>
            <a:r>
              <a:rPr lang="ga-IE" altLang="en-US" sz="2200" dirty="0" smtClean="0">
                <a:solidFill>
                  <a:schemeClr val="tx1"/>
                </a:solidFill>
                <a:latin typeface="Tw Cen MT" panose="020B0602020104020603" pitchFamily="34" charset="0"/>
              </a:rPr>
              <a:t> a tugadh</a:t>
            </a:r>
            <a:r>
              <a:rPr lang="en-US" altLang="en-US" sz="2200" dirty="0" smtClean="0">
                <a:solidFill>
                  <a:schemeClr val="tx1"/>
                </a:solidFill>
                <a:latin typeface="Tw Cen MT" panose="020B0602020104020603" pitchFamily="34" charset="0"/>
              </a:rPr>
              <a:t> </a:t>
            </a:r>
            <a:r>
              <a:rPr lang="ga-IE" altLang="en-US" sz="2200" dirty="0" smtClean="0">
                <a:solidFill>
                  <a:schemeClr val="tx1"/>
                </a:solidFill>
                <a:latin typeface="Tw Cen MT" panose="020B0602020104020603" pitchFamily="34" charset="0"/>
              </a:rPr>
              <a:t>ar an táille </a:t>
            </a:r>
            <a:r>
              <a:rPr lang="en-US" altLang="en-US" sz="2200" dirty="0" smtClean="0">
                <a:solidFill>
                  <a:schemeClr val="tx1"/>
                </a:solidFill>
                <a:latin typeface="Tw Cen MT" panose="020B0602020104020603" pitchFamily="34" charset="0"/>
              </a:rPr>
              <a:t>sin</a:t>
            </a:r>
            <a:r>
              <a:rPr lang="ga-IE" altLang="en-US" sz="2200" dirty="0">
                <a:solidFill>
                  <a:schemeClr val="tx1"/>
                </a:solidFill>
                <a:latin typeface="Tw Cen MT" panose="020B0602020104020603" pitchFamily="34" charset="0"/>
              </a:rPr>
              <a:t>. Ní mór an méid a bhí ann agus mar gheall air sin bhí go leor daoine in ann é a íoc. Níorbh fhada gur bailíodh suim mhór airgid. </a:t>
            </a:r>
            <a:r>
              <a:rPr lang="ga-IE" altLang="en-US" sz="2200" dirty="0" smtClean="0">
                <a:solidFill>
                  <a:schemeClr val="tx1"/>
                </a:solidFill>
                <a:latin typeface="Tw Cen MT" panose="020B0602020104020603" pitchFamily="34" charset="0"/>
              </a:rPr>
              <a:t>Roinnt </a:t>
            </a:r>
            <a:r>
              <a:rPr lang="ga-IE" altLang="en-US" sz="2200" dirty="0">
                <a:solidFill>
                  <a:schemeClr val="tx1"/>
                </a:solidFill>
                <a:latin typeface="Tw Cen MT" panose="020B0602020104020603" pitchFamily="34" charset="0"/>
              </a:rPr>
              <a:t>den airgead </a:t>
            </a:r>
            <a:r>
              <a:rPr lang="ga-IE" altLang="en-US" sz="2200" dirty="0" smtClean="0">
                <a:solidFill>
                  <a:schemeClr val="tx1"/>
                </a:solidFill>
                <a:latin typeface="Tw Cen MT" panose="020B0602020104020603" pitchFamily="34" charset="0"/>
              </a:rPr>
              <a:t>a </a:t>
            </a:r>
            <a:r>
              <a:rPr lang="ga-IE" altLang="en-US" sz="2200" dirty="0">
                <a:solidFill>
                  <a:schemeClr val="tx1"/>
                </a:solidFill>
                <a:latin typeface="Tw Cen MT" panose="020B0602020104020603" pitchFamily="34" charset="0"/>
              </a:rPr>
              <a:t>bailíodh, úsáideadh é chun cosaint dlí </a:t>
            </a:r>
            <a:r>
              <a:rPr lang="ga-IE" altLang="en-US" sz="2200" dirty="0" smtClean="0">
                <a:solidFill>
                  <a:schemeClr val="tx1"/>
                </a:solidFill>
                <a:latin typeface="Tw Cen MT" panose="020B0602020104020603" pitchFamily="34" charset="0"/>
              </a:rPr>
              <a:t>a </a:t>
            </a:r>
            <a:r>
              <a:rPr lang="ga-IE" altLang="en-US" sz="2200" dirty="0">
                <a:solidFill>
                  <a:schemeClr val="tx1"/>
                </a:solidFill>
                <a:latin typeface="Tw Cen MT" panose="020B0602020104020603" pitchFamily="34" charset="0"/>
              </a:rPr>
              <a:t>chur ar fáil do thionóntaí ar imir </a:t>
            </a:r>
            <a:r>
              <a:rPr lang="ga-IE" altLang="en-US" sz="2200" dirty="0" smtClean="0">
                <a:solidFill>
                  <a:schemeClr val="tx1"/>
                </a:solidFill>
                <a:latin typeface="Tw Cen MT" panose="020B0602020104020603" pitchFamily="34" charset="0"/>
              </a:rPr>
              <a:t>a </a:t>
            </a:r>
            <a:r>
              <a:rPr lang="ga-IE" altLang="en-US" sz="2200" dirty="0">
                <a:solidFill>
                  <a:schemeClr val="tx1"/>
                </a:solidFill>
                <a:latin typeface="Tw Cen MT" panose="020B0602020104020603" pitchFamily="34" charset="0"/>
              </a:rPr>
              <a:t>dtiarnaí talún leatrom orthu.</a:t>
            </a:r>
          </a:p>
        </p:txBody>
      </p:sp>
    </p:spTree>
    <p:extLst>
      <p:ext uri="{BB962C8B-B14F-4D97-AF65-F5344CB8AC3E}">
        <p14:creationId xmlns:p14="http://schemas.microsoft.com/office/powerpoint/2010/main" val="2341602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1"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par>
                                <p:cTn id="16" presetID="1" presetClass="exit"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6"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a:spLocks noChangeAspect="1"/>
          </p:cNvSpPr>
          <p:nvPr/>
        </p:nvSpPr>
        <p:spPr>
          <a:xfrm>
            <a:off x="342900" y="309487"/>
            <a:ext cx="11515725" cy="62691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 b="49927"/>
          <a:stretch/>
        </p:blipFill>
        <p:spPr bwMode="auto">
          <a:xfrm>
            <a:off x="540468" y="2444960"/>
            <a:ext cx="11156232" cy="3168000"/>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20"/>
          <p:cNvSpPr txBox="1">
            <a:spLocks/>
          </p:cNvSpPr>
          <p:nvPr/>
        </p:nvSpPr>
        <p:spPr>
          <a:xfrm>
            <a:off x="2501900" y="504000"/>
            <a:ext cx="7226300" cy="542039"/>
          </a:xfrm>
          <a:prstGeom prst="rect">
            <a:avLst/>
          </a:prstGeom>
          <a:solidFill>
            <a:schemeClr val="bg1"/>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ga-IE" altLang="en-US" sz="3600" dirty="0" smtClean="0">
                <a:latin typeface="Arial Black" panose="020B0A04020102020204" pitchFamily="34" charset="0"/>
              </a:rPr>
              <a:t>Toghchán an Chláir</a:t>
            </a:r>
            <a:r>
              <a:rPr lang="en-IE" altLang="en-US" sz="3600" dirty="0" smtClean="0">
                <a:latin typeface="Arial Black" panose="020B0A04020102020204" pitchFamily="34" charset="0"/>
              </a:rPr>
              <a:t>,</a:t>
            </a:r>
            <a:r>
              <a:rPr lang="ga-IE" altLang="en-US" sz="3600" dirty="0" smtClean="0">
                <a:latin typeface="Arial Black" panose="020B0A04020102020204" pitchFamily="34" charset="0"/>
              </a:rPr>
              <a:t> 1828</a:t>
            </a:r>
            <a:endParaRPr lang="ga-IE" altLang="en-US" sz="3600" dirty="0">
              <a:latin typeface="Arial Black" panose="020B0A04020102020204" pitchFamily="34" charset="0"/>
            </a:endParaRPr>
          </a:p>
        </p:txBody>
      </p:sp>
      <p:sp>
        <p:nvSpPr>
          <p:cNvPr id="11" name="Rectangle 10"/>
          <p:cNvSpPr/>
          <p:nvPr/>
        </p:nvSpPr>
        <p:spPr>
          <a:xfrm>
            <a:off x="522645" y="2423162"/>
            <a:ext cx="11156233" cy="3180600"/>
          </a:xfrm>
          <a:prstGeom prst="rect">
            <a:avLst/>
          </a:prstGeom>
          <a:solidFill>
            <a:srgbClr val="FFFFFF">
              <a:alpha val="47843"/>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GB" sz="1400" b="1" dirty="0" smtClean="0">
                <a:solidFill>
                  <a:srgbClr val="000000"/>
                </a:solidFill>
                <a:effectLst/>
                <a:latin typeface="Arial Black" panose="020B0A04020102020204" pitchFamily="34" charset="0"/>
                <a:ea typeface="Times New Roman" panose="02020603050405020304" pitchFamily="18" charset="0"/>
              </a:rPr>
              <a:t>Fellow Countrymen – Your country wants a Representative – I respectfully solicit your suffrages to raise me to that station. </a:t>
            </a:r>
            <a:endParaRPr lang="en-GB" sz="1400" b="1" dirty="0" smtClean="0">
              <a:effectLst/>
              <a:latin typeface="Arial Black" panose="020B0A04020102020204" pitchFamily="34" charset="0"/>
              <a:ea typeface="Times New Roman" panose="02020603050405020304" pitchFamily="18" charset="0"/>
            </a:endParaRPr>
          </a:p>
          <a:p>
            <a:pPr>
              <a:spcAft>
                <a:spcPts val="0"/>
              </a:spcAft>
            </a:pPr>
            <a:r>
              <a:rPr lang="en-GB" sz="1400" b="1" dirty="0" smtClean="0">
                <a:solidFill>
                  <a:srgbClr val="000000"/>
                </a:solidFill>
                <a:effectLst/>
                <a:latin typeface="Arial Black" panose="020B0A04020102020204" pitchFamily="34" charset="0"/>
                <a:ea typeface="Times New Roman" panose="02020603050405020304" pitchFamily="18" charset="0"/>
              </a:rPr>
              <a:t>It is true that, as a Catholic, I cannot, and of course never will, take the oaths at present prescribed to Members of Parliament, but the authority which created those oaths – the Parliament, can abrogate them, and I entertain a confident hope that if you elect me, the most </a:t>
            </a:r>
            <a:r>
              <a:rPr lang="en-GB" sz="1400" b="1" dirty="0" err="1" smtClean="0">
                <a:solidFill>
                  <a:srgbClr val="000000"/>
                </a:solidFill>
                <a:effectLst/>
                <a:latin typeface="Arial Black" panose="020B0A04020102020204" pitchFamily="34" charset="0"/>
                <a:ea typeface="Times New Roman" panose="02020603050405020304" pitchFamily="18" charset="0"/>
              </a:rPr>
              <a:t>bigotted</a:t>
            </a:r>
            <a:r>
              <a:rPr lang="en-GB" sz="1400" b="1" dirty="0" smtClean="0">
                <a:solidFill>
                  <a:srgbClr val="000000"/>
                </a:solidFill>
                <a:effectLst/>
                <a:latin typeface="Arial Black" panose="020B0A04020102020204" pitchFamily="34" charset="0"/>
                <a:ea typeface="Times New Roman" panose="02020603050405020304" pitchFamily="18" charset="0"/>
              </a:rPr>
              <a:t> of our enemies will see the necessity of removing from the chosen representative of the people an obstacle which would prevent him from doing his duty to his King and his Country. </a:t>
            </a:r>
            <a:endParaRPr lang="en-GB" sz="1400" b="1" dirty="0" smtClean="0">
              <a:effectLst/>
              <a:latin typeface="Arial Black" panose="020B0A04020102020204" pitchFamily="34" charset="0"/>
              <a:ea typeface="Times New Roman" panose="02020603050405020304" pitchFamily="18" charset="0"/>
            </a:endParaRPr>
          </a:p>
          <a:p>
            <a:pPr>
              <a:spcAft>
                <a:spcPts val="0"/>
              </a:spcAft>
            </a:pPr>
            <a:r>
              <a:rPr lang="en-GB" sz="1400" b="1" dirty="0" smtClean="0">
                <a:solidFill>
                  <a:srgbClr val="000000"/>
                </a:solidFill>
                <a:effectLst/>
                <a:latin typeface="Arial Black" panose="020B0A04020102020204" pitchFamily="34" charset="0"/>
                <a:ea typeface="Times New Roman" panose="02020603050405020304" pitchFamily="18" charset="0"/>
              </a:rPr>
              <a:t>The oath at present required by law is – “That the sacrifice of the Mass and the Invocation of the blessed Virgin Mary and other Saints, as now practised in the Church of Rome, are impious and idolatrous.” Of course I will never stain my soul with such an oath; I leave that to my honourable opponent, Mr. Vesey Fitzgerald. He has often taken that horrible oath; he is ready to take it again, and asks your votes to enable him so to swear. </a:t>
            </a:r>
          </a:p>
          <a:p>
            <a:pPr>
              <a:spcAft>
                <a:spcPts val="0"/>
              </a:spcAft>
            </a:pPr>
            <a:r>
              <a:rPr lang="en-GB" sz="1400" b="1" dirty="0" smtClean="0">
                <a:solidFill>
                  <a:srgbClr val="000000"/>
                </a:solidFill>
                <a:effectLst/>
                <a:latin typeface="Arial Black" panose="020B0A04020102020204" pitchFamily="34" charset="0"/>
                <a:ea typeface="Times New Roman" panose="02020603050405020304" pitchFamily="18" charset="0"/>
              </a:rPr>
              <a:t>I would rather be torn limb from limb than take it. Electors of the County of Clare, choose between me, who abominates that oath, and Mr. Vesey Fitzgerald, who has sworn it full twenty times!!!</a:t>
            </a:r>
            <a:endParaRPr lang="en-GB" sz="1400" b="1" dirty="0" smtClean="0">
              <a:effectLst/>
              <a:latin typeface="Arial Black" panose="020B0A04020102020204" pitchFamily="34" charset="0"/>
              <a:ea typeface="Times New Roman" panose="02020603050405020304" pitchFamily="18" charset="0"/>
            </a:endParaRPr>
          </a:p>
          <a:p>
            <a:pPr>
              <a:spcAft>
                <a:spcPts val="0"/>
              </a:spcAft>
            </a:pPr>
            <a:r>
              <a:rPr lang="en-GB" sz="1200" b="1" dirty="0">
                <a:solidFill>
                  <a:srgbClr val="000000"/>
                </a:solidFill>
                <a:effectLst/>
                <a:latin typeface="Arial Black" panose="020B0A04020102020204" pitchFamily="34" charset="0"/>
                <a:ea typeface="Times New Roman" panose="02020603050405020304" pitchFamily="18" charset="0"/>
              </a:rPr>
              <a:t> </a:t>
            </a:r>
            <a:endParaRPr lang="en-GB" sz="1200" b="1" dirty="0">
              <a:effectLst/>
              <a:latin typeface="Arial Black" panose="020B0A04020102020204" pitchFamily="34" charset="0"/>
              <a:ea typeface="Times New Roman" panose="02020603050405020304" pitchFamily="18" charset="0"/>
            </a:endParaRPr>
          </a:p>
          <a:p>
            <a:pPr>
              <a:spcAft>
                <a:spcPts val="0"/>
              </a:spcAft>
            </a:pPr>
            <a:r>
              <a:rPr lang="en-GB" sz="1200" b="1" dirty="0">
                <a:solidFill>
                  <a:srgbClr val="000000"/>
                </a:solidFill>
                <a:effectLst/>
                <a:latin typeface="Times New Roman" panose="02020603050405020304" pitchFamily="18" charset="0"/>
                <a:ea typeface="Times New Roman" panose="02020603050405020304" pitchFamily="18" charset="0"/>
              </a:rPr>
              <a:t>						</a:t>
            </a:r>
            <a:r>
              <a:rPr lang="en-GB" sz="1400" b="1" dirty="0" smtClean="0">
                <a:solidFill>
                  <a:srgbClr val="000000"/>
                </a:solidFill>
                <a:effectLst/>
                <a:latin typeface="Arial Black" panose="020B0A04020102020204" pitchFamily="34" charset="0"/>
                <a:ea typeface="Times New Roman" panose="02020603050405020304" pitchFamily="18" charset="0"/>
              </a:rPr>
              <a:t>Daniel </a:t>
            </a:r>
            <a:r>
              <a:rPr lang="en-GB" sz="1400" b="1" dirty="0">
                <a:solidFill>
                  <a:srgbClr val="000000"/>
                </a:solidFill>
                <a:effectLst/>
                <a:latin typeface="Arial Black" panose="020B0A04020102020204" pitchFamily="34" charset="0"/>
                <a:ea typeface="Times New Roman" panose="02020603050405020304" pitchFamily="18" charset="0"/>
              </a:rPr>
              <a:t>O’Connell</a:t>
            </a:r>
            <a:endParaRPr lang="en-GB" sz="1400" b="1" dirty="0">
              <a:effectLst/>
              <a:latin typeface="Arial Black" panose="020B0A04020102020204" pitchFamily="34" charset="0"/>
              <a:ea typeface="Times New Roman" panose="02020603050405020304" pitchFamily="18" charset="0"/>
            </a:endParaRPr>
          </a:p>
        </p:txBody>
      </p:sp>
      <p:grpSp>
        <p:nvGrpSpPr>
          <p:cNvPr id="15" name="Group 14"/>
          <p:cNvGrpSpPr>
            <a:grpSpLocks noChangeAspect="1"/>
          </p:cNvGrpSpPr>
          <p:nvPr/>
        </p:nvGrpSpPr>
        <p:grpSpPr bwMode="auto">
          <a:xfrm>
            <a:off x="4635630" y="5753512"/>
            <a:ext cx="7056001" cy="734558"/>
            <a:chOff x="807894" y="4893355"/>
            <a:chExt cx="5830130" cy="913999"/>
          </a:xfrm>
          <a:solidFill>
            <a:srgbClr val="F1E5D3"/>
          </a:solidFill>
        </p:grpSpPr>
        <p:sp>
          <p:nvSpPr>
            <p:cNvPr id="16" name="Rectangle 15"/>
            <p:cNvSpPr>
              <a:spLocks/>
            </p:cNvSpPr>
            <p:nvPr/>
          </p:nvSpPr>
          <p:spPr>
            <a:xfrm>
              <a:off x="1373060" y="4911469"/>
              <a:ext cx="5264964" cy="895885"/>
            </a:xfrm>
            <a:prstGeom prst="rect">
              <a:avLst/>
            </a:prstGeom>
            <a:solidFill>
              <a:srgbClr val="E0E2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ga-IE" dirty="0" smtClean="0">
                  <a:solidFill>
                    <a:schemeClr val="tx1"/>
                  </a:solidFill>
                  <a:latin typeface="Arial" panose="020B0604020202020204" pitchFamily="34" charset="0"/>
                  <a:cs typeface="Arial" panose="020B0604020202020204" pitchFamily="34" charset="0"/>
                </a:rPr>
                <a:t>Cé a bhí ag seasamh i gcoinne </a:t>
              </a:r>
              <a:r>
                <a:rPr lang="en-IE" dirty="0" smtClean="0">
                  <a:solidFill>
                    <a:schemeClr val="tx1"/>
                  </a:solidFill>
                  <a:latin typeface="Arial" panose="020B0604020202020204" pitchFamily="34" charset="0"/>
                  <a:cs typeface="Arial" panose="020B0604020202020204" pitchFamily="34" charset="0"/>
                </a:rPr>
                <a:t>an </a:t>
              </a:r>
              <a:r>
                <a:rPr lang="en-IE" dirty="0" err="1" smtClean="0">
                  <a:solidFill>
                    <a:schemeClr val="tx1"/>
                  </a:solidFill>
                  <a:latin typeface="Arial" panose="020B0604020202020204" pitchFamily="34" charset="0"/>
                  <a:cs typeface="Arial" panose="020B0604020202020204" pitchFamily="34" charset="0"/>
                </a:rPr>
                <a:t>Chonallaigh</a:t>
              </a:r>
              <a:r>
                <a:rPr lang="en-IE" dirty="0" smtClean="0">
                  <a:solidFill>
                    <a:schemeClr val="tx1"/>
                  </a:solidFill>
                  <a:latin typeface="Arial" panose="020B0604020202020204" pitchFamily="34" charset="0"/>
                  <a:cs typeface="Arial" panose="020B0604020202020204" pitchFamily="34" charset="0"/>
                </a:rPr>
                <a:t> </a:t>
              </a:r>
              <a:r>
                <a:rPr lang="ga-IE" dirty="0" smtClean="0">
                  <a:solidFill>
                    <a:schemeClr val="tx1"/>
                  </a:solidFill>
                  <a:latin typeface="Arial" panose="020B0604020202020204" pitchFamily="34" charset="0"/>
                  <a:cs typeface="Arial" panose="020B0604020202020204" pitchFamily="34" charset="0"/>
                </a:rPr>
                <a:t>sa toghchán?</a:t>
              </a:r>
              <a:endParaRPr lang="ga-IE" dirty="0">
                <a:solidFill>
                  <a:schemeClr val="tx1"/>
                </a:solidFill>
                <a:latin typeface="Arial" panose="020B0604020202020204" pitchFamily="34" charset="0"/>
                <a:cs typeface="Arial" panose="020B0604020202020204" pitchFamily="34" charset="0"/>
              </a:endParaRPr>
            </a:p>
          </p:txBody>
        </p:sp>
        <p:sp>
          <p:nvSpPr>
            <p:cNvPr id="17" name="Oval 16"/>
            <p:cNvSpPr/>
            <p:nvPr/>
          </p:nvSpPr>
          <p:spPr>
            <a:xfrm>
              <a:off x="807894" y="4893355"/>
              <a:ext cx="594911" cy="895886"/>
            </a:xfrm>
            <a:prstGeom prst="ellipse">
              <a:avLst/>
            </a:prstGeom>
            <a:solidFill>
              <a:srgbClr val="E0E2DD"/>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400" b="1" dirty="0"/>
                <a:t>?</a:t>
              </a:r>
            </a:p>
          </p:txBody>
        </p:sp>
      </p:grpSp>
      <p:grpSp>
        <p:nvGrpSpPr>
          <p:cNvPr id="18" name="Group 17"/>
          <p:cNvGrpSpPr>
            <a:grpSpLocks noChangeAspect="1"/>
          </p:cNvGrpSpPr>
          <p:nvPr/>
        </p:nvGrpSpPr>
        <p:grpSpPr bwMode="auto">
          <a:xfrm>
            <a:off x="4639649" y="5768074"/>
            <a:ext cx="3661401" cy="720000"/>
            <a:chOff x="-684673" y="2886466"/>
            <a:chExt cx="3024479" cy="895886"/>
          </a:xfrm>
          <a:solidFill>
            <a:srgbClr val="E0E2DD"/>
          </a:solidFill>
        </p:grpSpPr>
        <p:sp>
          <p:nvSpPr>
            <p:cNvPr id="19" name="Rectangle 18"/>
            <p:cNvSpPr>
              <a:spLocks noChangeAspect="1"/>
            </p:cNvSpPr>
            <p:nvPr/>
          </p:nvSpPr>
          <p:spPr>
            <a:xfrm>
              <a:off x="-89920" y="2998453"/>
              <a:ext cx="2429726" cy="6719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IE" sz="2000" dirty="0" smtClean="0">
                  <a:solidFill>
                    <a:schemeClr val="tx1"/>
                  </a:solidFill>
                  <a:latin typeface="AR BLANCA" panose="02000000000000000000" pitchFamily="2" charset="0"/>
                </a:rPr>
                <a:t> </a:t>
              </a:r>
              <a:r>
                <a:rPr lang="ga-IE" dirty="0" smtClean="0">
                  <a:solidFill>
                    <a:schemeClr val="tx1"/>
                  </a:solidFill>
                  <a:latin typeface="Arial" panose="020B0604020202020204" pitchFamily="34" charset="0"/>
                  <a:cs typeface="Arial" panose="020B0604020202020204" pitchFamily="34" charset="0"/>
                </a:rPr>
                <a:t>An Caitliceach a bhí ann?</a:t>
              </a:r>
              <a:endParaRPr lang="ga-IE" dirty="0">
                <a:solidFill>
                  <a:schemeClr val="tx1"/>
                </a:solidFill>
                <a:latin typeface="Arial" panose="020B0604020202020204" pitchFamily="34" charset="0"/>
                <a:cs typeface="Arial" panose="020B0604020202020204" pitchFamily="34" charset="0"/>
              </a:endParaRPr>
            </a:p>
          </p:txBody>
        </p:sp>
        <p:sp>
          <p:nvSpPr>
            <p:cNvPr id="20" name="Oval 19"/>
            <p:cNvSpPr/>
            <p:nvPr/>
          </p:nvSpPr>
          <p:spPr>
            <a:xfrm>
              <a:off x="-684673" y="2886466"/>
              <a:ext cx="594752" cy="895886"/>
            </a:xfrm>
            <a:prstGeom prst="ellipse">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400" b="1" dirty="0"/>
                <a:t>?</a:t>
              </a:r>
            </a:p>
          </p:txBody>
        </p:sp>
      </p:grpSp>
      <p:grpSp>
        <p:nvGrpSpPr>
          <p:cNvPr id="24" name="Group 23"/>
          <p:cNvGrpSpPr>
            <a:grpSpLocks noChangeAspect="1"/>
          </p:cNvGrpSpPr>
          <p:nvPr/>
        </p:nvGrpSpPr>
        <p:grpSpPr bwMode="auto">
          <a:xfrm>
            <a:off x="4639650" y="5768070"/>
            <a:ext cx="7020003" cy="720003"/>
            <a:chOff x="-460530" y="6621892"/>
            <a:chExt cx="6976554" cy="895890"/>
          </a:xfrm>
          <a:solidFill>
            <a:srgbClr val="E0E2DD"/>
          </a:solidFill>
        </p:grpSpPr>
        <p:sp>
          <p:nvSpPr>
            <p:cNvPr id="25" name="Rectangle 24"/>
            <p:cNvSpPr>
              <a:spLocks/>
            </p:cNvSpPr>
            <p:nvPr/>
          </p:nvSpPr>
          <p:spPr>
            <a:xfrm>
              <a:off x="255015" y="6621896"/>
              <a:ext cx="6261009" cy="8958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IE" sz="2000" dirty="0" smtClean="0">
                  <a:solidFill>
                    <a:schemeClr val="tx1"/>
                  </a:solidFill>
                  <a:latin typeface="AR BLANCA" panose="02000000000000000000" pitchFamily="2" charset="0"/>
                </a:rPr>
                <a:t> </a:t>
              </a:r>
            </a:p>
            <a:p>
              <a:pPr>
                <a:defRPr/>
              </a:pPr>
              <a:endParaRPr lang="en-IE" sz="2000" dirty="0">
                <a:solidFill>
                  <a:schemeClr val="tx1"/>
                </a:solidFill>
                <a:latin typeface="AR BLANCA" panose="02000000000000000000" pitchFamily="2" charset="0"/>
              </a:endParaRPr>
            </a:p>
            <a:p>
              <a:pPr>
                <a:defRPr/>
              </a:pPr>
              <a:r>
                <a:rPr lang="en-US" dirty="0" smtClean="0">
                  <a:solidFill>
                    <a:schemeClr val="tx1"/>
                  </a:solidFill>
                  <a:latin typeface="Arial" panose="020B0604020202020204" pitchFamily="34" charset="0"/>
                  <a:cs typeface="Arial" panose="020B0604020202020204" pitchFamily="34" charset="0"/>
                </a:rPr>
                <a:t>Cad a </a:t>
              </a:r>
              <a:r>
                <a:rPr lang="en-US" dirty="0" err="1" smtClean="0">
                  <a:solidFill>
                    <a:schemeClr val="tx1"/>
                  </a:solidFill>
                  <a:latin typeface="Arial" panose="020B0604020202020204" pitchFamily="34" charset="0"/>
                  <a:cs typeface="Arial" panose="020B0604020202020204" pitchFamily="34" charset="0"/>
                </a:rPr>
                <a:t>bhí</a:t>
              </a:r>
              <a:r>
                <a:rPr lang="en-US" dirty="0" smtClean="0">
                  <a:solidFill>
                    <a:schemeClr val="tx1"/>
                  </a:solidFill>
                  <a:latin typeface="Arial" panose="020B0604020202020204" pitchFamily="34" charset="0"/>
                  <a:cs typeface="Arial" panose="020B0604020202020204" pitchFamily="34" charset="0"/>
                </a:rPr>
                <a:t> </a:t>
              </a:r>
              <a:r>
                <a:rPr lang="en-US" dirty="0" err="1" smtClean="0">
                  <a:solidFill>
                    <a:schemeClr val="tx1"/>
                  </a:solidFill>
                  <a:latin typeface="Arial" panose="020B0604020202020204" pitchFamily="34" charset="0"/>
                  <a:cs typeface="Arial" panose="020B0604020202020204" pitchFamily="34" charset="0"/>
                </a:rPr>
                <a:t>ar</a:t>
              </a:r>
              <a:r>
                <a:rPr lang="en-US" dirty="0" smtClean="0">
                  <a:solidFill>
                    <a:schemeClr val="tx1"/>
                  </a:solidFill>
                  <a:latin typeface="Arial" panose="020B0604020202020204" pitchFamily="34" charset="0"/>
                  <a:cs typeface="Arial" panose="020B0604020202020204" pitchFamily="34" charset="0"/>
                </a:rPr>
                <a:t> </a:t>
              </a:r>
              <a:r>
                <a:rPr lang="en-US" dirty="0" err="1" smtClean="0">
                  <a:solidFill>
                    <a:schemeClr val="tx1"/>
                  </a:solidFill>
                  <a:latin typeface="Arial" panose="020B0604020202020204" pitchFamily="34" charset="0"/>
                  <a:cs typeface="Arial" panose="020B0604020202020204" pitchFamily="34" charset="0"/>
                </a:rPr>
                <a:t>na</a:t>
              </a:r>
              <a:r>
                <a:rPr lang="en-US" dirty="0" smtClean="0">
                  <a:solidFill>
                    <a:schemeClr val="tx1"/>
                  </a:solidFill>
                  <a:latin typeface="Arial" panose="020B0604020202020204" pitchFamily="34" charset="0"/>
                  <a:cs typeface="Arial" panose="020B0604020202020204" pitchFamily="34" charset="0"/>
                </a:rPr>
                <a:t> </a:t>
              </a:r>
              <a:r>
                <a:rPr lang="en-US" dirty="0" err="1" smtClean="0">
                  <a:solidFill>
                    <a:schemeClr val="tx1"/>
                  </a:solidFill>
                  <a:latin typeface="Arial" panose="020B0604020202020204" pitchFamily="34" charset="0"/>
                  <a:cs typeface="Arial" panose="020B0604020202020204" pitchFamily="34" charset="0"/>
                </a:rPr>
                <a:t>feisirí</a:t>
              </a:r>
              <a:r>
                <a:rPr lang="en-US" dirty="0" smtClean="0">
                  <a:solidFill>
                    <a:schemeClr val="tx1"/>
                  </a:solidFill>
                  <a:latin typeface="Arial" panose="020B0604020202020204" pitchFamily="34" charset="0"/>
                  <a:cs typeface="Arial" panose="020B0604020202020204" pitchFamily="34" charset="0"/>
                </a:rPr>
                <a:t> </a:t>
              </a:r>
              <a:r>
                <a:rPr lang="en-US" dirty="0" err="1" smtClean="0">
                  <a:solidFill>
                    <a:schemeClr val="tx1"/>
                  </a:solidFill>
                  <a:latin typeface="Arial" panose="020B0604020202020204" pitchFamily="34" charset="0"/>
                  <a:cs typeface="Arial" panose="020B0604020202020204" pitchFamily="34" charset="0"/>
                </a:rPr>
                <a:t>parlaiminte</a:t>
              </a:r>
              <a:r>
                <a:rPr lang="en-US" dirty="0" smtClean="0">
                  <a:solidFill>
                    <a:schemeClr val="tx1"/>
                  </a:solidFill>
                  <a:latin typeface="Arial" panose="020B0604020202020204" pitchFamily="34" charset="0"/>
                  <a:cs typeface="Arial" panose="020B0604020202020204" pitchFamily="34" charset="0"/>
                </a:rPr>
                <a:t> a </a:t>
              </a:r>
              <a:r>
                <a:rPr lang="en-US" dirty="0" err="1" smtClean="0">
                  <a:solidFill>
                    <a:schemeClr val="tx1"/>
                  </a:solidFill>
                  <a:latin typeface="Arial" panose="020B0604020202020204" pitchFamily="34" charset="0"/>
                  <a:cs typeface="Arial" panose="020B0604020202020204" pitchFamily="34" charset="0"/>
                </a:rPr>
                <a:t>shéanadh</a:t>
              </a:r>
              <a:r>
                <a:rPr lang="en-US" dirty="0" smtClean="0">
                  <a:solidFill>
                    <a:schemeClr val="tx1"/>
                  </a:solidFill>
                  <a:latin typeface="Arial" panose="020B0604020202020204" pitchFamily="34" charset="0"/>
                  <a:cs typeface="Arial" panose="020B0604020202020204" pitchFamily="34" charset="0"/>
                </a:rPr>
                <a:t> </a:t>
              </a:r>
              <a:r>
                <a:rPr lang="en-US" dirty="0" err="1" smtClean="0">
                  <a:solidFill>
                    <a:schemeClr val="tx1"/>
                  </a:solidFill>
                  <a:latin typeface="Arial" panose="020B0604020202020204" pitchFamily="34" charset="0"/>
                  <a:cs typeface="Arial" panose="020B0604020202020204" pitchFamily="34" charset="0"/>
                </a:rPr>
                <a:t>sa</a:t>
              </a:r>
              <a:r>
                <a:rPr lang="en-US" dirty="0" smtClean="0">
                  <a:solidFill>
                    <a:schemeClr val="tx1"/>
                  </a:solidFill>
                  <a:latin typeface="Arial" panose="020B0604020202020204" pitchFamily="34" charset="0"/>
                  <a:cs typeface="Arial" panose="020B0604020202020204" pitchFamily="34" charset="0"/>
                </a:rPr>
                <a:t> </a:t>
              </a:r>
              <a:r>
                <a:rPr lang="en-US" dirty="0" err="1" smtClean="0">
                  <a:solidFill>
                    <a:schemeClr val="tx1"/>
                  </a:solidFill>
                  <a:latin typeface="Arial" panose="020B0604020202020204" pitchFamily="34" charset="0"/>
                  <a:cs typeface="Arial" panose="020B0604020202020204" pitchFamily="34" charset="0"/>
                </a:rPr>
                <a:t>mhionn</a:t>
              </a:r>
              <a:r>
                <a:rPr lang="ga-IE" dirty="0" smtClean="0">
                  <a:solidFill>
                    <a:schemeClr val="tx1"/>
                  </a:solidFill>
                  <a:latin typeface="Arial" panose="020B0604020202020204" pitchFamily="34" charset="0"/>
                  <a:cs typeface="Arial" panose="020B0604020202020204" pitchFamily="34" charset="0"/>
                </a:rPr>
                <a:t>?</a:t>
              </a:r>
            </a:p>
            <a:p>
              <a:pPr>
                <a:defRPr/>
              </a:pPr>
              <a:endParaRPr lang="en-GB" sz="2000" dirty="0" smtClean="0">
                <a:solidFill>
                  <a:schemeClr val="tx1"/>
                </a:solidFill>
                <a:latin typeface="AR BLANCA" panose="02000000000000000000" pitchFamily="2" charset="0"/>
              </a:endParaRPr>
            </a:p>
            <a:p>
              <a:pPr>
                <a:defRPr/>
              </a:pPr>
              <a:endParaRPr lang="en-GB" sz="2000" dirty="0">
                <a:solidFill>
                  <a:schemeClr val="tx1"/>
                </a:solidFill>
                <a:latin typeface="AR BLANCA" panose="02000000000000000000" pitchFamily="2" charset="0"/>
              </a:endParaRPr>
            </a:p>
          </p:txBody>
        </p:sp>
        <p:sp>
          <p:nvSpPr>
            <p:cNvPr id="26" name="Oval 25"/>
            <p:cNvSpPr/>
            <p:nvPr/>
          </p:nvSpPr>
          <p:spPr>
            <a:xfrm>
              <a:off x="-460530" y="6621892"/>
              <a:ext cx="715544" cy="895886"/>
            </a:xfrm>
            <a:prstGeom prst="ellipse">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400" b="1" dirty="0"/>
                <a:t>?</a:t>
              </a:r>
            </a:p>
          </p:txBody>
        </p:sp>
      </p:grpSp>
      <p:grpSp>
        <p:nvGrpSpPr>
          <p:cNvPr id="30" name="Group 29"/>
          <p:cNvGrpSpPr>
            <a:grpSpLocks noChangeAspect="1"/>
          </p:cNvGrpSpPr>
          <p:nvPr/>
        </p:nvGrpSpPr>
        <p:grpSpPr bwMode="auto">
          <a:xfrm>
            <a:off x="4639650" y="5751999"/>
            <a:ext cx="7015981" cy="721513"/>
            <a:chOff x="-344505" y="1994449"/>
            <a:chExt cx="6972567" cy="947836"/>
          </a:xfrm>
          <a:solidFill>
            <a:srgbClr val="E0E2DD"/>
          </a:solidFill>
        </p:grpSpPr>
        <p:sp>
          <p:nvSpPr>
            <p:cNvPr id="31" name="Rectangle 30"/>
            <p:cNvSpPr>
              <a:spLocks/>
            </p:cNvSpPr>
            <p:nvPr/>
          </p:nvSpPr>
          <p:spPr>
            <a:xfrm>
              <a:off x="367045" y="1996437"/>
              <a:ext cx="6261017" cy="9458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IE" sz="2000" dirty="0" smtClean="0">
                  <a:solidFill>
                    <a:schemeClr val="tx1"/>
                  </a:solidFill>
                  <a:latin typeface="AR BLANCA" panose="02000000000000000000" pitchFamily="2" charset="0"/>
                </a:rPr>
                <a:t> </a:t>
              </a:r>
            </a:p>
            <a:p>
              <a:pPr>
                <a:defRPr/>
              </a:pPr>
              <a:r>
                <a:rPr lang="ga-IE" dirty="0" smtClean="0">
                  <a:solidFill>
                    <a:schemeClr val="tx1"/>
                  </a:solidFill>
                  <a:latin typeface="Arial" panose="020B0604020202020204" pitchFamily="34" charset="0"/>
                  <a:cs typeface="Arial" panose="020B0604020202020204" pitchFamily="34" charset="0"/>
                </a:rPr>
                <a:t>Cé a bheadh ábalta deireadh a chur leis an </a:t>
              </a:r>
              <a:r>
                <a:rPr lang="en-IE" dirty="0" err="1" smtClean="0">
                  <a:solidFill>
                    <a:schemeClr val="tx1"/>
                  </a:solidFill>
                  <a:latin typeface="Arial" panose="020B0604020202020204" pitchFamily="34" charset="0"/>
                  <a:cs typeface="Arial" panose="020B0604020202020204" pitchFamily="34" charset="0"/>
                </a:rPr>
                <a:t>mionn</a:t>
              </a:r>
              <a:r>
                <a:rPr lang="ga-IE" dirty="0" smtClean="0">
                  <a:solidFill>
                    <a:schemeClr val="tx1"/>
                  </a:solidFill>
                  <a:latin typeface="Arial" panose="020B0604020202020204" pitchFamily="34" charset="0"/>
                  <a:cs typeface="Arial" panose="020B0604020202020204" pitchFamily="34" charset="0"/>
                </a:rPr>
                <a:t>, dar leis an gConallach?</a:t>
              </a:r>
              <a:endParaRPr lang="en-GB" sz="2000" dirty="0">
                <a:solidFill>
                  <a:schemeClr val="tx1"/>
                </a:solidFill>
                <a:latin typeface="AR BLANCA" panose="02000000000000000000" pitchFamily="2" charset="0"/>
              </a:endParaRPr>
            </a:p>
            <a:p>
              <a:pPr>
                <a:defRPr/>
              </a:pPr>
              <a:endParaRPr lang="en-GB" sz="2000" dirty="0">
                <a:solidFill>
                  <a:schemeClr val="tx1"/>
                </a:solidFill>
                <a:latin typeface="AR BLANCA" panose="02000000000000000000" pitchFamily="2" charset="0"/>
              </a:endParaRPr>
            </a:p>
          </p:txBody>
        </p:sp>
        <p:sp>
          <p:nvSpPr>
            <p:cNvPr id="32" name="Oval 31"/>
            <p:cNvSpPr/>
            <p:nvPr/>
          </p:nvSpPr>
          <p:spPr>
            <a:xfrm>
              <a:off x="-344505" y="1994449"/>
              <a:ext cx="715544" cy="945848"/>
            </a:xfrm>
            <a:prstGeom prst="ellipse">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400" b="1" dirty="0"/>
                <a:t>?</a:t>
              </a:r>
            </a:p>
          </p:txBody>
        </p:sp>
      </p:grpSp>
      <p:sp>
        <p:nvSpPr>
          <p:cNvPr id="21" name="Rectangle 4"/>
          <p:cNvSpPr>
            <a:spLocks noChangeArrowheads="1"/>
          </p:cNvSpPr>
          <p:nvPr/>
        </p:nvSpPr>
        <p:spPr bwMode="auto">
          <a:xfrm>
            <a:off x="540467" y="5978404"/>
            <a:ext cx="3922866" cy="495108"/>
          </a:xfrm>
          <a:prstGeom prst="rect">
            <a:avLst/>
          </a:prstGeom>
          <a:solidFill>
            <a:srgbClr val="E0E2DD"/>
          </a:solidFill>
          <a:ln>
            <a:solidFill>
              <a:schemeClr val="tx1"/>
            </a:solidFill>
          </a:ln>
          <a:effectLst>
            <a:outerShdw blurRad="50800" dist="38100" dir="2700000" algn="tl" rotWithShape="0">
              <a:prstClr val="black">
                <a:alpha val="40000"/>
              </a:prstClr>
            </a:outerShdw>
          </a:effectLst>
          <a:extLst/>
        </p:spPr>
        <p:txBody>
          <a:bodyPr wrap="square" lIns="108000" tIns="108000" rIns="108000" bIns="108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ga-IE" altLang="en-US" dirty="0" smtClean="0">
                <a:solidFill>
                  <a:schemeClr val="tx1"/>
                </a:solidFill>
                <a:latin typeface="Tw Cen MT" panose="020B0602020104020603" pitchFamily="34" charset="0"/>
              </a:rPr>
              <a:t>Féach leathanach </a:t>
            </a:r>
            <a:r>
              <a:rPr lang="en-US" altLang="en-US" smtClean="0">
                <a:solidFill>
                  <a:schemeClr val="tx1"/>
                </a:solidFill>
                <a:latin typeface="Tw Cen MT" panose="020B0602020104020603" pitchFamily="34" charset="0"/>
              </a:rPr>
              <a:t>66 </a:t>
            </a:r>
            <a:r>
              <a:rPr lang="ga-IE" altLang="en-US" smtClean="0">
                <a:solidFill>
                  <a:schemeClr val="tx1"/>
                </a:solidFill>
                <a:latin typeface="Tw Cen MT" panose="020B0602020104020603" pitchFamily="34" charset="0"/>
              </a:rPr>
              <a:t>i </a:t>
            </a:r>
            <a:r>
              <a:rPr lang="ga-IE" altLang="en-US" dirty="0" smtClean="0">
                <a:solidFill>
                  <a:schemeClr val="tx1"/>
                </a:solidFill>
                <a:latin typeface="Tw Cen MT" panose="020B0602020104020603" pitchFamily="34" charset="0"/>
              </a:rPr>
              <a:t>do leabhar oibre.</a:t>
            </a:r>
            <a:endParaRPr lang="ga-IE" altLang="en-US" dirty="0">
              <a:solidFill>
                <a:schemeClr val="tx1"/>
              </a:solidFill>
              <a:latin typeface="Tw Cen MT" panose="020B0602020104020603" pitchFamily="34" charset="0"/>
            </a:endParaRPr>
          </a:p>
        </p:txBody>
      </p:sp>
      <p:grpSp>
        <p:nvGrpSpPr>
          <p:cNvPr id="27" name="Group 26"/>
          <p:cNvGrpSpPr>
            <a:grpSpLocks noChangeAspect="1"/>
          </p:cNvGrpSpPr>
          <p:nvPr/>
        </p:nvGrpSpPr>
        <p:grpSpPr bwMode="auto">
          <a:xfrm>
            <a:off x="4639650" y="5768076"/>
            <a:ext cx="7015981" cy="720000"/>
            <a:chOff x="-2601110" y="5690093"/>
            <a:chExt cx="7045050" cy="828315"/>
          </a:xfrm>
          <a:solidFill>
            <a:srgbClr val="E0E2DD"/>
          </a:solidFill>
        </p:grpSpPr>
        <p:sp>
          <p:nvSpPr>
            <p:cNvPr id="28" name="Rectangle 27"/>
            <p:cNvSpPr>
              <a:spLocks/>
            </p:cNvSpPr>
            <p:nvPr/>
          </p:nvSpPr>
          <p:spPr>
            <a:xfrm>
              <a:off x="-1882163" y="5690093"/>
              <a:ext cx="6326103" cy="8283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ga-IE" sz="2000" dirty="0" smtClean="0">
                  <a:solidFill>
                    <a:schemeClr val="tx1"/>
                  </a:solidFill>
                  <a:latin typeface="AR BLANCA" panose="02000000000000000000" pitchFamily="2" charset="0"/>
                </a:rPr>
                <a:t> </a:t>
              </a:r>
            </a:p>
            <a:p>
              <a:pPr>
                <a:defRPr/>
              </a:pPr>
              <a:r>
                <a:rPr lang="ga-IE" dirty="0" smtClean="0">
                  <a:solidFill>
                    <a:schemeClr val="tx1"/>
                  </a:solidFill>
                  <a:latin typeface="Arial" panose="020B0604020202020204" pitchFamily="34" charset="0"/>
                  <a:cs typeface="Arial" panose="020B0604020202020204" pitchFamily="34" charset="0"/>
                </a:rPr>
                <a:t>Cé na habairtí san fhorógra a thugann le fios nach mbeadh Ó Conaill sásta an mionn</a:t>
              </a:r>
              <a:r>
                <a:rPr lang="en-US" dirty="0" smtClean="0">
                  <a:solidFill>
                    <a:schemeClr val="tx1"/>
                  </a:solidFill>
                  <a:latin typeface="Arial" panose="020B0604020202020204" pitchFamily="34" charset="0"/>
                  <a:cs typeface="Arial" panose="020B0604020202020204" pitchFamily="34" charset="0"/>
                </a:rPr>
                <a:t> </a:t>
              </a:r>
              <a:r>
                <a:rPr lang="ga-IE" dirty="0" smtClean="0">
                  <a:solidFill>
                    <a:schemeClr val="tx1"/>
                  </a:solidFill>
                  <a:latin typeface="Arial" panose="020B0604020202020204" pitchFamily="34" charset="0"/>
                  <a:cs typeface="Arial" panose="020B0604020202020204" pitchFamily="34" charset="0"/>
                </a:rPr>
                <a:t>a </a:t>
              </a:r>
              <a:r>
                <a:rPr lang="en-US" dirty="0" err="1" smtClean="0">
                  <a:solidFill>
                    <a:schemeClr val="tx1"/>
                  </a:solidFill>
                  <a:latin typeface="Arial" panose="020B0604020202020204" pitchFamily="34" charset="0"/>
                  <a:cs typeface="Arial" panose="020B0604020202020204" pitchFamily="34" charset="0"/>
                </a:rPr>
                <a:t>thabhairt</a:t>
              </a:r>
              <a:r>
                <a:rPr lang="en-IE" dirty="0" smtClean="0">
                  <a:solidFill>
                    <a:schemeClr val="tx1"/>
                  </a:solidFill>
                  <a:latin typeface="Arial" panose="020B0604020202020204" pitchFamily="34" charset="0"/>
                  <a:cs typeface="Arial" panose="020B0604020202020204" pitchFamily="34" charset="0"/>
                </a:rPr>
                <a:t>,</a:t>
              </a:r>
              <a:r>
                <a:rPr lang="ga-IE" dirty="0" smtClean="0">
                  <a:solidFill>
                    <a:schemeClr val="tx1"/>
                  </a:solidFill>
                  <a:latin typeface="Arial" panose="020B0604020202020204" pitchFamily="34" charset="0"/>
                  <a:cs typeface="Arial" panose="020B0604020202020204" pitchFamily="34" charset="0"/>
                </a:rPr>
                <a:t> dá dtoghfaí é?</a:t>
              </a:r>
              <a:endParaRPr lang="ga-IE" sz="2000" dirty="0" smtClean="0">
                <a:solidFill>
                  <a:schemeClr val="tx1"/>
                </a:solidFill>
                <a:latin typeface="AR BLANCA" panose="02000000000000000000" pitchFamily="2" charset="0"/>
              </a:endParaRPr>
            </a:p>
            <a:p>
              <a:pPr>
                <a:defRPr/>
              </a:pPr>
              <a:endParaRPr lang="ga-IE" sz="2000" dirty="0">
                <a:solidFill>
                  <a:schemeClr val="tx1"/>
                </a:solidFill>
                <a:latin typeface="AR BLANCA" panose="02000000000000000000" pitchFamily="2" charset="0"/>
              </a:endParaRPr>
            </a:p>
          </p:txBody>
        </p:sp>
        <p:sp>
          <p:nvSpPr>
            <p:cNvPr id="29" name="Oval 28"/>
            <p:cNvSpPr/>
            <p:nvPr/>
          </p:nvSpPr>
          <p:spPr>
            <a:xfrm>
              <a:off x="-2601110" y="5690093"/>
              <a:ext cx="722984" cy="828315"/>
            </a:xfrm>
            <a:prstGeom prst="ellipse">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4400" b="1" dirty="0" smtClean="0"/>
                <a:t>?</a:t>
              </a:r>
              <a:endParaRPr lang="ga-IE" sz="4400" b="1" dirty="0"/>
            </a:p>
          </p:txBody>
        </p:sp>
      </p:grpSp>
      <p:sp>
        <p:nvSpPr>
          <p:cNvPr id="13" name="Rectangle 4"/>
          <p:cNvSpPr>
            <a:spLocks noChangeArrowheads="1"/>
          </p:cNvSpPr>
          <p:nvPr/>
        </p:nvSpPr>
        <p:spPr bwMode="auto">
          <a:xfrm>
            <a:off x="711200" y="1033670"/>
            <a:ext cx="10780476" cy="1233772"/>
          </a:xfrm>
          <a:prstGeom prst="rect">
            <a:avLst/>
          </a:prstGeom>
          <a:solidFill>
            <a:srgbClr val="E0E2DD"/>
          </a:solidFill>
          <a:ln>
            <a:solidFill>
              <a:schemeClr val="tx1"/>
            </a:solidFill>
          </a:ln>
          <a:effectLst>
            <a:outerShdw blurRad="50800" dist="38100" dir="2700000" algn="tl" rotWithShape="0">
              <a:prstClr val="black">
                <a:alpha val="40000"/>
              </a:prstClr>
            </a:outerShdw>
          </a:effectLst>
          <a:extLst/>
        </p:spPr>
        <p:txBody>
          <a:bodyPr wrap="square" lIns="108000" tIns="108000" rIns="108000" bIns="108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nSpc>
                <a:spcPct val="100000"/>
              </a:lnSpc>
              <a:spcBef>
                <a:spcPct val="0"/>
              </a:spcBef>
              <a:buNone/>
            </a:pPr>
            <a:r>
              <a:rPr lang="ga-IE" altLang="en-US" sz="2200" dirty="0" smtClean="0">
                <a:solidFill>
                  <a:schemeClr val="tx1"/>
                </a:solidFill>
                <a:latin typeface="Tw Cen MT" panose="020B0602020104020603" pitchFamily="34" charset="0"/>
              </a:rPr>
              <a:t>Reáchtáladh fothoghchán sa bhliain 1828 i gCo. an Chláir. D’fhógair Ó Conaill go mbeadh sé féin ina iarrthóir. </a:t>
            </a:r>
            <a:r>
              <a:rPr lang="ga-IE" sz="2200" dirty="0" smtClean="0">
                <a:solidFill>
                  <a:schemeClr val="tx1"/>
                </a:solidFill>
                <a:latin typeface="Tw Cen MT" panose="020B0602020104020603" pitchFamily="34" charset="0"/>
              </a:rPr>
              <a:t>Seo thíos cuid d’fhorógra toghcháin a chuir Dónall Ó Conaill amach. Cuireadh i gcló é san </a:t>
            </a:r>
            <a:r>
              <a:rPr lang="ga-IE" sz="2200" i="1" dirty="0" err="1" smtClean="0">
                <a:solidFill>
                  <a:schemeClr val="tx1"/>
                </a:solidFill>
                <a:latin typeface="Tw Cen MT" panose="020B0602020104020603" pitchFamily="34" charset="0"/>
              </a:rPr>
              <a:t>Evening</a:t>
            </a:r>
            <a:r>
              <a:rPr lang="ga-IE" sz="2200" i="1" dirty="0" smtClean="0">
                <a:solidFill>
                  <a:schemeClr val="tx1"/>
                </a:solidFill>
                <a:latin typeface="Tw Cen MT" panose="020B0602020104020603" pitchFamily="34" charset="0"/>
              </a:rPr>
              <a:t> Post</a:t>
            </a:r>
            <a:r>
              <a:rPr lang="ga-IE" sz="2200" dirty="0" smtClean="0">
                <a:solidFill>
                  <a:schemeClr val="tx1"/>
                </a:solidFill>
                <a:latin typeface="Tw Cen MT" panose="020B0602020104020603" pitchFamily="34" charset="0"/>
              </a:rPr>
              <a:t>, nuachtán i mBaile Átha Cliath, ar an 24 Meitheamh 1828. </a:t>
            </a:r>
            <a:endParaRPr lang="ga-IE" sz="2200" dirty="0">
              <a:solidFill>
                <a:schemeClr val="tx1"/>
              </a:solidFill>
              <a:latin typeface="Tw Cen MT" panose="020B0602020104020603" pitchFamily="34" charset="0"/>
            </a:endParaRPr>
          </a:p>
        </p:txBody>
      </p:sp>
    </p:spTree>
    <p:extLst>
      <p:ext uri="{BB962C8B-B14F-4D97-AF65-F5344CB8AC3E}">
        <p14:creationId xmlns:p14="http://schemas.microsoft.com/office/powerpoint/2010/main" val="209882921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15"/>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8"/>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nodeType="clickEffect">
                                  <p:stCondLst>
                                    <p:cond delay="0"/>
                                  </p:stCondLst>
                                  <p:childTnLst>
                                    <p:set>
                                      <p:cBhvr>
                                        <p:cTn id="25" dur="1" fill="hold">
                                          <p:stCondLst>
                                            <p:cond delay="0"/>
                                          </p:stCondLst>
                                        </p:cTn>
                                        <p:tgtEl>
                                          <p:spTgt spid="24"/>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27"/>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500"/>
                                        <p:tgtEl>
                                          <p:spTgt spid="30"/>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500" fill="hold"/>
                                        <p:tgtEl>
                                          <p:spTgt spid="21"/>
                                        </p:tgtEl>
                                        <p:attrNameLst>
                                          <p:attrName>ppt_x</p:attrName>
                                        </p:attrNameLst>
                                      </p:cBhvr>
                                      <p:tavLst>
                                        <p:tav tm="0">
                                          <p:val>
                                            <p:strVal val="#ppt_x"/>
                                          </p:val>
                                        </p:tav>
                                        <p:tav tm="100000">
                                          <p:val>
                                            <p:strVal val="#ppt_x"/>
                                          </p:val>
                                        </p:tav>
                                      </p:tavLst>
                                    </p:anim>
                                    <p:anim calcmode="lin" valueType="num">
                                      <p:cBhvr additive="base">
                                        <p:cTn id="41"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6279</TotalTime>
  <Words>1637</Words>
  <Application>Microsoft Office PowerPoint</Application>
  <PresentationFormat>Custom</PresentationFormat>
  <Paragraphs>138</Paragraphs>
  <Slides>20</Slides>
  <Notes>12</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Acht Fuascailte na gCaitliceach, 1829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maire ni ghallchobhair</dc:creator>
  <cp:lastModifiedBy>Sinéad Nic Gearailt</cp:lastModifiedBy>
  <cp:revision>329</cp:revision>
  <cp:lastPrinted>2019-07-19T10:31:54Z</cp:lastPrinted>
  <dcterms:created xsi:type="dcterms:W3CDTF">2017-08-15T14:39:50Z</dcterms:created>
  <dcterms:modified xsi:type="dcterms:W3CDTF">2020-01-22T16:22:54Z</dcterms:modified>
</cp:coreProperties>
</file>