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8" r:id="rId2"/>
    <p:sldId id="300" r:id="rId3"/>
    <p:sldId id="301" r:id="rId4"/>
    <p:sldId id="286" r:id="rId5"/>
    <p:sldId id="303" r:id="rId6"/>
    <p:sldId id="279" r:id="rId7"/>
    <p:sldId id="292" r:id="rId8"/>
    <p:sldId id="284" r:id="rId9"/>
    <p:sldId id="285" r:id="rId10"/>
    <p:sldId id="294" r:id="rId11"/>
    <p:sldId id="293" r:id="rId12"/>
    <p:sldId id="299" r:id="rId13"/>
    <p:sldId id="291" r:id="rId14"/>
    <p:sldId id="280" r:id="rId15"/>
    <p:sldId id="295" r:id="rId16"/>
    <p:sldId id="289" r:id="rId17"/>
    <p:sldId id="287" r:id="rId18"/>
    <p:sldId id="290" r:id="rId19"/>
    <p:sldId id="296" r:id="rId20"/>
    <p:sldId id="297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C3D"/>
    <a:srgbClr val="996633"/>
    <a:srgbClr val="996600"/>
    <a:srgbClr val="ACA092"/>
    <a:srgbClr val="DCA974"/>
    <a:srgbClr val="F2E5C3"/>
    <a:srgbClr val="FFFFFF"/>
    <a:srgbClr val="9D2723"/>
    <a:srgbClr val="AC0B07"/>
    <a:srgbClr val="CBA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5867" autoAdjust="0"/>
  </p:normalViewPr>
  <p:slideViewPr>
    <p:cSldViewPr snapToGrid="0">
      <p:cViewPr varScale="1">
        <p:scale>
          <a:sx n="84" d="100"/>
          <a:sy n="84" d="100"/>
        </p:scale>
        <p:origin x="-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Cheanntásc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Coinneálaí Ionaid Dá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7737B-34E8-431D-B363-C213D95CC5F6}" type="datetimeFigureOut">
              <a:rPr lang="ga-IE" smtClean="0"/>
              <a:t>18/11/2019</a:t>
            </a:fld>
            <a:endParaRPr lang="ga-IE"/>
          </a:p>
        </p:txBody>
      </p:sp>
      <p:sp>
        <p:nvSpPr>
          <p:cNvPr id="4" name="Coinneálaí Ionaid Bhuntásc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Coinneálaí Ionaid Uimhir Sleamhnáin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62DFA-6947-4D87-972A-DB3FEA27D40F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749939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F2D7D-78C5-4882-8CCC-CA89C7E3C101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0FBEE-7144-41DF-BEB4-A35C1DE2B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6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0FBEE-7144-41DF-BEB4-A35C1DE2B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22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0FBEE-7144-41DF-BEB4-A35C1DE2B2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27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0FBEE-7144-41DF-BEB4-A35C1DE2B2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4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0FBEE-7144-41DF-BEB4-A35C1DE2B2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42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0FBEE-7144-41DF-BEB4-A35C1DE2B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6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0FBEE-7144-41DF-BEB4-A35C1DE2B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8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0FBEE-7144-41DF-BEB4-A35C1DE2B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8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0FBEE-7144-41DF-BEB4-A35C1DE2B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95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0FBEE-7144-41DF-BEB4-A35C1DE2B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14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0FBEE-7144-41DF-BEB4-A35C1DE2B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1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0FBEE-7144-41DF-BEB4-A35C1DE2B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14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0FBEE-7144-41DF-BEB4-A35C1DE2B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6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3B7-64A2-4A61-9B39-5F51BAAB8A0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3F52-1B66-4D17-BA17-14444877B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3B7-64A2-4A61-9B39-5F51BAAB8A0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3F52-1B66-4D17-BA17-14444877B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2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3B7-64A2-4A61-9B39-5F51BAAB8A0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3F52-1B66-4D17-BA17-14444877B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3B7-64A2-4A61-9B39-5F51BAAB8A0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3F52-1B66-4D17-BA17-14444877B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3B7-64A2-4A61-9B39-5F51BAAB8A0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3F52-1B66-4D17-BA17-14444877B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0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3B7-64A2-4A61-9B39-5F51BAAB8A0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3F52-1B66-4D17-BA17-14444877B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4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3B7-64A2-4A61-9B39-5F51BAAB8A0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3F52-1B66-4D17-BA17-14444877B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3B7-64A2-4A61-9B39-5F51BAAB8A0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3F52-1B66-4D17-BA17-14444877B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3B7-64A2-4A61-9B39-5F51BAAB8A0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3F52-1B66-4D17-BA17-14444877B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3B7-64A2-4A61-9B39-5F51BAAB8A0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3F52-1B66-4D17-BA17-14444877B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5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A23B7-64A2-4A61-9B39-5F51BAAB8A0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23F52-1B66-4D17-BA17-14444877B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A23B7-64A2-4A61-9B39-5F51BAAB8A0F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23F52-1B66-4D17-BA17-14444877B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87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.jp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jp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education/topics/z87tn3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hyperlink" Target="https://www.youtube.com/watch?v=NfGdWhhjptk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171" y="2452914"/>
            <a:ext cx="5445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7200" b="1" dirty="0" smtClean="0">
                <a:latin typeface="Pristina" panose="03060402040406080204" pitchFamily="66" charset="0"/>
              </a:rPr>
              <a:t>An tSean-Ghréig</a:t>
            </a:r>
            <a:endParaRPr lang="ga-IE" sz="7200" b="1" dirty="0">
              <a:latin typeface="Pristina" panose="0306040204040608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53" name="Picture 2" descr="R:\An Gum\Ginearalta\Féach Thart\FÉACH THART - R6\Stair - FT R6\Sleamhnáin - FT - Stair - R6\Íomhánna - Sleamhnáin - FT Stair - R6\Ealaín - Sleamhnáin - FT Stair - R6\Christine Warner\Greek City States S4 REVIS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974" y="1191990"/>
            <a:ext cx="5468351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7"/>
          <p:cNvCxnSpPr>
            <a:cxnSpLocks noChangeShapeType="1"/>
            <a:stCxn id="56" idx="2"/>
          </p:cNvCxnSpPr>
          <p:nvPr/>
        </p:nvCxnSpPr>
        <p:spPr bwMode="auto">
          <a:xfrm>
            <a:off x="6410053" y="3075809"/>
            <a:ext cx="1506340" cy="26343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Bosca téacs 55"/>
          <p:cNvSpPr txBox="1"/>
          <p:nvPr/>
        </p:nvSpPr>
        <p:spPr>
          <a:xfrm>
            <a:off x="6152610" y="2821893"/>
            <a:ext cx="51488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smtClean="0"/>
              <a:t>Deilfe</a:t>
            </a:r>
            <a:endParaRPr lang="ga-IE" sz="1050" b="1" dirty="0"/>
          </a:p>
        </p:txBody>
      </p:sp>
      <p:sp>
        <p:nvSpPr>
          <p:cNvPr id="57" name="Bosca téacs 56"/>
          <p:cNvSpPr txBox="1"/>
          <p:nvPr/>
        </p:nvSpPr>
        <p:spPr>
          <a:xfrm>
            <a:off x="8748634" y="4007425"/>
            <a:ext cx="70884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smtClean="0"/>
              <a:t>An Aithin</a:t>
            </a:r>
            <a:endParaRPr lang="ga-IE" sz="1050" b="1" dirty="0"/>
          </a:p>
        </p:txBody>
      </p:sp>
      <p:cxnSp>
        <p:nvCxnSpPr>
          <p:cNvPr id="58" name="Straight Arrow Connector 7"/>
          <p:cNvCxnSpPr>
            <a:cxnSpLocks noChangeShapeType="1"/>
            <a:stCxn id="57" idx="0"/>
          </p:cNvCxnSpPr>
          <p:nvPr/>
        </p:nvCxnSpPr>
        <p:spPr bwMode="auto">
          <a:xfrm flipH="1" flipV="1">
            <a:off x="8607758" y="3633566"/>
            <a:ext cx="495300" cy="373859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7"/>
          <p:cNvCxnSpPr>
            <a:cxnSpLocks noChangeShapeType="1"/>
            <a:stCxn id="60" idx="0"/>
          </p:cNvCxnSpPr>
          <p:nvPr/>
        </p:nvCxnSpPr>
        <p:spPr bwMode="auto">
          <a:xfrm flipV="1">
            <a:off x="7378231" y="4233642"/>
            <a:ext cx="572301" cy="31854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Bosca téacs 59"/>
          <p:cNvSpPr txBox="1"/>
          <p:nvPr/>
        </p:nvSpPr>
        <p:spPr>
          <a:xfrm>
            <a:off x="7104758" y="4552184"/>
            <a:ext cx="54694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smtClean="0"/>
              <a:t>Sparta</a:t>
            </a:r>
            <a:endParaRPr lang="ga-IE" sz="1050" b="1" dirty="0"/>
          </a:p>
        </p:txBody>
      </p:sp>
      <p:sp>
        <p:nvSpPr>
          <p:cNvPr id="61" name="Bosca téacs 60"/>
          <p:cNvSpPr txBox="1"/>
          <p:nvPr/>
        </p:nvSpPr>
        <p:spPr>
          <a:xfrm>
            <a:off x="6502732" y="4106683"/>
            <a:ext cx="65755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smtClean="0"/>
              <a:t>Oilimpia</a:t>
            </a:r>
            <a:endParaRPr lang="ga-IE" sz="1050" b="1" dirty="0"/>
          </a:p>
        </p:txBody>
      </p:sp>
      <p:cxnSp>
        <p:nvCxnSpPr>
          <p:cNvPr id="62" name="Straight Arrow Connector 7"/>
          <p:cNvCxnSpPr>
            <a:cxnSpLocks noChangeShapeType="1"/>
            <a:stCxn id="61" idx="0"/>
          </p:cNvCxnSpPr>
          <p:nvPr/>
        </p:nvCxnSpPr>
        <p:spPr bwMode="auto">
          <a:xfrm flipV="1">
            <a:off x="6831508" y="3914559"/>
            <a:ext cx="713821" cy="1921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7"/>
          <p:cNvCxnSpPr>
            <a:cxnSpLocks noChangeShapeType="1"/>
            <a:stCxn id="64" idx="0"/>
          </p:cNvCxnSpPr>
          <p:nvPr/>
        </p:nvCxnSpPr>
        <p:spPr bwMode="auto">
          <a:xfrm flipH="1" flipV="1">
            <a:off x="8141038" y="3754259"/>
            <a:ext cx="516205" cy="60634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Bosca téacs 63"/>
          <p:cNvSpPr txBox="1"/>
          <p:nvPr/>
        </p:nvSpPr>
        <p:spPr>
          <a:xfrm>
            <a:off x="8232286" y="4360599"/>
            <a:ext cx="84991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smtClean="0"/>
              <a:t>An Choraint</a:t>
            </a:r>
            <a:endParaRPr lang="ga-IE" sz="1050" b="1" dirty="0"/>
          </a:p>
        </p:txBody>
      </p:sp>
      <p:cxnSp>
        <p:nvCxnSpPr>
          <p:cNvPr id="65" name="Straight Arrow Connector 7"/>
          <p:cNvCxnSpPr>
            <a:cxnSpLocks noChangeShapeType="1"/>
            <a:stCxn id="66" idx="2"/>
          </p:cNvCxnSpPr>
          <p:nvPr/>
        </p:nvCxnSpPr>
        <p:spPr bwMode="auto">
          <a:xfrm>
            <a:off x="7817979" y="3064765"/>
            <a:ext cx="504296" cy="32087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Bosca téacs 65"/>
          <p:cNvSpPr txBox="1"/>
          <p:nvPr/>
        </p:nvSpPr>
        <p:spPr>
          <a:xfrm>
            <a:off x="7477180" y="2810849"/>
            <a:ext cx="68159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smtClean="0"/>
              <a:t>An Téibh</a:t>
            </a:r>
            <a:endParaRPr lang="ga-IE" sz="1050" b="1" dirty="0"/>
          </a:p>
        </p:txBody>
      </p:sp>
      <p:cxnSp>
        <p:nvCxnSpPr>
          <p:cNvPr id="68" name="Straight Arrow Connector 7"/>
          <p:cNvCxnSpPr>
            <a:cxnSpLocks noChangeShapeType="1"/>
            <a:stCxn id="69" idx="2"/>
          </p:cNvCxnSpPr>
          <p:nvPr/>
        </p:nvCxnSpPr>
        <p:spPr bwMode="auto">
          <a:xfrm>
            <a:off x="8476459" y="2714639"/>
            <a:ext cx="45575" cy="5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Bosca téacs 68"/>
          <p:cNvSpPr txBox="1"/>
          <p:nvPr/>
        </p:nvSpPr>
        <p:spPr>
          <a:xfrm>
            <a:off x="8211001" y="2460723"/>
            <a:ext cx="53091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err="1" smtClean="0"/>
              <a:t>Cailsis</a:t>
            </a:r>
            <a:endParaRPr lang="ga-IE" sz="1050" b="1" dirty="0"/>
          </a:p>
        </p:txBody>
      </p:sp>
      <p:cxnSp>
        <p:nvCxnSpPr>
          <p:cNvPr id="70" name="Straight Arrow Connector 7"/>
          <p:cNvCxnSpPr>
            <a:cxnSpLocks noChangeShapeType="1"/>
            <a:stCxn id="71" idx="2"/>
          </p:cNvCxnSpPr>
          <p:nvPr/>
        </p:nvCxnSpPr>
        <p:spPr bwMode="auto">
          <a:xfrm flipH="1">
            <a:off x="8655829" y="3236335"/>
            <a:ext cx="475282" cy="102909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Bosca téacs 70"/>
          <p:cNvSpPr txBox="1"/>
          <p:nvPr/>
        </p:nvSpPr>
        <p:spPr>
          <a:xfrm>
            <a:off x="8817563" y="2982419"/>
            <a:ext cx="62709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err="1" smtClean="0"/>
              <a:t>Eireitria</a:t>
            </a:r>
            <a:endParaRPr lang="ga-IE" sz="1050" b="1" dirty="0"/>
          </a:p>
        </p:txBody>
      </p:sp>
      <p:sp>
        <p:nvSpPr>
          <p:cNvPr id="72" name="Bosca téacs 71"/>
          <p:cNvSpPr txBox="1"/>
          <p:nvPr/>
        </p:nvSpPr>
        <p:spPr>
          <a:xfrm>
            <a:off x="5962974" y="1191990"/>
            <a:ext cx="3906839" cy="461665"/>
          </a:xfrm>
          <a:prstGeom prst="rect">
            <a:avLst/>
          </a:prstGeom>
          <a:solidFill>
            <a:srgbClr val="996633">
              <a:alpha val="89804"/>
            </a:srgb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ga-IE" sz="24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Cathairstáit na Sean-Ghréige</a:t>
            </a:r>
          </a:p>
        </p:txBody>
      </p:sp>
      <p:sp>
        <p:nvSpPr>
          <p:cNvPr id="73" name="Bosca téacs 72"/>
          <p:cNvSpPr txBox="1"/>
          <p:nvPr/>
        </p:nvSpPr>
        <p:spPr>
          <a:xfrm>
            <a:off x="10220310" y="2483339"/>
            <a:ext cx="987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16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An Pheirs</a:t>
            </a:r>
            <a:endParaRPr lang="ga-IE" sz="1600" dirty="0"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74" name="Bosca téacs 73"/>
          <p:cNvSpPr txBox="1"/>
          <p:nvPr/>
        </p:nvSpPr>
        <p:spPr>
          <a:xfrm>
            <a:off x="8789780" y="5053883"/>
            <a:ext cx="99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1600" dirty="0" smtClean="0">
                <a:latin typeface="Berlin Sans FB" panose="020E0602020502020306" pitchFamily="34" charset="0"/>
                <a:cs typeface="Aharoni" panose="02010803020104030203" pitchFamily="2" charset="-79"/>
              </a:rPr>
              <a:t>An Chréit</a:t>
            </a:r>
            <a:endParaRPr lang="ga-IE" sz="1600" dirty="0"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  <p:grpSp>
        <p:nvGrpSpPr>
          <p:cNvPr id="75" name="Grúpa 74"/>
          <p:cNvGrpSpPr/>
          <p:nvPr/>
        </p:nvGrpSpPr>
        <p:grpSpPr>
          <a:xfrm>
            <a:off x="6295361" y="4976939"/>
            <a:ext cx="1368000" cy="415498"/>
            <a:chOff x="1183279" y="5210524"/>
            <a:chExt cx="1368000" cy="415498"/>
          </a:xfrm>
        </p:grpSpPr>
        <p:sp>
          <p:nvSpPr>
            <p:cNvPr id="76" name="Bosca téacs 75"/>
            <p:cNvSpPr txBox="1"/>
            <p:nvPr/>
          </p:nvSpPr>
          <p:spPr>
            <a:xfrm>
              <a:off x="1183279" y="5210524"/>
              <a:ext cx="1368000" cy="415498"/>
            </a:xfrm>
            <a:prstGeom prst="rect">
              <a:avLst/>
            </a:prstGeom>
            <a:solidFill>
              <a:srgbClr val="996633">
                <a:alpha val="89804"/>
              </a:srgb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marL="180975"/>
              <a:r>
                <a:rPr lang="ga-IE" sz="1050" b="1" dirty="0" smtClean="0">
                  <a:cs typeface="Aharoni" panose="02010803020104030203" pitchFamily="2" charset="-79"/>
                </a:rPr>
                <a:t>Cathairstát</a:t>
              </a:r>
            </a:p>
            <a:p>
              <a:pPr marL="180975"/>
              <a:r>
                <a:rPr lang="ga-IE" sz="1050" b="1" dirty="0" smtClean="0">
                  <a:cs typeface="Aharoni" panose="02010803020104030203" pitchFamily="2" charset="-79"/>
                </a:rPr>
                <a:t>Láthair chreidimh</a:t>
              </a:r>
            </a:p>
          </p:txBody>
        </p:sp>
        <p:sp>
          <p:nvSpPr>
            <p:cNvPr id="77" name="Ubhchruth 76"/>
            <p:cNvSpPr/>
            <p:nvPr/>
          </p:nvSpPr>
          <p:spPr>
            <a:xfrm>
              <a:off x="1297970" y="5455923"/>
              <a:ext cx="81896" cy="8189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/>
            </a:p>
          </p:txBody>
        </p:sp>
        <p:sp>
          <p:nvSpPr>
            <p:cNvPr id="78" name="Ubhchruth 77"/>
            <p:cNvSpPr/>
            <p:nvPr/>
          </p:nvSpPr>
          <p:spPr>
            <a:xfrm>
              <a:off x="1293207" y="5288414"/>
              <a:ext cx="81896" cy="8189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/>
            </a:p>
          </p:txBody>
        </p:sp>
      </p:grpSp>
      <p:pic>
        <p:nvPicPr>
          <p:cNvPr id="36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20600">
            <a:off x="4812897" y="2729856"/>
            <a:ext cx="996478" cy="9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Horizontal Scroll 109"/>
          <p:cNvSpPr/>
          <p:nvPr/>
        </p:nvSpPr>
        <p:spPr>
          <a:xfrm>
            <a:off x="544051" y="489067"/>
            <a:ext cx="4716000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Impireacht na Peirse</a:t>
            </a:r>
            <a:endParaRPr lang="ga-IE" sz="36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1128107" y="2196688"/>
            <a:ext cx="3832668" cy="298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Ba í an </a:t>
            </a:r>
            <a:r>
              <a:rPr lang="ga-IE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Pheirs</a:t>
            </a:r>
            <a:r>
              <a:rPr lang="ga-IE" sz="2400" dirty="0">
                <a:solidFill>
                  <a:schemeClr val="tx1"/>
                </a:solidFill>
                <a:latin typeface="Tw Cen MT" panose="020B0602020104020603" pitchFamily="34" charset="0"/>
              </a:rPr>
              <a:t> an namhaid 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ba </a:t>
            </a:r>
            <a:r>
              <a:rPr lang="ga-IE" sz="2400" dirty="0" err="1">
                <a:solidFill>
                  <a:schemeClr val="tx1"/>
                </a:solidFill>
                <a:latin typeface="Tw Cen MT" panose="020B0602020104020603" pitchFamily="34" charset="0"/>
              </a:rPr>
              <a:t>chontúirtí</a:t>
            </a:r>
            <a:r>
              <a:rPr lang="ga-IE" sz="2400" dirty="0">
                <a:solidFill>
                  <a:schemeClr val="tx1"/>
                </a:solidFill>
                <a:latin typeface="Tw Cen MT" panose="020B0602020104020603" pitchFamily="34" charset="0"/>
              </a:rPr>
              <a:t> a bhí 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 cathairstáit na Sean-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Ghréige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iad i mbarr a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réime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Ba í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mpireacht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na Peirse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impireacht ba mhó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domhan ag an am.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28107" y="1885640"/>
            <a:ext cx="3832668" cy="3418594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Rinne na Peirsigh iarracht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Ghréig a ghabháil agus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iomaí cath a thit amach idir iad féin agus na Gréagaigh dá bharr. Ach ba leis na Gréagaigh an lá. Ceann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de na cathanna ba cháiliúla a troideadh ba ea </a:t>
            </a:r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ath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Mharatóin</a:t>
            </a: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 bwMode="auto">
          <a:xfrm>
            <a:off x="666278" y="5426718"/>
            <a:ext cx="3546114" cy="789747"/>
            <a:chOff x="437777" y="2198388"/>
            <a:chExt cx="6688568" cy="1526688"/>
          </a:xfrm>
          <a:solidFill>
            <a:srgbClr val="ACA092"/>
          </a:solidFill>
        </p:grpSpPr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363667" y="2675058"/>
              <a:ext cx="5762678" cy="1050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 is impireacht ann?</a:t>
              </a:r>
              <a:endPara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37777" y="2198388"/>
              <a:ext cx="1358041" cy="1113486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  <p:sp>
        <p:nvSpPr>
          <p:cNvPr id="32" name="Rectangle 31"/>
          <p:cNvSpPr>
            <a:spLocks noChangeAspect="1"/>
          </p:cNvSpPr>
          <p:nvPr/>
        </p:nvSpPr>
        <p:spPr bwMode="auto">
          <a:xfrm>
            <a:off x="544051" y="5392437"/>
            <a:ext cx="5162708" cy="933642"/>
          </a:xfrm>
          <a:prstGeom prst="rect">
            <a:avLst/>
          </a:prstGeom>
          <a:solidFill>
            <a:srgbClr val="ACA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é is impireacht ann ná</a:t>
            </a:r>
            <a:r>
              <a:rPr lang="ga-I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grúpa tíortha nó réigiún atá faoi cheannas 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aon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duine amháin nó an aon rialtais amháin.</a:t>
            </a:r>
            <a:r>
              <a:rPr lang="ga-I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ga-I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35" grpId="0" animBg="1"/>
      <p:bldP spid="152" grpId="0" animBg="1"/>
      <p:bldP spid="152" grpId="1" animBg="1"/>
      <p:bldP spid="8" grpId="0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18800" y="1754610"/>
            <a:ext cx="4212000" cy="387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11384">
            <a:off x="6416205" y="3037324"/>
            <a:ext cx="811796" cy="77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orizontal Scroll 109"/>
          <p:cNvSpPr/>
          <p:nvPr/>
        </p:nvSpPr>
        <p:spPr>
          <a:xfrm>
            <a:off x="544051" y="489067"/>
            <a:ext cx="9000000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Maratón: an chathair, an cath agus an rás</a:t>
            </a:r>
            <a:endParaRPr lang="ga-IE" sz="36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931984" y="1928294"/>
            <a:ext cx="5574323" cy="3528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bhliain 490 </a:t>
            </a:r>
            <a:r>
              <a:rPr lang="ga-IE" sz="22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RCh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bhuaigh na Gréagaigh </a:t>
            </a:r>
            <a:b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arm mór na Peirse i gcathair darbh ainm Maratón. Tá scéal ann gur rith teachtaire </a:t>
            </a:r>
            <a:b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ó Mharatón go dtí an Aithin tar éis an chatha agus scéala an bhua aige. D’éirigh leis an Aithin a bhaint amach agus an scéala a insint. </a:t>
            </a:r>
            <a:b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Ach, leis sin, thit sé fuar marbh in áit na mbonn. </a:t>
            </a:r>
            <a:r>
              <a:rPr lang="ga-IE" sz="2200" dirty="0">
                <a:solidFill>
                  <a:schemeClr val="tx1"/>
                </a:solidFill>
                <a:latin typeface="Tw Cen MT" panose="020B0602020104020603" pitchFamily="34" charset="0"/>
              </a:rPr>
              <a:t>Tá 40 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ciliméadar ar fad idir Maratón agus </a:t>
            </a:r>
            <a:b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Aithin. As an scéal sin a ainmnítear rás maratóin an lae inniu – rás 42.2 ciliméadar. </a:t>
            </a:r>
            <a:endParaRPr lang="ga-IE" sz="2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Rectangle 155"/>
          <p:cNvSpPr/>
          <p:nvPr/>
        </p:nvSpPr>
        <p:spPr bwMode="auto">
          <a:xfrm>
            <a:off x="552806" y="3632509"/>
            <a:ext cx="2556000" cy="2806418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Drámaíocht</a:t>
            </a:r>
          </a:p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an-dúil ag muintir na Sean-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Ghréige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sa drámaíocht. Tá cáil fós ar dhrámadóirí móra na Sean-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Ghréige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: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Aescaileas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Eoiripidéas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Sophocles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eile.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0"/>
          <a:stretch/>
        </p:blipFill>
        <p:spPr bwMode="auto">
          <a:xfrm>
            <a:off x="379954" y="1317626"/>
            <a:ext cx="2728852" cy="216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53771" y="917058"/>
            <a:ext cx="2838147" cy="2198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5850" y="4070188"/>
            <a:ext cx="2556000" cy="2376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ga-IE" sz="2000" b="1" dirty="0" smtClean="0">
                <a:latin typeface="Tw Cen MT" panose="020B0602020104020603" pitchFamily="34" charset="0"/>
              </a:rPr>
              <a:t>Na Déithe</a:t>
            </a:r>
            <a:endParaRPr lang="ga-IE" sz="2000" dirty="0" smtClean="0">
              <a:latin typeface="Tw Cen MT" panose="020B0602020104020603" pitchFamily="34" charset="0"/>
            </a:endParaRPr>
          </a:p>
          <a:p>
            <a:r>
              <a:rPr lang="ga-IE" sz="2000" dirty="0" smtClean="0">
                <a:latin typeface="Tw Cen MT" panose="020B0602020104020603" pitchFamily="34" charset="0"/>
              </a:rPr>
              <a:t>Chun na déithe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adhradh a chuirtí drámaí ar bun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sa tSean-Ghréig.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Ba é Diníseas dia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na drámaíochta.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53771" y="3372989"/>
            <a:ext cx="2556000" cy="2376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ga-IE" sz="2000" b="1" dirty="0" smtClean="0">
                <a:latin typeface="Tw Cen MT" panose="020B0602020104020603" pitchFamily="34" charset="0"/>
              </a:rPr>
              <a:t>Na </a:t>
            </a:r>
            <a:r>
              <a:rPr lang="ga-IE" sz="2000" b="1" dirty="0" err="1" smtClean="0">
                <a:latin typeface="Tw Cen MT" panose="020B0602020104020603" pitchFamily="34" charset="0"/>
              </a:rPr>
              <a:t>hAisteoirí</a:t>
            </a:r>
            <a:endParaRPr lang="ga-IE" sz="2000" dirty="0" smtClean="0">
              <a:latin typeface="Tw Cen MT" panose="020B0602020104020603" pitchFamily="34" charset="0"/>
            </a:endParaRPr>
          </a:p>
          <a:p>
            <a:r>
              <a:rPr lang="ga-IE" sz="2000" dirty="0" smtClean="0">
                <a:latin typeface="Tw Cen MT" panose="020B0602020104020603" pitchFamily="34" charset="0"/>
              </a:rPr>
              <a:t>Ní bhíodh aon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bhan-aisteoirí ann.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Fir a bhíodh i bpáirt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na mban. Chaitheadh gach aisteoir aghaidh fidil agus é ar stáitse.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136" name="Picture 135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6722">
            <a:off x="10284846" y="2881424"/>
            <a:ext cx="576000" cy="5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3441620" y="3354596"/>
            <a:ext cx="2556000" cy="2376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Na </a:t>
            </a:r>
            <a:r>
              <a:rPr lang="ga-IE" sz="22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hAmharclanna</a:t>
            </a:r>
            <a:endParaRPr lang="ga-IE" sz="2200" b="1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Tógadh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amharclanna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mar seo timpeall na Gréige. Tá an stáitse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lár. Tá na suíocháin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ina leathchiorcail thart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an stáitse.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78447" y="1747145"/>
            <a:ext cx="2916398" cy="21428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9775" y="1056706"/>
            <a:ext cx="3059389" cy="20323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6722">
            <a:off x="7064124" y="3614607"/>
            <a:ext cx="576000" cy="5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3954">
            <a:off x="1892980" y="3153519"/>
            <a:ext cx="574619" cy="55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560" y="2822189"/>
            <a:ext cx="528060" cy="5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Horizontal Scroll 29"/>
          <p:cNvSpPr/>
          <p:nvPr/>
        </p:nvSpPr>
        <p:spPr>
          <a:xfrm>
            <a:off x="619109" y="347855"/>
            <a:ext cx="3642022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An Amharclann</a:t>
            </a:r>
            <a:endParaRPr lang="ga-IE" sz="36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2" grpId="0" animBg="1"/>
      <p:bldP spid="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7193">
            <a:off x="7260788" y="2771893"/>
            <a:ext cx="1020424" cy="106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06225">
            <a:off x="2098863" y="4333324"/>
            <a:ext cx="754375" cy="69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41"/>
          <a:stretch/>
        </p:blipFill>
        <p:spPr bwMode="auto">
          <a:xfrm>
            <a:off x="2911921" y="1628218"/>
            <a:ext cx="2829455" cy="31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075" y1="94208" x2="97170" y2="93822"/>
                        <a14:foregroundMark x1="18396" y1="92664" x2="33962" y2="89961"/>
                        <a14:foregroundMark x1="14623" y1="95753" x2="28302" y2="98069"/>
                        <a14:foregroundMark x1="69340" y1="98069" x2="88208" y2="97683"/>
                        <a14:foregroundMark x1="89623" y1="97297" x2="89623" y2="97297"/>
                        <a14:foregroundMark x1="91509" y1="97297" x2="91509" y2="97297"/>
                        <a14:foregroundMark x1="90094" y1="97683" x2="90094" y2="97683"/>
                        <a14:backgroundMark x1="18868" y1="99228" x2="18868" y2="99228"/>
                        <a14:backgroundMark x1="21226" y1="99228" x2="21226" y2="99228"/>
                        <a14:backgroundMark x1="23113" y1="99228" x2="23113" y2="99228"/>
                        <a14:backgroundMark x1="25472" y1="99228" x2="25472" y2="99228"/>
                        <a14:backgroundMark x1="27358" y1="99614" x2="27358" y2="99614"/>
                        <a14:backgroundMark x1="81604" y1="99228" x2="98113" y2="98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82204" y="936288"/>
            <a:ext cx="2103206" cy="256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6155558" y="3435728"/>
            <a:ext cx="4843835" cy="2490380"/>
            <a:chOff x="71230" y="3757339"/>
            <a:chExt cx="2359993" cy="1574294"/>
          </a:xfrm>
        </p:grpSpPr>
        <p:sp>
          <p:nvSpPr>
            <p:cNvPr id="152" name="Rectangle 151"/>
            <p:cNvSpPr/>
            <p:nvPr/>
          </p:nvSpPr>
          <p:spPr bwMode="auto">
            <a:xfrm>
              <a:off x="71230" y="3897315"/>
              <a:ext cx="2310703" cy="14343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E3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ga-IE" sz="1600" dirty="0"/>
            </a:p>
          </p:txBody>
        </p:sp>
        <p:sp>
          <p:nvSpPr>
            <p:cNvPr id="2091" name="TextBox 28"/>
            <p:cNvSpPr txBox="1">
              <a:spLocks noChangeArrowheads="1"/>
            </p:cNvSpPr>
            <p:nvPr/>
          </p:nvSpPr>
          <p:spPr bwMode="auto">
            <a:xfrm>
              <a:off x="94885" y="3757339"/>
              <a:ext cx="2336338" cy="1556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ga-IE" altLang="en-US" sz="2200" dirty="0" smtClean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ga-IE" altLang="en-US" sz="2200" dirty="0" smtClean="0">
                  <a:latin typeface="Tw Cen MT" panose="020B0602020104020603" pitchFamily="34" charset="0"/>
                  <a:ea typeface="Sassoon Infant Rg" pitchFamily="50" charset="0"/>
                  <a:cs typeface="Sassoon Infant Rg" pitchFamily="50" charset="0"/>
                </a:rPr>
                <a:t>D’fhoghlaim na Rómhánaigh aibítir </a:t>
              </a:r>
              <a:br>
                <a:rPr lang="ga-IE" altLang="en-US" sz="2200" dirty="0" smtClean="0">
                  <a:latin typeface="Tw Cen MT" panose="020B0602020104020603" pitchFamily="34" charset="0"/>
                  <a:ea typeface="Sassoon Infant Rg" pitchFamily="50" charset="0"/>
                  <a:cs typeface="Sassoon Infant Rg" pitchFamily="50" charset="0"/>
                </a:rPr>
              </a:br>
              <a:r>
                <a:rPr lang="ga-IE" altLang="en-US" sz="2200" dirty="0" smtClean="0">
                  <a:latin typeface="Tw Cen MT" panose="020B0602020104020603" pitchFamily="34" charset="0"/>
                  <a:ea typeface="Sassoon Infant Rg" pitchFamily="50" charset="0"/>
                  <a:cs typeface="Sassoon Infant Rg" pitchFamily="50" charset="0"/>
                </a:rPr>
                <a:t>na Gréigise. Rinne siad mionathruithe uirthi agus ghlac siad chucu féin í. </a:t>
              </a:r>
              <a:br>
                <a:rPr lang="ga-IE" altLang="en-US" sz="2200" dirty="0" smtClean="0">
                  <a:latin typeface="Tw Cen MT" panose="020B0602020104020603" pitchFamily="34" charset="0"/>
                  <a:ea typeface="Sassoon Infant Rg" pitchFamily="50" charset="0"/>
                  <a:cs typeface="Sassoon Infant Rg" pitchFamily="50" charset="0"/>
                </a:rPr>
              </a:br>
              <a:r>
                <a:rPr lang="ga-IE" altLang="en-US" sz="2200" dirty="0" smtClean="0">
                  <a:latin typeface="Tw Cen MT" panose="020B0602020104020603" pitchFamily="34" charset="0"/>
                  <a:ea typeface="Sassoon Infant Rg" pitchFamily="50" charset="0"/>
                  <a:cs typeface="Sassoon Infant Rg" pitchFamily="50" charset="0"/>
                </a:rPr>
                <a:t>Tá an aibítir a </a:t>
              </a:r>
              <a:r>
                <a:rPr lang="ga-IE" altLang="en-US" sz="2200" dirty="0" err="1" smtClean="0">
                  <a:latin typeface="Tw Cen MT" panose="020B0602020104020603" pitchFamily="34" charset="0"/>
                  <a:ea typeface="Sassoon Infant Rg" pitchFamily="50" charset="0"/>
                  <a:cs typeface="Sassoon Infant Rg" pitchFamily="50" charset="0"/>
                </a:rPr>
                <a:t>úsáidimidne</a:t>
              </a:r>
              <a:r>
                <a:rPr lang="ga-IE" altLang="en-US" sz="2200" dirty="0" smtClean="0">
                  <a:latin typeface="Tw Cen MT" panose="020B0602020104020603" pitchFamily="34" charset="0"/>
                  <a:ea typeface="Sassoon Infant Rg" pitchFamily="50" charset="0"/>
                  <a:cs typeface="Sassoon Infant Rg" pitchFamily="50" charset="0"/>
                </a:rPr>
                <a:t> bunaithe </a:t>
              </a:r>
              <a:br>
                <a:rPr lang="ga-IE" altLang="en-US" sz="2200" dirty="0" smtClean="0">
                  <a:latin typeface="Tw Cen MT" panose="020B0602020104020603" pitchFamily="34" charset="0"/>
                  <a:ea typeface="Sassoon Infant Rg" pitchFamily="50" charset="0"/>
                  <a:cs typeface="Sassoon Infant Rg" pitchFamily="50" charset="0"/>
                </a:rPr>
              </a:br>
              <a:r>
                <a:rPr lang="ga-IE" altLang="en-US" sz="2200" dirty="0" smtClean="0">
                  <a:latin typeface="Tw Cen MT" panose="020B0602020104020603" pitchFamily="34" charset="0"/>
                  <a:ea typeface="Sassoon Infant Rg" pitchFamily="50" charset="0"/>
                  <a:cs typeface="Sassoon Infant Rg" pitchFamily="50" charset="0"/>
                </a:rPr>
                <a:t>ar aibítir na Laidine ach cuireadh roinnt litreacha breise léi. </a:t>
              </a:r>
              <a:endParaRPr lang="ga-IE" altLang="en-US" sz="2200" dirty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26650" y="4978087"/>
            <a:ext cx="3123617" cy="874361"/>
            <a:chOff x="37513" y="3897315"/>
            <a:chExt cx="2112550" cy="1582143"/>
          </a:xfrm>
        </p:grpSpPr>
        <p:sp>
          <p:nvSpPr>
            <p:cNvPr id="96" name="Rectangle 95"/>
            <p:cNvSpPr/>
            <p:nvPr/>
          </p:nvSpPr>
          <p:spPr bwMode="auto">
            <a:xfrm>
              <a:off x="70533" y="3897315"/>
              <a:ext cx="2079530" cy="1582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E3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ga-IE" sz="1600" dirty="0"/>
            </a:p>
          </p:txBody>
        </p:sp>
        <p:sp>
          <p:nvSpPr>
            <p:cNvPr id="2112" name="TextBox 28"/>
            <p:cNvSpPr txBox="1">
              <a:spLocks noChangeArrowheads="1"/>
            </p:cNvSpPr>
            <p:nvPr/>
          </p:nvSpPr>
          <p:spPr bwMode="auto">
            <a:xfrm>
              <a:off x="37513" y="3966559"/>
              <a:ext cx="2112550" cy="1392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ga-IE" sz="2200" dirty="0" smtClean="0">
                  <a:latin typeface="Tw Cen MT" panose="020B0602020104020603" pitchFamily="34" charset="0"/>
                </a:rPr>
                <a:t>Bhí aibítir dá gcuid féin ag na Sean-Ghréagaigh. </a:t>
              </a:r>
              <a:endParaRPr lang="ga-IE" altLang="en-US" sz="2200" dirty="0"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endParaRPr>
            </a:p>
          </p:txBody>
        </p:sp>
      </p:grpSp>
      <p:sp>
        <p:nvSpPr>
          <p:cNvPr id="18" name="Horizontal Scroll 109"/>
          <p:cNvSpPr/>
          <p:nvPr/>
        </p:nvSpPr>
        <p:spPr>
          <a:xfrm>
            <a:off x="544051" y="489067"/>
            <a:ext cx="3924000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Aibítir na Gréigise</a:t>
            </a:r>
            <a:endParaRPr lang="ga-IE" sz="36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96" name="Rectangle 95"/>
          <p:cNvSpPr/>
          <p:nvPr/>
        </p:nvSpPr>
        <p:spPr bwMode="auto">
          <a:xfrm>
            <a:off x="1283769" y="3347805"/>
            <a:ext cx="4918244" cy="2289066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Rialtas daonlathach atá in an-chuid tíortha sa lá atá inniu ann. </a:t>
            </a:r>
            <a:b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ó chathairstáit na Sean-</a:t>
            </a:r>
            <a:r>
              <a:rPr lang="ga-IE" sz="26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Ghréige</a:t>
            </a: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b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tháinig múnla an daonlathais chugainn.</a:t>
            </a:r>
            <a:endParaRPr lang="ga-IE" sz="2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 bwMode="auto">
          <a:xfrm>
            <a:off x="1283769" y="2030045"/>
            <a:ext cx="3502626" cy="790136"/>
            <a:chOff x="548257" y="2197636"/>
            <a:chExt cx="4320255" cy="1527440"/>
          </a:xfrm>
          <a:solidFill>
            <a:srgbClr val="ACA092"/>
          </a:solidFill>
        </p:grpSpPr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100643" y="2675059"/>
              <a:ext cx="3767869" cy="10500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66700">
                <a:defRPr/>
              </a:pP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 is daonlathas ann?</a:t>
              </a:r>
              <a:endPara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48257" y="2197636"/>
              <a:ext cx="888072" cy="1113486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3200" b="1" dirty="0" smtClean="0">
                  <a:cs typeface="Arial" panose="020B0604020202020204" pitchFamily="34" charset="0"/>
                </a:rPr>
                <a:t>?</a:t>
              </a:r>
              <a:endParaRPr lang="ga-IE" sz="32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3" name="Vertical Scroll 2"/>
          <p:cNvSpPr>
            <a:spLocks noChangeAspect="1"/>
          </p:cNvSpPr>
          <p:nvPr/>
        </p:nvSpPr>
        <p:spPr>
          <a:xfrm>
            <a:off x="7112549" y="1054573"/>
            <a:ext cx="3537754" cy="1222440"/>
          </a:xfrm>
          <a:prstGeom prst="verticalScroll">
            <a:avLst/>
          </a:prstGeom>
          <a:gradFill flip="none" rotWithShape="1">
            <a:gsLst>
              <a:gs pos="0">
                <a:srgbClr val="DCA974">
                  <a:tint val="66000"/>
                  <a:satMod val="160000"/>
                </a:srgbClr>
              </a:gs>
              <a:gs pos="50000">
                <a:srgbClr val="DCA974">
                  <a:tint val="44500"/>
                  <a:satMod val="160000"/>
                </a:srgbClr>
              </a:gs>
              <a:gs pos="100000">
                <a:srgbClr val="DCA97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7" name="TextBox 6"/>
          <p:cNvSpPr txBox="1"/>
          <p:nvPr/>
        </p:nvSpPr>
        <p:spPr>
          <a:xfrm>
            <a:off x="7495300" y="1445074"/>
            <a:ext cx="277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b="1" dirty="0" smtClean="0">
                <a:latin typeface="Bradley Hand ITC" panose="03070402050302030203" pitchFamily="66" charset="0"/>
              </a:rPr>
              <a:t>An Daonlathas</a:t>
            </a:r>
            <a:endParaRPr lang="ga-IE" sz="3200" b="1" dirty="0">
              <a:latin typeface="Bradley Hand ITC" panose="03070402050302030203" pitchFamily="66" charset="0"/>
            </a:endParaRPr>
          </a:p>
        </p:txBody>
      </p:sp>
      <p:sp>
        <p:nvSpPr>
          <p:cNvPr id="17" name="Rectangle 34"/>
          <p:cNvSpPr>
            <a:spLocks noChangeAspect="1"/>
          </p:cNvSpPr>
          <p:nvPr/>
        </p:nvSpPr>
        <p:spPr bwMode="auto">
          <a:xfrm>
            <a:off x="1283769" y="1928539"/>
            <a:ext cx="4918244" cy="1070452"/>
          </a:xfrm>
          <a:prstGeom prst="rect">
            <a:avLst/>
          </a:prstGeom>
          <a:solidFill>
            <a:srgbClr val="ACA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6213"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Córas rialtais is ea an daonlathas. </a:t>
            </a:r>
            <a:b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ag an bpobal atá an chumhacht maidir </a:t>
            </a:r>
            <a:b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rialú an stáit sa chóras daonlathach.</a:t>
            </a:r>
            <a:endParaRPr lang="ga-I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96550" y="2463765"/>
            <a:ext cx="3653753" cy="3252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Horizontal Scroll 109"/>
          <p:cNvSpPr/>
          <p:nvPr/>
        </p:nvSpPr>
        <p:spPr>
          <a:xfrm>
            <a:off x="544051" y="489067"/>
            <a:ext cx="3924000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>
                <a:latin typeface="Tw Cen MT" panose="020B0602020104020603" pitchFamily="34" charset="0"/>
                <a:cs typeface="Times New Roman" panose="02020603050405020304" pitchFamily="18" charset="0"/>
              </a:rPr>
              <a:t>An Daonlathas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99413">
            <a:off x="8477351" y="2287122"/>
            <a:ext cx="692150" cy="63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1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3" grpId="0" animBg="1"/>
      <p:bldP spid="7" grpId="0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1026" name="Picture 2" descr="R:\An Gum\Ginearalta\Féach Thart\FÉACH THART - R6\Stair - FT R6\Sleamhnáin - FT - Stair - R6\Íomhánna - Sleamhnáin - FT Stair - R6\Ealaín - Sleamhnáin - FT Stair - R6\Dómhnal Ó Bric\D.OBric_Feach-Thart-6_S3-S8\An-tSean-Ghreig_S6-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576" y="1775305"/>
            <a:ext cx="1981200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:\An Gum\Ginearalta\Féach Thart\FÉACH THART - R6\Stair - FT R6\Sleamhnáin - FT - Stair - R6\Íomhánna - Sleamhnáin - FT Stair - R6\Ealaín - Sleamhnáin - FT Stair - R6\Peter Donnelly\Íomhánna deiridh\An tSean-Ghréig_tionól_laghdaith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2900" y="1144271"/>
            <a:ext cx="5553075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orizontal Scroll 109"/>
          <p:cNvSpPr/>
          <p:nvPr/>
        </p:nvSpPr>
        <p:spPr>
          <a:xfrm>
            <a:off x="544051" y="489067"/>
            <a:ext cx="3924000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>
                <a:latin typeface="Tw Cen MT" panose="020B0602020104020603" pitchFamily="34" charset="0"/>
                <a:cs typeface="Times New Roman" panose="02020603050405020304" pitchFamily="18" charset="0"/>
              </a:rPr>
              <a:t>An Daonlathas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88020">
            <a:off x="5372346" y="2492237"/>
            <a:ext cx="754410" cy="78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17892">
            <a:off x="5366288" y="2485792"/>
            <a:ext cx="754410" cy="78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946594" y="1775305"/>
            <a:ext cx="4468642" cy="2220767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Saoránaigh amháin a bhí </a:t>
            </a:r>
            <a:b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Tionól. Níor aithníodh mná </a:t>
            </a:r>
            <a:b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ná sclábhaithe mar shaoránaigh, áfach. Ní raibh guth ar bith acu, mar sin, i rialú an stáit.</a:t>
            </a:r>
            <a:endParaRPr lang="ga-IE" sz="2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942407" y="1775305"/>
            <a:ext cx="4472829" cy="2952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600" dirty="0">
                <a:solidFill>
                  <a:schemeClr val="tx1"/>
                </a:solidFill>
                <a:latin typeface="Tw Cen MT" panose="020B0602020104020603" pitchFamily="34" charset="0"/>
              </a:rPr>
              <a:t>R</a:t>
            </a: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ialtas daonlathach a bhí san Aithin. </a:t>
            </a: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</a:t>
            </a: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cead ag </a:t>
            </a:r>
            <a:r>
              <a:rPr lang="ga-IE" sz="2600" dirty="0">
                <a:solidFill>
                  <a:schemeClr val="tx1"/>
                </a:solidFill>
                <a:latin typeface="Tw Cen MT" panose="020B0602020104020603" pitchFamily="34" charset="0"/>
              </a:rPr>
              <a:t>gach saoránach </a:t>
            </a: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</a:t>
            </a: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stát </a:t>
            </a:r>
            <a:r>
              <a:rPr lang="ga-IE" sz="2600" dirty="0">
                <a:solidFill>
                  <a:schemeClr val="tx1"/>
                </a:solidFill>
                <a:latin typeface="Tw Cen MT" panose="020B0602020104020603" pitchFamily="34" charset="0"/>
              </a:rPr>
              <a:t>labhairt </a:t>
            </a:r>
            <a:r>
              <a:rPr lang="en-US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</a:t>
            </a:r>
            <a:r>
              <a:rPr lang="ga-IE" sz="2600" b="1" dirty="0">
                <a:solidFill>
                  <a:schemeClr val="tx1"/>
                </a:solidFill>
                <a:latin typeface="Tw Cen MT" panose="020B0602020104020603" pitchFamily="34" charset="0"/>
              </a:rPr>
              <a:t>Tionól</a:t>
            </a:r>
            <a:r>
              <a:rPr lang="ga-IE" sz="26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agus </a:t>
            </a:r>
            <a:r>
              <a:rPr lang="ga-IE" sz="2600" dirty="0">
                <a:solidFill>
                  <a:schemeClr val="tx1"/>
                </a:solidFill>
                <a:latin typeface="Tw Cen MT" panose="020B0602020104020603" pitchFamily="34" charset="0"/>
              </a:rPr>
              <a:t>rún a mholadh </a:t>
            </a: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ann. </a:t>
            </a: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</a:t>
            </a: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Tionól freagrach </a:t>
            </a:r>
            <a:b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as cúrsaí riaracháin, an córas dlí, an t-arm agus an cabhlach.</a:t>
            </a:r>
            <a:endParaRPr lang="ga-IE" sz="2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6" grpId="0" animBg="1"/>
      <p:bldP spid="1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066995" y="2388966"/>
            <a:ext cx="5162709" cy="2080068"/>
          </a:xfrm>
          <a:prstGeom prst="rect">
            <a:avLst/>
          </a:prstGeom>
          <a:solidFill>
            <a:schemeClr val="bg1"/>
          </a:solidFill>
          <a:ln w="19050">
            <a:solidFill>
              <a:srgbClr val="3E3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Impireacht na Róimhe</a:t>
            </a:r>
            <a:endParaRPr lang="ga-IE" sz="22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Chloígh arm na Róimhe an Ghréig sa bhliain 146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RCh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Rinneadh proibhinse de chuid na Róimhe di. Mhair cultúr na Gréige, áfach, agus is amhlaidh a bhí tionchar ag an nGréig ar an ailtireacht,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an dealbhóireacht agus go leor eile sa Róimh.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383"/>
          <a:stretch/>
        </p:blipFill>
        <p:spPr bwMode="auto">
          <a:xfrm>
            <a:off x="6330662" y="1662043"/>
            <a:ext cx="4853616" cy="330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46"/>
          <p:cNvCxnSpPr/>
          <p:nvPr/>
        </p:nvCxnSpPr>
        <p:spPr>
          <a:xfrm>
            <a:off x="6026300" y="4464000"/>
            <a:ext cx="0" cy="86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Horizontal Scroll 109"/>
          <p:cNvSpPr/>
          <p:nvPr/>
        </p:nvSpPr>
        <p:spPr>
          <a:xfrm>
            <a:off x="544051" y="489067"/>
            <a:ext cx="4248000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Meath na Gréige</a:t>
            </a:r>
            <a:endParaRPr lang="ga-IE" sz="36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1" name="Grúpa 60"/>
          <p:cNvGrpSpPr/>
          <p:nvPr/>
        </p:nvGrpSpPr>
        <p:grpSpPr>
          <a:xfrm>
            <a:off x="2276438" y="5349246"/>
            <a:ext cx="7639122" cy="583629"/>
            <a:chOff x="2325939" y="5161457"/>
            <a:chExt cx="7639122" cy="583629"/>
          </a:xfrm>
        </p:grpSpPr>
        <p:grpSp>
          <p:nvGrpSpPr>
            <p:cNvPr id="62" name="Group 20"/>
            <p:cNvGrpSpPr>
              <a:grpSpLocks/>
            </p:cNvGrpSpPr>
            <p:nvPr/>
          </p:nvGrpSpPr>
          <p:grpSpPr bwMode="auto">
            <a:xfrm>
              <a:off x="2325939" y="5161457"/>
              <a:ext cx="7639122" cy="583629"/>
              <a:chOff x="436" y="3892"/>
              <a:chExt cx="5176" cy="459"/>
            </a:xfrm>
            <a:solidFill>
              <a:srgbClr val="ACA092"/>
            </a:solidFill>
          </p:grpSpPr>
          <p:grpSp>
            <p:nvGrpSpPr>
              <p:cNvPr id="70" name="Group 14"/>
              <p:cNvGrpSpPr>
                <a:grpSpLocks/>
              </p:cNvGrpSpPr>
              <p:nvPr/>
            </p:nvGrpSpPr>
            <p:grpSpPr bwMode="auto">
              <a:xfrm>
                <a:off x="436" y="3892"/>
                <a:ext cx="5176" cy="184"/>
                <a:chOff x="436" y="3892"/>
                <a:chExt cx="5176" cy="184"/>
              </a:xfrm>
              <a:grpFill/>
            </p:grpSpPr>
            <p:sp>
              <p:nvSpPr>
                <p:cNvPr id="73" name="Rectangle 4"/>
                <p:cNvSpPr>
                  <a:spLocks noChangeArrowheads="1"/>
                </p:cNvSpPr>
                <p:nvPr/>
              </p:nvSpPr>
              <p:spPr bwMode="auto">
                <a:xfrm>
                  <a:off x="436" y="3892"/>
                  <a:ext cx="5176" cy="13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4" name="Line 5"/>
                <p:cNvSpPr>
                  <a:spLocks noChangeShapeType="1"/>
                </p:cNvSpPr>
                <p:nvPr/>
              </p:nvSpPr>
              <p:spPr bwMode="auto">
                <a:xfrm>
                  <a:off x="960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75" name="Line 6"/>
                <p:cNvSpPr>
                  <a:spLocks noChangeShapeType="1"/>
                </p:cNvSpPr>
                <p:nvPr/>
              </p:nvSpPr>
              <p:spPr bwMode="auto">
                <a:xfrm>
                  <a:off x="1488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76" name="Line 7"/>
                <p:cNvSpPr>
                  <a:spLocks noChangeShapeType="1"/>
                </p:cNvSpPr>
                <p:nvPr/>
              </p:nvSpPr>
              <p:spPr bwMode="auto">
                <a:xfrm>
                  <a:off x="2016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77" name="Line 8"/>
                <p:cNvSpPr>
                  <a:spLocks noChangeShapeType="1"/>
                </p:cNvSpPr>
                <p:nvPr/>
              </p:nvSpPr>
              <p:spPr bwMode="auto">
                <a:xfrm>
                  <a:off x="2544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78" name="Line 9"/>
                <p:cNvSpPr>
                  <a:spLocks noChangeShapeType="1"/>
                </p:cNvSpPr>
                <p:nvPr/>
              </p:nvSpPr>
              <p:spPr bwMode="auto">
                <a:xfrm>
                  <a:off x="3072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79" name="Line 10"/>
                <p:cNvSpPr>
                  <a:spLocks noChangeShapeType="1"/>
                </p:cNvSpPr>
                <p:nvPr/>
              </p:nvSpPr>
              <p:spPr bwMode="auto">
                <a:xfrm>
                  <a:off x="3600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80" name="Line 11"/>
                <p:cNvSpPr>
                  <a:spLocks noChangeShapeType="1"/>
                </p:cNvSpPr>
                <p:nvPr/>
              </p:nvSpPr>
              <p:spPr bwMode="auto">
                <a:xfrm>
                  <a:off x="4128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81" name="Line 12"/>
                <p:cNvSpPr>
                  <a:spLocks noChangeShapeType="1"/>
                </p:cNvSpPr>
                <p:nvPr/>
              </p:nvSpPr>
              <p:spPr bwMode="auto">
                <a:xfrm>
                  <a:off x="4656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82" name="Line 13"/>
                <p:cNvSpPr>
                  <a:spLocks noChangeShapeType="1"/>
                </p:cNvSpPr>
                <p:nvPr/>
              </p:nvSpPr>
              <p:spPr bwMode="auto">
                <a:xfrm>
                  <a:off x="5184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</p:grpSp>
          <p:sp>
            <p:nvSpPr>
              <p:cNvPr id="71" name="Rectangle 18"/>
              <p:cNvSpPr>
                <a:spLocks noChangeArrowheads="1"/>
              </p:cNvSpPr>
              <p:nvPr/>
            </p:nvSpPr>
            <p:spPr bwMode="auto">
              <a:xfrm>
                <a:off x="2989" y="4087"/>
                <a:ext cx="194" cy="264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ga-IE" sz="1600" b="1" dirty="0" smtClean="0">
                    <a:solidFill>
                      <a:srgbClr val="FF0000"/>
                    </a:solidFill>
                  </a:rPr>
                  <a:t>0</a:t>
                </a:r>
                <a:endParaRPr lang="ga-IE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4929" y="4064"/>
                <a:ext cx="512" cy="204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pPr algn="ctr"/>
                <a:r>
                  <a:rPr lang="ga-IE" sz="1100" b="1" dirty="0" err="1" smtClean="0">
                    <a:solidFill>
                      <a:srgbClr val="FF0000"/>
                    </a:solidFill>
                  </a:rPr>
                  <a:t>AD</a:t>
                </a:r>
                <a:r>
                  <a:rPr lang="ga-IE" sz="1100" b="1" dirty="0" smtClean="0">
                    <a:solidFill>
                      <a:srgbClr val="FF0000"/>
                    </a:solidFill>
                  </a:rPr>
                  <a:t> 2000</a:t>
                </a:r>
                <a:endParaRPr lang="ga-IE" sz="11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4279819" y="5389593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smtClean="0">
                  <a:solidFill>
                    <a:srgbClr val="FF0000"/>
                  </a:solidFill>
                </a:rPr>
                <a:t>1000 </a:t>
              </a:r>
              <a:r>
                <a:rPr lang="ga-IE" sz="1100" b="1" dirty="0" err="1" smtClean="0">
                  <a:solidFill>
                    <a:srgbClr val="FF0000"/>
                  </a:solidFill>
                </a:rPr>
                <a:t>RCh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5059081" y="5381752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smtClean="0">
                  <a:solidFill>
                    <a:srgbClr val="FF0000"/>
                  </a:solidFill>
                </a:rPr>
                <a:t>500 </a:t>
              </a:r>
              <a:r>
                <a:rPr lang="ga-IE" sz="1100" b="1" dirty="0" err="1" smtClean="0">
                  <a:solidFill>
                    <a:srgbClr val="FF0000"/>
                  </a:solidFill>
                </a:rPr>
                <a:t>RCh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3500558" y="5389593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smtClean="0">
                  <a:solidFill>
                    <a:srgbClr val="FF0000"/>
                  </a:solidFill>
                </a:rPr>
                <a:t>1500 </a:t>
              </a:r>
              <a:r>
                <a:rPr lang="ga-IE" sz="1100" b="1" dirty="0" err="1" smtClean="0">
                  <a:solidFill>
                    <a:srgbClr val="FF0000"/>
                  </a:solidFill>
                </a:rPr>
                <a:t>RCh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19"/>
            <p:cNvSpPr>
              <a:spLocks noChangeArrowheads="1"/>
            </p:cNvSpPr>
            <p:nvPr/>
          </p:nvSpPr>
          <p:spPr bwMode="auto">
            <a:xfrm>
              <a:off x="8176126" y="5381750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err="1" smtClean="0">
                  <a:solidFill>
                    <a:srgbClr val="FF0000"/>
                  </a:solidFill>
                </a:rPr>
                <a:t>AD</a:t>
              </a:r>
              <a:r>
                <a:rPr lang="ga-IE" sz="1100" b="1" dirty="0" smtClean="0">
                  <a:solidFill>
                    <a:srgbClr val="FF0000"/>
                  </a:solidFill>
                </a:rPr>
                <a:t> 1500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19"/>
            <p:cNvSpPr>
              <a:spLocks noChangeArrowheads="1"/>
            </p:cNvSpPr>
            <p:nvPr/>
          </p:nvSpPr>
          <p:spPr bwMode="auto">
            <a:xfrm>
              <a:off x="6617603" y="5386070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err="1" smtClean="0">
                  <a:solidFill>
                    <a:srgbClr val="FF0000"/>
                  </a:solidFill>
                </a:rPr>
                <a:t>AD</a:t>
              </a:r>
              <a:r>
                <a:rPr lang="ga-IE" sz="1100" b="1" dirty="0" smtClean="0">
                  <a:solidFill>
                    <a:srgbClr val="FF0000"/>
                  </a:solidFill>
                </a:rPr>
                <a:t> 500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Rectangle 19"/>
            <p:cNvSpPr>
              <a:spLocks noChangeArrowheads="1"/>
            </p:cNvSpPr>
            <p:nvPr/>
          </p:nvSpPr>
          <p:spPr bwMode="auto">
            <a:xfrm>
              <a:off x="7396865" y="5381751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err="1" smtClean="0">
                  <a:solidFill>
                    <a:srgbClr val="FF0000"/>
                  </a:solidFill>
                </a:rPr>
                <a:t>AD</a:t>
              </a:r>
              <a:r>
                <a:rPr lang="ga-IE" sz="1100" b="1" dirty="0" smtClean="0">
                  <a:solidFill>
                    <a:srgbClr val="FF0000"/>
                  </a:solidFill>
                </a:rPr>
                <a:t> 1000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2721297" y="5389593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smtClean="0">
                  <a:solidFill>
                    <a:srgbClr val="FF0000"/>
                  </a:solidFill>
                </a:rPr>
                <a:t>2000 </a:t>
              </a:r>
              <a:r>
                <a:rPr lang="ga-IE" sz="1100" b="1" dirty="0" err="1" smtClean="0">
                  <a:solidFill>
                    <a:srgbClr val="FF0000"/>
                  </a:solidFill>
                </a:rPr>
                <a:t>RCh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47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graphicFrame>
        <p:nvGraphicFramePr>
          <p:cNvPr id="8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94185"/>
              </p:ext>
            </p:extLst>
          </p:nvPr>
        </p:nvGraphicFramePr>
        <p:xfrm>
          <a:off x="1072444" y="1195754"/>
          <a:ext cx="10035822" cy="47534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010400"/>
                <a:gridCol w="1150896"/>
                <a:gridCol w="1874526"/>
              </a:tblGrid>
              <a:tr h="52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Berlin Sans FB" panose="020E0602020502020306" pitchFamily="34" charset="0"/>
                        </a:rPr>
                        <a:t>Ráiteas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Berlin Sans FB" panose="020E0602020502020306" pitchFamily="34" charset="0"/>
                        </a:rPr>
                        <a:t>Fíor </a:t>
                      </a:r>
                      <a:endParaRPr kumimoji="0" lang="ga-IE" sz="2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Berlin Sans FB" panose="020E0602020502020306" pitchFamily="34" charset="0"/>
                        </a:rPr>
                        <a:t>Bréagach</a:t>
                      </a:r>
                      <a:endParaRPr kumimoji="0" lang="ga-IE" sz="2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anose="020E0602020502020306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23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Is í </a:t>
                      </a:r>
                      <a:r>
                        <a:rPr kumimoji="0" lang="ga-IE" sz="22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Aitéiné</a:t>
                      </a:r>
                      <a:r>
                        <a:rPr kumimoji="0" lang="ga-IE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 bandia an teallaigh.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Is ag an bpobal atá an chumhacht maidir le rialú an stáit </a:t>
                      </a:r>
                      <a:r>
                        <a:rPr lang="en-US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/>
                      </a:r>
                      <a:br>
                        <a:rPr lang="en-US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</a:br>
                      <a:r>
                        <a:rPr lang="ga-IE" sz="22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sa chóras daonlathach.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Chuaigh idir bhuachaillí agus chailíní ar scoil </a:t>
                      </a:r>
                      <a:br>
                        <a:rPr kumimoji="0" lang="ga-IE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</a:br>
                      <a:r>
                        <a:rPr kumimoji="0" lang="ga-IE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sa tSean-Ghréig.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41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noProof="0" dirty="0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</a:rPr>
                        <a:t>Is in ómós don bhandia </a:t>
                      </a:r>
                      <a:r>
                        <a:rPr lang="ga-IE" sz="2200" noProof="0" dirty="0" err="1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</a:rPr>
                        <a:t>Aitéiné</a:t>
                      </a:r>
                      <a:r>
                        <a:rPr lang="ga-IE" sz="2200" noProof="0" dirty="0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</a:rPr>
                        <a:t> a tógadh an </a:t>
                      </a:r>
                      <a:r>
                        <a:rPr lang="ga-IE" sz="2200" noProof="0" dirty="0" err="1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</a:rPr>
                        <a:t>Partanón</a:t>
                      </a:r>
                      <a:r>
                        <a:rPr lang="ga-IE" sz="2200" noProof="0" dirty="0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</a:rPr>
                        <a:t>.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53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Bhí</a:t>
                      </a:r>
                      <a:r>
                        <a:rPr kumimoji="0" lang="en-US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kumimoji="0" lang="ga-IE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an </a:t>
                      </a:r>
                      <a:r>
                        <a:rPr kumimoji="0" lang="ga-IE" sz="22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Acrapoil</a:t>
                      </a:r>
                      <a:r>
                        <a:rPr kumimoji="0" lang="ga-IE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 suite ar phíosa ardtalún os cionn na hAithne.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41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Ba í an Aithin príomhchathair na Sean-</a:t>
                      </a:r>
                      <a:r>
                        <a:rPr kumimoji="0" lang="ga-IE" sz="22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Ghréige</a:t>
                      </a:r>
                      <a:r>
                        <a:rPr kumimoji="0" lang="ga-IE" sz="22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41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Chloígh arm na Róimhe an Ghréig sa bhliain 146 </a:t>
                      </a:r>
                      <a:r>
                        <a:rPr kumimoji="0" lang="ga-IE" sz="2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RCh</a:t>
                      </a:r>
                      <a:r>
                        <a:rPr kumimoji="0" lang="ga-IE" sz="2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. </a:t>
                      </a:r>
                      <a:endParaRPr kumimoji="0" lang="ga-IE" sz="22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1" name="Title 13"/>
          <p:cNvSpPr>
            <a:spLocks/>
          </p:cNvSpPr>
          <p:nvPr/>
        </p:nvSpPr>
        <p:spPr bwMode="auto">
          <a:xfrm>
            <a:off x="3947513" y="658310"/>
            <a:ext cx="4296961" cy="51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600" dirty="0">
                <a:latin typeface="Berlin Sans FB" panose="020E0602020502020306" pitchFamily="34" charset="0"/>
              </a:rPr>
              <a:t>Fíor nó Bréagach?</a:t>
            </a:r>
          </a:p>
        </p:txBody>
      </p:sp>
      <p:pic>
        <p:nvPicPr>
          <p:cNvPr id="17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5111" y="1764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8857" y="241211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5111" y="3182689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8856" y="3817822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8800" y="435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5111" y="4905488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8800" y="5447356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427730" y="2659246"/>
            <a:ext cx="9336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</a:rPr>
              <a:t>Tá tuilleadh eolais le fáil ar an suíomh seo:</a:t>
            </a:r>
          </a:p>
          <a:p>
            <a:r>
              <a:rPr lang="ga-IE" sz="3600" dirty="0" smtClean="0">
                <a:latin typeface="Tw Cen MT" panose="020B0602020104020603" pitchFamily="34" charset="0"/>
                <a:hlinkClick r:id="rId3"/>
              </a:rPr>
              <a:t>https://www.bbc.co.uk/education/topics/z87tn39</a:t>
            </a:r>
            <a:endParaRPr lang="ga-IE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spect="1"/>
          </p:cNvSpPr>
          <p:nvPr/>
        </p:nvSpPr>
        <p:spPr>
          <a:xfrm>
            <a:off x="539261" y="702026"/>
            <a:ext cx="11113477" cy="5247248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9261" y="702026"/>
            <a:ext cx="1111347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en-US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Peter Donnelly, </a:t>
            </a:r>
            <a:r>
              <a:rPr lang="en-US" sz="24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Dómhnal</a:t>
            </a:r>
            <a:r>
              <a:rPr lang="en-US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Ó Bric, Christine Warner</a:t>
            </a:r>
            <a:endParaRPr lang="en-US" sz="2400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US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ga-IE" sz="2400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US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endParaRPr lang="ga-IE" sz="2400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dirty="0" err="1">
                <a:latin typeface="Tw Cen MT" panose="020B0602020104020603" pitchFamily="34" charset="0"/>
              </a:rPr>
              <a:t>JERASH</a:t>
            </a:r>
            <a:r>
              <a:rPr lang="ga-IE" sz="2400" dirty="0">
                <a:latin typeface="Tw Cen MT" panose="020B0602020104020603" pitchFamily="34" charset="0"/>
              </a:rPr>
              <a:t> - </a:t>
            </a:r>
            <a:r>
              <a:rPr lang="ga-IE" sz="2400" dirty="0" err="1">
                <a:latin typeface="Tw Cen MT" panose="020B0602020104020603" pitchFamily="34" charset="0"/>
              </a:rPr>
              <a:t>NOVEMBER</a:t>
            </a:r>
            <a:r>
              <a:rPr lang="ga-IE" sz="2400" dirty="0">
                <a:latin typeface="Tw Cen MT" panose="020B0602020104020603" pitchFamily="34" charset="0"/>
              </a:rPr>
              <a:t> 25: </a:t>
            </a:r>
            <a:r>
              <a:rPr lang="ga-IE" sz="2400" dirty="0" err="1">
                <a:latin typeface="Tw Cen MT" panose="020B0602020104020603" pitchFamily="34" charset="0"/>
              </a:rPr>
              <a:t>Jordanian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  <a:r>
              <a:rPr lang="ga-IE" sz="2400" dirty="0" err="1">
                <a:latin typeface="Tw Cen MT" panose="020B0602020104020603" pitchFamily="34" charset="0"/>
              </a:rPr>
              <a:t>men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  <a:r>
              <a:rPr lang="ga-IE" sz="2400" dirty="0" err="1">
                <a:latin typeface="Tw Cen MT" panose="020B0602020104020603" pitchFamily="34" charset="0"/>
              </a:rPr>
              <a:t>dress</a:t>
            </a:r>
            <a:r>
              <a:rPr lang="ga-IE" sz="2400" dirty="0">
                <a:latin typeface="Tw Cen MT" panose="020B0602020104020603" pitchFamily="34" charset="0"/>
              </a:rPr>
              <a:t> as </a:t>
            </a:r>
            <a:r>
              <a:rPr lang="ga-IE" sz="2400" dirty="0" err="1">
                <a:latin typeface="Tw Cen MT" panose="020B0602020104020603" pitchFamily="34" charset="0"/>
              </a:rPr>
              <a:t>Roman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  <a:r>
              <a:rPr lang="ga-IE" sz="2400" dirty="0" err="1">
                <a:latin typeface="Tw Cen MT" panose="020B0602020104020603" pitchFamily="34" charset="0"/>
              </a:rPr>
              <a:t>soldier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  <a:r>
              <a:rPr lang="ga-IE" sz="2400" dirty="0" err="1">
                <a:latin typeface="Tw Cen MT" panose="020B0602020104020603" pitchFamily="34" charset="0"/>
              </a:rPr>
              <a:t>during</a:t>
            </a:r>
            <a:r>
              <a:rPr lang="ga-IE" sz="2400" dirty="0">
                <a:latin typeface="Tw Cen MT" panose="020B0602020104020603" pitchFamily="34" charset="0"/>
              </a:rPr>
              <a:t> a </a:t>
            </a:r>
            <a:r>
              <a:rPr lang="ga-IE" sz="2400" dirty="0" err="1" smtClean="0">
                <a:latin typeface="Tw Cen MT" panose="020B0602020104020603" pitchFamily="34" charset="0"/>
              </a:rPr>
              <a:t>roman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err="1">
                <a:latin typeface="Tw Cen MT" panose="020B0602020104020603" pitchFamily="34" charset="0"/>
              </a:rPr>
              <a:t>army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  <a:r>
              <a:rPr lang="ga-IE" sz="2400" dirty="0" err="1">
                <a:latin typeface="Tw Cen MT" panose="020B0602020104020603" pitchFamily="34" charset="0"/>
              </a:rPr>
              <a:t>reenactment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  <a:r>
              <a:rPr lang="ga-IE" sz="2400" dirty="0" err="1">
                <a:latin typeface="Tw Cen MT" panose="020B0602020104020603" pitchFamily="34" charset="0"/>
              </a:rPr>
              <a:t>show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  <a:r>
              <a:rPr lang="ga-IE" sz="2400" dirty="0" err="1">
                <a:latin typeface="Tw Cen MT" panose="020B0602020104020603" pitchFamily="34" charset="0"/>
              </a:rPr>
              <a:t>on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  <a:r>
              <a:rPr lang="ga-IE" sz="2400" dirty="0" err="1">
                <a:latin typeface="Tw Cen MT" panose="020B0602020104020603" pitchFamily="34" charset="0"/>
              </a:rPr>
              <a:t>November</a:t>
            </a:r>
            <a:r>
              <a:rPr lang="ga-IE" sz="2400" dirty="0">
                <a:latin typeface="Tw Cen MT" panose="020B0602020104020603" pitchFamily="34" charset="0"/>
              </a:rPr>
              <a:t> 25, 2009 in </a:t>
            </a:r>
            <a:r>
              <a:rPr lang="ga-IE" sz="2400" dirty="0" err="1">
                <a:latin typeface="Tw Cen MT" panose="020B0602020104020603" pitchFamily="34" charset="0"/>
              </a:rPr>
              <a:t>Jerash</a:t>
            </a:r>
            <a:r>
              <a:rPr lang="ga-IE" sz="2400" dirty="0">
                <a:latin typeface="Tw Cen MT" panose="020B0602020104020603" pitchFamily="34" charset="0"/>
              </a:rPr>
              <a:t>, </a:t>
            </a:r>
            <a:r>
              <a:rPr lang="ga-IE" sz="2400" dirty="0" err="1" smtClean="0">
                <a:latin typeface="Tw Cen MT" panose="020B0602020104020603" pitchFamily="34" charset="0"/>
              </a:rPr>
              <a:t>Jordan</a:t>
            </a:r>
            <a:r>
              <a:rPr lang="ga-IE" sz="2400" dirty="0" smtClean="0">
                <a:latin typeface="Tw Cen MT" panose="020B0602020104020603" pitchFamily="34" charset="0"/>
              </a:rPr>
              <a:t>.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  <a:r>
              <a:rPr lang="ga-IE" sz="2400" dirty="0" err="1" smtClean="0">
                <a:latin typeface="Tw Cen MT" panose="020B0602020104020603" pitchFamily="34" charset="0"/>
              </a:rPr>
              <a:t>Meunierd</a:t>
            </a:r>
            <a:r>
              <a:rPr lang="ga-IE" sz="2400" dirty="0">
                <a:latin typeface="Tw Cen MT" panose="020B0602020104020603" pitchFamily="34" charset="0"/>
              </a:rPr>
              <a:t> / Shutterstock.com</a:t>
            </a:r>
          </a:p>
          <a:p>
            <a:endParaRPr lang="ga-IE" sz="24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faillí ar aon bhealach ó thaobh cóipchirt de ba cheart d’úinéir an chóipchirt teagmháil a dhéanamh leis na foilsitheoirí. Beidh na foilsitheoirí lántoilteanach socruithe cuí a dhéanamh leis.</a:t>
            </a:r>
          </a:p>
          <a:p>
            <a:endParaRPr lang="ga-IE" sz="24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2018</a:t>
            </a:r>
          </a:p>
          <a:p>
            <a:endParaRPr lang="ga-IE" sz="24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63-66 Sráid </a:t>
            </a:r>
            <a:r>
              <a:rPr lang="ga-IE" sz="24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Amiens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387" y="661182"/>
            <a:ext cx="5191351" cy="555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1822894" y="2766243"/>
            <a:ext cx="3253930" cy="1819268"/>
          </a:xfrm>
          <a:prstGeom prst="rect">
            <a:avLst/>
          </a:prstGeom>
          <a:solidFill>
            <a:schemeClr val="bg1"/>
          </a:solidFill>
          <a:ln w="19050">
            <a:solidFill>
              <a:srgbClr val="3E3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ga-IE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an Ghréig </a:t>
            </a:r>
            <a:br>
              <a:rPr lang="ga-IE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in oirdheisceart </a:t>
            </a:r>
            <a:br>
              <a:rPr lang="ga-IE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3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na hEorpa.  </a:t>
            </a:r>
            <a:endParaRPr lang="ga-IE" sz="3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5-Point Star 6"/>
          <p:cNvSpPr/>
          <p:nvPr/>
        </p:nvSpPr>
        <p:spPr>
          <a:xfrm>
            <a:off x="9989665" y="5383315"/>
            <a:ext cx="287337" cy="2159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 dirty="0"/>
          </a:p>
        </p:txBody>
      </p:sp>
      <p:cxnSp>
        <p:nvCxnSpPr>
          <p:cNvPr id="40" name="Straight Arrow Connector 7"/>
          <p:cNvCxnSpPr>
            <a:cxnSpLocks noChangeShapeType="1"/>
            <a:endCxn id="39" idx="1"/>
          </p:cNvCxnSpPr>
          <p:nvPr/>
        </p:nvCxnSpPr>
        <p:spPr bwMode="auto">
          <a:xfrm>
            <a:off x="6429375" y="4448175"/>
            <a:ext cx="3560290" cy="1017606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Rectangle 13"/>
          <p:cNvSpPr/>
          <p:nvPr/>
        </p:nvSpPr>
        <p:spPr bwMode="auto">
          <a:xfrm>
            <a:off x="832293" y="969430"/>
            <a:ext cx="7711631" cy="866768"/>
          </a:xfrm>
          <a:prstGeom prst="rect">
            <a:avLst/>
          </a:prstGeom>
          <a:solidFill>
            <a:schemeClr val="bg1"/>
          </a:solidFill>
          <a:ln w="19050">
            <a:solidFill>
              <a:srgbClr val="3E3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3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Cá háit ar domhan a bhfuil an Ghréig?  </a:t>
            </a:r>
            <a:endParaRPr lang="ga-IE" sz="3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9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spect="1"/>
          </p:cNvSpPr>
          <p:nvPr/>
        </p:nvSpPr>
        <p:spPr>
          <a:xfrm>
            <a:off x="539261" y="702026"/>
            <a:ext cx="11113477" cy="5247248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6205" y="3114675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48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4768532" y="5062981"/>
            <a:ext cx="0" cy="2920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6061076" y="5053998"/>
            <a:ext cx="0" cy="2920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>
            <a:grpSpLocks noChangeAspect="1"/>
          </p:cNvGrpSpPr>
          <p:nvPr/>
        </p:nvGrpSpPr>
        <p:grpSpPr bwMode="auto">
          <a:xfrm>
            <a:off x="656575" y="1698499"/>
            <a:ext cx="3458191" cy="649361"/>
            <a:chOff x="603615" y="2469773"/>
            <a:chExt cx="6522730" cy="1255304"/>
          </a:xfrm>
          <a:solidFill>
            <a:srgbClr val="ACA092"/>
          </a:solidFill>
        </p:grpSpPr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1363667" y="2675059"/>
              <a:ext cx="5762678" cy="1050018"/>
            </a:xfrm>
            <a:prstGeom prst="rect">
              <a:avLst/>
            </a:prstGeom>
            <a:solidFill>
              <a:srgbClr val="ACA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Cad is sibhialtacht ann?</a:t>
              </a:r>
              <a:endPara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03615" y="2469773"/>
              <a:ext cx="906463" cy="906790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  <p:sp>
        <p:nvSpPr>
          <p:cNvPr id="110" name="Horizontal Scroll 109"/>
          <p:cNvSpPr/>
          <p:nvPr/>
        </p:nvSpPr>
        <p:spPr>
          <a:xfrm>
            <a:off x="544052" y="489067"/>
            <a:ext cx="2293251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Amlíne</a:t>
            </a:r>
            <a:endParaRPr lang="ga-IE" sz="36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07372" y="1385645"/>
            <a:ext cx="3711625" cy="36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>
            <a:spLocks noChangeAspect="1"/>
          </p:cNvSpPr>
          <p:nvPr/>
        </p:nvSpPr>
        <p:spPr bwMode="auto">
          <a:xfrm>
            <a:off x="656575" y="1706314"/>
            <a:ext cx="5201300" cy="861821"/>
          </a:xfrm>
          <a:prstGeom prst="rect">
            <a:avLst/>
          </a:prstGeom>
          <a:solidFill>
            <a:srgbClr val="ACA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é is sibhialtacht ann ná pobal a bhfuil córas rialtais, córas scríbhneoireachta agus reiligiún </a:t>
            </a:r>
            <a:b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leith acu.</a:t>
            </a:r>
            <a:endParaRPr lang="ga-I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13" l="9524" r="895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9758" y="4704816"/>
            <a:ext cx="1228059" cy="12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17817" y="2886119"/>
            <a:ext cx="1138667" cy="23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 bwMode="auto">
          <a:xfrm>
            <a:off x="3396096" y="2870228"/>
            <a:ext cx="4329268" cy="21930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Rachaimid siar timpeall 2500 bliain anois chun cuairt a thabhairt ar an tSean-Ghréig. Ba ag na Gréagaigh a bhí an chéad </a:t>
            </a:r>
            <a:r>
              <a:rPr lang="ga-IE" sz="22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mhórshibhialtacht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san Eoraip. Mhair an tsibhialtacht sin ó thuairim is 800 </a:t>
            </a:r>
            <a:r>
              <a:rPr lang="ga-IE" sz="22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RCh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go dtí 150 </a:t>
            </a:r>
            <a:r>
              <a:rPr lang="ga-IE" sz="22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RCh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endParaRPr lang="ga-IE" sz="2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3" name="Grúpa 2"/>
          <p:cNvGrpSpPr/>
          <p:nvPr/>
        </p:nvGrpSpPr>
        <p:grpSpPr>
          <a:xfrm>
            <a:off x="2276438" y="5349246"/>
            <a:ext cx="7639122" cy="583629"/>
            <a:chOff x="2325939" y="5161457"/>
            <a:chExt cx="7639122" cy="583629"/>
          </a:xfrm>
        </p:grpSpPr>
        <p:grpSp>
          <p:nvGrpSpPr>
            <p:cNvPr id="86" name="Group 20"/>
            <p:cNvGrpSpPr>
              <a:grpSpLocks/>
            </p:cNvGrpSpPr>
            <p:nvPr/>
          </p:nvGrpSpPr>
          <p:grpSpPr bwMode="auto">
            <a:xfrm>
              <a:off x="2325939" y="5161457"/>
              <a:ext cx="7639122" cy="583629"/>
              <a:chOff x="436" y="3892"/>
              <a:chExt cx="5176" cy="459"/>
            </a:xfrm>
            <a:solidFill>
              <a:srgbClr val="ACA092"/>
            </a:solidFill>
          </p:grpSpPr>
          <p:grpSp>
            <p:nvGrpSpPr>
              <p:cNvPr id="87" name="Group 14"/>
              <p:cNvGrpSpPr>
                <a:grpSpLocks/>
              </p:cNvGrpSpPr>
              <p:nvPr/>
            </p:nvGrpSpPr>
            <p:grpSpPr bwMode="auto">
              <a:xfrm>
                <a:off x="436" y="3892"/>
                <a:ext cx="5176" cy="184"/>
                <a:chOff x="436" y="3892"/>
                <a:chExt cx="5176" cy="184"/>
              </a:xfrm>
              <a:grpFill/>
            </p:grpSpPr>
            <p:sp>
              <p:nvSpPr>
                <p:cNvPr id="90" name="Rectangle 4"/>
                <p:cNvSpPr>
                  <a:spLocks noChangeArrowheads="1"/>
                </p:cNvSpPr>
                <p:nvPr/>
              </p:nvSpPr>
              <p:spPr bwMode="auto">
                <a:xfrm>
                  <a:off x="436" y="3892"/>
                  <a:ext cx="5176" cy="13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91" name="Line 5"/>
                <p:cNvSpPr>
                  <a:spLocks noChangeShapeType="1"/>
                </p:cNvSpPr>
                <p:nvPr/>
              </p:nvSpPr>
              <p:spPr bwMode="auto">
                <a:xfrm>
                  <a:off x="960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92" name="Line 6"/>
                <p:cNvSpPr>
                  <a:spLocks noChangeShapeType="1"/>
                </p:cNvSpPr>
                <p:nvPr/>
              </p:nvSpPr>
              <p:spPr bwMode="auto">
                <a:xfrm>
                  <a:off x="1488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93" name="Line 7"/>
                <p:cNvSpPr>
                  <a:spLocks noChangeShapeType="1"/>
                </p:cNvSpPr>
                <p:nvPr/>
              </p:nvSpPr>
              <p:spPr bwMode="auto">
                <a:xfrm>
                  <a:off x="2016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94" name="Line 8"/>
                <p:cNvSpPr>
                  <a:spLocks noChangeShapeType="1"/>
                </p:cNvSpPr>
                <p:nvPr/>
              </p:nvSpPr>
              <p:spPr bwMode="auto">
                <a:xfrm>
                  <a:off x="2544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95" name="Line 9"/>
                <p:cNvSpPr>
                  <a:spLocks noChangeShapeType="1"/>
                </p:cNvSpPr>
                <p:nvPr/>
              </p:nvSpPr>
              <p:spPr bwMode="auto">
                <a:xfrm>
                  <a:off x="3072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96" name="Line 10"/>
                <p:cNvSpPr>
                  <a:spLocks noChangeShapeType="1"/>
                </p:cNvSpPr>
                <p:nvPr/>
              </p:nvSpPr>
              <p:spPr bwMode="auto">
                <a:xfrm>
                  <a:off x="3600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97" name="Line 11"/>
                <p:cNvSpPr>
                  <a:spLocks noChangeShapeType="1"/>
                </p:cNvSpPr>
                <p:nvPr/>
              </p:nvSpPr>
              <p:spPr bwMode="auto">
                <a:xfrm>
                  <a:off x="4128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98" name="Line 12"/>
                <p:cNvSpPr>
                  <a:spLocks noChangeShapeType="1"/>
                </p:cNvSpPr>
                <p:nvPr/>
              </p:nvSpPr>
              <p:spPr bwMode="auto">
                <a:xfrm>
                  <a:off x="4656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  <p:sp>
              <p:nvSpPr>
                <p:cNvPr id="99" name="Line 13"/>
                <p:cNvSpPr>
                  <a:spLocks noChangeShapeType="1"/>
                </p:cNvSpPr>
                <p:nvPr/>
              </p:nvSpPr>
              <p:spPr bwMode="auto">
                <a:xfrm>
                  <a:off x="5184" y="3892"/>
                  <a:ext cx="0" cy="184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ga-IE" dirty="0"/>
                </a:p>
              </p:txBody>
            </p:sp>
          </p:grpSp>
          <p:sp>
            <p:nvSpPr>
              <p:cNvPr id="88" name="Rectangle 18"/>
              <p:cNvSpPr>
                <a:spLocks noChangeArrowheads="1"/>
              </p:cNvSpPr>
              <p:nvPr/>
            </p:nvSpPr>
            <p:spPr bwMode="auto">
              <a:xfrm>
                <a:off x="2989" y="4087"/>
                <a:ext cx="194" cy="264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ga-IE" sz="1600" b="1" dirty="0" smtClean="0">
                    <a:solidFill>
                      <a:srgbClr val="FF0000"/>
                    </a:solidFill>
                  </a:rPr>
                  <a:t>0</a:t>
                </a:r>
                <a:endParaRPr lang="ga-IE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Rectangle 19"/>
              <p:cNvSpPr>
                <a:spLocks noChangeArrowheads="1"/>
              </p:cNvSpPr>
              <p:nvPr/>
            </p:nvSpPr>
            <p:spPr bwMode="auto">
              <a:xfrm>
                <a:off x="4929" y="4064"/>
                <a:ext cx="512" cy="204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pPr algn="ctr"/>
                <a:r>
                  <a:rPr lang="ga-IE" sz="1100" b="1" dirty="0" err="1" smtClean="0">
                    <a:solidFill>
                      <a:srgbClr val="FF0000"/>
                    </a:solidFill>
                  </a:rPr>
                  <a:t>AD</a:t>
                </a:r>
                <a:r>
                  <a:rPr lang="ga-IE" sz="1100" b="1" dirty="0" smtClean="0">
                    <a:solidFill>
                      <a:srgbClr val="FF0000"/>
                    </a:solidFill>
                  </a:rPr>
                  <a:t> 2000</a:t>
                </a:r>
                <a:endParaRPr lang="ga-IE" sz="11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0" name="Rectangle 19"/>
            <p:cNvSpPr>
              <a:spLocks noChangeArrowheads="1"/>
            </p:cNvSpPr>
            <p:nvPr/>
          </p:nvSpPr>
          <p:spPr bwMode="auto">
            <a:xfrm>
              <a:off x="4279819" y="5389593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smtClean="0">
                  <a:solidFill>
                    <a:srgbClr val="FF0000"/>
                  </a:solidFill>
                </a:rPr>
                <a:t>1000 </a:t>
              </a:r>
              <a:r>
                <a:rPr lang="ga-IE" sz="1100" b="1" dirty="0" err="1" smtClean="0">
                  <a:solidFill>
                    <a:srgbClr val="FF0000"/>
                  </a:solidFill>
                </a:rPr>
                <a:t>RCh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01" name="Rectangle 19"/>
            <p:cNvSpPr>
              <a:spLocks noChangeArrowheads="1"/>
            </p:cNvSpPr>
            <p:nvPr/>
          </p:nvSpPr>
          <p:spPr bwMode="auto">
            <a:xfrm>
              <a:off x="5059081" y="5381752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smtClean="0">
                  <a:solidFill>
                    <a:srgbClr val="FF0000"/>
                  </a:solidFill>
                </a:rPr>
                <a:t>500 </a:t>
              </a:r>
              <a:r>
                <a:rPr lang="ga-IE" sz="1100" b="1" dirty="0" err="1" smtClean="0">
                  <a:solidFill>
                    <a:srgbClr val="FF0000"/>
                  </a:solidFill>
                </a:rPr>
                <a:t>RCh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02" name="Rectangle 19"/>
            <p:cNvSpPr>
              <a:spLocks noChangeArrowheads="1"/>
            </p:cNvSpPr>
            <p:nvPr/>
          </p:nvSpPr>
          <p:spPr bwMode="auto">
            <a:xfrm>
              <a:off x="3500558" y="5389593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smtClean="0">
                  <a:solidFill>
                    <a:srgbClr val="FF0000"/>
                  </a:solidFill>
                </a:rPr>
                <a:t>1500 </a:t>
              </a:r>
              <a:r>
                <a:rPr lang="ga-IE" sz="1100" b="1" dirty="0" err="1" smtClean="0">
                  <a:solidFill>
                    <a:srgbClr val="FF0000"/>
                  </a:solidFill>
                </a:rPr>
                <a:t>RCh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03" name="Rectangle 19"/>
            <p:cNvSpPr>
              <a:spLocks noChangeArrowheads="1"/>
            </p:cNvSpPr>
            <p:nvPr/>
          </p:nvSpPr>
          <p:spPr bwMode="auto">
            <a:xfrm>
              <a:off x="8176126" y="5381750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err="1" smtClean="0">
                  <a:solidFill>
                    <a:srgbClr val="FF0000"/>
                  </a:solidFill>
                </a:rPr>
                <a:t>AD</a:t>
              </a:r>
              <a:r>
                <a:rPr lang="ga-IE" sz="1100" b="1" dirty="0" smtClean="0">
                  <a:solidFill>
                    <a:srgbClr val="FF0000"/>
                  </a:solidFill>
                </a:rPr>
                <a:t> 1500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04" name="Rectangle 19"/>
            <p:cNvSpPr>
              <a:spLocks noChangeArrowheads="1"/>
            </p:cNvSpPr>
            <p:nvPr/>
          </p:nvSpPr>
          <p:spPr bwMode="auto">
            <a:xfrm>
              <a:off x="6617603" y="5386070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err="1" smtClean="0">
                  <a:solidFill>
                    <a:srgbClr val="FF0000"/>
                  </a:solidFill>
                </a:rPr>
                <a:t>AD</a:t>
              </a:r>
              <a:r>
                <a:rPr lang="ga-IE" sz="1100" b="1" dirty="0" smtClean="0">
                  <a:solidFill>
                    <a:srgbClr val="FF0000"/>
                  </a:solidFill>
                </a:rPr>
                <a:t> 500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05" name="Rectangle 19"/>
            <p:cNvSpPr>
              <a:spLocks noChangeArrowheads="1"/>
            </p:cNvSpPr>
            <p:nvPr/>
          </p:nvSpPr>
          <p:spPr bwMode="auto">
            <a:xfrm>
              <a:off x="7396865" y="5381751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err="1" smtClean="0">
                  <a:solidFill>
                    <a:srgbClr val="FF0000"/>
                  </a:solidFill>
                </a:rPr>
                <a:t>AD</a:t>
              </a:r>
              <a:r>
                <a:rPr lang="ga-IE" sz="1100" b="1" dirty="0" smtClean="0">
                  <a:solidFill>
                    <a:srgbClr val="FF0000"/>
                  </a:solidFill>
                </a:rPr>
                <a:t> 1000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2721297" y="5389593"/>
              <a:ext cx="756000" cy="259045"/>
            </a:xfrm>
            <a:prstGeom prst="rect">
              <a:avLst/>
            </a:prstGeom>
            <a:solidFill>
              <a:srgbClr val="ACA092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100" b="1" dirty="0" smtClean="0">
                  <a:solidFill>
                    <a:srgbClr val="FF0000"/>
                  </a:solidFill>
                </a:rPr>
                <a:t>2000 </a:t>
              </a:r>
              <a:r>
                <a:rPr lang="ga-IE" sz="1100" b="1" dirty="0" err="1" smtClean="0">
                  <a:solidFill>
                    <a:srgbClr val="FF0000"/>
                  </a:solidFill>
                </a:rPr>
                <a:t>RCh</a:t>
              </a:r>
              <a:endParaRPr lang="ga-IE" sz="11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38" grpId="0" animBg="1"/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2" name="TextBox 1"/>
          <p:cNvSpPr txBox="1"/>
          <p:nvPr/>
        </p:nvSpPr>
        <p:spPr>
          <a:xfrm>
            <a:off x="6676843" y="1553690"/>
            <a:ext cx="4788000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latin typeface="Tw Cen MT" panose="020B0602020104020603" pitchFamily="34" charset="0"/>
              </a:rPr>
              <a:t>An Aithin</a:t>
            </a:r>
            <a:endParaRPr lang="ga-IE" sz="2000" dirty="0" smtClean="0">
              <a:latin typeface="Tw Cen MT" panose="020B0602020104020603" pitchFamily="34" charset="0"/>
            </a:endParaRPr>
          </a:p>
          <a:p>
            <a:r>
              <a:rPr lang="ga-IE" sz="2000" dirty="0" smtClean="0">
                <a:latin typeface="Tw Cen MT" panose="020B0602020104020603" pitchFamily="34" charset="0"/>
              </a:rPr>
              <a:t>Is í an Aithin príomhchathair na Gréige sa lá atá inniu ann. Ní tír amháin a bhí sa Ghréig fadó, áfach. 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6842" y="3111973"/>
            <a:ext cx="4788000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Bhí an tSean-Ghréig roinnte ina cathairstáit. Tír an-bheag is ea cathairstát. Bíonn cuid den talamh mórthimpeall ar an gcathair féin faoi riail an chathairstáit.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76842" y="4686299"/>
            <a:ext cx="4788000" cy="1061930"/>
          </a:xfrm>
          <a:prstGeom prst="rect">
            <a:avLst/>
          </a:prstGeom>
          <a:solidFill>
            <a:schemeClr val="bg1"/>
          </a:solidFill>
          <a:ln w="19050">
            <a:solidFill>
              <a:srgbClr val="3E3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a rialtas féin agus a chuid dlíthe féin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 gach cathairstát. Ba iad an Aithin agus Sparta an dá chathairstát ba thábhachtaí.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4098" name="Picture 2" descr="R:\An Gum\Ginearalta\Féach Thart\FÉACH THART - R6\Stair - FT R6\Sleamhnáin - FT - Stair - R6\Íomhánna - Sleamhnáin - FT Stair - R6\Ealaín - Sleamhnáin - FT Stair - R6\Christine Warner\Greek City States S4 REVIS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97" y="1553690"/>
            <a:ext cx="5468351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7"/>
          <p:cNvCxnSpPr>
            <a:cxnSpLocks noChangeShapeType="1"/>
            <a:stCxn id="15" idx="2"/>
          </p:cNvCxnSpPr>
          <p:nvPr/>
        </p:nvCxnSpPr>
        <p:spPr bwMode="auto">
          <a:xfrm>
            <a:off x="1234476" y="3437509"/>
            <a:ext cx="1506340" cy="26343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Bosca téacs 14"/>
          <p:cNvSpPr txBox="1"/>
          <p:nvPr/>
        </p:nvSpPr>
        <p:spPr>
          <a:xfrm>
            <a:off x="977033" y="3183593"/>
            <a:ext cx="51488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smtClean="0"/>
              <a:t>Deilfe</a:t>
            </a:r>
            <a:endParaRPr lang="ga-IE" sz="1050" b="1" dirty="0"/>
          </a:p>
        </p:txBody>
      </p:sp>
      <p:sp>
        <p:nvSpPr>
          <p:cNvPr id="17" name="Bosca téacs 16"/>
          <p:cNvSpPr txBox="1"/>
          <p:nvPr/>
        </p:nvSpPr>
        <p:spPr>
          <a:xfrm>
            <a:off x="3573057" y="4369125"/>
            <a:ext cx="708848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smtClean="0"/>
              <a:t>An Aithin</a:t>
            </a:r>
            <a:endParaRPr lang="ga-IE" sz="1050" b="1" dirty="0"/>
          </a:p>
        </p:txBody>
      </p:sp>
      <p:cxnSp>
        <p:nvCxnSpPr>
          <p:cNvPr id="19" name="Straight Arrow Connector 7"/>
          <p:cNvCxnSpPr>
            <a:cxnSpLocks noChangeShapeType="1"/>
            <a:stCxn id="17" idx="0"/>
          </p:cNvCxnSpPr>
          <p:nvPr/>
        </p:nvCxnSpPr>
        <p:spPr bwMode="auto">
          <a:xfrm flipH="1" flipV="1">
            <a:off x="3432181" y="3995266"/>
            <a:ext cx="495300" cy="373859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7"/>
          <p:cNvCxnSpPr>
            <a:cxnSpLocks noChangeShapeType="1"/>
            <a:stCxn id="25" idx="0"/>
          </p:cNvCxnSpPr>
          <p:nvPr/>
        </p:nvCxnSpPr>
        <p:spPr bwMode="auto">
          <a:xfrm flipV="1">
            <a:off x="2202654" y="4595342"/>
            <a:ext cx="572301" cy="318542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Bosca téacs 24"/>
          <p:cNvSpPr txBox="1"/>
          <p:nvPr/>
        </p:nvSpPr>
        <p:spPr>
          <a:xfrm>
            <a:off x="1929181" y="4913884"/>
            <a:ext cx="54694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smtClean="0"/>
              <a:t>Sparta</a:t>
            </a:r>
            <a:endParaRPr lang="ga-IE" sz="1050" b="1" dirty="0"/>
          </a:p>
        </p:txBody>
      </p:sp>
      <p:sp>
        <p:nvSpPr>
          <p:cNvPr id="26" name="Bosca téacs 25"/>
          <p:cNvSpPr txBox="1"/>
          <p:nvPr/>
        </p:nvSpPr>
        <p:spPr>
          <a:xfrm>
            <a:off x="1327155" y="4468383"/>
            <a:ext cx="657552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smtClean="0"/>
              <a:t>Oilimpia</a:t>
            </a:r>
            <a:endParaRPr lang="ga-IE" sz="1050" b="1" dirty="0"/>
          </a:p>
        </p:txBody>
      </p:sp>
      <p:cxnSp>
        <p:nvCxnSpPr>
          <p:cNvPr id="27" name="Straight Arrow Connector 7"/>
          <p:cNvCxnSpPr>
            <a:cxnSpLocks noChangeShapeType="1"/>
            <a:stCxn id="26" idx="0"/>
          </p:cNvCxnSpPr>
          <p:nvPr/>
        </p:nvCxnSpPr>
        <p:spPr bwMode="auto">
          <a:xfrm flipV="1">
            <a:off x="1655931" y="4276259"/>
            <a:ext cx="713821" cy="192124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7"/>
          <p:cNvCxnSpPr>
            <a:cxnSpLocks noChangeShapeType="1"/>
            <a:stCxn id="38" idx="0"/>
          </p:cNvCxnSpPr>
          <p:nvPr/>
        </p:nvCxnSpPr>
        <p:spPr bwMode="auto">
          <a:xfrm flipH="1" flipV="1">
            <a:off x="2965461" y="4115959"/>
            <a:ext cx="516205" cy="60634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Bosca téacs 37"/>
          <p:cNvSpPr txBox="1"/>
          <p:nvPr/>
        </p:nvSpPr>
        <p:spPr>
          <a:xfrm>
            <a:off x="3056709" y="4722299"/>
            <a:ext cx="849913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smtClean="0"/>
              <a:t>An Choraint</a:t>
            </a:r>
            <a:endParaRPr lang="ga-IE" sz="1050" b="1" dirty="0"/>
          </a:p>
        </p:txBody>
      </p:sp>
      <p:cxnSp>
        <p:nvCxnSpPr>
          <p:cNvPr id="39" name="Straight Arrow Connector 7"/>
          <p:cNvCxnSpPr>
            <a:cxnSpLocks noChangeShapeType="1"/>
            <a:stCxn id="42" idx="2"/>
          </p:cNvCxnSpPr>
          <p:nvPr/>
        </p:nvCxnSpPr>
        <p:spPr bwMode="auto">
          <a:xfrm>
            <a:off x="2642402" y="3426465"/>
            <a:ext cx="504296" cy="32087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Bosca téacs 41"/>
          <p:cNvSpPr txBox="1"/>
          <p:nvPr/>
        </p:nvSpPr>
        <p:spPr>
          <a:xfrm>
            <a:off x="2301603" y="3172549"/>
            <a:ext cx="68159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smtClean="0"/>
              <a:t>An Téibh</a:t>
            </a:r>
            <a:endParaRPr lang="ga-IE" sz="1050" b="1" dirty="0"/>
          </a:p>
        </p:txBody>
      </p:sp>
      <p:cxnSp>
        <p:nvCxnSpPr>
          <p:cNvPr id="44" name="Straight Arrow Connector 7"/>
          <p:cNvCxnSpPr>
            <a:cxnSpLocks noChangeShapeType="1"/>
            <a:stCxn id="47" idx="2"/>
          </p:cNvCxnSpPr>
          <p:nvPr/>
        </p:nvCxnSpPr>
        <p:spPr bwMode="auto">
          <a:xfrm>
            <a:off x="3300882" y="3076339"/>
            <a:ext cx="45575" cy="53820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Bosca téacs 46"/>
          <p:cNvSpPr txBox="1"/>
          <p:nvPr/>
        </p:nvSpPr>
        <p:spPr>
          <a:xfrm>
            <a:off x="3035424" y="2822423"/>
            <a:ext cx="53091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err="1" smtClean="0"/>
              <a:t>Cailsis</a:t>
            </a:r>
            <a:endParaRPr lang="ga-IE" sz="1050" b="1" dirty="0"/>
          </a:p>
        </p:txBody>
      </p:sp>
      <p:cxnSp>
        <p:nvCxnSpPr>
          <p:cNvPr id="49" name="Straight Arrow Connector 7"/>
          <p:cNvCxnSpPr>
            <a:cxnSpLocks noChangeShapeType="1"/>
            <a:stCxn id="50" idx="2"/>
          </p:cNvCxnSpPr>
          <p:nvPr/>
        </p:nvCxnSpPr>
        <p:spPr bwMode="auto">
          <a:xfrm flipH="1">
            <a:off x="3480260" y="3598035"/>
            <a:ext cx="475274" cy="102909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Bosca téacs 49"/>
          <p:cNvSpPr txBox="1"/>
          <p:nvPr/>
        </p:nvSpPr>
        <p:spPr>
          <a:xfrm>
            <a:off x="3641986" y="3344119"/>
            <a:ext cx="627095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ga-IE" sz="1050" b="1" dirty="0" err="1" smtClean="0"/>
              <a:t>Eireitria</a:t>
            </a:r>
            <a:endParaRPr lang="ga-IE" sz="1050" b="1" dirty="0"/>
          </a:p>
        </p:txBody>
      </p:sp>
      <p:grpSp>
        <p:nvGrpSpPr>
          <p:cNvPr id="4" name="Grúpa 3"/>
          <p:cNvGrpSpPr/>
          <p:nvPr/>
        </p:nvGrpSpPr>
        <p:grpSpPr>
          <a:xfrm>
            <a:off x="787397" y="1553690"/>
            <a:ext cx="5245107" cy="4200447"/>
            <a:chOff x="787397" y="1553690"/>
            <a:chExt cx="5245107" cy="4200447"/>
          </a:xfrm>
        </p:grpSpPr>
        <p:sp>
          <p:nvSpPr>
            <p:cNvPr id="62" name="Bosca téacs 61"/>
            <p:cNvSpPr txBox="1"/>
            <p:nvPr/>
          </p:nvSpPr>
          <p:spPr>
            <a:xfrm>
              <a:off x="787397" y="1553690"/>
              <a:ext cx="3906839" cy="461665"/>
            </a:xfrm>
            <a:prstGeom prst="rect">
              <a:avLst/>
            </a:prstGeom>
            <a:solidFill>
              <a:srgbClr val="996633">
                <a:alpha val="89804"/>
              </a:srgbClr>
            </a:solidFill>
            <a:effectLst>
              <a:softEdge rad="31750"/>
            </a:effectLst>
          </p:spPr>
          <p:txBody>
            <a:bodyPr wrap="none" rtlCol="0">
              <a:spAutoFit/>
            </a:bodyPr>
            <a:lstStyle/>
            <a:p>
              <a:r>
                <a:rPr lang="ga-IE" sz="2400" dirty="0" smtClean="0">
                  <a:latin typeface="Berlin Sans FB" panose="020E0602020502020306" pitchFamily="34" charset="0"/>
                  <a:cs typeface="Aharoni" panose="02010803020104030203" pitchFamily="2" charset="-79"/>
                </a:rPr>
                <a:t>Cathairstáit na Sean-Ghréige</a:t>
              </a:r>
            </a:p>
          </p:txBody>
        </p:sp>
        <p:sp>
          <p:nvSpPr>
            <p:cNvPr id="3" name="Bosca téacs 2"/>
            <p:cNvSpPr txBox="1"/>
            <p:nvPr/>
          </p:nvSpPr>
          <p:spPr>
            <a:xfrm>
              <a:off x="5044733" y="2845039"/>
              <a:ext cx="987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ga-IE" sz="1600" dirty="0" smtClean="0">
                  <a:latin typeface="Berlin Sans FB" panose="020E0602020502020306" pitchFamily="34" charset="0"/>
                  <a:cs typeface="Aharoni" panose="02010803020104030203" pitchFamily="2" charset="-79"/>
                </a:rPr>
                <a:t>An Pheirs</a:t>
              </a:r>
              <a:endParaRPr lang="ga-IE" sz="1600" dirty="0">
                <a:latin typeface="Berlin Sans FB" panose="020E0602020502020306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8" name="Bosca téacs 17"/>
            <p:cNvSpPr txBox="1"/>
            <p:nvPr/>
          </p:nvSpPr>
          <p:spPr>
            <a:xfrm>
              <a:off x="3614203" y="5415583"/>
              <a:ext cx="9909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ga-IE" sz="1600" dirty="0" smtClean="0">
                  <a:latin typeface="Berlin Sans FB" panose="020E0602020502020306" pitchFamily="34" charset="0"/>
                  <a:cs typeface="Aharoni" panose="02010803020104030203" pitchFamily="2" charset="-79"/>
                </a:rPr>
                <a:t>An Chréit</a:t>
              </a:r>
              <a:endParaRPr lang="ga-IE" sz="1600" dirty="0">
                <a:latin typeface="Berlin Sans FB" panose="020E0602020502020306" pitchFamily="34" charset="0"/>
                <a:cs typeface="Aharoni" panose="02010803020104030203" pitchFamily="2" charset="-79"/>
              </a:endParaRPr>
            </a:p>
          </p:txBody>
        </p:sp>
        <p:grpSp>
          <p:nvGrpSpPr>
            <p:cNvPr id="93" name="Grúpa 92"/>
            <p:cNvGrpSpPr/>
            <p:nvPr/>
          </p:nvGrpSpPr>
          <p:grpSpPr>
            <a:xfrm>
              <a:off x="1119785" y="5338639"/>
              <a:ext cx="1368000" cy="415498"/>
              <a:chOff x="1183280" y="5210524"/>
              <a:chExt cx="1368000" cy="415498"/>
            </a:xfrm>
          </p:grpSpPr>
          <p:sp>
            <p:nvSpPr>
              <p:cNvPr id="87" name="Bosca téacs 86"/>
              <p:cNvSpPr txBox="1"/>
              <p:nvPr/>
            </p:nvSpPr>
            <p:spPr>
              <a:xfrm>
                <a:off x="1183280" y="5210524"/>
                <a:ext cx="1368000" cy="415498"/>
              </a:xfrm>
              <a:prstGeom prst="rect">
                <a:avLst/>
              </a:prstGeom>
              <a:solidFill>
                <a:srgbClr val="996633">
                  <a:alpha val="89804"/>
                </a:srgbClr>
              </a:solidFill>
              <a:effectLst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pPr marL="180975"/>
                <a:r>
                  <a:rPr lang="ga-IE" sz="1050" b="1" dirty="0" smtClean="0">
                    <a:cs typeface="Aharoni" panose="02010803020104030203" pitchFamily="2" charset="-79"/>
                  </a:rPr>
                  <a:t>Cathairstát</a:t>
                </a:r>
              </a:p>
              <a:p>
                <a:pPr marL="180975"/>
                <a:r>
                  <a:rPr lang="ga-IE" sz="1050" b="1" dirty="0" smtClean="0">
                    <a:cs typeface="Aharoni" panose="02010803020104030203" pitchFamily="2" charset="-79"/>
                  </a:rPr>
                  <a:t>Láthair chreidimh</a:t>
                </a:r>
              </a:p>
            </p:txBody>
          </p:sp>
          <p:sp>
            <p:nvSpPr>
              <p:cNvPr id="89" name="Ubhchruth 88"/>
              <p:cNvSpPr/>
              <p:nvPr/>
            </p:nvSpPr>
            <p:spPr>
              <a:xfrm>
                <a:off x="1297970" y="5455923"/>
                <a:ext cx="81896" cy="8189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ga-IE"/>
              </a:p>
            </p:txBody>
          </p:sp>
          <p:sp>
            <p:nvSpPr>
              <p:cNvPr id="90" name="Ubhchruth 89"/>
              <p:cNvSpPr/>
              <p:nvPr/>
            </p:nvSpPr>
            <p:spPr>
              <a:xfrm>
                <a:off x="1293207" y="5288414"/>
                <a:ext cx="81896" cy="8189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ga-IE"/>
              </a:p>
            </p:txBody>
          </p:sp>
        </p:grpSp>
      </p:grpSp>
      <p:sp>
        <p:nvSpPr>
          <p:cNvPr id="35" name="Horizontal Scroll 109"/>
          <p:cNvSpPr/>
          <p:nvPr/>
        </p:nvSpPr>
        <p:spPr>
          <a:xfrm>
            <a:off x="544051" y="489067"/>
            <a:ext cx="3924000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Na Cathairstáit</a:t>
            </a:r>
            <a:endParaRPr lang="ga-IE" sz="36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5" grpId="0" animBg="1"/>
      <p:bldP spid="17" grpId="0" animBg="1"/>
      <p:bldP spid="25" grpId="0" animBg="1"/>
      <p:bldP spid="26" grpId="0" animBg="1"/>
      <p:bldP spid="38" grpId="0" animBg="1"/>
      <p:bldP spid="42" grpId="0" animBg="1"/>
      <p:bldP spid="47" grpId="0" animBg="1"/>
      <p:bldP spid="50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835" y="1280193"/>
            <a:ext cx="3039391" cy="18185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88434" y="2910394"/>
            <a:ext cx="668804" cy="50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Horizontal Scroll 29"/>
          <p:cNvSpPr/>
          <p:nvPr/>
        </p:nvSpPr>
        <p:spPr>
          <a:xfrm>
            <a:off x="632963" y="246921"/>
            <a:ext cx="3114857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An Aithin</a:t>
            </a:r>
            <a:endParaRPr lang="ga-IE" sz="36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67936" y="288109"/>
            <a:ext cx="2023672" cy="2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78087" y="3328046"/>
            <a:ext cx="4358857" cy="22016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997" y="2575972"/>
            <a:ext cx="608823" cy="58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391" y="6203674"/>
            <a:ext cx="11718525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féidir féachaint ar fhíseán faoin </a:t>
            </a:r>
            <a:r>
              <a:rPr lang="ga-I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bPartanón</a:t>
            </a:r>
            <a:r>
              <a:rPr lang="ga-I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ag: </a:t>
            </a:r>
            <a:r>
              <a:rPr lang="ga-I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https://www.youtube.com/watch?v=NfGdWhhjptk</a:t>
            </a:r>
            <a:endParaRPr lang="ga-I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3697" y="2664471"/>
            <a:ext cx="6921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ectangle 97"/>
          <p:cNvSpPr/>
          <p:nvPr/>
        </p:nvSpPr>
        <p:spPr bwMode="auto">
          <a:xfrm>
            <a:off x="4114201" y="660431"/>
            <a:ext cx="4200974" cy="2207385"/>
          </a:xfrm>
          <a:prstGeom prst="rect">
            <a:avLst/>
          </a:prstGeom>
          <a:solidFill>
            <a:schemeClr val="bg1"/>
          </a:solidFill>
          <a:ln w="19050">
            <a:solidFill>
              <a:srgbClr val="3E3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763" lvl="1"/>
            <a:r>
              <a:rPr lang="ga-IE" sz="2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</a:t>
            </a:r>
            <a:r>
              <a:rPr lang="ga-IE" sz="22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Partanón</a:t>
            </a:r>
            <a:endParaRPr lang="ga-IE" sz="22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Is é an </a:t>
            </a:r>
            <a:r>
              <a:rPr lang="ga-IE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Partanón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an foirgneamh is cáiliúla ar an </a:t>
            </a:r>
            <a:r>
              <a:rPr lang="ga-IE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Acrapoil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. Teampall is ea é a tógadh in ómós don bhandia </a:t>
            </a:r>
            <a:r>
              <a:rPr lang="ga-IE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Aitéiné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. Foirgneamh álainn marmair 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 bhí ann agus tá na </a:t>
            </a:r>
            <a:r>
              <a:rPr 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fothraigh</a:t>
            </a:r>
            <a:r>
              <a:rPr 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fós ann sa lá atá inniu ann. </a:t>
            </a:r>
            <a:endParaRPr lang="ga-IE" altLang="en-US" sz="2000" dirty="0">
              <a:latin typeface="Tw Cen MT" panose="020B0602020104020603" pitchFamily="34" charset="0"/>
              <a:ea typeface="Sassoon Infant Rg" pitchFamily="50" charset="0"/>
              <a:cs typeface="Sassoon Infant Rg" pitchFamily="50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336945" y="3252248"/>
            <a:ext cx="3627971" cy="1963219"/>
          </a:xfrm>
          <a:prstGeom prst="rect">
            <a:avLst/>
          </a:prstGeom>
          <a:solidFill>
            <a:schemeClr val="bg1"/>
          </a:solidFill>
          <a:ln w="19050">
            <a:solidFill>
              <a:srgbClr val="3E3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Bandia </a:t>
            </a:r>
            <a:r>
              <a:rPr lang="ga-IE" sz="22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Aitéiné</a:t>
            </a:r>
            <a:endParaRPr lang="ga-IE" sz="22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D’adhair muintir na Sean-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Ghréige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lán déithe. Bhí dia dá gcuid féin ag muintir na hAithne –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Aitéiné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Bandia an chogaidh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í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Aitéiné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246391" y="3135652"/>
            <a:ext cx="3750573" cy="2565238"/>
          </a:xfrm>
          <a:prstGeom prst="rect">
            <a:avLst/>
          </a:prstGeom>
          <a:solidFill>
            <a:schemeClr val="bg1"/>
          </a:solidFill>
          <a:ln w="19050">
            <a:solidFill>
              <a:srgbClr val="3E3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</a:t>
            </a:r>
            <a:r>
              <a:rPr lang="ga-IE" sz="22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Acrapoil</a:t>
            </a:r>
            <a:endParaRPr lang="ga-IE" sz="22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Ba í an Aithin an cathairstát ba shaibhre agus ba chumhachtaí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Ghréig. Tógadh a lán foirgnimh bhreátha ar an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Acrapoil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a bhí suite ar phíosa ardtalún os cionn na cathrach. Bhí na teampaill ar an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Acrapoil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maisithe le dealbha áille.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8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8" grpId="0" animBg="1"/>
      <p:bldP spid="156" grpId="0" animBg="1"/>
      <p:bldP spid="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67025">
            <a:off x="8363880" y="1046661"/>
            <a:ext cx="1051329" cy="100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035434" y="1922606"/>
            <a:ext cx="992309" cy="6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95"/>
          <p:cNvSpPr/>
          <p:nvPr/>
        </p:nvSpPr>
        <p:spPr bwMode="auto">
          <a:xfrm>
            <a:off x="6245925" y="1778278"/>
            <a:ext cx="3060000" cy="3600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</a:pPr>
            <a:r>
              <a:rPr lang="ga-IE" altLang="en-US" sz="2600" b="1" dirty="0" smtClean="0">
                <a:solidFill>
                  <a:schemeClr val="tx1"/>
                </a:solidFill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Mná</a:t>
            </a:r>
          </a:p>
          <a:p>
            <a:pPr>
              <a:spcBef>
                <a:spcPct val="0"/>
              </a:spcBef>
            </a:pP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Ní raibh an tsaoirse chéanna ag na mná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is a bhí ag na fir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sa tSean-Ghréig. D’fhanadh na mná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sa bhaile agus </a:t>
            </a:r>
            <a:b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  <a:ea typeface="Sassoon Infant Rg" pitchFamily="50" charset="0"/>
                <a:cs typeface="Sassoon Infant Rg" pitchFamily="50" charset="0"/>
              </a:rPr>
              <a:t>ní bhíodh cead acu dul amach leo féin. </a:t>
            </a:r>
            <a:endParaRPr lang="ga-IE" altLang="en-US" sz="2400" dirty="0">
              <a:solidFill>
                <a:schemeClr val="tx1"/>
              </a:solidFill>
              <a:latin typeface="Tw Cen MT" panose="020B0602020104020603" pitchFamily="34" charset="0"/>
              <a:ea typeface="Sassoon Infant Rg" pitchFamily="50" charset="0"/>
              <a:cs typeface="Sassoon Infant Rg" pitchFamily="50" charset="0"/>
            </a:endParaRPr>
          </a:p>
        </p:txBody>
      </p:sp>
      <p:sp>
        <p:nvSpPr>
          <p:cNvPr id="2057" name="TextBox 29"/>
          <p:cNvSpPr txBox="1">
            <a:spLocks noChangeArrowheads="1"/>
          </p:cNvSpPr>
          <p:nvPr/>
        </p:nvSpPr>
        <p:spPr bwMode="auto">
          <a:xfrm>
            <a:off x="3933825" y="3192463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500BC</a:t>
            </a:r>
            <a:endParaRPr lang="ga-IE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2930486" y="1778278"/>
            <a:ext cx="3060000" cy="36000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6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Fir</a:t>
            </a:r>
            <a:endParaRPr lang="ga-IE" sz="26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Ceann an teaghlaigh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ba ea an fear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tSean-Ghréig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agus is aige a bhí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t-údarás sa teach.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Ní bhíodh cead ach </a:t>
            </a:r>
            <a:b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 fir páirt a ghlacadh i rialú an stáit.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2" descr="R:\An Gum\Ginearalta\Féach Thart\FÉACH THART - R6\Stair - FT R6\Sleamhnáin - FT - Stair - R6\Íomhánna - Sleamhnáin - FT Stair - R6\Ealaín - Sleamhnáin - FT Stair - R6\Dómhnal Ó Bric\D.OBric_Feach-Thart-6_S3-S8\An-tSean-Ghreig_S6-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29" y="2567864"/>
            <a:ext cx="1981200" cy="32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R:\An Gum\Ginearalta\Féach Thart\FÉACH THART - R6\Stair - FT R6\Sleamhnáin - FT - Stair - R6\Íomhánna - Sleamhnáin - FT Stair - R6\Ealaín - Sleamhnáin - FT Stair - R6\Dómhnal Ó Bric\D.OBric_Feach-Thart-6_S3-S8\An-tSean-Ghreig_S6-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2979" y="1005703"/>
            <a:ext cx="1981200" cy="32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orizontal Scroll 109"/>
          <p:cNvSpPr/>
          <p:nvPr/>
        </p:nvSpPr>
        <p:spPr>
          <a:xfrm>
            <a:off x="544051" y="489067"/>
            <a:ext cx="5040000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>
                <a:latin typeface="Tw Cen MT" panose="020B0602020104020603" pitchFamily="34" charset="0"/>
                <a:cs typeface="Times New Roman" panose="02020603050405020304" pitchFamily="18" charset="0"/>
              </a:rPr>
              <a:t>Muintir na Sean-</a:t>
            </a:r>
            <a:r>
              <a:rPr lang="ga-IE" sz="3600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Ghréige</a:t>
            </a:r>
            <a:r>
              <a:rPr lang="ga-IE" sz="3600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2057" name="TextBox 29"/>
          <p:cNvSpPr txBox="1">
            <a:spLocks noChangeArrowheads="1"/>
          </p:cNvSpPr>
          <p:nvPr/>
        </p:nvSpPr>
        <p:spPr bwMode="auto">
          <a:xfrm>
            <a:off x="3933825" y="3192463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500BC</a:t>
            </a:r>
            <a:endParaRPr lang="ga-IE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Box 29"/>
          <p:cNvSpPr txBox="1">
            <a:spLocks noChangeArrowheads="1"/>
          </p:cNvSpPr>
          <p:nvPr/>
        </p:nvSpPr>
        <p:spPr bwMode="auto">
          <a:xfrm>
            <a:off x="7523163" y="3170238"/>
            <a:ext cx="1725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300BC</a:t>
            </a:r>
            <a:endParaRPr lang="ga-IE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:\An Gum\Ginearalta\Féach Thart\FÉACH THART - R6\Stair - FT R6\Sleamhnáin - FT - Stair - R6\Íomhánna - Sleamhnáin - FT Stair - R6\Ealaín - Sleamhnáin - FT Stair - R6\Dómhnal Ó Bric\D.OBric_Feach-Thart-6_S3-S8\An-tSean-Ghreig_S7-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297" y="1546481"/>
            <a:ext cx="4099593" cy="20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2525">
            <a:off x="2509611" y="3345669"/>
            <a:ext cx="591316" cy="61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Rectangle 151"/>
          <p:cNvSpPr/>
          <p:nvPr/>
        </p:nvSpPr>
        <p:spPr bwMode="auto">
          <a:xfrm>
            <a:off x="803999" y="3822560"/>
            <a:ext cx="5292000" cy="2199471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Páistí</a:t>
            </a:r>
            <a:endParaRPr lang="ga-IE" sz="22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Ní théadh ar scoil ach na buachaillí. Sa bhaile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chuirtí scolaíocht ar na cailíní. D’fhoghlaimíodh cailíní cócaireacht, fuáil agus obair tí. Théadh buachaillí idir sé bliana agus ceithre bliana déag d’aois ar scoil. Léamh, scríobh agus uimhreas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bhíodh á bhfoghlaim acu.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3" descr="R:\An Gum\Ginearalta\Féach Thart\FÉACH THART - R6\Stair - FT R6\Sleamhnáin - FT - Stair - R6\Íomhánna - Sleamhnáin - FT Stair - R6\Ealaín - Sleamhnáin - FT Stair - R6\Dómhnal Ó Bric\D.OBric_Feach-Thart-6_S3-S8\An-tSean-Ghreig_S7-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8633" y="3592513"/>
            <a:ext cx="3946695" cy="22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963737" y="3157597"/>
            <a:ext cx="570076" cy="5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Horizontal Scroll 109"/>
          <p:cNvSpPr/>
          <p:nvPr/>
        </p:nvSpPr>
        <p:spPr>
          <a:xfrm>
            <a:off x="544051" y="489067"/>
            <a:ext cx="5040000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>
                <a:latin typeface="Tw Cen MT" panose="020B0602020104020603" pitchFamily="34" charset="0"/>
                <a:cs typeface="Times New Roman" panose="02020603050405020304" pitchFamily="18" charset="0"/>
              </a:rPr>
              <a:t>Muintir na Sean-</a:t>
            </a:r>
            <a:r>
              <a:rPr lang="ga-IE" sz="3600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Ghréige</a:t>
            </a:r>
            <a:r>
              <a:rPr lang="ga-IE" sz="3600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6095999" y="920507"/>
            <a:ext cx="5292000" cy="225742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ga-IE" sz="1600" b="1" dirty="0" smtClean="0">
              <a:solidFill>
                <a:schemeClr val="tx1"/>
              </a:solidFill>
            </a:endParaRPr>
          </a:p>
          <a:p>
            <a:endParaRPr lang="ga-IE" sz="1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ga-IE" sz="1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ga-IE" sz="2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Sclábhaithe</a:t>
            </a:r>
          </a:p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Bhíodh idir fhir agus mhná ina sclábhaithe. Bhíodh roinnt mhaith sclábhaithe ag teaghlach saibhir. Sclábhaí amháin, ar a mhéad, a bhíodh ag teaghlach bocht. Dhéanadh na sclábhaithe obair do na mná tí, do na feirmeoirí, do na ceardaithe agus don rialtas.</a:t>
            </a:r>
            <a:endParaRPr lang="ga-IE" sz="2000" b="1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endParaRPr lang="ga-IE" sz="1600" b="1" dirty="0" smtClean="0">
              <a:solidFill>
                <a:schemeClr val="tx1"/>
              </a:solidFill>
            </a:endParaRPr>
          </a:p>
          <a:p>
            <a:endParaRPr lang="ga-IE" sz="1600" b="1" dirty="0" smtClean="0">
              <a:solidFill>
                <a:schemeClr val="tx1"/>
              </a:solidFill>
            </a:endParaRPr>
          </a:p>
          <a:p>
            <a:endParaRPr lang="ga-I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5565" y="1667584"/>
            <a:ext cx="3812772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0214" y="3927007"/>
            <a:ext cx="2048607" cy="212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03471" y="1068692"/>
            <a:ext cx="291463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4022" y="3701601"/>
            <a:ext cx="33958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200" b="1" dirty="0" smtClean="0">
                <a:latin typeface="Tw Cen MT" panose="020B0602020104020603" pitchFamily="34" charset="0"/>
              </a:rPr>
              <a:t>An Teach</a:t>
            </a:r>
            <a:endParaRPr lang="ga-IE" sz="2200" dirty="0" smtClean="0">
              <a:latin typeface="Tw Cen MT" panose="020B0602020104020603" pitchFamily="34" charset="0"/>
            </a:endParaRPr>
          </a:p>
          <a:p>
            <a:r>
              <a:rPr lang="ga-IE" sz="2000" dirty="0" smtClean="0">
                <a:latin typeface="Tw Cen MT" panose="020B0602020104020603" pitchFamily="34" charset="0"/>
              </a:rPr>
              <a:t>Bhíodh tithe na nGréagach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lom go leor i gcomparáid leis na foirgnimh mhóra phoiblí. Dhéantaí as brící iad. Timpeall ar chlós a thógtaí seomraí an tí.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0033" y="1541193"/>
            <a:ext cx="288142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200" b="1" dirty="0" smtClean="0">
                <a:latin typeface="Tw Cen MT" panose="020B0602020104020603" pitchFamily="34" charset="0"/>
              </a:rPr>
              <a:t>An Clós </a:t>
            </a:r>
            <a:endParaRPr lang="ga-IE" sz="2200" dirty="0" smtClean="0">
              <a:latin typeface="Tw Cen MT" panose="020B0602020104020603" pitchFamily="34" charset="0"/>
            </a:endParaRPr>
          </a:p>
          <a:p>
            <a:r>
              <a:rPr lang="ga-IE" sz="2000" dirty="0" smtClean="0">
                <a:latin typeface="Tw Cen MT" panose="020B0602020104020603" pitchFamily="34" charset="0"/>
              </a:rPr>
              <a:t>As tobar a d’fhaigheadh muintir an tí a gcuid uisce. Bhíodh an tobar sa chlós. Bhíodh altóir sa chlós freisin in ómós do </a:t>
            </a:r>
            <a:r>
              <a:rPr lang="ga-IE" sz="2000" dirty="0" err="1" smtClean="0">
                <a:latin typeface="Tw Cen MT" panose="020B0602020104020603" pitchFamily="34" charset="0"/>
              </a:rPr>
              <a:t>Heistia</a:t>
            </a:r>
            <a:r>
              <a:rPr lang="ga-IE" sz="2000" dirty="0" smtClean="0">
                <a:latin typeface="Tw Cen MT" panose="020B0602020104020603" pitchFamily="34" charset="0"/>
              </a:rPr>
              <a:t>, bandia an teallaigh.</a:t>
            </a:r>
            <a:endParaRPr lang="ga-IE" dirty="0"/>
          </a:p>
        </p:txBody>
      </p:sp>
      <p:sp>
        <p:nvSpPr>
          <p:cNvPr id="7" name="TextBox 6"/>
          <p:cNvSpPr txBox="1"/>
          <p:nvPr/>
        </p:nvSpPr>
        <p:spPr>
          <a:xfrm>
            <a:off x="8487985" y="3103529"/>
            <a:ext cx="27456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200" b="1" dirty="0" smtClean="0">
                <a:latin typeface="Tw Cen MT" panose="020B0602020104020603" pitchFamily="34" charset="0"/>
              </a:rPr>
              <a:t>Fíodóireacht</a:t>
            </a:r>
            <a:endParaRPr lang="ga-IE" sz="2200" dirty="0" smtClean="0">
              <a:latin typeface="Tw Cen MT" panose="020B0602020104020603" pitchFamily="34" charset="0"/>
            </a:endParaRPr>
          </a:p>
          <a:p>
            <a:r>
              <a:rPr lang="ga-IE" sz="2000" dirty="0" smtClean="0">
                <a:latin typeface="Tw Cen MT" panose="020B0602020104020603" pitchFamily="34" charset="0"/>
              </a:rPr>
              <a:t>Dhéanadh na mná fíodóireacht sa bhaile. Bhíodh seomra ar leith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sna tithe le haghaidh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na hoibre sin. Dhéanaidís éadaí, cuirtíní, blaincéid, agus go leor eile.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" name="Horizontal Scroll 109"/>
          <p:cNvSpPr/>
          <p:nvPr/>
        </p:nvSpPr>
        <p:spPr>
          <a:xfrm>
            <a:off x="544051" y="489067"/>
            <a:ext cx="5040000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>
                <a:latin typeface="Tw Cen MT" panose="020B0602020104020603" pitchFamily="34" charset="0"/>
                <a:cs typeface="Times New Roman" panose="02020603050405020304" pitchFamily="18" charset="0"/>
              </a:rPr>
              <a:t>Tithe sa tSean-Ghréig</a:t>
            </a:r>
          </a:p>
        </p:txBody>
      </p:sp>
    </p:spTree>
    <p:extLst>
      <p:ext uri="{BB962C8B-B14F-4D97-AF65-F5344CB8AC3E}">
        <p14:creationId xmlns:p14="http://schemas.microsoft.com/office/powerpoint/2010/main" val="41388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6"/>
          <p:cNvSpPr>
            <a:spLocks/>
          </p:cNvSpPr>
          <p:nvPr/>
        </p:nvSpPr>
        <p:spPr>
          <a:xfrm>
            <a:off x="539256" y="636465"/>
            <a:ext cx="11113477" cy="5580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4467390" y="1714280"/>
            <a:ext cx="3098844" cy="1311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  <a:defRPr/>
            </a:pP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Bhíodh sleá fhada, claíomh gairid, clogad agus sciath throm</a:t>
            </a:r>
            <a:r>
              <a:rPr lang="ga-IE" sz="2200" dirty="0" smtClean="0">
                <a:latin typeface="Tw Cen MT" panose="020B0602020104020603" pitchFamily="34" charset="0"/>
              </a:rPr>
              <a:t> 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chruinn ag gach hoiplíteach. </a:t>
            </a:r>
            <a:endParaRPr lang="ga-IE" altLang="en-US" sz="2200" dirty="0">
              <a:latin typeface="Tw Cen MT" panose="020B0602020104020603" pitchFamily="34" charset="0"/>
              <a:ea typeface="Sassoon Infant Rg" pitchFamily="50" charset="0"/>
              <a:cs typeface="Sassoon Infant Rg" pitchFamily="50" charset="0"/>
            </a:endParaRPr>
          </a:p>
        </p:txBody>
      </p:sp>
      <p:sp>
        <p:nvSpPr>
          <p:cNvPr id="2088" name="TextBox 28"/>
          <p:cNvSpPr txBox="1">
            <a:spLocks noChangeArrowheads="1"/>
          </p:cNvSpPr>
          <p:nvPr/>
        </p:nvSpPr>
        <p:spPr bwMode="auto">
          <a:xfrm>
            <a:off x="843998" y="1714280"/>
            <a:ext cx="3236543" cy="27227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Na Hoiplítigh</a:t>
            </a:r>
          </a:p>
          <a:p>
            <a:pPr>
              <a:buNone/>
            </a:pPr>
            <a:r>
              <a:rPr lang="ga-IE" sz="2200" dirty="0" smtClean="0">
                <a:latin typeface="Tw Cen MT" panose="020B0602020104020603" pitchFamily="34" charset="0"/>
              </a:rPr>
              <a:t>Bhí sé de dhualgas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gach saoránach troid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ar son an chathairstáit. Cnámh droma an airm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ba ea na saighdiúirí coise sa Ghréig. Na hoiplítigh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tugadh orthu.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43998" y="1714280"/>
            <a:ext cx="3236543" cy="350628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Agus iad i mbun troda, bhíodh na hoiplítigh gualainn ar ghualainn </a:t>
            </a:r>
            <a:b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agus a gcuid sciath rompu mar fhál cosanta. Falang </a:t>
            </a:r>
            <a:b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thugtar air sin. Bhí sé </a:t>
            </a:r>
            <a:b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an-deacair troid in aghaidh an fhalaing agus is iomaí cath a bhuaigh </a:t>
            </a:r>
            <a:b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na hoiplítigh dá bharr sin. </a:t>
            </a:r>
            <a:endParaRPr lang="ga-IE" sz="22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4" r="100000">
                        <a14:foregroundMark x1="4615" y1="15876" x2="28154" y2="58969"/>
                        <a14:foregroundMark x1="4154" y1="15258" x2="5538" y2="17320"/>
                        <a14:foregroundMark x1="4308" y1="15258" x2="5077" y2="16082"/>
                        <a14:foregroundMark x1="18615" y1="14845" x2="19385" y2="16701"/>
                        <a14:foregroundMark x1="20462" y1="18557" x2="29538" y2="36907"/>
                        <a14:foregroundMark x1="21538" y1="10309" x2="22615" y2="11959"/>
                        <a14:foregroundMark x1="23231" y1="13402" x2="29538" y2="24742"/>
                        <a14:foregroundMark x1="33846" y1="15670" x2="43846" y2="34639"/>
                        <a14:foregroundMark x1="33538" y1="14845" x2="34462" y2="16082"/>
                        <a14:foregroundMark x1="34462" y1="9485" x2="35231" y2="11546"/>
                        <a14:foregroundMark x1="34154" y1="9691" x2="34154" y2="9691"/>
                        <a14:foregroundMark x1="35846" y1="13196" x2="44000" y2="29897"/>
                        <a14:foregroundMark x1="37077" y1="6392" x2="43385" y2="17732"/>
                        <a14:foregroundMark x1="36769" y1="6186" x2="36769" y2="6186"/>
                        <a14:foregroundMark x1="48000" y1="10103" x2="57538" y2="29485"/>
                        <a14:foregroundMark x1="47692" y1="10515" x2="47692" y2="10515"/>
                        <a14:foregroundMark x1="48308" y1="5773" x2="58000" y2="24536"/>
                        <a14:foregroundMark x1="60923" y1="5979" x2="68923" y2="21649"/>
                        <a14:foregroundMark x1="60769" y1="6392" x2="60769" y2="6392"/>
                        <a14:foregroundMark x1="60462" y1="5567" x2="60462" y2="5567"/>
                        <a14:backgroundMark x1="25385" y1="48454" x2="25385" y2="48454"/>
                        <a14:backgroundMark x1="24462" y1="48454" x2="27231" y2="52990"/>
                        <a14:backgroundMark x1="27692" y1="56289" x2="27692" y2="56289"/>
                        <a14:backgroundMark x1="42308" y1="60825" x2="42154" y2="57113"/>
                        <a14:backgroundMark x1="42308" y1="38969" x2="42308" y2="38969"/>
                        <a14:backgroundMark x1="55538" y1="31340" x2="55538" y2="31340"/>
                        <a14:backgroundMark x1="34462" y1="13814" x2="42308" y2="29485"/>
                        <a14:backgroundMark x1="48000" y1="8247" x2="55538" y2="23093"/>
                        <a14:backgroundMark x1="54923" y1="15464" x2="56462" y2="19588"/>
                        <a14:backgroundMark x1="56462" y1="20412" x2="56462" y2="20412"/>
                        <a14:backgroundMark x1="57385" y1="21649" x2="57385" y2="21649"/>
                        <a14:backgroundMark x1="56769" y1="21443" x2="56769" y2="21443"/>
                        <a14:backgroundMark x1="29077" y1="34845" x2="29077" y2="34845"/>
                        <a14:backgroundMark x1="33538" y1="31546" x2="33538" y2="31546"/>
                        <a14:backgroundMark x1="44154" y1="28041" x2="44154" y2="28041"/>
                        <a14:backgroundMark x1="73538" y1="19381" x2="73538" y2="19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66234" y="1714280"/>
            <a:ext cx="4086497" cy="30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Horizontal Scroll 109"/>
          <p:cNvSpPr/>
          <p:nvPr/>
        </p:nvSpPr>
        <p:spPr>
          <a:xfrm>
            <a:off x="544051" y="489067"/>
            <a:ext cx="5760000" cy="1033272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600" dirty="0">
                <a:latin typeface="Tw Cen MT" panose="020B0602020104020603" pitchFamily="34" charset="0"/>
                <a:cs typeface="Times New Roman" panose="02020603050405020304" pitchFamily="18" charset="0"/>
              </a:rPr>
              <a:t>Na Gréagaigh i </a:t>
            </a:r>
            <a:r>
              <a:rPr lang="ga-IE" sz="3600" dirty="0" err="1">
                <a:latin typeface="Tw Cen MT" panose="020B0602020104020603" pitchFamily="34" charset="0"/>
                <a:cs typeface="Times New Roman" panose="02020603050405020304" pitchFamily="18" charset="0"/>
              </a:rPr>
              <a:t>mBun</a:t>
            </a:r>
            <a:r>
              <a:rPr lang="ga-IE" sz="3600" dirty="0">
                <a:latin typeface="Tw Cen MT" panose="020B0602020104020603" pitchFamily="34" charset="0"/>
                <a:cs typeface="Times New Roman" panose="02020603050405020304" pitchFamily="18" charset="0"/>
              </a:rPr>
              <a:t> Troda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4" r="100000">
                        <a14:foregroundMark x1="4615" y1="15876" x2="28154" y2="58969"/>
                        <a14:foregroundMark x1="4154" y1="15258" x2="5538" y2="17320"/>
                        <a14:foregroundMark x1="4308" y1="15258" x2="5077" y2="16082"/>
                        <a14:foregroundMark x1="18615" y1="14845" x2="19385" y2="16701"/>
                        <a14:foregroundMark x1="20462" y1="18557" x2="29538" y2="36907"/>
                        <a14:foregroundMark x1="21538" y1="10309" x2="22615" y2="11959"/>
                        <a14:foregroundMark x1="23231" y1="13402" x2="29538" y2="24742"/>
                        <a14:foregroundMark x1="33846" y1="15670" x2="43846" y2="34639"/>
                        <a14:foregroundMark x1="33538" y1="14845" x2="34462" y2="16082"/>
                        <a14:foregroundMark x1="34462" y1="9485" x2="35231" y2="11546"/>
                        <a14:foregroundMark x1="34154" y1="9691" x2="34154" y2="9691"/>
                        <a14:foregroundMark x1="35846" y1="13196" x2="44000" y2="29897"/>
                        <a14:foregroundMark x1="37077" y1="6392" x2="43385" y2="17732"/>
                        <a14:foregroundMark x1="36769" y1="6186" x2="36769" y2="6186"/>
                        <a14:foregroundMark x1="48000" y1="10103" x2="57538" y2="29485"/>
                        <a14:foregroundMark x1="47692" y1="10515" x2="47692" y2="10515"/>
                        <a14:foregroundMark x1="48308" y1="5773" x2="58000" y2="24536"/>
                        <a14:foregroundMark x1="60923" y1="5979" x2="68923" y2="21649"/>
                        <a14:foregroundMark x1="60769" y1="6392" x2="60769" y2="6392"/>
                        <a14:foregroundMark x1="60462" y1="5567" x2="60462" y2="5567"/>
                        <a14:backgroundMark x1="25385" y1="48454" x2="25385" y2="48454"/>
                        <a14:backgroundMark x1="24462" y1="48454" x2="27231" y2="52990"/>
                        <a14:backgroundMark x1="27692" y1="56289" x2="27692" y2="56289"/>
                        <a14:backgroundMark x1="42308" y1="60825" x2="42154" y2="57113"/>
                        <a14:backgroundMark x1="42308" y1="38969" x2="42308" y2="38969"/>
                        <a14:backgroundMark x1="55538" y1="31340" x2="55538" y2="31340"/>
                        <a14:backgroundMark x1="34462" y1="13814" x2="42308" y2="29485"/>
                        <a14:backgroundMark x1="48000" y1="8247" x2="55538" y2="23093"/>
                        <a14:backgroundMark x1="54923" y1="15464" x2="56462" y2="19588"/>
                        <a14:backgroundMark x1="56462" y1="20412" x2="56462" y2="20412"/>
                        <a14:backgroundMark x1="57385" y1="21649" x2="57385" y2="21649"/>
                        <a14:backgroundMark x1="56769" y1="21443" x2="56769" y2="21443"/>
                        <a14:backgroundMark x1="29077" y1="34845" x2="29077" y2="34845"/>
                        <a14:backgroundMark x1="33538" y1="31546" x2="33538" y2="31546"/>
                        <a14:backgroundMark x1="44154" y1="28041" x2="44154" y2="28041"/>
                        <a14:backgroundMark x1="73538" y1="19381" x2="73538" y2="19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7390" y="3267077"/>
            <a:ext cx="3098844" cy="23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88" grpId="0" animBg="1"/>
      <p:bldP spid="2088" grpId="1" animBg="1"/>
      <p:bldP spid="11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aincheapadh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éam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11308</TotalTime>
  <Words>845</Words>
  <Application>Microsoft Office PowerPoint</Application>
  <PresentationFormat>Custom</PresentationFormat>
  <Paragraphs>162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882</cp:revision>
  <cp:lastPrinted>2018-07-12T08:48:00Z</cp:lastPrinted>
  <dcterms:created xsi:type="dcterms:W3CDTF">2017-11-25T12:57:44Z</dcterms:created>
  <dcterms:modified xsi:type="dcterms:W3CDTF">2019-11-18T08:18:36Z</dcterms:modified>
</cp:coreProperties>
</file>