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63" r:id="rId3"/>
    <p:sldId id="279" r:id="rId4"/>
    <p:sldId id="270" r:id="rId5"/>
    <p:sldId id="265" r:id="rId6"/>
    <p:sldId id="275" r:id="rId7"/>
    <p:sldId id="266" r:id="rId8"/>
    <p:sldId id="267" r:id="rId9"/>
    <p:sldId id="278" r:id="rId10"/>
    <p:sldId id="272" r:id="rId11"/>
    <p:sldId id="277" r:id="rId12"/>
    <p:sldId id="262" r:id="rId13"/>
    <p:sldId id="284" r:id="rId14"/>
    <p:sldId id="285" r:id="rId15"/>
    <p:sldId id="283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C8EF"/>
    <a:srgbClr val="66ACDF"/>
    <a:srgbClr val="468DCB"/>
    <a:srgbClr val="F1004F"/>
    <a:srgbClr val="0A56C3"/>
    <a:srgbClr val="FA780C"/>
    <a:srgbClr val="9BB81D"/>
    <a:srgbClr val="F7990B"/>
    <a:srgbClr val="FFFF33"/>
    <a:srgbClr val="0F7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356" autoAdjust="0"/>
  </p:normalViewPr>
  <p:slideViewPr>
    <p:cSldViewPr snapToGrid="0">
      <p:cViewPr varScale="1">
        <p:scale>
          <a:sx n="60" d="100"/>
          <a:sy n="60" d="100"/>
        </p:scale>
        <p:origin x="-8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16EE-0E17-43BC-83C0-CF9530A66C20}" type="datetimeFigureOut">
              <a:rPr lang="ga-IE" smtClean="0"/>
              <a:t>09/04/2021</a:t>
            </a:fld>
            <a:endParaRPr lang="ga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D2CC9-FAEC-4735-9894-71BA8D1C4721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96447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2CC9-FAEC-4735-9894-71BA8D1C4721}" type="slidenum">
              <a:rPr lang="ga-IE" smtClean="0"/>
              <a:t>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60693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2CC9-FAEC-4735-9894-71BA8D1C4721}" type="slidenum">
              <a:rPr lang="ga-IE" smtClean="0"/>
              <a:t>3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86496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2CC9-FAEC-4735-9894-71BA8D1C4721}" type="slidenum">
              <a:rPr lang="ga-IE" smtClean="0"/>
              <a:t>4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46556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2CC9-FAEC-4735-9894-71BA8D1C4721}" type="slidenum">
              <a:rPr lang="ga-IE" smtClean="0"/>
              <a:t>5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92679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2CC9-FAEC-4735-9894-71BA8D1C4721}" type="slidenum">
              <a:rPr lang="ga-IE" smtClean="0"/>
              <a:t>6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14473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2CC9-FAEC-4735-9894-71BA8D1C4721}" type="slidenum">
              <a:rPr lang="ga-IE" smtClean="0"/>
              <a:t>9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97420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2CC9-FAEC-4735-9894-71BA8D1C4721}" type="slidenum">
              <a:rPr lang="ga-IE" smtClean="0"/>
              <a:t>14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55999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4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3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9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5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9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5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1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0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4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7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F63F-716D-4CED-AFC2-145094188D82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93E4-CF11-4B4D-9317-FE89C5AC3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3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.ie/cms/assets/uploads/2019/03/Firici-Suimiula-do-Dhaltai-Sinsearacha-Bunscoile-Cinealacha-Scamall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tmonster.com/dk/encyclopedia/science/clouds" TargetMode="External"/><Relationship Id="rId4" Type="http://schemas.openxmlformats.org/officeDocument/2006/relationships/hyperlink" Target="https://www.weatherwizkids.com/weather-clouds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7730" y="1908810"/>
            <a:ext cx="54729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13800" dirty="0" smtClean="0">
                <a:latin typeface="Brush Script MT" panose="03060802040406070304" pitchFamily="66" charset="0"/>
              </a:rPr>
              <a:t>Scamaill</a:t>
            </a:r>
            <a:endParaRPr lang="ga-IE" sz="13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302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85DC147D-007C-4E09-B632-C47E0D8C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15" y="182486"/>
            <a:ext cx="8220075" cy="1366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ga-IE" altLang="en-US" sz="2400" dirty="0" smtClean="0">
                <a:latin typeface="Tw Cen MT" panose="020B0602020104020603" pitchFamily="34" charset="0"/>
              </a:rPr>
              <a:t>Is focal Laidine é ‘</a:t>
            </a:r>
            <a:r>
              <a:rPr lang="ga-IE" altLang="en-US" sz="2400" dirty="0" err="1" smtClean="0">
                <a:latin typeface="Tw Cen MT" panose="020B0602020104020603" pitchFamily="34" charset="0"/>
              </a:rPr>
              <a:t>nimbus</a:t>
            </a:r>
            <a:r>
              <a:rPr lang="ga-IE" altLang="en-US" sz="2400" dirty="0" smtClean="0">
                <a:latin typeface="Tw Cen MT" panose="020B0602020104020603" pitchFamily="34" charset="0"/>
              </a:rPr>
              <a:t>’ a chiallaíonn ‘scamall báistí’.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22" y="1327608"/>
            <a:ext cx="3600000" cy="24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22" y="3180995"/>
            <a:ext cx="2576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n</a:t>
            </a:r>
            <a:r>
              <a:rPr lang="ga-IE" sz="20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imbeastratas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3496" y="1329087"/>
            <a:ext cx="3608603" cy="23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04647" y="1333602"/>
            <a:ext cx="1967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</a:t>
            </a:r>
            <a:r>
              <a:rPr lang="ga-IE" sz="20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umalainimb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as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99336" y="3943240"/>
            <a:ext cx="44113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Scamaill dhorcha liatha is ea na </a:t>
            </a:r>
            <a:r>
              <a:rPr lang="ga-IE" sz="2000" b="1" dirty="0">
                <a:latin typeface="Tw Cen MT" panose="020B0602020104020603" pitchFamily="34" charset="0"/>
              </a:rPr>
              <a:t>scamaill </a:t>
            </a:r>
            <a:r>
              <a:rPr lang="ga-IE" sz="2000" b="1" dirty="0" err="1">
                <a:latin typeface="Tw Cen MT" panose="020B0602020104020603" pitchFamily="34" charset="0"/>
              </a:rPr>
              <a:t>nimbeastratais</a:t>
            </a:r>
            <a:r>
              <a:rPr lang="ga-IE" sz="2000" dirty="0">
                <a:latin typeface="Tw Cen MT" panose="020B0602020104020603" pitchFamily="34" charset="0"/>
              </a:rPr>
              <a:t>. Bíonn siad ina luí go híseal sa spéir mar a bheadh blaincéad ann. Cosúil leis na scamaill </a:t>
            </a:r>
            <a:r>
              <a:rPr lang="ga-IE" sz="2000" dirty="0" err="1">
                <a:latin typeface="Tw Cen MT" panose="020B0602020104020603" pitchFamily="34" charset="0"/>
              </a:rPr>
              <a:t>stratais</a:t>
            </a:r>
            <a:r>
              <a:rPr lang="ga-IE" sz="2000" dirty="0">
                <a:latin typeface="Tw Cen MT" panose="020B0602020104020603" pitchFamily="34" charset="0"/>
              </a:rPr>
              <a:t> a bhíonn siad ach amháin go dtugann siad báisteach agus sneachta leo.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61896" y="3943240"/>
            <a:ext cx="4432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Is scamaill toirní iad na </a:t>
            </a:r>
            <a:r>
              <a:rPr lang="ga-IE" sz="2000" b="1" dirty="0" smtClean="0">
                <a:latin typeface="Tw Cen MT" panose="020B0602020104020603" pitchFamily="34" charset="0"/>
              </a:rPr>
              <a:t>scamaill </a:t>
            </a:r>
            <a:r>
              <a:rPr lang="ga-IE" sz="2000" b="1" dirty="0" err="1" smtClean="0">
                <a:latin typeface="Tw Cen MT" panose="020B0602020104020603" pitchFamily="34" charset="0"/>
              </a:rPr>
              <a:t>chumalainimbis</a:t>
            </a:r>
            <a:r>
              <a:rPr lang="ga-IE" sz="2000" b="1" dirty="0" smtClean="0">
                <a:latin typeface="Tw Cen MT" panose="020B0602020104020603" pitchFamily="34" charset="0"/>
              </a:rPr>
              <a:t>. </a:t>
            </a:r>
            <a:r>
              <a:rPr lang="ga-IE" sz="2000" dirty="0" smtClean="0">
                <a:latin typeface="Tw Cen MT" panose="020B0602020104020603" pitchFamily="34" charset="0"/>
              </a:rPr>
              <a:t>Tugann siad báisteach throm nó </a:t>
            </a:r>
            <a:r>
              <a:rPr lang="en-US" sz="2000" dirty="0" err="1" smtClean="0">
                <a:latin typeface="Tw Cen MT" panose="020B0602020104020603" pitchFamily="34" charset="0"/>
              </a:rPr>
              <a:t>clocha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sneachta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leo chomh maith le stoirmeacha toirní. 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609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>
            <a:spLocks/>
          </p:cNvSpPr>
          <p:nvPr/>
        </p:nvSpPr>
        <p:spPr>
          <a:xfrm>
            <a:off x="468000" y="336435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85DC147D-007C-4E09-B632-C47E0D8C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1" y="0"/>
            <a:ext cx="8636000" cy="15792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ga-IE" altLang="en-US" sz="2800" dirty="0" smtClean="0">
                <a:latin typeface="Berlin Sans FB" panose="020E0602020502020306" pitchFamily="34" charset="0"/>
              </a:rPr>
              <a:t>An féidir leat na scamaill thíos a </a:t>
            </a:r>
            <a:r>
              <a:rPr lang="en-US" altLang="en-US" sz="2800" dirty="0" err="1" smtClean="0">
                <a:latin typeface="Berlin Sans FB" panose="020E0602020502020306" pitchFamily="34" charset="0"/>
              </a:rPr>
              <a:t>aithint</a:t>
            </a:r>
            <a:r>
              <a:rPr lang="ga-IE" altLang="en-US" sz="2800" dirty="0" smtClean="0">
                <a:latin typeface="Berlin Sans FB" panose="020E0602020502020306" pitchFamily="34" charset="0"/>
              </a:rPr>
              <a:t>?</a:t>
            </a:r>
            <a:endParaRPr lang="ga-IE" altLang="en-US" sz="2800" dirty="0">
              <a:latin typeface="Berlin Sans FB" panose="020E0602020502020306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090" y="3985116"/>
            <a:ext cx="3131029" cy="2091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34" y="3845672"/>
            <a:ext cx="3384374" cy="2226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159" y="1363809"/>
            <a:ext cx="3279226" cy="2190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1942" y="1552090"/>
            <a:ext cx="3512748" cy="1981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65535" y="4117435"/>
            <a:ext cx="861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ciorras</a:t>
            </a:r>
            <a:endParaRPr lang="en-GB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4288" y="1528928"/>
            <a:ext cx="1081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w Cen MT" panose="020B0602020104020603" pitchFamily="34" charset="0"/>
              </a:rPr>
              <a:t>cumalas</a:t>
            </a:r>
            <a:endParaRPr lang="en-GB" sz="2000" dirty="0"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38946" y="3935020"/>
            <a:ext cx="1383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w Cen MT" panose="020B0602020104020603" pitchFamily="34" charset="0"/>
              </a:rPr>
              <a:t>cumalas</a:t>
            </a:r>
            <a:endParaRPr lang="en-GB" sz="20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68741" y="3068325"/>
            <a:ext cx="857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stratas</a:t>
            </a:r>
            <a:endParaRPr lang="en-GB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34" y="1291246"/>
            <a:ext cx="3387787" cy="225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7158" y="3068325"/>
            <a:ext cx="1821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nimbeastratas</a:t>
            </a:r>
            <a:endParaRPr lang="en-GB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2934" y="3945785"/>
            <a:ext cx="3199451" cy="2127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22963" y="3977373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cumalainimbeas</a:t>
            </a:r>
            <a:endParaRPr lang="en-GB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690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3" grpId="0"/>
      <p:bldP spid="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271" y="869630"/>
            <a:ext cx="8343457" cy="5634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389688" y="4867080"/>
            <a:ext cx="2411413" cy="523220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ga-IE" altLang="en-US" dirty="0">
                <a:solidFill>
                  <a:srgbClr val="000000"/>
                </a:solidFill>
                <a:latin typeface="Berlin Sans FB" panose="020E0602020502020306" pitchFamily="34" charset="0"/>
              </a:rPr>
              <a:t>Céim 1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776722" y="2953738"/>
            <a:ext cx="2411412" cy="523220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ga-IE" altLang="en-US" dirty="0">
                <a:solidFill>
                  <a:srgbClr val="000000"/>
                </a:solidFill>
                <a:latin typeface="Berlin Sans FB" panose="020E0602020502020306" pitchFamily="34" charset="0"/>
              </a:rPr>
              <a:t>Céim 2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327086" y="1551233"/>
            <a:ext cx="2232025" cy="523220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ga-IE" altLang="en-US" dirty="0">
                <a:solidFill>
                  <a:srgbClr val="000000"/>
                </a:solidFill>
                <a:latin typeface="Berlin Sans FB" panose="020E0602020502020306" pitchFamily="34" charset="0"/>
              </a:rPr>
              <a:t>Céim 3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21189" y="5501271"/>
            <a:ext cx="2411412" cy="523220"/>
          </a:xfrm>
          <a:prstGeom prst="rect">
            <a:avLst/>
          </a:prstGeom>
          <a:solidFill>
            <a:srgbClr val="CCEC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ga-IE" altLang="en-US" dirty="0">
                <a:solidFill>
                  <a:srgbClr val="000000"/>
                </a:solidFill>
                <a:latin typeface="Berlin Sans FB" panose="020E0602020502020306" pitchFamily="34" charset="0"/>
              </a:rPr>
              <a:t>Céim 4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7191250" y="4382893"/>
            <a:ext cx="2808287" cy="1130300"/>
          </a:xfrm>
          <a:prstGeom prst="upArrowCallout">
            <a:avLst>
              <a:gd name="adj1" fmla="val 25007"/>
              <a:gd name="adj2" fmla="val 27986"/>
              <a:gd name="adj3" fmla="val 25000"/>
              <a:gd name="adj4" fmla="val 6497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Galú</a:t>
            </a:r>
          </a:p>
        </p:txBody>
      </p:sp>
      <p:sp>
        <p:nvSpPr>
          <p:cNvPr id="18" name="Up Arrow Callout 17"/>
          <p:cNvSpPr>
            <a:spLocks noChangeArrowheads="1"/>
          </p:cNvSpPr>
          <p:nvPr/>
        </p:nvSpPr>
        <p:spPr bwMode="auto">
          <a:xfrm>
            <a:off x="7300448" y="2471819"/>
            <a:ext cx="3563937" cy="1203325"/>
          </a:xfrm>
          <a:prstGeom prst="upArrowCallout">
            <a:avLst>
              <a:gd name="adj1" fmla="val 25010"/>
              <a:gd name="adj2" fmla="val 27999"/>
              <a:gd name="adj3" fmla="val 25000"/>
              <a:gd name="adj4" fmla="val 6497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Comhdhlúthú</a:t>
            </a:r>
          </a:p>
        </p:txBody>
      </p: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4021493" y="1343843"/>
            <a:ext cx="2843212" cy="1152525"/>
            <a:chOff x="0" y="1162"/>
            <a:chExt cx="1791" cy="726"/>
          </a:xfrm>
        </p:grpSpPr>
        <p:sp>
          <p:nvSpPr>
            <p:cNvPr id="23563" name="AutoShape 13"/>
            <p:cNvSpPr>
              <a:spLocks noChangeArrowheads="1"/>
            </p:cNvSpPr>
            <p:nvPr/>
          </p:nvSpPr>
          <p:spPr bwMode="auto">
            <a:xfrm>
              <a:off x="0" y="1162"/>
              <a:ext cx="1791" cy="726"/>
            </a:xfrm>
            <a:prstGeom prst="downArrowCallout">
              <a:avLst>
                <a:gd name="adj1" fmla="val 61674"/>
                <a:gd name="adj2" fmla="val 61674"/>
                <a:gd name="adj3" fmla="val 16667"/>
                <a:gd name="adj4" fmla="val 6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ga-IE" altLang="en-US" sz="2800">
                <a:latin typeface="Tw Cen MT" panose="020B0602020104020603" pitchFamily="34" charset="0"/>
              </a:endParaRPr>
            </a:p>
          </p:txBody>
        </p:sp>
        <p:sp>
          <p:nvSpPr>
            <p:cNvPr id="23564" name="Text Box 14"/>
            <p:cNvSpPr txBox="1">
              <a:spLocks noChangeArrowheads="1"/>
            </p:cNvSpPr>
            <p:nvPr/>
          </p:nvSpPr>
          <p:spPr bwMode="auto">
            <a:xfrm>
              <a:off x="0" y="1207"/>
              <a:ext cx="179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dirty="0" err="1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Frasaíocht</a:t>
              </a:r>
              <a:endParaRPr lang="ga-IE" altLang="en-US" sz="28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5" name="Right Arrow Callout 24"/>
          <p:cNvSpPr>
            <a:spLocks noChangeArrowheads="1"/>
          </p:cNvSpPr>
          <p:nvPr/>
        </p:nvSpPr>
        <p:spPr bwMode="auto">
          <a:xfrm>
            <a:off x="2390618" y="5163232"/>
            <a:ext cx="3261749" cy="1199298"/>
          </a:xfrm>
          <a:prstGeom prst="rightArrowCallout">
            <a:avLst>
              <a:gd name="adj1" fmla="val 25000"/>
              <a:gd name="adj2" fmla="val 25000"/>
              <a:gd name="adj3" fmla="val 24022"/>
              <a:gd name="adj4" fmla="val 82394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Téann an </a:t>
            </a:r>
            <a:b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t-uisce ar ais </a:t>
            </a: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san </a:t>
            </a: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fharraige.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6047" y="344372"/>
            <a:ext cx="747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2800" dirty="0" smtClean="0">
                <a:latin typeface="Berlin Sans FB" panose="020E0602020502020306" pitchFamily="34" charset="0"/>
              </a:rPr>
              <a:t>Ainmnigh na céimeanna i dtimthriall an uisce.</a:t>
            </a:r>
            <a:endParaRPr lang="ga-IE" alt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32" grpId="0" animBg="1"/>
      <p:bldP spid="33" grpId="0" animBg="1"/>
      <p:bldP spid="3" grpId="0" animBg="1"/>
      <p:bldP spid="1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55077" y="952393"/>
            <a:ext cx="8220075" cy="6732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dirty="0" smtClean="0"/>
              <a:t> </a:t>
            </a:r>
            <a:r>
              <a:rPr lang="ga-IE" altLang="en-US" dirty="0" smtClean="0">
                <a:latin typeface="Berlin Sans FB" panose="020E0602020502020306" pitchFamily="34" charset="0"/>
              </a:rPr>
              <a:t>Tráth na gCeist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9687" y="1751453"/>
            <a:ext cx="8079970" cy="34693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Cad is ainm do na scamaill is airde sa spéir?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ga-IE" sz="2400" dirty="0" smtClean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Cén cineál scamaill a thugann stoirmeacha toirní leis?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ga-IE" sz="2400" dirty="0" smtClean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Cén chuma a bhíonn ar scamaill </a:t>
            </a:r>
            <a:r>
              <a:rPr lang="ga-IE" sz="2400" dirty="0" err="1" smtClean="0">
                <a:latin typeface="Tw Cen MT" panose="020B0602020104020603" pitchFamily="34" charset="0"/>
              </a:rPr>
              <a:t>chumalais</a:t>
            </a:r>
            <a:r>
              <a:rPr lang="ga-IE" sz="2400" dirty="0" smtClean="0">
                <a:latin typeface="Tw Cen MT" panose="020B0602020104020603" pitchFamily="34" charset="0"/>
              </a:rPr>
              <a:t>?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ga-IE" sz="2400" dirty="0" smtClean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Cad as a </a:t>
            </a:r>
            <a:r>
              <a:rPr lang="en-US" sz="2400" dirty="0" err="1" smtClean="0">
                <a:latin typeface="Tw Cen MT" panose="020B0602020104020603" pitchFamily="34" charset="0"/>
              </a:rPr>
              <a:t>mbíonn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na scamaill déanta?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ga-IE" sz="2400" dirty="0" smtClean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 na trí </a:t>
            </a:r>
            <a:r>
              <a:rPr lang="ga-IE" sz="2400" dirty="0" err="1" smtClean="0">
                <a:latin typeface="Tw Cen MT" panose="020B0602020104020603" pitchFamily="34" charset="0"/>
              </a:rPr>
              <a:t>phríomhchineál</a:t>
            </a:r>
            <a:r>
              <a:rPr lang="ga-IE" sz="2400" dirty="0" smtClean="0">
                <a:latin typeface="Tw Cen MT" panose="020B0602020104020603" pitchFamily="34" charset="0"/>
              </a:rPr>
              <a:t> scamall a bhíonn le feiceáil sa spéir?</a:t>
            </a:r>
          </a:p>
        </p:txBody>
      </p:sp>
    </p:spTree>
    <p:extLst>
      <p:ext uri="{BB962C8B-B14F-4D97-AF65-F5344CB8AC3E}">
        <p14:creationId xmlns:p14="http://schemas.microsoft.com/office/powerpoint/2010/main" val="41628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6300" y="952392"/>
            <a:ext cx="7928852" cy="993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dirty="0" smtClean="0"/>
              <a:t> </a:t>
            </a:r>
            <a:r>
              <a:rPr lang="ga-IE" altLang="en-US" dirty="0" smtClean="0">
                <a:latin typeface="Berlin Sans FB" panose="020E0602020502020306" pitchFamily="34" charset="0"/>
              </a:rPr>
              <a:t>Tráth na gCeist: Freagraí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5452" y="1751678"/>
            <a:ext cx="8534468" cy="383872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Cad is ainm do na scamaill is airde sa spéir?</a:t>
            </a:r>
          </a:p>
          <a:p>
            <a:pPr marL="1262063" lvl="2" indent="-347663">
              <a:buFont typeface="Arial" panose="020B0604020202020204" pitchFamily="34" charset="0"/>
              <a:buChar char="•"/>
              <a:defRPr/>
            </a:pPr>
            <a:r>
              <a:rPr lang="ga-IE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Scamaill </a:t>
            </a:r>
            <a:r>
              <a:rPr lang="ga-IE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chiorrais</a:t>
            </a:r>
            <a:r>
              <a:rPr lang="ga-IE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Cén cineál scamaill a thugann stoirmeacha toirní leis? </a:t>
            </a:r>
          </a:p>
          <a:p>
            <a:pPr marL="1262063" lvl="2" indent="-347663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Scamall</a:t>
            </a:r>
            <a:r>
              <a:rPr lang="en-US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c</a:t>
            </a:r>
            <a:r>
              <a:rPr lang="ga-IE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umalainimb</a:t>
            </a:r>
            <a:r>
              <a:rPr lang="en-US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i</a:t>
            </a:r>
            <a:r>
              <a:rPr lang="ga-IE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s</a:t>
            </a:r>
            <a:r>
              <a:rPr lang="ga-IE" sz="24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endParaRPr lang="ga-IE" sz="2400" dirty="0" smtClean="0">
              <a:solidFill>
                <a:srgbClr val="00B050"/>
              </a:solidFill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Cén chuma a bhíonn ar scamaill </a:t>
            </a:r>
            <a:r>
              <a:rPr lang="ga-IE" sz="2400" dirty="0" err="1" smtClean="0">
                <a:latin typeface="Tw Cen MT" panose="020B0602020104020603" pitchFamily="34" charset="0"/>
              </a:rPr>
              <a:t>chumalais</a:t>
            </a:r>
            <a:r>
              <a:rPr lang="ga-IE" sz="2400" dirty="0" smtClean="0">
                <a:latin typeface="Tw Cen MT" panose="020B0602020104020603" pitchFamily="34" charset="0"/>
              </a:rPr>
              <a:t>? </a:t>
            </a:r>
          </a:p>
          <a:p>
            <a:pPr marL="1262063" lvl="2" indent="-347663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Bíonn</a:t>
            </a:r>
            <a:r>
              <a:rPr lang="en-US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siad</a:t>
            </a:r>
            <a:r>
              <a:rPr lang="en-US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mar a </a:t>
            </a:r>
            <a:r>
              <a:rPr lang="en-US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bheadh</a:t>
            </a:r>
            <a:r>
              <a:rPr lang="en-US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meallta</a:t>
            </a:r>
            <a:r>
              <a:rPr lang="en-US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cadáis</a:t>
            </a:r>
            <a:r>
              <a:rPr lang="en-US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ar</a:t>
            </a:r>
            <a:r>
              <a:rPr lang="en-US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foluain</a:t>
            </a:r>
            <a:r>
              <a:rPr lang="en-US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san </a:t>
            </a:r>
            <a:r>
              <a:rPr lang="en-US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aer</a:t>
            </a:r>
            <a:r>
              <a:rPr lang="en-US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.</a:t>
            </a:r>
            <a:endParaRPr lang="ga-IE" sz="2400" dirty="0" smtClean="0">
              <a:solidFill>
                <a:srgbClr val="00B050"/>
              </a:solidFill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Cad </a:t>
            </a:r>
            <a:r>
              <a:rPr lang="en-US" sz="2400" dirty="0" smtClean="0">
                <a:latin typeface="Tw Cen MT" panose="020B0602020104020603" pitchFamily="34" charset="0"/>
              </a:rPr>
              <a:t>as a </a:t>
            </a:r>
            <a:r>
              <a:rPr lang="en-US" sz="2400" dirty="0" err="1" smtClean="0">
                <a:latin typeface="Tw Cen MT" panose="020B0602020104020603" pitchFamily="34" charset="0"/>
              </a:rPr>
              <a:t>mbíonn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na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scamaill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déanta</a:t>
            </a:r>
            <a:r>
              <a:rPr lang="ga-IE" sz="2400" dirty="0" smtClean="0">
                <a:latin typeface="Tw Cen MT" panose="020B0602020104020603" pitchFamily="34" charset="0"/>
              </a:rPr>
              <a:t>? </a:t>
            </a:r>
          </a:p>
          <a:p>
            <a:pPr marL="1262063" lvl="2" indent="-347663">
              <a:buFont typeface="Arial" panose="020B0604020202020204" pitchFamily="34" charset="0"/>
              <a:buChar char="•"/>
              <a:defRPr/>
            </a:pPr>
            <a:r>
              <a:rPr lang="ga-IE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Is as </a:t>
            </a:r>
            <a:r>
              <a:rPr lang="ga-IE" altLang="en-US" sz="2400" dirty="0" smtClean="0">
                <a:ln w="1270">
                  <a:noFill/>
                </a:ln>
                <a:solidFill>
                  <a:srgbClr val="00B050"/>
                </a:solidFill>
                <a:latin typeface="Tw Cen MT" panose="020B0602020104020603" pitchFamily="34" charset="0"/>
              </a:rPr>
              <a:t>braonta bídeacha uisce </a:t>
            </a:r>
            <a:r>
              <a:rPr lang="en-US" altLang="en-US" sz="2400" dirty="0" smtClean="0">
                <a:ln w="1270">
                  <a:noFill/>
                </a:ln>
                <a:solidFill>
                  <a:srgbClr val="00B050"/>
                </a:solidFill>
                <a:latin typeface="Tw Cen MT" panose="020B0602020104020603" pitchFamily="34" charset="0"/>
              </a:rPr>
              <a:t>a </a:t>
            </a:r>
            <a:r>
              <a:rPr lang="en-US" altLang="en-US" sz="2400" dirty="0" err="1" smtClean="0">
                <a:ln w="1270">
                  <a:noFill/>
                </a:ln>
                <a:solidFill>
                  <a:srgbClr val="00B050"/>
                </a:solidFill>
                <a:latin typeface="Tw Cen MT" panose="020B0602020104020603" pitchFamily="34" charset="0"/>
              </a:rPr>
              <a:t>bhíonn</a:t>
            </a:r>
            <a:r>
              <a:rPr lang="en-US" altLang="en-US" sz="2400" dirty="0" smtClean="0">
                <a:ln w="1270">
                  <a:noFill/>
                </a:ln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ln w="1270">
                  <a:noFill/>
                </a:ln>
                <a:solidFill>
                  <a:srgbClr val="00B050"/>
                </a:solidFill>
                <a:latin typeface="Tw Cen MT" panose="020B0602020104020603" pitchFamily="34" charset="0"/>
              </a:rPr>
              <a:t>siad déanta.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 na trí </a:t>
            </a:r>
            <a:r>
              <a:rPr lang="ga-IE" sz="2400" dirty="0" err="1" smtClean="0">
                <a:latin typeface="Tw Cen MT" panose="020B0602020104020603" pitchFamily="34" charset="0"/>
              </a:rPr>
              <a:t>phríomhchineál</a:t>
            </a:r>
            <a:r>
              <a:rPr lang="ga-IE" sz="2400" dirty="0" smtClean="0">
                <a:latin typeface="Tw Cen MT" panose="020B0602020104020603" pitchFamily="34" charset="0"/>
              </a:rPr>
              <a:t> scamall a bhíonn le feiceáil sa spéir?</a:t>
            </a:r>
          </a:p>
          <a:p>
            <a:pPr marL="1262063" lvl="2" indent="-347663">
              <a:buFont typeface="Arial" panose="020B0604020202020204" pitchFamily="34" charset="0"/>
              <a:buChar char="•"/>
              <a:defRPr/>
            </a:pPr>
            <a:r>
              <a:rPr lang="ga-IE" sz="2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Ciorras, cumalas agus </a:t>
            </a:r>
            <a:r>
              <a:rPr lang="ga-IE" sz="2400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stratas</a:t>
            </a:r>
            <a:endParaRPr lang="ga-IE" sz="2400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>
            <a:spLocks/>
          </p:cNvSpPr>
          <p:nvPr/>
        </p:nvSpPr>
        <p:spPr>
          <a:xfrm>
            <a:off x="468000" y="309600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76703" y="1417974"/>
            <a:ext cx="867059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altLang="en-US" sz="2800" dirty="0" smtClean="0">
                <a:latin typeface="Tw Cen MT" panose="020B0602020104020603" pitchFamily="34" charset="0"/>
              </a:rPr>
              <a:t>Tuilleadh eolais:</a:t>
            </a:r>
            <a:endParaRPr lang="ga-IE" dirty="0" smtClean="0">
              <a:latin typeface="Tw Cen MT" panose="020B0602020104020603" pitchFamily="34" charset="0"/>
              <a:hlinkClick r:id="rId3"/>
            </a:endParaRPr>
          </a:p>
          <a:p>
            <a:r>
              <a:rPr lang="en-GB" sz="2400" dirty="0" smtClean="0">
                <a:latin typeface="Tw Cen MT" panose="020B0602020104020603" pitchFamily="34" charset="0"/>
                <a:hlinkClick r:id="rId3"/>
              </a:rPr>
              <a:t>https</a:t>
            </a:r>
            <a:r>
              <a:rPr lang="en-GB" sz="2400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en-GB" sz="2400" dirty="0" smtClean="0">
                <a:latin typeface="Tw Cen MT" panose="020B0602020104020603" pitchFamily="34" charset="0"/>
                <a:hlinkClick r:id="rId3"/>
              </a:rPr>
              <a:t>www.met.ie/cms/assets/uploads/2019/03/Firici-Suimiula-do-Dhaltai-Sinsearacha-Bunscoile-Cinealacha-Scamall.pdf</a:t>
            </a:r>
            <a:endParaRPr lang="en-GB" sz="2400" dirty="0" smtClean="0">
              <a:latin typeface="Tw Cen MT" panose="020B0602020104020603" pitchFamily="34" charset="0"/>
            </a:endParaRPr>
          </a:p>
          <a:p>
            <a:endParaRPr lang="en-US" sz="2400" dirty="0">
              <a:latin typeface="Tw Cen MT" panose="020B0602020104020603" pitchFamily="34" charset="0"/>
            </a:endParaRPr>
          </a:p>
          <a:p>
            <a:r>
              <a:rPr lang="en-GB" sz="2400" dirty="0">
                <a:latin typeface="Tw Cen MT" panose="020B0602020104020603" pitchFamily="34" charset="0"/>
                <a:hlinkClick r:id="rId4"/>
              </a:rPr>
              <a:t>https://</a:t>
            </a:r>
            <a:r>
              <a:rPr lang="en-GB" sz="2400" dirty="0" smtClean="0">
                <a:latin typeface="Tw Cen MT" panose="020B0602020104020603" pitchFamily="34" charset="0"/>
                <a:hlinkClick r:id="rId4"/>
              </a:rPr>
              <a:t>www.weatherwizkids.com/weather-clouds.htm</a:t>
            </a:r>
            <a:endParaRPr lang="en-GB" sz="2400" dirty="0" smtClean="0">
              <a:latin typeface="Tw Cen MT" panose="020B0602020104020603" pitchFamily="34" charset="0"/>
            </a:endParaRPr>
          </a:p>
          <a:p>
            <a:endParaRPr lang="en-US" sz="2400" dirty="0">
              <a:latin typeface="Tw Cen MT" panose="020B0602020104020603" pitchFamily="34" charset="0"/>
            </a:endParaRPr>
          </a:p>
          <a:p>
            <a:r>
              <a:rPr lang="en-GB" sz="2400" dirty="0">
                <a:latin typeface="Tw Cen MT" panose="020B0602020104020603" pitchFamily="34" charset="0"/>
                <a:hlinkClick r:id="rId5"/>
              </a:rPr>
              <a:t>https://</a:t>
            </a:r>
            <a:r>
              <a:rPr lang="en-GB" sz="2400" dirty="0" smtClean="0">
                <a:latin typeface="Tw Cen MT" panose="020B0602020104020603" pitchFamily="34" charset="0"/>
                <a:hlinkClick r:id="rId5"/>
              </a:rPr>
              <a:t>www.factmonster.com/dk/encyclopedia/science/clouds</a:t>
            </a:r>
            <a:endParaRPr lang="en-GB" sz="24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481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49122" y="934494"/>
            <a:ext cx="87223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/>
          </p:cNvSpPr>
          <p:nvPr/>
        </p:nvSpPr>
        <p:spPr>
          <a:xfrm>
            <a:off x="468000" y="354150"/>
            <a:ext cx="11196000" cy="6264000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3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85DC147D-007C-4E09-B632-C47E0D8C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7" y="211843"/>
            <a:ext cx="9347199" cy="1366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ga-IE" altLang="en-US" sz="3600" dirty="0" smtClean="0">
                <a:latin typeface="Berlin Sans FB" panose="020E0602020502020306" pitchFamily="34" charset="0"/>
              </a:rPr>
              <a:t>Cad atá ar eolas agat faoi </a:t>
            </a:r>
            <a:r>
              <a:rPr lang="en-US" altLang="en-US" sz="3600" dirty="0" err="1" smtClean="0">
                <a:latin typeface="Berlin Sans FB" panose="020E0602020502020306" pitchFamily="34" charset="0"/>
              </a:rPr>
              <a:t>na</a:t>
            </a:r>
            <a:r>
              <a:rPr lang="en-US" altLang="en-US" sz="3600" dirty="0" smtClean="0">
                <a:latin typeface="Berlin Sans FB" panose="020E0602020502020306" pitchFamily="34" charset="0"/>
              </a:rPr>
              <a:t> </a:t>
            </a:r>
            <a:r>
              <a:rPr lang="ga-IE" altLang="en-US" sz="3600" dirty="0" smtClean="0">
                <a:latin typeface="Berlin Sans FB" panose="020E0602020502020306" pitchFamily="34" charset="0"/>
              </a:rPr>
              <a:t>scamaill?</a:t>
            </a:r>
            <a:endParaRPr lang="ga-IE" altLang="en-US" sz="3600" dirty="0">
              <a:latin typeface="Berlin Sans FB" panose="020E0602020502020306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7C280CAB-614E-4830-B971-750ABD54B92C}"/>
              </a:ext>
            </a:extLst>
          </p:cNvPr>
          <p:cNvSpPr/>
          <p:nvPr/>
        </p:nvSpPr>
        <p:spPr bwMode="auto">
          <a:xfrm>
            <a:off x="2340000" y="1314898"/>
            <a:ext cx="7560000" cy="78898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Cad is scamall ann?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340000" y="2196000"/>
            <a:ext cx="7560000" cy="788987"/>
            <a:chOff x="938212" y="2900653"/>
            <a:chExt cx="7560000" cy="789179"/>
          </a:xfrm>
          <a:solidFill>
            <a:schemeClr val="bg2">
              <a:lumMod val="90000"/>
            </a:schemeClr>
          </a:solidFill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F36089CA-6B61-4F1E-97DD-34978C47BA5A}"/>
                </a:ext>
              </a:extLst>
            </p:cNvPr>
            <p:cNvSpPr/>
            <p:nvPr/>
          </p:nvSpPr>
          <p:spPr bwMode="auto">
            <a:xfrm>
              <a:off x="938212" y="2900653"/>
              <a:ext cx="7560000" cy="789179"/>
            </a:xfrm>
            <a:prstGeom prst="roundRect">
              <a:avLst/>
            </a:prstGeom>
            <a:grpFill/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anchor="ctr"/>
            <a:lstStyle/>
            <a:p>
              <a:pPr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Conas a dhéantar scamaill?</a:t>
              </a:r>
              <a:endParaRPr lang="ga-IE" sz="2000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256" name="TextBox 14"/>
            <p:cNvSpPr txBox="1">
              <a:spLocks noChangeArrowheads="1"/>
            </p:cNvSpPr>
            <p:nvPr/>
          </p:nvSpPr>
          <p:spPr bwMode="auto">
            <a:xfrm>
              <a:off x="1082212" y="3033526"/>
              <a:ext cx="540000" cy="540131"/>
            </a:xfrm>
            <a:prstGeom prst="rect">
              <a:avLst/>
            </a:prstGeom>
            <a:solidFill>
              <a:schemeClr val="bg2">
                <a:lumMod val="75000"/>
                <a:alpha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ga-IE" altLang="en-US" sz="28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2</a:t>
              </a:r>
              <a:endParaRPr lang="ga-IE" altLang="en-US" sz="28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2828272B-78DB-4821-867B-26211EB32CAD}"/>
              </a:ext>
            </a:extLst>
          </p:cNvPr>
          <p:cNvSpPr/>
          <p:nvPr/>
        </p:nvSpPr>
        <p:spPr bwMode="auto">
          <a:xfrm>
            <a:off x="2340000" y="3060000"/>
            <a:ext cx="7560000" cy="787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Cé mhéad cineál scamall atá ann?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6E0C88D-DA7A-410A-9407-C4E93B00FD0B}"/>
              </a:ext>
            </a:extLst>
          </p:cNvPr>
          <p:cNvSpPr/>
          <p:nvPr/>
        </p:nvSpPr>
        <p:spPr bwMode="auto">
          <a:xfrm>
            <a:off x="2340000" y="3924000"/>
            <a:ext cx="7560000" cy="78898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bhfuil ainmneacha na scamall ar eolas agat?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36089CA-6B61-4F1E-97DD-34978C47BA5A}"/>
              </a:ext>
            </a:extLst>
          </p:cNvPr>
          <p:cNvSpPr/>
          <p:nvPr/>
        </p:nvSpPr>
        <p:spPr bwMode="auto">
          <a:xfrm>
            <a:off x="2340000" y="4788000"/>
            <a:ext cx="7560000" cy="1003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Féach ar na scamaill atá sa spéir inniu agus déan cur síos orthu. An bhfuil a fhios agat cén sórt aimsire a bhaineann leo?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484000" y="1447645"/>
            <a:ext cx="540000" cy="540000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1</a:t>
            </a:r>
            <a:endParaRPr lang="ga-IE" alt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484000" y="3204000"/>
            <a:ext cx="540000" cy="540000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3</a:t>
            </a:r>
            <a:endParaRPr lang="ga-IE" alt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2484000" y="4068000"/>
            <a:ext cx="540000" cy="540000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4</a:t>
            </a:r>
            <a:endParaRPr lang="ga-IE" alt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2484000" y="5004000"/>
            <a:ext cx="540000" cy="540000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5</a:t>
            </a:r>
            <a:endParaRPr lang="ga-IE" alt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422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1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85DC147D-007C-4E09-B632-C47E0D8C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886" y="383293"/>
            <a:ext cx="8220075" cy="1366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3600" dirty="0" err="1" smtClean="0">
                <a:latin typeface="Tw Cen MT" panose="020B0602020104020603" pitchFamily="34" charset="0"/>
              </a:rPr>
              <a:t>Ciorras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170" y="576632"/>
            <a:ext cx="7637660" cy="5728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432670" y="3175598"/>
            <a:ext cx="494355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Is annamh nach mbíonn scamaill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le feiceáil sa spéir in Éirinn.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Is furasta dúinne scrúdú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a dhéanamh ar na scamaill,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mar sin. Ní bhíonn le déanamh ach siúl amach agus breathnú in airde ar an spéir. Tugann na scamaill leid dúinn faoin gcineál aimsire atá chugainn.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2670" y="1487438"/>
            <a:ext cx="5219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/>
              <a:t>B</a:t>
            </a:r>
            <a:r>
              <a:rPr lang="ga-IE" dirty="0" smtClean="0">
                <a:latin typeface="Tw Cen MT" panose="020B0602020104020603" pitchFamily="34" charset="0"/>
              </a:rPr>
              <a:t>íonn timpeall 50% de spéartha an domhain </a:t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faoi scamaill in am ar bith. Mura mbeadh</a:t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scamaill againn ní bheadh aon bháisteach, </a:t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aon chlocha sneachta, aon fhlichshneachta </a:t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ná aon sneachta againn. </a:t>
            </a:r>
            <a:endParaRPr lang="ga-IE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649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85DC147D-007C-4E09-B632-C47E0D8C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743" y="212400"/>
            <a:ext cx="8650513" cy="1366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ga-IE" altLang="en-US" sz="3600" dirty="0" smtClean="0">
                <a:latin typeface="Berlin Sans FB" panose="020E0602020502020306" pitchFamily="34" charset="0"/>
              </a:rPr>
              <a:t>Conas a dhéantar scamaill?</a:t>
            </a:r>
            <a:endParaRPr lang="ga-IE" altLang="en-US" sz="3600" dirty="0">
              <a:latin typeface="Berlin Sans FB" panose="020E0602020502020306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3052" y="1333129"/>
            <a:ext cx="7630219" cy="47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5561340" y="1600077"/>
            <a:ext cx="642938" cy="465137"/>
          </a:xfrm>
          <a:prstGeom prst="rightArrow">
            <a:avLst/>
          </a:prstGeom>
          <a:solidFill>
            <a:srgbClr val="87BD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7597947" y="2861781"/>
            <a:ext cx="642937" cy="466725"/>
          </a:xfrm>
          <a:prstGeom prst="rightArrow">
            <a:avLst/>
          </a:prstGeom>
          <a:solidFill>
            <a:srgbClr val="2DB7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27" name="Right Arrow 26"/>
          <p:cNvSpPr/>
          <p:nvPr/>
        </p:nvSpPr>
        <p:spPr>
          <a:xfrm rot="16200000">
            <a:off x="3556767" y="4224177"/>
            <a:ext cx="642938" cy="465137"/>
          </a:xfrm>
          <a:prstGeom prst="rightArrow">
            <a:avLst/>
          </a:prstGeom>
          <a:solidFill>
            <a:srgbClr val="E84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28" name="Rectangle 27"/>
          <p:cNvSpPr/>
          <p:nvPr/>
        </p:nvSpPr>
        <p:spPr>
          <a:xfrm>
            <a:off x="2316465" y="4651188"/>
            <a:ext cx="3420000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E84D15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ga-IE" altLang="en-US" sz="1600" dirty="0" smtClean="0">
                <a:latin typeface="Tw Cen MT" panose="020B0602020104020603" pitchFamily="34" charset="0"/>
              </a:rPr>
              <a:t>Déanann an ghrian uisce na farraige, na n-aibhneacha agus na lochanna a </a:t>
            </a:r>
            <a:r>
              <a:rPr lang="ga-IE" altLang="en-US" sz="1600" dirty="0" err="1" smtClean="0">
                <a:latin typeface="Tw Cen MT" panose="020B0602020104020603" pitchFamily="34" charset="0"/>
              </a:rPr>
              <a:t>théamh</a:t>
            </a:r>
            <a:r>
              <a:rPr lang="ga-IE" altLang="en-US" sz="1600" dirty="0" smtClean="0">
                <a:latin typeface="Tw Cen MT" panose="020B0602020104020603" pitchFamily="34" charset="0"/>
              </a:rPr>
              <a:t>. Athraíonn cuid den uisce </a:t>
            </a:r>
            <a:r>
              <a:rPr lang="ga-IE" altLang="en-US" sz="1600" smtClean="0">
                <a:latin typeface="Tw Cen MT" panose="020B0602020104020603" pitchFamily="34" charset="0"/>
              </a:rPr>
              <a:t>ina </a:t>
            </a:r>
            <a:r>
              <a:rPr lang="ga-IE" altLang="en-US" sz="1600" smtClean="0">
                <a:latin typeface="Tw Cen MT" panose="020B0602020104020603" pitchFamily="34" charset="0"/>
              </a:rPr>
              <a:t>gal</a:t>
            </a:r>
            <a:r>
              <a:rPr lang="ga-IE" altLang="en-US" sz="1600" dirty="0" smtClean="0">
                <a:latin typeface="Tw Cen MT" panose="020B0602020104020603" pitchFamily="34" charset="0"/>
              </a:rPr>
              <a:t>. </a:t>
            </a:r>
            <a:r>
              <a:rPr lang="ga-IE" altLang="en-US" sz="1600" b="1" dirty="0" smtClean="0">
                <a:latin typeface="Tw Cen MT" panose="020B0602020104020603" pitchFamily="34" charset="0"/>
              </a:rPr>
              <a:t>Galú </a:t>
            </a:r>
            <a:r>
              <a:rPr lang="ga-IE" altLang="en-US" sz="1600" dirty="0" smtClean="0">
                <a:latin typeface="Tw Cen MT" panose="020B0602020104020603" pitchFamily="34" charset="0"/>
              </a:rPr>
              <a:t>a thugtar air sin. Bíonn gal uisce éadrom, mar sin éiríonn sí in airde. 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16463" y="1540259"/>
            <a:ext cx="34200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1600" dirty="0" smtClean="0">
                <a:ln w="1270">
                  <a:noFill/>
                </a:ln>
                <a:latin typeface="Tw Cen MT" panose="020B0602020104020603" pitchFamily="34" charset="0"/>
              </a:rPr>
              <a:t>Tagann na braonta sin le chéile ina scamaill. </a:t>
            </a:r>
            <a:endParaRPr lang="ga-IE" altLang="en-US" sz="1600" dirty="0">
              <a:ln w="1270">
                <a:noFill/>
              </a:ln>
              <a:latin typeface="Tw Cen MT" panose="020B06020201040206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92861" y="1507298"/>
            <a:ext cx="3279775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2DB7BC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ga-IE" altLang="en-US" sz="1600" dirty="0" smtClean="0">
                <a:latin typeface="Tw Cen MT" panose="020B0602020104020603" pitchFamily="34" charset="0"/>
              </a:rPr>
              <a:t>Nuair a éiríonn na scamaill róthrom, </a:t>
            </a:r>
            <a:br>
              <a:rPr lang="ga-IE" altLang="en-US" sz="1600" dirty="0" smtClean="0">
                <a:latin typeface="Tw Cen MT" panose="020B0602020104020603" pitchFamily="34" charset="0"/>
              </a:rPr>
            </a:br>
            <a:r>
              <a:rPr lang="ga-IE" altLang="en-US" sz="1600" dirty="0" smtClean="0">
                <a:latin typeface="Tw Cen MT" panose="020B0602020104020603" pitchFamily="34" charset="0"/>
              </a:rPr>
              <a:t>titeann na braonta uisce go talamh</a:t>
            </a:r>
            <a:r>
              <a:rPr lang="en-US" altLang="en-US" sz="1600" dirty="0" smtClean="0">
                <a:latin typeface="Tw Cen MT" panose="020B0602020104020603" pitchFamily="34" charset="0"/>
              </a:rPr>
              <a:t> mar </a:t>
            </a:r>
            <a:r>
              <a:rPr lang="ga-IE" altLang="en-US" sz="1600" dirty="0" smtClean="0">
                <a:latin typeface="Tw Cen MT" panose="020B0602020104020603" pitchFamily="34" charset="0"/>
              </a:rPr>
              <a:t>b</a:t>
            </a:r>
            <a:r>
              <a:rPr lang="en-US" altLang="en-US" sz="1600" dirty="0" smtClean="0">
                <a:latin typeface="Tw Cen MT" panose="020B0602020104020603" pitchFamily="34" charset="0"/>
              </a:rPr>
              <a:t>h</a:t>
            </a:r>
            <a:r>
              <a:rPr lang="ga-IE" altLang="en-US" sz="1600" dirty="0" err="1" smtClean="0">
                <a:latin typeface="Tw Cen MT" panose="020B0602020104020603" pitchFamily="34" charset="0"/>
              </a:rPr>
              <a:t>áisteach</a:t>
            </a:r>
            <a:r>
              <a:rPr lang="ga-IE" altLang="en-US" sz="1600" dirty="0">
                <a:latin typeface="Tw Cen MT" panose="020B0602020104020603" pitchFamily="34" charset="0"/>
              </a:rPr>
              <a:t>, sneachta, flichshneachta </a:t>
            </a:r>
            <a:r>
              <a:rPr lang="ga-IE" altLang="en-US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nó </a:t>
            </a:r>
            <a:r>
              <a:rPr lang="ga-IE" altLang="en-US" sz="1600" dirty="0">
                <a:latin typeface="Tw Cen MT" panose="020B0602020104020603" pitchFamily="34" charset="0"/>
              </a:rPr>
              <a:t>clocha </a:t>
            </a:r>
            <a:r>
              <a:rPr lang="ga-IE" altLang="en-US" sz="1600" dirty="0" smtClean="0">
                <a:latin typeface="Tw Cen MT" panose="020B0602020104020603" pitchFamily="34" charset="0"/>
              </a:rPr>
              <a:t>sneachta</a:t>
            </a:r>
            <a:r>
              <a:rPr lang="en-US" altLang="en-US" sz="1600" dirty="0" smtClean="0">
                <a:latin typeface="Tw Cen MT" panose="020B0602020104020603" pitchFamily="34" charset="0"/>
              </a:rPr>
              <a:t>.</a:t>
            </a:r>
            <a:r>
              <a:rPr lang="ga-IE" altLang="en-US" sz="1600" dirty="0" smtClean="0">
                <a:latin typeface="Tw Cen MT" panose="020B0602020104020603" pitchFamily="34" charset="0"/>
              </a:rPr>
              <a:t>  </a:t>
            </a:r>
            <a:r>
              <a:rPr lang="ga-IE" altLang="en-US" sz="1600" b="1" dirty="0" smtClean="0">
                <a:latin typeface="Tw Cen MT" panose="020B0602020104020603" pitchFamily="34" charset="0"/>
              </a:rPr>
              <a:t>Frasaíocht </a:t>
            </a:r>
            <a:r>
              <a:rPr lang="ga-IE" altLang="en-US" sz="1600" dirty="0" smtClean="0">
                <a:latin typeface="Tw Cen MT" panose="020B0602020104020603" pitchFamily="34" charset="0"/>
              </a:rPr>
              <a:t>a thugtar air sin. </a:t>
            </a:r>
            <a:endParaRPr lang="ga-IE" altLang="en-US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3556767" y="2343296"/>
            <a:ext cx="642937" cy="465137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16464" y="2767617"/>
            <a:ext cx="3420000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a-IE" altLang="en-US" sz="1600" dirty="0" smtClean="0">
                <a:ln w="1270">
                  <a:noFill/>
                </a:ln>
                <a:latin typeface="Tw Cen MT" panose="020B0602020104020603" pitchFamily="34" charset="0"/>
              </a:rPr>
              <a:t>Bíonn an t-aer atá in airde níos fuaire ná an ghal. Éiríonn an ghal níos fuaire, mar sin, agus athraíonn sí </a:t>
            </a:r>
            <a:r>
              <a:rPr lang="en-US" altLang="en-US" sz="1600" dirty="0" smtClean="0">
                <a:ln w="1270">
                  <a:noFill/>
                </a:ln>
                <a:latin typeface="Tw Cen MT" panose="020B0602020104020603" pitchFamily="34" charset="0"/>
              </a:rPr>
              <a:t/>
            </a:r>
            <a:br>
              <a:rPr lang="en-US" altLang="en-US" sz="1600" dirty="0" smtClean="0">
                <a:ln w="1270">
                  <a:noFill/>
                </a:ln>
                <a:latin typeface="Tw Cen MT" panose="020B0602020104020603" pitchFamily="34" charset="0"/>
              </a:rPr>
            </a:br>
            <a:r>
              <a:rPr lang="ga-IE" altLang="en-US" sz="1600" dirty="0" smtClean="0">
                <a:ln w="1270">
                  <a:noFill/>
                </a:ln>
                <a:latin typeface="Tw Cen MT" panose="020B0602020104020603" pitchFamily="34" charset="0"/>
              </a:rPr>
              <a:t>ina braonta bídeacha uisce. </a:t>
            </a:r>
            <a:r>
              <a:rPr lang="ga-IE" altLang="en-US" sz="1600" b="1" dirty="0" smtClean="0">
                <a:ln w="9525">
                  <a:noFill/>
                </a:ln>
                <a:latin typeface="Tw Cen MT" panose="020B0602020104020603" pitchFamily="34" charset="0"/>
              </a:rPr>
              <a:t>Comhdhlúthú</a:t>
            </a:r>
            <a:r>
              <a:rPr lang="ga-IE" altLang="en-US" sz="1600" dirty="0" smtClean="0">
                <a:ln w="1270">
                  <a:noFill/>
                </a:ln>
                <a:latin typeface="Tw Cen MT" panose="020B0602020104020603" pitchFamily="34" charset="0"/>
              </a:rPr>
              <a:t> a thugtar air sin.</a:t>
            </a:r>
            <a:endParaRPr lang="ga-IE" altLang="en-US" sz="1600" dirty="0">
              <a:ln w="1270">
                <a:noFill/>
              </a:ln>
              <a:latin typeface="Tw Cen MT" panose="020B0602020104020603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0" b="89910" l="5773" r="91993">
                        <a14:foregroundMark x1="13780" y1="45946" x2="5959" y2="43423"/>
                        <a14:foregroundMark x1="82868" y1="44685" x2="91993" y2="40721"/>
                        <a14:foregroundMark x1="24767" y1="59640" x2="24767" y2="59640"/>
                        <a14:foregroundMark x1="30726" y1="63604" x2="31285" y2="68829"/>
                        <a14:foregroundMark x1="45624" y1="72613" x2="48976" y2="73333"/>
                        <a14:foregroundMark x1="63315" y1="69369" x2="63315" y2="69369"/>
                        <a14:foregroundMark x1="59404" y1="63604" x2="55493" y2="62162"/>
                        <a14:foregroundMark x1="45624" y1="62162" x2="41713" y2="60901"/>
                        <a14:foregroundMark x1="74302" y1="58919" x2="71695" y2="56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576" y="3663376"/>
            <a:ext cx="2229677" cy="22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8964" y="5415606"/>
            <a:ext cx="3809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Tugtar </a:t>
            </a:r>
            <a:r>
              <a:rPr lang="ga-IE" altLang="en-US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timthriall an uisce</a:t>
            </a: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ar ghluaiseacht seo an uisce.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934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31" grpId="0" animBg="1"/>
      <p:bldP spid="32" grpId="0" animBg="1"/>
      <p:bldP spid="14" grpId="0" animBg="1"/>
      <p:bldP spid="1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44599" y="4839582"/>
            <a:ext cx="98878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deich gcineál scamall ann, mar atá le feiceáil sa léaráid thuas. Bíonn éagsúlachtaí eatarthu ó thaobh crutha, méide agus datha. Is ón Laidin a thagann ainmneacha na scamall. Tugann gach ainm acu léargas dúinn ar chruth an scamaill lena mbaineann sé agus ar airde an scamaill sin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os cionn leibhéal na mara.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813" y="396000"/>
            <a:ext cx="7383074" cy="417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2686" y="1155242"/>
            <a:ext cx="588579" cy="369332"/>
          </a:xfrm>
          <a:prstGeom prst="rect">
            <a:avLst/>
          </a:prstGeom>
          <a:solidFill>
            <a:srgbClr val="468DCB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4" name="TextBox 3"/>
          <p:cNvSpPr txBox="1"/>
          <p:nvPr/>
        </p:nvSpPr>
        <p:spPr>
          <a:xfrm>
            <a:off x="6377779" y="1011191"/>
            <a:ext cx="529589" cy="369332"/>
          </a:xfrm>
          <a:prstGeom prst="rect">
            <a:avLst/>
          </a:prstGeom>
          <a:solidFill>
            <a:srgbClr val="468DCB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7" name="TextBox 6"/>
          <p:cNvSpPr txBox="1"/>
          <p:nvPr/>
        </p:nvSpPr>
        <p:spPr>
          <a:xfrm>
            <a:off x="2709669" y="1259177"/>
            <a:ext cx="756745" cy="369332"/>
          </a:xfrm>
          <a:prstGeom prst="rect">
            <a:avLst/>
          </a:prstGeom>
          <a:solidFill>
            <a:srgbClr val="468DCB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8" name="TextBox 7"/>
          <p:cNvSpPr txBox="1"/>
          <p:nvPr/>
        </p:nvSpPr>
        <p:spPr>
          <a:xfrm>
            <a:off x="3475925" y="2613261"/>
            <a:ext cx="641130" cy="369332"/>
          </a:xfrm>
          <a:prstGeom prst="rect">
            <a:avLst/>
          </a:prstGeom>
          <a:solidFill>
            <a:srgbClr val="66ACD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9" name="TextBox 8"/>
          <p:cNvSpPr txBox="1"/>
          <p:nvPr/>
        </p:nvSpPr>
        <p:spPr>
          <a:xfrm>
            <a:off x="5984390" y="2624193"/>
            <a:ext cx="588579" cy="369332"/>
          </a:xfrm>
          <a:prstGeom prst="rect">
            <a:avLst/>
          </a:prstGeom>
          <a:solidFill>
            <a:srgbClr val="66ACD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0" name="TextBox 9"/>
          <p:cNvSpPr txBox="1"/>
          <p:nvPr/>
        </p:nvSpPr>
        <p:spPr>
          <a:xfrm>
            <a:off x="2709669" y="3586872"/>
            <a:ext cx="693682" cy="369332"/>
          </a:xfrm>
          <a:prstGeom prst="rect">
            <a:avLst/>
          </a:prstGeom>
          <a:solidFill>
            <a:srgbClr val="84C8E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6" name="TextBox 15"/>
          <p:cNvSpPr txBox="1"/>
          <p:nvPr/>
        </p:nvSpPr>
        <p:spPr>
          <a:xfrm>
            <a:off x="4283293" y="3348000"/>
            <a:ext cx="693682" cy="288000"/>
          </a:xfrm>
          <a:prstGeom prst="rect">
            <a:avLst/>
          </a:prstGeom>
          <a:solidFill>
            <a:srgbClr val="84C8E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7" name="TextBox 16"/>
          <p:cNvSpPr txBox="1"/>
          <p:nvPr/>
        </p:nvSpPr>
        <p:spPr>
          <a:xfrm>
            <a:off x="4575304" y="3860282"/>
            <a:ext cx="695961" cy="288000"/>
          </a:xfrm>
          <a:prstGeom prst="rect">
            <a:avLst/>
          </a:prstGeom>
          <a:solidFill>
            <a:srgbClr val="84C8E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8" name="TextBox 17"/>
          <p:cNvSpPr txBox="1"/>
          <p:nvPr/>
        </p:nvSpPr>
        <p:spPr>
          <a:xfrm>
            <a:off x="6332354" y="3734282"/>
            <a:ext cx="844580" cy="252000"/>
          </a:xfrm>
          <a:prstGeom prst="rect">
            <a:avLst/>
          </a:prstGeom>
          <a:solidFill>
            <a:srgbClr val="84C8E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9" name="TextBox 18"/>
          <p:cNvSpPr txBox="1"/>
          <p:nvPr/>
        </p:nvSpPr>
        <p:spPr>
          <a:xfrm>
            <a:off x="8476343" y="3647265"/>
            <a:ext cx="846693" cy="369332"/>
          </a:xfrm>
          <a:prstGeom prst="rect">
            <a:avLst/>
          </a:prstGeom>
          <a:solidFill>
            <a:srgbClr val="84C8E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1" name="TextBox 10"/>
          <p:cNvSpPr txBox="1"/>
          <p:nvPr/>
        </p:nvSpPr>
        <p:spPr>
          <a:xfrm>
            <a:off x="4527969" y="3744000"/>
            <a:ext cx="82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err="1" smtClean="0">
                <a:latin typeface="Tw Cen MT" panose="020B0602020104020603" pitchFamily="34" charset="0"/>
              </a:rPr>
              <a:t>stratas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9669" y="354961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cumalas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3734" y="601244"/>
            <a:ext cx="79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ciorras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5339" y="970576"/>
            <a:ext cx="132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ciorrastratas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5063" y="1155242"/>
            <a:ext cx="144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ciorracumalas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6510" y="2477088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altacumalas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3917" y="1728042"/>
            <a:ext cx="115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altastratas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8503" y="170924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cumalainimbeas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6001" y="3632731"/>
            <a:ext cx="162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nimbeastratas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9997" y="3240000"/>
            <a:ext cx="143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stratacumalas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4600" y="6138636"/>
            <a:ext cx="971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000" dirty="0" smtClean="0">
                <a:latin typeface="Tw Cen MT" panose="020B0602020104020603" pitchFamily="34" charset="0"/>
              </a:rPr>
              <a:t>Féachfaimid anois ar na trí </a:t>
            </a:r>
            <a:r>
              <a:rPr lang="ga-IE" sz="2000" dirty="0" err="1" smtClean="0">
                <a:latin typeface="Tw Cen MT" panose="020B0602020104020603" pitchFamily="34" charset="0"/>
              </a:rPr>
              <a:t>phríomhchineál</a:t>
            </a:r>
            <a:r>
              <a:rPr lang="ga-IE" sz="2000" dirty="0" smtClean="0">
                <a:latin typeface="Tw Cen MT" panose="020B0602020104020603" pitchFamily="34" charset="0"/>
              </a:rPr>
              <a:t> scamall, is iad sin </a:t>
            </a:r>
            <a:r>
              <a:rPr lang="ga-IE" sz="2000" b="1" dirty="0" smtClean="0">
                <a:latin typeface="Tw Cen MT" panose="020B0602020104020603" pitchFamily="34" charset="0"/>
              </a:rPr>
              <a:t>ciorras</a:t>
            </a:r>
            <a:r>
              <a:rPr lang="ga-IE" sz="2000" dirty="0" smtClean="0">
                <a:latin typeface="Tw Cen MT" panose="020B0602020104020603" pitchFamily="34" charset="0"/>
              </a:rPr>
              <a:t>, </a:t>
            </a:r>
            <a:r>
              <a:rPr lang="ga-IE" sz="2000" b="1" dirty="0" smtClean="0">
                <a:latin typeface="Tw Cen MT" panose="020B0602020104020603" pitchFamily="34" charset="0"/>
              </a:rPr>
              <a:t>cumalas</a:t>
            </a:r>
            <a:r>
              <a:rPr lang="ga-IE" sz="2000" dirty="0" smtClean="0">
                <a:latin typeface="Tw Cen MT" panose="020B0602020104020603" pitchFamily="34" charset="0"/>
              </a:rPr>
              <a:t> agus </a:t>
            </a:r>
            <a:r>
              <a:rPr lang="ga-IE" sz="2000" b="1" dirty="0" err="1" smtClean="0">
                <a:latin typeface="Tw Cen MT" panose="020B0602020104020603" pitchFamily="34" charset="0"/>
              </a:rPr>
              <a:t>stratas</a:t>
            </a:r>
            <a:r>
              <a:rPr lang="ga-IE" sz="2000" dirty="0" smtClean="0">
                <a:latin typeface="Tw Cen MT" panose="020B0602020104020603" pitchFamily="34" charset="0"/>
              </a:rPr>
              <a:t>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060000">
            <a:off x="8311818" y="5853453"/>
            <a:ext cx="3848503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Cén cruth atá ar na scamaill sin? </a:t>
            </a:r>
            <a:b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Cén chuid den spéir ina bhfuil siad</a:t>
            </a:r>
            <a:r>
              <a:rPr lang="ga-I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ga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509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1"/>
      <p:bldP spid="21" grpId="1"/>
      <p:bldP spid="22" grpId="1"/>
      <p:bldP spid="24" grpId="2"/>
      <p:bldP spid="25" grpId="0"/>
      <p:bldP spid="26" grpId="0"/>
      <p:bldP spid="27" grpId="0"/>
      <p:bldP spid="28" grpId="0"/>
      <p:bldP spid="29" grpId="0"/>
      <p:bldP spid="30" grpId="0"/>
      <p:bldP spid="2" grpId="0"/>
      <p:bldP spid="2" grpId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11678" y="4792364"/>
            <a:ext cx="1036864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Scamaill </a:t>
            </a:r>
            <a:r>
              <a:rPr lang="ga-IE" sz="2000" dirty="0">
                <a:latin typeface="Tw Cen MT" panose="020B0602020104020603" pitchFamily="34" charset="0"/>
              </a:rPr>
              <a:t>éadroma ribíneacha is ea scamaill </a:t>
            </a:r>
            <a:r>
              <a:rPr lang="ga-IE" sz="2000" dirty="0" err="1">
                <a:latin typeface="Tw Cen MT" panose="020B0602020104020603" pitchFamily="34" charset="0"/>
              </a:rPr>
              <a:t>chiorrais</a:t>
            </a:r>
            <a:r>
              <a:rPr lang="ga-IE" sz="2000" dirty="0">
                <a:latin typeface="Tw Cen MT" panose="020B0602020104020603" pitchFamily="34" charset="0"/>
              </a:rPr>
              <a:t>. Bíonn siad thuas an-ard san atmaisféar. Scamaill </a:t>
            </a:r>
            <a:r>
              <a:rPr lang="ga-IE" sz="2000" dirty="0" smtClean="0">
                <a:latin typeface="Tw Cen MT" panose="020B0602020104020603" pitchFamily="34" charset="0"/>
              </a:rPr>
              <a:t>oighir is ea iad de bharr go dtarlaíonn an comhdhlúthú s</a:t>
            </a:r>
            <a:r>
              <a:rPr lang="en-US" sz="2000" dirty="0" smtClean="0">
                <a:latin typeface="Tw Cen MT" panose="020B0602020104020603" pitchFamily="34" charset="0"/>
              </a:rPr>
              <a:t>a </a:t>
            </a:r>
            <a:r>
              <a:rPr lang="en-US" sz="2000" dirty="0" err="1" smtClean="0">
                <a:latin typeface="Tw Cen MT" panose="020B0602020104020603" pitchFamily="34" charset="0"/>
              </a:rPr>
              <a:t>chuid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is airde agus is fuaire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den spéir. Cruthaítear scamaill oighir nuair a bhíonn an teocht faoi bhun -40°C. Bíonn aimsir bhreá ann go hiondúil má bhíonn scamaill </a:t>
            </a:r>
            <a:r>
              <a:rPr lang="ga-IE" sz="2000" dirty="0" err="1" smtClean="0">
                <a:latin typeface="Tw Cen MT" panose="020B0602020104020603" pitchFamily="34" charset="0"/>
              </a:rPr>
              <a:t>chiorrais</a:t>
            </a:r>
            <a:r>
              <a:rPr lang="ga-IE" sz="2000" dirty="0" smtClean="0">
                <a:latin typeface="Tw Cen MT" panose="020B0602020104020603" pitchFamily="34" charset="0"/>
              </a:rPr>
              <a:t> sa spéir. Is é ‘</a:t>
            </a:r>
            <a:r>
              <a:rPr lang="ga-IE" sz="2000" dirty="0" err="1" smtClean="0">
                <a:latin typeface="Tw Cen MT" panose="020B0602020104020603" pitchFamily="34" charset="0"/>
              </a:rPr>
              <a:t>cirrus</a:t>
            </a:r>
            <a:r>
              <a:rPr lang="ga-IE" sz="2000" dirty="0" smtClean="0">
                <a:latin typeface="Tw Cen MT" panose="020B0602020104020603" pitchFamily="34" charset="0"/>
              </a:rPr>
              <a:t>’ an focal Laidine ar </a:t>
            </a:r>
            <a:r>
              <a:rPr lang="ga-IE" sz="2000" dirty="0" err="1" smtClean="0">
                <a:latin typeface="Tw Cen MT" panose="020B0602020104020603" pitchFamily="34" charset="0"/>
              </a:rPr>
              <a:t>choirnín</a:t>
            </a:r>
            <a:r>
              <a:rPr lang="ga-IE" sz="2000" dirty="0" smtClean="0">
                <a:latin typeface="Tw Cen MT" panose="020B0602020104020603" pitchFamily="34" charset="0"/>
              </a:rPr>
              <a:t> nó ar dhual gruaige.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284" y="512461"/>
            <a:ext cx="6171431" cy="411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85DC147D-007C-4E09-B632-C47E0D8C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360000"/>
            <a:ext cx="8661400" cy="1366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36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Ciorras</a:t>
            </a:r>
            <a:endParaRPr lang="en-GB" altLang="en-US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48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284" y="733875"/>
            <a:ext cx="6171431" cy="411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85DC147D-007C-4E09-B632-C47E0D8C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360000"/>
            <a:ext cx="8648700" cy="1366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36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Cumalas</a:t>
            </a:r>
            <a:endParaRPr lang="en-GB" altLang="en-US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93458" y="5046149"/>
            <a:ext cx="80050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Feictear scamaill </a:t>
            </a:r>
            <a:r>
              <a:rPr lang="ga-IE" sz="2000" dirty="0" err="1" smtClean="0">
                <a:latin typeface="Tw Cen MT" panose="020B0602020104020603" pitchFamily="34" charset="0"/>
              </a:rPr>
              <a:t>chumalais</a:t>
            </a:r>
            <a:r>
              <a:rPr lang="ga-IE" sz="2000" dirty="0" smtClean="0">
                <a:latin typeface="Tw Cen MT" panose="020B0602020104020603" pitchFamily="34" charset="0"/>
              </a:rPr>
              <a:t> go minic ar lá grianmhar. </a:t>
            </a:r>
            <a:r>
              <a:rPr lang="ga-IE" sz="2000" dirty="0">
                <a:latin typeface="Tw Cen MT" panose="020B0602020104020603" pitchFamily="34" charset="0"/>
              </a:rPr>
              <a:t>Tá siad mar a bheadh meallta cadáis ar foluain san </a:t>
            </a:r>
            <a:r>
              <a:rPr lang="ga-IE" sz="2000" dirty="0" smtClean="0">
                <a:latin typeface="Tw Cen MT" panose="020B0602020104020603" pitchFamily="34" charset="0"/>
              </a:rPr>
              <a:t>aer</a:t>
            </a:r>
            <a:r>
              <a:rPr lang="en-US" sz="2000" dirty="0" smtClean="0">
                <a:latin typeface="Tw Cen MT" panose="020B0602020104020603" pitchFamily="34" charset="0"/>
              </a:rPr>
              <a:t>. </a:t>
            </a:r>
            <a:r>
              <a:rPr lang="ga-IE" sz="2000" dirty="0" smtClean="0">
                <a:latin typeface="Tw Cen MT" panose="020B0602020104020603" pitchFamily="34" charset="0"/>
              </a:rPr>
              <a:t>Uaireanta éiríonn siad dorcha agus tugann siad ceathanna báistí leo. Is é ‘</a:t>
            </a:r>
            <a:r>
              <a:rPr lang="ga-IE" sz="2000" dirty="0" err="1" smtClean="0">
                <a:latin typeface="Tw Cen MT" panose="020B0602020104020603" pitchFamily="34" charset="0"/>
              </a:rPr>
              <a:t>cumul</a:t>
            </a:r>
            <a:r>
              <a:rPr lang="en-US" sz="2000" dirty="0" smtClean="0">
                <a:latin typeface="Tw Cen MT" panose="020B0602020104020603" pitchFamily="34" charset="0"/>
              </a:rPr>
              <a:t>us</a:t>
            </a:r>
            <a:r>
              <a:rPr lang="ga-IE" sz="2000" dirty="0" smtClean="0">
                <a:latin typeface="Tw Cen MT" panose="020B0602020104020603" pitchFamily="34" charset="0"/>
              </a:rPr>
              <a:t>’ an focal Laidine ar charn. </a:t>
            </a:r>
            <a:endParaRPr lang="ga-IE" sz="1600" dirty="0">
              <a:solidFill>
                <a:srgbClr val="F1004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4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854" y="547293"/>
            <a:ext cx="6634292" cy="442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85DC147D-007C-4E09-B632-C47E0D8C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854" y="360000"/>
            <a:ext cx="6634292" cy="1366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6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Stratas</a:t>
            </a:r>
            <a:endParaRPr lang="en-GB" altLang="en-US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12950" y="5137965"/>
            <a:ext cx="8166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Bíonn scamaill </a:t>
            </a:r>
            <a:r>
              <a:rPr lang="ga-IE" sz="2000" dirty="0" err="1" smtClean="0">
                <a:latin typeface="Tw Cen MT" panose="020B0602020104020603" pitchFamily="34" charset="0"/>
              </a:rPr>
              <a:t>stratais</a:t>
            </a:r>
            <a:r>
              <a:rPr lang="ga-IE" sz="2000" dirty="0" smtClean="0">
                <a:latin typeface="Tw Cen MT" panose="020B0602020104020603" pitchFamily="34" charset="0"/>
              </a:rPr>
              <a:t> mar a bheadh blaincéad liath ina luí go híseal sa spéir. Is minic nach mbíonn an ghrian le feiceáil tríothu. Is minic freisin a thugann siad báisteach éadrom nó ceobhrán leo. Is é ‘</a:t>
            </a:r>
            <a:r>
              <a:rPr lang="ga-IE" sz="2000" dirty="0" err="1" smtClean="0">
                <a:latin typeface="Tw Cen MT" panose="020B0602020104020603" pitchFamily="34" charset="0"/>
              </a:rPr>
              <a:t>stratus</a:t>
            </a:r>
            <a:r>
              <a:rPr lang="ga-IE" sz="2000" dirty="0" smtClean="0">
                <a:latin typeface="Tw Cen MT" panose="020B0602020104020603" pitchFamily="34" charset="0"/>
              </a:rPr>
              <a:t>’ an focal Laidine ar chlúdach nó ar bhrat. 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52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>
            <a:spLocks/>
          </p:cNvSpPr>
          <p:nvPr/>
        </p:nvSpPr>
        <p:spPr>
          <a:xfrm>
            <a:off x="468000" y="3087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44622" y="5281231"/>
            <a:ext cx="7081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Féach go bhfuil na focail </a:t>
            </a:r>
            <a:r>
              <a:rPr lang="ga-IE" sz="2000" b="1" dirty="0" smtClean="0">
                <a:latin typeface="Tw Cen MT" panose="020B0602020104020603" pitchFamily="34" charset="0"/>
              </a:rPr>
              <a:t>ciorras</a:t>
            </a:r>
            <a:r>
              <a:rPr lang="ga-IE" sz="2000" dirty="0" smtClean="0">
                <a:latin typeface="Tw Cen MT" panose="020B0602020104020603" pitchFamily="34" charset="0"/>
              </a:rPr>
              <a:t>, </a:t>
            </a:r>
            <a:r>
              <a:rPr lang="ga-IE" sz="2000" b="1" dirty="0" smtClean="0">
                <a:latin typeface="Tw Cen MT" panose="020B0602020104020603" pitchFamily="34" charset="0"/>
              </a:rPr>
              <a:t>cumalas </a:t>
            </a:r>
            <a:r>
              <a:rPr lang="ga-IE" sz="2000" dirty="0" smtClean="0">
                <a:latin typeface="Tw Cen MT" panose="020B0602020104020603" pitchFamily="34" charset="0"/>
              </a:rPr>
              <a:t>agus </a:t>
            </a:r>
            <a:r>
              <a:rPr lang="ga-IE" sz="2000" b="1" dirty="0" err="1" smtClean="0">
                <a:latin typeface="Tw Cen MT" panose="020B0602020104020603" pitchFamily="34" charset="0"/>
              </a:rPr>
              <a:t>stratas</a:t>
            </a:r>
            <a:r>
              <a:rPr lang="ga-IE" sz="2000" dirty="0" smtClean="0">
                <a:latin typeface="Tw Cen MT" panose="020B0602020104020603" pitchFamily="34" charset="0"/>
              </a:rPr>
              <a:t> mar chuid d’ainmneacha na scamall eile sa léaráid thuas.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3157" y="792000"/>
            <a:ext cx="7527488" cy="425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4209" y="1628597"/>
            <a:ext cx="588579" cy="369332"/>
          </a:xfrm>
          <a:prstGeom prst="rect">
            <a:avLst/>
          </a:prstGeom>
          <a:solidFill>
            <a:srgbClr val="468DCB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4" name="TextBox 3"/>
          <p:cNvSpPr txBox="1"/>
          <p:nvPr/>
        </p:nvSpPr>
        <p:spPr>
          <a:xfrm>
            <a:off x="6196051" y="1423417"/>
            <a:ext cx="529589" cy="369332"/>
          </a:xfrm>
          <a:prstGeom prst="rect">
            <a:avLst/>
          </a:prstGeom>
          <a:solidFill>
            <a:srgbClr val="468DCB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7" name="TextBox 6"/>
          <p:cNvSpPr txBox="1"/>
          <p:nvPr/>
        </p:nvSpPr>
        <p:spPr>
          <a:xfrm>
            <a:off x="2511973" y="1610132"/>
            <a:ext cx="756745" cy="369332"/>
          </a:xfrm>
          <a:prstGeom prst="rect">
            <a:avLst/>
          </a:prstGeom>
          <a:solidFill>
            <a:srgbClr val="468DCB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8" name="TextBox 7"/>
          <p:cNvSpPr txBox="1"/>
          <p:nvPr/>
        </p:nvSpPr>
        <p:spPr>
          <a:xfrm>
            <a:off x="3394235" y="2998177"/>
            <a:ext cx="641130" cy="369332"/>
          </a:xfrm>
          <a:prstGeom prst="rect">
            <a:avLst/>
          </a:prstGeom>
          <a:solidFill>
            <a:srgbClr val="66ACD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9" name="TextBox 8"/>
          <p:cNvSpPr txBox="1"/>
          <p:nvPr/>
        </p:nvSpPr>
        <p:spPr>
          <a:xfrm>
            <a:off x="5872266" y="2998177"/>
            <a:ext cx="588579" cy="369332"/>
          </a:xfrm>
          <a:prstGeom prst="rect">
            <a:avLst/>
          </a:prstGeom>
          <a:solidFill>
            <a:srgbClr val="66ACD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0" name="TextBox 9"/>
          <p:cNvSpPr txBox="1"/>
          <p:nvPr/>
        </p:nvSpPr>
        <p:spPr>
          <a:xfrm>
            <a:off x="2427890" y="4056993"/>
            <a:ext cx="693682" cy="369332"/>
          </a:xfrm>
          <a:prstGeom prst="rect">
            <a:avLst/>
          </a:prstGeom>
          <a:solidFill>
            <a:srgbClr val="84C8E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6" name="TextBox 15"/>
          <p:cNvSpPr txBox="1"/>
          <p:nvPr/>
        </p:nvSpPr>
        <p:spPr>
          <a:xfrm>
            <a:off x="4167368" y="3852000"/>
            <a:ext cx="693682" cy="216000"/>
          </a:xfrm>
          <a:prstGeom prst="rect">
            <a:avLst/>
          </a:prstGeom>
          <a:solidFill>
            <a:srgbClr val="84C8E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7" name="TextBox 16"/>
          <p:cNvSpPr txBox="1"/>
          <p:nvPr/>
        </p:nvSpPr>
        <p:spPr>
          <a:xfrm>
            <a:off x="4536000" y="4317169"/>
            <a:ext cx="695961" cy="252000"/>
          </a:xfrm>
          <a:prstGeom prst="rect">
            <a:avLst/>
          </a:prstGeom>
          <a:solidFill>
            <a:srgbClr val="84C8E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8" name="TextBox 17"/>
          <p:cNvSpPr txBox="1"/>
          <p:nvPr/>
        </p:nvSpPr>
        <p:spPr>
          <a:xfrm>
            <a:off x="6194864" y="4194000"/>
            <a:ext cx="1021787" cy="180000"/>
          </a:xfrm>
          <a:prstGeom prst="rect">
            <a:avLst/>
          </a:prstGeom>
          <a:solidFill>
            <a:srgbClr val="84C8E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1" name="TextBox 10"/>
          <p:cNvSpPr txBox="1"/>
          <p:nvPr/>
        </p:nvSpPr>
        <p:spPr>
          <a:xfrm>
            <a:off x="5023945" y="4107179"/>
            <a:ext cx="82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b="1" dirty="0" err="1" smtClean="0">
                <a:latin typeface="Tw Cen MT" panose="020B0602020104020603" pitchFamily="34" charset="0"/>
              </a:rPr>
              <a:t>stratas</a:t>
            </a:r>
            <a:endParaRPr lang="ga-IE" b="1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7890" y="3932562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b="1" dirty="0" smtClean="0">
                <a:latin typeface="Tw Cen MT" panose="020B0602020104020603" pitchFamily="34" charset="0"/>
              </a:rPr>
              <a:t>cumalas</a:t>
            </a:r>
            <a:endParaRPr lang="ga-IE" b="1" dirty="0"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3021" y="957053"/>
            <a:ext cx="82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b="1" dirty="0" smtClean="0">
                <a:latin typeface="Tw Cen MT" panose="020B0602020104020603" pitchFamily="34" charset="0"/>
              </a:rPr>
              <a:t>ciorras</a:t>
            </a:r>
            <a:endParaRPr lang="ga-IE" b="1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2179" y="1282202"/>
            <a:ext cx="132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ciorrastratas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8212" y="1490298"/>
            <a:ext cx="144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ciorracumalas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6054" y="2274721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altacumalas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3923" y="2274721"/>
            <a:ext cx="115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altastratas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6724" y="182575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cumalainimbeas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85530" y="3672451"/>
            <a:ext cx="162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nimbeastratas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0864" y="3672451"/>
            <a:ext cx="143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stratacumalas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1060000">
            <a:off x="7091773" y="5292260"/>
            <a:ext cx="4958952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Aimsigh na scamaill a bhfuil an focal </a:t>
            </a:r>
            <a:r>
              <a:rPr lang="ga-IE" sz="2000" b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stratas</a:t>
            </a: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 luaite leo thuas. Cad a thugann tú faoi deara faoin gcruth atá ar na scamaill sin?</a:t>
            </a:r>
            <a:endParaRPr lang="ga-IE" sz="20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1031739">
            <a:off x="7098358" y="5310625"/>
            <a:ext cx="494578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Aimsigh na scamaill a bhfuil an focal </a:t>
            </a:r>
            <a:r>
              <a:rPr lang="ga-IE" sz="20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nimbeas</a:t>
            </a: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 luaite leo thuas. Cén sórt aimsire a thugann na scamaill sin leo, meas tú?</a:t>
            </a:r>
            <a:endParaRPr lang="ga-IE" sz="20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8842" y="4099334"/>
            <a:ext cx="831273" cy="369332"/>
          </a:xfrm>
          <a:prstGeom prst="rect">
            <a:avLst/>
          </a:prstGeom>
          <a:solidFill>
            <a:srgbClr val="84C8EF"/>
          </a:solidFill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sp>
        <p:nvSpPr>
          <p:cNvPr id="19" name="TextBox 18"/>
          <p:cNvSpPr txBox="1"/>
          <p:nvPr/>
        </p:nvSpPr>
        <p:spPr>
          <a:xfrm rot="21060000">
            <a:off x="7129801" y="5331983"/>
            <a:ext cx="4920688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Aimsigh na scamaill a bhfuil an focal </a:t>
            </a:r>
            <a:r>
              <a:rPr lang="ga-IE" sz="20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cumalas </a:t>
            </a: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luaite leo thuas. Cad a thugann tú faoi deara faoin gcruth atá ar na scamaill sin?</a:t>
            </a:r>
            <a:endParaRPr lang="ga-IE" sz="20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290" y="1490298"/>
            <a:ext cx="143756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3" name="Oval 32"/>
          <p:cNvSpPr/>
          <p:nvPr/>
        </p:nvSpPr>
        <p:spPr>
          <a:xfrm>
            <a:off x="3795426" y="2274721"/>
            <a:ext cx="143756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4" name="Oval 33"/>
          <p:cNvSpPr/>
          <p:nvPr/>
        </p:nvSpPr>
        <p:spPr>
          <a:xfrm>
            <a:off x="3749529" y="3685419"/>
            <a:ext cx="143756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5" name="Oval 34"/>
          <p:cNvSpPr/>
          <p:nvPr/>
        </p:nvSpPr>
        <p:spPr>
          <a:xfrm>
            <a:off x="7804146" y="1834809"/>
            <a:ext cx="1767103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7" name="Oval 36"/>
          <p:cNvSpPr/>
          <p:nvPr/>
        </p:nvSpPr>
        <p:spPr>
          <a:xfrm>
            <a:off x="2244622" y="3934551"/>
            <a:ext cx="143756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8" name="Oval 37"/>
          <p:cNvSpPr/>
          <p:nvPr/>
        </p:nvSpPr>
        <p:spPr>
          <a:xfrm>
            <a:off x="4715915" y="4132503"/>
            <a:ext cx="143756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9" name="Oval 38"/>
          <p:cNvSpPr/>
          <p:nvPr/>
        </p:nvSpPr>
        <p:spPr>
          <a:xfrm>
            <a:off x="5785529" y="3687661"/>
            <a:ext cx="143756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0" name="Oval 39"/>
          <p:cNvSpPr/>
          <p:nvPr/>
        </p:nvSpPr>
        <p:spPr>
          <a:xfrm>
            <a:off x="6214206" y="2274721"/>
            <a:ext cx="143756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1" name="Oval 40"/>
          <p:cNvSpPr/>
          <p:nvPr/>
        </p:nvSpPr>
        <p:spPr>
          <a:xfrm>
            <a:off x="4658229" y="1305632"/>
            <a:ext cx="143756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2" name="Oval 41"/>
          <p:cNvSpPr/>
          <p:nvPr/>
        </p:nvSpPr>
        <p:spPr>
          <a:xfrm>
            <a:off x="6888156" y="965105"/>
            <a:ext cx="143756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3" name="TextBox 42"/>
          <p:cNvSpPr txBox="1"/>
          <p:nvPr/>
        </p:nvSpPr>
        <p:spPr>
          <a:xfrm rot="21031739">
            <a:off x="7098357" y="5292259"/>
            <a:ext cx="494578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Aimsigh na scamaill a bhfuil an focal </a:t>
            </a:r>
            <a:r>
              <a:rPr lang="ga-IE" sz="20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ciorras </a:t>
            </a: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luaite leo thuas</a:t>
            </a:r>
            <a:r>
              <a:rPr lang="en-US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 Cad a thugann tú faoi deara faoi na scamaill sin?</a:t>
            </a:r>
            <a:endParaRPr lang="ga-IE" sz="20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912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0" grpId="1" animBg="1"/>
      <p:bldP spid="31" grpId="0" animBg="1"/>
      <p:bldP spid="19" grpId="0" animBg="1"/>
      <p:bldP spid="19" grpId="1" animBg="1"/>
      <p:bldP spid="6" grpId="0" animBg="1"/>
      <p:bldP spid="6" grpId="1" animBg="1"/>
      <p:bldP spid="6" grpId="3" animBg="1"/>
      <p:bldP spid="6" grpId="4" animBg="1"/>
      <p:bldP spid="33" grpId="0" animBg="1"/>
      <p:bldP spid="33" grpId="1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3" animBg="1"/>
      <p:bldP spid="40" grpId="0" animBg="1"/>
      <p:bldP spid="40" grpId="1" animBg="1"/>
      <p:bldP spid="41" grpId="0" animBg="1"/>
      <p:bldP spid="41" grpId="1" animBg="1"/>
      <p:bldP spid="41" grpId="3" animBg="1"/>
      <p:bldP spid="41" grpId="4" animBg="1"/>
      <p:bldP spid="42" grpId="2" animBg="1"/>
      <p:bldP spid="42" grpId="3" animBg="1"/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6234</TotalTime>
  <Words>824</Words>
  <Application>Microsoft Office PowerPoint</Application>
  <PresentationFormat>Custom</PresentationFormat>
  <Paragraphs>117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Cad atá ar eolas agat faoi na scamaill?</vt:lpstr>
      <vt:lpstr>Ciorras</vt:lpstr>
      <vt:lpstr>Conas a dhéantar scamaill?</vt:lpstr>
      <vt:lpstr>PowerPoint Presentation</vt:lpstr>
      <vt:lpstr>Ciorras</vt:lpstr>
      <vt:lpstr>Cumalas</vt:lpstr>
      <vt:lpstr>Stratas</vt:lpstr>
      <vt:lpstr>PowerPoint Presentation</vt:lpstr>
      <vt:lpstr>Is focal Laidine é ‘nimbus’ a chiallaíonn ‘scamall báistí’. </vt:lpstr>
      <vt:lpstr>An féidir leat na scamaill thíos a aithint?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Cáit Nic Fhionnlaoich</cp:lastModifiedBy>
  <cp:revision>214</cp:revision>
  <dcterms:created xsi:type="dcterms:W3CDTF">2019-11-28T14:56:21Z</dcterms:created>
  <dcterms:modified xsi:type="dcterms:W3CDTF">2021-04-09T12:07:11Z</dcterms:modified>
</cp:coreProperties>
</file>