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2" r:id="rId2"/>
    <p:sldId id="303" r:id="rId3"/>
    <p:sldId id="304" r:id="rId4"/>
    <p:sldId id="305" r:id="rId5"/>
    <p:sldId id="306" r:id="rId6"/>
    <p:sldId id="307" r:id="rId7"/>
    <p:sldId id="311" r:id="rId8"/>
    <p:sldId id="310" r:id="rId9"/>
    <p:sldId id="327" r:id="rId10"/>
    <p:sldId id="319" r:id="rId11"/>
    <p:sldId id="320" r:id="rId12"/>
    <p:sldId id="322" r:id="rId13"/>
    <p:sldId id="313" r:id="rId14"/>
    <p:sldId id="325" r:id="rId15"/>
    <p:sldId id="32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46A"/>
    <a:srgbClr val="00B0F0"/>
    <a:srgbClr val="BE50B2"/>
    <a:srgbClr val="885AB4"/>
    <a:srgbClr val="91CD31"/>
    <a:srgbClr val="0092E5"/>
    <a:srgbClr val="60B9E6"/>
    <a:srgbClr val="015E9B"/>
    <a:srgbClr val="FC8203"/>
    <a:srgbClr val="B44E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3" autoAdjust="0"/>
    <p:restoredTop sz="74454" autoAdjust="0"/>
  </p:normalViewPr>
  <p:slideViewPr>
    <p:cSldViewPr snapToGrid="0">
      <p:cViewPr varScale="1">
        <p:scale>
          <a:sx n="56" d="100"/>
          <a:sy n="56" d="100"/>
        </p:scale>
        <p:origin x="-29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82349-EEEF-472E-BF01-0BDD963488CB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BA3E6-AB5E-477A-82F7-CBF8F3C999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8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BA3E6-AB5E-477A-82F7-CBF8F3C9998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750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BD40A-E2E9-4F7D-8993-A56AE92E3868}" type="slidenum">
              <a:rPr lang="en-IE" smtClean="0"/>
              <a:pPr>
                <a:defRPr/>
              </a:pPr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8908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BD40A-E2E9-4F7D-8993-A56AE92E3868}" type="slidenum">
              <a:rPr lang="en-IE" smtClean="0"/>
              <a:pPr>
                <a:defRPr/>
              </a:pPr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8908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BA3E6-AB5E-477A-82F7-CBF8F3C9998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126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98763" y="509588"/>
            <a:ext cx="4530725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3712456-8404-4813-98F0-EEE3AC206733}" type="slidenum">
              <a:rPr lang="en-IE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I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842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BD40A-E2E9-4F7D-8993-A56AE92E3868}" type="slidenum">
              <a:rPr lang="en-IE" smtClean="0"/>
              <a:pPr>
                <a:defRPr/>
              </a:pPr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16866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BA3E6-AB5E-477A-82F7-CBF8F3C9998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762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BA3E6-AB5E-477A-82F7-CBF8F3C9998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599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BA3E6-AB5E-477A-82F7-CBF8F3C9998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990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BD40A-E2E9-4F7D-8993-A56AE92E3868}" type="slidenum">
              <a:rPr lang="en-IE" smtClean="0"/>
              <a:pPr>
                <a:defRPr/>
              </a:pPr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06814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EBD40A-E2E9-4F7D-8993-A56AE92E3868}" type="slidenum">
              <a:rPr lang="en-IE" smtClean="0"/>
              <a:pPr>
                <a:defRPr/>
              </a:pPr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8908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F40-2972-48DC-A0E2-A2870D1368E4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FAD9-E86D-4A87-8F4D-84C2B5659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881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F40-2972-48DC-A0E2-A2870D1368E4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FAD9-E86D-4A87-8F4D-84C2B5659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186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F40-2972-48DC-A0E2-A2870D1368E4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FAD9-E86D-4A87-8F4D-84C2B5659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8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F40-2972-48DC-A0E2-A2870D1368E4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FAD9-E86D-4A87-8F4D-84C2B5659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73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F40-2972-48DC-A0E2-A2870D1368E4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FAD9-E86D-4A87-8F4D-84C2B5659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88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F40-2972-48DC-A0E2-A2870D1368E4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FAD9-E86D-4A87-8F4D-84C2B5659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05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F40-2972-48DC-A0E2-A2870D1368E4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FAD9-E86D-4A87-8F4D-84C2B5659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50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F40-2972-48DC-A0E2-A2870D1368E4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FAD9-E86D-4A87-8F4D-84C2B5659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81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F40-2972-48DC-A0E2-A2870D1368E4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FAD9-E86D-4A87-8F4D-84C2B5659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409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F40-2972-48DC-A0E2-A2870D1368E4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FAD9-E86D-4A87-8F4D-84C2B5659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6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18F40-2972-48DC-A0E2-A2870D1368E4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FAD9-E86D-4A87-8F4D-84C2B5659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8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18F40-2972-48DC-A0E2-A2870D1368E4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FAD9-E86D-4A87-8F4D-84C2B5659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52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sn.ie/confirmed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gg.ie/wp-content/uploads/eureka-3-15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te.ie/brainstorm/2019/0711/1061432-the-science-of-earthquakes-in-ireland/" TargetMode="External"/><Relationship Id="rId5" Type="http://schemas.openxmlformats.org/officeDocument/2006/relationships/hyperlink" Target="http://www.cogg.ie/wp-content/uploads/eureka-7-20.pdf" TargetMode="External"/><Relationship Id="rId4" Type="http://schemas.openxmlformats.org/officeDocument/2006/relationships/hyperlink" Target="http://www.cogg.ie/wp-content/uploads/eureka-4-27.pd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_r_nFT2m-V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4"/>
          <a:stretch/>
        </p:blipFill>
        <p:spPr bwMode="auto">
          <a:xfrm>
            <a:off x="-1117089" y="0"/>
            <a:ext cx="13309295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225866" y="87926"/>
            <a:ext cx="9577064" cy="98239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ga-IE" sz="5400" dirty="0" smtClean="0">
                <a:latin typeface="Viner Hand ITC" panose="03070502030502020203" pitchFamily="66" charset="0"/>
                <a:cs typeface="MV Boli" panose="02000500030200090000" pitchFamily="2" charset="0"/>
              </a:rPr>
              <a:t>Creathanna</a:t>
            </a:r>
            <a:r>
              <a:rPr lang="en-IE" sz="5400" dirty="0" smtClean="0">
                <a:latin typeface="Viner Hand ITC" panose="03070502030502020203" pitchFamily="66" charset="0"/>
                <a:cs typeface="MV Boli" panose="02000500030200090000" pitchFamily="2" charset="0"/>
              </a:rPr>
              <a:t> </a:t>
            </a:r>
            <a:r>
              <a:rPr lang="ga-IE" sz="5400" dirty="0" smtClean="0">
                <a:latin typeface="Viner Hand ITC" panose="03070502030502020203" pitchFamily="66" charset="0"/>
                <a:cs typeface="MV Boli" panose="02000500030200090000" pitchFamily="2" charset="0"/>
              </a:rPr>
              <a:t>Talún</a:t>
            </a:r>
            <a:endParaRPr lang="ga-IE" sz="5400" dirty="0">
              <a:latin typeface="Viner Hand ITC" panose="03070502030502020203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2899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>
            <a:spLocks/>
          </p:cNvSpPr>
          <p:nvPr/>
        </p:nvSpPr>
        <p:spPr>
          <a:xfrm>
            <a:off x="736209" y="312484"/>
            <a:ext cx="10692000" cy="6189915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43" name="Title 20"/>
          <p:cNvSpPr>
            <a:spLocks noGrp="1"/>
          </p:cNvSpPr>
          <p:nvPr>
            <p:ph type="title"/>
          </p:nvPr>
        </p:nvSpPr>
        <p:spPr>
          <a:xfrm>
            <a:off x="2514600" y="395281"/>
            <a:ext cx="7166718" cy="9937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ga-IE" altLang="en-US" sz="3600" dirty="0" smtClean="0">
                <a:latin typeface="Berlin Sans FB" panose="020E0602020502020306" pitchFamily="34" charset="0"/>
              </a:rPr>
              <a:t>Teorainneacha Plátaí </a:t>
            </a:r>
            <a:endParaRPr lang="ga-IE" altLang="en-US" sz="3600" dirty="0">
              <a:latin typeface="Berlin Sans FB" panose="020E0602020502020306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5357" y="1367548"/>
            <a:ext cx="5632592" cy="320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/>
          <p:nvPr/>
        </p:nvSpPr>
        <p:spPr>
          <a:xfrm>
            <a:off x="1089500" y="1275549"/>
            <a:ext cx="42571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400" b="1" dirty="0" smtClean="0">
                <a:latin typeface="Tw Cen MT" panose="020B0602020104020603" pitchFamily="34" charset="0"/>
              </a:rPr>
              <a:t>Teorainn plátaí</a:t>
            </a:r>
            <a:r>
              <a:rPr lang="ga-IE" sz="2400" dirty="0" smtClean="0">
                <a:latin typeface="Tw Cen MT" panose="020B0602020104020603" pitchFamily="34" charset="0"/>
              </a:rPr>
              <a:t> a thugtar ar an áit a dtagann dhá phláta t</a:t>
            </a:r>
            <a:r>
              <a:rPr lang="en-US" sz="2400" dirty="0" smtClean="0">
                <a:latin typeface="Tw Cen MT" panose="020B0602020104020603" pitchFamily="34" charset="0"/>
              </a:rPr>
              <a:t>h</a:t>
            </a:r>
            <a:r>
              <a:rPr lang="ga-IE" sz="2400" dirty="0" err="1" smtClean="0">
                <a:latin typeface="Tw Cen MT" panose="020B0602020104020603" pitchFamily="34" charset="0"/>
              </a:rPr>
              <a:t>eicteonacha</a:t>
            </a:r>
            <a:r>
              <a:rPr lang="ga-IE" sz="2400" dirty="0" smtClean="0">
                <a:latin typeface="Tw Cen MT" panose="020B0602020104020603" pitchFamily="34" charset="0"/>
              </a:rPr>
              <a:t> le chéile</a:t>
            </a:r>
            <a:r>
              <a:rPr lang="ga-IE" sz="2400" dirty="0">
                <a:latin typeface="Tw Cen MT" panose="020B0602020104020603" pitchFamily="34" charset="0"/>
              </a:rPr>
              <a:t>. Is ag </a:t>
            </a:r>
            <a:r>
              <a:rPr lang="en-US" sz="2400" dirty="0" err="1" smtClean="0">
                <a:latin typeface="Tw Cen MT" panose="020B0602020104020603" pitchFamily="34" charset="0"/>
              </a:rPr>
              <a:t>teorainneacha</a:t>
            </a:r>
            <a:r>
              <a:rPr lang="en-US" sz="2400" dirty="0" smtClean="0">
                <a:latin typeface="Tw Cen MT" panose="020B0602020104020603" pitchFamily="34" charset="0"/>
              </a:rPr>
              <a:t> </a:t>
            </a:r>
            <a:r>
              <a:rPr lang="en-US" sz="2400" dirty="0" err="1" smtClean="0">
                <a:latin typeface="Tw Cen MT" panose="020B0602020104020603" pitchFamily="34" charset="0"/>
              </a:rPr>
              <a:t>plátaí</a:t>
            </a:r>
            <a:r>
              <a:rPr lang="en-US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>is </a:t>
            </a:r>
            <a:r>
              <a:rPr lang="ga-IE" sz="2400" dirty="0">
                <a:latin typeface="Tw Cen MT" panose="020B0602020104020603" pitchFamily="34" charset="0"/>
              </a:rPr>
              <a:t>minice </a:t>
            </a:r>
            <a:r>
              <a:rPr lang="en-US" sz="2400" dirty="0" smtClean="0">
                <a:latin typeface="Tw Cen MT" panose="020B0602020104020603" pitchFamily="34" charset="0"/>
              </a:rPr>
              <a:t/>
            </a:r>
            <a:br>
              <a:rPr lang="en-US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 </a:t>
            </a:r>
            <a:r>
              <a:rPr lang="ga-IE" sz="2400" dirty="0">
                <a:latin typeface="Tw Cen MT" panose="020B0602020104020603" pitchFamily="34" charset="0"/>
              </a:rPr>
              <a:t>tharlaíonn creathanna talún. </a:t>
            </a:r>
            <a:r>
              <a:rPr lang="ga-IE" sz="2400" dirty="0" smtClean="0">
                <a:latin typeface="Tw Cen MT" panose="020B0602020104020603" pitchFamily="34" charset="0"/>
              </a:rPr>
              <a:t>Tá teorainneacha plátaí an domhain le feiceáil ar an léarscáil thall.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13" name="Rectangle 2"/>
          <p:cNvSpPr/>
          <p:nvPr/>
        </p:nvSpPr>
        <p:spPr>
          <a:xfrm>
            <a:off x="1089500" y="4664492"/>
            <a:ext cx="10198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Is léir ón léarscáil nach bhfuil Éire suite gar </a:t>
            </a:r>
            <a:r>
              <a:rPr lang="en-US" sz="2400" dirty="0" smtClean="0">
                <a:latin typeface="Tw Cen MT" panose="020B0602020104020603" pitchFamily="34" charset="0"/>
              </a:rPr>
              <a:t>do </a:t>
            </a:r>
            <a:r>
              <a:rPr lang="ga-IE" sz="2400" dirty="0" smtClean="0">
                <a:latin typeface="Tw Cen MT" panose="020B0602020104020603" pitchFamily="34" charset="0"/>
              </a:rPr>
              <a:t>theorainn pláta</a:t>
            </a:r>
            <a:r>
              <a:rPr lang="en-US" sz="2400" dirty="0" smtClean="0">
                <a:latin typeface="Tw Cen MT" panose="020B0602020104020603" pitchFamily="34" charset="0"/>
              </a:rPr>
              <a:t>í</a:t>
            </a:r>
            <a:r>
              <a:rPr lang="ga-IE" sz="2400" dirty="0" smtClean="0">
                <a:latin typeface="Tw Cen MT" panose="020B0602020104020603" pitchFamily="34" charset="0"/>
              </a:rPr>
              <a:t>.</a:t>
            </a:r>
            <a:r>
              <a:rPr lang="en-US" sz="2400" dirty="0" smtClean="0">
                <a:latin typeface="Tw Cen MT" panose="020B0602020104020603" pitchFamily="34" charset="0"/>
              </a:rPr>
              <a:t> Is mar </a:t>
            </a:r>
            <a:r>
              <a:rPr lang="en-US" sz="2400" dirty="0" err="1" smtClean="0">
                <a:latin typeface="Tw Cen MT" panose="020B0602020104020603" pitchFamily="34" charset="0"/>
              </a:rPr>
              <a:t>gheall</a:t>
            </a:r>
            <a:r>
              <a:rPr lang="en-US" sz="2400" dirty="0" smtClean="0">
                <a:latin typeface="Tw Cen MT" panose="020B0602020104020603" pitchFamily="34" charset="0"/>
              </a:rPr>
              <a:t> air sin </a:t>
            </a:r>
            <a:r>
              <a:rPr lang="en-US" sz="2400" dirty="0" err="1" smtClean="0">
                <a:latin typeface="Tw Cen MT" panose="020B0602020104020603" pitchFamily="34" charset="0"/>
              </a:rPr>
              <a:t>nach</a:t>
            </a:r>
            <a:r>
              <a:rPr lang="en-US" sz="2400" dirty="0" smtClean="0">
                <a:latin typeface="Tw Cen MT" panose="020B0602020104020603" pitchFamily="34" charset="0"/>
              </a:rPr>
              <a:t> </a:t>
            </a:r>
            <a:r>
              <a:rPr lang="en-US" sz="2400" dirty="0" err="1" smtClean="0">
                <a:latin typeface="Tw Cen MT" panose="020B0602020104020603" pitchFamily="34" charset="0"/>
              </a:rPr>
              <a:t>dt</a:t>
            </a:r>
            <a:r>
              <a:rPr lang="ga-IE" sz="2400" dirty="0" err="1" smtClean="0">
                <a:latin typeface="Tw Cen MT" panose="020B0602020104020603" pitchFamily="34" charset="0"/>
              </a:rPr>
              <a:t>arlaíonn</a:t>
            </a:r>
            <a:r>
              <a:rPr lang="ga-IE" sz="2400" dirty="0" smtClean="0">
                <a:latin typeface="Tw Cen MT" panose="020B0602020104020603" pitchFamily="34" charset="0"/>
              </a:rPr>
              <a:t> creathanna láidre talún in Éirinn. </a:t>
            </a:r>
            <a:r>
              <a:rPr lang="en-US" sz="2400" dirty="0" err="1" smtClean="0">
                <a:latin typeface="Tw Cen MT" panose="020B0602020104020603" pitchFamily="34" charset="0"/>
              </a:rPr>
              <a:t>Tarlaíonn</a:t>
            </a:r>
            <a:r>
              <a:rPr lang="en-US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>creathanna talún </a:t>
            </a:r>
            <a:r>
              <a:rPr lang="en-US" sz="2400" dirty="0" err="1" smtClean="0">
                <a:latin typeface="Tw Cen MT" panose="020B0602020104020603" pitchFamily="34" charset="0"/>
              </a:rPr>
              <a:t>anseo</a:t>
            </a:r>
            <a:r>
              <a:rPr lang="en-US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>ach ní féidir formhór na gcreathanna sin a mhothú.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21060000">
            <a:off x="8090299" y="5520573"/>
            <a:ext cx="3941467" cy="8251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altLang="en-US" sz="2000" dirty="0">
                <a:solidFill>
                  <a:schemeClr val="tx1"/>
                </a:solidFill>
                <a:latin typeface="Tw Cen MT" panose="020B0602020104020603" pitchFamily="34" charset="0"/>
              </a:rPr>
              <a:t>An dóigh leat go dtarlaíonn creathanna talún in Éirinn? Cén fáth?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8159" y="5993386"/>
            <a:ext cx="8928100" cy="783193"/>
          </a:xfrm>
          <a:prstGeom prst="round2Diag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Cliceáil ar an nasc </a:t>
            </a: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seo</a:t>
            </a:r>
            <a:r>
              <a:rPr lang="en-US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chun tuilleadh 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eolais a fháil ar chreathanna talún na </a:t>
            </a:r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hÉireann</a:t>
            </a:r>
            <a:r>
              <a:rPr lang="en-US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: </a:t>
            </a:r>
            <a:r>
              <a:rPr lang="ga-IE" sz="2000" dirty="0">
                <a:latin typeface="Tw Cen MT" panose="020B0602020104020603" pitchFamily="34" charset="0"/>
                <a:hlinkClick r:id="rId4"/>
              </a:rPr>
              <a:t>https://www.insn.ie/confirmed/</a:t>
            </a:r>
            <a:r>
              <a:rPr lang="ga-IE" sz="2000" dirty="0">
                <a:latin typeface="Tw Cen MT" panose="020B06020201040206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883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9" grpId="0" animBg="1"/>
      <p:bldP spid="9" grpId="1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>
            <a:spLocks/>
          </p:cNvSpPr>
          <p:nvPr/>
        </p:nvSpPr>
        <p:spPr>
          <a:xfrm>
            <a:off x="736209" y="312484"/>
            <a:ext cx="10692000" cy="6189915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079500" y="4285797"/>
            <a:ext cx="100711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An limistéar is mó ar domhan ina mbíonn creathanna talún, síneann sé ina </a:t>
            </a:r>
            <a:r>
              <a:rPr lang="en-US" sz="2400" dirty="0" smtClean="0">
                <a:latin typeface="Tw Cen MT" panose="020B0602020104020603" pitchFamily="34" charset="0"/>
              </a:rPr>
              <a:t/>
            </a:r>
            <a:br>
              <a:rPr lang="en-US" sz="2400" dirty="0" smtClean="0">
                <a:latin typeface="Tw Cen MT" panose="020B0602020104020603" pitchFamily="34" charset="0"/>
              </a:rPr>
            </a:br>
            <a:r>
              <a:rPr lang="ga-IE" sz="2400" dirty="0" err="1" smtClean="0">
                <a:latin typeface="Tw Cen MT" panose="020B0602020104020603" pitchFamily="34" charset="0"/>
              </a:rPr>
              <a:t>fháinne</a:t>
            </a:r>
            <a:r>
              <a:rPr lang="ga-IE" sz="2400" dirty="0" smtClean="0">
                <a:latin typeface="Tw Cen MT" panose="020B0602020104020603" pitchFamily="34" charset="0"/>
              </a:rPr>
              <a:t> timpeall an Aigéin Chiúin. </a:t>
            </a:r>
            <a:r>
              <a:rPr lang="ga-IE" sz="2400" b="1" dirty="0" smtClean="0">
                <a:latin typeface="Tw Cen MT" panose="020B0602020104020603" pitchFamily="34" charset="0"/>
              </a:rPr>
              <a:t>Fáinne Tine an Aigéin Chiúin </a:t>
            </a:r>
            <a:r>
              <a:rPr lang="ga-IE" sz="2400" dirty="0" smtClean="0">
                <a:latin typeface="Tw Cen MT" panose="020B0602020104020603" pitchFamily="34" charset="0"/>
              </a:rPr>
              <a:t>a thugtar </a:t>
            </a:r>
            <a:r>
              <a:rPr lang="en-US" sz="2400" dirty="0" smtClean="0">
                <a:latin typeface="Tw Cen MT" panose="020B0602020104020603" pitchFamily="34" charset="0"/>
              </a:rPr>
              <a:t>air</a:t>
            </a:r>
            <a:r>
              <a:rPr lang="ga-IE" sz="2400" dirty="0" smtClean="0">
                <a:latin typeface="Tw Cen MT" panose="020B0602020104020603" pitchFamily="34" charset="0"/>
              </a:rPr>
              <a:t>.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1458" y="746997"/>
            <a:ext cx="5715000" cy="332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79500" y="5231217"/>
            <a:ext cx="9664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Is i bhFáinne Tine an Aigéin Chiúin atá timpeall 75% de bholcáin</a:t>
            </a:r>
            <a:r>
              <a:rPr lang="en-US" sz="2400" dirty="0" smtClean="0"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>an domhain chomh maith. An cuimhin leat conas a chruthaítear bolcáin?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7" name="TextBox 28"/>
          <p:cNvSpPr txBox="1"/>
          <p:nvPr/>
        </p:nvSpPr>
        <p:spPr>
          <a:xfrm rot="21060000" flipH="1">
            <a:off x="8841853" y="5708271"/>
            <a:ext cx="2814093" cy="7078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Cé na hilchríocha lena mbaineann na tíortha sin?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TextBox 28"/>
          <p:cNvSpPr txBox="1"/>
          <p:nvPr/>
        </p:nvSpPr>
        <p:spPr>
          <a:xfrm rot="21060000" flipH="1">
            <a:off x="8466760" y="5708272"/>
            <a:ext cx="3564280" cy="7078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Ainmnigh roinnt tíortha atá suite </a:t>
            </a:r>
            <a:b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 bhFáinne Tine an Aigéin Chiúin.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27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7" grpId="0" animBg="1"/>
      <p:bldP spid="7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>
            <a:spLocks/>
          </p:cNvSpPr>
          <p:nvPr/>
        </p:nvSpPr>
        <p:spPr>
          <a:xfrm>
            <a:off x="736209" y="312484"/>
            <a:ext cx="10692000" cy="6189915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203097" y="4932739"/>
            <a:ext cx="10160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dirty="0">
                <a:latin typeface="Tw Cen MT" panose="020B0602020104020603" pitchFamily="34" charset="0"/>
              </a:rPr>
              <a:t>Is de thoradh ghluaiseacht na bplátaí a chruthaítear bolcáin freisin</a:t>
            </a:r>
            <a:r>
              <a:rPr lang="ga-IE" altLang="en-US" dirty="0" smtClean="0">
                <a:latin typeface="Tw Cen MT" panose="020B0602020104020603" pitchFamily="34" charset="0"/>
              </a:rPr>
              <a:t>.</a:t>
            </a:r>
            <a:r>
              <a:rPr lang="en-US" altLang="en-US" dirty="0" smtClean="0">
                <a:latin typeface="Tw Cen MT" panose="020B0602020104020603" pitchFamily="34" charset="0"/>
              </a:rPr>
              <a:t> </a:t>
            </a:r>
            <a:r>
              <a:rPr lang="ga-IE" altLang="en-US" dirty="0" smtClean="0">
                <a:latin typeface="Tw Cen MT" panose="020B0602020104020603" pitchFamily="34" charset="0"/>
              </a:rPr>
              <a:t>Tagann </a:t>
            </a:r>
            <a:r>
              <a:rPr lang="ga-IE" altLang="en-US" dirty="0">
                <a:latin typeface="Tw Cen MT" panose="020B0602020104020603" pitchFamily="34" charset="0"/>
              </a:rPr>
              <a:t>scoilteanna i screamh an domhain nuair a scarann plátaí óna chéile nó nuair a bhuaileann siad in aghaidh a chéile. </a:t>
            </a:r>
            <a:r>
              <a:rPr lang="ga-IE" altLang="en-US" dirty="0" smtClean="0">
                <a:latin typeface="Tw Cen MT" panose="020B0602020104020603" pitchFamily="34" charset="0"/>
              </a:rPr>
              <a:t>Brúitear</a:t>
            </a:r>
            <a:r>
              <a:rPr lang="en-US" altLang="en-US" dirty="0" smtClean="0">
                <a:latin typeface="Tw Cen MT" panose="020B0602020104020603" pitchFamily="34" charset="0"/>
              </a:rPr>
              <a:t> </a:t>
            </a:r>
            <a:r>
              <a:rPr lang="ga-IE" altLang="en-US" dirty="0" smtClean="0">
                <a:latin typeface="Tw Cen MT" panose="020B0602020104020603" pitchFamily="34" charset="0"/>
              </a:rPr>
              <a:t>magma </a:t>
            </a:r>
            <a:r>
              <a:rPr lang="ga-IE" altLang="en-US" dirty="0">
                <a:latin typeface="Tw Cen MT" panose="020B0602020104020603" pitchFamily="34" charset="0"/>
              </a:rPr>
              <a:t>aníos tríd na scoilteanna sin agus brúchtann bolcáin.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6308" y="481675"/>
            <a:ext cx="5413579" cy="443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5621736" y="4270745"/>
            <a:ext cx="14401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Tw Cen MT" panose="020B0602020104020603" pitchFamily="34" charset="0"/>
              </a:rPr>
              <a:t>Magma</a:t>
            </a:r>
            <a:endParaRPr lang="en-IE" sz="28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5621736" y="1587160"/>
            <a:ext cx="14401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Laibhe</a:t>
            </a:r>
            <a:endParaRPr lang="en-IE" sz="28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3851141" y="3976555"/>
            <a:ext cx="20854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Tw Cen MT" panose="020B0602020104020603" pitchFamily="34" charset="0"/>
              </a:rPr>
              <a:t>Screamh an domhain</a:t>
            </a:r>
            <a:endParaRPr lang="en-IE" sz="2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86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/>
          </p:cNvSpPr>
          <p:nvPr/>
        </p:nvSpPr>
        <p:spPr>
          <a:xfrm>
            <a:off x="736209" y="312484"/>
            <a:ext cx="10692000" cy="6189915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225" name="TextBox 1"/>
          <p:cNvSpPr txBox="1">
            <a:spLocks noChangeArrowheads="1"/>
          </p:cNvSpPr>
          <p:nvPr/>
        </p:nvSpPr>
        <p:spPr bwMode="auto">
          <a:xfrm>
            <a:off x="1855405" y="875243"/>
            <a:ext cx="856932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dirty="0" smtClean="0">
              <a:latin typeface="Tw Cen MT" panose="020B0602020104020603" pitchFamily="34" charset="0"/>
            </a:endParaRPr>
          </a:p>
          <a:p>
            <a:r>
              <a:rPr lang="ga-IE" sz="2800" dirty="0" smtClean="0">
                <a:latin typeface="Tw Cen MT" panose="020B0602020104020603" pitchFamily="34" charset="0"/>
              </a:rPr>
              <a:t>Tuilleadh </a:t>
            </a:r>
            <a:r>
              <a:rPr lang="ga-IE" sz="2800" dirty="0">
                <a:latin typeface="Tw Cen MT" panose="020B0602020104020603" pitchFamily="34" charset="0"/>
              </a:rPr>
              <a:t>eolais le fáil</a:t>
            </a:r>
            <a:r>
              <a:rPr lang="en-GB" sz="2800" dirty="0">
                <a:latin typeface="Tw Cen MT" panose="020B0602020104020603" pitchFamily="34" charset="0"/>
              </a:rPr>
              <a:t> </a:t>
            </a:r>
            <a:r>
              <a:rPr lang="ga-IE" sz="2800" dirty="0">
                <a:latin typeface="Tw Cen MT" panose="020B0602020104020603" pitchFamily="34" charset="0"/>
              </a:rPr>
              <a:t>ar na suíomhanna seo</a:t>
            </a:r>
            <a:r>
              <a:rPr lang="ga-IE" sz="2800" dirty="0" smtClean="0">
                <a:latin typeface="Tw Cen MT" panose="020B0602020104020603" pitchFamily="34" charset="0"/>
              </a:rPr>
              <a:t>:</a:t>
            </a:r>
            <a:endParaRPr lang="en-IE" sz="2800" dirty="0">
              <a:latin typeface="Tw Cen MT" panose="020B0602020104020603" pitchFamily="34" charset="0"/>
              <a:hlinkClick r:id="rId3"/>
            </a:endParaRPr>
          </a:p>
          <a:p>
            <a:r>
              <a:rPr lang="en-GB" sz="2800" dirty="0" smtClean="0">
                <a:latin typeface="Tw Cen MT" panose="020B0602020104020603" pitchFamily="34" charset="0"/>
                <a:hlinkClick r:id="rId4"/>
              </a:rPr>
              <a:t>http</a:t>
            </a:r>
            <a:r>
              <a:rPr lang="en-GB" sz="2800" dirty="0">
                <a:latin typeface="Tw Cen MT" panose="020B0602020104020603" pitchFamily="34" charset="0"/>
                <a:hlinkClick r:id="rId4"/>
              </a:rPr>
              <a:t>://www.cogg.ie/wp-content/uploads/eureka-4-27.pdf</a:t>
            </a:r>
            <a:endParaRPr lang="en-GB" sz="2800" dirty="0">
              <a:latin typeface="Tw Cen MT" panose="020B0602020104020603" pitchFamily="34" charset="0"/>
              <a:hlinkClick r:id="rId5"/>
            </a:endParaRPr>
          </a:p>
          <a:p>
            <a:endParaRPr lang="en-GB" sz="2800" dirty="0">
              <a:latin typeface="Tw Cen MT" panose="020B0602020104020603" pitchFamily="34" charset="0"/>
            </a:endParaRPr>
          </a:p>
          <a:p>
            <a:r>
              <a:rPr lang="en-GB" sz="2800" dirty="0" smtClean="0">
                <a:latin typeface="Tw Cen MT" panose="020B0602020104020603" pitchFamily="34" charset="0"/>
                <a:hlinkClick r:id="rId5"/>
              </a:rPr>
              <a:t>http</a:t>
            </a:r>
            <a:r>
              <a:rPr lang="en-GB" sz="2800" dirty="0">
                <a:latin typeface="Tw Cen MT" panose="020B0602020104020603" pitchFamily="34" charset="0"/>
                <a:hlinkClick r:id="rId5"/>
              </a:rPr>
              <a:t>://</a:t>
            </a:r>
            <a:r>
              <a:rPr lang="en-GB" sz="2800" dirty="0" smtClean="0">
                <a:latin typeface="Tw Cen MT" panose="020B0602020104020603" pitchFamily="34" charset="0"/>
                <a:hlinkClick r:id="rId5"/>
              </a:rPr>
              <a:t>www.cogg.ie/wp-content/uploads/eureka-7-20.pdf</a:t>
            </a:r>
            <a:endParaRPr lang="en-GB" sz="2800" dirty="0" smtClean="0">
              <a:latin typeface="Tw Cen MT" panose="020B0602020104020603" pitchFamily="34" charset="0"/>
            </a:endParaRPr>
          </a:p>
          <a:p>
            <a:endParaRPr lang="en-US" sz="2800" dirty="0">
              <a:latin typeface="Tw Cen MT" panose="020B0602020104020603" pitchFamily="34" charset="0"/>
            </a:endParaRPr>
          </a:p>
          <a:p>
            <a:r>
              <a:rPr lang="en-GB" sz="2800" dirty="0">
                <a:latin typeface="Tw Cen MT" panose="020B0602020104020603" pitchFamily="34" charset="0"/>
                <a:hlinkClick r:id="rId6"/>
              </a:rPr>
              <a:t>https://www.rte.ie/brainstorm/2019/0711/1061432-the-science-of-earthquakes-in-ireland/</a:t>
            </a:r>
            <a:endParaRPr lang="en-GB" sz="2800" dirty="0">
              <a:latin typeface="Tw Cen MT" panose="020B0602020104020603" pitchFamily="34" charset="0"/>
            </a:endParaRPr>
          </a:p>
          <a:p>
            <a:endParaRPr lang="en-GB" sz="2800" dirty="0"/>
          </a:p>
          <a:p>
            <a:endParaRPr lang="en-GB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02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2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2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2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/>
          </p:cNvSpPr>
          <p:nvPr/>
        </p:nvSpPr>
        <p:spPr>
          <a:xfrm>
            <a:off x="736209" y="312484"/>
            <a:ext cx="10692000" cy="6189915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1849122" y="934494"/>
            <a:ext cx="872237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1600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Íomhánna: 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Shutterstock</a:t>
            </a:r>
          </a:p>
          <a:p>
            <a:endParaRPr lang="ga-IE" sz="1600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gach iarracht teacht ar úinéir an chóipchirt i gcás na n‑íomhánna atá ar na sleamhnáin seo. 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Má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fail</a:t>
            </a:r>
            <a:r>
              <a:rPr lang="en-GB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 ar aon bhealach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ó thaobh cóipchirt de ba cheart d’úinéir an chóipchirt teagmháil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/>
            </a:r>
            <a:b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</a:br>
            <a:r>
              <a:rPr lang="ga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dhéanamh leis na foilsitheoirí.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Beidh na foilsitheoirí lántoilteanach socruithe cuí a dhéanamh leis.</a:t>
            </a:r>
          </a:p>
          <a:p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</a:t>
            </a:r>
            <a:r>
              <a:rPr lang="ga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20</a:t>
            </a:r>
            <a:r>
              <a:rPr lang="en-US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20</a:t>
            </a:r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1600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Gúm, </a:t>
            </a:r>
            <a:r>
              <a:rPr lang="en-IE" sz="1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Foras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na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Gaeilge</a:t>
            </a:r>
            <a:r>
              <a:rPr lang="en-IE" sz="1600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63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-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66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Sráid Amiens</a:t>
            </a:r>
            <a:r>
              <a:rPr lang="ga-IE" sz="1600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Baile Átha Cliath 1 </a:t>
            </a:r>
            <a:endParaRPr lang="en-IE" sz="16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87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/>
          </p:cNvSpPr>
          <p:nvPr/>
        </p:nvSpPr>
        <p:spPr>
          <a:xfrm>
            <a:off x="736209" y="312484"/>
            <a:ext cx="10692000" cy="6189915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4820" y="3124460"/>
            <a:ext cx="33195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87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/>
          </p:cNvSpPr>
          <p:nvPr/>
        </p:nvSpPr>
        <p:spPr>
          <a:xfrm>
            <a:off x="736209" y="312484"/>
            <a:ext cx="10692000" cy="6189915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7324" y="1058309"/>
            <a:ext cx="5873576" cy="391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353301" y="1493653"/>
            <a:ext cx="386079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Tarlaíonn creathanna talún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ina lán áiteanna ar domhan.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Is féidir le crith talún damáiste ollmhór a dhéanamh do dhaoine agus d’fhoirgnimh. Léirítear sa ghrianghraf seo damáiste a rinne crith talún </a:t>
            </a:r>
            <a:r>
              <a:rPr lang="en-US" sz="2400" dirty="0" smtClean="0">
                <a:latin typeface="Tw Cen MT" panose="020B0602020104020603" pitchFamily="34" charset="0"/>
              </a:rPr>
              <a:t/>
            </a:r>
            <a:br>
              <a:rPr lang="en-US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i Neipeal sa bhliain 2015.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0740" y="5503704"/>
            <a:ext cx="8250519" cy="783193"/>
          </a:xfrm>
          <a:prstGeom prst="round2Diag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Cliceáil ar an nasc seo thíos chun féachaint ar fhíseán faoi chreathanna talún: </a:t>
            </a:r>
            <a:r>
              <a:rPr lang="en-US" sz="2000" u="sng" dirty="0">
                <a:hlinkClick r:id="rId4"/>
              </a:rPr>
              <a:t>https://www.youtube.com/watch?v=_</a:t>
            </a:r>
            <a:r>
              <a:rPr lang="en-US" sz="2000" u="sng" dirty="0" smtClean="0">
                <a:hlinkClick r:id="rId4"/>
              </a:rPr>
              <a:t>r_nFT2m-Vg</a:t>
            </a:r>
            <a:r>
              <a:rPr lang="en-US" sz="2000" u="sng" dirty="0" smtClean="0"/>
              <a:t> </a:t>
            </a:r>
            <a:endParaRPr lang="ga-IE" sz="2000" dirty="0">
              <a:solidFill>
                <a:schemeClr val="bg1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84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>
            <a:spLocks/>
          </p:cNvSpPr>
          <p:nvPr/>
        </p:nvSpPr>
        <p:spPr>
          <a:xfrm>
            <a:off x="736209" y="312484"/>
            <a:ext cx="10692000" cy="6189915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0" b="99600" l="0" r="96552">
                        <a14:foregroundMark x1="44828" y1="16400" x2="46798" y2="800"/>
                        <a14:foregroundMark x1="48276" y1="42000" x2="51724" y2="47400"/>
                        <a14:foregroundMark x1="84729" y1="50400" x2="94581" y2="38800"/>
                        <a14:foregroundMark x1="14778" y1="58800" x2="1478" y2="57800"/>
                        <a14:foregroundMark x1="35961" y1="88600" x2="32512" y2="99600"/>
                        <a14:foregroundMark x1="87685" y1="98800" x2="98030" y2="98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4929" y="878942"/>
            <a:ext cx="2331903" cy="574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647728" y="454774"/>
            <a:ext cx="3528392" cy="1942887"/>
          </a:xfrm>
          <a:prstGeom prst="wedgeEllipseCallout">
            <a:avLst>
              <a:gd name="adj1" fmla="val 74092"/>
              <a:gd name="adj2" fmla="val 7808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200" dirty="0">
                <a:latin typeface="Tw Cen MT" panose="020B0602020104020603" pitchFamily="34" charset="0"/>
              </a:rPr>
              <a:t>Féachaimis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ar chomhdhéanamh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an domhain chun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an cheist sin </a:t>
            </a:r>
            <a:br>
              <a:rPr lang="ga-IE" sz="2200" dirty="0">
                <a:latin typeface="Tw Cen MT" panose="020B0602020104020603" pitchFamily="34" charset="0"/>
              </a:rPr>
            </a:br>
            <a:r>
              <a:rPr lang="ga-IE" sz="2200" dirty="0">
                <a:latin typeface="Tw Cen MT" panose="020B0602020104020603" pitchFamily="34" charset="0"/>
              </a:rPr>
              <a:t>a fhreagairt.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26" b="94457" l="10000" r="90000">
                        <a14:foregroundMark x1="44800" y1="50111" x2="43200" y2="36364"/>
                        <a14:foregroundMark x1="52400" y1="50111" x2="56400" y2="35920"/>
                        <a14:foregroundMark x1="49400" y1="88248" x2="49000" y2="94678"/>
                        <a14:foregroundMark x1="51800" y1="10865" x2="51200" y2="8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79" y="1469541"/>
            <a:ext cx="4404457" cy="397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4916" y="5162961"/>
            <a:ext cx="3540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2400" dirty="0" smtClean="0">
                <a:latin typeface="Tw Cen MT" panose="020B0602020104020603" pitchFamily="34" charset="0"/>
              </a:rPr>
              <a:t>Cén fáth a dtarlaíonn creathanna talún?</a:t>
            </a:r>
            <a:endParaRPr lang="ga-IE" sz="2400" dirty="0">
              <a:latin typeface="Tw Cen MT" panose="020B0602020104020603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3429" y="1634258"/>
            <a:ext cx="1526805" cy="152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5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>
            <a:spLocks/>
          </p:cNvSpPr>
          <p:nvPr/>
        </p:nvSpPr>
        <p:spPr>
          <a:xfrm>
            <a:off x="736209" y="312484"/>
            <a:ext cx="10692000" cy="6189915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3685" y="554336"/>
            <a:ext cx="4781822" cy="358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29"/>
          <p:cNvSpPr>
            <a:spLocks noChangeArrowheads="1"/>
          </p:cNvSpPr>
          <p:nvPr/>
        </p:nvSpPr>
        <p:spPr bwMode="auto">
          <a:xfrm>
            <a:off x="8530332" y="426785"/>
            <a:ext cx="1775404" cy="468000"/>
          </a:xfrm>
          <a:prstGeom prst="wedgeRectCallout">
            <a:avLst>
              <a:gd name="adj1" fmla="val -183252"/>
              <a:gd name="adj2" fmla="val 299482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An Croí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4475492" y="4204478"/>
            <a:ext cx="4045371" cy="2010691"/>
          </a:xfrm>
          <a:prstGeom prst="wedgeEllipseCallout">
            <a:avLst>
              <a:gd name="adj1" fmla="val -75836"/>
              <a:gd name="adj2" fmla="val 140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altLang="en-US" sz="2400" dirty="0" smtClean="0">
                <a:latin typeface="Tw Cen MT" panose="020B0602020104020603" pitchFamily="34" charset="0"/>
              </a:rPr>
              <a:t>An cuimhin leat cad </a:t>
            </a:r>
            <a:r>
              <a:rPr lang="en-US" altLang="en-US" sz="2400" dirty="0" smtClean="0">
                <a:latin typeface="Tw Cen MT" panose="020B0602020104020603" pitchFamily="34" charset="0"/>
              </a:rPr>
              <a:t/>
            </a:r>
            <a:br>
              <a:rPr lang="en-US" altLang="en-US" sz="2400" dirty="0" smtClean="0">
                <a:latin typeface="Tw Cen MT" panose="020B0602020104020603" pitchFamily="34" charset="0"/>
              </a:rPr>
            </a:br>
            <a:r>
              <a:rPr lang="ga-IE" altLang="en-US" sz="2400" dirty="0" smtClean="0">
                <a:latin typeface="Tw Cen MT" panose="020B0602020104020603" pitchFamily="34" charset="0"/>
              </a:rPr>
              <a:t>is ainm do na trí shraith atá taobh istigh den domhan</a:t>
            </a:r>
            <a:r>
              <a:rPr lang="en-US" altLang="en-US" sz="2400" dirty="0" smtClean="0">
                <a:latin typeface="Tw Cen MT" panose="020B0602020104020603" pitchFamily="34" charset="0"/>
              </a:rPr>
              <a:t>?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12" name="AutoShape 29"/>
          <p:cNvSpPr>
            <a:spLocks noChangeArrowheads="1"/>
          </p:cNvSpPr>
          <p:nvPr/>
        </p:nvSpPr>
        <p:spPr bwMode="auto">
          <a:xfrm>
            <a:off x="8520863" y="1373126"/>
            <a:ext cx="1794342" cy="468000"/>
          </a:xfrm>
          <a:prstGeom prst="wedgeRectCallout">
            <a:avLst>
              <a:gd name="adj1" fmla="val -136987"/>
              <a:gd name="adj2" fmla="val 184144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GB" altLang="en-US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An Maintlín</a:t>
            </a:r>
          </a:p>
        </p:txBody>
      </p:sp>
      <p:sp>
        <p:nvSpPr>
          <p:cNvPr id="13" name="AutoShape 29"/>
          <p:cNvSpPr>
            <a:spLocks noChangeArrowheads="1"/>
          </p:cNvSpPr>
          <p:nvPr/>
        </p:nvSpPr>
        <p:spPr bwMode="auto">
          <a:xfrm>
            <a:off x="8534676" y="2761917"/>
            <a:ext cx="1780529" cy="468000"/>
          </a:xfrm>
          <a:prstGeom prst="wedgeRectCallout">
            <a:avLst>
              <a:gd name="adj1" fmla="val -112247"/>
              <a:gd name="adj2" fmla="val 2850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An Screamh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1478" r="96552">
                        <a14:foregroundMark x1="82759" y1="51000" x2="97044" y2="39600"/>
                        <a14:foregroundMark x1="54187" y1="47000" x2="49754" y2="41800"/>
                        <a14:foregroundMark x1="18719" y1="57600" x2="1478" y2="58600"/>
                        <a14:foregroundMark x1="42365" y1="43800" x2="45813" y2="0"/>
                        <a14:foregroundMark x1="72906" y1="19800" x2="72906" y2="1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70998">
            <a:off x="1899507" y="3039828"/>
            <a:ext cx="2454639" cy="604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30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>
            <a:spLocks/>
          </p:cNvSpPr>
          <p:nvPr/>
        </p:nvSpPr>
        <p:spPr>
          <a:xfrm>
            <a:off x="736209" y="312484"/>
            <a:ext cx="10692000" cy="6189915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2780" y="706940"/>
            <a:ext cx="4968552" cy="372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9"/>
          <p:cNvSpPr>
            <a:spLocks noChangeArrowheads="1"/>
          </p:cNvSpPr>
          <p:nvPr/>
        </p:nvSpPr>
        <p:spPr bwMode="auto">
          <a:xfrm>
            <a:off x="9389664" y="2284095"/>
            <a:ext cx="1794342" cy="720080"/>
          </a:xfrm>
          <a:prstGeom prst="wedgeRectCallout">
            <a:avLst>
              <a:gd name="adj1" fmla="val -123084"/>
              <a:gd name="adj2" fmla="val 60026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GB" altLang="en-US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An Maintlín</a:t>
            </a:r>
            <a:r>
              <a:rPr lang="ga-IE" altLang="en-US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 Uachtair</a:t>
            </a:r>
            <a:endParaRPr lang="en-GB" altLang="en-US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4573688" y="4408671"/>
            <a:ext cx="4406735" cy="10156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2000" dirty="0">
                <a:latin typeface="Tw Cen MT" panose="020B0602020104020603" pitchFamily="34" charset="0"/>
              </a:rPr>
              <a:t>Istigh i gceartlár an domhain atá </a:t>
            </a:r>
            <a:r>
              <a:rPr lang="ga-IE" altLang="en-US" sz="2000" b="1" dirty="0">
                <a:latin typeface="Tw Cen MT" panose="020B0602020104020603" pitchFamily="34" charset="0"/>
              </a:rPr>
              <a:t>an croí</a:t>
            </a:r>
            <a:r>
              <a:rPr lang="ga-IE" altLang="en-US" sz="2000" dirty="0">
                <a:latin typeface="Tw Cen MT" panose="020B0602020104020603" pitchFamily="34" charset="0"/>
              </a:rPr>
              <a:t>. </a:t>
            </a:r>
            <a:r>
              <a:rPr lang="ga-IE" sz="2000" dirty="0">
                <a:latin typeface="Tw Cen MT" panose="020B0602020104020603" pitchFamily="34" charset="0"/>
              </a:rPr>
              <a:t>Miotal atá sa chroí agus tá sé níos teo arís ná an maintlín.</a:t>
            </a: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914248" y="2716747"/>
            <a:ext cx="3479952" cy="3477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2000" dirty="0" smtClean="0">
                <a:latin typeface="Tw Cen MT" panose="020B0602020104020603" pitchFamily="34" charset="0"/>
              </a:rPr>
              <a:t>Is é </a:t>
            </a:r>
            <a:r>
              <a:rPr lang="ga-IE" altLang="en-US" sz="2000" b="1" dirty="0" smtClean="0">
                <a:latin typeface="Tw Cen MT" panose="020B0602020104020603" pitchFamily="34" charset="0"/>
              </a:rPr>
              <a:t>an</a:t>
            </a:r>
            <a:r>
              <a:rPr lang="ga-IE" altLang="en-US" sz="2000" dirty="0" smtClean="0">
                <a:latin typeface="Tw Cen MT" panose="020B0602020104020603" pitchFamily="34" charset="0"/>
              </a:rPr>
              <a:t> </a:t>
            </a:r>
            <a:r>
              <a:rPr lang="ga-IE" altLang="en-US" sz="2000" b="1" dirty="0" smtClean="0">
                <a:latin typeface="Tw Cen MT" panose="020B0602020104020603" pitchFamily="34" charset="0"/>
              </a:rPr>
              <a:t>maintlín</a:t>
            </a:r>
            <a:r>
              <a:rPr lang="ga-IE" altLang="en-US" sz="2000" dirty="0">
                <a:latin typeface="Tw Cen MT" panose="020B0602020104020603" pitchFamily="34" charset="0"/>
              </a:rPr>
              <a:t> an tsraith atá díreach faoin screamh. Tá dhá chuid sa mhaintlín: an maintlín uachtair agus an maintlín íochtair. Sraith thiubh de charraigeacha is ea an maintlín. Bíonn sé an-te ar fad sa </a:t>
            </a:r>
            <a:r>
              <a:rPr lang="ga-IE" altLang="en-US" sz="2000" dirty="0" smtClean="0">
                <a:latin typeface="Tw Cen MT" panose="020B0602020104020603" pitchFamily="34" charset="0"/>
              </a:rPr>
              <a:t>mhaintlín</a:t>
            </a:r>
            <a:r>
              <a:rPr lang="en-US" altLang="en-US" sz="2000" dirty="0" smtClean="0">
                <a:latin typeface="Tw Cen MT" panose="020B0602020104020603" pitchFamily="34" charset="0"/>
              </a:rPr>
              <a:t> </a:t>
            </a:r>
            <a:r>
              <a:rPr lang="ga-IE" altLang="en-US" sz="2000" dirty="0" smtClean="0">
                <a:latin typeface="Tw Cen MT" panose="020B0602020104020603" pitchFamily="34" charset="0"/>
              </a:rPr>
              <a:t>agus </a:t>
            </a:r>
            <a:r>
              <a:rPr lang="ga-IE" altLang="en-US" sz="2000" dirty="0">
                <a:latin typeface="Tw Cen MT" panose="020B0602020104020603" pitchFamily="34" charset="0"/>
              </a:rPr>
              <a:t>bíonn cuid de na carraigeacha leáite</a:t>
            </a:r>
            <a:r>
              <a:rPr lang="ga-IE" altLang="en-US" sz="2000" dirty="0" smtClean="0">
                <a:latin typeface="Tw Cen MT" panose="020B0602020104020603" pitchFamily="34" charset="0"/>
              </a:rPr>
              <a:t>.</a:t>
            </a:r>
            <a:r>
              <a:rPr lang="en-US" altLang="en-US" sz="2000" dirty="0" smtClean="0">
                <a:latin typeface="Tw Cen MT" panose="020B0602020104020603" pitchFamily="34" charset="0"/>
              </a:rPr>
              <a:t> </a:t>
            </a:r>
            <a:r>
              <a:rPr lang="ga-IE" altLang="en-US" sz="2000" b="1" dirty="0" smtClean="0">
                <a:latin typeface="Tw Cen MT" panose="020B0602020104020603" pitchFamily="34" charset="0"/>
              </a:rPr>
              <a:t>Magma</a:t>
            </a:r>
            <a:r>
              <a:rPr lang="ga-IE" altLang="en-US" sz="2000" dirty="0" smtClean="0">
                <a:latin typeface="Tw Cen MT" panose="020B0602020104020603" pitchFamily="34" charset="0"/>
              </a:rPr>
              <a:t> a thugtar ar an gcarraig leáite sa mhaintlín. </a:t>
            </a:r>
            <a:endParaRPr lang="ga-IE" altLang="en-US" sz="2000" dirty="0">
              <a:latin typeface="Tw Cen MT" panose="020B0602020104020603" pitchFamily="34" charset="0"/>
            </a:endParaRP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914249" y="705143"/>
            <a:ext cx="3238651" cy="19389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sz="2000" dirty="0" smtClean="0">
                <a:latin typeface="Tw Cen MT" panose="020B0602020104020603" pitchFamily="34" charset="0"/>
              </a:rPr>
              <a:t>Dromchla an domhain is ea </a:t>
            </a:r>
            <a:r>
              <a:rPr lang="ga-IE" altLang="en-US" sz="2000" b="1" dirty="0" smtClean="0">
                <a:latin typeface="Tw Cen MT" panose="020B0602020104020603" pitchFamily="34" charset="0"/>
              </a:rPr>
              <a:t>an screamh</a:t>
            </a:r>
            <a:r>
              <a:rPr lang="ga-IE" altLang="en-US" sz="2000" dirty="0" smtClean="0">
                <a:latin typeface="Tw Cen MT" panose="020B0602020104020603" pitchFamily="34" charset="0"/>
              </a:rPr>
              <a:t>. </a:t>
            </a:r>
            <a:r>
              <a:rPr lang="en-US" altLang="en-US" sz="2000" dirty="0">
                <a:latin typeface="Tw Cen MT" panose="020B0602020104020603" pitchFamily="34" charset="0"/>
              </a:rPr>
              <a:t>B</a:t>
            </a:r>
            <a:r>
              <a:rPr lang="ga-IE" altLang="en-US" sz="2000" dirty="0" err="1">
                <a:latin typeface="Tw Cen MT" panose="020B0602020104020603" pitchFamily="34" charset="0"/>
              </a:rPr>
              <a:t>laosc</a:t>
            </a:r>
            <a:r>
              <a:rPr lang="ga-IE" altLang="en-US" sz="2000" dirty="0">
                <a:latin typeface="Tw Cen MT" panose="020B0602020104020603" pitchFamily="34" charset="0"/>
              </a:rPr>
              <a:t> chrua charraigeach </a:t>
            </a:r>
            <a:r>
              <a:rPr lang="en-US" altLang="en-US" sz="2000" dirty="0">
                <a:latin typeface="Tw Cen MT" panose="020B0602020104020603" pitchFamily="34" charset="0"/>
              </a:rPr>
              <a:t>is </a:t>
            </a:r>
            <a:r>
              <a:rPr lang="en-US" altLang="en-US" sz="2000" dirty="0" err="1">
                <a:latin typeface="Tw Cen MT" panose="020B0602020104020603" pitchFamily="34" charset="0"/>
              </a:rPr>
              <a:t>ea</a:t>
            </a:r>
            <a:r>
              <a:rPr lang="en-US" altLang="en-US" sz="2000" dirty="0">
                <a:latin typeface="Tw Cen MT" panose="020B0602020104020603" pitchFamily="34" charset="0"/>
              </a:rPr>
              <a:t> </a:t>
            </a:r>
            <a:r>
              <a:rPr lang="ga-IE" altLang="en-US" sz="2000" dirty="0">
                <a:latin typeface="Tw Cen MT" panose="020B0602020104020603" pitchFamily="34" charset="0"/>
              </a:rPr>
              <a:t>í. </a:t>
            </a:r>
            <a:r>
              <a:rPr lang="ga-IE" altLang="en-US" sz="2000" dirty="0" smtClean="0">
                <a:latin typeface="Tw Cen MT" panose="020B0602020104020603" pitchFamily="34" charset="0"/>
              </a:rPr>
              <a:t>Is ar an screamh atá na haigéin agus na hilchríocha – is ar an screamh a </a:t>
            </a:r>
            <a:r>
              <a:rPr lang="ga-IE" altLang="en-US" sz="2000" dirty="0" err="1" smtClean="0">
                <a:latin typeface="Tw Cen MT" panose="020B0602020104020603" pitchFamily="34" charset="0"/>
              </a:rPr>
              <a:t>mhairimidne</a:t>
            </a:r>
            <a:r>
              <a:rPr lang="ga-IE" altLang="en-US" sz="2000" dirty="0" smtClean="0">
                <a:latin typeface="Tw Cen MT" panose="020B0602020104020603" pitchFamily="34" charset="0"/>
              </a:rPr>
              <a:t>. </a:t>
            </a:r>
            <a:endParaRPr lang="ga-IE" altLang="en-US" sz="2000" dirty="0">
              <a:latin typeface="Tw Cen MT" panose="020B0602020104020603" pitchFamily="34" charset="0"/>
            </a:endParaRPr>
          </a:p>
        </p:txBody>
      </p:sp>
      <p:sp>
        <p:nvSpPr>
          <p:cNvPr id="11" name="AutoShape 29"/>
          <p:cNvSpPr>
            <a:spLocks noChangeArrowheads="1"/>
          </p:cNvSpPr>
          <p:nvPr/>
        </p:nvSpPr>
        <p:spPr bwMode="auto">
          <a:xfrm>
            <a:off x="9389664" y="765777"/>
            <a:ext cx="1775404" cy="468000"/>
          </a:xfrm>
          <a:prstGeom prst="wedgeRectCallout">
            <a:avLst>
              <a:gd name="adj1" fmla="val -186966"/>
              <a:gd name="adj2" fmla="val 279443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An Croí</a:t>
            </a:r>
          </a:p>
        </p:txBody>
      </p:sp>
      <p:sp>
        <p:nvSpPr>
          <p:cNvPr id="16" name="AutoShape 29"/>
          <p:cNvSpPr>
            <a:spLocks noChangeArrowheads="1"/>
          </p:cNvSpPr>
          <p:nvPr/>
        </p:nvSpPr>
        <p:spPr bwMode="auto">
          <a:xfrm>
            <a:off x="9261332" y="3242558"/>
            <a:ext cx="1780529" cy="468000"/>
          </a:xfrm>
          <a:prstGeom prst="wedgeRectCallout">
            <a:avLst>
              <a:gd name="adj1" fmla="val -119791"/>
              <a:gd name="adj2" fmla="val 24729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An Screamh</a:t>
            </a:r>
          </a:p>
        </p:txBody>
      </p:sp>
      <p:sp>
        <p:nvSpPr>
          <p:cNvPr id="9" name="AutoShape 29"/>
          <p:cNvSpPr>
            <a:spLocks noChangeArrowheads="1"/>
          </p:cNvSpPr>
          <p:nvPr/>
        </p:nvSpPr>
        <p:spPr bwMode="auto">
          <a:xfrm>
            <a:off x="9389664" y="1504543"/>
            <a:ext cx="1794342" cy="720080"/>
          </a:xfrm>
          <a:prstGeom prst="wedgeRectCallout">
            <a:avLst>
              <a:gd name="adj1" fmla="val -138756"/>
              <a:gd name="adj2" fmla="val 95455"/>
            </a:avLst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GB" altLang="en-US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An Maintlín</a:t>
            </a:r>
            <a:r>
              <a:rPr lang="ga-IE" altLang="en-US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 Íochtair</a:t>
            </a:r>
            <a:endParaRPr lang="en-GB" altLang="en-US" sz="20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54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" grpId="0"/>
      <p:bldP spid="13" grpId="0"/>
      <p:bldP spid="13" grpId="1"/>
      <p:bldP spid="12" grpId="0"/>
      <p:bldP spid="12" grpId="1"/>
      <p:bldP spid="11" grpId="0" animBg="1"/>
      <p:bldP spid="16" grpId="0" animBg="1"/>
      <p:bldP spid="16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/>
          </p:cNvSpPr>
          <p:nvPr/>
        </p:nvSpPr>
        <p:spPr>
          <a:xfrm>
            <a:off x="736209" y="312484"/>
            <a:ext cx="10692000" cy="6189915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6761" y="620892"/>
            <a:ext cx="3798477" cy="37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857582" y="4391987"/>
            <a:ext cx="871296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ga-IE" altLang="en-US" dirty="0" smtClean="0">
                <a:latin typeface="Tw Cen MT" panose="020B0602020104020603" pitchFamily="34" charset="0"/>
              </a:rPr>
              <a:t>Tá screamh an domhain briste ina píosaí móra ar a dtugtar </a:t>
            </a:r>
            <a:r>
              <a:rPr lang="ga-IE" altLang="en-US" b="1" dirty="0" smtClean="0">
                <a:latin typeface="Tw Cen MT" panose="020B0602020104020603" pitchFamily="34" charset="0"/>
              </a:rPr>
              <a:t>plátaí </a:t>
            </a:r>
            <a:r>
              <a:rPr lang="ga-IE" altLang="en-US" b="1" dirty="0" err="1" smtClean="0">
                <a:latin typeface="Tw Cen MT" panose="020B0602020104020603" pitchFamily="34" charset="0"/>
              </a:rPr>
              <a:t>teicteonacha</a:t>
            </a:r>
            <a:r>
              <a:rPr lang="ga-IE" altLang="en-US" dirty="0" smtClean="0">
                <a:latin typeface="Tw Cen MT" panose="020B0602020104020603" pitchFamily="34" charset="0"/>
              </a:rPr>
              <a:t>. Suíonn na plátaí </a:t>
            </a:r>
            <a:r>
              <a:rPr lang="ga-IE" altLang="en-US" dirty="0" err="1" smtClean="0">
                <a:latin typeface="Tw Cen MT" panose="020B0602020104020603" pitchFamily="34" charset="0"/>
              </a:rPr>
              <a:t>teicteonacha</a:t>
            </a:r>
            <a:r>
              <a:rPr lang="ga-IE" altLang="en-US" dirty="0" smtClean="0">
                <a:latin typeface="Tw Cen MT" panose="020B0602020104020603" pitchFamily="34" charset="0"/>
              </a:rPr>
              <a:t> in aice lena chéile mar </a:t>
            </a:r>
            <a:br>
              <a:rPr lang="ga-IE" altLang="en-US" dirty="0" smtClean="0">
                <a:latin typeface="Tw Cen MT" panose="020B0602020104020603" pitchFamily="34" charset="0"/>
              </a:rPr>
            </a:br>
            <a:r>
              <a:rPr lang="ga-IE" altLang="en-US" dirty="0" smtClean="0">
                <a:latin typeface="Tw Cen MT" panose="020B0602020104020603" pitchFamily="34" charset="0"/>
              </a:rPr>
              <a:t>a bheadh míreanna mearaí ann. Bíonn na plátaí </a:t>
            </a:r>
            <a:r>
              <a:rPr lang="ga-IE" altLang="en-US" dirty="0" err="1" smtClean="0">
                <a:latin typeface="Tw Cen MT" panose="020B0602020104020603" pitchFamily="34" charset="0"/>
              </a:rPr>
              <a:t>teicteonacha</a:t>
            </a:r>
            <a:r>
              <a:rPr lang="ga-IE" altLang="en-US" dirty="0" smtClean="0">
                <a:latin typeface="Tw Cen MT" panose="020B0602020104020603" pitchFamily="34" charset="0"/>
              </a:rPr>
              <a:t> </a:t>
            </a:r>
            <a:br>
              <a:rPr lang="ga-IE" altLang="en-US" dirty="0" smtClean="0">
                <a:latin typeface="Tw Cen MT" panose="020B0602020104020603" pitchFamily="34" charset="0"/>
              </a:rPr>
            </a:br>
            <a:r>
              <a:rPr lang="ga-IE" altLang="en-US" dirty="0" smtClean="0">
                <a:latin typeface="Tw Cen MT" panose="020B0602020104020603" pitchFamily="34" charset="0"/>
              </a:rPr>
              <a:t>ar snámh ar an maintlín agus iad ag gluaiseacht an t-am ar fad. </a:t>
            </a:r>
            <a:endParaRPr lang="ga-IE" alt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95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>
            <a:spLocks/>
          </p:cNvSpPr>
          <p:nvPr/>
        </p:nvSpPr>
        <p:spPr>
          <a:xfrm>
            <a:off x="736209" y="312484"/>
            <a:ext cx="10692000" cy="6189915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934543" y="1404937"/>
            <a:ext cx="8242300" cy="735011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ga-IE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Is de thoradh ghluaiseacht na bplátaí </a:t>
            </a:r>
            <a:r>
              <a:rPr lang="ga-IE" altLang="en-US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teicteonacha</a:t>
            </a:r>
            <a:r>
              <a:rPr lang="ga-IE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 a tharlaíonn creathanna talún. Seo thíos </a:t>
            </a:r>
            <a:r>
              <a:rPr lang="en-US" alt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mar a </a:t>
            </a:r>
            <a:r>
              <a:rPr lang="en-US" altLang="en-US" sz="24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ghluaiseann</a:t>
            </a:r>
            <a:r>
              <a:rPr lang="en-US" alt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siad</a:t>
            </a:r>
            <a:r>
              <a:rPr lang="ga-IE" alt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.</a:t>
            </a:r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2410794" y="2396734"/>
            <a:ext cx="1841499" cy="61555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ga-IE" altLang="en-US" sz="2000" dirty="0">
                <a:solidFill>
                  <a:schemeClr val="tx1"/>
                </a:solidFill>
                <a:latin typeface="Tw Cen MT" panose="020B0602020104020603" pitchFamily="34" charset="0"/>
              </a:rPr>
              <a:t>Sleamhnaíonn siad thar a chéile</a:t>
            </a: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. </a:t>
            </a:r>
            <a:endParaRPr lang="ga-IE" altLang="en-US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5019230" y="2425918"/>
            <a:ext cx="2057400" cy="61555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Brúnn siad i dtreo </a:t>
            </a:r>
            <a:b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chéile. </a:t>
            </a:r>
            <a:endParaRPr lang="ga-IE" altLang="en-US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7651111" y="2430566"/>
            <a:ext cx="2136775" cy="61555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Bogann siad ar </a:t>
            </a:r>
            <a:r>
              <a:rPr lang="ga-IE" altLang="en-US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shiúl</a:t>
            </a: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óna chéile. </a:t>
            </a:r>
            <a:endParaRPr lang="ga-IE" altLang="en-US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428429" y="3203908"/>
            <a:ext cx="850900" cy="1397000"/>
            <a:chOff x="991130" y="3691467"/>
            <a:chExt cx="850106" cy="1397000"/>
          </a:xfrm>
          <a:solidFill>
            <a:srgbClr val="FF0000"/>
          </a:solidFill>
        </p:grpSpPr>
        <p:sp>
          <p:nvSpPr>
            <p:cNvPr id="2" name="Rectangle 1"/>
            <p:cNvSpPr/>
            <p:nvPr/>
          </p:nvSpPr>
          <p:spPr>
            <a:xfrm>
              <a:off x="991130" y="3691467"/>
              <a:ext cx="850106" cy="1397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sz="1200" dirty="0" smtClean="0"/>
            </a:p>
            <a:p>
              <a:pPr algn="ctr">
                <a:defRPr/>
              </a:pPr>
              <a:endParaRPr lang="ga-IE" sz="1200" dirty="0" smtClean="0"/>
            </a:p>
            <a:p>
              <a:pPr algn="ctr">
                <a:defRPr/>
              </a:pPr>
              <a:endParaRPr lang="ga-IE" sz="1200" dirty="0" smtClean="0"/>
            </a:p>
            <a:p>
              <a:pPr algn="ctr">
                <a:defRPr/>
              </a:pPr>
              <a:endParaRPr lang="ga-IE" sz="1200" dirty="0" smtClean="0"/>
            </a:p>
            <a:p>
              <a:pPr algn="ctr">
                <a:defRPr/>
              </a:pPr>
              <a:endParaRPr lang="ga-IE" sz="1200" dirty="0" smtClean="0"/>
            </a:p>
            <a:p>
              <a:pPr algn="ctr">
                <a:defRPr/>
              </a:pPr>
              <a:endParaRPr lang="ga-IE" sz="1200" dirty="0" smtClean="0"/>
            </a:p>
            <a:p>
              <a:pPr algn="ctr">
                <a:defRPr/>
              </a:pPr>
              <a:r>
                <a:rPr lang="ga-IE" sz="1200" dirty="0" smtClean="0"/>
                <a:t>Pláta 1</a:t>
              </a:r>
              <a:endParaRPr lang="ga-IE" sz="1200" dirty="0"/>
            </a:p>
          </p:txBody>
        </p:sp>
        <p:sp>
          <p:nvSpPr>
            <p:cNvPr id="3" name="Down Arrow 2"/>
            <p:cNvSpPr/>
            <p:nvPr/>
          </p:nvSpPr>
          <p:spPr>
            <a:xfrm>
              <a:off x="1235377" y="4026429"/>
              <a:ext cx="361612" cy="727075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dirty="0"/>
            </a:p>
          </p:txBody>
        </p:sp>
      </p:grp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3279330" y="3203908"/>
            <a:ext cx="849313" cy="1397000"/>
            <a:chOff x="1841236" y="3691467"/>
            <a:chExt cx="850106" cy="1397000"/>
          </a:xfrm>
          <a:solidFill>
            <a:srgbClr val="0070C0"/>
          </a:solidFill>
        </p:grpSpPr>
        <p:sp>
          <p:nvSpPr>
            <p:cNvPr id="33" name="Rectangle 32"/>
            <p:cNvSpPr/>
            <p:nvPr/>
          </p:nvSpPr>
          <p:spPr>
            <a:xfrm>
              <a:off x="1841236" y="3691467"/>
              <a:ext cx="850106" cy="1397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dirty="0"/>
            </a:p>
          </p:txBody>
        </p:sp>
        <p:sp>
          <p:nvSpPr>
            <p:cNvPr id="34" name="Down Arrow 33"/>
            <p:cNvSpPr/>
            <p:nvPr/>
          </p:nvSpPr>
          <p:spPr>
            <a:xfrm rot="10800000">
              <a:off x="2085939" y="4026429"/>
              <a:ext cx="360699" cy="727075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dirty="0"/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5197029" y="3203908"/>
            <a:ext cx="850900" cy="1397000"/>
            <a:chOff x="3759730" y="3691467"/>
            <a:chExt cx="850106" cy="1397000"/>
          </a:xfrm>
          <a:solidFill>
            <a:srgbClr val="FF0000"/>
          </a:solidFill>
        </p:grpSpPr>
        <p:sp>
          <p:nvSpPr>
            <p:cNvPr id="35" name="Rectangle 34"/>
            <p:cNvSpPr/>
            <p:nvPr/>
          </p:nvSpPr>
          <p:spPr>
            <a:xfrm>
              <a:off x="3759730" y="3691467"/>
              <a:ext cx="850106" cy="1397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dirty="0"/>
            </a:p>
          </p:txBody>
        </p:sp>
        <p:sp>
          <p:nvSpPr>
            <p:cNvPr id="37" name="Down Arrow 36"/>
            <p:cNvSpPr/>
            <p:nvPr/>
          </p:nvSpPr>
          <p:spPr>
            <a:xfrm rot="16200000">
              <a:off x="4003808" y="4025183"/>
              <a:ext cx="361950" cy="729569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dirty="0"/>
            </a:p>
          </p:txBody>
        </p: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6047930" y="3203908"/>
            <a:ext cx="849313" cy="1397000"/>
            <a:chOff x="4609836" y="3691467"/>
            <a:chExt cx="850106" cy="1397000"/>
          </a:xfrm>
          <a:solidFill>
            <a:srgbClr val="0070C0"/>
          </a:solidFill>
        </p:grpSpPr>
        <p:sp>
          <p:nvSpPr>
            <p:cNvPr id="36" name="Rectangle 35"/>
            <p:cNvSpPr/>
            <p:nvPr/>
          </p:nvSpPr>
          <p:spPr>
            <a:xfrm>
              <a:off x="4609836" y="3691467"/>
              <a:ext cx="850106" cy="1397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dirty="0"/>
            </a:p>
          </p:txBody>
        </p:sp>
        <p:sp>
          <p:nvSpPr>
            <p:cNvPr id="38" name="Down Arrow 37"/>
            <p:cNvSpPr/>
            <p:nvPr/>
          </p:nvSpPr>
          <p:spPr>
            <a:xfrm rot="5400000">
              <a:off x="4853915" y="4025295"/>
              <a:ext cx="361950" cy="729343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dirty="0"/>
            </a:p>
          </p:txBody>
        </p:sp>
      </p:grp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7808274" y="3230172"/>
            <a:ext cx="850900" cy="1397000"/>
            <a:chOff x="6545397" y="3691467"/>
            <a:chExt cx="850106" cy="1397000"/>
          </a:xfrm>
          <a:solidFill>
            <a:srgbClr val="FF0000"/>
          </a:solidFill>
        </p:grpSpPr>
        <p:sp>
          <p:nvSpPr>
            <p:cNvPr id="39" name="Rectangle 38"/>
            <p:cNvSpPr/>
            <p:nvPr/>
          </p:nvSpPr>
          <p:spPr>
            <a:xfrm>
              <a:off x="6545397" y="3691467"/>
              <a:ext cx="850106" cy="1397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dirty="0"/>
            </a:p>
          </p:txBody>
        </p:sp>
        <p:sp>
          <p:nvSpPr>
            <p:cNvPr id="41" name="Down Arrow 40"/>
            <p:cNvSpPr/>
            <p:nvPr/>
          </p:nvSpPr>
          <p:spPr>
            <a:xfrm rot="5400000">
              <a:off x="6789475" y="4025183"/>
              <a:ext cx="361950" cy="729569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dirty="0"/>
            </a:p>
          </p:txBody>
        </p:sp>
      </p:grpSp>
      <p:grpSp>
        <p:nvGrpSpPr>
          <p:cNvPr id="13" name="Group 45"/>
          <p:cNvGrpSpPr>
            <a:grpSpLocks/>
          </p:cNvGrpSpPr>
          <p:nvPr/>
        </p:nvGrpSpPr>
        <p:grpSpPr bwMode="auto">
          <a:xfrm>
            <a:off x="8659174" y="3230172"/>
            <a:ext cx="849312" cy="1397000"/>
            <a:chOff x="7395503" y="3691467"/>
            <a:chExt cx="850106" cy="1397000"/>
          </a:xfrm>
          <a:solidFill>
            <a:srgbClr val="0070C0"/>
          </a:solidFill>
        </p:grpSpPr>
        <p:sp>
          <p:nvSpPr>
            <p:cNvPr id="40" name="Rectangle 39"/>
            <p:cNvSpPr/>
            <p:nvPr/>
          </p:nvSpPr>
          <p:spPr>
            <a:xfrm>
              <a:off x="7395503" y="3691467"/>
              <a:ext cx="850106" cy="1397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dirty="0"/>
            </a:p>
          </p:txBody>
        </p:sp>
        <p:sp>
          <p:nvSpPr>
            <p:cNvPr id="42" name="Down Arrow 41"/>
            <p:cNvSpPr/>
            <p:nvPr/>
          </p:nvSpPr>
          <p:spPr>
            <a:xfrm rot="16200000">
              <a:off x="7639581" y="4025295"/>
              <a:ext cx="361950" cy="729343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ga-IE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279330" y="3185070"/>
            <a:ext cx="8493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ga-IE" sz="1200" dirty="0" smtClean="0">
                <a:solidFill>
                  <a:schemeClr val="bg1"/>
                </a:solidFill>
              </a:rPr>
              <a:t>Pláta 2</a:t>
            </a:r>
            <a:endParaRPr lang="ga-IE" sz="12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47931" y="4337070"/>
            <a:ext cx="849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ga-IE" sz="1200" dirty="0" smtClean="0">
                <a:solidFill>
                  <a:schemeClr val="bg1"/>
                </a:solidFill>
              </a:rPr>
              <a:t>Pláta 2</a:t>
            </a:r>
            <a:endParaRPr lang="ga-IE" sz="12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97029" y="4337070"/>
            <a:ext cx="8509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ga-IE" sz="1200" dirty="0" smtClean="0">
                <a:solidFill>
                  <a:schemeClr val="bg1"/>
                </a:solidFill>
              </a:rPr>
              <a:t>Pláta 1</a:t>
            </a:r>
            <a:endParaRPr lang="ga-IE" sz="1200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659173" y="4363334"/>
            <a:ext cx="8063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ga-IE" sz="1200" dirty="0" smtClean="0">
                <a:solidFill>
                  <a:schemeClr val="bg1"/>
                </a:solidFill>
              </a:rPr>
              <a:t>Pláta 2</a:t>
            </a:r>
            <a:endParaRPr lang="ga-IE" sz="12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808274" y="4363334"/>
            <a:ext cx="8508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ga-IE" sz="1200" dirty="0" smtClean="0">
                <a:solidFill>
                  <a:schemeClr val="bg1"/>
                </a:solidFill>
              </a:rPr>
              <a:t>Pláta 1</a:t>
            </a:r>
            <a:endParaRPr lang="ga-IE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0794329">
            <a:off x="8011283" y="5208639"/>
            <a:ext cx="3705488" cy="10156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altLang="en-US" sz="2000" dirty="0" smtClean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Faigh dhá phíosa cairtchláir. Samhlaigh gur plátaí </a:t>
            </a:r>
            <a:r>
              <a:rPr lang="ga-IE" altLang="en-US" sz="2000" dirty="0" err="1" smtClean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teicteonacha</a:t>
            </a:r>
            <a:r>
              <a:rPr lang="ga-IE" altLang="en-US" sz="2000" dirty="0" smtClean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 iad. Bog mar a léirítear thuas iad. </a:t>
            </a:r>
            <a:endParaRPr lang="ga-IE" altLang="en-US" sz="2000" dirty="0">
              <a:solidFill>
                <a:sysClr val="windowText" lastClr="00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592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-1.11111E-6 0.03403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9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3.05556E-6 -0.04005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72 0.00185 L -4.58333E-6 2.22222E-6 " pathEditMode="relative" rAng="0" ptsTypes="AA">
                                      <p:cBhvr>
                                        <p:cTn id="18" dur="75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9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83 2.22222E-6 L 6.25E-7 2.22222E-6 " pathEditMode="relative" rAng="0" ptsTypes="AA">
                                      <p:cBhvr>
                                        <p:cTn id="20" dur="7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-0.01528 0.00046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2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02396 0.00023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>
            <a:spLocks/>
          </p:cNvSpPr>
          <p:nvPr/>
        </p:nvSpPr>
        <p:spPr>
          <a:xfrm>
            <a:off x="736209" y="325184"/>
            <a:ext cx="10692000" cy="6189915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82" b="92940" l="7395" r="90756">
                        <a14:foregroundMark x1="30547" y1="86213" x2="27572" y2="93272"/>
                        <a14:foregroundMark x1="20418" y1="69103" x2="8682" y2="69684"/>
                        <a14:foregroundMark x1="69373" y1="13870" x2="68891" y2="5482"/>
                        <a14:foregroundMark x1="79904" y1="33056" x2="90756" y2="35216"/>
                        <a14:foregroundMark x1="18489" y1="45681" x2="37862" y2="39120"/>
                        <a14:foregroundMark x1="22186" y1="48339" x2="45498" y2="43605"/>
                        <a14:foregroundMark x1="25402" y1="33638" x2="26608" y2="54651"/>
                        <a14:foregroundMark x1="11334" y1="46013" x2="8923" y2="44934"/>
                        <a14:foregroundMark x1="15032" y1="36545" x2="15032" y2="36545"/>
                        <a14:foregroundMark x1="15032" y1="34967" x2="15032" y2="34967"/>
                        <a14:foregroundMark x1="31270" y1="23090" x2="31270" y2="23090"/>
                        <a14:foregroundMark x1="31029" y1="26495" x2="31029" y2="26495"/>
                        <a14:foregroundMark x1="28778" y1="25997" x2="28778" y2="25997"/>
                        <a14:foregroundMark x1="76206" y1="7558" x2="76206" y2="7558"/>
                        <a14:foregroundMark x1="77251" y1="10465" x2="77251" y2="1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2688" y="-175561"/>
            <a:ext cx="5167190" cy="482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/>
          <p:nvPr/>
        </p:nvSpPr>
        <p:spPr>
          <a:xfrm>
            <a:off x="1490601" y="4511872"/>
            <a:ext cx="93839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400" dirty="0">
                <a:latin typeface="Tw Cen MT" panose="020B0602020104020603" pitchFamily="34" charset="0"/>
              </a:rPr>
              <a:t>Uaireanta, agus na plátaí ag gluaiseacht, téann siad i bhfostú ina chéile. Bíonn brú ollmhór idir na plátaí agus méadaíonn an brú sin de réir a chéile go dtí go sleamhnaíonn na plátaí go tobann is go fíochmhar thar a chéile. Nuair a tharlaíonn sin, scaoiltear an fuinneamh ó na plátaí agus critheann dromchla an domhain. </a:t>
            </a:r>
            <a:r>
              <a:rPr lang="ga-IE" sz="2400" b="1" dirty="0">
                <a:latin typeface="Tw Cen MT" panose="020B0602020104020603" pitchFamily="34" charset="0"/>
              </a:rPr>
              <a:t>Crith talún </a:t>
            </a:r>
            <a:r>
              <a:rPr lang="ga-IE" sz="2400" dirty="0">
                <a:latin typeface="Tw Cen MT" panose="020B0602020104020603" pitchFamily="34" charset="0"/>
              </a:rPr>
              <a:t>a thugtar air sin.</a:t>
            </a:r>
          </a:p>
        </p:txBody>
      </p:sp>
    </p:spTree>
    <p:extLst>
      <p:ext uri="{BB962C8B-B14F-4D97-AF65-F5344CB8AC3E}">
        <p14:creationId xmlns:p14="http://schemas.microsoft.com/office/powerpoint/2010/main" val="103019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>
            <a:spLocks/>
          </p:cNvSpPr>
          <p:nvPr/>
        </p:nvSpPr>
        <p:spPr>
          <a:xfrm>
            <a:off x="736209" y="312488"/>
            <a:ext cx="10692000" cy="6189915"/>
          </a:xfrm>
          <a:prstGeom prst="roundRect">
            <a:avLst/>
          </a:prstGeom>
          <a:solidFill>
            <a:schemeClr val="bg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1130301" y="4302984"/>
            <a:ext cx="9744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Úsáidtear </a:t>
            </a:r>
            <a:r>
              <a:rPr lang="ga-IE" sz="24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seismeagraf</a:t>
            </a:r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chun creathanna talún a thomhas agus a thaifeadadh. Úsáidtear </a:t>
            </a:r>
            <a:r>
              <a:rPr lang="ga-IE" sz="2400" b="1" dirty="0" smtClean="0">
                <a:solidFill>
                  <a:prstClr val="black"/>
                </a:solidFill>
                <a:latin typeface="Tw Cen MT" panose="020B0602020104020603" pitchFamily="34" charset="0"/>
              </a:rPr>
              <a:t>scála méide na móiminte </a:t>
            </a:r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chun cur síos a dhéanamh ar neart nó ar mhéid an chreatha talún. De ghnáth is idir 1 agus 10 a bhíonn creathanna talún ar scála méide na móiminte. Dá airde an crith talún ar scála méide na móiminte is ea is mó an scrios a dhéanann sé. </a:t>
            </a:r>
            <a:endParaRPr lang="ga-IE" sz="24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0551" y="610873"/>
            <a:ext cx="3631467" cy="363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21060000">
            <a:off x="6631121" y="5134234"/>
            <a:ext cx="5367778" cy="127740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altLang="en-US" sz="2000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Scála </a:t>
            </a:r>
            <a:r>
              <a:rPr lang="ga-IE" altLang="en-US" sz="2000" b="1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Richter</a:t>
            </a:r>
            <a:r>
              <a:rPr lang="ga-IE" altLang="en-US" sz="2000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bhíodh in úsáid ag eolaithe tráth chun cur síos a dhéanamh ar chreathanna talún. Is minic a dhéantar tagairt do scála </a:t>
            </a:r>
            <a:r>
              <a:rPr lang="ga-IE" altLang="en-US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Richter</a:t>
            </a: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fós agus tagairt á déanamh do chreathanna talún.</a:t>
            </a:r>
            <a:endParaRPr lang="ga-IE" altLang="en-US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25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7004</TotalTime>
  <Words>682</Words>
  <Application>Microsoft Office PowerPoint</Application>
  <PresentationFormat>Custom</PresentationFormat>
  <Paragraphs>75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Teorainneacha Plátaí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 ni ghallchobhair</dc:creator>
  <cp:lastModifiedBy>Cáit Nic Fhionnlaoich</cp:lastModifiedBy>
  <cp:revision>265</cp:revision>
  <dcterms:created xsi:type="dcterms:W3CDTF">2019-09-27T08:30:18Z</dcterms:created>
  <dcterms:modified xsi:type="dcterms:W3CDTF">2021-04-06T10:27:43Z</dcterms:modified>
</cp:coreProperties>
</file>