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81" r:id="rId1"/>
    <p:sldMasterId id="2147483699" r:id="rId2"/>
    <p:sldMasterId id="2147483717" r:id="rId3"/>
  </p:sldMasterIdLst>
  <p:notesMasterIdLst>
    <p:notesMasterId r:id="rId20"/>
  </p:notesMasterIdLst>
  <p:handoutMasterIdLst>
    <p:handoutMasterId r:id="rId21"/>
  </p:handoutMasterIdLst>
  <p:sldIdLst>
    <p:sldId id="287" r:id="rId4"/>
    <p:sldId id="270" r:id="rId5"/>
    <p:sldId id="271" r:id="rId6"/>
    <p:sldId id="272" r:id="rId7"/>
    <p:sldId id="273" r:id="rId8"/>
    <p:sldId id="282" r:id="rId9"/>
    <p:sldId id="281" r:id="rId10"/>
    <p:sldId id="276" r:id="rId11"/>
    <p:sldId id="288" r:id="rId12"/>
    <p:sldId id="274" r:id="rId13"/>
    <p:sldId id="278" r:id="rId14"/>
    <p:sldId id="283" r:id="rId15"/>
    <p:sldId id="284" r:id="rId16"/>
    <p:sldId id="280" r:id="rId17"/>
    <p:sldId id="289" r:id="rId18"/>
    <p:sldId id="286" r:id="rId1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E9C8"/>
    <a:srgbClr val="3399FF"/>
    <a:srgbClr val="66CCFF"/>
    <a:srgbClr val="CCECFF"/>
    <a:srgbClr val="000000"/>
    <a:srgbClr val="0070C0"/>
    <a:srgbClr val="E4F3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000" autoAdjust="0"/>
    <p:restoredTop sz="94660"/>
  </p:normalViewPr>
  <p:slideViewPr>
    <p:cSldViewPr snapToGrid="0">
      <p:cViewPr>
        <p:scale>
          <a:sx n="70" d="100"/>
          <a:sy n="70" d="100"/>
        </p:scale>
        <p:origin x="-1494" y="-480"/>
      </p:cViewPr>
      <p:guideLst>
        <p:guide orient="horz" pos="2160"/>
        <p:guide pos="3840"/>
      </p:guideLst>
    </p:cSldViewPr>
  </p:slideViewPr>
  <p:notesTextViewPr>
    <p:cViewPr>
      <p:scale>
        <a:sx n="1" d="1"/>
        <a:sy n="1" d="1"/>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ga-IE"/>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781A467F-3496-4BCE-BDF0-9D0D82EF2A15}" type="datetimeFigureOut">
              <a:rPr lang="ga-IE" smtClean="0"/>
              <a:t>18/11/2019</a:t>
            </a:fld>
            <a:endParaRPr lang="ga-IE"/>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ga-IE"/>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64FC75DC-42C5-42CC-A454-722AB01C7574}" type="slidenum">
              <a:rPr lang="ga-IE" smtClean="0"/>
              <a:t>‹#›</a:t>
            </a:fld>
            <a:endParaRPr lang="ga-IE"/>
          </a:p>
        </p:txBody>
      </p:sp>
    </p:spTree>
    <p:extLst>
      <p:ext uri="{BB962C8B-B14F-4D97-AF65-F5344CB8AC3E}">
        <p14:creationId xmlns:p14="http://schemas.microsoft.com/office/powerpoint/2010/main" val="13281912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5B98DAD-1E3D-453B-816D-6256B837C741}" type="datetimeFigureOut">
              <a:rPr lang="en-GB" smtClean="0"/>
              <a:t>18/11/2019</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FE7C3B6-F8D1-4BC3-9CC1-C9E058508FF1}" type="slidenum">
              <a:rPr lang="en-GB" smtClean="0"/>
              <a:t>‹#›</a:t>
            </a:fld>
            <a:endParaRPr lang="en-GB"/>
          </a:p>
        </p:txBody>
      </p:sp>
    </p:spTree>
    <p:extLst>
      <p:ext uri="{BB962C8B-B14F-4D97-AF65-F5344CB8AC3E}">
        <p14:creationId xmlns:p14="http://schemas.microsoft.com/office/powerpoint/2010/main" val="2501175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FE7C3B6-F8D1-4BC3-9CC1-C9E058508FF1}"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2897843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FE7C3B6-F8D1-4BC3-9CC1-C9E058508FF1}" type="slidenum">
              <a:rPr lang="en-GB" smtClean="0"/>
              <a:t>11</a:t>
            </a:fld>
            <a:endParaRPr lang="en-GB"/>
          </a:p>
        </p:txBody>
      </p:sp>
    </p:spTree>
    <p:extLst>
      <p:ext uri="{BB962C8B-B14F-4D97-AF65-F5344CB8AC3E}">
        <p14:creationId xmlns:p14="http://schemas.microsoft.com/office/powerpoint/2010/main" val="3646750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FE7C3B6-F8D1-4BC3-9CC1-C9E058508FF1}" type="slidenum">
              <a:rPr lang="en-GB" smtClean="0"/>
              <a:t>12</a:t>
            </a:fld>
            <a:endParaRPr lang="en-GB"/>
          </a:p>
        </p:txBody>
      </p:sp>
    </p:spTree>
    <p:extLst>
      <p:ext uri="{BB962C8B-B14F-4D97-AF65-F5344CB8AC3E}">
        <p14:creationId xmlns:p14="http://schemas.microsoft.com/office/powerpoint/2010/main" val="3970560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ga-IE" dirty="0"/>
          </a:p>
        </p:txBody>
      </p:sp>
      <p:sp>
        <p:nvSpPr>
          <p:cNvPr id="4" name="Slide Number Placeholder 3"/>
          <p:cNvSpPr>
            <a:spLocks noGrp="1"/>
          </p:cNvSpPr>
          <p:nvPr>
            <p:ph type="sldNum" sz="quarter" idx="10"/>
          </p:nvPr>
        </p:nvSpPr>
        <p:spPr/>
        <p:txBody>
          <a:bodyPr/>
          <a:lstStyle/>
          <a:p>
            <a:fld id="{9FE7C3B6-F8D1-4BC3-9CC1-C9E058508FF1}" type="slidenum">
              <a:rPr lang="en-GB" smtClean="0"/>
              <a:t>13</a:t>
            </a:fld>
            <a:endParaRPr lang="en-GB"/>
          </a:p>
        </p:txBody>
      </p:sp>
    </p:spTree>
    <p:extLst>
      <p:ext uri="{BB962C8B-B14F-4D97-AF65-F5344CB8AC3E}">
        <p14:creationId xmlns:p14="http://schemas.microsoft.com/office/powerpoint/2010/main" val="2102466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FE7C3B6-F8D1-4BC3-9CC1-C9E058508FF1}" type="slidenum">
              <a:rPr lang="en-GB" smtClean="0"/>
              <a:t>2</a:t>
            </a:fld>
            <a:endParaRPr lang="en-GB"/>
          </a:p>
        </p:txBody>
      </p:sp>
    </p:spTree>
    <p:extLst>
      <p:ext uri="{BB962C8B-B14F-4D97-AF65-F5344CB8AC3E}">
        <p14:creationId xmlns:p14="http://schemas.microsoft.com/office/powerpoint/2010/main" val="1271320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FE7C3B6-F8D1-4BC3-9CC1-C9E058508FF1}" type="slidenum">
              <a:rPr lang="en-GB" smtClean="0"/>
              <a:t>3</a:t>
            </a:fld>
            <a:endParaRPr lang="en-GB"/>
          </a:p>
        </p:txBody>
      </p:sp>
    </p:spTree>
    <p:extLst>
      <p:ext uri="{BB962C8B-B14F-4D97-AF65-F5344CB8AC3E}">
        <p14:creationId xmlns:p14="http://schemas.microsoft.com/office/powerpoint/2010/main" val="3719772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FE7C3B6-F8D1-4BC3-9CC1-C9E058508FF1}" type="slidenum">
              <a:rPr lang="en-GB" smtClean="0"/>
              <a:t>5</a:t>
            </a:fld>
            <a:endParaRPr lang="en-GB"/>
          </a:p>
        </p:txBody>
      </p:sp>
    </p:spTree>
    <p:extLst>
      <p:ext uri="{BB962C8B-B14F-4D97-AF65-F5344CB8AC3E}">
        <p14:creationId xmlns:p14="http://schemas.microsoft.com/office/powerpoint/2010/main" val="1732127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FE7C3B6-F8D1-4BC3-9CC1-C9E058508FF1}" type="slidenum">
              <a:rPr lang="en-GB" smtClean="0"/>
              <a:t>6</a:t>
            </a:fld>
            <a:endParaRPr lang="en-GB"/>
          </a:p>
        </p:txBody>
      </p:sp>
    </p:spTree>
    <p:extLst>
      <p:ext uri="{BB962C8B-B14F-4D97-AF65-F5344CB8AC3E}">
        <p14:creationId xmlns:p14="http://schemas.microsoft.com/office/powerpoint/2010/main" val="1141798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FE7C3B6-F8D1-4BC3-9CC1-C9E058508FF1}" type="slidenum">
              <a:rPr lang="en-GB" smtClean="0"/>
              <a:t>7</a:t>
            </a:fld>
            <a:endParaRPr lang="en-GB"/>
          </a:p>
        </p:txBody>
      </p:sp>
    </p:spTree>
    <p:extLst>
      <p:ext uri="{BB962C8B-B14F-4D97-AF65-F5344CB8AC3E}">
        <p14:creationId xmlns:p14="http://schemas.microsoft.com/office/powerpoint/2010/main" val="1512733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FE7C3B6-F8D1-4BC3-9CC1-C9E058508FF1}" type="slidenum">
              <a:rPr lang="en-GB" smtClean="0"/>
              <a:t>8</a:t>
            </a:fld>
            <a:endParaRPr lang="en-GB"/>
          </a:p>
        </p:txBody>
      </p:sp>
    </p:spTree>
    <p:extLst>
      <p:ext uri="{BB962C8B-B14F-4D97-AF65-F5344CB8AC3E}">
        <p14:creationId xmlns:p14="http://schemas.microsoft.com/office/powerpoint/2010/main" val="1244251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FE7C3B6-F8D1-4BC3-9CC1-C9E058508FF1}"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1244251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FE7C3B6-F8D1-4BC3-9CC1-C9E058508FF1}" type="slidenum">
              <a:rPr lang="en-GB" smtClean="0"/>
              <a:t>10</a:t>
            </a:fld>
            <a:endParaRPr lang="en-GB"/>
          </a:p>
        </p:txBody>
      </p:sp>
    </p:spTree>
    <p:extLst>
      <p:ext uri="{BB962C8B-B14F-4D97-AF65-F5344CB8AC3E}">
        <p14:creationId xmlns:p14="http://schemas.microsoft.com/office/powerpoint/2010/main" val="3377493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D613ADF-13C1-4943-8F42-450ABF97F22A}" type="datetimeFigureOut">
              <a:rPr lang="en-GB" smtClean="0"/>
              <a:t>18/11/2019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DCCA12-7BDD-44C0-BFDB-838A1483ED0F}" type="slidenum">
              <a:rPr lang="en-GB" smtClean="0"/>
              <a:t>‹#›</a:t>
            </a:fld>
            <a:endParaRPr lang="en-GB"/>
          </a:p>
        </p:txBody>
      </p:sp>
    </p:spTree>
    <p:extLst>
      <p:ext uri="{BB962C8B-B14F-4D97-AF65-F5344CB8AC3E}">
        <p14:creationId xmlns:p14="http://schemas.microsoft.com/office/powerpoint/2010/main" val="821519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613ADF-13C1-4943-8F42-450ABF97F22A}" type="datetimeFigureOut">
              <a:rPr lang="en-GB" smtClean="0"/>
              <a:t>18/11/2019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DCCA12-7BDD-44C0-BFDB-838A1483ED0F}" type="slidenum">
              <a:rPr lang="en-GB" smtClean="0"/>
              <a:t>‹#›</a:t>
            </a:fld>
            <a:endParaRPr lang="en-GB"/>
          </a:p>
        </p:txBody>
      </p:sp>
    </p:spTree>
    <p:extLst>
      <p:ext uri="{BB962C8B-B14F-4D97-AF65-F5344CB8AC3E}">
        <p14:creationId xmlns:p14="http://schemas.microsoft.com/office/powerpoint/2010/main" val="2030375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613ADF-13C1-4943-8F42-450ABF97F22A}" type="datetimeFigureOut">
              <a:rPr lang="en-GB" smtClean="0"/>
              <a:t>18/11/2019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DCCA12-7BDD-44C0-BFDB-838A1483ED0F}"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247709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613ADF-13C1-4943-8F42-450ABF97F22A}" type="datetimeFigureOut">
              <a:rPr lang="en-GB" smtClean="0"/>
              <a:t>18/11/2019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DCCA12-7BDD-44C0-BFDB-838A1483ED0F}" type="slidenum">
              <a:rPr lang="en-GB" smtClean="0"/>
              <a:t>‹#›</a:t>
            </a:fld>
            <a:endParaRPr lang="en-GB"/>
          </a:p>
        </p:txBody>
      </p:sp>
    </p:spTree>
    <p:extLst>
      <p:ext uri="{BB962C8B-B14F-4D97-AF65-F5344CB8AC3E}">
        <p14:creationId xmlns:p14="http://schemas.microsoft.com/office/powerpoint/2010/main" val="22663879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613ADF-13C1-4943-8F42-450ABF97F22A}" type="datetimeFigureOut">
              <a:rPr lang="en-GB" smtClean="0"/>
              <a:t>18/11/2019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DCCA12-7BDD-44C0-BFDB-838A1483ED0F}"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163439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613ADF-13C1-4943-8F42-450ABF97F22A}" type="datetimeFigureOut">
              <a:rPr lang="en-GB" smtClean="0"/>
              <a:t>18/11/2019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DCCA12-7BDD-44C0-BFDB-838A1483ED0F}" type="slidenum">
              <a:rPr lang="en-GB" smtClean="0"/>
              <a:t>‹#›</a:t>
            </a:fld>
            <a:endParaRPr lang="en-GB"/>
          </a:p>
        </p:txBody>
      </p:sp>
    </p:spTree>
    <p:extLst>
      <p:ext uri="{BB962C8B-B14F-4D97-AF65-F5344CB8AC3E}">
        <p14:creationId xmlns:p14="http://schemas.microsoft.com/office/powerpoint/2010/main" val="737467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613ADF-13C1-4943-8F42-450ABF97F22A}" type="datetimeFigureOut">
              <a:rPr lang="en-GB" smtClean="0"/>
              <a:t>18/11/2019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DCCA12-7BDD-44C0-BFDB-838A1483ED0F}" type="slidenum">
              <a:rPr lang="en-GB" smtClean="0"/>
              <a:t>‹#›</a:t>
            </a:fld>
            <a:endParaRPr lang="en-GB"/>
          </a:p>
        </p:txBody>
      </p:sp>
    </p:spTree>
    <p:extLst>
      <p:ext uri="{BB962C8B-B14F-4D97-AF65-F5344CB8AC3E}">
        <p14:creationId xmlns:p14="http://schemas.microsoft.com/office/powerpoint/2010/main" val="34459987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613ADF-13C1-4943-8F42-450ABF97F22A}" type="datetimeFigureOut">
              <a:rPr lang="en-GB" smtClean="0"/>
              <a:t>18/11/2019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DCCA12-7BDD-44C0-BFDB-838A1483ED0F}" type="slidenum">
              <a:rPr lang="en-GB" smtClean="0"/>
              <a:t>‹#›</a:t>
            </a:fld>
            <a:endParaRPr lang="en-GB"/>
          </a:p>
        </p:txBody>
      </p:sp>
    </p:spTree>
    <p:extLst>
      <p:ext uri="{BB962C8B-B14F-4D97-AF65-F5344CB8AC3E}">
        <p14:creationId xmlns:p14="http://schemas.microsoft.com/office/powerpoint/2010/main" val="23118895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pic>
        <p:nvPicPr>
          <p:cNvPr id="3"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endParaRPr lang="en-GB" dirty="0"/>
          </a:p>
        </p:txBody>
      </p:sp>
    </p:spTree>
    <p:extLst>
      <p:ext uri="{BB962C8B-B14F-4D97-AF65-F5344CB8AC3E}">
        <p14:creationId xmlns:p14="http://schemas.microsoft.com/office/powerpoint/2010/main" val="10273142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D613ADF-13C1-4943-8F42-450ABF97F22A}" type="datetimeFigureOut">
              <a:rPr lang="en-GB" smtClean="0">
                <a:solidFill>
                  <a:prstClr val="black">
                    <a:tint val="75000"/>
                  </a:prstClr>
                </a:solidFill>
              </a:rPr>
              <a:pPr/>
              <a:t>18/11/2019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FDCCA12-7BDD-44C0-BFDB-838A1483ED0F}"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23630397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613ADF-13C1-4943-8F42-450ABF97F22A}" type="datetimeFigureOut">
              <a:rPr lang="en-GB" smtClean="0">
                <a:solidFill>
                  <a:prstClr val="black">
                    <a:tint val="75000"/>
                  </a:prstClr>
                </a:solidFill>
              </a:rPr>
              <a:pPr/>
              <a:t>18/11/2019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FDCCA12-7BDD-44C0-BFDB-838A1483ED0F}"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4081427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613ADF-13C1-4943-8F42-450ABF97F22A}" type="datetimeFigureOut">
              <a:rPr lang="en-GB" smtClean="0"/>
              <a:t>18/11/2019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DCCA12-7BDD-44C0-BFDB-838A1483ED0F}" type="slidenum">
              <a:rPr lang="en-GB" smtClean="0"/>
              <a:t>‹#›</a:t>
            </a:fld>
            <a:endParaRPr lang="en-GB"/>
          </a:p>
        </p:txBody>
      </p:sp>
    </p:spTree>
    <p:extLst>
      <p:ext uri="{BB962C8B-B14F-4D97-AF65-F5344CB8AC3E}">
        <p14:creationId xmlns:p14="http://schemas.microsoft.com/office/powerpoint/2010/main" val="2519894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613ADF-13C1-4943-8F42-450ABF97F22A}" type="datetimeFigureOut">
              <a:rPr lang="en-GB" smtClean="0">
                <a:solidFill>
                  <a:prstClr val="black">
                    <a:tint val="75000"/>
                  </a:prstClr>
                </a:solidFill>
              </a:rPr>
              <a:pPr/>
              <a:t>18/11/2019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FDCCA12-7BDD-44C0-BFDB-838A1483ED0F}"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37657073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D613ADF-13C1-4943-8F42-450ABF97F22A}" type="datetimeFigureOut">
              <a:rPr lang="en-GB" smtClean="0">
                <a:solidFill>
                  <a:prstClr val="black">
                    <a:tint val="75000"/>
                  </a:prstClr>
                </a:solidFill>
              </a:rPr>
              <a:pPr/>
              <a:t>18/11/2019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FDCCA12-7BDD-44C0-BFDB-838A1483ED0F}"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41241077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D613ADF-13C1-4943-8F42-450ABF97F22A}" type="datetimeFigureOut">
              <a:rPr lang="en-GB" smtClean="0">
                <a:solidFill>
                  <a:prstClr val="black">
                    <a:tint val="75000"/>
                  </a:prstClr>
                </a:solidFill>
              </a:rPr>
              <a:pPr/>
              <a:t>18/11/2019</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4FDCCA12-7BDD-44C0-BFDB-838A1483ED0F}"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38331148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D613ADF-13C1-4943-8F42-450ABF97F22A}" type="datetimeFigureOut">
              <a:rPr lang="en-GB" smtClean="0">
                <a:solidFill>
                  <a:prstClr val="black">
                    <a:tint val="75000"/>
                  </a:prstClr>
                </a:solidFill>
              </a:rPr>
              <a:pPr/>
              <a:t>18/11/2019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4FDCCA12-7BDD-44C0-BFDB-838A1483ED0F}"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21581837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613ADF-13C1-4943-8F42-450ABF97F22A}" type="datetimeFigureOut">
              <a:rPr lang="en-GB" smtClean="0">
                <a:solidFill>
                  <a:prstClr val="black">
                    <a:tint val="75000"/>
                  </a:prstClr>
                </a:solidFill>
              </a:rPr>
              <a:pPr/>
              <a:t>18/11/2019</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4FDCCA12-7BDD-44C0-BFDB-838A1483ED0F}"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7526109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613ADF-13C1-4943-8F42-450ABF97F22A}" type="datetimeFigureOut">
              <a:rPr lang="en-GB" smtClean="0">
                <a:solidFill>
                  <a:prstClr val="black">
                    <a:tint val="75000"/>
                  </a:prstClr>
                </a:solidFill>
              </a:rPr>
              <a:pPr/>
              <a:t>18/11/2019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FDCCA12-7BDD-44C0-BFDB-838A1483ED0F}"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2931394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613ADF-13C1-4943-8F42-450ABF97F22A}" type="datetimeFigureOut">
              <a:rPr lang="en-GB" smtClean="0">
                <a:solidFill>
                  <a:prstClr val="black">
                    <a:tint val="75000"/>
                  </a:prstClr>
                </a:solidFill>
              </a:rPr>
              <a:pPr/>
              <a:t>18/11/2019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FDCCA12-7BDD-44C0-BFDB-838A1483ED0F}"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8033338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613ADF-13C1-4943-8F42-450ABF97F22A}" type="datetimeFigureOut">
              <a:rPr lang="en-GB" smtClean="0">
                <a:solidFill>
                  <a:prstClr val="black">
                    <a:tint val="75000"/>
                  </a:prstClr>
                </a:solidFill>
              </a:rPr>
              <a:pPr/>
              <a:t>18/11/2019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FDCCA12-7BDD-44C0-BFDB-838A1483ED0F}"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1151423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613ADF-13C1-4943-8F42-450ABF97F22A}" type="datetimeFigureOut">
              <a:rPr lang="en-GB" smtClean="0">
                <a:solidFill>
                  <a:prstClr val="black">
                    <a:tint val="75000"/>
                  </a:prstClr>
                </a:solidFill>
              </a:rPr>
              <a:pPr/>
              <a:t>18/11/2019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FDCCA12-7BDD-44C0-BFDB-838A1483ED0F}" type="slidenum">
              <a:rPr lang="en-GB" smtClean="0">
                <a:solidFill>
                  <a:srgbClr val="90C226"/>
                </a:solidFill>
              </a:rPr>
              <a:pPr/>
              <a:t>‹#›</a:t>
            </a:fld>
            <a:endParaRPr lang="en-GB">
              <a:solidFill>
                <a:srgbClr val="90C226"/>
              </a:solidFill>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endParaRPr lang="en-US" dirty="0">
              <a:solidFill>
                <a:srgbClr val="90C226">
                  <a:lumMod val="60000"/>
                  <a:lumOff val="40000"/>
                </a:srgbClr>
              </a:solidFill>
              <a:latin typeface="Arial"/>
            </a:endParaRPr>
          </a:p>
        </p:txBody>
      </p:sp>
    </p:spTree>
    <p:extLst>
      <p:ext uri="{BB962C8B-B14F-4D97-AF65-F5344CB8AC3E}">
        <p14:creationId xmlns:p14="http://schemas.microsoft.com/office/powerpoint/2010/main" val="21183126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613ADF-13C1-4943-8F42-450ABF97F22A}" type="datetimeFigureOut">
              <a:rPr lang="en-GB" smtClean="0">
                <a:solidFill>
                  <a:prstClr val="black">
                    <a:tint val="75000"/>
                  </a:prstClr>
                </a:solidFill>
              </a:rPr>
              <a:pPr/>
              <a:t>18/11/2019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FDCCA12-7BDD-44C0-BFDB-838A1483ED0F}"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2727517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613ADF-13C1-4943-8F42-450ABF97F22A}" type="datetimeFigureOut">
              <a:rPr lang="en-GB" smtClean="0"/>
              <a:t>18/11/2019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DCCA12-7BDD-44C0-BFDB-838A1483ED0F}" type="slidenum">
              <a:rPr lang="en-GB" smtClean="0"/>
              <a:t>‹#›</a:t>
            </a:fld>
            <a:endParaRPr lang="en-GB"/>
          </a:p>
        </p:txBody>
      </p:sp>
    </p:spTree>
    <p:extLst>
      <p:ext uri="{BB962C8B-B14F-4D97-AF65-F5344CB8AC3E}">
        <p14:creationId xmlns:p14="http://schemas.microsoft.com/office/powerpoint/2010/main" val="32595007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613ADF-13C1-4943-8F42-450ABF97F22A}" type="datetimeFigureOut">
              <a:rPr lang="en-GB" smtClean="0">
                <a:solidFill>
                  <a:prstClr val="black">
                    <a:tint val="75000"/>
                  </a:prstClr>
                </a:solidFill>
              </a:rPr>
              <a:pPr/>
              <a:t>18/11/2019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FDCCA12-7BDD-44C0-BFDB-838A1483ED0F}" type="slidenum">
              <a:rPr lang="en-GB" smtClean="0">
                <a:solidFill>
                  <a:srgbClr val="90C226"/>
                </a:solidFill>
              </a:rPr>
              <a:pPr/>
              <a:t>‹#›</a:t>
            </a:fld>
            <a:endParaRPr lang="en-GB">
              <a:solidFill>
                <a:srgbClr val="90C226"/>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37136636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613ADF-13C1-4943-8F42-450ABF97F22A}" type="datetimeFigureOut">
              <a:rPr lang="en-GB" smtClean="0">
                <a:solidFill>
                  <a:prstClr val="black">
                    <a:tint val="75000"/>
                  </a:prstClr>
                </a:solidFill>
              </a:rPr>
              <a:pPr/>
              <a:t>18/11/2019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FDCCA12-7BDD-44C0-BFDB-838A1483ED0F}"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35655528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613ADF-13C1-4943-8F42-450ABF97F22A}" type="datetimeFigureOut">
              <a:rPr lang="en-GB" smtClean="0">
                <a:solidFill>
                  <a:prstClr val="black">
                    <a:tint val="75000"/>
                  </a:prstClr>
                </a:solidFill>
              </a:rPr>
              <a:pPr/>
              <a:t>18/11/2019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FDCCA12-7BDD-44C0-BFDB-838A1483ED0F}"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33595028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613ADF-13C1-4943-8F42-450ABF97F22A}" type="datetimeFigureOut">
              <a:rPr lang="en-GB" smtClean="0">
                <a:solidFill>
                  <a:prstClr val="black">
                    <a:tint val="75000"/>
                  </a:prstClr>
                </a:solidFill>
              </a:rPr>
              <a:pPr/>
              <a:t>18/11/2019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FDCCA12-7BDD-44C0-BFDB-838A1483ED0F}"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18899036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pic>
        <p:nvPicPr>
          <p:cNvPr id="3"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prstClr val="white"/>
                </a:solidFill>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endParaRPr lang="en-GB" dirty="0"/>
          </a:p>
        </p:txBody>
      </p:sp>
    </p:spTree>
    <p:extLst>
      <p:ext uri="{BB962C8B-B14F-4D97-AF65-F5344CB8AC3E}">
        <p14:creationId xmlns:p14="http://schemas.microsoft.com/office/powerpoint/2010/main" val="42026118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D613ADF-13C1-4943-8F42-450ABF97F22A}" type="datetimeFigureOut">
              <a:rPr lang="en-GB" smtClean="0">
                <a:solidFill>
                  <a:prstClr val="black">
                    <a:tint val="75000"/>
                  </a:prstClr>
                </a:solidFill>
              </a:rPr>
              <a:pPr/>
              <a:t>18/11/2019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FDCCA12-7BDD-44C0-BFDB-838A1483ED0F}"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39387816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613ADF-13C1-4943-8F42-450ABF97F22A}" type="datetimeFigureOut">
              <a:rPr lang="en-GB" smtClean="0">
                <a:solidFill>
                  <a:prstClr val="black">
                    <a:tint val="75000"/>
                  </a:prstClr>
                </a:solidFill>
              </a:rPr>
              <a:pPr/>
              <a:t>18/11/2019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FDCCA12-7BDD-44C0-BFDB-838A1483ED0F}"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41345020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613ADF-13C1-4943-8F42-450ABF97F22A}" type="datetimeFigureOut">
              <a:rPr lang="en-GB" smtClean="0">
                <a:solidFill>
                  <a:prstClr val="black">
                    <a:tint val="75000"/>
                  </a:prstClr>
                </a:solidFill>
              </a:rPr>
              <a:pPr/>
              <a:t>18/11/2019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FDCCA12-7BDD-44C0-BFDB-838A1483ED0F}"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22495874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D613ADF-13C1-4943-8F42-450ABF97F22A}" type="datetimeFigureOut">
              <a:rPr lang="en-GB" smtClean="0">
                <a:solidFill>
                  <a:prstClr val="black">
                    <a:tint val="75000"/>
                  </a:prstClr>
                </a:solidFill>
              </a:rPr>
              <a:pPr/>
              <a:t>18/11/2019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FDCCA12-7BDD-44C0-BFDB-838A1483ED0F}"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37446347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D613ADF-13C1-4943-8F42-450ABF97F22A}" type="datetimeFigureOut">
              <a:rPr lang="en-GB" smtClean="0">
                <a:solidFill>
                  <a:prstClr val="black">
                    <a:tint val="75000"/>
                  </a:prstClr>
                </a:solidFill>
              </a:rPr>
              <a:pPr/>
              <a:t>18/11/2019</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4FDCCA12-7BDD-44C0-BFDB-838A1483ED0F}"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230706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D613ADF-13C1-4943-8F42-450ABF97F22A}" type="datetimeFigureOut">
              <a:rPr lang="en-GB" smtClean="0"/>
              <a:t>18/11/2019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DCCA12-7BDD-44C0-BFDB-838A1483ED0F}" type="slidenum">
              <a:rPr lang="en-GB" smtClean="0"/>
              <a:t>‹#›</a:t>
            </a:fld>
            <a:endParaRPr lang="en-GB"/>
          </a:p>
        </p:txBody>
      </p:sp>
    </p:spTree>
    <p:extLst>
      <p:ext uri="{BB962C8B-B14F-4D97-AF65-F5344CB8AC3E}">
        <p14:creationId xmlns:p14="http://schemas.microsoft.com/office/powerpoint/2010/main" val="6153292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D613ADF-13C1-4943-8F42-450ABF97F22A}" type="datetimeFigureOut">
              <a:rPr lang="en-GB" smtClean="0">
                <a:solidFill>
                  <a:prstClr val="black">
                    <a:tint val="75000"/>
                  </a:prstClr>
                </a:solidFill>
              </a:rPr>
              <a:pPr/>
              <a:t>18/11/2019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4FDCCA12-7BDD-44C0-BFDB-838A1483ED0F}"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38398107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613ADF-13C1-4943-8F42-450ABF97F22A}" type="datetimeFigureOut">
              <a:rPr lang="en-GB" smtClean="0">
                <a:solidFill>
                  <a:prstClr val="black">
                    <a:tint val="75000"/>
                  </a:prstClr>
                </a:solidFill>
              </a:rPr>
              <a:pPr/>
              <a:t>18/11/2019</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4FDCCA12-7BDD-44C0-BFDB-838A1483ED0F}"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40144055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613ADF-13C1-4943-8F42-450ABF97F22A}" type="datetimeFigureOut">
              <a:rPr lang="en-GB" smtClean="0">
                <a:solidFill>
                  <a:prstClr val="black">
                    <a:tint val="75000"/>
                  </a:prstClr>
                </a:solidFill>
              </a:rPr>
              <a:pPr/>
              <a:t>18/11/2019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FDCCA12-7BDD-44C0-BFDB-838A1483ED0F}"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29502514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613ADF-13C1-4943-8F42-450ABF97F22A}" type="datetimeFigureOut">
              <a:rPr lang="en-GB" smtClean="0">
                <a:solidFill>
                  <a:prstClr val="black">
                    <a:tint val="75000"/>
                  </a:prstClr>
                </a:solidFill>
              </a:rPr>
              <a:pPr/>
              <a:t>18/11/2019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FDCCA12-7BDD-44C0-BFDB-838A1483ED0F}"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30860730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613ADF-13C1-4943-8F42-450ABF97F22A}" type="datetimeFigureOut">
              <a:rPr lang="en-GB" smtClean="0">
                <a:solidFill>
                  <a:prstClr val="black">
                    <a:tint val="75000"/>
                  </a:prstClr>
                </a:solidFill>
              </a:rPr>
              <a:pPr/>
              <a:t>18/11/2019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FDCCA12-7BDD-44C0-BFDB-838A1483ED0F}"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94963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613ADF-13C1-4943-8F42-450ABF97F22A}" type="datetimeFigureOut">
              <a:rPr lang="en-GB" smtClean="0">
                <a:solidFill>
                  <a:prstClr val="black">
                    <a:tint val="75000"/>
                  </a:prstClr>
                </a:solidFill>
              </a:rPr>
              <a:pPr/>
              <a:t>18/11/2019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FDCCA12-7BDD-44C0-BFDB-838A1483ED0F}" type="slidenum">
              <a:rPr lang="en-GB" smtClean="0">
                <a:solidFill>
                  <a:srgbClr val="90C226"/>
                </a:solidFill>
              </a:rPr>
              <a:pPr/>
              <a:t>‹#›</a:t>
            </a:fld>
            <a:endParaRPr lang="en-GB">
              <a:solidFill>
                <a:srgbClr val="90C226"/>
              </a:solidFill>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endParaRPr lang="en-US" dirty="0">
              <a:solidFill>
                <a:srgbClr val="90C226">
                  <a:lumMod val="60000"/>
                  <a:lumOff val="40000"/>
                </a:srgbClr>
              </a:solidFill>
              <a:latin typeface="Arial"/>
            </a:endParaRPr>
          </a:p>
        </p:txBody>
      </p:sp>
    </p:spTree>
    <p:extLst>
      <p:ext uri="{BB962C8B-B14F-4D97-AF65-F5344CB8AC3E}">
        <p14:creationId xmlns:p14="http://schemas.microsoft.com/office/powerpoint/2010/main" val="36041317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613ADF-13C1-4943-8F42-450ABF97F22A}" type="datetimeFigureOut">
              <a:rPr lang="en-GB" smtClean="0">
                <a:solidFill>
                  <a:prstClr val="black">
                    <a:tint val="75000"/>
                  </a:prstClr>
                </a:solidFill>
              </a:rPr>
              <a:pPr/>
              <a:t>18/11/2019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FDCCA12-7BDD-44C0-BFDB-838A1483ED0F}"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27520025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613ADF-13C1-4943-8F42-450ABF97F22A}" type="datetimeFigureOut">
              <a:rPr lang="en-GB" smtClean="0">
                <a:solidFill>
                  <a:prstClr val="black">
                    <a:tint val="75000"/>
                  </a:prstClr>
                </a:solidFill>
              </a:rPr>
              <a:pPr/>
              <a:t>18/11/2019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FDCCA12-7BDD-44C0-BFDB-838A1483ED0F}" type="slidenum">
              <a:rPr lang="en-GB" smtClean="0">
                <a:solidFill>
                  <a:srgbClr val="90C226"/>
                </a:solidFill>
              </a:rPr>
              <a:pPr/>
              <a:t>‹#›</a:t>
            </a:fld>
            <a:endParaRPr lang="en-GB">
              <a:solidFill>
                <a:srgbClr val="90C226"/>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16320400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613ADF-13C1-4943-8F42-450ABF97F22A}" type="datetimeFigureOut">
              <a:rPr lang="en-GB" smtClean="0">
                <a:solidFill>
                  <a:prstClr val="black">
                    <a:tint val="75000"/>
                  </a:prstClr>
                </a:solidFill>
              </a:rPr>
              <a:pPr/>
              <a:t>18/11/2019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FDCCA12-7BDD-44C0-BFDB-838A1483ED0F}"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8102455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613ADF-13C1-4943-8F42-450ABF97F22A}" type="datetimeFigureOut">
              <a:rPr lang="en-GB" smtClean="0">
                <a:solidFill>
                  <a:prstClr val="black">
                    <a:tint val="75000"/>
                  </a:prstClr>
                </a:solidFill>
              </a:rPr>
              <a:pPr/>
              <a:t>18/11/2019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FDCCA12-7BDD-44C0-BFDB-838A1483ED0F}"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1352750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D613ADF-13C1-4943-8F42-450ABF97F22A}" type="datetimeFigureOut">
              <a:rPr lang="en-GB" smtClean="0"/>
              <a:t>18/11/2019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FDCCA12-7BDD-44C0-BFDB-838A1483ED0F}" type="slidenum">
              <a:rPr lang="en-GB" smtClean="0"/>
              <a:t>‹#›</a:t>
            </a:fld>
            <a:endParaRPr lang="en-GB"/>
          </a:p>
        </p:txBody>
      </p:sp>
    </p:spTree>
    <p:extLst>
      <p:ext uri="{BB962C8B-B14F-4D97-AF65-F5344CB8AC3E}">
        <p14:creationId xmlns:p14="http://schemas.microsoft.com/office/powerpoint/2010/main" val="22929656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613ADF-13C1-4943-8F42-450ABF97F22A}" type="datetimeFigureOut">
              <a:rPr lang="en-GB" smtClean="0">
                <a:solidFill>
                  <a:prstClr val="black">
                    <a:tint val="75000"/>
                  </a:prstClr>
                </a:solidFill>
              </a:rPr>
              <a:pPr/>
              <a:t>18/11/2019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FDCCA12-7BDD-44C0-BFDB-838A1483ED0F}"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11833172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pic>
        <p:nvPicPr>
          <p:cNvPr id="3"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prstClr val="white"/>
                </a:solidFill>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endParaRPr lang="en-GB" dirty="0"/>
          </a:p>
        </p:txBody>
      </p:sp>
    </p:spTree>
    <p:extLst>
      <p:ext uri="{BB962C8B-B14F-4D97-AF65-F5344CB8AC3E}">
        <p14:creationId xmlns:p14="http://schemas.microsoft.com/office/powerpoint/2010/main" val="4230645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D613ADF-13C1-4943-8F42-450ABF97F22A}" type="datetimeFigureOut">
              <a:rPr lang="en-GB" smtClean="0"/>
              <a:t>18/11/2019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FDCCA12-7BDD-44C0-BFDB-838A1483ED0F}" type="slidenum">
              <a:rPr lang="en-GB" smtClean="0"/>
              <a:t>‹#›</a:t>
            </a:fld>
            <a:endParaRPr lang="en-GB"/>
          </a:p>
        </p:txBody>
      </p:sp>
    </p:spTree>
    <p:extLst>
      <p:ext uri="{BB962C8B-B14F-4D97-AF65-F5344CB8AC3E}">
        <p14:creationId xmlns:p14="http://schemas.microsoft.com/office/powerpoint/2010/main" val="960347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613ADF-13C1-4943-8F42-450ABF97F22A}" type="datetimeFigureOut">
              <a:rPr lang="en-GB" smtClean="0"/>
              <a:t>18/11/2019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FDCCA12-7BDD-44C0-BFDB-838A1483ED0F}" type="slidenum">
              <a:rPr lang="en-GB" smtClean="0"/>
              <a:t>‹#›</a:t>
            </a:fld>
            <a:endParaRPr lang="en-GB"/>
          </a:p>
        </p:txBody>
      </p:sp>
    </p:spTree>
    <p:extLst>
      <p:ext uri="{BB962C8B-B14F-4D97-AF65-F5344CB8AC3E}">
        <p14:creationId xmlns:p14="http://schemas.microsoft.com/office/powerpoint/2010/main" val="3762552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613ADF-13C1-4943-8F42-450ABF97F22A}" type="datetimeFigureOut">
              <a:rPr lang="en-GB" smtClean="0"/>
              <a:t>18/11/2019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DCCA12-7BDD-44C0-BFDB-838A1483ED0F}" type="slidenum">
              <a:rPr lang="en-GB" smtClean="0"/>
              <a:t>‹#›</a:t>
            </a:fld>
            <a:endParaRPr lang="en-GB"/>
          </a:p>
        </p:txBody>
      </p:sp>
    </p:spTree>
    <p:extLst>
      <p:ext uri="{BB962C8B-B14F-4D97-AF65-F5344CB8AC3E}">
        <p14:creationId xmlns:p14="http://schemas.microsoft.com/office/powerpoint/2010/main" val="3978540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613ADF-13C1-4943-8F42-450ABF97F22A}" type="datetimeFigureOut">
              <a:rPr lang="en-GB" smtClean="0"/>
              <a:t>18/11/2019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DCCA12-7BDD-44C0-BFDB-838A1483ED0F}" type="slidenum">
              <a:rPr lang="en-GB" smtClean="0"/>
              <a:t>‹#›</a:t>
            </a:fld>
            <a:endParaRPr lang="en-GB"/>
          </a:p>
        </p:txBody>
      </p:sp>
    </p:spTree>
    <p:extLst>
      <p:ext uri="{BB962C8B-B14F-4D97-AF65-F5344CB8AC3E}">
        <p14:creationId xmlns:p14="http://schemas.microsoft.com/office/powerpoint/2010/main" val="1368329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60">
          <a:fgClr>
            <a:schemeClr val="bg1">
              <a:lumMod val="75000"/>
            </a:schemeClr>
          </a:fgClr>
          <a:bgClr>
            <a:schemeClr val="bg1"/>
          </a:bgClr>
        </a:patt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D613ADF-13C1-4943-8F42-450ABF97F22A}" type="datetimeFigureOut">
              <a:rPr lang="en-GB" smtClean="0"/>
              <a:t>18/11/2019</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FDCCA12-7BDD-44C0-BFDB-838A1483ED0F}" type="slidenum">
              <a:rPr lang="en-GB" smtClean="0"/>
              <a:t>‹#›</a:t>
            </a:fld>
            <a:endParaRPr lang="en-GB"/>
          </a:p>
        </p:txBody>
      </p:sp>
    </p:spTree>
    <p:extLst>
      <p:ext uri="{BB962C8B-B14F-4D97-AF65-F5344CB8AC3E}">
        <p14:creationId xmlns:p14="http://schemas.microsoft.com/office/powerpoint/2010/main" val="2270005662"/>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pct60">
          <a:fgClr>
            <a:schemeClr val="bg1">
              <a:lumMod val="75000"/>
            </a:schemeClr>
          </a:fgClr>
          <a:bgClr>
            <a:schemeClr val="bg1"/>
          </a:bgClr>
        </a:patt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D613ADF-13C1-4943-8F42-450ABF97F22A}" type="datetimeFigureOut">
              <a:rPr lang="en-GB" smtClean="0">
                <a:solidFill>
                  <a:prstClr val="black">
                    <a:tint val="75000"/>
                  </a:prstClr>
                </a:solidFill>
              </a:rPr>
              <a:pPr/>
              <a:t>18/11/2019</a:t>
            </a:fld>
            <a:endParaRPr lang="en-GB">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FDCCA12-7BDD-44C0-BFDB-838A1483ED0F}"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82750837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pattFill prst="pct60">
          <a:fgClr>
            <a:schemeClr val="bg1">
              <a:lumMod val="75000"/>
            </a:schemeClr>
          </a:fgClr>
          <a:bgClr>
            <a:schemeClr val="bg1"/>
          </a:bgClr>
        </a:patt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D613ADF-13C1-4943-8F42-450ABF97F22A}" type="datetimeFigureOut">
              <a:rPr lang="en-GB" smtClean="0">
                <a:solidFill>
                  <a:prstClr val="black">
                    <a:tint val="75000"/>
                  </a:prstClr>
                </a:solidFill>
              </a:rPr>
              <a:pPr/>
              <a:t>18/11/2019</a:t>
            </a:fld>
            <a:endParaRPr lang="en-GB">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FDCCA12-7BDD-44C0-BFDB-838A1483ED0F}"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1726182745"/>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4.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JW0EwxRKRGQ" TargetMode="External"/><Relationship Id="rId2" Type="http://schemas.openxmlformats.org/officeDocument/2006/relationships/hyperlink" Target="http://irishhistorybitesize.com/irish-civil-war-rte-summary-video/"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51.xml"/><Relationship Id="rId4" Type="http://schemas.openxmlformats.org/officeDocument/2006/relationships/hyperlink" Target="https://www.youtube.com/watch?v=seoDCh18RvM"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
        <p:cNvGrpSpPr/>
        <p:nvPr/>
      </p:nvGrpSpPr>
      <p:grpSpPr>
        <a:xfrm>
          <a:off x="0" y="0"/>
          <a:ext cx="0" cy="0"/>
          <a:chOff x="0" y="0"/>
          <a:chExt cx="0" cy="0"/>
        </a:xfrm>
      </p:grpSpPr>
      <p:pic>
        <p:nvPicPr>
          <p:cNvPr id="3084" name="Picture 12" descr="C:\Users\maire\Documents\Féach Thart a 8 Stair\An Cogadh Cathartha\Prisoner _ A prisoner under escort at the South Western Fron… _ Flickr_files\6417469255_da2a7b8281_b.jpg"/>
          <p:cNvPicPr>
            <a:picLocks noChangeAspect="1" noChangeArrowheads="1"/>
          </p:cNvPicPr>
          <p:nvPr/>
        </p:nvPicPr>
        <p:blipFill rotWithShape="1">
          <a:blip r:embed="rId3">
            <a:extLst>
              <a:ext uri="{28A0092B-C50C-407E-A947-70E740481C1C}">
                <a14:useLocalDpi xmlns:a14="http://schemas.microsoft.com/office/drawing/2010/main" val="0"/>
              </a:ext>
            </a:extLst>
          </a:blip>
          <a:srcRect l="850" t="13976" r="5838"/>
          <a:stretch/>
        </p:blipFill>
        <p:spPr bwMode="auto">
          <a:xfrm>
            <a:off x="174625" y="216000"/>
            <a:ext cx="11844000" cy="6394416"/>
          </a:xfrm>
          <a:prstGeom prst="rect">
            <a:avLst/>
          </a:prstGeom>
          <a:noFill/>
          <a:ln w="6350">
            <a:solidFill>
              <a:schemeClr val="bg2">
                <a:lumMod val="50000"/>
              </a:schemeClr>
            </a:solidFill>
          </a:ln>
          <a:extLst>
            <a:ext uri="{909E8E84-426E-40DD-AFC4-6F175D3DCCD1}">
              <a14:hiddenFill xmlns:a14="http://schemas.microsoft.com/office/drawing/2010/main">
                <a:solidFill>
                  <a:srgbClr val="FFFFFF"/>
                </a:solidFill>
              </a14:hiddenFill>
            </a:ext>
          </a:extLst>
        </p:spPr>
      </p:pic>
      <p:pic>
        <p:nvPicPr>
          <p:cNvPr id="3082" name="Picture 10" descr="C:\Users\maire\Documents\Féach Thart a 8 Stair\An Cogadh Cathartha\Prisoner _ A prisoner under escort at the South Western Fron… _ Flickr_files\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100" y="775970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ttps://geo.yahoo.com/b?s=79260057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0" y="-136525"/>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802984" y="4591414"/>
            <a:ext cx="4752243" cy="1938992"/>
          </a:xfrm>
          <a:prstGeom prst="rect">
            <a:avLst/>
          </a:prstGeom>
          <a:noFill/>
        </p:spPr>
        <p:txBody>
          <a:bodyPr wrap="square" rtlCol="0">
            <a:spAutoFit/>
          </a:bodyPr>
          <a:lstStyle/>
          <a:p>
            <a:r>
              <a:rPr lang="en-GB" sz="6000" dirty="0" smtClean="0">
                <a:solidFill>
                  <a:prstClr val="black"/>
                </a:solidFill>
                <a:latin typeface="Franklin Gothic Heavy" panose="020B0903020102020204" pitchFamily="34" charset="0"/>
              </a:rPr>
              <a:t>An </a:t>
            </a:r>
            <a:r>
              <a:rPr lang="ga-IE" sz="6000" dirty="0" smtClean="0">
                <a:solidFill>
                  <a:prstClr val="black"/>
                </a:solidFill>
                <a:latin typeface="Franklin Gothic Heavy" panose="020B0903020102020204" pitchFamily="34" charset="0"/>
              </a:rPr>
              <a:t>Cogadh Cathartha</a:t>
            </a:r>
            <a:endParaRPr lang="ga-IE" sz="6000" dirty="0">
              <a:solidFill>
                <a:prstClr val="black"/>
              </a:solidFill>
              <a:latin typeface="Franklin Gothic Heavy" panose="020B0903020102020204" pitchFamily="34" charset="0"/>
            </a:endParaRPr>
          </a:p>
        </p:txBody>
      </p:sp>
      <p:sp>
        <p:nvSpPr>
          <p:cNvPr id="6" name="Bosca téacs 2"/>
          <p:cNvSpPr txBox="1"/>
          <p:nvPr/>
        </p:nvSpPr>
        <p:spPr>
          <a:xfrm rot="16200000">
            <a:off x="-1283518" y="5225752"/>
            <a:ext cx="2782487" cy="215444"/>
          </a:xfrm>
          <a:prstGeom prst="rect">
            <a:avLst/>
          </a:prstGeom>
          <a:noFill/>
        </p:spPr>
        <p:txBody>
          <a:bodyPr wrap="square" rtlCol="0">
            <a:spAutoFit/>
          </a:bodyPr>
          <a:lstStyle/>
          <a:p>
            <a:r>
              <a:rPr lang="en-US" sz="800" dirty="0" smtClean="0"/>
              <a:t>Le </a:t>
            </a:r>
            <a:r>
              <a:rPr lang="ga-IE" sz="800" dirty="0" smtClean="0"/>
              <a:t>caoinchead ó Leabharlann Náisiúnta na hÉireann</a:t>
            </a:r>
            <a:endParaRPr lang="ga-IE" sz="800" dirty="0"/>
          </a:p>
        </p:txBody>
      </p:sp>
    </p:spTree>
    <p:extLst>
      <p:ext uri="{BB962C8B-B14F-4D97-AF65-F5344CB8AC3E}">
        <p14:creationId xmlns:p14="http://schemas.microsoft.com/office/powerpoint/2010/main" val="6800096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p:cNvSpPr/>
          <p:nvPr/>
        </p:nvSpPr>
        <p:spPr>
          <a:xfrm>
            <a:off x="144379" y="253219"/>
            <a:ext cx="11875167" cy="6264000"/>
          </a:xfrm>
          <a:prstGeom prst="rect">
            <a:avLst/>
          </a:prstGeom>
          <a:solidFill>
            <a:schemeClr val="bg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sp>
        <p:nvSpPr>
          <p:cNvPr id="6" name="Rectangle 5"/>
          <p:cNvSpPr/>
          <p:nvPr/>
        </p:nvSpPr>
        <p:spPr>
          <a:xfrm>
            <a:off x="7321299" y="1353098"/>
            <a:ext cx="4313280" cy="3655642"/>
          </a:xfrm>
          <a:prstGeom prst="rect">
            <a:avLst/>
          </a:prstGeom>
          <a:solidFill>
            <a:schemeClr val="bg1">
              <a:lumMod val="75000"/>
            </a:schemeClr>
          </a:solidFill>
          <a:ln w="635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altLang="en-US" sz="2000" dirty="0" smtClean="0">
                <a:solidFill>
                  <a:schemeClr val="tx1"/>
                </a:solidFill>
                <a:latin typeface="Tw Cen MT" panose="020B0602020104020603" pitchFamily="34" charset="0"/>
                <a:ea typeface="MS PGothic" panose="020B0600070205080204" pitchFamily="34" charset="-128"/>
              </a:rPr>
              <a:t>Faoi earrach na bliana 1923 bhí greim daingean go maith ag rialtas an </a:t>
            </a:r>
            <a:r>
              <a:rPr lang="ga-IE" altLang="en-US" sz="2000" dirty="0" err="1" smtClean="0">
                <a:solidFill>
                  <a:schemeClr val="tx1"/>
                </a:solidFill>
                <a:latin typeface="Tw Cen MT" panose="020B0602020104020603" pitchFamily="34" charset="0"/>
                <a:ea typeface="MS PGothic" panose="020B0600070205080204" pitchFamily="34" charset="-128"/>
              </a:rPr>
              <a:t>tSaorstáit</a:t>
            </a:r>
            <a:r>
              <a:rPr lang="ga-IE" altLang="en-US" sz="2000" dirty="0" smtClean="0">
                <a:solidFill>
                  <a:schemeClr val="tx1"/>
                </a:solidFill>
                <a:latin typeface="Tw Cen MT" panose="020B0602020104020603" pitchFamily="34" charset="0"/>
                <a:ea typeface="MS PGothic" panose="020B0600070205080204" pitchFamily="34" charset="-128"/>
              </a:rPr>
              <a:t> ar an tír. Thuig ceannairí na </a:t>
            </a:r>
            <a:r>
              <a:rPr lang="ga-IE" altLang="en-US" sz="2000" dirty="0" err="1" smtClean="0">
                <a:solidFill>
                  <a:schemeClr val="tx1"/>
                </a:solidFill>
                <a:latin typeface="Tw Cen MT" panose="020B0602020104020603" pitchFamily="34" charset="0"/>
                <a:ea typeface="MS PGothic" panose="020B0600070205080204" pitchFamily="34" charset="-128"/>
              </a:rPr>
              <a:t>Neamhrialtach</a:t>
            </a:r>
            <a:r>
              <a:rPr lang="ga-IE" altLang="en-US" sz="2000" dirty="0" smtClean="0">
                <a:solidFill>
                  <a:schemeClr val="tx1"/>
                </a:solidFill>
                <a:latin typeface="Tw Cen MT" panose="020B0602020104020603" pitchFamily="34" charset="0"/>
                <a:ea typeface="MS PGothic" panose="020B0600070205080204" pitchFamily="34" charset="-128"/>
              </a:rPr>
              <a:t> nach bhfaighidís an lámh in uachtar. Ní raibh mórán uirlisí troda ná armlóin fágtha acu. Ní raibh mórán tacaíochta á fáil acu ó ghnáthmhuintir na tíre ach an oiread. Dá bhrí sin, leag na </a:t>
            </a:r>
            <a:r>
              <a:rPr lang="ga-IE" altLang="en-US" sz="2000" dirty="0" err="1" smtClean="0">
                <a:solidFill>
                  <a:schemeClr val="tx1"/>
                </a:solidFill>
                <a:latin typeface="Tw Cen MT" panose="020B0602020104020603" pitchFamily="34" charset="0"/>
                <a:ea typeface="MS PGothic" panose="020B0600070205080204" pitchFamily="34" charset="-128"/>
              </a:rPr>
              <a:t>Neamhrialtaigh</a:t>
            </a:r>
            <a:r>
              <a:rPr lang="ga-IE" altLang="en-US" sz="2000" dirty="0" smtClean="0">
                <a:solidFill>
                  <a:schemeClr val="tx1"/>
                </a:solidFill>
                <a:latin typeface="Tw Cen MT" panose="020B0602020104020603" pitchFamily="34" charset="0"/>
                <a:ea typeface="MS PGothic" panose="020B0600070205080204" pitchFamily="34" charset="-128"/>
              </a:rPr>
              <a:t> uathu a gcuid uirlisí troda agus, i </a:t>
            </a:r>
            <a:r>
              <a:rPr lang="en-US" altLang="en-US" sz="2000" dirty="0" err="1" smtClean="0">
                <a:solidFill>
                  <a:schemeClr val="tx1"/>
                </a:solidFill>
                <a:latin typeface="Tw Cen MT" panose="020B0602020104020603" pitchFamily="34" charset="0"/>
                <a:ea typeface="MS PGothic" panose="020B0600070205080204" pitchFamily="34" charset="-128"/>
              </a:rPr>
              <a:t>mí</a:t>
            </a:r>
            <a:r>
              <a:rPr lang="en-US" altLang="en-US" sz="2000" dirty="0" smtClean="0">
                <a:solidFill>
                  <a:schemeClr val="tx1"/>
                </a:solidFill>
                <a:latin typeface="Tw Cen MT" panose="020B0602020104020603" pitchFamily="34" charset="0"/>
                <a:ea typeface="MS PGothic" panose="020B0600070205080204" pitchFamily="34" charset="-128"/>
              </a:rPr>
              <a:t> </a:t>
            </a:r>
            <a:r>
              <a:rPr lang="ga-IE" altLang="en-US" sz="2000" dirty="0" smtClean="0">
                <a:solidFill>
                  <a:schemeClr val="tx1"/>
                </a:solidFill>
                <a:latin typeface="Tw Cen MT" panose="020B0602020104020603" pitchFamily="34" charset="0"/>
                <a:ea typeface="MS PGothic" panose="020B0600070205080204" pitchFamily="34" charset="-128"/>
              </a:rPr>
              <a:t>Aibreáin 1923, tháinig deireadh leis an gCogadh Cathartha. </a:t>
            </a:r>
            <a:endParaRPr lang="ga-IE" altLang="en-US" sz="2000" dirty="0">
              <a:solidFill>
                <a:schemeClr val="tx1"/>
              </a:solidFill>
              <a:latin typeface="Tw Cen MT" panose="020B0602020104020603" pitchFamily="34" charset="0"/>
              <a:ea typeface="MS PGothic" panose="020B0600070205080204" pitchFamily="34" charset="-128"/>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059" y="423689"/>
            <a:ext cx="3690901" cy="270470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70748" y="3080358"/>
            <a:ext cx="3412188" cy="250446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1" name="Bosca téacs 2"/>
          <p:cNvSpPr txBox="1"/>
          <p:nvPr/>
        </p:nvSpPr>
        <p:spPr>
          <a:xfrm rot="16200000">
            <a:off x="-1058192" y="1636384"/>
            <a:ext cx="2672502" cy="215446"/>
          </a:xfrm>
          <a:prstGeom prst="rect">
            <a:avLst/>
          </a:prstGeom>
          <a:noFill/>
        </p:spPr>
        <p:txBody>
          <a:bodyPr wrap="square" rtlCol="0">
            <a:spAutoFit/>
          </a:bodyPr>
          <a:lstStyle/>
          <a:p>
            <a:r>
              <a:rPr lang="en-US" sz="800" dirty="0" smtClean="0"/>
              <a:t>Le </a:t>
            </a:r>
            <a:r>
              <a:rPr lang="ga-IE" sz="800" dirty="0" smtClean="0"/>
              <a:t>caoinchead ó Leabharlann Náisiúnta na hÉireann</a:t>
            </a:r>
            <a:endParaRPr lang="ga-IE" sz="800" dirty="0"/>
          </a:p>
        </p:txBody>
      </p:sp>
      <p:sp>
        <p:nvSpPr>
          <p:cNvPr id="12" name="Bosca téacs 2"/>
          <p:cNvSpPr txBox="1"/>
          <p:nvPr/>
        </p:nvSpPr>
        <p:spPr>
          <a:xfrm rot="16200000">
            <a:off x="2434497" y="4224868"/>
            <a:ext cx="2672502" cy="215446"/>
          </a:xfrm>
          <a:prstGeom prst="rect">
            <a:avLst/>
          </a:prstGeom>
          <a:noFill/>
        </p:spPr>
        <p:txBody>
          <a:bodyPr wrap="square" rtlCol="0">
            <a:spAutoFit/>
          </a:bodyPr>
          <a:lstStyle/>
          <a:p>
            <a:r>
              <a:rPr lang="en-US" sz="800" dirty="0" smtClean="0"/>
              <a:t>Le </a:t>
            </a:r>
            <a:r>
              <a:rPr lang="ga-IE" sz="800" dirty="0" smtClean="0"/>
              <a:t>caoinchead ó Leabharlann Náisiúnta na hÉireann</a:t>
            </a:r>
            <a:endParaRPr lang="ga-IE" sz="800" dirty="0"/>
          </a:p>
        </p:txBody>
      </p:sp>
      <p:sp>
        <p:nvSpPr>
          <p:cNvPr id="8" name="TextBox 7"/>
          <p:cNvSpPr txBox="1"/>
          <p:nvPr/>
        </p:nvSpPr>
        <p:spPr>
          <a:xfrm>
            <a:off x="385783" y="3204596"/>
            <a:ext cx="4061392" cy="307777"/>
          </a:xfrm>
          <a:prstGeom prst="rect">
            <a:avLst/>
          </a:prstGeom>
          <a:noFill/>
        </p:spPr>
        <p:txBody>
          <a:bodyPr wrap="square" rtlCol="0">
            <a:spAutoFit/>
          </a:bodyPr>
          <a:lstStyle/>
          <a:p>
            <a:r>
              <a:rPr lang="ga-IE" sz="1400" dirty="0" smtClean="0">
                <a:latin typeface="Tw Cen MT" panose="020B0602020104020603" pitchFamily="34" charset="0"/>
                <a:ea typeface="MS PGothic" panose="020B0600070205080204" pitchFamily="34" charset="-128"/>
              </a:rPr>
              <a:t>Saighdiúirí de chuid an Airm Náisiúnta</a:t>
            </a:r>
            <a:endParaRPr lang="ga-IE" sz="1400" dirty="0">
              <a:latin typeface="Tw Cen MT" panose="020B0602020104020603" pitchFamily="34" charset="0"/>
              <a:ea typeface="MS PGothic" panose="020B0600070205080204" pitchFamily="34" charset="-128"/>
            </a:endParaRPr>
          </a:p>
        </p:txBody>
      </p:sp>
      <p:sp>
        <p:nvSpPr>
          <p:cNvPr id="10" name="TextBox 9"/>
          <p:cNvSpPr txBox="1"/>
          <p:nvPr/>
        </p:nvSpPr>
        <p:spPr>
          <a:xfrm>
            <a:off x="3878925" y="5668644"/>
            <a:ext cx="3658274" cy="523220"/>
          </a:xfrm>
          <a:prstGeom prst="rect">
            <a:avLst/>
          </a:prstGeom>
          <a:noFill/>
        </p:spPr>
        <p:txBody>
          <a:bodyPr wrap="square" rtlCol="0">
            <a:spAutoFit/>
          </a:bodyPr>
          <a:lstStyle/>
          <a:p>
            <a:r>
              <a:rPr lang="ga-IE" sz="1400" dirty="0" smtClean="0">
                <a:latin typeface="Tw Cen MT" panose="020B0602020104020603" pitchFamily="34" charset="0"/>
                <a:ea typeface="MS PGothic" panose="020B0600070205080204" pitchFamily="34" charset="-128"/>
              </a:rPr>
              <a:t>Saighdiúirí de chuid an Airm Náisiúnta ar bord loinge le linn an Chogaidh Chathartha</a:t>
            </a:r>
            <a:endParaRPr lang="ga-IE" sz="1400" dirty="0">
              <a:latin typeface="Tw Cen MT" panose="020B0602020104020603" pitchFamily="34" charset="0"/>
              <a:ea typeface="MS PGothic" panose="020B0600070205080204" pitchFamily="34" charset="-128"/>
            </a:endParaRPr>
          </a:p>
        </p:txBody>
      </p:sp>
    </p:spTree>
    <p:extLst>
      <p:ext uri="{BB962C8B-B14F-4D97-AF65-F5344CB8AC3E}">
        <p14:creationId xmlns:p14="http://schemas.microsoft.com/office/powerpoint/2010/main" val="46294654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144379" y="253219"/>
            <a:ext cx="11875167" cy="6264000"/>
          </a:xfrm>
          <a:prstGeom prst="rect">
            <a:avLst/>
          </a:prstGeom>
          <a:solidFill>
            <a:schemeClr val="bg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sp>
        <p:nvSpPr>
          <p:cNvPr id="9" name="Rectangle 8"/>
          <p:cNvSpPr/>
          <p:nvPr/>
        </p:nvSpPr>
        <p:spPr>
          <a:xfrm>
            <a:off x="580021" y="1594914"/>
            <a:ext cx="5621931" cy="1697903"/>
          </a:xfrm>
          <a:prstGeom prst="rect">
            <a:avLst/>
          </a:prstGeom>
          <a:solidFill>
            <a:schemeClr val="bg1">
              <a:lumMod val="75000"/>
            </a:schemeClr>
          </a:solidFill>
          <a:ln w="635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ga-IE" altLang="en-US" sz="1600" dirty="0" smtClean="0">
              <a:solidFill>
                <a:schemeClr val="tx1"/>
              </a:solidFill>
              <a:latin typeface="Comic Sans MS" panose="030F0702030302020204" pitchFamily="66" charset="0"/>
              <a:ea typeface="MS PGothic" panose="020B0600070205080204" pitchFamily="34" charset="-128"/>
            </a:endParaRPr>
          </a:p>
          <a:p>
            <a:pPr algn="ctr">
              <a:defRPr/>
            </a:pPr>
            <a:r>
              <a:rPr lang="ga-IE" altLang="en-US" sz="2000" dirty="0" smtClean="0">
                <a:solidFill>
                  <a:schemeClr val="tx1"/>
                </a:solidFill>
                <a:latin typeface="Tw Cen MT" panose="020B0602020104020603" pitchFamily="34" charset="0"/>
                <a:ea typeface="MS PGothic" panose="020B0600070205080204" pitchFamily="34" charset="-128"/>
              </a:rPr>
              <a:t>Maraíodh na céadta </a:t>
            </a:r>
            <a:r>
              <a:rPr lang="en-IE" altLang="en-US" sz="2000" dirty="0" smtClean="0">
                <a:solidFill>
                  <a:schemeClr val="tx1"/>
                </a:solidFill>
                <a:latin typeface="Tw Cen MT" panose="020B0602020104020603" pitchFamily="34" charset="0"/>
                <a:ea typeface="MS PGothic" panose="020B0600070205080204" pitchFamily="34" charset="-128"/>
              </a:rPr>
              <a:t>le </a:t>
            </a:r>
            <a:r>
              <a:rPr lang="ga-IE" altLang="en-US" sz="2000" dirty="0" smtClean="0">
                <a:solidFill>
                  <a:schemeClr val="tx1"/>
                </a:solidFill>
                <a:latin typeface="Tw Cen MT" panose="020B0602020104020603" pitchFamily="34" charset="0"/>
                <a:ea typeface="MS PGothic" panose="020B0600070205080204" pitchFamily="34" charset="-128"/>
              </a:rPr>
              <a:t>linn</a:t>
            </a:r>
            <a:r>
              <a:rPr lang="en-IE" altLang="en-US" sz="2000" dirty="0" smtClean="0">
                <a:solidFill>
                  <a:schemeClr val="tx1"/>
                </a:solidFill>
                <a:latin typeface="Tw Cen MT" panose="020B0602020104020603" pitchFamily="34" charset="0"/>
                <a:ea typeface="MS PGothic" panose="020B0600070205080204" pitchFamily="34" charset="-128"/>
              </a:rPr>
              <a:t> </a:t>
            </a:r>
            <a:r>
              <a:rPr lang="ga-IE" altLang="en-US" sz="2000" dirty="0" smtClean="0">
                <a:solidFill>
                  <a:schemeClr val="tx1"/>
                </a:solidFill>
                <a:latin typeface="Tw Cen MT" panose="020B0602020104020603" pitchFamily="34" charset="0"/>
                <a:ea typeface="MS PGothic" panose="020B0600070205080204" pitchFamily="34" charset="-128"/>
              </a:rPr>
              <a:t>an Chogaidh Chathartha. Cuireadh na mílte i bpríosún. Rinneadh luach na milliún punt</a:t>
            </a:r>
            <a:r>
              <a:rPr lang="en-US" altLang="en-US" sz="2000" dirty="0" smtClean="0">
                <a:solidFill>
                  <a:schemeClr val="tx1"/>
                </a:solidFill>
                <a:latin typeface="Tw Cen MT" panose="020B0602020104020603" pitchFamily="34" charset="0"/>
                <a:ea typeface="MS PGothic" panose="020B0600070205080204" pitchFamily="34" charset="-128"/>
              </a:rPr>
              <a:t> de</a:t>
            </a:r>
            <a:r>
              <a:rPr lang="ga-IE" altLang="en-US" sz="2000" dirty="0" smtClean="0">
                <a:solidFill>
                  <a:schemeClr val="tx1"/>
                </a:solidFill>
                <a:latin typeface="Tw Cen MT" panose="020B0602020104020603" pitchFamily="34" charset="0"/>
                <a:ea typeface="MS PGothic" panose="020B0600070205080204" pitchFamily="34" charset="-128"/>
              </a:rPr>
              <a:t> dhamáiste. Scriosadh bóithre, iarnróid, droichid, siopaí agus tithe. Bhí an t-uafás daoine</a:t>
            </a:r>
          </a:p>
          <a:p>
            <a:pPr algn="ctr">
              <a:defRPr/>
            </a:pPr>
            <a:r>
              <a:rPr lang="en-IE" altLang="en-US" sz="2000" dirty="0" smtClean="0">
                <a:solidFill>
                  <a:schemeClr val="tx1"/>
                </a:solidFill>
                <a:latin typeface="Tw Cen MT" panose="020B0602020104020603" pitchFamily="34" charset="0"/>
                <a:ea typeface="MS PGothic" panose="020B0600070205080204" pitchFamily="34" charset="-128"/>
              </a:rPr>
              <a:t> </a:t>
            </a:r>
            <a:r>
              <a:rPr lang="ga-IE" altLang="en-US" sz="2000" dirty="0" smtClean="0">
                <a:solidFill>
                  <a:schemeClr val="tx1"/>
                </a:solidFill>
                <a:latin typeface="Tw Cen MT" panose="020B0602020104020603" pitchFamily="34" charset="0"/>
                <a:ea typeface="MS PGothic" panose="020B0600070205080204" pitchFamily="34" charset="-128"/>
              </a:rPr>
              <a:t>gan obair. </a:t>
            </a:r>
          </a:p>
          <a:p>
            <a:pPr algn="ctr">
              <a:defRPr/>
            </a:pPr>
            <a:r>
              <a:rPr lang="ga-IE" altLang="en-US" sz="1600" dirty="0" smtClean="0">
                <a:solidFill>
                  <a:schemeClr val="tx1"/>
                </a:solidFill>
                <a:latin typeface="Comic Sans MS" panose="030F0702030302020204" pitchFamily="66" charset="0"/>
                <a:ea typeface="MS PGothic" panose="020B0600070205080204" pitchFamily="34" charset="-128"/>
              </a:rPr>
              <a:t> </a:t>
            </a:r>
            <a:endParaRPr lang="ga-IE" altLang="en-US" sz="1600" dirty="0">
              <a:solidFill>
                <a:schemeClr val="tx1"/>
              </a:solidFill>
              <a:latin typeface="Comic Sans MS" panose="030F0702030302020204" pitchFamily="66" charset="0"/>
              <a:ea typeface="MS PGothic" panose="020B0600070205080204" pitchFamily="34" charset="-128"/>
            </a:endParaRPr>
          </a:p>
        </p:txBody>
      </p:sp>
      <p:sp>
        <p:nvSpPr>
          <p:cNvPr id="10" name="Rectangle 9"/>
          <p:cNvSpPr/>
          <p:nvPr/>
        </p:nvSpPr>
        <p:spPr>
          <a:xfrm>
            <a:off x="580021" y="3428239"/>
            <a:ext cx="5621931" cy="2112013"/>
          </a:xfrm>
          <a:prstGeom prst="rect">
            <a:avLst/>
          </a:prstGeom>
          <a:solidFill>
            <a:schemeClr val="bg1">
              <a:lumMod val="75000"/>
            </a:schemeClr>
          </a:solidFill>
          <a:ln w="635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altLang="en-US" sz="2000" dirty="0" smtClean="0">
                <a:solidFill>
                  <a:schemeClr val="tx1"/>
                </a:solidFill>
                <a:latin typeface="Tw Cen MT" panose="020B0602020104020603" pitchFamily="34" charset="0"/>
                <a:ea typeface="MS PGothic" panose="020B0600070205080204" pitchFamily="34" charset="-128"/>
              </a:rPr>
              <a:t>Rud ba mheasa fós, mhair an cogadh i gcuimhne na ndaoine agus bhí an tír scoilte ina dhá leath dá réir. Bhí pobail sna bailte agus sna sráidbhailte curtha </a:t>
            </a:r>
            <a:r>
              <a:rPr lang="en-IE" altLang="en-US" sz="2000" dirty="0" smtClean="0">
                <a:solidFill>
                  <a:schemeClr val="tx1"/>
                </a:solidFill>
                <a:latin typeface="Tw Cen MT" panose="020B0602020104020603" pitchFamily="34" charset="0"/>
                <a:ea typeface="MS PGothic" panose="020B0600070205080204" pitchFamily="34" charset="-128"/>
              </a:rPr>
              <a:t/>
            </a:r>
            <a:br>
              <a:rPr lang="en-IE" altLang="en-US" sz="2000" dirty="0" smtClean="0">
                <a:solidFill>
                  <a:schemeClr val="tx1"/>
                </a:solidFill>
                <a:latin typeface="Tw Cen MT" panose="020B0602020104020603" pitchFamily="34" charset="0"/>
                <a:ea typeface="MS PGothic" panose="020B0600070205080204" pitchFamily="34" charset="-128"/>
              </a:rPr>
            </a:br>
            <a:r>
              <a:rPr lang="ga-IE" altLang="en-US" sz="2000" dirty="0" smtClean="0">
                <a:solidFill>
                  <a:schemeClr val="tx1"/>
                </a:solidFill>
                <a:latin typeface="Tw Cen MT" panose="020B0602020104020603" pitchFamily="34" charset="0"/>
                <a:ea typeface="MS PGothic" panose="020B0600070205080204" pitchFamily="34" charset="-128"/>
              </a:rPr>
              <a:t>in éadan a chéile. Bhí gaolta</a:t>
            </a:r>
            <a:r>
              <a:rPr lang="en-IE" altLang="en-US" sz="2000" dirty="0" smtClean="0">
                <a:solidFill>
                  <a:schemeClr val="tx1"/>
                </a:solidFill>
                <a:latin typeface="Tw Cen MT" panose="020B0602020104020603" pitchFamily="34" charset="0"/>
                <a:ea typeface="MS PGothic" panose="020B0600070205080204" pitchFamily="34" charset="-128"/>
              </a:rPr>
              <a:t> </a:t>
            </a:r>
            <a:r>
              <a:rPr lang="ga-IE" altLang="en-US" sz="2000" dirty="0" smtClean="0">
                <a:solidFill>
                  <a:schemeClr val="tx1"/>
                </a:solidFill>
                <a:latin typeface="Tw Cen MT" panose="020B0602020104020603" pitchFamily="34" charset="0"/>
                <a:ea typeface="MS PGothic" panose="020B0600070205080204" pitchFamily="34" charset="-128"/>
              </a:rPr>
              <a:t>curtha in éadan</a:t>
            </a:r>
            <a:r>
              <a:rPr lang="en-IE" altLang="en-US" sz="2000" dirty="0" smtClean="0">
                <a:solidFill>
                  <a:schemeClr val="tx1"/>
                </a:solidFill>
                <a:latin typeface="Tw Cen MT" panose="020B0602020104020603" pitchFamily="34" charset="0"/>
                <a:ea typeface="MS PGothic" panose="020B0600070205080204" pitchFamily="34" charset="-128"/>
              </a:rPr>
              <a:t/>
            </a:r>
            <a:br>
              <a:rPr lang="en-IE" altLang="en-US" sz="2000" dirty="0" smtClean="0">
                <a:solidFill>
                  <a:schemeClr val="tx1"/>
                </a:solidFill>
                <a:latin typeface="Tw Cen MT" panose="020B0602020104020603" pitchFamily="34" charset="0"/>
                <a:ea typeface="MS PGothic" panose="020B0600070205080204" pitchFamily="34" charset="-128"/>
              </a:rPr>
            </a:br>
            <a:r>
              <a:rPr lang="en-IE" altLang="en-US" sz="2000" dirty="0" smtClean="0">
                <a:solidFill>
                  <a:schemeClr val="tx1"/>
                </a:solidFill>
                <a:latin typeface="Tw Cen MT" panose="020B0602020104020603" pitchFamily="34" charset="0"/>
                <a:ea typeface="MS PGothic" panose="020B0600070205080204" pitchFamily="34" charset="-128"/>
              </a:rPr>
              <a:t> </a:t>
            </a:r>
            <a:r>
              <a:rPr lang="ga-IE" altLang="en-US" sz="2000" dirty="0" smtClean="0">
                <a:solidFill>
                  <a:schemeClr val="tx1"/>
                </a:solidFill>
                <a:latin typeface="Tw Cen MT" panose="020B0602020104020603" pitchFamily="34" charset="0"/>
                <a:ea typeface="MS PGothic" panose="020B0600070205080204" pitchFamily="34" charset="-128"/>
              </a:rPr>
              <a:t>a chéile</a:t>
            </a:r>
            <a:r>
              <a:rPr lang="en-US" altLang="en-US" sz="2000" dirty="0" smtClean="0">
                <a:solidFill>
                  <a:schemeClr val="tx1"/>
                </a:solidFill>
                <a:latin typeface="Tw Cen MT" panose="020B0602020104020603" pitchFamily="34" charset="0"/>
                <a:ea typeface="MS PGothic" panose="020B0600070205080204" pitchFamily="34" charset="-128"/>
              </a:rPr>
              <a:t>,</a:t>
            </a:r>
            <a:r>
              <a:rPr lang="ga-IE" altLang="en-US" sz="2000" dirty="0" smtClean="0">
                <a:solidFill>
                  <a:schemeClr val="tx1"/>
                </a:solidFill>
                <a:latin typeface="Tw Cen MT" panose="020B0602020104020603" pitchFamily="34" charset="0"/>
                <a:ea typeface="MS PGothic" panose="020B0600070205080204" pitchFamily="34" charset="-128"/>
              </a:rPr>
              <a:t> fiú amháin. Mhair an fuath a bhí idir an dá dhream ar feadh blianta fada ina dhiaidh sin. </a:t>
            </a:r>
            <a:endParaRPr lang="ga-IE" altLang="en-US" sz="2000" dirty="0">
              <a:solidFill>
                <a:schemeClr val="tx1"/>
              </a:solidFill>
              <a:latin typeface="Tw Cen MT" panose="020B0602020104020603" pitchFamily="34" charset="0"/>
              <a:ea typeface="MS PGothic" panose="020B0600070205080204" pitchFamily="34" charset="-128"/>
            </a:endParaRPr>
          </a:p>
        </p:txBody>
      </p:sp>
      <p:sp>
        <p:nvSpPr>
          <p:cNvPr id="8" name="Title 20"/>
          <p:cNvSpPr>
            <a:spLocks noGrp="1"/>
          </p:cNvSpPr>
          <p:nvPr>
            <p:ph type="title"/>
          </p:nvPr>
        </p:nvSpPr>
        <p:spPr>
          <a:xfrm>
            <a:off x="1971924" y="540000"/>
            <a:ext cx="8220075" cy="651511"/>
          </a:xfrm>
        </p:spPr>
        <p:txBody>
          <a:bodyPr/>
          <a:lstStyle/>
          <a:p>
            <a:pPr algn="ctr" eaLnBrk="1" hangingPunct="1"/>
            <a:r>
              <a:rPr lang="ga-IE" altLang="en-US" sz="3200" dirty="0" smtClean="0">
                <a:solidFill>
                  <a:schemeClr val="tx1"/>
                </a:solidFill>
                <a:latin typeface="Cambria" panose="02040503050406030204" pitchFamily="18" charset="0"/>
              </a:rPr>
              <a:t>I nDiaidh an Chogaidh Chathartha</a:t>
            </a:r>
            <a:endParaRPr lang="ga-IE" altLang="en-US" sz="3200" dirty="0">
              <a:solidFill>
                <a:schemeClr val="tx1"/>
              </a:solidFill>
              <a:latin typeface="Cambria" panose="02040503050406030204"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00762" y="2048832"/>
            <a:ext cx="4822092" cy="3236975"/>
          </a:xfrm>
          <a:prstGeom prst="rect">
            <a:avLst/>
          </a:prstGeom>
          <a:noFill/>
          <a:extLst>
            <a:ext uri="{909E8E84-426E-40DD-AFC4-6F175D3DCCD1}">
              <a14:hiddenFill xmlns:a14="http://schemas.microsoft.com/office/drawing/2010/main">
                <a:solidFill>
                  <a:srgbClr val="FFFFFF"/>
                </a:solidFill>
              </a14:hiddenFill>
            </a:ext>
          </a:extLst>
        </p:spPr>
      </p:pic>
      <p:sp>
        <p:nvSpPr>
          <p:cNvPr id="12" name="Bosca téacs 2"/>
          <p:cNvSpPr txBox="1"/>
          <p:nvPr/>
        </p:nvSpPr>
        <p:spPr>
          <a:xfrm rot="16200000">
            <a:off x="5083845" y="3841833"/>
            <a:ext cx="2672502" cy="215446"/>
          </a:xfrm>
          <a:prstGeom prst="rect">
            <a:avLst/>
          </a:prstGeom>
          <a:noFill/>
        </p:spPr>
        <p:txBody>
          <a:bodyPr wrap="square" rtlCol="0">
            <a:spAutoFit/>
          </a:bodyPr>
          <a:lstStyle/>
          <a:p>
            <a:r>
              <a:rPr lang="en-US" sz="800" dirty="0" smtClean="0"/>
              <a:t>Le </a:t>
            </a:r>
            <a:r>
              <a:rPr lang="ga-IE" sz="800" dirty="0" smtClean="0"/>
              <a:t>caoinchead ó Leabharlann Náisiúnta na hÉireann</a:t>
            </a:r>
            <a:endParaRPr lang="ga-IE" sz="800" dirty="0"/>
          </a:p>
        </p:txBody>
      </p:sp>
    </p:spTree>
    <p:extLst>
      <p:ext uri="{BB962C8B-B14F-4D97-AF65-F5344CB8AC3E}">
        <p14:creationId xmlns:p14="http://schemas.microsoft.com/office/powerpoint/2010/main" val="46524107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anim calcmode="lin" valueType="num">
                                      <p:cBhvr>
                                        <p:cTn id="13" dur="1000" fill="hold"/>
                                        <p:tgtEl>
                                          <p:spTgt spid="2050"/>
                                        </p:tgtEl>
                                        <p:attrNameLst>
                                          <p:attrName>ppt_x</p:attrName>
                                        </p:attrNameLst>
                                      </p:cBhvr>
                                      <p:tavLst>
                                        <p:tav tm="0">
                                          <p:val>
                                            <p:strVal val="#ppt_x"/>
                                          </p:val>
                                        </p:tav>
                                        <p:tav tm="100000">
                                          <p:val>
                                            <p:strVal val="#ppt_x"/>
                                          </p:val>
                                        </p:tav>
                                      </p:tavLst>
                                    </p:anim>
                                    <p:anim calcmode="lin" valueType="num">
                                      <p:cBhvr>
                                        <p:cTn id="14" dur="1000" fill="hold"/>
                                        <p:tgtEl>
                                          <p:spTgt spid="205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Rectangle 19"/>
          <p:cNvSpPr/>
          <p:nvPr/>
        </p:nvSpPr>
        <p:spPr>
          <a:xfrm>
            <a:off x="144379" y="253219"/>
            <a:ext cx="11875167" cy="6264000"/>
          </a:xfrm>
          <a:prstGeom prst="rect">
            <a:avLst/>
          </a:prstGeom>
          <a:solidFill>
            <a:schemeClr val="bg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sp>
        <p:nvSpPr>
          <p:cNvPr id="9" name="Rectangle 8"/>
          <p:cNvSpPr/>
          <p:nvPr/>
        </p:nvSpPr>
        <p:spPr>
          <a:xfrm>
            <a:off x="773066" y="1332000"/>
            <a:ext cx="5621931" cy="1440000"/>
          </a:xfrm>
          <a:prstGeom prst="rect">
            <a:avLst/>
          </a:prstGeom>
          <a:solidFill>
            <a:schemeClr val="bg1">
              <a:lumMod val="75000"/>
            </a:schemeClr>
          </a:solidFill>
          <a:ln w="635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altLang="en-US" sz="2000" dirty="0" smtClean="0">
                <a:solidFill>
                  <a:schemeClr val="tx1"/>
                </a:solidFill>
                <a:latin typeface="Tw Cen MT" panose="020B0602020104020603" pitchFamily="34" charset="0"/>
                <a:ea typeface="MS PGothic" panose="020B0600070205080204" pitchFamily="34" charset="-128"/>
              </a:rPr>
              <a:t>Bhuaigh Liam T. Mac Cosgair</a:t>
            </a:r>
            <a:r>
              <a:rPr lang="en-US" altLang="en-US" sz="2000" dirty="0" smtClean="0">
                <a:solidFill>
                  <a:schemeClr val="tx1"/>
                </a:solidFill>
                <a:latin typeface="Tw Cen MT" panose="020B0602020104020603" pitchFamily="34" charset="0"/>
                <a:ea typeface="MS PGothic" panose="020B0600070205080204" pitchFamily="34" charset="-128"/>
              </a:rPr>
              <a:t>*</a:t>
            </a:r>
            <a:r>
              <a:rPr lang="ga-IE" altLang="en-US" sz="2000" dirty="0" smtClean="0">
                <a:solidFill>
                  <a:schemeClr val="tx1"/>
                </a:solidFill>
                <a:latin typeface="Tw Cen MT" panose="020B0602020104020603" pitchFamily="34" charset="0"/>
                <a:ea typeface="MS PGothic" panose="020B0600070205080204" pitchFamily="34" charset="-128"/>
              </a:rPr>
              <a:t> agus an páirtí nua aigesean, Cumann na </a:t>
            </a:r>
            <a:r>
              <a:rPr lang="ga-IE" altLang="en-US" sz="2000" dirty="0" err="1" smtClean="0">
                <a:solidFill>
                  <a:schemeClr val="tx1"/>
                </a:solidFill>
                <a:latin typeface="Tw Cen MT" panose="020B0602020104020603" pitchFamily="34" charset="0"/>
                <a:ea typeface="MS PGothic" panose="020B0600070205080204" pitchFamily="34" charset="-128"/>
              </a:rPr>
              <a:t>nGaedheal</a:t>
            </a:r>
            <a:r>
              <a:rPr lang="ga-IE" altLang="en-US" sz="2000" dirty="0" smtClean="0">
                <a:solidFill>
                  <a:schemeClr val="tx1"/>
                </a:solidFill>
                <a:latin typeface="Tw Cen MT" panose="020B0602020104020603" pitchFamily="34" charset="0"/>
                <a:ea typeface="MS PGothic" panose="020B0600070205080204" pitchFamily="34" charset="-128"/>
              </a:rPr>
              <a:t>, olltoghchán na bliana 1923 agus ba iadsan a bhí i réim</a:t>
            </a:r>
            <a:r>
              <a:rPr lang="en-IE" altLang="en-US" sz="2000" dirty="0" smtClean="0">
                <a:solidFill>
                  <a:schemeClr val="tx1"/>
                </a:solidFill>
                <a:latin typeface="Tw Cen MT" panose="020B0602020104020603" pitchFamily="34" charset="0"/>
                <a:ea typeface="MS PGothic" panose="020B0600070205080204" pitchFamily="34" charset="-128"/>
              </a:rPr>
              <a:t> </a:t>
            </a:r>
            <a:r>
              <a:rPr lang="ga-IE" altLang="en-US" sz="2000" dirty="0" smtClean="0">
                <a:solidFill>
                  <a:schemeClr val="tx1"/>
                </a:solidFill>
                <a:latin typeface="Tw Cen MT" panose="020B0602020104020603" pitchFamily="34" charset="0"/>
                <a:ea typeface="MS PGothic" panose="020B0600070205080204" pitchFamily="34" charset="-128"/>
              </a:rPr>
              <a:t>uaidh sin </a:t>
            </a:r>
            <a:r>
              <a:rPr lang="en-IE" altLang="en-US" sz="2000" dirty="0" smtClean="0">
                <a:solidFill>
                  <a:schemeClr val="tx1"/>
                </a:solidFill>
                <a:latin typeface="Tw Cen MT" panose="020B0602020104020603" pitchFamily="34" charset="0"/>
                <a:ea typeface="MS PGothic" panose="020B0600070205080204" pitchFamily="34" charset="-128"/>
              </a:rPr>
              <a:t/>
            </a:r>
            <a:br>
              <a:rPr lang="en-IE" altLang="en-US" sz="2000" dirty="0" smtClean="0">
                <a:solidFill>
                  <a:schemeClr val="tx1"/>
                </a:solidFill>
                <a:latin typeface="Tw Cen MT" panose="020B0602020104020603" pitchFamily="34" charset="0"/>
                <a:ea typeface="MS PGothic" panose="020B0600070205080204" pitchFamily="34" charset="-128"/>
              </a:rPr>
            </a:br>
            <a:r>
              <a:rPr lang="ga-IE" altLang="en-US" sz="2000" dirty="0" smtClean="0">
                <a:solidFill>
                  <a:schemeClr val="tx1"/>
                </a:solidFill>
                <a:latin typeface="Tw Cen MT" panose="020B0602020104020603" pitchFamily="34" charset="0"/>
                <a:ea typeface="MS PGothic" panose="020B0600070205080204" pitchFamily="34" charset="-128"/>
              </a:rPr>
              <a:t>go dtí 1932.</a:t>
            </a:r>
            <a:endParaRPr lang="ga-IE" altLang="en-US" sz="2000" dirty="0">
              <a:solidFill>
                <a:schemeClr val="tx1"/>
              </a:solidFill>
              <a:latin typeface="Tw Cen MT" panose="020B0602020104020603" pitchFamily="34" charset="0"/>
              <a:ea typeface="MS PGothic" panose="020B0600070205080204" pitchFamily="34" charset="-128"/>
            </a:endParaRPr>
          </a:p>
        </p:txBody>
      </p:sp>
      <p:sp>
        <p:nvSpPr>
          <p:cNvPr id="10" name="Rectangle 9"/>
          <p:cNvSpPr/>
          <p:nvPr/>
        </p:nvSpPr>
        <p:spPr>
          <a:xfrm>
            <a:off x="773066" y="2916000"/>
            <a:ext cx="5621931" cy="2160000"/>
          </a:xfrm>
          <a:prstGeom prst="rect">
            <a:avLst/>
          </a:prstGeom>
          <a:solidFill>
            <a:schemeClr val="bg1">
              <a:lumMod val="75000"/>
            </a:schemeClr>
          </a:solidFill>
          <a:ln w="635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altLang="en-US" sz="2000" dirty="0" smtClean="0">
                <a:solidFill>
                  <a:schemeClr val="tx1"/>
                </a:solidFill>
                <a:latin typeface="Tw Cen MT" panose="020B0602020104020603" pitchFamily="34" charset="0"/>
                <a:ea typeface="MS PGothic" panose="020B0600070205080204" pitchFamily="34" charset="-128"/>
              </a:rPr>
              <a:t>Bhunaigh de </a:t>
            </a:r>
            <a:r>
              <a:rPr lang="ga-IE" altLang="en-US" sz="2000" dirty="0" err="1" smtClean="0">
                <a:solidFill>
                  <a:schemeClr val="tx1"/>
                </a:solidFill>
                <a:latin typeface="Tw Cen MT" panose="020B0602020104020603" pitchFamily="34" charset="0"/>
                <a:ea typeface="MS PGothic" panose="020B0600070205080204" pitchFamily="34" charset="-128"/>
              </a:rPr>
              <a:t>Valéra</a:t>
            </a:r>
            <a:r>
              <a:rPr lang="ga-IE" altLang="en-US" sz="2000" dirty="0" smtClean="0">
                <a:solidFill>
                  <a:schemeClr val="tx1"/>
                </a:solidFill>
                <a:latin typeface="Tw Cen MT" panose="020B0602020104020603" pitchFamily="34" charset="0"/>
                <a:ea typeface="MS PGothic" panose="020B0600070205080204" pitchFamily="34" charset="-128"/>
              </a:rPr>
              <a:t> páirtí nua darbh ainm Fianna Fáil sa bhliain 1926 agus chuaigh siad ó neart go neart. Chuaigh de </a:t>
            </a:r>
            <a:r>
              <a:rPr lang="ga-IE" altLang="en-US" sz="2000" dirty="0" err="1" smtClean="0">
                <a:solidFill>
                  <a:schemeClr val="tx1"/>
                </a:solidFill>
                <a:latin typeface="Tw Cen MT" panose="020B0602020104020603" pitchFamily="34" charset="0"/>
                <a:ea typeface="MS PGothic" panose="020B0600070205080204" pitchFamily="34" charset="-128"/>
              </a:rPr>
              <a:t>Valéra</a:t>
            </a:r>
            <a:r>
              <a:rPr lang="ga-IE" altLang="en-US" sz="2000" dirty="0" smtClean="0">
                <a:solidFill>
                  <a:schemeClr val="tx1"/>
                </a:solidFill>
                <a:latin typeface="Tw Cen MT" panose="020B0602020104020603" pitchFamily="34" charset="0"/>
                <a:ea typeface="MS PGothic" panose="020B0600070205080204" pitchFamily="34" charset="-128"/>
              </a:rPr>
              <a:t> i gceannas ar rialtas na tíre sa bhliain 1932. Dhréachtaigh sé bunreacht nua a tháinig i bhfeidhm sa bhliain 1937. Ní raibh tagairt ar bith do Rí na Breataine sa bhunreacht </a:t>
            </a:r>
            <a:r>
              <a:rPr lang="en-IE" altLang="en-US" sz="2000" dirty="0" smtClean="0">
                <a:solidFill>
                  <a:schemeClr val="tx1"/>
                </a:solidFill>
                <a:latin typeface="Tw Cen MT" panose="020B0602020104020603" pitchFamily="34" charset="0"/>
                <a:ea typeface="MS PGothic" panose="020B0600070205080204" pitchFamily="34" charset="-128"/>
              </a:rPr>
              <a:t>sin</a:t>
            </a:r>
            <a:r>
              <a:rPr lang="ga-IE" altLang="en-US" sz="2000" dirty="0" smtClean="0">
                <a:solidFill>
                  <a:schemeClr val="tx1"/>
                </a:solidFill>
                <a:latin typeface="Tw Cen MT" panose="020B0602020104020603" pitchFamily="34" charset="0"/>
                <a:ea typeface="MS PGothic" panose="020B0600070205080204" pitchFamily="34" charset="-128"/>
              </a:rPr>
              <a:t>.  </a:t>
            </a:r>
            <a:endParaRPr lang="ga-IE" altLang="en-US" sz="2000" dirty="0">
              <a:solidFill>
                <a:schemeClr val="tx1"/>
              </a:solidFill>
              <a:latin typeface="Tw Cen MT" panose="020B0602020104020603" pitchFamily="34" charset="0"/>
              <a:ea typeface="MS PGothic" panose="020B0600070205080204" pitchFamily="34" charset="-128"/>
            </a:endParaRPr>
          </a:p>
        </p:txBody>
      </p:sp>
      <p:sp>
        <p:nvSpPr>
          <p:cNvPr id="7" name="Rectangle 6"/>
          <p:cNvSpPr/>
          <p:nvPr/>
        </p:nvSpPr>
        <p:spPr>
          <a:xfrm>
            <a:off x="773066" y="5220000"/>
            <a:ext cx="5621931" cy="1080000"/>
          </a:xfrm>
          <a:prstGeom prst="rect">
            <a:avLst/>
          </a:prstGeom>
          <a:solidFill>
            <a:schemeClr val="bg1">
              <a:lumMod val="75000"/>
            </a:schemeClr>
          </a:solidFill>
          <a:ln w="635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altLang="en-US" sz="2000" dirty="0" smtClean="0">
                <a:solidFill>
                  <a:schemeClr val="tx1"/>
                </a:solidFill>
                <a:latin typeface="Tw Cen MT" panose="020B0602020104020603" pitchFamily="34" charset="0"/>
                <a:ea typeface="MS PGothic" panose="020B0600070205080204" pitchFamily="34" charset="-128"/>
              </a:rPr>
              <a:t>Sa bhliain 1948 rith an rialtas Acht Phoblacht na hÉireann. Tháinig an tAcht i bhfeidhm sa bhliain 1949 agus fógraíodh Éire ina poblacht. </a:t>
            </a:r>
            <a:endParaRPr lang="ga-IE" altLang="en-US" sz="2000" dirty="0">
              <a:solidFill>
                <a:schemeClr val="tx1"/>
              </a:solidFill>
              <a:latin typeface="Tw Cen MT" panose="020B0602020104020603" pitchFamily="34" charset="0"/>
              <a:ea typeface="MS PGothic" panose="020B0600070205080204" pitchFamily="34" charset="-128"/>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598319" y="1199207"/>
            <a:ext cx="1272113" cy="1740093"/>
          </a:xfrm>
          <a:prstGeom prst="rect">
            <a:avLst/>
          </a:prstGeom>
          <a:noFill/>
          <a:ln w="6350">
            <a:noFill/>
          </a:ln>
          <a:extLst>
            <a:ext uri="{909E8E84-426E-40DD-AFC4-6F175D3DCCD1}">
              <a14:hiddenFill xmlns:a14="http://schemas.microsoft.com/office/drawing/2010/main">
                <a:solidFill>
                  <a:srgbClr val="FFFFFF"/>
                </a:solidFill>
              </a14:hiddenFill>
            </a:ext>
          </a:extLst>
        </p:spPr>
      </p:pic>
      <p:pic>
        <p:nvPicPr>
          <p:cNvPr id="11"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8313186" y="3099492"/>
            <a:ext cx="1661044" cy="2087017"/>
          </a:xfrm>
          <a:prstGeom prst="rect">
            <a:avLst/>
          </a:prstGeom>
          <a:noFill/>
          <a:ln w="6350">
            <a:solidFill>
              <a:schemeClr val="bg2">
                <a:lumMod val="50000"/>
              </a:schemeClr>
            </a:solidFill>
            <a:miter lim="800000"/>
            <a:headEnd/>
            <a:tailEnd/>
          </a:ln>
          <a:extLst>
            <a:ext uri="{909E8E84-426E-40DD-AFC4-6F175D3DCCD1}">
              <a14:hiddenFill xmlns:a14="http://schemas.microsoft.com/office/drawing/2010/main">
                <a:solidFill>
                  <a:srgbClr val="FFFFFF"/>
                </a:solidFill>
              </a14:hiddenFill>
            </a:ext>
          </a:extLst>
        </p:spPr>
      </p:pic>
      <p:grpSp>
        <p:nvGrpSpPr>
          <p:cNvPr id="12" name="Group 11"/>
          <p:cNvGrpSpPr>
            <a:grpSpLocks noChangeAspect="1"/>
          </p:cNvGrpSpPr>
          <p:nvPr/>
        </p:nvGrpSpPr>
        <p:grpSpPr bwMode="auto">
          <a:xfrm>
            <a:off x="6918016" y="5423673"/>
            <a:ext cx="3655571" cy="900987"/>
            <a:chOff x="-75863" y="3899025"/>
            <a:chExt cx="3898439" cy="796989"/>
          </a:xfrm>
          <a:solidFill>
            <a:srgbClr val="CCECFF"/>
          </a:solidFill>
        </p:grpSpPr>
        <p:sp>
          <p:nvSpPr>
            <p:cNvPr id="13" name="Rectangle 12"/>
            <p:cNvSpPr>
              <a:spLocks noChangeAspect="1"/>
            </p:cNvSpPr>
            <p:nvPr/>
          </p:nvSpPr>
          <p:spPr>
            <a:xfrm>
              <a:off x="1022951" y="3983525"/>
              <a:ext cx="2799625" cy="595659"/>
            </a:xfrm>
            <a:prstGeom prst="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ga-IE" sz="2000" dirty="0" smtClean="0">
                  <a:solidFill>
                    <a:schemeClr val="tx1"/>
                  </a:solidFill>
                  <a:latin typeface="AR BLANCA" panose="02000000000000000000" pitchFamily="2" charset="0"/>
                </a:rPr>
                <a:t> </a:t>
              </a:r>
              <a:r>
                <a:rPr lang="ga-IE" sz="2000" dirty="0" smtClean="0">
                  <a:solidFill>
                    <a:schemeClr val="tx1"/>
                  </a:solidFill>
                  <a:latin typeface="Tw Cen MT" panose="020B0602020104020603" pitchFamily="34" charset="0"/>
                </a:rPr>
                <a:t>Cad is bunreacht ann?</a:t>
              </a:r>
              <a:endParaRPr lang="ga-IE" sz="2000" dirty="0">
                <a:solidFill>
                  <a:schemeClr val="tx1"/>
                </a:solidFill>
                <a:latin typeface="Tw Cen MT" panose="020B0602020104020603" pitchFamily="34" charset="0"/>
              </a:endParaRPr>
            </a:p>
          </p:txBody>
        </p:sp>
        <p:sp>
          <p:nvSpPr>
            <p:cNvPr id="14" name="Oval 13"/>
            <p:cNvSpPr/>
            <p:nvPr/>
          </p:nvSpPr>
          <p:spPr>
            <a:xfrm>
              <a:off x="-75863" y="3899025"/>
              <a:ext cx="906463" cy="796989"/>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4400" b="1" dirty="0" smtClean="0"/>
                <a:t>?</a:t>
              </a:r>
              <a:endParaRPr lang="ga-IE" sz="4400" b="1" dirty="0"/>
            </a:p>
          </p:txBody>
        </p:sp>
      </p:grpSp>
      <p:sp>
        <p:nvSpPr>
          <p:cNvPr id="15" name="Rectangle 14"/>
          <p:cNvSpPr/>
          <p:nvPr/>
        </p:nvSpPr>
        <p:spPr>
          <a:xfrm>
            <a:off x="6794918" y="5387130"/>
            <a:ext cx="4697580" cy="937531"/>
          </a:xfrm>
          <a:prstGeom prst="rect">
            <a:avLst/>
          </a:prstGeom>
          <a:solidFill>
            <a:srgbClr val="CCEC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altLang="en-US" sz="2000" dirty="0" smtClean="0">
                <a:solidFill>
                  <a:schemeClr val="tx1"/>
                </a:solidFill>
                <a:latin typeface="Tw Cen MT" panose="020B0602020104020603" pitchFamily="34" charset="0"/>
                <a:ea typeface="MS PGothic" panose="020B0600070205080204" pitchFamily="34" charset="-128"/>
              </a:rPr>
              <a:t>Is é is bunreacht ann ná cáipéis ina ndéantar cur</a:t>
            </a:r>
            <a:r>
              <a:rPr lang="en-IE" altLang="en-US" sz="2000" dirty="0" smtClean="0">
                <a:solidFill>
                  <a:schemeClr val="tx1"/>
                </a:solidFill>
                <a:latin typeface="Tw Cen MT" panose="020B0602020104020603" pitchFamily="34" charset="0"/>
                <a:ea typeface="MS PGothic" panose="020B0600070205080204" pitchFamily="34" charset="-128"/>
              </a:rPr>
              <a:t> </a:t>
            </a:r>
            <a:r>
              <a:rPr lang="ga-IE" altLang="en-US" sz="2000" dirty="0" smtClean="0">
                <a:solidFill>
                  <a:schemeClr val="tx1"/>
                </a:solidFill>
                <a:latin typeface="Tw Cen MT" panose="020B0602020104020603" pitchFamily="34" charset="0"/>
                <a:ea typeface="MS PGothic" panose="020B0600070205080204" pitchFamily="34" charset="-128"/>
              </a:rPr>
              <a:t>síos ar an gcaoi a rialófar tír. </a:t>
            </a:r>
            <a:endParaRPr lang="ga-IE" altLang="en-US" sz="2000" dirty="0">
              <a:solidFill>
                <a:schemeClr val="tx1"/>
              </a:solidFill>
              <a:latin typeface="Tw Cen MT" panose="020B0602020104020603" pitchFamily="34" charset="0"/>
            </a:endParaRPr>
          </a:p>
        </p:txBody>
      </p:sp>
      <p:sp>
        <p:nvSpPr>
          <p:cNvPr id="17" name="Title 20"/>
          <p:cNvSpPr txBox="1">
            <a:spLocks/>
          </p:cNvSpPr>
          <p:nvPr/>
        </p:nvSpPr>
        <p:spPr>
          <a:xfrm>
            <a:off x="1971924" y="540000"/>
            <a:ext cx="8220075" cy="651511"/>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Twinkl SemiBold" pitchFamily="2"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ga-IE" altLang="en-US" sz="3200" dirty="0" smtClean="0">
                <a:solidFill>
                  <a:schemeClr val="tx1"/>
                </a:solidFill>
                <a:latin typeface="Cambria" panose="02040503050406030204" pitchFamily="18" charset="0"/>
              </a:rPr>
              <a:t>I n</a:t>
            </a:r>
            <a:r>
              <a:rPr lang="en-US" altLang="en-US" sz="3200" dirty="0" smtClean="0">
                <a:solidFill>
                  <a:schemeClr val="tx1"/>
                </a:solidFill>
                <a:latin typeface="Cambria" panose="02040503050406030204" pitchFamily="18" charset="0"/>
              </a:rPr>
              <a:t>D</a:t>
            </a:r>
            <a:r>
              <a:rPr lang="ga-IE" altLang="en-US" sz="3200" dirty="0" err="1" smtClean="0">
                <a:solidFill>
                  <a:schemeClr val="tx1"/>
                </a:solidFill>
                <a:latin typeface="Cambria" panose="02040503050406030204" pitchFamily="18" charset="0"/>
              </a:rPr>
              <a:t>iaidh</a:t>
            </a:r>
            <a:r>
              <a:rPr lang="ga-IE" altLang="en-US" sz="3200" dirty="0" smtClean="0">
                <a:solidFill>
                  <a:schemeClr val="tx1"/>
                </a:solidFill>
                <a:latin typeface="Cambria" panose="02040503050406030204" pitchFamily="18" charset="0"/>
              </a:rPr>
              <a:t> an Chogaidh Chathartha</a:t>
            </a:r>
            <a:endParaRPr lang="ga-IE" altLang="en-US" sz="3200" dirty="0">
              <a:solidFill>
                <a:schemeClr val="tx1"/>
              </a:solidFill>
              <a:latin typeface="Cambria" panose="02040503050406030204" pitchFamily="18" charset="0"/>
            </a:endParaRPr>
          </a:p>
        </p:txBody>
      </p:sp>
      <p:sp>
        <p:nvSpPr>
          <p:cNvPr id="19" name="Bosca téacs 2"/>
          <p:cNvSpPr txBox="1"/>
          <p:nvPr/>
        </p:nvSpPr>
        <p:spPr>
          <a:xfrm rot="16200000">
            <a:off x="7001309" y="3964364"/>
            <a:ext cx="2435905" cy="200055"/>
          </a:xfrm>
          <a:prstGeom prst="rect">
            <a:avLst/>
          </a:prstGeom>
          <a:noFill/>
        </p:spPr>
        <p:txBody>
          <a:bodyPr wrap="square" rtlCol="0">
            <a:spAutoFit/>
          </a:bodyPr>
          <a:lstStyle/>
          <a:p>
            <a:r>
              <a:rPr lang="en-US" sz="700" dirty="0" smtClean="0"/>
              <a:t>Le </a:t>
            </a:r>
            <a:r>
              <a:rPr lang="ga-IE" sz="700" dirty="0" smtClean="0"/>
              <a:t>caoinchead ó Leabharlann</a:t>
            </a:r>
            <a:r>
              <a:rPr lang="en-US" sz="700" dirty="0" smtClean="0"/>
              <a:t> </a:t>
            </a:r>
            <a:r>
              <a:rPr lang="ga-IE" sz="700" dirty="0" smtClean="0"/>
              <a:t>Náisiúnta na hÉireann</a:t>
            </a:r>
            <a:endParaRPr lang="ga-IE" sz="700" dirty="0"/>
          </a:p>
        </p:txBody>
      </p:sp>
      <p:sp>
        <p:nvSpPr>
          <p:cNvPr id="18" name="TextBox 2"/>
          <p:cNvSpPr txBox="1"/>
          <p:nvPr/>
        </p:nvSpPr>
        <p:spPr>
          <a:xfrm>
            <a:off x="0" y="6516000"/>
            <a:ext cx="12192000" cy="369332"/>
          </a:xfrm>
          <a:prstGeom prst="rect">
            <a:avLst/>
          </a:prstGeom>
          <a:noFill/>
        </p:spPr>
        <p:txBody>
          <a:bodyPr wrap="square" rtlCol="0">
            <a:spAutoFit/>
          </a:bodyPr>
          <a:lstStyle/>
          <a:p>
            <a:pPr algn="ctr"/>
            <a:r>
              <a:rPr lang="ga-IE" dirty="0" smtClean="0"/>
              <a:t>*</a:t>
            </a:r>
            <a:r>
              <a:rPr lang="en-US" dirty="0" smtClean="0">
                <a:latin typeface="Tw Cen MT" panose="020B0602020104020603" pitchFamily="34" charset="0"/>
              </a:rPr>
              <a:t>W. T. Cosgrave </a:t>
            </a:r>
            <a:r>
              <a:rPr lang="ga-IE" dirty="0" smtClean="0">
                <a:latin typeface="Tw Cen MT" panose="020B0602020104020603" pitchFamily="34" charset="0"/>
              </a:rPr>
              <a:t>mar </a:t>
            </a:r>
            <a:r>
              <a:rPr lang="ga-IE" dirty="0">
                <a:latin typeface="Tw Cen MT" panose="020B0602020104020603" pitchFamily="34" charset="0"/>
              </a:rPr>
              <a:t>ab fhearr aithne air</a:t>
            </a:r>
            <a:endParaRPr lang="ga-IE" dirty="0"/>
          </a:p>
        </p:txBody>
      </p:sp>
    </p:spTree>
    <p:extLst>
      <p:ext uri="{BB962C8B-B14F-4D97-AF65-F5344CB8AC3E}">
        <p14:creationId xmlns:p14="http://schemas.microsoft.com/office/powerpoint/2010/main" val="175561482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1000"/>
                                        <p:tgtEl>
                                          <p:spTgt spid="4098"/>
                                        </p:tgtEl>
                                      </p:cBhvr>
                                    </p:animEffect>
                                    <p:anim calcmode="lin" valueType="num">
                                      <p:cBhvr>
                                        <p:cTn id="13" dur="1000" fill="hold"/>
                                        <p:tgtEl>
                                          <p:spTgt spid="4098"/>
                                        </p:tgtEl>
                                        <p:attrNameLst>
                                          <p:attrName>ppt_x</p:attrName>
                                        </p:attrNameLst>
                                      </p:cBhvr>
                                      <p:tavLst>
                                        <p:tav tm="0">
                                          <p:val>
                                            <p:strVal val="#ppt_x"/>
                                          </p:val>
                                        </p:tav>
                                        <p:tav tm="100000">
                                          <p:val>
                                            <p:strVal val="#ppt_x"/>
                                          </p:val>
                                        </p:tav>
                                      </p:tavLst>
                                    </p:anim>
                                    <p:anim calcmode="lin" valueType="num">
                                      <p:cBhvr>
                                        <p:cTn id="14" dur="1000" fill="hold"/>
                                        <p:tgtEl>
                                          <p:spTgt spid="409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1000"/>
                                        <p:tgtEl>
                                          <p:spTgt spid="19"/>
                                        </p:tgtEl>
                                      </p:cBhvr>
                                    </p:animEffect>
                                    <p:anim calcmode="lin" valueType="num">
                                      <p:cBhvr>
                                        <p:cTn id="35" dur="1000" fill="hold"/>
                                        <p:tgtEl>
                                          <p:spTgt spid="19"/>
                                        </p:tgtEl>
                                        <p:attrNameLst>
                                          <p:attrName>ppt_x</p:attrName>
                                        </p:attrNameLst>
                                      </p:cBhvr>
                                      <p:tavLst>
                                        <p:tav tm="0">
                                          <p:val>
                                            <p:strVal val="#ppt_x"/>
                                          </p:val>
                                        </p:tav>
                                        <p:tav tm="100000">
                                          <p:val>
                                            <p:strVal val="#ppt_x"/>
                                          </p:val>
                                        </p:tav>
                                      </p:tavLst>
                                    </p:anim>
                                    <p:anim calcmode="lin" valueType="num">
                                      <p:cBhvr>
                                        <p:cTn id="3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nodeType="clickEffect">
                                  <p:stCondLst>
                                    <p:cond delay="0"/>
                                  </p:stCondLst>
                                  <p:childTnLst>
                                    <p:set>
                                      <p:cBhvr>
                                        <p:cTn id="45" dur="1" fill="hold">
                                          <p:stCondLst>
                                            <p:cond delay="0"/>
                                          </p:stCondLst>
                                        </p:cTn>
                                        <p:tgtEl>
                                          <p:spTgt spid="12"/>
                                        </p:tgtEl>
                                        <p:attrNameLst>
                                          <p:attrName>style.visibility</p:attrName>
                                        </p:attrNameLst>
                                      </p:cBhvr>
                                      <p:to>
                                        <p:strVal val="hidden"/>
                                      </p:to>
                                    </p:set>
                                  </p:childTnLst>
                                </p:cTn>
                              </p:par>
                              <p:par>
                                <p:cTn id="46" presetID="42" presetClass="entr" presetSubtype="0"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1000"/>
                                        <p:tgtEl>
                                          <p:spTgt spid="15"/>
                                        </p:tgtEl>
                                      </p:cBhvr>
                                    </p:animEffect>
                                    <p:anim calcmode="lin" valueType="num">
                                      <p:cBhvr>
                                        <p:cTn id="49" dur="1000" fill="hold"/>
                                        <p:tgtEl>
                                          <p:spTgt spid="15"/>
                                        </p:tgtEl>
                                        <p:attrNameLst>
                                          <p:attrName>ppt_x</p:attrName>
                                        </p:attrNameLst>
                                      </p:cBhvr>
                                      <p:tavLst>
                                        <p:tav tm="0">
                                          <p:val>
                                            <p:strVal val="#ppt_x"/>
                                          </p:val>
                                        </p:tav>
                                        <p:tav tm="100000">
                                          <p:val>
                                            <p:strVal val="#ppt_x"/>
                                          </p:val>
                                        </p:tav>
                                      </p:tavLst>
                                    </p:anim>
                                    <p:anim calcmode="lin" valueType="num">
                                      <p:cBhvr>
                                        <p:cTn id="5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1000"/>
                                        <p:tgtEl>
                                          <p:spTgt spid="7"/>
                                        </p:tgtEl>
                                      </p:cBhvr>
                                    </p:animEffect>
                                    <p:anim calcmode="lin" valueType="num">
                                      <p:cBhvr>
                                        <p:cTn id="56" dur="1000" fill="hold"/>
                                        <p:tgtEl>
                                          <p:spTgt spid="7"/>
                                        </p:tgtEl>
                                        <p:attrNameLst>
                                          <p:attrName>ppt_x</p:attrName>
                                        </p:attrNameLst>
                                      </p:cBhvr>
                                      <p:tavLst>
                                        <p:tav tm="0">
                                          <p:val>
                                            <p:strVal val="#ppt_x"/>
                                          </p:val>
                                        </p:tav>
                                        <p:tav tm="100000">
                                          <p:val>
                                            <p:strVal val="#ppt_x"/>
                                          </p:val>
                                        </p:tav>
                                      </p:tavLst>
                                    </p:anim>
                                    <p:anim calcmode="lin" valueType="num">
                                      <p:cBhvr>
                                        <p:cTn id="5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7" grpId="0" animBg="1"/>
      <p:bldP spid="15" grpId="0" animBg="1"/>
      <p:bldP spid="19"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7" name="Group 14"/>
          <p:cNvGrpSpPr>
            <a:grpSpLocks/>
          </p:cNvGrpSpPr>
          <p:nvPr/>
        </p:nvGrpSpPr>
        <p:grpSpPr bwMode="auto">
          <a:xfrm>
            <a:off x="184889" y="3172752"/>
            <a:ext cx="11807528" cy="361770"/>
            <a:chOff x="436" y="3892"/>
            <a:chExt cx="5041" cy="184"/>
          </a:xfrm>
          <a:solidFill>
            <a:srgbClr val="0070C0"/>
          </a:solidFill>
        </p:grpSpPr>
        <p:sp>
          <p:nvSpPr>
            <p:cNvPr id="73" name="Rectangle 4"/>
            <p:cNvSpPr>
              <a:spLocks noChangeArrowheads="1"/>
            </p:cNvSpPr>
            <p:nvPr/>
          </p:nvSpPr>
          <p:spPr bwMode="auto">
            <a:xfrm>
              <a:off x="436" y="3892"/>
              <a:ext cx="5041" cy="136"/>
            </a:xfrm>
            <a:prstGeom prst="rect">
              <a:avLst/>
            </a:prstGeom>
            <a:grpFill/>
            <a:ln w="12700">
              <a:solidFill>
                <a:schemeClr val="tx1"/>
              </a:solidFill>
              <a:miter lim="800000"/>
              <a:headEnd/>
              <a:tailEnd/>
            </a:ln>
          </p:spPr>
          <p:txBody>
            <a:bodyPr wrap="none" anchor="ctr"/>
            <a:lstStyle/>
            <a:p>
              <a:endParaRPr lang="ga-IE" dirty="0">
                <a:solidFill>
                  <a:srgbClr val="000000"/>
                </a:solidFill>
                <a:latin typeface="Calibri" pitchFamily="34" charset="0"/>
              </a:endParaRPr>
            </a:p>
          </p:txBody>
        </p:sp>
        <p:sp>
          <p:nvSpPr>
            <p:cNvPr id="74" name="Line 5"/>
            <p:cNvSpPr>
              <a:spLocks noChangeShapeType="1"/>
            </p:cNvSpPr>
            <p:nvPr/>
          </p:nvSpPr>
          <p:spPr bwMode="auto">
            <a:xfrm>
              <a:off x="960" y="3892"/>
              <a:ext cx="0" cy="184"/>
            </a:xfrm>
            <a:prstGeom prst="line">
              <a:avLst/>
            </a:prstGeom>
            <a:grpFill/>
            <a:ln w="12700">
              <a:solidFill>
                <a:schemeClr val="tx1"/>
              </a:solidFill>
              <a:round/>
              <a:headEnd/>
              <a:tailEnd/>
            </a:ln>
          </p:spPr>
          <p:txBody>
            <a:bodyPr wrap="none" anchor="ctr"/>
            <a:lstStyle/>
            <a:p>
              <a:endParaRPr lang="ga-IE" dirty="0"/>
            </a:p>
          </p:txBody>
        </p:sp>
        <p:sp>
          <p:nvSpPr>
            <p:cNvPr id="75" name="Line 6"/>
            <p:cNvSpPr>
              <a:spLocks noChangeShapeType="1"/>
            </p:cNvSpPr>
            <p:nvPr/>
          </p:nvSpPr>
          <p:spPr bwMode="auto">
            <a:xfrm>
              <a:off x="1488" y="3892"/>
              <a:ext cx="0" cy="184"/>
            </a:xfrm>
            <a:prstGeom prst="line">
              <a:avLst/>
            </a:prstGeom>
            <a:grpFill/>
            <a:ln w="12700">
              <a:solidFill>
                <a:schemeClr val="tx1"/>
              </a:solidFill>
              <a:round/>
              <a:headEnd/>
              <a:tailEnd/>
            </a:ln>
          </p:spPr>
          <p:txBody>
            <a:bodyPr wrap="none" anchor="ctr"/>
            <a:lstStyle/>
            <a:p>
              <a:endParaRPr lang="ga-IE" dirty="0"/>
            </a:p>
          </p:txBody>
        </p:sp>
        <p:sp>
          <p:nvSpPr>
            <p:cNvPr id="76" name="Line 7"/>
            <p:cNvSpPr>
              <a:spLocks noChangeShapeType="1"/>
            </p:cNvSpPr>
            <p:nvPr/>
          </p:nvSpPr>
          <p:spPr bwMode="auto">
            <a:xfrm>
              <a:off x="2016" y="3892"/>
              <a:ext cx="0" cy="184"/>
            </a:xfrm>
            <a:prstGeom prst="line">
              <a:avLst/>
            </a:prstGeom>
            <a:grpFill/>
            <a:ln w="12700">
              <a:solidFill>
                <a:schemeClr val="tx1"/>
              </a:solidFill>
              <a:round/>
              <a:headEnd/>
              <a:tailEnd/>
            </a:ln>
          </p:spPr>
          <p:txBody>
            <a:bodyPr wrap="none" anchor="ctr"/>
            <a:lstStyle/>
            <a:p>
              <a:endParaRPr lang="ga-IE" dirty="0"/>
            </a:p>
          </p:txBody>
        </p:sp>
        <p:sp>
          <p:nvSpPr>
            <p:cNvPr id="77" name="Line 8"/>
            <p:cNvSpPr>
              <a:spLocks noChangeShapeType="1"/>
            </p:cNvSpPr>
            <p:nvPr/>
          </p:nvSpPr>
          <p:spPr bwMode="auto">
            <a:xfrm>
              <a:off x="2544" y="3892"/>
              <a:ext cx="0" cy="184"/>
            </a:xfrm>
            <a:prstGeom prst="line">
              <a:avLst/>
            </a:prstGeom>
            <a:grpFill/>
            <a:ln w="12700">
              <a:solidFill>
                <a:schemeClr val="tx1"/>
              </a:solidFill>
              <a:round/>
              <a:headEnd/>
              <a:tailEnd/>
            </a:ln>
          </p:spPr>
          <p:txBody>
            <a:bodyPr wrap="none" anchor="ctr"/>
            <a:lstStyle/>
            <a:p>
              <a:endParaRPr lang="ga-IE" dirty="0"/>
            </a:p>
          </p:txBody>
        </p:sp>
        <p:sp>
          <p:nvSpPr>
            <p:cNvPr id="78" name="Line 9"/>
            <p:cNvSpPr>
              <a:spLocks noChangeShapeType="1"/>
            </p:cNvSpPr>
            <p:nvPr/>
          </p:nvSpPr>
          <p:spPr bwMode="auto">
            <a:xfrm>
              <a:off x="3072" y="3892"/>
              <a:ext cx="0" cy="184"/>
            </a:xfrm>
            <a:prstGeom prst="line">
              <a:avLst/>
            </a:prstGeom>
            <a:grpFill/>
            <a:ln w="12700">
              <a:solidFill>
                <a:schemeClr val="tx1"/>
              </a:solidFill>
              <a:round/>
              <a:headEnd/>
              <a:tailEnd/>
            </a:ln>
          </p:spPr>
          <p:txBody>
            <a:bodyPr wrap="none" anchor="ctr"/>
            <a:lstStyle/>
            <a:p>
              <a:endParaRPr lang="ga-IE" dirty="0"/>
            </a:p>
          </p:txBody>
        </p:sp>
        <p:sp>
          <p:nvSpPr>
            <p:cNvPr id="79" name="Line 10"/>
            <p:cNvSpPr>
              <a:spLocks noChangeShapeType="1"/>
            </p:cNvSpPr>
            <p:nvPr/>
          </p:nvSpPr>
          <p:spPr bwMode="auto">
            <a:xfrm>
              <a:off x="3600" y="3892"/>
              <a:ext cx="0" cy="184"/>
            </a:xfrm>
            <a:prstGeom prst="line">
              <a:avLst/>
            </a:prstGeom>
            <a:grpFill/>
            <a:ln w="12700">
              <a:solidFill>
                <a:schemeClr val="tx1"/>
              </a:solidFill>
              <a:round/>
              <a:headEnd/>
              <a:tailEnd/>
            </a:ln>
          </p:spPr>
          <p:txBody>
            <a:bodyPr wrap="none" anchor="ctr"/>
            <a:lstStyle/>
            <a:p>
              <a:endParaRPr lang="ga-IE" dirty="0"/>
            </a:p>
          </p:txBody>
        </p:sp>
        <p:sp>
          <p:nvSpPr>
            <p:cNvPr id="80" name="Line 11"/>
            <p:cNvSpPr>
              <a:spLocks noChangeShapeType="1"/>
            </p:cNvSpPr>
            <p:nvPr/>
          </p:nvSpPr>
          <p:spPr bwMode="auto">
            <a:xfrm>
              <a:off x="4128" y="3892"/>
              <a:ext cx="0" cy="184"/>
            </a:xfrm>
            <a:prstGeom prst="line">
              <a:avLst/>
            </a:prstGeom>
            <a:grpFill/>
            <a:ln w="12700">
              <a:solidFill>
                <a:schemeClr val="tx1"/>
              </a:solidFill>
              <a:round/>
              <a:headEnd/>
              <a:tailEnd/>
            </a:ln>
          </p:spPr>
          <p:txBody>
            <a:bodyPr wrap="none" anchor="ctr"/>
            <a:lstStyle/>
            <a:p>
              <a:endParaRPr lang="ga-IE" dirty="0"/>
            </a:p>
          </p:txBody>
        </p:sp>
        <p:sp>
          <p:nvSpPr>
            <p:cNvPr id="81" name="Line 12"/>
            <p:cNvSpPr>
              <a:spLocks noChangeShapeType="1"/>
            </p:cNvSpPr>
            <p:nvPr/>
          </p:nvSpPr>
          <p:spPr bwMode="auto">
            <a:xfrm>
              <a:off x="4656" y="3892"/>
              <a:ext cx="0" cy="184"/>
            </a:xfrm>
            <a:prstGeom prst="line">
              <a:avLst/>
            </a:prstGeom>
            <a:grpFill/>
            <a:ln w="12700">
              <a:solidFill>
                <a:schemeClr val="tx1"/>
              </a:solidFill>
              <a:round/>
              <a:headEnd/>
              <a:tailEnd/>
            </a:ln>
          </p:spPr>
          <p:txBody>
            <a:bodyPr wrap="none" anchor="ctr"/>
            <a:lstStyle/>
            <a:p>
              <a:endParaRPr lang="ga-IE" dirty="0"/>
            </a:p>
          </p:txBody>
        </p:sp>
        <p:sp>
          <p:nvSpPr>
            <p:cNvPr id="82" name="Line 13"/>
            <p:cNvSpPr>
              <a:spLocks noChangeShapeType="1"/>
            </p:cNvSpPr>
            <p:nvPr/>
          </p:nvSpPr>
          <p:spPr bwMode="auto">
            <a:xfrm>
              <a:off x="5184" y="3892"/>
              <a:ext cx="0" cy="184"/>
            </a:xfrm>
            <a:prstGeom prst="line">
              <a:avLst/>
            </a:prstGeom>
            <a:grpFill/>
            <a:ln w="12700">
              <a:solidFill>
                <a:schemeClr val="tx1"/>
              </a:solidFill>
              <a:round/>
              <a:headEnd/>
              <a:tailEnd/>
            </a:ln>
          </p:spPr>
          <p:txBody>
            <a:bodyPr wrap="none" anchor="ctr"/>
            <a:lstStyle/>
            <a:p>
              <a:endParaRPr lang="ga-IE" dirty="0"/>
            </a:p>
          </p:txBody>
        </p:sp>
      </p:grpSp>
      <p:sp>
        <p:nvSpPr>
          <p:cNvPr id="96" name="Rectangle 95"/>
          <p:cNvSpPr/>
          <p:nvPr/>
        </p:nvSpPr>
        <p:spPr bwMode="auto">
          <a:xfrm>
            <a:off x="163689" y="4019072"/>
            <a:ext cx="2186168" cy="1089957"/>
          </a:xfrm>
          <a:prstGeom prst="rect">
            <a:avLst/>
          </a:prstGeom>
          <a:solidFill>
            <a:schemeClr val="bg1"/>
          </a:solidFill>
          <a:ln w="19050">
            <a:solidFill>
              <a:srgbClr val="3E3C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IE" sz="2000" b="1" dirty="0" smtClean="0">
                <a:solidFill>
                  <a:schemeClr val="tx1"/>
                </a:solidFill>
              </a:rPr>
              <a:t>1858</a:t>
            </a:r>
            <a:endParaRPr lang="en-IE" sz="1600" b="1" dirty="0" smtClean="0">
              <a:solidFill>
                <a:schemeClr val="tx1"/>
              </a:solidFill>
            </a:endParaRPr>
          </a:p>
          <a:p>
            <a:pPr eaLnBrk="1" fontAlgn="auto" hangingPunct="1">
              <a:spcBef>
                <a:spcPts val="0"/>
              </a:spcBef>
              <a:spcAft>
                <a:spcPts val="0"/>
              </a:spcAft>
              <a:defRPr/>
            </a:pPr>
            <a:r>
              <a:rPr lang="ga-IE" sz="1600" dirty="0" smtClean="0">
                <a:solidFill>
                  <a:schemeClr val="tx1"/>
                </a:solidFill>
                <a:latin typeface="Tw Cen MT" panose="020B0602020104020603" pitchFamily="34" charset="0"/>
              </a:rPr>
              <a:t>Bunaíodh Bráithreachas Phoblacht na hÉireann</a:t>
            </a:r>
            <a:r>
              <a:rPr lang="en-IE" sz="1600" dirty="0" smtClean="0">
                <a:solidFill>
                  <a:schemeClr val="tx1"/>
                </a:solidFill>
                <a:latin typeface="Tw Cen MT" panose="020B0602020104020603" pitchFamily="34" charset="0"/>
              </a:rPr>
              <a:t>.</a:t>
            </a:r>
            <a:endParaRPr lang="ga-IE" sz="1600" dirty="0">
              <a:solidFill>
                <a:schemeClr val="tx1"/>
              </a:solidFill>
              <a:latin typeface="Tw Cen MT" panose="020B0602020104020603" pitchFamily="34" charset="0"/>
            </a:endParaRPr>
          </a:p>
        </p:txBody>
      </p:sp>
      <p:sp>
        <p:nvSpPr>
          <p:cNvPr id="98" name="Rectangle 97"/>
          <p:cNvSpPr/>
          <p:nvPr/>
        </p:nvSpPr>
        <p:spPr bwMode="auto">
          <a:xfrm>
            <a:off x="6940677" y="4049832"/>
            <a:ext cx="1756561" cy="1349481"/>
          </a:xfrm>
          <a:prstGeom prst="rect">
            <a:avLst/>
          </a:prstGeom>
          <a:solidFill>
            <a:schemeClr val="bg1"/>
          </a:solidFill>
          <a:ln w="19050">
            <a:solidFill>
              <a:srgbClr val="3E3C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IE" sz="2000" b="1" dirty="0" smtClean="0">
                <a:solidFill>
                  <a:schemeClr val="tx1"/>
                </a:solidFill>
              </a:rPr>
              <a:t>1921</a:t>
            </a:r>
            <a:r>
              <a:rPr lang="en-IE" sz="1600" dirty="0" smtClean="0">
                <a:solidFill>
                  <a:schemeClr val="tx1"/>
                </a:solidFill>
              </a:rPr>
              <a:t/>
            </a:r>
            <a:br>
              <a:rPr lang="en-IE" sz="1600" dirty="0" smtClean="0">
                <a:solidFill>
                  <a:schemeClr val="tx1"/>
                </a:solidFill>
              </a:rPr>
            </a:br>
            <a:r>
              <a:rPr lang="ga-IE" altLang="en-US" sz="1600" dirty="0" smtClean="0">
                <a:solidFill>
                  <a:schemeClr val="tx1"/>
                </a:solidFill>
                <a:latin typeface="Tw Cen MT" panose="020B0602020104020603" pitchFamily="34" charset="0"/>
                <a:ea typeface="Sassoon Infant Rg" pitchFamily="50" charset="0"/>
                <a:cs typeface="Sassoon Infant Rg" pitchFamily="50" charset="0"/>
              </a:rPr>
              <a:t>Síníodh </a:t>
            </a:r>
            <a:r>
              <a:rPr lang="en-IE" altLang="en-US" sz="1600" dirty="0" smtClean="0">
                <a:solidFill>
                  <a:schemeClr val="tx1"/>
                </a:solidFill>
                <a:latin typeface="Tw Cen MT" panose="020B0602020104020603" pitchFamily="34" charset="0"/>
                <a:ea typeface="Sassoon Infant Rg" pitchFamily="50" charset="0"/>
                <a:cs typeface="Sassoon Infant Rg" pitchFamily="50" charset="0"/>
              </a:rPr>
              <a:t/>
            </a:r>
            <a:br>
              <a:rPr lang="en-IE" altLang="en-US" sz="1600" dirty="0" smtClean="0">
                <a:solidFill>
                  <a:schemeClr val="tx1"/>
                </a:solidFill>
                <a:latin typeface="Tw Cen MT" panose="020B0602020104020603" pitchFamily="34" charset="0"/>
                <a:ea typeface="Sassoon Infant Rg" pitchFamily="50" charset="0"/>
                <a:cs typeface="Sassoon Infant Rg" pitchFamily="50" charset="0"/>
              </a:rPr>
            </a:br>
            <a:r>
              <a:rPr lang="ga-IE" altLang="en-US" sz="1600" dirty="0" smtClean="0">
                <a:solidFill>
                  <a:schemeClr val="tx1"/>
                </a:solidFill>
                <a:latin typeface="Tw Cen MT" panose="020B0602020104020603" pitchFamily="34" charset="0"/>
                <a:ea typeface="Sassoon Infant Rg" pitchFamily="50" charset="0"/>
                <a:cs typeface="Sassoon Infant Rg" pitchFamily="50" charset="0"/>
              </a:rPr>
              <a:t>an </a:t>
            </a:r>
            <a:r>
              <a:rPr lang="ga-IE" altLang="en-US" sz="1600" dirty="0">
                <a:solidFill>
                  <a:schemeClr val="tx1"/>
                </a:solidFill>
                <a:latin typeface="Tw Cen MT" panose="020B0602020104020603" pitchFamily="34" charset="0"/>
                <a:ea typeface="Sassoon Infant Rg" pitchFamily="50" charset="0"/>
                <a:cs typeface="Sassoon Infant Rg" pitchFamily="50" charset="0"/>
              </a:rPr>
              <a:t>Conradh </a:t>
            </a:r>
            <a:r>
              <a:rPr lang="en-IE" altLang="en-US" sz="1600" dirty="0">
                <a:solidFill>
                  <a:schemeClr val="tx1"/>
                </a:solidFill>
                <a:latin typeface="Tw Cen MT" panose="020B0602020104020603" pitchFamily="34" charset="0"/>
                <a:ea typeface="Sassoon Infant Rg" pitchFamily="50" charset="0"/>
                <a:cs typeface="Sassoon Infant Rg" pitchFamily="50" charset="0"/>
              </a:rPr>
              <a:t/>
            </a:r>
            <a:br>
              <a:rPr lang="en-IE" altLang="en-US" sz="1600" dirty="0">
                <a:solidFill>
                  <a:schemeClr val="tx1"/>
                </a:solidFill>
                <a:latin typeface="Tw Cen MT" panose="020B0602020104020603" pitchFamily="34" charset="0"/>
                <a:ea typeface="Sassoon Infant Rg" pitchFamily="50" charset="0"/>
                <a:cs typeface="Sassoon Infant Rg" pitchFamily="50" charset="0"/>
              </a:rPr>
            </a:br>
            <a:r>
              <a:rPr lang="ga-IE" altLang="en-US" sz="1600" dirty="0" smtClean="0">
                <a:solidFill>
                  <a:schemeClr val="tx1"/>
                </a:solidFill>
                <a:latin typeface="Tw Cen MT" panose="020B0602020104020603" pitchFamily="34" charset="0"/>
                <a:ea typeface="Sassoon Infant Rg" pitchFamily="50" charset="0"/>
                <a:cs typeface="Sassoon Infant Rg" pitchFamily="50" charset="0"/>
              </a:rPr>
              <a:t>Angla-Éireannach.</a:t>
            </a:r>
            <a:r>
              <a:rPr lang="ga-IE" altLang="en-US" sz="1400" dirty="0" smtClean="0">
                <a:solidFill>
                  <a:schemeClr val="tx1"/>
                </a:solidFill>
                <a:latin typeface="Sassoon Infant Rg" pitchFamily="50" charset="0"/>
                <a:ea typeface="Sassoon Infant Rg" pitchFamily="50" charset="0"/>
                <a:cs typeface="Sassoon Infant Rg" pitchFamily="50" charset="0"/>
              </a:rPr>
              <a:t> </a:t>
            </a:r>
            <a:endParaRPr lang="ga-IE" altLang="en-US" sz="1400" dirty="0">
              <a:solidFill>
                <a:schemeClr val="tx1"/>
              </a:solidFill>
              <a:latin typeface="Sassoon Infant Rg" pitchFamily="50" charset="0"/>
              <a:ea typeface="Sassoon Infant Rg" pitchFamily="50" charset="0"/>
              <a:cs typeface="Sassoon Infant Rg" pitchFamily="50" charset="0"/>
            </a:endParaRPr>
          </a:p>
        </p:txBody>
      </p:sp>
      <p:sp>
        <p:nvSpPr>
          <p:cNvPr id="110" name="Rectangle 109"/>
          <p:cNvSpPr/>
          <p:nvPr/>
        </p:nvSpPr>
        <p:spPr bwMode="auto">
          <a:xfrm>
            <a:off x="8958565" y="1992709"/>
            <a:ext cx="2224088" cy="1057217"/>
          </a:xfrm>
          <a:prstGeom prst="rect">
            <a:avLst/>
          </a:prstGeom>
          <a:solidFill>
            <a:schemeClr val="bg1"/>
          </a:solidFill>
          <a:ln w="19050">
            <a:solidFill>
              <a:srgbClr val="3E3C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IE" sz="2000" b="1" dirty="0">
                <a:solidFill>
                  <a:schemeClr val="tx1"/>
                </a:solidFill>
              </a:rPr>
              <a:t>1923</a:t>
            </a:r>
          </a:p>
          <a:p>
            <a:pPr>
              <a:defRPr/>
            </a:pPr>
            <a:r>
              <a:rPr lang="ga-IE" altLang="en-US" sz="1600" dirty="0">
                <a:solidFill>
                  <a:schemeClr val="tx1"/>
                </a:solidFill>
                <a:latin typeface="Tw Cen MT" panose="020B0602020104020603" pitchFamily="34" charset="0"/>
                <a:ea typeface="Sassoon Infant Rg" pitchFamily="50" charset="0"/>
                <a:cs typeface="Sassoon Infant Rg" pitchFamily="50" charset="0"/>
              </a:rPr>
              <a:t>Tháinig deireadh leis an gCogadh Cathartha</a:t>
            </a:r>
            <a:r>
              <a:rPr lang="ga-IE" altLang="en-US" sz="1600" dirty="0" smtClean="0">
                <a:solidFill>
                  <a:schemeClr val="tx1"/>
                </a:solidFill>
                <a:latin typeface="Tw Cen MT" panose="020B0602020104020603" pitchFamily="34" charset="0"/>
                <a:ea typeface="Sassoon Infant Rg" pitchFamily="50" charset="0"/>
                <a:cs typeface="Sassoon Infant Rg" pitchFamily="50" charset="0"/>
              </a:rPr>
              <a:t>. </a:t>
            </a:r>
            <a:endParaRPr lang="ga-IE" altLang="en-US" sz="1600" dirty="0">
              <a:solidFill>
                <a:schemeClr val="tx1"/>
              </a:solidFill>
              <a:latin typeface="Tw Cen MT" panose="020B0602020104020603" pitchFamily="34" charset="0"/>
              <a:ea typeface="Sassoon Infant Rg" pitchFamily="50" charset="0"/>
              <a:cs typeface="Sassoon Infant Rg" pitchFamily="50" charset="0"/>
            </a:endParaRPr>
          </a:p>
        </p:txBody>
      </p:sp>
      <p:sp>
        <p:nvSpPr>
          <p:cNvPr id="121" name="Rectangle 120"/>
          <p:cNvSpPr/>
          <p:nvPr/>
        </p:nvSpPr>
        <p:spPr bwMode="auto">
          <a:xfrm>
            <a:off x="4677663" y="1366778"/>
            <a:ext cx="1459432" cy="1583176"/>
          </a:xfrm>
          <a:prstGeom prst="rect">
            <a:avLst/>
          </a:prstGeom>
          <a:solidFill>
            <a:schemeClr val="bg1"/>
          </a:solidFill>
          <a:ln w="19050">
            <a:solidFill>
              <a:srgbClr val="3E3C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IE" sz="2000" b="1" dirty="0">
                <a:solidFill>
                  <a:schemeClr val="tx1"/>
                </a:solidFill>
              </a:rPr>
              <a:t>1913</a:t>
            </a:r>
          </a:p>
          <a:p>
            <a:pPr>
              <a:defRPr/>
            </a:pPr>
            <a:r>
              <a:rPr lang="ga-IE" altLang="en-US" sz="1600" dirty="0" smtClean="0">
                <a:solidFill>
                  <a:schemeClr val="tx1"/>
                </a:solidFill>
                <a:latin typeface="Tw Cen MT" panose="020B0602020104020603" pitchFamily="34" charset="0"/>
                <a:ea typeface="Sassoon Infant Rg" pitchFamily="50" charset="0"/>
                <a:cs typeface="Sassoon Infant Rg" pitchFamily="50" charset="0"/>
              </a:rPr>
              <a:t>Bunaíodh Arm Cathartha na hÉireann agus Óglaigh na hÉireann. </a:t>
            </a:r>
            <a:endParaRPr lang="ga-IE" altLang="en-US" sz="1600" dirty="0">
              <a:solidFill>
                <a:schemeClr val="tx1"/>
              </a:solidFill>
              <a:latin typeface="Tw Cen MT" panose="020B0602020104020603" pitchFamily="34" charset="0"/>
              <a:ea typeface="Sassoon Infant Rg" pitchFamily="50" charset="0"/>
              <a:cs typeface="Sassoon Infant Rg" pitchFamily="50" charset="0"/>
            </a:endParaRPr>
          </a:p>
        </p:txBody>
      </p:sp>
      <p:sp>
        <p:nvSpPr>
          <p:cNvPr id="140" name="Rectangle 139"/>
          <p:cNvSpPr/>
          <p:nvPr/>
        </p:nvSpPr>
        <p:spPr bwMode="auto">
          <a:xfrm>
            <a:off x="6204311" y="1494971"/>
            <a:ext cx="1101963" cy="1184749"/>
          </a:xfrm>
          <a:prstGeom prst="rect">
            <a:avLst/>
          </a:prstGeom>
          <a:solidFill>
            <a:schemeClr val="bg1"/>
          </a:solidFill>
          <a:ln w="19050">
            <a:solidFill>
              <a:srgbClr val="3E3C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IE" sz="2000" b="1" dirty="0">
                <a:solidFill>
                  <a:schemeClr val="tx1"/>
                </a:solidFill>
              </a:rPr>
              <a:t>1914</a:t>
            </a:r>
            <a:r>
              <a:rPr lang="en-IE" sz="1600" dirty="0" smtClean="0">
                <a:solidFill>
                  <a:schemeClr val="tx1"/>
                </a:solidFill>
              </a:rPr>
              <a:t> </a:t>
            </a:r>
            <a:r>
              <a:rPr lang="ga-IE" altLang="en-US" sz="1600" dirty="0">
                <a:solidFill>
                  <a:schemeClr val="tx1"/>
                </a:solidFill>
                <a:latin typeface="Tw Cen MT" panose="020B0602020104020603" pitchFamily="34" charset="0"/>
                <a:ea typeface="Sassoon Infant Rg" pitchFamily="50" charset="0"/>
                <a:cs typeface="Sassoon Infant Rg" pitchFamily="50" charset="0"/>
              </a:rPr>
              <a:t>Bunaíodh Cumann na mBan</a:t>
            </a:r>
            <a:r>
              <a:rPr lang="ga-IE" altLang="en-US" sz="1600" dirty="0" smtClean="0">
                <a:solidFill>
                  <a:schemeClr val="tx1"/>
                </a:solidFill>
                <a:latin typeface="Tw Cen MT" panose="020B0602020104020603" pitchFamily="34" charset="0"/>
                <a:ea typeface="Sassoon Infant Rg" pitchFamily="50" charset="0"/>
                <a:cs typeface="Sassoon Infant Rg" pitchFamily="50" charset="0"/>
              </a:rPr>
              <a:t>. </a:t>
            </a:r>
            <a:endParaRPr lang="ga-IE" altLang="en-US" sz="1600" dirty="0">
              <a:solidFill>
                <a:schemeClr val="tx1"/>
              </a:solidFill>
              <a:latin typeface="Tw Cen MT" panose="020B0602020104020603" pitchFamily="34" charset="0"/>
              <a:ea typeface="Sassoon Infant Rg" pitchFamily="50" charset="0"/>
              <a:cs typeface="Sassoon Infant Rg" pitchFamily="50" charset="0"/>
            </a:endParaRPr>
          </a:p>
        </p:txBody>
      </p:sp>
      <p:sp>
        <p:nvSpPr>
          <p:cNvPr id="148" name="Rectangle 147"/>
          <p:cNvSpPr/>
          <p:nvPr/>
        </p:nvSpPr>
        <p:spPr bwMode="auto">
          <a:xfrm>
            <a:off x="5561082" y="3860801"/>
            <a:ext cx="1186200" cy="1045564"/>
          </a:xfrm>
          <a:prstGeom prst="rect">
            <a:avLst/>
          </a:prstGeom>
          <a:solidFill>
            <a:schemeClr val="bg1"/>
          </a:solidFill>
          <a:ln w="19050">
            <a:solidFill>
              <a:srgbClr val="3E3C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IE" sz="2000" b="1" dirty="0" smtClean="0">
                <a:solidFill>
                  <a:schemeClr val="tx1"/>
                </a:solidFill>
              </a:rPr>
              <a:t>1916</a:t>
            </a:r>
          </a:p>
          <a:p>
            <a:pPr>
              <a:defRPr/>
            </a:pPr>
            <a:r>
              <a:rPr lang="ga-IE" altLang="en-US" sz="1600" dirty="0">
                <a:solidFill>
                  <a:schemeClr val="tx1"/>
                </a:solidFill>
                <a:latin typeface="Tw Cen MT" panose="020B0602020104020603" pitchFamily="34" charset="0"/>
                <a:ea typeface="Sassoon Infant Rg" pitchFamily="50" charset="0"/>
                <a:cs typeface="Sassoon Infant Rg" pitchFamily="50" charset="0"/>
              </a:rPr>
              <a:t>Éirí Amach na Cásca</a:t>
            </a:r>
            <a:r>
              <a:rPr lang="ga-IE" altLang="en-US" sz="1600" dirty="0" smtClean="0">
                <a:solidFill>
                  <a:schemeClr val="tx1"/>
                </a:solidFill>
                <a:latin typeface="Tw Cen MT" panose="020B0602020104020603" pitchFamily="34" charset="0"/>
                <a:ea typeface="Sassoon Infant Rg" pitchFamily="50" charset="0"/>
                <a:cs typeface="Sassoon Infant Rg" pitchFamily="50" charset="0"/>
              </a:rPr>
              <a:t>. </a:t>
            </a:r>
            <a:endParaRPr lang="ga-IE" altLang="en-US" sz="1600" dirty="0">
              <a:solidFill>
                <a:schemeClr val="tx1"/>
              </a:solidFill>
              <a:latin typeface="Tw Cen MT" panose="020B0602020104020603" pitchFamily="34" charset="0"/>
              <a:ea typeface="Sassoon Infant Rg" pitchFamily="50" charset="0"/>
              <a:cs typeface="Sassoon Infant Rg" pitchFamily="50" charset="0"/>
            </a:endParaRPr>
          </a:p>
        </p:txBody>
      </p:sp>
      <p:sp>
        <p:nvSpPr>
          <p:cNvPr id="156" name="Rectangle 155"/>
          <p:cNvSpPr/>
          <p:nvPr/>
        </p:nvSpPr>
        <p:spPr bwMode="auto">
          <a:xfrm>
            <a:off x="7441982" y="1494971"/>
            <a:ext cx="1471905" cy="1274209"/>
          </a:xfrm>
          <a:prstGeom prst="rect">
            <a:avLst/>
          </a:prstGeom>
          <a:solidFill>
            <a:schemeClr val="bg1"/>
          </a:solidFill>
          <a:ln w="19050">
            <a:solidFill>
              <a:srgbClr val="3E3C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IE" sz="2000" b="1" dirty="0">
                <a:solidFill>
                  <a:schemeClr val="tx1"/>
                </a:solidFill>
              </a:rPr>
              <a:t>1919</a:t>
            </a:r>
          </a:p>
          <a:p>
            <a:pPr>
              <a:defRPr/>
            </a:pPr>
            <a:r>
              <a:rPr lang="ga-IE" altLang="en-US" sz="1600" dirty="0">
                <a:solidFill>
                  <a:schemeClr val="tx1"/>
                </a:solidFill>
                <a:latin typeface="Tw Cen MT" panose="020B0602020104020603" pitchFamily="34" charset="0"/>
                <a:ea typeface="Sassoon Infant Rg" pitchFamily="50" charset="0"/>
                <a:cs typeface="Sassoon Infant Rg" pitchFamily="50" charset="0"/>
              </a:rPr>
              <a:t>Bhris Cogadh na Saoirse amach</a:t>
            </a:r>
            <a:r>
              <a:rPr lang="ga-IE" altLang="en-US" sz="1600" dirty="0" smtClean="0">
                <a:solidFill>
                  <a:schemeClr val="tx1"/>
                </a:solidFill>
                <a:latin typeface="Tw Cen MT" panose="020B0602020104020603" pitchFamily="34" charset="0"/>
                <a:ea typeface="Sassoon Infant Rg" pitchFamily="50" charset="0"/>
                <a:cs typeface="Sassoon Infant Rg" pitchFamily="50" charset="0"/>
              </a:rPr>
              <a:t>. </a:t>
            </a:r>
            <a:endParaRPr lang="ga-IE" altLang="en-US" sz="1600" dirty="0">
              <a:solidFill>
                <a:schemeClr val="tx1"/>
              </a:solidFill>
              <a:latin typeface="Tw Cen MT" panose="020B0602020104020603" pitchFamily="34" charset="0"/>
              <a:ea typeface="Sassoon Infant Rg" pitchFamily="50" charset="0"/>
              <a:cs typeface="Sassoon Infant Rg" pitchFamily="50" charset="0"/>
            </a:endParaRPr>
          </a:p>
        </p:txBody>
      </p:sp>
      <p:sp>
        <p:nvSpPr>
          <p:cNvPr id="144" name="Rectangle 143"/>
          <p:cNvSpPr/>
          <p:nvPr/>
        </p:nvSpPr>
        <p:spPr bwMode="auto">
          <a:xfrm>
            <a:off x="8832655" y="4099012"/>
            <a:ext cx="1369348" cy="1503501"/>
          </a:xfrm>
          <a:prstGeom prst="rect">
            <a:avLst/>
          </a:prstGeom>
          <a:solidFill>
            <a:schemeClr val="bg1"/>
          </a:solidFill>
          <a:ln w="19050">
            <a:solidFill>
              <a:srgbClr val="3E3C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IE" sz="2000" b="1" dirty="0">
                <a:solidFill>
                  <a:schemeClr val="tx1"/>
                </a:solidFill>
              </a:rPr>
              <a:t>1922</a:t>
            </a:r>
          </a:p>
          <a:p>
            <a:pPr>
              <a:defRPr/>
            </a:pPr>
            <a:r>
              <a:rPr lang="ga-IE" altLang="en-US" sz="1600" dirty="0">
                <a:solidFill>
                  <a:schemeClr val="tx1"/>
                </a:solidFill>
                <a:latin typeface="Tw Cen MT" panose="020B0602020104020603" pitchFamily="34" charset="0"/>
                <a:ea typeface="Sassoon Infant Rg" pitchFamily="50" charset="0"/>
                <a:cs typeface="Sassoon Infant Rg" pitchFamily="50" charset="0"/>
              </a:rPr>
              <a:t>Cuireadh tús </a:t>
            </a:r>
            <a:r>
              <a:rPr lang="en-IE" altLang="en-US" sz="1600" dirty="0" smtClean="0">
                <a:solidFill>
                  <a:schemeClr val="tx1"/>
                </a:solidFill>
                <a:latin typeface="Tw Cen MT" panose="020B0602020104020603" pitchFamily="34" charset="0"/>
                <a:ea typeface="Sassoon Infant Rg" pitchFamily="50" charset="0"/>
                <a:cs typeface="Sassoon Infant Rg" pitchFamily="50" charset="0"/>
              </a:rPr>
              <a:t/>
            </a:r>
            <a:br>
              <a:rPr lang="en-IE" altLang="en-US" sz="1600" dirty="0" smtClean="0">
                <a:solidFill>
                  <a:schemeClr val="tx1"/>
                </a:solidFill>
                <a:latin typeface="Tw Cen MT" panose="020B0602020104020603" pitchFamily="34" charset="0"/>
                <a:ea typeface="Sassoon Infant Rg" pitchFamily="50" charset="0"/>
                <a:cs typeface="Sassoon Infant Rg" pitchFamily="50" charset="0"/>
              </a:rPr>
            </a:br>
            <a:r>
              <a:rPr lang="ga-IE" altLang="en-US" sz="1600" dirty="0" smtClean="0">
                <a:solidFill>
                  <a:schemeClr val="tx1"/>
                </a:solidFill>
                <a:latin typeface="Tw Cen MT" panose="020B0602020104020603" pitchFamily="34" charset="0"/>
                <a:ea typeface="Sassoon Infant Rg" pitchFamily="50" charset="0"/>
                <a:cs typeface="Sassoon Infant Rg" pitchFamily="50" charset="0"/>
              </a:rPr>
              <a:t>leis </a:t>
            </a:r>
            <a:r>
              <a:rPr lang="ga-IE" altLang="en-US" sz="1600" dirty="0">
                <a:solidFill>
                  <a:schemeClr val="tx1"/>
                </a:solidFill>
                <a:latin typeface="Tw Cen MT" panose="020B0602020104020603" pitchFamily="34" charset="0"/>
                <a:ea typeface="Sassoon Infant Rg" pitchFamily="50" charset="0"/>
                <a:cs typeface="Sassoon Infant Rg" pitchFamily="50" charset="0"/>
              </a:rPr>
              <a:t>an gCogadh </a:t>
            </a:r>
            <a:r>
              <a:rPr lang="ga-IE" altLang="en-US" sz="1600" dirty="0" smtClean="0">
                <a:solidFill>
                  <a:schemeClr val="tx1"/>
                </a:solidFill>
                <a:latin typeface="Tw Cen MT" panose="020B0602020104020603" pitchFamily="34" charset="0"/>
                <a:ea typeface="Sassoon Infant Rg" pitchFamily="50" charset="0"/>
                <a:cs typeface="Sassoon Infant Rg" pitchFamily="50" charset="0"/>
              </a:rPr>
              <a:t>Cathartha</a:t>
            </a:r>
            <a:r>
              <a:rPr lang="en-IE" altLang="en-US" sz="1600" dirty="0" smtClean="0">
                <a:solidFill>
                  <a:schemeClr val="tx1"/>
                </a:solidFill>
                <a:latin typeface="Tw Cen MT" panose="020B0602020104020603" pitchFamily="34" charset="0"/>
                <a:ea typeface="Sassoon Infant Rg" pitchFamily="50" charset="0"/>
                <a:cs typeface="Sassoon Infant Rg" pitchFamily="50" charset="0"/>
              </a:rPr>
              <a:t>.</a:t>
            </a:r>
            <a:endParaRPr lang="ga-IE" sz="1600" dirty="0">
              <a:solidFill>
                <a:schemeClr val="tx1"/>
              </a:solidFill>
            </a:endParaRPr>
          </a:p>
        </p:txBody>
      </p:sp>
      <p:sp>
        <p:nvSpPr>
          <p:cNvPr id="161" name="Rectangle 160"/>
          <p:cNvSpPr/>
          <p:nvPr/>
        </p:nvSpPr>
        <p:spPr bwMode="auto">
          <a:xfrm>
            <a:off x="10559465" y="3860801"/>
            <a:ext cx="1382326" cy="1248228"/>
          </a:xfrm>
          <a:prstGeom prst="rect">
            <a:avLst/>
          </a:prstGeom>
          <a:solidFill>
            <a:schemeClr val="bg1"/>
          </a:solidFill>
          <a:ln w="19050">
            <a:solidFill>
              <a:srgbClr val="3E3C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IE" sz="2000" b="1" dirty="0">
                <a:solidFill>
                  <a:schemeClr val="tx1"/>
                </a:solidFill>
              </a:rPr>
              <a:t>1949</a:t>
            </a:r>
          </a:p>
          <a:p>
            <a:pPr>
              <a:defRPr/>
            </a:pPr>
            <a:r>
              <a:rPr lang="ga-IE" altLang="en-US" sz="1600" dirty="0">
                <a:solidFill>
                  <a:schemeClr val="tx1"/>
                </a:solidFill>
                <a:latin typeface="Tw Cen MT" panose="020B0602020104020603" pitchFamily="34" charset="0"/>
                <a:ea typeface="Sassoon Infant Rg" pitchFamily="50" charset="0"/>
                <a:cs typeface="Sassoon Infant Rg" pitchFamily="50" charset="0"/>
              </a:rPr>
              <a:t>Fógraíodh Éire ina poblacht</a:t>
            </a:r>
            <a:r>
              <a:rPr lang="ga-IE" altLang="en-US" sz="1600" dirty="0" smtClean="0">
                <a:solidFill>
                  <a:schemeClr val="tx1"/>
                </a:solidFill>
                <a:latin typeface="Tw Cen MT" panose="020B0602020104020603" pitchFamily="34" charset="0"/>
                <a:ea typeface="Sassoon Infant Rg" pitchFamily="50" charset="0"/>
                <a:cs typeface="Sassoon Infant Rg" pitchFamily="50" charset="0"/>
              </a:rPr>
              <a:t>.</a:t>
            </a:r>
            <a:endParaRPr lang="en-IE" sz="1600" dirty="0" smtClean="0">
              <a:solidFill>
                <a:schemeClr val="tx1"/>
              </a:solidFill>
            </a:endParaRPr>
          </a:p>
        </p:txBody>
      </p:sp>
      <p:sp>
        <p:nvSpPr>
          <p:cNvPr id="83" name="Line 5"/>
          <p:cNvSpPr>
            <a:spLocks noChangeShapeType="1"/>
          </p:cNvSpPr>
          <p:nvPr/>
        </p:nvSpPr>
        <p:spPr bwMode="auto">
          <a:xfrm>
            <a:off x="407750" y="3163611"/>
            <a:ext cx="0" cy="361770"/>
          </a:xfrm>
          <a:prstGeom prst="line">
            <a:avLst/>
          </a:prstGeom>
          <a:noFill/>
          <a:ln w="12700">
            <a:solidFill>
              <a:schemeClr val="tx1"/>
            </a:solidFill>
            <a:round/>
            <a:headEnd/>
            <a:tailEnd/>
          </a:ln>
        </p:spPr>
        <p:txBody>
          <a:bodyPr wrap="none" anchor="ctr"/>
          <a:lstStyle/>
          <a:p>
            <a:endParaRPr lang="ga-IE" dirty="0"/>
          </a:p>
        </p:txBody>
      </p:sp>
      <p:sp>
        <p:nvSpPr>
          <p:cNvPr id="85" name="Rectangle 16"/>
          <p:cNvSpPr>
            <a:spLocks noChangeArrowheads="1"/>
          </p:cNvSpPr>
          <p:nvPr/>
        </p:nvSpPr>
        <p:spPr bwMode="auto">
          <a:xfrm>
            <a:off x="72000" y="3528000"/>
            <a:ext cx="659589" cy="336210"/>
          </a:xfrm>
          <a:prstGeom prst="rect">
            <a:avLst/>
          </a:prstGeom>
          <a:noFill/>
          <a:ln w="12700">
            <a:noFill/>
            <a:miter lim="800000"/>
            <a:headEnd/>
            <a:tailEnd/>
          </a:ln>
        </p:spPr>
        <p:txBody>
          <a:bodyPr wrap="square" lIns="90488" tIns="44450" rIns="90488" bIns="44450">
            <a:spAutoFit/>
          </a:bodyPr>
          <a:lstStyle/>
          <a:p>
            <a:r>
              <a:rPr lang="ga-IE" sz="1600" b="1" dirty="0" smtClean="0">
                <a:solidFill>
                  <a:srgbClr val="FF0000"/>
                </a:solidFill>
              </a:rPr>
              <a:t>1860</a:t>
            </a:r>
            <a:endParaRPr lang="ga-IE" sz="1600" b="1" dirty="0">
              <a:solidFill>
                <a:srgbClr val="FF0000"/>
              </a:solidFill>
            </a:endParaRPr>
          </a:p>
        </p:txBody>
      </p:sp>
      <p:sp>
        <p:nvSpPr>
          <p:cNvPr id="88" name="Rectangle 16"/>
          <p:cNvSpPr>
            <a:spLocks noChangeArrowheads="1"/>
          </p:cNvSpPr>
          <p:nvPr/>
        </p:nvSpPr>
        <p:spPr bwMode="auto">
          <a:xfrm>
            <a:off x="2304000" y="3528000"/>
            <a:ext cx="701953" cy="336210"/>
          </a:xfrm>
          <a:prstGeom prst="rect">
            <a:avLst/>
          </a:prstGeom>
          <a:noFill/>
          <a:ln w="12700">
            <a:noFill/>
            <a:miter lim="800000"/>
            <a:headEnd/>
            <a:tailEnd/>
          </a:ln>
        </p:spPr>
        <p:txBody>
          <a:bodyPr wrap="square" lIns="90488" tIns="44450" rIns="90488" bIns="44450">
            <a:spAutoFit/>
          </a:bodyPr>
          <a:lstStyle/>
          <a:p>
            <a:r>
              <a:rPr lang="ga-IE" sz="1600" b="1" dirty="0" smtClean="0">
                <a:solidFill>
                  <a:srgbClr val="FF0000"/>
                </a:solidFill>
              </a:rPr>
              <a:t>1880</a:t>
            </a:r>
            <a:endParaRPr lang="ga-IE" sz="1600" b="1" dirty="0">
              <a:solidFill>
                <a:srgbClr val="FF0000"/>
              </a:solidFill>
            </a:endParaRPr>
          </a:p>
        </p:txBody>
      </p:sp>
      <p:sp>
        <p:nvSpPr>
          <p:cNvPr id="89" name="Rectangle 16"/>
          <p:cNvSpPr>
            <a:spLocks noChangeArrowheads="1"/>
          </p:cNvSpPr>
          <p:nvPr/>
        </p:nvSpPr>
        <p:spPr bwMode="auto">
          <a:xfrm>
            <a:off x="3543720" y="3528000"/>
            <a:ext cx="798724" cy="336210"/>
          </a:xfrm>
          <a:prstGeom prst="rect">
            <a:avLst/>
          </a:prstGeom>
          <a:noFill/>
          <a:ln w="12700">
            <a:noFill/>
            <a:miter lim="800000"/>
            <a:headEnd/>
            <a:tailEnd/>
          </a:ln>
        </p:spPr>
        <p:txBody>
          <a:bodyPr wrap="square" lIns="90488" tIns="44450" rIns="90488" bIns="44450">
            <a:spAutoFit/>
          </a:bodyPr>
          <a:lstStyle/>
          <a:p>
            <a:r>
              <a:rPr lang="ga-IE" sz="1600" b="1" dirty="0" smtClean="0">
                <a:solidFill>
                  <a:srgbClr val="FF0000"/>
                </a:solidFill>
              </a:rPr>
              <a:t>1890</a:t>
            </a:r>
            <a:endParaRPr lang="ga-IE" sz="1600" b="1" dirty="0">
              <a:solidFill>
                <a:srgbClr val="FF0000"/>
              </a:solidFill>
            </a:endParaRPr>
          </a:p>
        </p:txBody>
      </p:sp>
      <p:sp>
        <p:nvSpPr>
          <p:cNvPr id="90" name="Rectangle 16"/>
          <p:cNvSpPr>
            <a:spLocks noChangeArrowheads="1"/>
          </p:cNvSpPr>
          <p:nvPr/>
        </p:nvSpPr>
        <p:spPr bwMode="auto">
          <a:xfrm>
            <a:off x="4779450" y="3528000"/>
            <a:ext cx="781632" cy="336210"/>
          </a:xfrm>
          <a:prstGeom prst="rect">
            <a:avLst/>
          </a:prstGeom>
          <a:noFill/>
          <a:ln w="12700">
            <a:noFill/>
            <a:miter lim="800000"/>
            <a:headEnd/>
            <a:tailEnd/>
          </a:ln>
        </p:spPr>
        <p:txBody>
          <a:bodyPr wrap="square" lIns="90488" tIns="44450" rIns="90488" bIns="44450">
            <a:spAutoFit/>
          </a:bodyPr>
          <a:lstStyle/>
          <a:p>
            <a:r>
              <a:rPr lang="ga-IE" sz="1600" b="1" dirty="0" smtClean="0">
                <a:solidFill>
                  <a:srgbClr val="FF0000"/>
                </a:solidFill>
              </a:rPr>
              <a:t>1900</a:t>
            </a:r>
            <a:endParaRPr lang="ga-IE" sz="1600" b="1" dirty="0">
              <a:solidFill>
                <a:srgbClr val="FF0000"/>
              </a:solidFill>
            </a:endParaRPr>
          </a:p>
        </p:txBody>
      </p:sp>
      <p:sp>
        <p:nvSpPr>
          <p:cNvPr id="91" name="Rectangle 16"/>
          <p:cNvSpPr>
            <a:spLocks noChangeArrowheads="1"/>
          </p:cNvSpPr>
          <p:nvPr/>
        </p:nvSpPr>
        <p:spPr bwMode="auto">
          <a:xfrm>
            <a:off x="5997143" y="3528000"/>
            <a:ext cx="726724" cy="336210"/>
          </a:xfrm>
          <a:prstGeom prst="rect">
            <a:avLst/>
          </a:prstGeom>
          <a:noFill/>
          <a:ln w="12700">
            <a:noFill/>
            <a:miter lim="800000"/>
            <a:headEnd/>
            <a:tailEnd/>
          </a:ln>
        </p:spPr>
        <p:txBody>
          <a:bodyPr wrap="square" lIns="90488" tIns="44450" rIns="90488" bIns="44450">
            <a:spAutoFit/>
          </a:bodyPr>
          <a:lstStyle/>
          <a:p>
            <a:r>
              <a:rPr lang="ga-IE" sz="1600" b="1" dirty="0" smtClean="0">
                <a:solidFill>
                  <a:srgbClr val="FF0000"/>
                </a:solidFill>
              </a:rPr>
              <a:t>1910</a:t>
            </a:r>
            <a:endParaRPr lang="ga-IE" sz="1600" b="1" dirty="0">
              <a:solidFill>
                <a:srgbClr val="FF0000"/>
              </a:solidFill>
            </a:endParaRPr>
          </a:p>
        </p:txBody>
      </p:sp>
      <p:sp>
        <p:nvSpPr>
          <p:cNvPr id="92" name="Rectangle 16"/>
          <p:cNvSpPr>
            <a:spLocks noChangeArrowheads="1"/>
          </p:cNvSpPr>
          <p:nvPr/>
        </p:nvSpPr>
        <p:spPr bwMode="auto">
          <a:xfrm>
            <a:off x="7272000" y="3528000"/>
            <a:ext cx="705047" cy="336210"/>
          </a:xfrm>
          <a:prstGeom prst="rect">
            <a:avLst/>
          </a:prstGeom>
          <a:noFill/>
          <a:ln w="12700">
            <a:noFill/>
            <a:miter lim="800000"/>
            <a:headEnd/>
            <a:tailEnd/>
          </a:ln>
        </p:spPr>
        <p:txBody>
          <a:bodyPr wrap="square" lIns="90488" tIns="44450" rIns="90488" bIns="44450">
            <a:spAutoFit/>
          </a:bodyPr>
          <a:lstStyle/>
          <a:p>
            <a:r>
              <a:rPr lang="ga-IE" sz="1600" b="1" dirty="0" smtClean="0">
                <a:solidFill>
                  <a:srgbClr val="FF0000"/>
                </a:solidFill>
              </a:rPr>
              <a:t>1920</a:t>
            </a:r>
            <a:endParaRPr lang="ga-IE" sz="1600" b="1" dirty="0">
              <a:solidFill>
                <a:srgbClr val="FF0000"/>
              </a:solidFill>
            </a:endParaRPr>
          </a:p>
        </p:txBody>
      </p:sp>
      <p:sp>
        <p:nvSpPr>
          <p:cNvPr id="93" name="Rectangle 16"/>
          <p:cNvSpPr>
            <a:spLocks noChangeArrowheads="1"/>
          </p:cNvSpPr>
          <p:nvPr/>
        </p:nvSpPr>
        <p:spPr bwMode="auto">
          <a:xfrm>
            <a:off x="8496000" y="3528000"/>
            <a:ext cx="798724" cy="336210"/>
          </a:xfrm>
          <a:prstGeom prst="rect">
            <a:avLst/>
          </a:prstGeom>
          <a:noFill/>
          <a:ln w="12700">
            <a:noFill/>
            <a:miter lim="800000"/>
            <a:headEnd/>
            <a:tailEnd/>
          </a:ln>
        </p:spPr>
        <p:txBody>
          <a:bodyPr wrap="square" lIns="90488" tIns="44450" rIns="90488" bIns="44450">
            <a:spAutoFit/>
          </a:bodyPr>
          <a:lstStyle/>
          <a:p>
            <a:r>
              <a:rPr lang="ga-IE" sz="1600" b="1" dirty="0" smtClean="0">
                <a:solidFill>
                  <a:srgbClr val="FF0000"/>
                </a:solidFill>
              </a:rPr>
              <a:t>1930</a:t>
            </a:r>
            <a:endParaRPr lang="ga-IE" sz="1600" b="1" dirty="0">
              <a:solidFill>
                <a:srgbClr val="FF0000"/>
              </a:solidFill>
            </a:endParaRPr>
          </a:p>
        </p:txBody>
      </p:sp>
      <p:sp>
        <p:nvSpPr>
          <p:cNvPr id="94" name="Rectangle 16"/>
          <p:cNvSpPr>
            <a:spLocks noChangeArrowheads="1"/>
          </p:cNvSpPr>
          <p:nvPr/>
        </p:nvSpPr>
        <p:spPr bwMode="auto">
          <a:xfrm>
            <a:off x="9720000" y="3528000"/>
            <a:ext cx="693950" cy="336210"/>
          </a:xfrm>
          <a:prstGeom prst="rect">
            <a:avLst/>
          </a:prstGeom>
          <a:noFill/>
          <a:ln w="12700">
            <a:noFill/>
            <a:miter lim="800000"/>
            <a:headEnd/>
            <a:tailEnd/>
          </a:ln>
        </p:spPr>
        <p:txBody>
          <a:bodyPr wrap="square" lIns="90488" tIns="44450" rIns="90488" bIns="44450">
            <a:spAutoFit/>
          </a:bodyPr>
          <a:lstStyle/>
          <a:p>
            <a:r>
              <a:rPr lang="ga-IE" sz="1600" b="1" dirty="0" smtClean="0">
                <a:solidFill>
                  <a:srgbClr val="FF0000"/>
                </a:solidFill>
              </a:rPr>
              <a:t>1940</a:t>
            </a:r>
            <a:endParaRPr lang="ga-IE" sz="1600" b="1" dirty="0">
              <a:solidFill>
                <a:srgbClr val="FF0000"/>
              </a:solidFill>
            </a:endParaRPr>
          </a:p>
        </p:txBody>
      </p:sp>
      <p:sp>
        <p:nvSpPr>
          <p:cNvPr id="95" name="Rectangle 16"/>
          <p:cNvSpPr>
            <a:spLocks noChangeArrowheads="1"/>
          </p:cNvSpPr>
          <p:nvPr/>
        </p:nvSpPr>
        <p:spPr bwMode="auto">
          <a:xfrm>
            <a:off x="10980000" y="3528000"/>
            <a:ext cx="798724" cy="336210"/>
          </a:xfrm>
          <a:prstGeom prst="rect">
            <a:avLst/>
          </a:prstGeom>
          <a:noFill/>
          <a:ln w="12700">
            <a:noFill/>
            <a:miter lim="800000"/>
            <a:headEnd/>
            <a:tailEnd/>
          </a:ln>
        </p:spPr>
        <p:txBody>
          <a:bodyPr wrap="square" lIns="90488" tIns="44450" rIns="90488" bIns="44450">
            <a:spAutoFit/>
          </a:bodyPr>
          <a:lstStyle/>
          <a:p>
            <a:r>
              <a:rPr lang="ga-IE" sz="1600" b="1" dirty="0" smtClean="0">
                <a:solidFill>
                  <a:srgbClr val="FF0000"/>
                </a:solidFill>
              </a:rPr>
              <a:t>1950</a:t>
            </a:r>
            <a:endParaRPr lang="ga-IE" sz="1600" b="1" dirty="0">
              <a:solidFill>
                <a:srgbClr val="FF0000"/>
              </a:solidFill>
            </a:endParaRPr>
          </a:p>
        </p:txBody>
      </p:sp>
      <p:sp>
        <p:nvSpPr>
          <p:cNvPr id="102" name="Rectangle 101"/>
          <p:cNvSpPr/>
          <p:nvPr/>
        </p:nvSpPr>
        <p:spPr>
          <a:xfrm>
            <a:off x="555642" y="294079"/>
            <a:ext cx="11386149" cy="5382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altLang="en-US" sz="2800" dirty="0" smtClean="0">
                <a:solidFill>
                  <a:schemeClr val="tx1"/>
                </a:solidFill>
                <a:latin typeface="Tw Cen MT" panose="020B0602020104020603" pitchFamily="34" charset="0"/>
                <a:ea typeface="MS PGothic" panose="020B0600070205080204" pitchFamily="34" charset="-128"/>
              </a:rPr>
              <a:t>Léiríonn an amlíne thíos roinnt dátaí tábhachtacha</a:t>
            </a:r>
            <a:r>
              <a:rPr lang="en-IE" altLang="en-US" sz="2800" dirty="0" smtClean="0">
                <a:solidFill>
                  <a:schemeClr val="tx1"/>
                </a:solidFill>
                <a:latin typeface="Tw Cen MT" panose="020B0602020104020603" pitchFamily="34" charset="0"/>
                <a:ea typeface="MS PGothic" panose="020B0600070205080204" pitchFamily="34" charset="-128"/>
              </a:rPr>
              <a:t/>
            </a:r>
            <a:br>
              <a:rPr lang="en-IE" altLang="en-US" sz="2800" dirty="0" smtClean="0">
                <a:solidFill>
                  <a:schemeClr val="tx1"/>
                </a:solidFill>
                <a:latin typeface="Tw Cen MT" panose="020B0602020104020603" pitchFamily="34" charset="0"/>
                <a:ea typeface="MS PGothic" panose="020B0600070205080204" pitchFamily="34" charset="-128"/>
              </a:rPr>
            </a:br>
            <a:r>
              <a:rPr lang="ga-IE" altLang="en-US" sz="2800" dirty="0" smtClean="0">
                <a:solidFill>
                  <a:schemeClr val="tx1"/>
                </a:solidFill>
                <a:latin typeface="Tw Cen MT" panose="020B0602020104020603" pitchFamily="34" charset="0"/>
                <a:ea typeface="MS PGothic" panose="020B0600070205080204" pitchFamily="34" charset="-128"/>
              </a:rPr>
              <a:t> a bhaineann leis an troid ar son na saoirse in Éirinn. </a:t>
            </a:r>
            <a:endParaRPr lang="ga-IE" altLang="en-US" sz="2800" dirty="0">
              <a:solidFill>
                <a:schemeClr val="tx1"/>
              </a:solidFill>
              <a:latin typeface="Tw Cen MT" panose="020B0602020104020603" pitchFamily="34" charset="0"/>
              <a:ea typeface="MS PGothic" panose="020B0600070205080204" pitchFamily="34" charset="-128"/>
            </a:endParaRPr>
          </a:p>
        </p:txBody>
      </p:sp>
      <p:sp>
        <p:nvSpPr>
          <p:cNvPr id="103" name="Rectangle 16"/>
          <p:cNvSpPr>
            <a:spLocks noChangeArrowheads="1"/>
          </p:cNvSpPr>
          <p:nvPr/>
        </p:nvSpPr>
        <p:spPr bwMode="auto">
          <a:xfrm>
            <a:off x="1080000" y="3528000"/>
            <a:ext cx="710389" cy="336210"/>
          </a:xfrm>
          <a:prstGeom prst="rect">
            <a:avLst/>
          </a:prstGeom>
          <a:noFill/>
          <a:ln w="12700">
            <a:noFill/>
            <a:miter lim="800000"/>
            <a:headEnd/>
            <a:tailEnd/>
          </a:ln>
        </p:spPr>
        <p:txBody>
          <a:bodyPr wrap="square" lIns="90488" tIns="44450" rIns="90488" bIns="44450">
            <a:spAutoFit/>
          </a:bodyPr>
          <a:lstStyle/>
          <a:p>
            <a:r>
              <a:rPr lang="ga-IE" sz="1600" b="1" dirty="0" smtClean="0">
                <a:solidFill>
                  <a:srgbClr val="FF0000"/>
                </a:solidFill>
              </a:rPr>
              <a:t>1870</a:t>
            </a:r>
            <a:endParaRPr lang="ga-IE" sz="1600" b="1" dirty="0">
              <a:solidFill>
                <a:srgbClr val="FF0000"/>
              </a:solidFill>
            </a:endParaRPr>
          </a:p>
        </p:txBody>
      </p:sp>
      <p:sp>
        <p:nvSpPr>
          <p:cNvPr id="84" name="Oval 83"/>
          <p:cNvSpPr>
            <a:spLocks noChangeAspect="1"/>
          </p:cNvSpPr>
          <p:nvPr/>
        </p:nvSpPr>
        <p:spPr>
          <a:xfrm>
            <a:off x="194475" y="3225491"/>
            <a:ext cx="144000" cy="144000"/>
          </a:xfrm>
          <a:prstGeom prst="ellipse">
            <a:avLst/>
          </a:prstGeom>
          <a:solidFill>
            <a:schemeClr val="bg1"/>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a:p>
        </p:txBody>
      </p:sp>
      <p:cxnSp>
        <p:nvCxnSpPr>
          <p:cNvPr id="86" name="Straight Connector 85"/>
          <p:cNvCxnSpPr/>
          <p:nvPr/>
        </p:nvCxnSpPr>
        <p:spPr>
          <a:xfrm flipH="1">
            <a:off x="266475" y="3369491"/>
            <a:ext cx="2422" cy="625315"/>
          </a:xfrm>
          <a:prstGeom prst="line">
            <a:avLst/>
          </a:prstGeom>
          <a:ln w="1905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7" name="Oval 86"/>
          <p:cNvSpPr>
            <a:spLocks noChangeAspect="1"/>
          </p:cNvSpPr>
          <p:nvPr/>
        </p:nvSpPr>
        <p:spPr>
          <a:xfrm>
            <a:off x="6651867" y="3225491"/>
            <a:ext cx="144000" cy="144000"/>
          </a:xfrm>
          <a:prstGeom prst="ellipse">
            <a:avLst/>
          </a:prstGeom>
          <a:solidFill>
            <a:schemeClr val="bg1"/>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a:p>
        </p:txBody>
      </p:sp>
      <p:cxnSp>
        <p:nvCxnSpPr>
          <p:cNvPr id="104" name="Straight Connector 103"/>
          <p:cNvCxnSpPr>
            <a:endCxn id="87" idx="1"/>
          </p:cNvCxnSpPr>
          <p:nvPr/>
        </p:nvCxnSpPr>
        <p:spPr>
          <a:xfrm>
            <a:off x="6137095" y="2906094"/>
            <a:ext cx="535860" cy="340485"/>
          </a:xfrm>
          <a:prstGeom prst="line">
            <a:avLst/>
          </a:prstGeom>
          <a:ln w="1905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7" name="Oval 106"/>
          <p:cNvSpPr>
            <a:spLocks noChangeAspect="1"/>
          </p:cNvSpPr>
          <p:nvPr/>
        </p:nvSpPr>
        <p:spPr>
          <a:xfrm>
            <a:off x="6796677" y="3220190"/>
            <a:ext cx="144000" cy="144000"/>
          </a:xfrm>
          <a:prstGeom prst="ellipse">
            <a:avLst/>
          </a:prstGeom>
          <a:solidFill>
            <a:schemeClr val="bg1"/>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a:p>
        </p:txBody>
      </p:sp>
      <p:cxnSp>
        <p:nvCxnSpPr>
          <p:cNvPr id="108" name="Straight Connector 107"/>
          <p:cNvCxnSpPr>
            <a:endCxn id="107" idx="0"/>
          </p:cNvCxnSpPr>
          <p:nvPr/>
        </p:nvCxnSpPr>
        <p:spPr>
          <a:xfrm>
            <a:off x="6868677" y="2679719"/>
            <a:ext cx="0" cy="540471"/>
          </a:xfrm>
          <a:prstGeom prst="line">
            <a:avLst/>
          </a:prstGeom>
          <a:ln w="1905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9" name="Oval 108"/>
          <p:cNvSpPr>
            <a:spLocks noChangeAspect="1"/>
          </p:cNvSpPr>
          <p:nvPr/>
        </p:nvSpPr>
        <p:spPr>
          <a:xfrm>
            <a:off x="7066855" y="3225491"/>
            <a:ext cx="144000" cy="144000"/>
          </a:xfrm>
          <a:prstGeom prst="ellipse">
            <a:avLst/>
          </a:prstGeom>
          <a:solidFill>
            <a:schemeClr val="bg1"/>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a:p>
        </p:txBody>
      </p:sp>
      <p:cxnSp>
        <p:nvCxnSpPr>
          <p:cNvPr id="111" name="Straight Connector 110"/>
          <p:cNvCxnSpPr>
            <a:endCxn id="109" idx="3"/>
          </p:cNvCxnSpPr>
          <p:nvPr/>
        </p:nvCxnSpPr>
        <p:spPr>
          <a:xfrm flipV="1">
            <a:off x="6747282" y="3348403"/>
            <a:ext cx="340661" cy="522522"/>
          </a:xfrm>
          <a:prstGeom prst="line">
            <a:avLst/>
          </a:prstGeom>
          <a:ln w="1905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2" name="Oval 111"/>
          <p:cNvSpPr>
            <a:spLocks noChangeAspect="1"/>
          </p:cNvSpPr>
          <p:nvPr/>
        </p:nvSpPr>
        <p:spPr>
          <a:xfrm>
            <a:off x="7428139" y="3234449"/>
            <a:ext cx="144000" cy="144000"/>
          </a:xfrm>
          <a:prstGeom prst="ellipse">
            <a:avLst/>
          </a:prstGeom>
          <a:solidFill>
            <a:schemeClr val="bg1"/>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a:p>
        </p:txBody>
      </p:sp>
      <p:cxnSp>
        <p:nvCxnSpPr>
          <p:cNvPr id="113" name="Straight Connector 112"/>
          <p:cNvCxnSpPr>
            <a:endCxn id="112" idx="0"/>
          </p:cNvCxnSpPr>
          <p:nvPr/>
        </p:nvCxnSpPr>
        <p:spPr>
          <a:xfrm flipH="1">
            <a:off x="7500139" y="2778138"/>
            <a:ext cx="223484" cy="456311"/>
          </a:xfrm>
          <a:prstGeom prst="line">
            <a:avLst/>
          </a:prstGeom>
          <a:ln w="1905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4" name="Oval 113"/>
          <p:cNvSpPr>
            <a:spLocks noChangeAspect="1"/>
          </p:cNvSpPr>
          <p:nvPr/>
        </p:nvSpPr>
        <p:spPr>
          <a:xfrm>
            <a:off x="7611881" y="3233891"/>
            <a:ext cx="144000" cy="144000"/>
          </a:xfrm>
          <a:prstGeom prst="ellipse">
            <a:avLst/>
          </a:prstGeom>
          <a:solidFill>
            <a:schemeClr val="bg1"/>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a:p>
        </p:txBody>
      </p:sp>
      <p:cxnSp>
        <p:nvCxnSpPr>
          <p:cNvPr id="115" name="Straight Connector 114"/>
          <p:cNvCxnSpPr>
            <a:endCxn id="114" idx="4"/>
          </p:cNvCxnSpPr>
          <p:nvPr/>
        </p:nvCxnSpPr>
        <p:spPr>
          <a:xfrm flipV="1">
            <a:off x="7683881" y="3377891"/>
            <a:ext cx="0" cy="680859"/>
          </a:xfrm>
          <a:prstGeom prst="line">
            <a:avLst/>
          </a:prstGeom>
          <a:ln w="1905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7" name="Oval 116"/>
          <p:cNvSpPr>
            <a:spLocks noChangeAspect="1"/>
          </p:cNvSpPr>
          <p:nvPr/>
        </p:nvSpPr>
        <p:spPr>
          <a:xfrm>
            <a:off x="7739446" y="3233891"/>
            <a:ext cx="144000" cy="144000"/>
          </a:xfrm>
          <a:prstGeom prst="ellipse">
            <a:avLst/>
          </a:prstGeom>
          <a:solidFill>
            <a:schemeClr val="bg1"/>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a:p>
        </p:txBody>
      </p:sp>
      <p:cxnSp>
        <p:nvCxnSpPr>
          <p:cNvPr id="118" name="Straight Connector 117"/>
          <p:cNvCxnSpPr>
            <a:endCxn id="117" idx="5"/>
          </p:cNvCxnSpPr>
          <p:nvPr/>
        </p:nvCxnSpPr>
        <p:spPr>
          <a:xfrm flipH="1" flipV="1">
            <a:off x="7862358" y="3356803"/>
            <a:ext cx="1094620" cy="727698"/>
          </a:xfrm>
          <a:prstGeom prst="line">
            <a:avLst/>
          </a:prstGeom>
          <a:ln w="1905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9" name="Oval 118"/>
          <p:cNvSpPr>
            <a:spLocks noChangeAspect="1"/>
          </p:cNvSpPr>
          <p:nvPr/>
        </p:nvSpPr>
        <p:spPr>
          <a:xfrm>
            <a:off x="7867321" y="3227232"/>
            <a:ext cx="144000" cy="144000"/>
          </a:xfrm>
          <a:prstGeom prst="ellipse">
            <a:avLst/>
          </a:prstGeom>
          <a:solidFill>
            <a:schemeClr val="bg1"/>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a:p>
        </p:txBody>
      </p:sp>
      <p:cxnSp>
        <p:nvCxnSpPr>
          <p:cNvPr id="122" name="Straight Connector 121"/>
          <p:cNvCxnSpPr/>
          <p:nvPr/>
        </p:nvCxnSpPr>
        <p:spPr>
          <a:xfrm flipH="1">
            <a:off x="7991596" y="2993222"/>
            <a:ext cx="947244" cy="249306"/>
          </a:xfrm>
          <a:prstGeom prst="line">
            <a:avLst/>
          </a:prstGeom>
          <a:ln w="1905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3" name="Oval 122"/>
          <p:cNvSpPr>
            <a:spLocks noChangeAspect="1"/>
          </p:cNvSpPr>
          <p:nvPr/>
        </p:nvSpPr>
        <p:spPr>
          <a:xfrm>
            <a:off x="11138622" y="3246579"/>
            <a:ext cx="144000" cy="144000"/>
          </a:xfrm>
          <a:prstGeom prst="ellipse">
            <a:avLst/>
          </a:prstGeom>
          <a:solidFill>
            <a:schemeClr val="bg1"/>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a:p>
        </p:txBody>
      </p:sp>
      <p:cxnSp>
        <p:nvCxnSpPr>
          <p:cNvPr id="124" name="Straight Connector 123"/>
          <p:cNvCxnSpPr>
            <a:endCxn id="123" idx="4"/>
          </p:cNvCxnSpPr>
          <p:nvPr/>
        </p:nvCxnSpPr>
        <p:spPr>
          <a:xfrm flipH="1" flipV="1">
            <a:off x="11210622" y="3390579"/>
            <a:ext cx="64862" cy="480348"/>
          </a:xfrm>
          <a:prstGeom prst="line">
            <a:avLst/>
          </a:prstGeom>
          <a:ln w="1905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96892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84"/>
                                        </p:tgtEl>
                                        <p:attrNameLst>
                                          <p:attrName>style.visibility</p:attrName>
                                        </p:attrNameLst>
                                      </p:cBhvr>
                                      <p:to>
                                        <p:strVal val="visible"/>
                                      </p:to>
                                    </p:set>
                                    <p:animEffect transition="in" filter="fade">
                                      <p:cBhvr>
                                        <p:cTn id="9" dur="500"/>
                                        <p:tgtEl>
                                          <p:spTgt spid="84"/>
                                        </p:tgtEl>
                                      </p:cBhvr>
                                    </p:animEffect>
                                  </p:childTnLst>
                                </p:cTn>
                              </p:par>
                              <p:par>
                                <p:cTn id="10" presetID="10" presetClass="entr" presetSubtype="0" fill="hold" nodeType="withEffect">
                                  <p:stCondLst>
                                    <p:cond delay="0"/>
                                  </p:stCondLst>
                                  <p:childTnLst>
                                    <p:set>
                                      <p:cBhvr>
                                        <p:cTn id="11" dur="1" fill="hold">
                                          <p:stCondLst>
                                            <p:cond delay="0"/>
                                          </p:stCondLst>
                                        </p:cTn>
                                        <p:tgtEl>
                                          <p:spTgt spid="86"/>
                                        </p:tgtEl>
                                        <p:attrNameLst>
                                          <p:attrName>style.visibility</p:attrName>
                                        </p:attrNameLst>
                                      </p:cBhvr>
                                      <p:to>
                                        <p:strVal val="visible"/>
                                      </p:to>
                                    </p:set>
                                    <p:animEffect transition="in" filter="fade">
                                      <p:cBhvr>
                                        <p:cTn id="12" dur="500"/>
                                        <p:tgtEl>
                                          <p:spTgt spid="8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1"/>
                                        </p:tgtEl>
                                        <p:attrNameLst>
                                          <p:attrName>style.visibility</p:attrName>
                                        </p:attrNameLst>
                                      </p:cBhvr>
                                      <p:to>
                                        <p:strVal val="visible"/>
                                      </p:to>
                                    </p:set>
                                  </p:childTnLst>
                                </p:cTn>
                              </p:par>
                              <p:par>
                                <p:cTn id="17" presetID="10" presetClass="entr" presetSubtype="0" fill="hold" grpId="0" nodeType="withEffect">
                                  <p:stCondLst>
                                    <p:cond delay="0"/>
                                  </p:stCondLst>
                                  <p:childTnLst>
                                    <p:set>
                                      <p:cBhvr>
                                        <p:cTn id="18" dur="1" fill="hold">
                                          <p:stCondLst>
                                            <p:cond delay="0"/>
                                          </p:stCondLst>
                                        </p:cTn>
                                        <p:tgtEl>
                                          <p:spTgt spid="87"/>
                                        </p:tgtEl>
                                        <p:attrNameLst>
                                          <p:attrName>style.visibility</p:attrName>
                                        </p:attrNameLst>
                                      </p:cBhvr>
                                      <p:to>
                                        <p:strVal val="visible"/>
                                      </p:to>
                                    </p:set>
                                    <p:animEffect transition="in" filter="fade">
                                      <p:cBhvr>
                                        <p:cTn id="19" dur="500"/>
                                        <p:tgtEl>
                                          <p:spTgt spid="87"/>
                                        </p:tgtEl>
                                      </p:cBhvr>
                                    </p:animEffect>
                                  </p:childTnLst>
                                </p:cTn>
                              </p:par>
                              <p:par>
                                <p:cTn id="20" presetID="10" presetClass="entr" presetSubtype="0" fill="hold" nodeType="withEffect">
                                  <p:stCondLst>
                                    <p:cond delay="0"/>
                                  </p:stCondLst>
                                  <p:childTnLst>
                                    <p:set>
                                      <p:cBhvr>
                                        <p:cTn id="21" dur="1" fill="hold">
                                          <p:stCondLst>
                                            <p:cond delay="0"/>
                                          </p:stCondLst>
                                        </p:cTn>
                                        <p:tgtEl>
                                          <p:spTgt spid="104"/>
                                        </p:tgtEl>
                                        <p:attrNameLst>
                                          <p:attrName>style.visibility</p:attrName>
                                        </p:attrNameLst>
                                      </p:cBhvr>
                                      <p:to>
                                        <p:strVal val="visible"/>
                                      </p:to>
                                    </p:set>
                                    <p:animEffect transition="in" filter="fade">
                                      <p:cBhvr>
                                        <p:cTn id="22" dur="500"/>
                                        <p:tgtEl>
                                          <p:spTgt spid="104"/>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0"/>
                                        </p:tgtEl>
                                        <p:attrNameLst>
                                          <p:attrName>style.visibility</p:attrName>
                                        </p:attrNameLst>
                                      </p:cBhvr>
                                      <p:to>
                                        <p:strVal val="visible"/>
                                      </p:to>
                                    </p:set>
                                  </p:childTnLst>
                                </p:cTn>
                              </p:par>
                              <p:par>
                                <p:cTn id="27" presetID="10" presetClass="entr" presetSubtype="0" fill="hold" grpId="0" nodeType="withEffect">
                                  <p:stCondLst>
                                    <p:cond delay="0"/>
                                  </p:stCondLst>
                                  <p:childTnLst>
                                    <p:set>
                                      <p:cBhvr>
                                        <p:cTn id="28" dur="1" fill="hold">
                                          <p:stCondLst>
                                            <p:cond delay="0"/>
                                          </p:stCondLst>
                                        </p:cTn>
                                        <p:tgtEl>
                                          <p:spTgt spid="107"/>
                                        </p:tgtEl>
                                        <p:attrNameLst>
                                          <p:attrName>style.visibility</p:attrName>
                                        </p:attrNameLst>
                                      </p:cBhvr>
                                      <p:to>
                                        <p:strVal val="visible"/>
                                      </p:to>
                                    </p:set>
                                    <p:animEffect transition="in" filter="fade">
                                      <p:cBhvr>
                                        <p:cTn id="29" dur="500"/>
                                        <p:tgtEl>
                                          <p:spTgt spid="107"/>
                                        </p:tgtEl>
                                      </p:cBhvr>
                                    </p:animEffect>
                                  </p:childTnLst>
                                </p:cTn>
                              </p:par>
                              <p:par>
                                <p:cTn id="30" presetID="10" presetClass="entr" presetSubtype="0" fill="hold" nodeType="withEffect">
                                  <p:stCondLst>
                                    <p:cond delay="0"/>
                                  </p:stCondLst>
                                  <p:childTnLst>
                                    <p:set>
                                      <p:cBhvr>
                                        <p:cTn id="31" dur="1" fill="hold">
                                          <p:stCondLst>
                                            <p:cond delay="0"/>
                                          </p:stCondLst>
                                        </p:cTn>
                                        <p:tgtEl>
                                          <p:spTgt spid="108"/>
                                        </p:tgtEl>
                                        <p:attrNameLst>
                                          <p:attrName>style.visibility</p:attrName>
                                        </p:attrNameLst>
                                      </p:cBhvr>
                                      <p:to>
                                        <p:strVal val="visible"/>
                                      </p:to>
                                    </p:set>
                                    <p:animEffect transition="in" filter="fade">
                                      <p:cBhvr>
                                        <p:cTn id="32" dur="500"/>
                                        <p:tgtEl>
                                          <p:spTgt spid="108"/>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8"/>
                                        </p:tgtEl>
                                        <p:attrNameLst>
                                          <p:attrName>style.visibility</p:attrName>
                                        </p:attrNameLst>
                                      </p:cBhvr>
                                      <p:to>
                                        <p:strVal val="visible"/>
                                      </p:to>
                                    </p:set>
                                  </p:childTnLst>
                                </p:cTn>
                              </p:par>
                              <p:par>
                                <p:cTn id="37" presetID="10" presetClass="entr" presetSubtype="0" fill="hold" grpId="0" nodeType="withEffect">
                                  <p:stCondLst>
                                    <p:cond delay="0"/>
                                  </p:stCondLst>
                                  <p:childTnLst>
                                    <p:set>
                                      <p:cBhvr>
                                        <p:cTn id="38" dur="1" fill="hold">
                                          <p:stCondLst>
                                            <p:cond delay="0"/>
                                          </p:stCondLst>
                                        </p:cTn>
                                        <p:tgtEl>
                                          <p:spTgt spid="109"/>
                                        </p:tgtEl>
                                        <p:attrNameLst>
                                          <p:attrName>style.visibility</p:attrName>
                                        </p:attrNameLst>
                                      </p:cBhvr>
                                      <p:to>
                                        <p:strVal val="visible"/>
                                      </p:to>
                                    </p:set>
                                    <p:animEffect transition="in" filter="fade">
                                      <p:cBhvr>
                                        <p:cTn id="39" dur="500"/>
                                        <p:tgtEl>
                                          <p:spTgt spid="109"/>
                                        </p:tgtEl>
                                      </p:cBhvr>
                                    </p:animEffect>
                                  </p:childTnLst>
                                </p:cTn>
                              </p:par>
                              <p:par>
                                <p:cTn id="40" presetID="10" presetClass="entr" presetSubtype="0" fill="hold" nodeType="withEffect">
                                  <p:stCondLst>
                                    <p:cond delay="0"/>
                                  </p:stCondLst>
                                  <p:childTnLst>
                                    <p:set>
                                      <p:cBhvr>
                                        <p:cTn id="41" dur="1" fill="hold">
                                          <p:stCondLst>
                                            <p:cond delay="0"/>
                                          </p:stCondLst>
                                        </p:cTn>
                                        <p:tgtEl>
                                          <p:spTgt spid="111"/>
                                        </p:tgtEl>
                                        <p:attrNameLst>
                                          <p:attrName>style.visibility</p:attrName>
                                        </p:attrNameLst>
                                      </p:cBhvr>
                                      <p:to>
                                        <p:strVal val="visible"/>
                                      </p:to>
                                    </p:set>
                                    <p:animEffect transition="in" filter="fade">
                                      <p:cBhvr>
                                        <p:cTn id="42" dur="500"/>
                                        <p:tgtEl>
                                          <p:spTgt spid="111"/>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6"/>
                                        </p:tgtEl>
                                        <p:attrNameLst>
                                          <p:attrName>style.visibility</p:attrName>
                                        </p:attrNameLst>
                                      </p:cBhvr>
                                      <p:to>
                                        <p:strVal val="visible"/>
                                      </p:to>
                                    </p:set>
                                  </p:childTnLst>
                                </p:cTn>
                              </p:par>
                              <p:par>
                                <p:cTn id="47" presetID="10" presetClass="entr" presetSubtype="0" fill="hold" nodeType="withEffect">
                                  <p:stCondLst>
                                    <p:cond delay="0"/>
                                  </p:stCondLst>
                                  <p:childTnLst>
                                    <p:set>
                                      <p:cBhvr>
                                        <p:cTn id="48" dur="1" fill="hold">
                                          <p:stCondLst>
                                            <p:cond delay="0"/>
                                          </p:stCondLst>
                                        </p:cTn>
                                        <p:tgtEl>
                                          <p:spTgt spid="113"/>
                                        </p:tgtEl>
                                        <p:attrNameLst>
                                          <p:attrName>style.visibility</p:attrName>
                                        </p:attrNameLst>
                                      </p:cBhvr>
                                      <p:to>
                                        <p:strVal val="visible"/>
                                      </p:to>
                                    </p:set>
                                    <p:animEffect transition="in" filter="fade">
                                      <p:cBhvr>
                                        <p:cTn id="49" dur="500"/>
                                        <p:tgtEl>
                                          <p:spTgt spid="11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12"/>
                                        </p:tgtEl>
                                        <p:attrNameLst>
                                          <p:attrName>style.visibility</p:attrName>
                                        </p:attrNameLst>
                                      </p:cBhvr>
                                      <p:to>
                                        <p:strVal val="visible"/>
                                      </p:to>
                                    </p:set>
                                    <p:animEffect transition="in" filter="fade">
                                      <p:cBhvr>
                                        <p:cTn id="52" dur="500"/>
                                        <p:tgtEl>
                                          <p:spTgt spid="112"/>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98"/>
                                        </p:tgtEl>
                                        <p:attrNameLst>
                                          <p:attrName>style.visibility</p:attrName>
                                        </p:attrNameLst>
                                      </p:cBhvr>
                                      <p:to>
                                        <p:strVal val="visible"/>
                                      </p:to>
                                    </p:set>
                                  </p:childTnLst>
                                </p:cTn>
                              </p:par>
                              <p:par>
                                <p:cTn id="57" presetID="10" presetClass="entr" presetSubtype="0" fill="hold" nodeType="withEffect">
                                  <p:stCondLst>
                                    <p:cond delay="0"/>
                                  </p:stCondLst>
                                  <p:childTnLst>
                                    <p:set>
                                      <p:cBhvr>
                                        <p:cTn id="58" dur="1" fill="hold">
                                          <p:stCondLst>
                                            <p:cond delay="0"/>
                                          </p:stCondLst>
                                        </p:cTn>
                                        <p:tgtEl>
                                          <p:spTgt spid="115"/>
                                        </p:tgtEl>
                                        <p:attrNameLst>
                                          <p:attrName>style.visibility</p:attrName>
                                        </p:attrNameLst>
                                      </p:cBhvr>
                                      <p:to>
                                        <p:strVal val="visible"/>
                                      </p:to>
                                    </p:set>
                                    <p:animEffect transition="in" filter="fade">
                                      <p:cBhvr>
                                        <p:cTn id="59" dur="500"/>
                                        <p:tgtEl>
                                          <p:spTgt spid="11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14"/>
                                        </p:tgtEl>
                                        <p:attrNameLst>
                                          <p:attrName>style.visibility</p:attrName>
                                        </p:attrNameLst>
                                      </p:cBhvr>
                                      <p:to>
                                        <p:strVal val="visible"/>
                                      </p:to>
                                    </p:set>
                                    <p:animEffect transition="in" filter="fade">
                                      <p:cBhvr>
                                        <p:cTn id="62" dur="500"/>
                                        <p:tgtEl>
                                          <p:spTgt spid="114"/>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44"/>
                                        </p:tgtEl>
                                        <p:attrNameLst>
                                          <p:attrName>style.visibility</p:attrName>
                                        </p:attrNameLst>
                                      </p:cBhvr>
                                      <p:to>
                                        <p:strVal val="visible"/>
                                      </p:to>
                                    </p:set>
                                  </p:childTnLst>
                                </p:cTn>
                              </p:par>
                              <p:par>
                                <p:cTn id="67" presetID="10" presetClass="entr" presetSubtype="0" fill="hold" grpId="0" nodeType="with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500"/>
                                        <p:tgtEl>
                                          <p:spTgt spid="117"/>
                                        </p:tgtEl>
                                      </p:cBhvr>
                                    </p:animEffect>
                                  </p:childTnLst>
                                </p:cTn>
                              </p:par>
                              <p:par>
                                <p:cTn id="70" presetID="10" presetClass="entr" presetSubtype="0" fill="hold" nodeType="withEffect">
                                  <p:stCondLst>
                                    <p:cond delay="0"/>
                                  </p:stCondLst>
                                  <p:childTnLst>
                                    <p:set>
                                      <p:cBhvr>
                                        <p:cTn id="71" dur="1" fill="hold">
                                          <p:stCondLst>
                                            <p:cond delay="0"/>
                                          </p:stCondLst>
                                        </p:cTn>
                                        <p:tgtEl>
                                          <p:spTgt spid="118"/>
                                        </p:tgtEl>
                                        <p:attrNameLst>
                                          <p:attrName>style.visibility</p:attrName>
                                        </p:attrNameLst>
                                      </p:cBhvr>
                                      <p:to>
                                        <p:strVal val="visible"/>
                                      </p:to>
                                    </p:set>
                                    <p:animEffect transition="in" filter="fade">
                                      <p:cBhvr>
                                        <p:cTn id="72" dur="500"/>
                                        <p:tgtEl>
                                          <p:spTgt spid="118"/>
                                        </p:tgtEl>
                                      </p:cBhvr>
                                    </p:animEffec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10"/>
                                        </p:tgtEl>
                                        <p:attrNameLst>
                                          <p:attrName>style.visibility</p:attrName>
                                        </p:attrNameLst>
                                      </p:cBhvr>
                                      <p:to>
                                        <p:strVal val="visible"/>
                                      </p:to>
                                    </p:set>
                                  </p:childTnLst>
                                </p:cTn>
                              </p:par>
                              <p:par>
                                <p:cTn id="77" presetID="10" presetClass="entr" presetSubtype="0" fill="hold" grpId="0" nodeType="withEffect">
                                  <p:stCondLst>
                                    <p:cond delay="0"/>
                                  </p:stCondLst>
                                  <p:childTnLst>
                                    <p:set>
                                      <p:cBhvr>
                                        <p:cTn id="78" dur="1" fill="hold">
                                          <p:stCondLst>
                                            <p:cond delay="0"/>
                                          </p:stCondLst>
                                        </p:cTn>
                                        <p:tgtEl>
                                          <p:spTgt spid="119"/>
                                        </p:tgtEl>
                                        <p:attrNameLst>
                                          <p:attrName>style.visibility</p:attrName>
                                        </p:attrNameLst>
                                      </p:cBhvr>
                                      <p:to>
                                        <p:strVal val="visible"/>
                                      </p:to>
                                    </p:set>
                                    <p:animEffect transition="in" filter="fade">
                                      <p:cBhvr>
                                        <p:cTn id="79" dur="500"/>
                                        <p:tgtEl>
                                          <p:spTgt spid="119"/>
                                        </p:tgtEl>
                                      </p:cBhvr>
                                    </p:animEffect>
                                  </p:childTnLst>
                                </p:cTn>
                              </p:par>
                              <p:par>
                                <p:cTn id="80" presetID="10" presetClass="entr" presetSubtype="0" fill="hold" nodeType="withEffect">
                                  <p:stCondLst>
                                    <p:cond delay="0"/>
                                  </p:stCondLst>
                                  <p:childTnLst>
                                    <p:set>
                                      <p:cBhvr>
                                        <p:cTn id="81" dur="1" fill="hold">
                                          <p:stCondLst>
                                            <p:cond delay="0"/>
                                          </p:stCondLst>
                                        </p:cTn>
                                        <p:tgtEl>
                                          <p:spTgt spid="122"/>
                                        </p:tgtEl>
                                        <p:attrNameLst>
                                          <p:attrName>style.visibility</p:attrName>
                                        </p:attrNameLst>
                                      </p:cBhvr>
                                      <p:to>
                                        <p:strVal val="visible"/>
                                      </p:to>
                                    </p:set>
                                    <p:animEffect transition="in" filter="fade">
                                      <p:cBhvr>
                                        <p:cTn id="82" dur="500"/>
                                        <p:tgtEl>
                                          <p:spTgt spid="122"/>
                                        </p:tgtEl>
                                      </p:cBhvr>
                                    </p:animEffec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61"/>
                                        </p:tgtEl>
                                        <p:attrNameLst>
                                          <p:attrName>style.visibility</p:attrName>
                                        </p:attrNameLst>
                                      </p:cBhvr>
                                      <p:to>
                                        <p:strVal val="visible"/>
                                      </p:to>
                                    </p:set>
                                  </p:childTnLst>
                                </p:cTn>
                              </p:par>
                              <p:par>
                                <p:cTn id="87" presetID="10" presetClass="entr" presetSubtype="0" fill="hold" grpId="0" nodeType="withEffect">
                                  <p:stCondLst>
                                    <p:cond delay="0"/>
                                  </p:stCondLst>
                                  <p:childTnLst>
                                    <p:set>
                                      <p:cBhvr>
                                        <p:cTn id="88" dur="1" fill="hold">
                                          <p:stCondLst>
                                            <p:cond delay="0"/>
                                          </p:stCondLst>
                                        </p:cTn>
                                        <p:tgtEl>
                                          <p:spTgt spid="123"/>
                                        </p:tgtEl>
                                        <p:attrNameLst>
                                          <p:attrName>style.visibility</p:attrName>
                                        </p:attrNameLst>
                                      </p:cBhvr>
                                      <p:to>
                                        <p:strVal val="visible"/>
                                      </p:to>
                                    </p:set>
                                    <p:animEffect transition="in" filter="fade">
                                      <p:cBhvr>
                                        <p:cTn id="89" dur="500"/>
                                        <p:tgtEl>
                                          <p:spTgt spid="123"/>
                                        </p:tgtEl>
                                      </p:cBhvr>
                                    </p:animEffect>
                                  </p:childTnLst>
                                </p:cTn>
                              </p:par>
                              <p:par>
                                <p:cTn id="90" presetID="10" presetClass="entr" presetSubtype="0" fill="hold" nodeType="withEffect">
                                  <p:stCondLst>
                                    <p:cond delay="0"/>
                                  </p:stCondLst>
                                  <p:childTnLst>
                                    <p:set>
                                      <p:cBhvr>
                                        <p:cTn id="91" dur="1" fill="hold">
                                          <p:stCondLst>
                                            <p:cond delay="0"/>
                                          </p:stCondLst>
                                        </p:cTn>
                                        <p:tgtEl>
                                          <p:spTgt spid="124"/>
                                        </p:tgtEl>
                                        <p:attrNameLst>
                                          <p:attrName>style.visibility</p:attrName>
                                        </p:attrNameLst>
                                      </p:cBhvr>
                                      <p:to>
                                        <p:strVal val="visible"/>
                                      </p:to>
                                    </p:set>
                                    <p:animEffect transition="in" filter="fade">
                                      <p:cBhvr>
                                        <p:cTn id="92"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98" grpId="0" animBg="1"/>
      <p:bldP spid="110" grpId="0" animBg="1"/>
      <p:bldP spid="121" grpId="0" animBg="1"/>
      <p:bldP spid="140" grpId="0" animBg="1"/>
      <p:bldP spid="148" grpId="0" animBg="1"/>
      <p:bldP spid="156" grpId="0" animBg="1"/>
      <p:bldP spid="144" grpId="0" animBg="1"/>
      <p:bldP spid="161" grpId="0" animBg="1"/>
      <p:bldP spid="84" grpId="0" animBg="1"/>
      <p:bldP spid="87" grpId="0" animBg="1"/>
      <p:bldP spid="107" grpId="0" animBg="1"/>
      <p:bldP spid="109" grpId="0" animBg="1"/>
      <p:bldP spid="112" grpId="0" animBg="1"/>
      <p:bldP spid="114" grpId="0" animBg="1"/>
      <p:bldP spid="117" grpId="0" animBg="1"/>
      <p:bldP spid="119" grpId="0" animBg="1"/>
      <p:bldP spid="1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4379" y="253219"/>
            <a:ext cx="11875167" cy="6264000"/>
          </a:xfrm>
          <a:prstGeom prst="rect">
            <a:avLst/>
          </a:prstGeom>
          <a:solidFill>
            <a:schemeClr val="bg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sp>
        <p:nvSpPr>
          <p:cNvPr id="4" name="Rectangle 3"/>
          <p:cNvSpPr/>
          <p:nvPr/>
        </p:nvSpPr>
        <p:spPr>
          <a:xfrm>
            <a:off x="477673" y="1147639"/>
            <a:ext cx="10410906" cy="2308324"/>
          </a:xfrm>
          <a:prstGeom prst="rect">
            <a:avLst/>
          </a:prstGeom>
          <a:noFill/>
        </p:spPr>
        <p:txBody>
          <a:bodyPr wrap="square">
            <a:spAutoFit/>
          </a:bodyPr>
          <a:lstStyle/>
          <a:p>
            <a:r>
              <a:rPr lang="ga-IE" sz="2400" dirty="0" smtClean="0">
                <a:latin typeface="Tw Cen MT" panose="020B0602020104020603" pitchFamily="34" charset="0"/>
              </a:rPr>
              <a:t>Cliceáil ar an nasc thíos chun féachaint ar fhíseán gearr faoin gCogadh Cathartha: </a:t>
            </a:r>
          </a:p>
          <a:p>
            <a:r>
              <a:rPr lang="ga-IE" sz="2400" dirty="0" smtClean="0">
                <a:latin typeface="Tw Cen MT" panose="020B0602020104020603" pitchFamily="34" charset="0"/>
                <a:hlinkClick r:id="rId2"/>
              </a:rPr>
              <a:t>irishhistorybitesize.com/</a:t>
            </a:r>
            <a:r>
              <a:rPr lang="ga-IE" sz="2400" dirty="0" err="1" smtClean="0">
                <a:latin typeface="Tw Cen MT" panose="020B0602020104020603" pitchFamily="34" charset="0"/>
                <a:hlinkClick r:id="rId2"/>
              </a:rPr>
              <a:t>irish-civil-war-rte-summary-video</a:t>
            </a:r>
            <a:r>
              <a:rPr lang="ga-IE" sz="2400" dirty="0" smtClean="0">
                <a:latin typeface="Tw Cen MT" panose="020B0602020104020603" pitchFamily="34" charset="0"/>
                <a:hlinkClick r:id="rId2"/>
              </a:rPr>
              <a:t>/</a:t>
            </a:r>
            <a:endParaRPr lang="ga-IE" sz="2400" dirty="0" smtClean="0">
              <a:latin typeface="Tw Cen MT" panose="020B0602020104020603" pitchFamily="34" charset="0"/>
            </a:endParaRPr>
          </a:p>
          <a:p>
            <a:endParaRPr lang="ga-IE" sz="2400" dirty="0" smtClean="0">
              <a:latin typeface="Tw Cen MT" panose="020B0602020104020603" pitchFamily="34" charset="0"/>
            </a:endParaRPr>
          </a:p>
          <a:p>
            <a:r>
              <a:rPr lang="ga-IE" sz="2400" dirty="0" smtClean="0">
                <a:latin typeface="Tw Cen MT" panose="020B0602020104020603" pitchFamily="34" charset="0"/>
              </a:rPr>
              <a:t>Cliceáil ar </a:t>
            </a:r>
            <a:r>
              <a:rPr lang="en-US" sz="2400" dirty="0" smtClean="0">
                <a:latin typeface="Tw Cen MT" panose="020B0602020104020603" pitchFamily="34" charset="0"/>
              </a:rPr>
              <a:t>an </a:t>
            </a:r>
            <a:r>
              <a:rPr lang="ga-IE" sz="2400" dirty="0" smtClean="0">
                <a:latin typeface="Tw Cen MT" panose="020B0602020104020603" pitchFamily="34" charset="0"/>
              </a:rPr>
              <a:t>nasc thíos chun féachaint ar</a:t>
            </a:r>
            <a:r>
              <a:rPr lang="en-IE" sz="2400" dirty="0" smtClean="0">
                <a:latin typeface="Tw Cen MT" panose="020B0602020104020603" pitchFamily="34" charset="0"/>
              </a:rPr>
              <a:t> </a:t>
            </a:r>
            <a:r>
              <a:rPr lang="ga-IE" sz="2400" dirty="0" smtClean="0">
                <a:latin typeface="Tw Cen MT" panose="020B0602020104020603" pitchFamily="34" charset="0"/>
              </a:rPr>
              <a:t>achoimre ar an troid ar son na saoirse:</a:t>
            </a:r>
          </a:p>
          <a:p>
            <a:r>
              <a:rPr lang="en-GB" sz="2400" dirty="0" smtClean="0">
                <a:latin typeface="Tw Cen MT" panose="020B0602020104020603" pitchFamily="34" charset="0"/>
                <a:hlinkClick r:id="rId3"/>
              </a:rPr>
              <a:t>www.youtube.com/watch?v=JW0EwxRKRGQ</a:t>
            </a:r>
            <a:endParaRPr lang="en-GB" sz="2400" dirty="0" smtClean="0">
              <a:latin typeface="Tw Cen MT" panose="020B0602020104020603" pitchFamily="34" charset="0"/>
            </a:endParaRPr>
          </a:p>
          <a:p>
            <a:endParaRPr lang="en-GB" sz="2400" dirty="0" smtClean="0">
              <a:latin typeface="Tw Cen MT" panose="020B0602020104020603" pitchFamily="34" charset="0"/>
            </a:endParaRPr>
          </a:p>
        </p:txBody>
      </p:sp>
    </p:spTree>
    <p:extLst>
      <p:ext uri="{BB962C8B-B14F-4D97-AF65-F5344CB8AC3E}">
        <p14:creationId xmlns:p14="http://schemas.microsoft.com/office/powerpoint/2010/main" val="246878597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385" y="253219"/>
            <a:ext cx="11875167" cy="6358596"/>
          </a:xfrm>
          <a:prstGeom prst="rect">
            <a:avLst/>
          </a:prstGeom>
          <a:solidFill>
            <a:schemeClr val="bg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solidFill>
                <a:prstClr val="white"/>
              </a:solidFill>
            </a:endParaRPr>
          </a:p>
        </p:txBody>
      </p:sp>
      <p:sp>
        <p:nvSpPr>
          <p:cNvPr id="2" name="Text Box 4"/>
          <p:cNvSpPr txBox="1">
            <a:spLocks noChangeArrowheads="1"/>
          </p:cNvSpPr>
          <p:nvPr/>
        </p:nvSpPr>
        <p:spPr bwMode="auto">
          <a:xfrm>
            <a:off x="560919" y="339362"/>
            <a:ext cx="11042097" cy="6186309"/>
          </a:xfrm>
          <a:prstGeom prst="rect">
            <a:avLst/>
          </a:prstGeom>
          <a:noFill/>
          <a:ln w="9525">
            <a:noFill/>
            <a:miter lim="800000"/>
            <a:headEnd/>
            <a:tailEnd/>
          </a:ln>
        </p:spPr>
        <p:txBody>
          <a:bodyPr wrap="square">
            <a:spAutoFit/>
          </a:bodyPr>
          <a:lstStyle/>
          <a:p>
            <a:r>
              <a:rPr lang="ga-IE" sz="2200" b="1" dirty="0" smtClean="0">
                <a:solidFill>
                  <a:srgbClr val="000000"/>
                </a:solidFill>
                <a:latin typeface="Tw Cen MT" panose="020B0602020104020603" pitchFamily="34" charset="0"/>
                <a:cs typeface="Times New Roman" pitchFamily="18" charset="0"/>
              </a:rPr>
              <a:t>Íomhánna: </a:t>
            </a:r>
            <a:r>
              <a:rPr lang="ga-IE" sz="2200" dirty="0" err="1" smtClean="0">
                <a:solidFill>
                  <a:srgbClr val="000000"/>
                </a:solidFill>
                <a:latin typeface="Tw Cen MT" panose="020B0602020104020603" pitchFamily="34" charset="0"/>
                <a:cs typeface="Times New Roman" pitchFamily="18" charset="0"/>
              </a:rPr>
              <a:t>Alamy</a:t>
            </a:r>
            <a:r>
              <a:rPr lang="ga-IE" sz="2200" dirty="0" smtClean="0">
                <a:solidFill>
                  <a:srgbClr val="000000"/>
                </a:solidFill>
                <a:latin typeface="Tw Cen MT" panose="020B0602020104020603" pitchFamily="34" charset="0"/>
                <a:cs typeface="Times New Roman" pitchFamily="18" charset="0"/>
              </a:rPr>
              <a:t>, Leabharlann Náisiúnta na hÉireann, </a:t>
            </a:r>
            <a:r>
              <a:rPr lang="ga-IE" sz="2200" dirty="0" err="1" smtClean="0">
                <a:solidFill>
                  <a:srgbClr val="000000"/>
                </a:solidFill>
                <a:latin typeface="Tw Cen MT" panose="020B0602020104020603" pitchFamily="34" charset="0"/>
                <a:cs typeface="Times New Roman" pitchFamily="18" charset="0"/>
              </a:rPr>
              <a:t>Shutterstock</a:t>
            </a:r>
            <a:r>
              <a:rPr lang="ga-IE" sz="2200" dirty="0" smtClean="0">
                <a:solidFill>
                  <a:srgbClr val="000000"/>
                </a:solidFill>
                <a:latin typeface="Tw Cen MT" panose="020B0602020104020603" pitchFamily="34" charset="0"/>
                <a:cs typeface="Times New Roman" pitchFamily="18" charset="0"/>
              </a:rPr>
              <a:t>, </a:t>
            </a:r>
            <a:r>
              <a:rPr lang="ga-IE" sz="2200" dirty="0" err="1" smtClean="0">
                <a:solidFill>
                  <a:srgbClr val="000000"/>
                </a:solidFill>
                <a:latin typeface="Tw Cen MT" panose="020B0602020104020603" pitchFamily="34" charset="0"/>
                <a:cs typeface="Times New Roman" pitchFamily="18" charset="0"/>
              </a:rPr>
              <a:t>The</a:t>
            </a:r>
            <a:r>
              <a:rPr lang="ga-IE" sz="2200" dirty="0" smtClean="0">
                <a:solidFill>
                  <a:srgbClr val="000000"/>
                </a:solidFill>
                <a:latin typeface="Tw Cen MT" panose="020B0602020104020603" pitchFamily="34" charset="0"/>
                <a:cs typeface="Times New Roman" pitchFamily="18" charset="0"/>
              </a:rPr>
              <a:t> </a:t>
            </a:r>
            <a:r>
              <a:rPr lang="ga-IE" sz="2200" dirty="0" err="1" smtClean="0">
                <a:solidFill>
                  <a:srgbClr val="000000"/>
                </a:solidFill>
                <a:latin typeface="Tw Cen MT" panose="020B0602020104020603" pitchFamily="34" charset="0"/>
                <a:cs typeface="Times New Roman" pitchFamily="18" charset="0"/>
              </a:rPr>
              <a:t>National</a:t>
            </a:r>
            <a:r>
              <a:rPr lang="ga-IE" sz="2200" dirty="0" smtClean="0">
                <a:solidFill>
                  <a:srgbClr val="000000"/>
                </a:solidFill>
                <a:latin typeface="Tw Cen MT" panose="020B0602020104020603" pitchFamily="34" charset="0"/>
                <a:cs typeface="Times New Roman" pitchFamily="18" charset="0"/>
              </a:rPr>
              <a:t> </a:t>
            </a:r>
            <a:r>
              <a:rPr lang="ga-IE" sz="2200" dirty="0" err="1" smtClean="0">
                <a:solidFill>
                  <a:srgbClr val="000000"/>
                </a:solidFill>
                <a:latin typeface="Tw Cen MT" panose="020B0602020104020603" pitchFamily="34" charset="0"/>
                <a:cs typeface="Times New Roman" pitchFamily="18" charset="0"/>
              </a:rPr>
              <a:t>Archives</a:t>
            </a:r>
            <a:r>
              <a:rPr lang="ga-IE" sz="2200" dirty="0" smtClean="0">
                <a:solidFill>
                  <a:srgbClr val="000000"/>
                </a:solidFill>
                <a:latin typeface="Tw Cen MT" panose="020B0602020104020603" pitchFamily="34" charset="0"/>
                <a:cs typeface="Times New Roman" pitchFamily="18" charset="0"/>
              </a:rPr>
              <a:t> </a:t>
            </a:r>
            <a:r>
              <a:rPr lang="en-IE" sz="2200" dirty="0" smtClean="0">
                <a:solidFill>
                  <a:srgbClr val="000000"/>
                </a:solidFill>
                <a:latin typeface="Tw Cen MT" panose="020B0602020104020603" pitchFamily="34" charset="0"/>
                <a:cs typeface="Times New Roman" pitchFamily="18" charset="0"/>
              </a:rPr>
              <a:t/>
            </a:r>
            <a:br>
              <a:rPr lang="en-IE" sz="2200" dirty="0" smtClean="0">
                <a:solidFill>
                  <a:srgbClr val="000000"/>
                </a:solidFill>
                <a:latin typeface="Tw Cen MT" panose="020B0602020104020603" pitchFamily="34" charset="0"/>
                <a:cs typeface="Times New Roman" pitchFamily="18" charset="0"/>
              </a:rPr>
            </a:br>
            <a:r>
              <a:rPr lang="ga-IE" sz="2200" dirty="0" smtClean="0">
                <a:solidFill>
                  <a:srgbClr val="000000"/>
                </a:solidFill>
                <a:latin typeface="Tw Cen MT" panose="020B0602020104020603" pitchFamily="34" charset="0"/>
                <a:cs typeface="Times New Roman" pitchFamily="18" charset="0"/>
              </a:rPr>
              <a:t>(An Ríocht Aontaithe)</a:t>
            </a:r>
            <a:endParaRPr lang="en-IE" sz="2200" dirty="0" smtClean="0">
              <a:solidFill>
                <a:srgbClr val="000000"/>
              </a:solidFill>
              <a:latin typeface="Tw Cen MT" panose="020B0602020104020603" pitchFamily="34" charset="0"/>
              <a:cs typeface="Times New Roman" pitchFamily="18" charset="0"/>
            </a:endParaRPr>
          </a:p>
          <a:p>
            <a:endParaRPr lang="ga-IE" sz="2200" dirty="0" smtClean="0">
              <a:solidFill>
                <a:srgbClr val="000000"/>
              </a:solidFill>
              <a:latin typeface="Tw Cen MT" panose="020B0602020104020603" pitchFamily="34" charset="0"/>
              <a:cs typeface="Times New Roman" pitchFamily="18" charset="0"/>
            </a:endParaRPr>
          </a:p>
          <a:p>
            <a:r>
              <a:rPr lang="ga-IE" sz="2200" b="1" dirty="0" smtClean="0">
                <a:solidFill>
                  <a:srgbClr val="000000"/>
                </a:solidFill>
                <a:latin typeface="Tw Cen MT" panose="020B0602020104020603" pitchFamily="34" charset="0"/>
                <a:cs typeface="Times New Roman" pitchFamily="18" charset="0"/>
              </a:rPr>
              <a:t>Tagairtí:</a:t>
            </a:r>
          </a:p>
          <a:p>
            <a:r>
              <a:rPr lang="en-US" sz="2200" dirty="0" smtClean="0">
                <a:solidFill>
                  <a:srgbClr val="000000"/>
                </a:solidFill>
                <a:latin typeface="Tw Cen MT" panose="020B0602020104020603" pitchFamily="34" charset="0"/>
                <a:cs typeface="Times New Roman" pitchFamily="18" charset="0"/>
              </a:rPr>
              <a:t>WILLIAM COSGRAVE (1880-1965) Irish politician as the first President of the Executive Council about 1922. Pictorial Press Ltd / </a:t>
            </a:r>
            <a:r>
              <a:rPr lang="en-US" sz="2200" dirty="0" err="1" smtClean="0">
                <a:solidFill>
                  <a:srgbClr val="000000"/>
                </a:solidFill>
                <a:latin typeface="Tw Cen MT" panose="020B0602020104020603" pitchFamily="34" charset="0"/>
                <a:cs typeface="Times New Roman" pitchFamily="18" charset="0"/>
              </a:rPr>
              <a:t>Alamy</a:t>
            </a:r>
            <a:r>
              <a:rPr lang="en-US" sz="2200" dirty="0" smtClean="0">
                <a:solidFill>
                  <a:srgbClr val="000000"/>
                </a:solidFill>
                <a:latin typeface="Tw Cen MT" panose="020B0602020104020603" pitchFamily="34" charset="0"/>
                <a:cs typeface="Times New Roman" pitchFamily="18" charset="0"/>
              </a:rPr>
              <a:t> Stock Photo</a:t>
            </a:r>
            <a:endParaRPr lang="ga-IE" sz="2200" dirty="0" smtClean="0">
              <a:solidFill>
                <a:srgbClr val="000000"/>
              </a:solidFill>
              <a:latin typeface="Tw Cen MT" panose="020B0602020104020603" pitchFamily="34" charset="0"/>
              <a:cs typeface="Times New Roman" pitchFamily="18" charset="0"/>
            </a:endParaRPr>
          </a:p>
          <a:p>
            <a:r>
              <a:rPr lang="ga-IE" sz="2200" dirty="0" smtClean="0">
                <a:solidFill>
                  <a:srgbClr val="000000"/>
                </a:solidFill>
                <a:latin typeface="Tw Cen MT" panose="020B0602020104020603" pitchFamily="34" charset="0"/>
                <a:cs typeface="Times New Roman" pitchFamily="18" charset="0"/>
              </a:rPr>
              <a:t>Le </a:t>
            </a:r>
            <a:r>
              <a:rPr lang="ga-IE" sz="2200" dirty="0">
                <a:solidFill>
                  <a:srgbClr val="000000"/>
                </a:solidFill>
                <a:latin typeface="Tw Cen MT" panose="020B0602020104020603" pitchFamily="34" charset="0"/>
                <a:cs typeface="Times New Roman" pitchFamily="18" charset="0"/>
              </a:rPr>
              <a:t>caoinchead ó Leabharlann Náisiúnta na hÉireann: </a:t>
            </a:r>
            <a:r>
              <a:rPr lang="en-US" sz="2200" dirty="0">
                <a:solidFill>
                  <a:prstClr val="black"/>
                </a:solidFill>
                <a:latin typeface="Tw Cen MT" panose="020B0602020104020603" pitchFamily="34" charset="0"/>
                <a:cs typeface="Times New Roman" pitchFamily="18" charset="0"/>
              </a:rPr>
              <a:t>HOG106, NPA POLF24, </a:t>
            </a:r>
            <a:r>
              <a:rPr lang="en-US" sz="2200" dirty="0" err="1">
                <a:solidFill>
                  <a:prstClr val="black"/>
                </a:solidFill>
                <a:latin typeface="Tw Cen MT" panose="020B0602020104020603" pitchFamily="34" charset="0"/>
                <a:cs typeface="Times New Roman" pitchFamily="18" charset="0"/>
              </a:rPr>
              <a:t>Ke</a:t>
            </a:r>
            <a:r>
              <a:rPr lang="en-US" sz="2200" dirty="0">
                <a:solidFill>
                  <a:prstClr val="black"/>
                </a:solidFill>
                <a:latin typeface="Tw Cen MT" panose="020B0602020104020603" pitchFamily="34" charset="0"/>
                <a:cs typeface="Times New Roman" pitchFamily="18" charset="0"/>
              </a:rPr>
              <a:t> 281, HOG57, NPA ASG11, HOG216, NPA POLF45, HOGW 29, INDH303, HOG113, HOG79, INDH263</a:t>
            </a:r>
            <a:r>
              <a:rPr lang="ga-IE" sz="2200" dirty="0">
                <a:solidFill>
                  <a:srgbClr val="000000"/>
                </a:solidFill>
                <a:latin typeface="Tw Cen MT" panose="020B0602020104020603" pitchFamily="34" charset="0"/>
                <a:cs typeface="Times New Roman" pitchFamily="18" charset="0"/>
              </a:rPr>
              <a:t>. </a:t>
            </a:r>
            <a:r>
              <a:rPr lang="en-IE" sz="2200" dirty="0">
                <a:solidFill>
                  <a:srgbClr val="000000"/>
                </a:solidFill>
                <a:latin typeface="Tw Cen MT" panose="020B0602020104020603" pitchFamily="34" charset="0"/>
                <a:cs typeface="Times New Roman" pitchFamily="18" charset="0"/>
              </a:rPr>
              <a:t/>
            </a:r>
            <a:br>
              <a:rPr lang="en-IE" sz="2200" dirty="0">
                <a:solidFill>
                  <a:srgbClr val="000000"/>
                </a:solidFill>
                <a:latin typeface="Tw Cen MT" panose="020B0602020104020603" pitchFamily="34" charset="0"/>
                <a:cs typeface="Times New Roman" pitchFamily="18" charset="0"/>
              </a:rPr>
            </a:br>
            <a:r>
              <a:rPr lang="ga-IE" sz="2200" dirty="0">
                <a:solidFill>
                  <a:srgbClr val="000000"/>
                </a:solidFill>
                <a:latin typeface="Tw Cen MT" panose="020B0602020104020603" pitchFamily="34" charset="0"/>
                <a:cs typeface="Times New Roman" pitchFamily="18" charset="0"/>
              </a:rPr>
              <a:t>© Leabharlann Náisiúnta na hÉireann.</a:t>
            </a:r>
            <a:endParaRPr lang="en-US" sz="2200" dirty="0">
              <a:solidFill>
                <a:srgbClr val="000000"/>
              </a:solidFill>
              <a:latin typeface="Tw Cen MT" panose="020B0602020104020603" pitchFamily="34" charset="0"/>
              <a:cs typeface="Times New Roman" pitchFamily="18" charset="0"/>
            </a:endParaRPr>
          </a:p>
          <a:p>
            <a:endParaRPr lang="ga-IE" sz="2200" dirty="0">
              <a:solidFill>
                <a:srgbClr val="000000"/>
              </a:solidFill>
              <a:latin typeface="Tw Cen MT" panose="020B0602020104020603" pitchFamily="34" charset="0"/>
              <a:cs typeface="Times New Roman" pitchFamily="18" charset="0"/>
            </a:endParaRPr>
          </a:p>
          <a:p>
            <a:r>
              <a:rPr lang="ga-IE" sz="2200" dirty="0">
                <a:solidFill>
                  <a:srgbClr val="000000"/>
                </a:solidFill>
                <a:latin typeface="Tw Cen MT" panose="020B0602020104020603" pitchFamily="34" charset="0"/>
                <a:cs typeface="Times New Roman" pitchFamily="18" charset="0"/>
              </a:rPr>
              <a:t>Rinneadh gach iarracht teacht ar úinéir an chóipchirt i gcás na n‑íomhánna atá ar na sleamhnáin seo. Má rinneadh fail</a:t>
            </a:r>
            <a:r>
              <a:rPr lang="en-GB" sz="2200" dirty="0">
                <a:solidFill>
                  <a:srgbClr val="000000"/>
                </a:solidFill>
                <a:latin typeface="Tw Cen MT" panose="020B0602020104020603" pitchFamily="34" charset="0"/>
                <a:cs typeface="Times New Roman" pitchFamily="18" charset="0"/>
              </a:rPr>
              <a:t>l</a:t>
            </a:r>
            <a:r>
              <a:rPr lang="ga-IE" sz="2200" dirty="0">
                <a:solidFill>
                  <a:srgbClr val="000000"/>
                </a:solidFill>
                <a:latin typeface="Tw Cen MT" panose="020B0602020104020603" pitchFamily="34" charset="0"/>
                <a:cs typeface="Times New Roman" pitchFamily="18" charset="0"/>
              </a:rPr>
              <a:t>í ar aon bhealach</a:t>
            </a:r>
            <a:r>
              <a:rPr lang="en-GB" sz="2200" dirty="0">
                <a:solidFill>
                  <a:srgbClr val="000000"/>
                </a:solidFill>
                <a:latin typeface="Tw Cen MT" panose="020B0602020104020603" pitchFamily="34" charset="0"/>
                <a:cs typeface="Times New Roman" pitchFamily="18" charset="0"/>
              </a:rPr>
              <a:t> </a:t>
            </a:r>
            <a:r>
              <a:rPr lang="ga-IE" sz="2200" dirty="0">
                <a:solidFill>
                  <a:srgbClr val="000000"/>
                </a:solidFill>
                <a:latin typeface="Tw Cen MT" panose="020B0602020104020603" pitchFamily="34" charset="0"/>
                <a:cs typeface="Times New Roman" pitchFamily="18" charset="0"/>
              </a:rPr>
              <a:t>ó thaobh cóipchirt de ba cheart d’úinéir an chóipchirt teagmháil</a:t>
            </a:r>
            <a:r>
              <a:rPr lang="en-GB" sz="2200" dirty="0">
                <a:solidFill>
                  <a:srgbClr val="000000"/>
                </a:solidFill>
                <a:latin typeface="Tw Cen MT" panose="020B0602020104020603" pitchFamily="34" charset="0"/>
                <a:cs typeface="Times New Roman" pitchFamily="18" charset="0"/>
              </a:rPr>
              <a:t> </a:t>
            </a:r>
            <a:r>
              <a:rPr lang="ga-IE" sz="2200" dirty="0">
                <a:solidFill>
                  <a:srgbClr val="000000"/>
                </a:solidFill>
                <a:latin typeface="Tw Cen MT" panose="020B0602020104020603" pitchFamily="34" charset="0"/>
                <a:cs typeface="Times New Roman" pitchFamily="18" charset="0"/>
              </a:rPr>
              <a:t>a dhéanamh leis na foilsitheoirí. Beidh na foilsitheoirí lántoilteanach socruithe cuí a dhéanamh leis.</a:t>
            </a:r>
          </a:p>
          <a:p>
            <a:endParaRPr lang="ga-IE" sz="2200" dirty="0">
              <a:solidFill>
                <a:srgbClr val="000000"/>
              </a:solidFill>
              <a:latin typeface="Tw Cen MT" panose="020B0602020104020603" pitchFamily="34" charset="0"/>
              <a:cs typeface="Times New Roman" pitchFamily="18" charset="0"/>
            </a:endParaRPr>
          </a:p>
          <a:p>
            <a:r>
              <a:rPr lang="ga-IE" sz="2200" dirty="0">
                <a:solidFill>
                  <a:srgbClr val="000000"/>
                </a:solidFill>
                <a:latin typeface="Tw Cen MT" panose="020B0602020104020603" pitchFamily="34" charset="0"/>
                <a:cs typeface="Times New Roman" pitchFamily="18" charset="0"/>
              </a:rPr>
              <a:t>© Foras na Gaeilge, 201</a:t>
            </a:r>
            <a:r>
              <a:rPr lang="en-GB" sz="2200" dirty="0">
                <a:solidFill>
                  <a:srgbClr val="000000"/>
                </a:solidFill>
                <a:latin typeface="Tw Cen MT" panose="020B0602020104020603" pitchFamily="34" charset="0"/>
                <a:cs typeface="Times New Roman" pitchFamily="18" charset="0"/>
              </a:rPr>
              <a:t>9</a:t>
            </a:r>
            <a:endParaRPr lang="ga-IE" sz="2200" dirty="0">
              <a:solidFill>
                <a:srgbClr val="000000"/>
              </a:solidFill>
              <a:latin typeface="Tw Cen MT" panose="020B0602020104020603" pitchFamily="34" charset="0"/>
              <a:cs typeface="Times New Roman" pitchFamily="18" charset="0"/>
            </a:endParaRPr>
          </a:p>
          <a:p>
            <a:endParaRPr lang="ga-IE" sz="2200" dirty="0">
              <a:solidFill>
                <a:srgbClr val="000000"/>
              </a:solidFill>
              <a:latin typeface="Tw Cen MT" panose="020B0602020104020603" pitchFamily="34" charset="0"/>
              <a:cs typeface="Times New Roman" pitchFamily="18" charset="0"/>
            </a:endParaRPr>
          </a:p>
          <a:p>
            <a:r>
              <a:rPr lang="ga-IE" sz="2200" dirty="0">
                <a:solidFill>
                  <a:srgbClr val="000000"/>
                </a:solidFill>
                <a:latin typeface="Tw Cen MT" panose="020B0602020104020603" pitchFamily="34" charset="0"/>
                <a:cs typeface="Times New Roman" pitchFamily="18" charset="0"/>
              </a:rPr>
              <a:t>An Gúm, Foras na Gaeilge, </a:t>
            </a:r>
            <a:r>
              <a:rPr lang="en-IE" sz="2200" dirty="0">
                <a:solidFill>
                  <a:srgbClr val="000000"/>
                </a:solidFill>
                <a:latin typeface="Tw Cen MT" panose="020B0602020104020603" pitchFamily="34" charset="0"/>
                <a:cs typeface="Times New Roman" pitchFamily="18" charset="0"/>
              </a:rPr>
              <a:t>63-66 </a:t>
            </a:r>
            <a:r>
              <a:rPr lang="ga-IE" sz="2200" dirty="0">
                <a:solidFill>
                  <a:srgbClr val="000000"/>
                </a:solidFill>
                <a:latin typeface="Tw Cen MT" panose="020B0602020104020603" pitchFamily="34" charset="0"/>
                <a:cs typeface="Times New Roman" pitchFamily="18" charset="0"/>
              </a:rPr>
              <a:t>Sráid</a:t>
            </a:r>
            <a:r>
              <a:rPr lang="en-IE" sz="2200" dirty="0">
                <a:solidFill>
                  <a:srgbClr val="000000"/>
                </a:solidFill>
                <a:latin typeface="Tw Cen MT" panose="020B0602020104020603" pitchFamily="34" charset="0"/>
                <a:cs typeface="Times New Roman" pitchFamily="18" charset="0"/>
              </a:rPr>
              <a:t> Amiens</a:t>
            </a:r>
            <a:r>
              <a:rPr lang="ga-IE" sz="2200" dirty="0">
                <a:solidFill>
                  <a:srgbClr val="000000"/>
                </a:solidFill>
                <a:latin typeface="Tw Cen MT" panose="020B0602020104020603" pitchFamily="34" charset="0"/>
                <a:cs typeface="Times New Roman" pitchFamily="18" charset="0"/>
              </a:rPr>
              <a:t>, Baile Átha Cliath </a:t>
            </a:r>
            <a:r>
              <a:rPr lang="en-IE" sz="2200" dirty="0" smtClean="0">
                <a:solidFill>
                  <a:srgbClr val="000000"/>
                </a:solidFill>
                <a:latin typeface="Tw Cen MT" panose="020B0602020104020603" pitchFamily="34" charset="0"/>
                <a:cs typeface="Times New Roman" pitchFamily="18" charset="0"/>
              </a:rPr>
              <a:t>1</a:t>
            </a:r>
            <a:endParaRPr lang="ga-IE" sz="2200" dirty="0">
              <a:solidFill>
                <a:srgbClr val="000000"/>
              </a:solidFill>
              <a:latin typeface="Tw Cen MT" panose="020B0602020104020603" pitchFamily="34" charset="0"/>
              <a:cs typeface="Times New Roman" pitchFamily="18" charset="0"/>
            </a:endParaRPr>
          </a:p>
        </p:txBody>
      </p:sp>
    </p:spTree>
    <p:extLst>
      <p:ext uri="{BB962C8B-B14F-4D97-AF65-F5344CB8AC3E}">
        <p14:creationId xmlns:p14="http://schemas.microsoft.com/office/powerpoint/2010/main" val="40943416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418421" y="2862299"/>
            <a:ext cx="3076575" cy="628650"/>
          </a:xfrm>
          <a:prstGeom prst="rect">
            <a:avLst/>
          </a:prstGeom>
          <a:noFill/>
          <a:ln w="9525">
            <a:noFill/>
            <a:miter lim="800000"/>
            <a:headEnd/>
            <a:tailEnd/>
          </a:ln>
        </p:spPr>
      </p:pic>
    </p:spTree>
    <p:extLst>
      <p:ext uri="{BB962C8B-B14F-4D97-AF65-F5344CB8AC3E}">
        <p14:creationId xmlns:p14="http://schemas.microsoft.com/office/powerpoint/2010/main" val="12738832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44379" y="285877"/>
            <a:ext cx="11875167" cy="6264000"/>
          </a:xfrm>
          <a:prstGeom prst="rect">
            <a:avLst/>
          </a:prstGeom>
          <a:solidFill>
            <a:schemeClr val="bg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626322">
            <a:off x="4577297" y="1547564"/>
            <a:ext cx="2574987" cy="4392000"/>
          </a:xfrm>
          <a:prstGeom prst="rect">
            <a:avLst/>
          </a:prstGeom>
          <a:ln w="6350">
            <a:solidFill>
              <a:srgbClr val="1C1C1C"/>
            </a:solidFill>
          </a:ln>
          <a:effectLst>
            <a:softEdge rad="0"/>
          </a:effectLst>
        </p:spPr>
      </p:pic>
      <p:sp>
        <p:nvSpPr>
          <p:cNvPr id="6" name="Rectangle 5"/>
          <p:cNvSpPr/>
          <p:nvPr/>
        </p:nvSpPr>
        <p:spPr>
          <a:xfrm>
            <a:off x="917953" y="3532987"/>
            <a:ext cx="4320000" cy="2340000"/>
          </a:xfrm>
          <a:prstGeom prst="rect">
            <a:avLst/>
          </a:prstGeom>
          <a:solidFill>
            <a:schemeClr val="bg1">
              <a:lumMod val="75000"/>
            </a:schemeClr>
          </a:solidFill>
          <a:ln w="635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altLang="en-US" sz="2000" dirty="0" smtClean="0">
                <a:solidFill>
                  <a:schemeClr val="tx1"/>
                </a:solidFill>
                <a:latin typeface="Tw Cen MT" panose="020B0602020104020603" pitchFamily="34" charset="0"/>
                <a:ea typeface="MS PGothic" panose="020B0600070205080204" pitchFamily="34" charset="-128"/>
              </a:rPr>
              <a:t>Ar </a:t>
            </a:r>
            <a:r>
              <a:rPr lang="en-IE" altLang="en-US" sz="2000" dirty="0" smtClean="0">
                <a:solidFill>
                  <a:schemeClr val="tx1"/>
                </a:solidFill>
                <a:latin typeface="Tw Cen MT" panose="020B0602020104020603" pitchFamily="34" charset="0"/>
                <a:ea typeface="MS PGothic" panose="020B0600070205080204" pitchFamily="34" charset="-128"/>
              </a:rPr>
              <a:t>an </a:t>
            </a:r>
            <a:r>
              <a:rPr lang="ga-IE" altLang="en-US" sz="2000" dirty="0" smtClean="0">
                <a:solidFill>
                  <a:schemeClr val="tx1"/>
                </a:solidFill>
                <a:latin typeface="Tw Cen MT" panose="020B0602020104020603" pitchFamily="34" charset="0"/>
                <a:ea typeface="MS PGothic" panose="020B0600070205080204" pitchFamily="34" charset="-128"/>
              </a:rPr>
              <a:t>7 Eanáir 1922 cuireadh an Conradh</a:t>
            </a:r>
            <a:r>
              <a:rPr lang="en-IE" altLang="en-US" sz="2000" dirty="0" smtClean="0">
                <a:solidFill>
                  <a:schemeClr val="tx1"/>
                </a:solidFill>
                <a:latin typeface="Tw Cen MT" panose="020B0602020104020603" pitchFamily="34" charset="0"/>
                <a:ea typeface="MS PGothic" panose="020B0600070205080204" pitchFamily="34" charset="-128"/>
              </a:rPr>
              <a:t> </a:t>
            </a:r>
            <a:r>
              <a:rPr lang="ga-IE" altLang="en-US" sz="2000" dirty="0" smtClean="0">
                <a:solidFill>
                  <a:schemeClr val="tx1"/>
                </a:solidFill>
                <a:latin typeface="Tw Cen MT" panose="020B0602020104020603" pitchFamily="34" charset="0"/>
                <a:ea typeface="MS PGothic" panose="020B0600070205080204" pitchFamily="34" charset="-128"/>
              </a:rPr>
              <a:t>ar vóta sa Dáil. Ghlac an móramh sa Dáil leis an gConradh. Bhí Micheál Ó Coileáin ar son an Chonartha. Cheap sé gurbh é an Conradh an margadh ab fhearr a bhí ar fáil ag muintir na hÉireann ag an </a:t>
            </a:r>
            <a:r>
              <a:rPr lang="en-IE" altLang="en-US" sz="2000" dirty="0" smtClean="0">
                <a:solidFill>
                  <a:schemeClr val="tx1"/>
                </a:solidFill>
                <a:latin typeface="Tw Cen MT" panose="020B0602020104020603" pitchFamily="34" charset="0"/>
                <a:ea typeface="MS PGothic" panose="020B0600070205080204" pitchFamily="34" charset="-128"/>
              </a:rPr>
              <a:t>am</a:t>
            </a:r>
            <a:r>
              <a:rPr lang="ga-IE" altLang="en-US" sz="2000" dirty="0" smtClean="0">
                <a:solidFill>
                  <a:schemeClr val="tx1"/>
                </a:solidFill>
                <a:latin typeface="Tw Cen MT" panose="020B0602020104020603" pitchFamily="34" charset="0"/>
                <a:ea typeface="MS PGothic" panose="020B0600070205080204" pitchFamily="34" charset="-128"/>
              </a:rPr>
              <a:t>.</a:t>
            </a:r>
            <a:endParaRPr lang="ga-IE" altLang="en-US" sz="2000" dirty="0">
              <a:solidFill>
                <a:schemeClr val="tx1"/>
              </a:solidFill>
              <a:latin typeface="Tw Cen MT" panose="020B0602020104020603" pitchFamily="34" charset="0"/>
              <a:ea typeface="MS PGothic" panose="020B0600070205080204" pitchFamily="34" charset="-128"/>
            </a:endParaRPr>
          </a:p>
        </p:txBody>
      </p:sp>
      <p:sp>
        <p:nvSpPr>
          <p:cNvPr id="9" name="Rectangle 8"/>
          <p:cNvSpPr/>
          <p:nvPr/>
        </p:nvSpPr>
        <p:spPr>
          <a:xfrm>
            <a:off x="6815468" y="3622987"/>
            <a:ext cx="4525632" cy="2160000"/>
          </a:xfrm>
          <a:prstGeom prst="rect">
            <a:avLst/>
          </a:prstGeom>
          <a:solidFill>
            <a:schemeClr val="bg1">
              <a:lumMod val="75000"/>
            </a:schemeClr>
          </a:solidFill>
          <a:ln w="635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altLang="en-US" sz="2000" dirty="0" smtClean="0">
                <a:solidFill>
                  <a:schemeClr val="tx1"/>
                </a:solidFill>
                <a:latin typeface="Tw Cen MT" panose="020B0602020104020603" pitchFamily="34" charset="0"/>
                <a:ea typeface="MS PGothic" panose="020B0600070205080204" pitchFamily="34" charset="-128"/>
              </a:rPr>
              <a:t>Bhí de </a:t>
            </a:r>
            <a:r>
              <a:rPr lang="ga-IE" altLang="en-US" sz="2000" dirty="0" err="1" smtClean="0">
                <a:solidFill>
                  <a:schemeClr val="tx1"/>
                </a:solidFill>
                <a:latin typeface="Tw Cen MT" panose="020B0602020104020603" pitchFamily="34" charset="0"/>
                <a:ea typeface="MS PGothic" panose="020B0600070205080204" pitchFamily="34" charset="-128"/>
              </a:rPr>
              <a:t>Valéra</a:t>
            </a:r>
            <a:r>
              <a:rPr lang="ga-IE" altLang="en-US" sz="2000" dirty="0" smtClean="0">
                <a:solidFill>
                  <a:schemeClr val="tx1"/>
                </a:solidFill>
                <a:latin typeface="Tw Cen MT" panose="020B0602020104020603" pitchFamily="34" charset="0"/>
                <a:ea typeface="MS PGothic" panose="020B0600070205080204" pitchFamily="34" charset="-128"/>
              </a:rPr>
              <a:t> i gcoinne an Chonartha. Nuair a glacadh leis an gConradh, d’éirigh de </a:t>
            </a:r>
            <a:r>
              <a:rPr lang="ga-IE" altLang="en-US" sz="2000" dirty="0" err="1" smtClean="0">
                <a:solidFill>
                  <a:schemeClr val="tx1"/>
                </a:solidFill>
                <a:latin typeface="Tw Cen MT" panose="020B0602020104020603" pitchFamily="34" charset="0"/>
                <a:ea typeface="MS PGothic" panose="020B0600070205080204" pitchFamily="34" charset="-128"/>
              </a:rPr>
              <a:t>Valéra</a:t>
            </a:r>
            <a:r>
              <a:rPr lang="ga-IE" altLang="en-US" sz="2000" dirty="0" smtClean="0">
                <a:solidFill>
                  <a:schemeClr val="tx1"/>
                </a:solidFill>
                <a:latin typeface="Tw Cen MT" panose="020B0602020104020603" pitchFamily="34" charset="0"/>
                <a:ea typeface="MS PGothic" panose="020B0600070205080204" pitchFamily="34" charset="-128"/>
              </a:rPr>
              <a:t> as uachtaránacht</a:t>
            </a:r>
            <a:r>
              <a:rPr lang="en-IE" altLang="en-US" sz="2000" dirty="0" smtClean="0">
                <a:solidFill>
                  <a:schemeClr val="tx1"/>
                </a:solidFill>
                <a:latin typeface="Tw Cen MT" panose="020B0602020104020603" pitchFamily="34" charset="0"/>
                <a:ea typeface="MS PGothic" panose="020B0600070205080204" pitchFamily="34" charset="-128"/>
              </a:rPr>
              <a:t> </a:t>
            </a:r>
            <a:r>
              <a:rPr lang="ga-IE" altLang="en-US" sz="2000" dirty="0" smtClean="0">
                <a:solidFill>
                  <a:schemeClr val="tx1"/>
                </a:solidFill>
                <a:latin typeface="Tw Cen MT" panose="020B0602020104020603" pitchFamily="34" charset="0"/>
                <a:ea typeface="MS PGothic" panose="020B0600070205080204" pitchFamily="34" charset="-128"/>
              </a:rPr>
              <a:t>na Dála agus toghadh Art Ó Gríofa ina áit. D’fhág de </a:t>
            </a:r>
            <a:r>
              <a:rPr lang="ga-IE" altLang="en-US" sz="2000" dirty="0" err="1" smtClean="0">
                <a:solidFill>
                  <a:schemeClr val="tx1"/>
                </a:solidFill>
                <a:latin typeface="Tw Cen MT" panose="020B0602020104020603" pitchFamily="34" charset="0"/>
                <a:ea typeface="MS PGothic" panose="020B0600070205080204" pitchFamily="34" charset="-128"/>
              </a:rPr>
              <a:t>Valéra</a:t>
            </a:r>
            <a:r>
              <a:rPr lang="ga-IE" altLang="en-US" sz="2000" dirty="0" smtClean="0">
                <a:solidFill>
                  <a:schemeClr val="tx1"/>
                </a:solidFill>
                <a:latin typeface="Tw Cen MT" panose="020B0602020104020603" pitchFamily="34" charset="0"/>
                <a:ea typeface="MS PGothic" panose="020B0600070205080204" pitchFamily="34" charset="-128"/>
              </a:rPr>
              <a:t> agus na </a:t>
            </a:r>
            <a:r>
              <a:rPr lang="ga-IE" altLang="en-US" sz="2000" dirty="0">
                <a:solidFill>
                  <a:schemeClr val="tx1"/>
                </a:solidFill>
                <a:latin typeface="Tw Cen MT" panose="020B0602020104020603" pitchFamily="34" charset="0"/>
                <a:ea typeface="MS PGothic" panose="020B0600070205080204" pitchFamily="34" charset="-128"/>
              </a:rPr>
              <a:t>T</a:t>
            </a:r>
            <a:r>
              <a:rPr lang="en-US" altLang="en-US" sz="2000" dirty="0" err="1" smtClean="0">
                <a:solidFill>
                  <a:schemeClr val="tx1"/>
                </a:solidFill>
                <a:latin typeface="Tw Cen MT" panose="020B0602020104020603" pitchFamily="34" charset="0"/>
                <a:ea typeface="MS PGothic" panose="020B0600070205080204" pitchFamily="34" charset="-128"/>
              </a:rPr>
              <a:t>eachtaí</a:t>
            </a:r>
            <a:r>
              <a:rPr lang="ga-IE" altLang="en-US" sz="2000" dirty="0" smtClean="0">
                <a:solidFill>
                  <a:schemeClr val="tx1"/>
                </a:solidFill>
                <a:latin typeface="Tw Cen MT" panose="020B0602020104020603" pitchFamily="34" charset="0"/>
                <a:ea typeface="MS PGothic" panose="020B0600070205080204" pitchFamily="34" charset="-128"/>
              </a:rPr>
              <a:t> Dála</a:t>
            </a:r>
            <a:r>
              <a:rPr lang="en-US" altLang="en-US" sz="2000" dirty="0" smtClean="0">
                <a:solidFill>
                  <a:schemeClr val="tx1"/>
                </a:solidFill>
                <a:latin typeface="Tw Cen MT" panose="020B0602020104020603" pitchFamily="34" charset="0"/>
                <a:ea typeface="MS PGothic" panose="020B0600070205080204" pitchFamily="34" charset="-128"/>
              </a:rPr>
              <a:t> </a:t>
            </a:r>
            <a:r>
              <a:rPr lang="ga-IE" altLang="en-US" sz="2000" dirty="0" smtClean="0">
                <a:solidFill>
                  <a:schemeClr val="tx1"/>
                </a:solidFill>
                <a:latin typeface="Tw Cen MT" panose="020B0602020104020603" pitchFamily="34" charset="0"/>
                <a:ea typeface="MS PGothic" panose="020B0600070205080204" pitchFamily="34" charset="-128"/>
              </a:rPr>
              <a:t>eile a bhí i gcoinne an Chonartha an Dáil. </a:t>
            </a:r>
            <a:endParaRPr lang="ga-IE" altLang="en-US" sz="2000" dirty="0">
              <a:solidFill>
                <a:schemeClr val="tx1"/>
              </a:solidFill>
              <a:latin typeface="Tw Cen MT" panose="020B0602020104020603" pitchFamily="34" charset="0"/>
              <a:ea typeface="MS PGothic" panose="020B0600070205080204" pitchFamily="34" charset="-128"/>
            </a:endParaRPr>
          </a:p>
        </p:txBody>
      </p:sp>
      <p:sp>
        <p:nvSpPr>
          <p:cNvPr id="11270" name="Title 20"/>
          <p:cNvSpPr>
            <a:spLocks noGrp="1"/>
          </p:cNvSpPr>
          <p:nvPr>
            <p:ph type="title"/>
          </p:nvPr>
        </p:nvSpPr>
        <p:spPr>
          <a:xfrm>
            <a:off x="2119563" y="391461"/>
            <a:ext cx="7924800" cy="993775"/>
          </a:xfrm>
        </p:spPr>
        <p:txBody>
          <a:bodyPr/>
          <a:lstStyle/>
          <a:p>
            <a:pPr algn="ctr" eaLnBrk="1" hangingPunct="1"/>
            <a:r>
              <a:rPr lang="ga-IE" altLang="en-US" sz="3200" dirty="0" smtClean="0">
                <a:solidFill>
                  <a:schemeClr val="tx1"/>
                </a:solidFill>
                <a:latin typeface="Cambria" panose="02040503050406030204" pitchFamily="18" charset="0"/>
              </a:rPr>
              <a:t>An Conradh Angla-Éireannach</a:t>
            </a:r>
            <a:endParaRPr lang="ga-IE" altLang="en-US" sz="3200" dirty="0">
              <a:solidFill>
                <a:schemeClr val="tx1"/>
              </a:solidFill>
              <a:latin typeface="Cambria" panose="02040503050406030204" pitchFamily="18" charset="0"/>
            </a:endParaRPr>
          </a:p>
        </p:txBody>
      </p:sp>
      <p:sp>
        <p:nvSpPr>
          <p:cNvPr id="11" name="Rectangle 10"/>
          <p:cNvSpPr/>
          <p:nvPr/>
        </p:nvSpPr>
        <p:spPr>
          <a:xfrm>
            <a:off x="3021963" y="1072428"/>
            <a:ext cx="6120000" cy="1080000"/>
          </a:xfrm>
          <a:prstGeom prst="rect">
            <a:avLst/>
          </a:prstGeom>
          <a:solidFill>
            <a:schemeClr val="bg1">
              <a:lumMod val="75000"/>
            </a:schemeClr>
          </a:solidFill>
          <a:ln w="635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ga-IE" altLang="en-US" sz="1600" dirty="0" smtClean="0">
              <a:solidFill>
                <a:schemeClr val="tx1"/>
              </a:solidFill>
              <a:latin typeface="Comic Sans MS" panose="030F0702030302020204" pitchFamily="66" charset="0"/>
              <a:ea typeface="MS PGothic" panose="020B0600070205080204" pitchFamily="34" charset="-128"/>
            </a:endParaRPr>
          </a:p>
          <a:p>
            <a:pPr algn="ctr">
              <a:defRPr/>
            </a:pPr>
            <a:r>
              <a:rPr lang="ga-IE" altLang="en-US" sz="2000" dirty="0" smtClean="0">
                <a:solidFill>
                  <a:schemeClr val="tx1"/>
                </a:solidFill>
                <a:latin typeface="Tw Cen MT" panose="020B0602020104020603" pitchFamily="34" charset="0"/>
                <a:ea typeface="MS PGothic" panose="020B0600070205080204" pitchFamily="34" charset="-128"/>
              </a:rPr>
              <a:t>D’fhág an Conradh Angla-Éireannach scoilt mhór sa Dáil. </a:t>
            </a:r>
            <a:br>
              <a:rPr lang="ga-IE" altLang="en-US" sz="2000" dirty="0" smtClean="0">
                <a:solidFill>
                  <a:schemeClr val="tx1"/>
                </a:solidFill>
                <a:latin typeface="Tw Cen MT" panose="020B0602020104020603" pitchFamily="34" charset="0"/>
                <a:ea typeface="MS PGothic" panose="020B0600070205080204" pitchFamily="34" charset="-128"/>
              </a:rPr>
            </a:br>
            <a:r>
              <a:rPr lang="ga-IE" altLang="en-US" sz="2000" dirty="0" smtClean="0">
                <a:solidFill>
                  <a:schemeClr val="tx1"/>
                </a:solidFill>
                <a:latin typeface="Tw Cen MT" panose="020B0602020104020603" pitchFamily="34" charset="0"/>
                <a:ea typeface="MS PGothic" panose="020B0600070205080204" pitchFamily="34" charset="-128"/>
              </a:rPr>
              <a:t>Bhí cuid de na </a:t>
            </a:r>
            <a:r>
              <a:rPr lang="ga-IE" altLang="en-US" sz="2000" dirty="0" err="1" smtClean="0">
                <a:solidFill>
                  <a:schemeClr val="tx1"/>
                </a:solidFill>
                <a:latin typeface="Tw Cen MT" panose="020B0602020104020603" pitchFamily="34" charset="0"/>
                <a:ea typeface="MS PGothic" panose="020B0600070205080204" pitchFamily="34" charset="-128"/>
              </a:rPr>
              <a:t>Teachtaí</a:t>
            </a:r>
            <a:r>
              <a:rPr lang="ga-IE" altLang="en-US" sz="2000" dirty="0" smtClean="0">
                <a:solidFill>
                  <a:schemeClr val="tx1"/>
                </a:solidFill>
                <a:latin typeface="Tw Cen MT" panose="020B0602020104020603" pitchFamily="34" charset="0"/>
                <a:ea typeface="MS PGothic" panose="020B0600070205080204" pitchFamily="34" charset="-128"/>
              </a:rPr>
              <a:t> Dála</a:t>
            </a:r>
            <a:r>
              <a:rPr lang="en-US" altLang="en-US" sz="2000" dirty="0" smtClean="0">
                <a:solidFill>
                  <a:schemeClr val="tx1"/>
                </a:solidFill>
                <a:latin typeface="Tw Cen MT" panose="020B0602020104020603" pitchFamily="34" charset="0"/>
                <a:ea typeface="MS PGothic" panose="020B0600070205080204" pitchFamily="34" charset="-128"/>
              </a:rPr>
              <a:t> </a:t>
            </a:r>
            <a:r>
              <a:rPr lang="ga-IE" altLang="en-US" sz="2000" dirty="0" smtClean="0">
                <a:solidFill>
                  <a:schemeClr val="tx1"/>
                </a:solidFill>
                <a:latin typeface="Tw Cen MT" panose="020B0602020104020603" pitchFamily="34" charset="0"/>
                <a:ea typeface="MS PGothic" panose="020B0600070205080204" pitchFamily="34" charset="-128"/>
              </a:rPr>
              <a:t>i bhfabhar glacadh</a:t>
            </a:r>
          </a:p>
          <a:p>
            <a:pPr algn="ctr">
              <a:defRPr/>
            </a:pPr>
            <a:r>
              <a:rPr lang="ga-IE" altLang="en-US" sz="2000" dirty="0" smtClean="0">
                <a:solidFill>
                  <a:schemeClr val="tx1"/>
                </a:solidFill>
                <a:latin typeface="Tw Cen MT" panose="020B0602020104020603" pitchFamily="34" charset="0"/>
                <a:ea typeface="MS PGothic" panose="020B0600070205080204" pitchFamily="34" charset="-128"/>
              </a:rPr>
              <a:t>leis an gConradh agus cuid eile glan ina aghaidh. </a:t>
            </a:r>
          </a:p>
          <a:p>
            <a:pPr algn="ctr" eaLnBrk="1" hangingPunct="1">
              <a:defRPr/>
            </a:pPr>
            <a:endParaRPr lang="ga-IE" altLang="en-US" sz="1600" dirty="0">
              <a:solidFill>
                <a:schemeClr val="tx1"/>
              </a:solidFill>
            </a:endParaRPr>
          </a:p>
        </p:txBody>
      </p:sp>
      <p:pic>
        <p:nvPicPr>
          <p:cNvPr id="12"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rot="804155">
            <a:off x="9551599" y="886225"/>
            <a:ext cx="1661044" cy="2087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rot="21019286">
            <a:off x="1105627" y="662549"/>
            <a:ext cx="1677802" cy="2374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Bosca téacs 2"/>
          <p:cNvSpPr txBox="1"/>
          <p:nvPr/>
        </p:nvSpPr>
        <p:spPr>
          <a:xfrm rot="15606621">
            <a:off x="-120445" y="2001939"/>
            <a:ext cx="2286715" cy="200055"/>
          </a:xfrm>
          <a:prstGeom prst="rect">
            <a:avLst/>
          </a:prstGeom>
          <a:noFill/>
        </p:spPr>
        <p:txBody>
          <a:bodyPr wrap="square" rtlCol="0">
            <a:spAutoFit/>
          </a:bodyPr>
          <a:lstStyle/>
          <a:p>
            <a:r>
              <a:rPr lang="en-US" sz="700" dirty="0" smtClean="0"/>
              <a:t>Le </a:t>
            </a:r>
            <a:r>
              <a:rPr lang="ga-IE" sz="700" dirty="0" smtClean="0"/>
              <a:t>caoinchead ó Leabharlann Náisiúnta na hÉireann</a:t>
            </a:r>
            <a:endParaRPr lang="ga-IE" sz="700" dirty="0"/>
          </a:p>
        </p:txBody>
      </p:sp>
      <p:sp>
        <p:nvSpPr>
          <p:cNvPr id="14" name="Bosca téacs 2"/>
          <p:cNvSpPr txBox="1"/>
          <p:nvPr/>
        </p:nvSpPr>
        <p:spPr>
          <a:xfrm rot="16988607">
            <a:off x="8323424" y="1512401"/>
            <a:ext cx="2371046" cy="200055"/>
          </a:xfrm>
          <a:prstGeom prst="rect">
            <a:avLst/>
          </a:prstGeom>
          <a:noFill/>
        </p:spPr>
        <p:txBody>
          <a:bodyPr wrap="square" rtlCol="0">
            <a:spAutoFit/>
          </a:bodyPr>
          <a:lstStyle/>
          <a:p>
            <a:r>
              <a:rPr lang="en-US" sz="700" dirty="0" smtClean="0"/>
              <a:t>Le </a:t>
            </a:r>
            <a:r>
              <a:rPr lang="ga-IE" sz="700" dirty="0" smtClean="0"/>
              <a:t>caoinchead ó Leabharlann Náisiúnta na hÉireann</a:t>
            </a:r>
            <a:endParaRPr lang="ga-IE" sz="700" dirty="0"/>
          </a:p>
        </p:txBody>
      </p:sp>
    </p:spTree>
    <p:extLst>
      <p:ext uri="{BB962C8B-B14F-4D97-AF65-F5344CB8AC3E}">
        <p14:creationId xmlns:p14="http://schemas.microsoft.com/office/powerpoint/2010/main" val="33233721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1000"/>
                                        <p:tgtEl>
                                          <p:spTgt spid="14"/>
                                        </p:tgtEl>
                                      </p:cBhvr>
                                    </p:animEffect>
                                    <p:anim calcmode="lin" valueType="num">
                                      <p:cBhvr>
                                        <p:cTn id="42" dur="1000" fill="hold"/>
                                        <p:tgtEl>
                                          <p:spTgt spid="14"/>
                                        </p:tgtEl>
                                        <p:attrNameLst>
                                          <p:attrName>ppt_x</p:attrName>
                                        </p:attrNameLst>
                                      </p:cBhvr>
                                      <p:tavLst>
                                        <p:tav tm="0">
                                          <p:val>
                                            <p:strVal val="#ppt_x"/>
                                          </p:val>
                                        </p:tav>
                                        <p:tav tm="100000">
                                          <p:val>
                                            <p:strVal val="#ppt_x"/>
                                          </p:val>
                                        </p:tav>
                                      </p:tavLst>
                                    </p:anim>
                                    <p:anim calcmode="lin" valueType="num">
                                      <p:cBhvr>
                                        <p:cTn id="4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Rectangle 19"/>
          <p:cNvSpPr/>
          <p:nvPr/>
        </p:nvSpPr>
        <p:spPr>
          <a:xfrm>
            <a:off x="144379" y="253219"/>
            <a:ext cx="11875167" cy="6264000"/>
          </a:xfrm>
          <a:prstGeom prst="rect">
            <a:avLst/>
          </a:prstGeom>
          <a:solidFill>
            <a:schemeClr val="bg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pic>
        <p:nvPicPr>
          <p:cNvPr id="17"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rot="804155">
            <a:off x="9289776" y="496423"/>
            <a:ext cx="1661044" cy="2087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rot="21019286">
            <a:off x="1204736" y="3918162"/>
            <a:ext cx="1677802" cy="2374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Vertical Scroll 12"/>
          <p:cNvSpPr>
            <a:spLocks noChangeAspect="1"/>
          </p:cNvSpPr>
          <p:nvPr/>
        </p:nvSpPr>
        <p:spPr>
          <a:xfrm>
            <a:off x="3556576" y="576272"/>
            <a:ext cx="5145990" cy="5692466"/>
          </a:xfrm>
          <a:prstGeom prst="verticalScrol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ga-IE" altLang="en-US" sz="3200" dirty="0" smtClean="0">
                <a:solidFill>
                  <a:schemeClr val="tx1"/>
                </a:solidFill>
                <a:latin typeface="Monotype Corsiva" panose="03010101010201010101" pitchFamily="66" charset="0"/>
              </a:rPr>
              <a:t>       </a:t>
            </a:r>
            <a:r>
              <a:rPr lang="ga-IE" altLang="en-US" sz="3100" dirty="0" smtClean="0">
                <a:solidFill>
                  <a:schemeClr val="tx1"/>
                </a:solidFill>
                <a:latin typeface="Monotype Corsiva" panose="03010101010201010101" pitchFamily="66" charset="0"/>
              </a:rPr>
              <a:t>An Mionn</a:t>
            </a:r>
            <a:r>
              <a:rPr lang="en-US" altLang="en-US" sz="3100" dirty="0" smtClean="0">
                <a:solidFill>
                  <a:schemeClr val="tx1"/>
                </a:solidFill>
                <a:latin typeface="Monotype Corsiva" panose="03010101010201010101" pitchFamily="66" charset="0"/>
              </a:rPr>
              <a:t> </a:t>
            </a:r>
            <a:r>
              <a:rPr lang="ga-IE" altLang="en-US" sz="3100" dirty="0" smtClean="0">
                <a:solidFill>
                  <a:schemeClr val="tx1"/>
                </a:solidFill>
                <a:latin typeface="Monotype Corsiva" panose="03010101010201010101" pitchFamily="66" charset="0"/>
              </a:rPr>
              <a:t>Dílseachta</a:t>
            </a:r>
            <a:endParaRPr lang="ga-IE" sz="3100" dirty="0" smtClean="0">
              <a:solidFill>
                <a:schemeClr val="tx1"/>
              </a:solidFill>
            </a:endParaRPr>
          </a:p>
          <a:p>
            <a:pPr algn="ctr"/>
            <a:endParaRPr lang="ga-IE" sz="1400" dirty="0" smtClean="0">
              <a:solidFill>
                <a:schemeClr val="tx1"/>
              </a:solidFill>
            </a:endParaRPr>
          </a:p>
          <a:p>
            <a:pPr algn="ctr"/>
            <a:r>
              <a:rPr lang="en-GB" dirty="0" smtClean="0">
                <a:solidFill>
                  <a:schemeClr val="tx1"/>
                </a:solidFill>
              </a:rPr>
              <a:t> </a:t>
            </a:r>
            <a:r>
              <a:rPr lang="en-GB" altLang="en-US" sz="2500" dirty="0" smtClean="0">
                <a:solidFill>
                  <a:schemeClr val="tx1"/>
                </a:solidFill>
                <a:latin typeface="Monotype Corsiva" panose="03010101010201010101" pitchFamily="66" charset="0"/>
                <a:ea typeface="MS PGothic" panose="020B0600070205080204" pitchFamily="34" charset="-128"/>
              </a:rPr>
              <a:t>I … do solemnly swear true faith and allegiance to the Constitution of the Irish Free State as by law established, and that I will be faithful to his majesty King George V, his heirs and successors by law, in virtue of the common citizenship of Ireland with Great Britain and her adherence to and membership of the group of nations forming the British Commonwealth</a:t>
            </a:r>
            <a:endParaRPr lang="ga-IE" altLang="en-US" sz="2500" dirty="0" smtClean="0">
              <a:solidFill>
                <a:schemeClr val="tx1"/>
              </a:solidFill>
              <a:latin typeface="Monotype Corsiva" panose="03010101010201010101" pitchFamily="66" charset="0"/>
              <a:ea typeface="MS PGothic" panose="020B0600070205080204" pitchFamily="34" charset="-128"/>
            </a:endParaRPr>
          </a:p>
          <a:p>
            <a:pPr algn="ctr"/>
            <a:r>
              <a:rPr lang="en-GB" altLang="en-US" sz="2500" dirty="0" smtClean="0">
                <a:solidFill>
                  <a:schemeClr val="tx1"/>
                </a:solidFill>
                <a:latin typeface="Monotype Corsiva" panose="03010101010201010101" pitchFamily="66" charset="0"/>
                <a:ea typeface="MS PGothic" panose="020B0600070205080204" pitchFamily="34" charset="-128"/>
              </a:rPr>
              <a:t>of Nations</a:t>
            </a:r>
            <a:r>
              <a:rPr lang="en-GB" altLang="en-US" sz="2500" b="1" dirty="0" smtClean="0">
                <a:solidFill>
                  <a:schemeClr val="tx1"/>
                </a:solidFill>
                <a:latin typeface="Monotype Corsiva" panose="03010101010201010101" pitchFamily="66" charset="0"/>
                <a:ea typeface="MS PGothic" panose="020B0600070205080204" pitchFamily="34" charset="-128"/>
              </a:rPr>
              <a:t>.</a:t>
            </a:r>
            <a:r>
              <a:rPr lang="en-GB" altLang="en-US" sz="2500" b="1" dirty="0" smtClean="0">
                <a:solidFill>
                  <a:schemeClr val="tx1"/>
                </a:solidFill>
                <a:latin typeface="Bradley Hand ITC" panose="03070402050302030203" pitchFamily="66" charset="0"/>
                <a:ea typeface="MS PGothic" panose="020B0600070205080204" pitchFamily="34" charset="-128"/>
              </a:rPr>
              <a:t> </a:t>
            </a:r>
            <a:r>
              <a:rPr lang="en-GB" altLang="en-US" sz="2200" b="1" dirty="0" smtClean="0">
                <a:solidFill>
                  <a:schemeClr val="tx1"/>
                </a:solidFill>
                <a:latin typeface="Bradley Hand ITC" panose="03070402050302030203" pitchFamily="66" charset="0"/>
                <a:ea typeface="MS PGothic" panose="020B0600070205080204" pitchFamily="34" charset="-128"/>
              </a:rPr>
              <a:t> </a:t>
            </a:r>
          </a:p>
          <a:p>
            <a:pPr algn="ctr"/>
            <a:endParaRPr lang="ga-IE" sz="2200" dirty="0">
              <a:solidFill>
                <a:schemeClr val="tx1"/>
              </a:solidFill>
            </a:endParaRPr>
          </a:p>
        </p:txBody>
      </p:sp>
      <p:sp>
        <p:nvSpPr>
          <p:cNvPr id="14" name="Rectangle 13"/>
          <p:cNvSpPr/>
          <p:nvPr/>
        </p:nvSpPr>
        <p:spPr>
          <a:xfrm>
            <a:off x="8277640" y="2631496"/>
            <a:ext cx="3474719" cy="1758438"/>
          </a:xfrm>
          <a:prstGeom prst="rect">
            <a:avLst/>
          </a:prstGeom>
          <a:solidFill>
            <a:schemeClr val="bg1">
              <a:lumMod val="75000"/>
            </a:schemeClr>
          </a:solidFill>
          <a:ln w="635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altLang="en-US" sz="2000" dirty="0" smtClean="0">
                <a:solidFill>
                  <a:schemeClr val="tx1"/>
                </a:solidFill>
                <a:latin typeface="Tw Cen MT" panose="020B0602020104020603" pitchFamily="34" charset="0"/>
                <a:ea typeface="MS PGothic" panose="020B0600070205080204" pitchFamily="34" charset="-128"/>
              </a:rPr>
              <a:t>Ní raibh de </a:t>
            </a:r>
            <a:r>
              <a:rPr lang="ga-IE" altLang="en-US" sz="2000" dirty="0" err="1" smtClean="0">
                <a:solidFill>
                  <a:schemeClr val="tx1"/>
                </a:solidFill>
                <a:latin typeface="Tw Cen MT" panose="020B0602020104020603" pitchFamily="34" charset="0"/>
                <a:ea typeface="MS PGothic" panose="020B0600070205080204" pitchFamily="34" charset="-128"/>
              </a:rPr>
              <a:t>Valéra</a:t>
            </a:r>
            <a:r>
              <a:rPr lang="ga-IE" altLang="en-US" sz="2000" dirty="0" smtClean="0">
                <a:solidFill>
                  <a:schemeClr val="tx1"/>
                </a:solidFill>
                <a:latin typeface="Tw Cen MT" panose="020B0602020104020603" pitchFamily="34" charset="0"/>
                <a:ea typeface="MS PGothic" panose="020B0600070205080204" pitchFamily="34" charset="-128"/>
              </a:rPr>
              <a:t> agus a lucht leanúna</a:t>
            </a:r>
            <a:r>
              <a:rPr lang="en-US" altLang="en-US" sz="2000" dirty="0" smtClean="0">
                <a:solidFill>
                  <a:schemeClr val="tx1"/>
                </a:solidFill>
                <a:latin typeface="Tw Cen MT" panose="020B0602020104020603" pitchFamily="34" charset="0"/>
                <a:ea typeface="MS PGothic" panose="020B0600070205080204" pitchFamily="34" charset="-128"/>
              </a:rPr>
              <a:t> </a:t>
            </a:r>
            <a:r>
              <a:rPr lang="ga-IE" altLang="en-US" sz="2000" dirty="0" smtClean="0">
                <a:solidFill>
                  <a:schemeClr val="tx1"/>
                </a:solidFill>
                <a:latin typeface="Tw Cen MT" panose="020B0602020104020603" pitchFamily="34" charset="0"/>
                <a:ea typeface="MS PGothic" panose="020B0600070205080204" pitchFamily="34" charset="-128"/>
              </a:rPr>
              <a:t>sásta an mionn</a:t>
            </a:r>
            <a:r>
              <a:rPr lang="en-US" altLang="en-US" sz="2000" dirty="0" smtClean="0">
                <a:solidFill>
                  <a:schemeClr val="tx1"/>
                </a:solidFill>
                <a:latin typeface="Tw Cen MT" panose="020B0602020104020603" pitchFamily="34" charset="0"/>
                <a:ea typeface="MS PGothic" panose="020B0600070205080204" pitchFamily="34" charset="-128"/>
              </a:rPr>
              <a:t> </a:t>
            </a:r>
            <a:r>
              <a:rPr lang="ga-IE" altLang="en-US" sz="2000" dirty="0" smtClean="0">
                <a:solidFill>
                  <a:schemeClr val="tx1"/>
                </a:solidFill>
                <a:latin typeface="Tw Cen MT" panose="020B0602020104020603" pitchFamily="34" charset="0"/>
                <a:ea typeface="MS PGothic" panose="020B0600070205080204" pitchFamily="34" charset="-128"/>
              </a:rPr>
              <a:t>dílseachta a thabhairt. </a:t>
            </a:r>
            <a:r>
              <a:rPr lang="en-US" altLang="en-US" sz="2000" dirty="0" smtClean="0">
                <a:solidFill>
                  <a:schemeClr val="tx1"/>
                </a:solidFill>
                <a:latin typeface="Tw Cen MT" panose="020B0602020104020603" pitchFamily="34" charset="0"/>
                <a:ea typeface="MS PGothic" panose="020B0600070205080204" pitchFamily="34" charset="-128"/>
              </a:rPr>
              <a:t/>
            </a:r>
            <a:br>
              <a:rPr lang="en-US" altLang="en-US" sz="2000" dirty="0" smtClean="0">
                <a:solidFill>
                  <a:schemeClr val="tx1"/>
                </a:solidFill>
                <a:latin typeface="Tw Cen MT" panose="020B0602020104020603" pitchFamily="34" charset="0"/>
                <a:ea typeface="MS PGothic" panose="020B0600070205080204" pitchFamily="34" charset="-128"/>
              </a:rPr>
            </a:br>
            <a:r>
              <a:rPr lang="ga-IE" altLang="en-US" sz="2000" dirty="0" smtClean="0">
                <a:solidFill>
                  <a:schemeClr val="tx1"/>
                </a:solidFill>
                <a:latin typeface="Tw Cen MT" panose="020B0602020104020603" pitchFamily="34" charset="0"/>
                <a:ea typeface="MS PGothic" panose="020B0600070205080204" pitchFamily="34" charset="-128"/>
              </a:rPr>
              <a:t>Bhí seisean ag iarraidh </a:t>
            </a:r>
            <a:r>
              <a:rPr lang="en-US" altLang="en-US" sz="2000" dirty="0" smtClean="0">
                <a:solidFill>
                  <a:schemeClr val="tx1"/>
                </a:solidFill>
                <a:latin typeface="Tw Cen MT" panose="020B0602020104020603" pitchFamily="34" charset="0"/>
                <a:ea typeface="MS PGothic" panose="020B0600070205080204" pitchFamily="34" charset="-128"/>
              </a:rPr>
              <a:t/>
            </a:r>
            <a:br>
              <a:rPr lang="en-US" altLang="en-US" sz="2000" dirty="0" smtClean="0">
                <a:solidFill>
                  <a:schemeClr val="tx1"/>
                </a:solidFill>
                <a:latin typeface="Tw Cen MT" panose="020B0602020104020603" pitchFamily="34" charset="0"/>
                <a:ea typeface="MS PGothic" panose="020B0600070205080204" pitchFamily="34" charset="-128"/>
              </a:rPr>
            </a:br>
            <a:r>
              <a:rPr lang="ga-IE" altLang="en-US" sz="2000" dirty="0" smtClean="0">
                <a:solidFill>
                  <a:schemeClr val="tx1"/>
                </a:solidFill>
                <a:latin typeface="Tw Cen MT" panose="020B0602020104020603" pitchFamily="34" charset="0"/>
                <a:ea typeface="MS PGothic" panose="020B0600070205080204" pitchFamily="34" charset="-128"/>
              </a:rPr>
              <a:t>go mbeadh Éire ina poblacht.</a:t>
            </a:r>
            <a:endParaRPr lang="ga-IE" altLang="en-US" sz="2000" dirty="0">
              <a:solidFill>
                <a:schemeClr val="tx1"/>
              </a:solidFill>
              <a:latin typeface="Tw Cen MT" panose="020B0602020104020603" pitchFamily="34" charset="0"/>
            </a:endParaRPr>
          </a:p>
        </p:txBody>
      </p:sp>
      <p:sp>
        <p:nvSpPr>
          <p:cNvPr id="19" name="Rectangle 18"/>
          <p:cNvSpPr>
            <a:spLocks/>
          </p:cNvSpPr>
          <p:nvPr/>
        </p:nvSpPr>
        <p:spPr bwMode="auto">
          <a:xfrm>
            <a:off x="8118327" y="4695828"/>
            <a:ext cx="3780000" cy="1620000"/>
          </a:xfrm>
          <a:prstGeom prst="rect">
            <a:avLst/>
          </a:prstGeom>
          <a:solidFill>
            <a:srgbClr val="CCEC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2000" dirty="0" smtClean="0">
                <a:solidFill>
                  <a:schemeClr val="tx1"/>
                </a:solidFill>
                <a:latin typeface="Tw Cen MT" panose="020B0602020104020603" pitchFamily="34" charset="0"/>
              </a:rPr>
              <a:t>Cén fáth, meas tú, ar chuir </a:t>
            </a:r>
            <a:r>
              <a:rPr lang="en-US" sz="2000" dirty="0" smtClean="0">
                <a:solidFill>
                  <a:schemeClr val="tx1"/>
                </a:solidFill>
                <a:latin typeface="Tw Cen MT" panose="020B0602020104020603" pitchFamily="34" charset="0"/>
              </a:rPr>
              <a:t/>
            </a:r>
            <a:br>
              <a:rPr lang="en-US" sz="2000" dirty="0" smtClean="0">
                <a:solidFill>
                  <a:schemeClr val="tx1"/>
                </a:solidFill>
                <a:latin typeface="Tw Cen MT" panose="020B0602020104020603" pitchFamily="34" charset="0"/>
              </a:rPr>
            </a:br>
            <a:r>
              <a:rPr lang="ga-IE" sz="2000" dirty="0" smtClean="0">
                <a:solidFill>
                  <a:schemeClr val="tx1"/>
                </a:solidFill>
                <a:latin typeface="Tw Cen MT" panose="020B0602020104020603" pitchFamily="34" charset="0"/>
              </a:rPr>
              <a:t>rialtas na Breataine iallach ar </a:t>
            </a:r>
            <a:r>
              <a:rPr lang="en-US" sz="2000" dirty="0" smtClean="0">
                <a:solidFill>
                  <a:schemeClr val="tx1"/>
                </a:solidFill>
                <a:latin typeface="Tw Cen MT" panose="020B0602020104020603" pitchFamily="34" charset="0"/>
              </a:rPr>
              <a:t/>
            </a:r>
            <a:br>
              <a:rPr lang="en-US" sz="2000" dirty="0" smtClean="0">
                <a:solidFill>
                  <a:schemeClr val="tx1"/>
                </a:solidFill>
                <a:latin typeface="Tw Cen MT" panose="020B0602020104020603" pitchFamily="34" charset="0"/>
              </a:rPr>
            </a:br>
            <a:r>
              <a:rPr lang="ga-IE" sz="2000" dirty="0" smtClean="0">
                <a:solidFill>
                  <a:schemeClr val="tx1"/>
                </a:solidFill>
                <a:latin typeface="Tw Cen MT" panose="020B0602020104020603" pitchFamily="34" charset="0"/>
              </a:rPr>
              <a:t>na T</a:t>
            </a:r>
            <a:r>
              <a:rPr lang="en-US" sz="2000" dirty="0" err="1" smtClean="0">
                <a:solidFill>
                  <a:schemeClr val="tx1"/>
                </a:solidFill>
                <a:latin typeface="Tw Cen MT" panose="020B0602020104020603" pitchFamily="34" charset="0"/>
              </a:rPr>
              <a:t>eachtaí</a:t>
            </a:r>
            <a:r>
              <a:rPr lang="en-US" sz="2000" dirty="0" smtClean="0">
                <a:solidFill>
                  <a:schemeClr val="tx1"/>
                </a:solidFill>
                <a:latin typeface="Tw Cen MT" panose="020B0602020104020603" pitchFamily="34" charset="0"/>
              </a:rPr>
              <a:t> </a:t>
            </a:r>
            <a:r>
              <a:rPr lang="ga-IE" sz="2000" dirty="0" smtClean="0">
                <a:solidFill>
                  <a:schemeClr val="tx1"/>
                </a:solidFill>
                <a:latin typeface="Tw Cen MT" panose="020B0602020104020603" pitchFamily="34" charset="0"/>
              </a:rPr>
              <a:t>Dála ar fad </a:t>
            </a:r>
            <a:r>
              <a:rPr lang="en-US" sz="2000" dirty="0" smtClean="0">
                <a:solidFill>
                  <a:schemeClr val="tx1"/>
                </a:solidFill>
                <a:latin typeface="Tw Cen MT" panose="020B0602020104020603" pitchFamily="34" charset="0"/>
              </a:rPr>
              <a:t/>
            </a:r>
            <a:br>
              <a:rPr lang="en-US" sz="2000" dirty="0" smtClean="0">
                <a:solidFill>
                  <a:schemeClr val="tx1"/>
                </a:solidFill>
                <a:latin typeface="Tw Cen MT" panose="020B0602020104020603" pitchFamily="34" charset="0"/>
              </a:rPr>
            </a:br>
            <a:r>
              <a:rPr lang="ga-IE" sz="2000" dirty="0" smtClean="0">
                <a:solidFill>
                  <a:schemeClr val="tx1"/>
                </a:solidFill>
                <a:latin typeface="Tw Cen MT" panose="020B0602020104020603" pitchFamily="34" charset="0"/>
              </a:rPr>
              <a:t>an mionn</a:t>
            </a:r>
            <a:r>
              <a:rPr lang="en-US" sz="2000" dirty="0" smtClean="0">
                <a:solidFill>
                  <a:schemeClr val="tx1"/>
                </a:solidFill>
                <a:latin typeface="Tw Cen MT" panose="020B0602020104020603" pitchFamily="34" charset="0"/>
              </a:rPr>
              <a:t> </a:t>
            </a:r>
            <a:r>
              <a:rPr lang="ga-IE" sz="2000" dirty="0" smtClean="0">
                <a:solidFill>
                  <a:schemeClr val="tx1"/>
                </a:solidFill>
                <a:latin typeface="Tw Cen MT" panose="020B0602020104020603" pitchFamily="34" charset="0"/>
              </a:rPr>
              <a:t>seo</a:t>
            </a:r>
            <a:r>
              <a:rPr lang="en-US" sz="2000" dirty="0" smtClean="0">
                <a:solidFill>
                  <a:schemeClr val="tx1"/>
                </a:solidFill>
                <a:latin typeface="Tw Cen MT" panose="020B0602020104020603" pitchFamily="34" charset="0"/>
              </a:rPr>
              <a:t> </a:t>
            </a:r>
            <a:r>
              <a:rPr lang="ga-IE" sz="2000" dirty="0" smtClean="0">
                <a:solidFill>
                  <a:schemeClr val="tx1"/>
                </a:solidFill>
                <a:latin typeface="Tw Cen MT" panose="020B0602020104020603" pitchFamily="34" charset="0"/>
              </a:rPr>
              <a:t>a thabhairt?</a:t>
            </a:r>
            <a:endParaRPr lang="ga-IE" sz="2000" dirty="0">
              <a:solidFill>
                <a:schemeClr val="tx1"/>
              </a:solidFill>
              <a:latin typeface="Tw Cen MT" panose="020B0602020104020603" pitchFamily="34" charset="0"/>
            </a:endParaRPr>
          </a:p>
        </p:txBody>
      </p:sp>
      <p:sp>
        <p:nvSpPr>
          <p:cNvPr id="27" name="Rectangle 26"/>
          <p:cNvSpPr/>
          <p:nvPr/>
        </p:nvSpPr>
        <p:spPr>
          <a:xfrm>
            <a:off x="389822" y="466899"/>
            <a:ext cx="3696047" cy="2183130"/>
          </a:xfrm>
          <a:prstGeom prst="rect">
            <a:avLst/>
          </a:prstGeom>
          <a:solidFill>
            <a:schemeClr val="bg1">
              <a:lumMod val="75000"/>
            </a:schemeClr>
          </a:solidFill>
          <a:ln w="635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altLang="en-US" sz="2000" dirty="0" smtClean="0">
                <a:solidFill>
                  <a:schemeClr val="tx1"/>
                </a:solidFill>
                <a:latin typeface="Tw Cen MT" panose="020B0602020104020603" pitchFamily="34" charset="0"/>
                <a:ea typeface="MS PGothic" panose="020B0600070205080204" pitchFamily="34" charset="-128"/>
              </a:rPr>
              <a:t>Coinníoll amháin a bhí sa Chonradh Angla-Éireannach ná</a:t>
            </a:r>
          </a:p>
          <a:p>
            <a:pPr algn="ctr">
              <a:defRPr/>
            </a:pPr>
            <a:r>
              <a:rPr lang="ga-IE" altLang="en-US" sz="2000" dirty="0" smtClean="0">
                <a:solidFill>
                  <a:schemeClr val="tx1"/>
                </a:solidFill>
                <a:latin typeface="Tw Cen MT" panose="020B0602020104020603" pitchFamily="34" charset="0"/>
                <a:ea typeface="MS PGothic" panose="020B0600070205080204" pitchFamily="34" charset="-128"/>
              </a:rPr>
              <a:t>go mbeadh ar na </a:t>
            </a:r>
            <a:r>
              <a:rPr lang="ga-IE" altLang="en-US" sz="2000" dirty="0" err="1" smtClean="0">
                <a:solidFill>
                  <a:schemeClr val="tx1"/>
                </a:solidFill>
                <a:latin typeface="Tw Cen MT" panose="020B0602020104020603" pitchFamily="34" charset="0"/>
                <a:ea typeface="MS PGothic" panose="020B0600070205080204" pitchFamily="34" charset="-128"/>
              </a:rPr>
              <a:t>Teachtaí</a:t>
            </a:r>
            <a:r>
              <a:rPr lang="ga-IE" altLang="en-US" sz="2000" dirty="0" smtClean="0">
                <a:solidFill>
                  <a:schemeClr val="tx1"/>
                </a:solidFill>
                <a:latin typeface="Tw Cen MT" panose="020B0602020104020603" pitchFamily="34" charset="0"/>
                <a:ea typeface="MS PGothic" panose="020B0600070205080204" pitchFamily="34" charset="-128"/>
              </a:rPr>
              <a:t> Dála ar fad </a:t>
            </a:r>
            <a:r>
              <a:rPr lang="ga-IE" sz="2000" dirty="0" smtClean="0">
                <a:solidFill>
                  <a:schemeClr val="tx1"/>
                </a:solidFill>
                <a:latin typeface="Tw Cen MT" panose="020B0602020104020603" pitchFamily="34" charset="0"/>
              </a:rPr>
              <a:t>mionn dílseachta</a:t>
            </a:r>
          </a:p>
          <a:p>
            <a:pPr algn="ctr">
              <a:defRPr/>
            </a:pPr>
            <a:r>
              <a:rPr lang="ga-IE" sz="2000" dirty="0" smtClean="0">
                <a:solidFill>
                  <a:schemeClr val="tx1"/>
                </a:solidFill>
                <a:latin typeface="Tw Cen MT" panose="020B0602020104020603" pitchFamily="34" charset="0"/>
              </a:rPr>
              <a:t>a thabhairt do Rí na Breataine. Seo a leanas an mionn sin:</a:t>
            </a:r>
            <a:endParaRPr lang="ga-IE" altLang="en-US" sz="2000" dirty="0">
              <a:solidFill>
                <a:schemeClr val="tx1"/>
              </a:solidFill>
              <a:latin typeface="Tw Cen MT" panose="020B0602020104020603" pitchFamily="34" charset="0"/>
            </a:endParaRPr>
          </a:p>
        </p:txBody>
      </p:sp>
      <p:sp>
        <p:nvSpPr>
          <p:cNvPr id="22" name="Rectangle 21"/>
          <p:cNvSpPr>
            <a:spLocks noChangeAspect="1"/>
          </p:cNvSpPr>
          <p:nvPr/>
        </p:nvSpPr>
        <p:spPr bwMode="auto">
          <a:xfrm>
            <a:off x="8131670" y="4915500"/>
            <a:ext cx="3766657" cy="1180657"/>
          </a:xfrm>
          <a:prstGeom prst="rect">
            <a:avLst/>
          </a:prstGeom>
          <a:solidFill>
            <a:srgbClr val="CCEC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2000" dirty="0" smtClean="0">
                <a:solidFill>
                  <a:schemeClr val="tx1"/>
                </a:solidFill>
                <a:latin typeface="Tw Cen MT" panose="020B0602020104020603" pitchFamily="34" charset="0"/>
              </a:rPr>
              <a:t>Cén fáth nach raibh de </a:t>
            </a:r>
            <a:r>
              <a:rPr lang="ga-IE" sz="2000" dirty="0" err="1" smtClean="0">
                <a:solidFill>
                  <a:schemeClr val="tx1"/>
                </a:solidFill>
                <a:latin typeface="Tw Cen MT" panose="020B0602020104020603" pitchFamily="34" charset="0"/>
              </a:rPr>
              <a:t>Valéra</a:t>
            </a:r>
            <a:r>
              <a:rPr lang="ga-IE" sz="2000" dirty="0" smtClean="0">
                <a:solidFill>
                  <a:schemeClr val="tx1"/>
                </a:solidFill>
                <a:latin typeface="Tw Cen MT" panose="020B0602020104020603" pitchFamily="34" charset="0"/>
              </a:rPr>
              <a:t> sásta an mionn</a:t>
            </a:r>
            <a:r>
              <a:rPr lang="en-US" sz="2000" dirty="0" smtClean="0">
                <a:solidFill>
                  <a:schemeClr val="tx1"/>
                </a:solidFill>
                <a:latin typeface="Tw Cen MT" panose="020B0602020104020603" pitchFamily="34" charset="0"/>
              </a:rPr>
              <a:t> </a:t>
            </a:r>
            <a:r>
              <a:rPr lang="ga-IE" sz="2000" dirty="0" smtClean="0">
                <a:solidFill>
                  <a:schemeClr val="tx1"/>
                </a:solidFill>
                <a:latin typeface="Tw Cen MT" panose="020B0602020104020603" pitchFamily="34" charset="0"/>
              </a:rPr>
              <a:t>a thabhairt, </a:t>
            </a:r>
            <a:r>
              <a:rPr lang="en-US" sz="2000" dirty="0" smtClean="0">
                <a:solidFill>
                  <a:schemeClr val="tx1"/>
                </a:solidFill>
                <a:latin typeface="Tw Cen MT" panose="020B0602020104020603" pitchFamily="34" charset="0"/>
              </a:rPr>
              <a:t/>
            </a:r>
            <a:br>
              <a:rPr lang="en-US" sz="2000" dirty="0" smtClean="0">
                <a:solidFill>
                  <a:schemeClr val="tx1"/>
                </a:solidFill>
                <a:latin typeface="Tw Cen MT" panose="020B0602020104020603" pitchFamily="34" charset="0"/>
              </a:rPr>
            </a:br>
            <a:r>
              <a:rPr lang="ga-IE" sz="2000" dirty="0" smtClean="0">
                <a:solidFill>
                  <a:schemeClr val="tx1"/>
                </a:solidFill>
                <a:latin typeface="Tw Cen MT" panose="020B0602020104020603" pitchFamily="34" charset="0"/>
              </a:rPr>
              <a:t>meas tú?</a:t>
            </a:r>
            <a:endParaRPr lang="ga-IE" sz="2000" dirty="0">
              <a:solidFill>
                <a:schemeClr val="tx1"/>
              </a:solidFill>
              <a:latin typeface="Tw Cen MT" panose="020B0602020104020603" pitchFamily="34" charset="0"/>
            </a:endParaRPr>
          </a:p>
        </p:txBody>
      </p:sp>
      <p:sp>
        <p:nvSpPr>
          <p:cNvPr id="25" name="Rectangle 24"/>
          <p:cNvSpPr>
            <a:spLocks noChangeAspect="1"/>
          </p:cNvSpPr>
          <p:nvPr/>
        </p:nvSpPr>
        <p:spPr bwMode="auto">
          <a:xfrm>
            <a:off x="8314497" y="4915500"/>
            <a:ext cx="3401003" cy="1180655"/>
          </a:xfrm>
          <a:prstGeom prst="rect">
            <a:avLst/>
          </a:prstGeom>
          <a:solidFill>
            <a:srgbClr val="CCEC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ga-IE" sz="2000" dirty="0" smtClean="0">
                <a:solidFill>
                  <a:schemeClr val="tx1"/>
                </a:solidFill>
                <a:latin typeface="AR BLANCA" panose="02000000000000000000" pitchFamily="2" charset="0"/>
              </a:rPr>
              <a:t> </a:t>
            </a:r>
            <a:r>
              <a:rPr lang="ga-IE" sz="2000" dirty="0" smtClean="0">
                <a:solidFill>
                  <a:schemeClr val="tx1"/>
                </a:solidFill>
                <a:latin typeface="Tw Cen MT" panose="020B0602020104020603" pitchFamily="34" charset="0"/>
              </a:rPr>
              <a:t>An aontaíonn tú leis? Cén fáth?</a:t>
            </a:r>
            <a:endParaRPr lang="ga-IE" sz="2000" dirty="0">
              <a:solidFill>
                <a:schemeClr val="tx1"/>
              </a:solidFill>
              <a:latin typeface="Tw Cen MT" panose="020B0602020104020603" pitchFamily="34" charset="0"/>
            </a:endParaRPr>
          </a:p>
        </p:txBody>
      </p:sp>
      <p:sp>
        <p:nvSpPr>
          <p:cNvPr id="30" name="Rectangle 29"/>
          <p:cNvSpPr>
            <a:spLocks noChangeAspect="1"/>
          </p:cNvSpPr>
          <p:nvPr/>
        </p:nvSpPr>
        <p:spPr bwMode="auto">
          <a:xfrm>
            <a:off x="8314497" y="4915500"/>
            <a:ext cx="3401002" cy="1180657"/>
          </a:xfrm>
          <a:prstGeom prst="rect">
            <a:avLst/>
          </a:prstGeom>
          <a:solidFill>
            <a:srgbClr val="CCEC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2000" dirty="0" smtClean="0">
                <a:solidFill>
                  <a:schemeClr val="tx1"/>
                </a:solidFill>
                <a:latin typeface="Tw Cen MT" panose="020B0602020104020603" pitchFamily="34" charset="0"/>
              </a:rPr>
              <a:t>Cad is ‘poblacht’ ann?</a:t>
            </a:r>
            <a:endParaRPr lang="ga-IE" sz="2000" dirty="0">
              <a:solidFill>
                <a:schemeClr val="tx1"/>
              </a:solidFill>
              <a:latin typeface="Tw Cen MT" panose="020B0602020104020603" pitchFamily="34" charset="0"/>
            </a:endParaRPr>
          </a:p>
        </p:txBody>
      </p:sp>
      <p:sp>
        <p:nvSpPr>
          <p:cNvPr id="32" name="Rectangle 31"/>
          <p:cNvSpPr/>
          <p:nvPr/>
        </p:nvSpPr>
        <p:spPr>
          <a:xfrm>
            <a:off x="8100327" y="4645036"/>
            <a:ext cx="3816000" cy="1670792"/>
          </a:xfrm>
          <a:prstGeom prst="rect">
            <a:avLst/>
          </a:prstGeom>
          <a:solidFill>
            <a:srgbClr val="CCEC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altLang="en-US" sz="2000" dirty="0">
                <a:solidFill>
                  <a:schemeClr val="tx1"/>
                </a:solidFill>
                <a:latin typeface="Tw Cen MT" panose="020B0602020104020603" pitchFamily="34" charset="0"/>
                <a:ea typeface="MS PGothic" panose="020B0600070205080204" pitchFamily="34" charset="-128"/>
              </a:rPr>
              <a:t>Is éard is poblacht ann ná tír nach bhfuil rí i gceannas uirthi. Ina áit sin, toghann an pobal polaiteoir </a:t>
            </a:r>
            <a:r>
              <a:rPr lang="en-US" altLang="en-US" sz="2000" dirty="0" smtClean="0">
                <a:solidFill>
                  <a:schemeClr val="tx1"/>
                </a:solidFill>
                <a:latin typeface="Tw Cen MT" panose="020B0602020104020603" pitchFamily="34" charset="0"/>
                <a:ea typeface="MS PGothic" panose="020B0600070205080204" pitchFamily="34" charset="-128"/>
              </a:rPr>
              <a:t/>
            </a:r>
            <a:br>
              <a:rPr lang="en-US" altLang="en-US" sz="2000" dirty="0" smtClean="0">
                <a:solidFill>
                  <a:schemeClr val="tx1"/>
                </a:solidFill>
                <a:latin typeface="Tw Cen MT" panose="020B0602020104020603" pitchFamily="34" charset="0"/>
                <a:ea typeface="MS PGothic" panose="020B0600070205080204" pitchFamily="34" charset="-128"/>
              </a:rPr>
            </a:br>
            <a:r>
              <a:rPr lang="ga-IE" altLang="en-US" sz="2000" dirty="0" smtClean="0">
                <a:solidFill>
                  <a:schemeClr val="tx1"/>
                </a:solidFill>
                <a:latin typeface="Tw Cen MT" panose="020B0602020104020603" pitchFamily="34" charset="0"/>
                <a:ea typeface="MS PGothic" panose="020B0600070205080204" pitchFamily="34" charset="-128"/>
              </a:rPr>
              <a:t>a </a:t>
            </a:r>
            <a:r>
              <a:rPr lang="ga-IE" altLang="en-US" sz="2000" dirty="0">
                <a:solidFill>
                  <a:schemeClr val="tx1"/>
                </a:solidFill>
                <a:latin typeface="Tw Cen MT" panose="020B0602020104020603" pitchFamily="34" charset="0"/>
                <a:ea typeface="MS PGothic" panose="020B0600070205080204" pitchFamily="34" charset="-128"/>
              </a:rPr>
              <a:t>fheidhmíonn mar cheann stáit.</a:t>
            </a:r>
            <a:endParaRPr lang="ga-IE" altLang="en-US" sz="2000" dirty="0">
              <a:solidFill>
                <a:schemeClr val="tx1"/>
              </a:solidFill>
              <a:latin typeface="Tw Cen MT" panose="020B0602020104020603" pitchFamily="34" charset="0"/>
            </a:endParaRPr>
          </a:p>
        </p:txBody>
      </p:sp>
      <p:sp>
        <p:nvSpPr>
          <p:cNvPr id="15" name="Rectangle 14"/>
          <p:cNvSpPr/>
          <p:nvPr/>
        </p:nvSpPr>
        <p:spPr>
          <a:xfrm>
            <a:off x="389823" y="427820"/>
            <a:ext cx="3696046" cy="3396889"/>
          </a:xfrm>
          <a:prstGeom prst="rect">
            <a:avLst/>
          </a:prstGeom>
          <a:solidFill>
            <a:schemeClr val="bg1">
              <a:lumMod val="75000"/>
            </a:schemeClr>
          </a:solidFill>
          <a:ln w="635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altLang="en-US" sz="2000" dirty="0" smtClean="0">
                <a:solidFill>
                  <a:schemeClr val="tx1"/>
                </a:solidFill>
                <a:latin typeface="Tw Cen MT" panose="020B0602020104020603" pitchFamily="34" charset="0"/>
                <a:ea typeface="MS PGothic" panose="020B0600070205080204" pitchFamily="34" charset="-128"/>
              </a:rPr>
              <a:t>Cheap Ó Coileáin agus a lucht leanúna siúd gurbh é an Conradh an margadh ab fhearr </a:t>
            </a:r>
            <a:br>
              <a:rPr lang="ga-IE" altLang="en-US" sz="2000" dirty="0" smtClean="0">
                <a:solidFill>
                  <a:schemeClr val="tx1"/>
                </a:solidFill>
                <a:latin typeface="Tw Cen MT" panose="020B0602020104020603" pitchFamily="34" charset="0"/>
                <a:ea typeface="MS PGothic" panose="020B0600070205080204" pitchFamily="34" charset="-128"/>
              </a:rPr>
            </a:br>
            <a:r>
              <a:rPr lang="ga-IE" altLang="en-US" sz="2000" dirty="0" smtClean="0">
                <a:solidFill>
                  <a:schemeClr val="tx1"/>
                </a:solidFill>
                <a:latin typeface="Tw Cen MT" panose="020B0602020104020603" pitchFamily="34" charset="0"/>
                <a:ea typeface="MS PGothic" panose="020B0600070205080204" pitchFamily="34" charset="-128"/>
              </a:rPr>
              <a:t>a bhí ar fáil ag muintir</a:t>
            </a:r>
          </a:p>
          <a:p>
            <a:pPr algn="ctr">
              <a:defRPr/>
            </a:pPr>
            <a:r>
              <a:rPr lang="ga-IE" altLang="en-US" sz="2000" dirty="0" smtClean="0">
                <a:solidFill>
                  <a:schemeClr val="tx1"/>
                </a:solidFill>
                <a:latin typeface="Tw Cen MT" panose="020B0602020104020603" pitchFamily="34" charset="0"/>
                <a:ea typeface="MS PGothic" panose="020B0600070205080204" pitchFamily="34" charset="-128"/>
              </a:rPr>
              <a:t>na hÉireann ag an </a:t>
            </a:r>
            <a:r>
              <a:rPr lang="en-IE" altLang="en-US" sz="2000" dirty="0" smtClean="0">
                <a:solidFill>
                  <a:schemeClr val="tx1"/>
                </a:solidFill>
                <a:latin typeface="Tw Cen MT" panose="020B0602020104020603" pitchFamily="34" charset="0"/>
                <a:ea typeface="MS PGothic" panose="020B0600070205080204" pitchFamily="34" charset="-128"/>
              </a:rPr>
              <a:t>am </a:t>
            </a:r>
            <a:r>
              <a:rPr lang="ga-IE" altLang="en-US" sz="2000" dirty="0" smtClean="0">
                <a:solidFill>
                  <a:schemeClr val="tx1"/>
                </a:solidFill>
                <a:latin typeface="Tw Cen MT" panose="020B0602020104020603" pitchFamily="34" charset="0"/>
                <a:ea typeface="MS PGothic" panose="020B0600070205080204" pitchFamily="34" charset="-128"/>
              </a:rPr>
              <a:t>sin. </a:t>
            </a:r>
            <a:r>
              <a:rPr lang="en-IE" altLang="en-US" sz="2000" dirty="0" smtClean="0">
                <a:solidFill>
                  <a:schemeClr val="tx1"/>
                </a:solidFill>
                <a:latin typeface="Tw Cen MT" panose="020B0602020104020603" pitchFamily="34" charset="0"/>
                <a:ea typeface="MS PGothic" panose="020B0600070205080204" pitchFamily="34" charset="-128"/>
              </a:rPr>
              <a:t/>
            </a:r>
            <a:br>
              <a:rPr lang="en-IE" altLang="en-US" sz="2000" dirty="0" smtClean="0">
                <a:solidFill>
                  <a:schemeClr val="tx1"/>
                </a:solidFill>
                <a:latin typeface="Tw Cen MT" panose="020B0602020104020603" pitchFamily="34" charset="0"/>
                <a:ea typeface="MS PGothic" panose="020B0600070205080204" pitchFamily="34" charset="-128"/>
              </a:rPr>
            </a:br>
            <a:r>
              <a:rPr lang="ga-IE" altLang="en-US" sz="2000" dirty="0" smtClean="0">
                <a:solidFill>
                  <a:schemeClr val="tx1"/>
                </a:solidFill>
                <a:latin typeface="Tw Cen MT" panose="020B0602020104020603" pitchFamily="34" charset="0"/>
                <a:ea typeface="MS PGothic" panose="020B0600070205080204" pitchFamily="34" charset="-128"/>
              </a:rPr>
              <a:t>Dá réir sin, bhí siadsan sásta an mionn</a:t>
            </a:r>
            <a:r>
              <a:rPr lang="en-US" altLang="en-US" sz="2000" dirty="0" smtClean="0">
                <a:solidFill>
                  <a:schemeClr val="tx1"/>
                </a:solidFill>
                <a:latin typeface="Tw Cen MT" panose="020B0602020104020603" pitchFamily="34" charset="0"/>
                <a:ea typeface="MS PGothic" panose="020B0600070205080204" pitchFamily="34" charset="-128"/>
              </a:rPr>
              <a:t> </a:t>
            </a:r>
            <a:r>
              <a:rPr lang="ga-IE" altLang="en-US" sz="2000" dirty="0" smtClean="0">
                <a:solidFill>
                  <a:schemeClr val="tx1"/>
                </a:solidFill>
                <a:latin typeface="Tw Cen MT" panose="020B0602020104020603" pitchFamily="34" charset="0"/>
                <a:ea typeface="MS PGothic" panose="020B0600070205080204" pitchFamily="34" charset="-128"/>
              </a:rPr>
              <a:t>dílseachta a thabhairt. </a:t>
            </a:r>
            <a:r>
              <a:rPr lang="en-US" altLang="en-US" sz="2000" dirty="0" smtClean="0">
                <a:solidFill>
                  <a:schemeClr val="tx1"/>
                </a:solidFill>
                <a:latin typeface="Tw Cen MT" panose="020B0602020104020603" pitchFamily="34" charset="0"/>
                <a:ea typeface="MS PGothic" panose="020B0600070205080204" pitchFamily="34" charset="-128"/>
              </a:rPr>
              <a:t/>
            </a:r>
            <a:br>
              <a:rPr lang="en-US" altLang="en-US" sz="2000" dirty="0" smtClean="0">
                <a:solidFill>
                  <a:schemeClr val="tx1"/>
                </a:solidFill>
                <a:latin typeface="Tw Cen MT" panose="020B0602020104020603" pitchFamily="34" charset="0"/>
                <a:ea typeface="MS PGothic" panose="020B0600070205080204" pitchFamily="34" charset="-128"/>
              </a:rPr>
            </a:br>
            <a:r>
              <a:rPr lang="ga-IE" altLang="en-US" sz="2000" dirty="0" smtClean="0">
                <a:solidFill>
                  <a:schemeClr val="tx1"/>
                </a:solidFill>
                <a:latin typeface="Tw Cen MT" panose="020B0602020104020603" pitchFamily="34" charset="0"/>
                <a:ea typeface="MS PGothic" panose="020B0600070205080204" pitchFamily="34" charset="-128"/>
              </a:rPr>
              <a:t>Dúirt Ó Coileáin gur thug an Conradh </a:t>
            </a:r>
            <a:r>
              <a:rPr lang="en-US" altLang="en-US" sz="2000" dirty="0" smtClean="0">
                <a:solidFill>
                  <a:schemeClr val="tx1"/>
                </a:solidFill>
                <a:latin typeface="Tw Cen MT" panose="020B0602020104020603" pitchFamily="34" charset="0"/>
                <a:ea typeface="MS PGothic" panose="020B0600070205080204" pitchFamily="34" charset="-128"/>
              </a:rPr>
              <a:t>an </a:t>
            </a:r>
            <a:r>
              <a:rPr lang="ga-IE" altLang="en-US" sz="2000" dirty="0" smtClean="0">
                <a:solidFill>
                  <a:schemeClr val="tx1"/>
                </a:solidFill>
                <a:latin typeface="Tw Cen MT" panose="020B0602020104020603" pitchFamily="34" charset="0"/>
                <a:ea typeface="MS PGothic" panose="020B0600070205080204" pitchFamily="34" charset="-128"/>
              </a:rPr>
              <a:t>tsaoirse do mhuintir na hÉireann chun tuilleadh saoirse a bhaint amach. </a:t>
            </a:r>
            <a:endParaRPr lang="ga-IE" altLang="en-US" sz="2000" dirty="0">
              <a:solidFill>
                <a:schemeClr val="tx1"/>
              </a:solidFill>
              <a:latin typeface="Tw Cen MT" panose="020B0602020104020603" pitchFamily="34" charset="0"/>
            </a:endParaRPr>
          </a:p>
        </p:txBody>
      </p:sp>
      <p:sp>
        <p:nvSpPr>
          <p:cNvPr id="18" name="Bosca téacs 2"/>
          <p:cNvSpPr txBox="1"/>
          <p:nvPr/>
        </p:nvSpPr>
        <p:spPr>
          <a:xfrm rot="15600000">
            <a:off x="-72000" y="5185090"/>
            <a:ext cx="2440326" cy="200055"/>
          </a:xfrm>
          <a:prstGeom prst="rect">
            <a:avLst/>
          </a:prstGeom>
          <a:noFill/>
        </p:spPr>
        <p:txBody>
          <a:bodyPr wrap="square" rtlCol="0">
            <a:spAutoFit/>
          </a:bodyPr>
          <a:lstStyle/>
          <a:p>
            <a:r>
              <a:rPr lang="en-US" sz="700" dirty="0" smtClean="0"/>
              <a:t>Le </a:t>
            </a:r>
            <a:r>
              <a:rPr lang="ga-IE" sz="700" dirty="0" smtClean="0"/>
              <a:t>caoinchead ó Leabharlann Náisiúnta na hÉireann</a:t>
            </a:r>
            <a:endParaRPr lang="ga-IE" sz="700" dirty="0"/>
          </a:p>
        </p:txBody>
      </p:sp>
      <p:sp>
        <p:nvSpPr>
          <p:cNvPr id="21" name="Bosca téacs 2"/>
          <p:cNvSpPr txBox="1"/>
          <p:nvPr/>
        </p:nvSpPr>
        <p:spPr>
          <a:xfrm rot="17009827">
            <a:off x="8089180" y="1161435"/>
            <a:ext cx="2335058" cy="200055"/>
          </a:xfrm>
          <a:prstGeom prst="rect">
            <a:avLst/>
          </a:prstGeom>
          <a:noFill/>
        </p:spPr>
        <p:txBody>
          <a:bodyPr wrap="square" rtlCol="0">
            <a:spAutoFit/>
          </a:bodyPr>
          <a:lstStyle/>
          <a:p>
            <a:r>
              <a:rPr lang="en-US" sz="700" dirty="0" smtClean="0"/>
              <a:t>Le </a:t>
            </a:r>
            <a:r>
              <a:rPr lang="ga-IE" sz="700" dirty="0" smtClean="0"/>
              <a:t>caoinchead ó Leabharlann Náisiúnta na hÉireann</a:t>
            </a:r>
            <a:endParaRPr lang="ga-IE" sz="700" dirty="0"/>
          </a:p>
        </p:txBody>
      </p:sp>
    </p:spTree>
    <p:extLst>
      <p:ext uri="{BB962C8B-B14F-4D97-AF65-F5344CB8AC3E}">
        <p14:creationId xmlns:p14="http://schemas.microsoft.com/office/powerpoint/2010/main" val="3345356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1000"/>
                                        <p:tgtEl>
                                          <p:spTgt spid="17"/>
                                        </p:tgtEl>
                                      </p:cBhvr>
                                    </p:animEffect>
                                    <p:anim calcmode="lin" valueType="num">
                                      <p:cBhvr>
                                        <p:cTn id="27" dur="1000" fill="hold"/>
                                        <p:tgtEl>
                                          <p:spTgt spid="17"/>
                                        </p:tgtEl>
                                        <p:attrNameLst>
                                          <p:attrName>ppt_x</p:attrName>
                                        </p:attrNameLst>
                                      </p:cBhvr>
                                      <p:tavLst>
                                        <p:tav tm="0">
                                          <p:val>
                                            <p:strVal val="#ppt_x"/>
                                          </p:val>
                                        </p:tav>
                                        <p:tav tm="100000">
                                          <p:val>
                                            <p:strVal val="#ppt_x"/>
                                          </p:val>
                                        </p:tav>
                                      </p:tavLst>
                                    </p:anim>
                                    <p:anim calcmode="lin" valueType="num">
                                      <p:cBhvr>
                                        <p:cTn id="28" dur="1000" fill="hold"/>
                                        <p:tgtEl>
                                          <p:spTgt spid="17"/>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1000"/>
                                        <p:tgtEl>
                                          <p:spTgt spid="21"/>
                                        </p:tgtEl>
                                      </p:cBhvr>
                                    </p:animEffect>
                                    <p:anim calcmode="lin" valueType="num">
                                      <p:cBhvr>
                                        <p:cTn id="32" dur="1000" fill="hold"/>
                                        <p:tgtEl>
                                          <p:spTgt spid="21"/>
                                        </p:tgtEl>
                                        <p:attrNameLst>
                                          <p:attrName>ppt_x</p:attrName>
                                        </p:attrNameLst>
                                      </p:cBhvr>
                                      <p:tavLst>
                                        <p:tav tm="0">
                                          <p:val>
                                            <p:strVal val="#ppt_x"/>
                                          </p:val>
                                        </p:tav>
                                        <p:tav tm="100000">
                                          <p:val>
                                            <p:strVal val="#ppt_x"/>
                                          </p:val>
                                        </p:tav>
                                      </p:tavLst>
                                    </p:anim>
                                    <p:anim calcmode="lin" valueType="num">
                                      <p:cBhvr>
                                        <p:cTn id="3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down)">
                                      <p:cBhvr>
                                        <p:cTn id="38" dur="1000"/>
                                        <p:tgtEl>
                                          <p:spTgt spid="15"/>
                                        </p:tgtEl>
                                      </p:cBhvr>
                                    </p:animEffect>
                                  </p:childTnLst>
                                </p:cTn>
                              </p:par>
                              <p:par>
                                <p:cTn id="39" presetID="16" presetClass="entr" presetSubtype="21"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barn(inVertical)">
                                      <p:cBhvr>
                                        <p:cTn id="41" dur="1000"/>
                                        <p:tgtEl>
                                          <p:spTgt spid="16"/>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par>
                                <p:cTn id="47" presetID="42" presetClass="exit" presetSubtype="0" fill="hold" grpId="1" nodeType="withEffect">
                                  <p:stCondLst>
                                    <p:cond delay="0"/>
                                  </p:stCondLst>
                                  <p:childTnLst>
                                    <p:animEffect transition="out" filter="fade">
                                      <p:cBhvr>
                                        <p:cTn id="48" dur="1000"/>
                                        <p:tgtEl>
                                          <p:spTgt spid="27"/>
                                        </p:tgtEl>
                                      </p:cBhvr>
                                    </p:animEffect>
                                    <p:anim calcmode="lin" valueType="num">
                                      <p:cBhvr>
                                        <p:cTn id="49" dur="1000"/>
                                        <p:tgtEl>
                                          <p:spTgt spid="27"/>
                                        </p:tgtEl>
                                        <p:attrNameLst>
                                          <p:attrName>ppt_x</p:attrName>
                                        </p:attrNameLst>
                                      </p:cBhvr>
                                      <p:tavLst>
                                        <p:tav tm="0">
                                          <p:val>
                                            <p:strVal val="ppt_x"/>
                                          </p:val>
                                        </p:tav>
                                        <p:tav tm="100000">
                                          <p:val>
                                            <p:strVal val="ppt_x"/>
                                          </p:val>
                                        </p:tav>
                                      </p:tavLst>
                                    </p:anim>
                                    <p:anim calcmode="lin" valueType="num">
                                      <p:cBhvr>
                                        <p:cTn id="50" dur="1000"/>
                                        <p:tgtEl>
                                          <p:spTgt spid="27"/>
                                        </p:tgtEl>
                                        <p:attrNameLst>
                                          <p:attrName>ppt_y</p:attrName>
                                        </p:attrNameLst>
                                      </p:cBhvr>
                                      <p:tavLst>
                                        <p:tav tm="0">
                                          <p:val>
                                            <p:strVal val="ppt_y"/>
                                          </p:val>
                                        </p:tav>
                                        <p:tav tm="100000">
                                          <p:val>
                                            <p:strVal val="ppt_y+.1"/>
                                          </p:val>
                                        </p:tav>
                                      </p:tavLst>
                                    </p:anim>
                                    <p:set>
                                      <p:cBhvr>
                                        <p:cTn id="51" dur="1" fill="hold">
                                          <p:stCondLst>
                                            <p:cond delay="999"/>
                                          </p:stCondLst>
                                        </p:cTn>
                                        <p:tgtEl>
                                          <p:spTgt spid="27"/>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1000"/>
                                        <p:tgtEl>
                                          <p:spTgt spid="19"/>
                                        </p:tgtEl>
                                      </p:cBhvr>
                                    </p:animEffect>
                                    <p:anim calcmode="lin" valueType="num">
                                      <p:cBhvr>
                                        <p:cTn id="57" dur="1000" fill="hold"/>
                                        <p:tgtEl>
                                          <p:spTgt spid="19"/>
                                        </p:tgtEl>
                                        <p:attrNameLst>
                                          <p:attrName>ppt_x</p:attrName>
                                        </p:attrNameLst>
                                      </p:cBhvr>
                                      <p:tavLst>
                                        <p:tav tm="0">
                                          <p:val>
                                            <p:strVal val="#ppt_x"/>
                                          </p:val>
                                        </p:tav>
                                        <p:tav tm="100000">
                                          <p:val>
                                            <p:strVal val="#ppt_x"/>
                                          </p:val>
                                        </p:tav>
                                      </p:tavLst>
                                    </p:anim>
                                    <p:anim calcmode="lin" valueType="num">
                                      <p:cBhvr>
                                        <p:cTn id="5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1000"/>
                                        <p:tgtEl>
                                          <p:spTgt spid="22"/>
                                        </p:tgtEl>
                                      </p:cBhvr>
                                    </p:animEffect>
                                    <p:anim calcmode="lin" valueType="num">
                                      <p:cBhvr>
                                        <p:cTn id="64" dur="1000" fill="hold"/>
                                        <p:tgtEl>
                                          <p:spTgt spid="22"/>
                                        </p:tgtEl>
                                        <p:attrNameLst>
                                          <p:attrName>ppt_x</p:attrName>
                                        </p:attrNameLst>
                                      </p:cBhvr>
                                      <p:tavLst>
                                        <p:tav tm="0">
                                          <p:val>
                                            <p:strVal val="#ppt_x"/>
                                          </p:val>
                                        </p:tav>
                                        <p:tav tm="100000">
                                          <p:val>
                                            <p:strVal val="#ppt_x"/>
                                          </p:val>
                                        </p:tav>
                                      </p:tavLst>
                                    </p:anim>
                                    <p:anim calcmode="lin" valueType="num">
                                      <p:cBhvr>
                                        <p:cTn id="65" dur="1000" fill="hold"/>
                                        <p:tgtEl>
                                          <p:spTgt spid="22"/>
                                        </p:tgtEl>
                                        <p:attrNameLst>
                                          <p:attrName>ppt_y</p:attrName>
                                        </p:attrNameLst>
                                      </p:cBhvr>
                                      <p:tavLst>
                                        <p:tav tm="0">
                                          <p:val>
                                            <p:strVal val="#ppt_y+.1"/>
                                          </p:val>
                                        </p:tav>
                                        <p:tav tm="100000">
                                          <p:val>
                                            <p:strVal val="#ppt_y"/>
                                          </p:val>
                                        </p:tav>
                                      </p:tavLst>
                                    </p:anim>
                                  </p:childTnLst>
                                </p:cTn>
                              </p:par>
                              <p:par>
                                <p:cTn id="66" presetID="10" presetClass="exit" presetSubtype="0" fill="hold" grpId="1" nodeType="withEffect">
                                  <p:stCondLst>
                                    <p:cond delay="0"/>
                                  </p:stCondLst>
                                  <p:childTnLst>
                                    <p:animEffect transition="out" filter="fade">
                                      <p:cBhvr>
                                        <p:cTn id="67" dur="500"/>
                                        <p:tgtEl>
                                          <p:spTgt spid="19"/>
                                        </p:tgtEl>
                                      </p:cBhvr>
                                    </p:animEffect>
                                    <p:set>
                                      <p:cBhvr>
                                        <p:cTn id="68" dur="1" fill="hold">
                                          <p:stCondLst>
                                            <p:cond delay="499"/>
                                          </p:stCondLst>
                                        </p:cTn>
                                        <p:tgtEl>
                                          <p:spTgt spid="19"/>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fade">
                                      <p:cBhvr>
                                        <p:cTn id="73" dur="1000"/>
                                        <p:tgtEl>
                                          <p:spTgt spid="25"/>
                                        </p:tgtEl>
                                      </p:cBhvr>
                                    </p:animEffect>
                                    <p:anim calcmode="lin" valueType="num">
                                      <p:cBhvr>
                                        <p:cTn id="74" dur="1000" fill="hold"/>
                                        <p:tgtEl>
                                          <p:spTgt spid="25"/>
                                        </p:tgtEl>
                                        <p:attrNameLst>
                                          <p:attrName>ppt_x</p:attrName>
                                        </p:attrNameLst>
                                      </p:cBhvr>
                                      <p:tavLst>
                                        <p:tav tm="0">
                                          <p:val>
                                            <p:strVal val="#ppt_x"/>
                                          </p:val>
                                        </p:tav>
                                        <p:tav tm="100000">
                                          <p:val>
                                            <p:strVal val="#ppt_x"/>
                                          </p:val>
                                        </p:tav>
                                      </p:tavLst>
                                    </p:anim>
                                    <p:anim calcmode="lin" valueType="num">
                                      <p:cBhvr>
                                        <p:cTn id="75" dur="1000" fill="hold"/>
                                        <p:tgtEl>
                                          <p:spTgt spid="25"/>
                                        </p:tgtEl>
                                        <p:attrNameLst>
                                          <p:attrName>ppt_y</p:attrName>
                                        </p:attrNameLst>
                                      </p:cBhvr>
                                      <p:tavLst>
                                        <p:tav tm="0">
                                          <p:val>
                                            <p:strVal val="#ppt_y+.1"/>
                                          </p:val>
                                        </p:tav>
                                        <p:tav tm="100000">
                                          <p:val>
                                            <p:strVal val="#ppt_y"/>
                                          </p:val>
                                        </p:tav>
                                      </p:tavLst>
                                    </p:anim>
                                  </p:childTnLst>
                                </p:cTn>
                              </p:par>
                              <p:par>
                                <p:cTn id="76" presetID="10" presetClass="exit" presetSubtype="0" fill="hold" grpId="1" nodeType="withEffect">
                                  <p:stCondLst>
                                    <p:cond delay="0"/>
                                  </p:stCondLst>
                                  <p:childTnLst>
                                    <p:animEffect transition="out" filter="fade">
                                      <p:cBhvr>
                                        <p:cTn id="77" dur="500"/>
                                        <p:tgtEl>
                                          <p:spTgt spid="22"/>
                                        </p:tgtEl>
                                      </p:cBhvr>
                                    </p:animEffect>
                                    <p:set>
                                      <p:cBhvr>
                                        <p:cTn id="78" dur="1" fill="hold">
                                          <p:stCondLst>
                                            <p:cond delay="499"/>
                                          </p:stCondLst>
                                        </p:cTn>
                                        <p:tgtEl>
                                          <p:spTgt spid="22"/>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1000"/>
                                        <p:tgtEl>
                                          <p:spTgt spid="30"/>
                                        </p:tgtEl>
                                      </p:cBhvr>
                                    </p:animEffect>
                                    <p:anim calcmode="lin" valueType="num">
                                      <p:cBhvr>
                                        <p:cTn id="84" dur="1000" fill="hold"/>
                                        <p:tgtEl>
                                          <p:spTgt spid="30"/>
                                        </p:tgtEl>
                                        <p:attrNameLst>
                                          <p:attrName>ppt_x</p:attrName>
                                        </p:attrNameLst>
                                      </p:cBhvr>
                                      <p:tavLst>
                                        <p:tav tm="0">
                                          <p:val>
                                            <p:strVal val="#ppt_x"/>
                                          </p:val>
                                        </p:tav>
                                        <p:tav tm="100000">
                                          <p:val>
                                            <p:strVal val="#ppt_x"/>
                                          </p:val>
                                        </p:tav>
                                      </p:tavLst>
                                    </p:anim>
                                    <p:anim calcmode="lin" valueType="num">
                                      <p:cBhvr>
                                        <p:cTn id="85" dur="1000" fill="hold"/>
                                        <p:tgtEl>
                                          <p:spTgt spid="30"/>
                                        </p:tgtEl>
                                        <p:attrNameLst>
                                          <p:attrName>ppt_y</p:attrName>
                                        </p:attrNameLst>
                                      </p:cBhvr>
                                      <p:tavLst>
                                        <p:tav tm="0">
                                          <p:val>
                                            <p:strVal val="#ppt_y+.1"/>
                                          </p:val>
                                        </p:tav>
                                        <p:tav tm="100000">
                                          <p:val>
                                            <p:strVal val="#ppt_y"/>
                                          </p:val>
                                        </p:tav>
                                      </p:tavLst>
                                    </p:anim>
                                  </p:childTnLst>
                                </p:cTn>
                              </p:par>
                              <p:par>
                                <p:cTn id="86" presetID="10" presetClass="exit" presetSubtype="0" fill="hold" grpId="1" nodeType="withEffect">
                                  <p:stCondLst>
                                    <p:cond delay="0"/>
                                  </p:stCondLst>
                                  <p:childTnLst>
                                    <p:animEffect transition="out" filter="fade">
                                      <p:cBhvr>
                                        <p:cTn id="87" dur="500"/>
                                        <p:tgtEl>
                                          <p:spTgt spid="25"/>
                                        </p:tgtEl>
                                      </p:cBhvr>
                                    </p:animEffect>
                                    <p:set>
                                      <p:cBhvr>
                                        <p:cTn id="88" dur="1" fill="hold">
                                          <p:stCondLst>
                                            <p:cond delay="499"/>
                                          </p:stCondLst>
                                        </p:cTn>
                                        <p:tgtEl>
                                          <p:spTgt spid="25"/>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fade">
                                      <p:cBhvr>
                                        <p:cTn id="93" dur="1000"/>
                                        <p:tgtEl>
                                          <p:spTgt spid="32"/>
                                        </p:tgtEl>
                                      </p:cBhvr>
                                    </p:animEffect>
                                    <p:anim calcmode="lin" valueType="num">
                                      <p:cBhvr>
                                        <p:cTn id="94" dur="1000" fill="hold"/>
                                        <p:tgtEl>
                                          <p:spTgt spid="32"/>
                                        </p:tgtEl>
                                        <p:attrNameLst>
                                          <p:attrName>ppt_x</p:attrName>
                                        </p:attrNameLst>
                                      </p:cBhvr>
                                      <p:tavLst>
                                        <p:tav tm="0">
                                          <p:val>
                                            <p:strVal val="#ppt_x"/>
                                          </p:val>
                                        </p:tav>
                                        <p:tav tm="100000">
                                          <p:val>
                                            <p:strVal val="#ppt_x"/>
                                          </p:val>
                                        </p:tav>
                                      </p:tavLst>
                                    </p:anim>
                                    <p:anim calcmode="lin" valueType="num">
                                      <p:cBhvr>
                                        <p:cTn id="95"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9" grpId="0" animBg="1"/>
      <p:bldP spid="19" grpId="1" animBg="1"/>
      <p:bldP spid="27" grpId="0" animBg="1"/>
      <p:bldP spid="27" grpId="1" animBg="1"/>
      <p:bldP spid="22" grpId="0" animBg="1"/>
      <p:bldP spid="22" grpId="1" animBg="1"/>
      <p:bldP spid="25" grpId="0" animBg="1"/>
      <p:bldP spid="25" grpId="1" animBg="1"/>
      <p:bldP spid="30" grpId="0" animBg="1"/>
      <p:bldP spid="32" grpId="0" animBg="1"/>
      <p:bldP spid="15" grpId="0" animBg="1"/>
      <p:bldP spid="18"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p:cNvSpPr/>
          <p:nvPr/>
        </p:nvSpPr>
        <p:spPr>
          <a:xfrm>
            <a:off x="144000" y="253219"/>
            <a:ext cx="11875167" cy="6264000"/>
          </a:xfrm>
          <a:prstGeom prst="rect">
            <a:avLst/>
          </a:prstGeom>
          <a:solidFill>
            <a:schemeClr val="bg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sp>
        <p:nvSpPr>
          <p:cNvPr id="6" name="Rectangle 5"/>
          <p:cNvSpPr/>
          <p:nvPr/>
        </p:nvSpPr>
        <p:spPr>
          <a:xfrm>
            <a:off x="6924775" y="2772000"/>
            <a:ext cx="3689015" cy="1728000"/>
          </a:xfrm>
          <a:prstGeom prst="rect">
            <a:avLst/>
          </a:prstGeom>
          <a:solidFill>
            <a:schemeClr val="bg1">
              <a:lumMod val="75000"/>
            </a:schemeClr>
          </a:solidFill>
          <a:ln w="635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altLang="en-US" sz="2000" dirty="0" smtClean="0">
                <a:solidFill>
                  <a:schemeClr val="tx1"/>
                </a:solidFill>
                <a:latin typeface="Tw Cen MT" panose="020B0602020104020603" pitchFamily="34" charset="0"/>
                <a:ea typeface="MS PGothic" panose="020B0600070205080204" pitchFamily="34" charset="-128"/>
              </a:rPr>
              <a:t>I mí Aibreáin</a:t>
            </a:r>
            <a:r>
              <a:rPr lang="en-US" altLang="en-US" sz="2000" dirty="0" smtClean="0">
                <a:solidFill>
                  <a:schemeClr val="tx1"/>
                </a:solidFill>
                <a:latin typeface="Tw Cen MT" panose="020B0602020104020603" pitchFamily="34" charset="0"/>
                <a:ea typeface="MS PGothic" panose="020B0600070205080204" pitchFamily="34" charset="-128"/>
              </a:rPr>
              <a:t> </a:t>
            </a:r>
            <a:r>
              <a:rPr lang="ga-IE" altLang="en-US" sz="2000" dirty="0" smtClean="0">
                <a:solidFill>
                  <a:schemeClr val="tx1"/>
                </a:solidFill>
                <a:latin typeface="Tw Cen MT" panose="020B0602020104020603" pitchFamily="34" charset="0"/>
                <a:ea typeface="MS PGothic" panose="020B0600070205080204" pitchFamily="34" charset="-128"/>
              </a:rPr>
              <a:t>1922</a:t>
            </a:r>
            <a:r>
              <a:rPr lang="en-IE" altLang="en-US" sz="2000" dirty="0" smtClean="0">
                <a:solidFill>
                  <a:schemeClr val="tx1"/>
                </a:solidFill>
                <a:latin typeface="Tw Cen MT" panose="020B0602020104020603" pitchFamily="34" charset="0"/>
                <a:ea typeface="MS PGothic" panose="020B0600070205080204" pitchFamily="34" charset="-128"/>
              </a:rPr>
              <a:t/>
            </a:r>
            <a:br>
              <a:rPr lang="en-IE" altLang="en-US" sz="2000" dirty="0" smtClean="0">
                <a:solidFill>
                  <a:schemeClr val="tx1"/>
                </a:solidFill>
                <a:latin typeface="Tw Cen MT" panose="020B0602020104020603" pitchFamily="34" charset="0"/>
                <a:ea typeface="MS PGothic" panose="020B0600070205080204" pitchFamily="34" charset="-128"/>
              </a:rPr>
            </a:br>
            <a:r>
              <a:rPr lang="ga-IE" altLang="en-US" sz="2000" dirty="0" smtClean="0">
                <a:solidFill>
                  <a:schemeClr val="tx1"/>
                </a:solidFill>
                <a:latin typeface="Tw Cen MT" panose="020B0602020104020603" pitchFamily="34" charset="0"/>
                <a:ea typeface="MS PGothic" panose="020B0600070205080204" pitchFamily="34" charset="-128"/>
              </a:rPr>
              <a:t>ghlac na </a:t>
            </a:r>
            <a:r>
              <a:rPr lang="ga-IE" altLang="en-US" sz="2000" dirty="0" err="1" smtClean="0">
                <a:solidFill>
                  <a:schemeClr val="tx1"/>
                </a:solidFill>
                <a:latin typeface="Tw Cen MT" panose="020B0602020104020603" pitchFamily="34" charset="0"/>
                <a:ea typeface="MS PGothic" panose="020B0600070205080204" pitchFamily="34" charset="-128"/>
              </a:rPr>
              <a:t>Neamhrialtaigh</a:t>
            </a:r>
            <a:r>
              <a:rPr lang="ga-IE" altLang="en-US" sz="2000" dirty="0" smtClean="0">
                <a:solidFill>
                  <a:schemeClr val="tx1"/>
                </a:solidFill>
                <a:latin typeface="Tw Cen MT" panose="020B0602020104020603" pitchFamily="34" charset="0"/>
                <a:ea typeface="MS PGothic" panose="020B0600070205080204" pitchFamily="34" charset="-128"/>
              </a:rPr>
              <a:t>, </a:t>
            </a:r>
            <a:r>
              <a:rPr lang="en-IE" altLang="en-US" sz="2000" dirty="0" smtClean="0">
                <a:solidFill>
                  <a:schemeClr val="tx1"/>
                </a:solidFill>
                <a:latin typeface="Tw Cen MT" panose="020B0602020104020603" pitchFamily="34" charset="0"/>
                <a:ea typeface="MS PGothic" panose="020B0600070205080204" pitchFamily="34" charset="-128"/>
              </a:rPr>
              <a:t/>
            </a:r>
            <a:br>
              <a:rPr lang="en-IE" altLang="en-US" sz="2000" dirty="0" smtClean="0">
                <a:solidFill>
                  <a:schemeClr val="tx1"/>
                </a:solidFill>
                <a:latin typeface="Tw Cen MT" panose="020B0602020104020603" pitchFamily="34" charset="0"/>
                <a:ea typeface="MS PGothic" panose="020B0600070205080204" pitchFamily="34" charset="-128"/>
              </a:rPr>
            </a:br>
            <a:r>
              <a:rPr lang="ga-IE" altLang="en-US" sz="2000" dirty="0" smtClean="0">
                <a:solidFill>
                  <a:schemeClr val="tx1"/>
                </a:solidFill>
                <a:latin typeface="Tw Cen MT" panose="020B0602020104020603" pitchFamily="34" charset="0"/>
                <a:ea typeface="MS PGothic" panose="020B0600070205080204" pitchFamily="34" charset="-128"/>
              </a:rPr>
              <a:t>faoi cheannas Ruairí Uí Chonchúir, </a:t>
            </a:r>
            <a:r>
              <a:rPr lang="en-IE" altLang="en-US" sz="2000" dirty="0" smtClean="0">
                <a:solidFill>
                  <a:schemeClr val="tx1"/>
                </a:solidFill>
                <a:latin typeface="Tw Cen MT" panose="020B0602020104020603" pitchFamily="34" charset="0"/>
                <a:ea typeface="MS PGothic" panose="020B0600070205080204" pitchFamily="34" charset="-128"/>
              </a:rPr>
              <a:t/>
            </a:r>
            <a:br>
              <a:rPr lang="en-IE" altLang="en-US" sz="2000" dirty="0" smtClean="0">
                <a:solidFill>
                  <a:schemeClr val="tx1"/>
                </a:solidFill>
                <a:latin typeface="Tw Cen MT" panose="020B0602020104020603" pitchFamily="34" charset="0"/>
                <a:ea typeface="MS PGothic" panose="020B0600070205080204" pitchFamily="34" charset="-128"/>
              </a:rPr>
            </a:br>
            <a:r>
              <a:rPr lang="ga-IE" altLang="en-US" sz="2000" dirty="0" smtClean="0">
                <a:solidFill>
                  <a:schemeClr val="tx1"/>
                </a:solidFill>
                <a:latin typeface="Tw Cen MT" panose="020B0602020104020603" pitchFamily="34" charset="0"/>
                <a:ea typeface="MS PGothic" panose="020B0600070205080204" pitchFamily="34" charset="-128"/>
              </a:rPr>
              <a:t>seilbh ar na Ceithre Cúirteanna </a:t>
            </a:r>
            <a:br>
              <a:rPr lang="ga-IE" altLang="en-US" sz="2000" dirty="0" smtClean="0">
                <a:solidFill>
                  <a:schemeClr val="tx1"/>
                </a:solidFill>
                <a:latin typeface="Tw Cen MT" panose="020B0602020104020603" pitchFamily="34" charset="0"/>
                <a:ea typeface="MS PGothic" panose="020B0600070205080204" pitchFamily="34" charset="-128"/>
              </a:rPr>
            </a:br>
            <a:r>
              <a:rPr lang="ga-IE" altLang="en-US" sz="2000" dirty="0" smtClean="0">
                <a:solidFill>
                  <a:schemeClr val="tx1"/>
                </a:solidFill>
                <a:latin typeface="Tw Cen MT" panose="020B0602020104020603" pitchFamily="34" charset="0"/>
                <a:ea typeface="MS PGothic" panose="020B0600070205080204" pitchFamily="34" charset="-128"/>
              </a:rPr>
              <a:t>i mBaile Átha Cliath.</a:t>
            </a:r>
            <a:endParaRPr lang="ga-IE" altLang="en-US" sz="2000" dirty="0">
              <a:solidFill>
                <a:schemeClr val="tx1"/>
              </a:solidFill>
              <a:latin typeface="Tw Cen MT" panose="020B0602020104020603" pitchFamily="34" charset="0"/>
              <a:ea typeface="MS PGothic" panose="020B0600070205080204" pitchFamily="34" charset="-128"/>
            </a:endParaRPr>
          </a:p>
        </p:txBody>
      </p:sp>
      <p:pic>
        <p:nvPicPr>
          <p:cNvPr id="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3763" b="9511"/>
          <a:stretch/>
        </p:blipFill>
        <p:spPr bwMode="auto">
          <a:xfrm>
            <a:off x="1310084" y="2124000"/>
            <a:ext cx="5315874" cy="3420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13" name="Rectangle 12"/>
          <p:cNvSpPr/>
          <p:nvPr/>
        </p:nvSpPr>
        <p:spPr>
          <a:xfrm>
            <a:off x="1022537" y="791891"/>
            <a:ext cx="10039575" cy="1044000"/>
          </a:xfrm>
          <a:prstGeom prst="rect">
            <a:avLst/>
          </a:prstGeom>
          <a:solidFill>
            <a:schemeClr val="bg1">
              <a:lumMod val="75000"/>
            </a:schemeClr>
          </a:solidFill>
          <a:ln w="635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altLang="en-US" sz="2000" dirty="0" smtClean="0">
                <a:solidFill>
                  <a:schemeClr val="tx1"/>
                </a:solidFill>
                <a:latin typeface="Tw Cen MT" panose="020B0602020104020603" pitchFamily="34" charset="0"/>
                <a:ea typeface="MS PGothic" panose="020B0600070205080204" pitchFamily="34" charset="-128"/>
              </a:rPr>
              <a:t>Tharla</a:t>
            </a:r>
            <a:r>
              <a:rPr lang="en-US" altLang="en-US" sz="2000" dirty="0" smtClean="0">
                <a:solidFill>
                  <a:schemeClr val="tx1"/>
                </a:solidFill>
                <a:latin typeface="Tw Cen MT" panose="020B0602020104020603" pitchFamily="34" charset="0"/>
                <a:ea typeface="MS PGothic" panose="020B0600070205080204" pitchFamily="34" charset="-128"/>
              </a:rPr>
              <a:t> </a:t>
            </a:r>
            <a:r>
              <a:rPr lang="ga-IE" altLang="en-US" sz="2000" dirty="0" smtClean="0">
                <a:solidFill>
                  <a:schemeClr val="tx1"/>
                </a:solidFill>
                <a:latin typeface="Tw Cen MT" panose="020B0602020104020603" pitchFamily="34" charset="0"/>
                <a:ea typeface="MS PGothic" panose="020B0600070205080204" pitchFamily="34" charset="-128"/>
              </a:rPr>
              <a:t>scoilt mhór sna hÓglaigh mar gheall ar an gConradh freisin. Bhí dream amháin ann a bhí sásta glacadh leis an gConradh. Chuaigh siad sin isteach san Arm Náisiúnta nua a bunaíodh</a:t>
            </a:r>
          </a:p>
          <a:p>
            <a:pPr algn="ctr">
              <a:defRPr/>
            </a:pPr>
            <a:r>
              <a:rPr lang="ga-IE" altLang="en-US" sz="2000" dirty="0" smtClean="0">
                <a:solidFill>
                  <a:schemeClr val="tx1"/>
                </a:solidFill>
                <a:latin typeface="Tw Cen MT" panose="020B0602020104020603" pitchFamily="34" charset="0"/>
                <a:ea typeface="MS PGothic" panose="020B0600070205080204" pitchFamily="34" charset="-128"/>
              </a:rPr>
              <a:t>faoin gConradh. Micheál Ó Coileáin a bhí mar Ardcheannasaí ar an Arm Náisiúnta.</a:t>
            </a:r>
            <a:endParaRPr lang="ga-IE" altLang="en-US" sz="2000" dirty="0">
              <a:solidFill>
                <a:schemeClr val="tx1"/>
              </a:solidFill>
              <a:latin typeface="Tw Cen MT" panose="020B0602020104020603" pitchFamily="34" charset="0"/>
              <a:ea typeface="MS PGothic" panose="020B0600070205080204" pitchFamily="34" charset="-128"/>
            </a:endParaRPr>
          </a:p>
        </p:txBody>
      </p:sp>
      <p:sp>
        <p:nvSpPr>
          <p:cNvPr id="2" name="TextBox 1"/>
          <p:cNvSpPr txBox="1"/>
          <p:nvPr/>
        </p:nvSpPr>
        <p:spPr>
          <a:xfrm>
            <a:off x="1022537" y="783682"/>
            <a:ext cx="10039575" cy="1044000"/>
          </a:xfrm>
          <a:prstGeom prst="rect">
            <a:avLst/>
          </a:prstGeom>
          <a:solidFill>
            <a:schemeClr val="bg1">
              <a:lumMod val="75000"/>
            </a:schemeClr>
          </a:solidFill>
          <a:ln w="6350">
            <a:solidFill>
              <a:schemeClr val="bg1">
                <a:lumMod val="50000"/>
              </a:schemeClr>
            </a:solidFill>
          </a:ln>
          <a:effectLst>
            <a:outerShdw blurRad="50800" dist="38100" dir="2700000" algn="tl" rotWithShape="0">
              <a:prstClr val="black">
                <a:alpha val="40000"/>
              </a:prstClr>
            </a:outerShdw>
          </a:effectLst>
        </p:spPr>
        <p:txBody>
          <a:bodyPr wrap="square" rtlCol="0">
            <a:spAutoFit/>
          </a:bodyPr>
          <a:lstStyle/>
          <a:p>
            <a:pPr algn="ctr">
              <a:defRPr/>
            </a:pPr>
            <a:r>
              <a:rPr lang="ga-IE" altLang="en-US" sz="2000" dirty="0" smtClean="0">
                <a:latin typeface="Tw Cen MT" panose="020B0602020104020603" pitchFamily="34" charset="0"/>
                <a:ea typeface="MS PGothic" panose="020B0600070205080204" pitchFamily="34" charset="-128"/>
              </a:rPr>
              <a:t>Bhí</a:t>
            </a:r>
            <a:r>
              <a:rPr lang="en-US" altLang="en-US" sz="2000" dirty="0" smtClean="0">
                <a:latin typeface="Tw Cen MT" panose="020B0602020104020603" pitchFamily="34" charset="0"/>
                <a:ea typeface="MS PGothic" panose="020B0600070205080204" pitchFamily="34" charset="-128"/>
              </a:rPr>
              <a:t> </a:t>
            </a:r>
            <a:r>
              <a:rPr lang="ga-IE" altLang="en-US" sz="2000" dirty="0" smtClean="0">
                <a:latin typeface="Tw Cen MT" panose="020B0602020104020603" pitchFamily="34" charset="0"/>
                <a:ea typeface="MS PGothic" panose="020B0600070205080204" pitchFamily="34" charset="-128"/>
              </a:rPr>
              <a:t>Óglaigh </a:t>
            </a:r>
            <a:r>
              <a:rPr lang="ga-IE" altLang="en-US" sz="2000" dirty="0">
                <a:latin typeface="Tw Cen MT" panose="020B0602020104020603" pitchFamily="34" charset="0"/>
                <a:ea typeface="MS PGothic" panose="020B0600070205080204" pitchFamily="34" charset="-128"/>
              </a:rPr>
              <a:t>eile ann a chreid go diongbháilte nár cheart glacadh ach le saoirse don </a:t>
            </a:r>
            <a:r>
              <a:rPr lang="ga-IE" altLang="en-US" sz="2000" dirty="0" smtClean="0">
                <a:latin typeface="Tw Cen MT" panose="020B0602020104020603" pitchFamily="34" charset="0"/>
                <a:ea typeface="MS PGothic" panose="020B0600070205080204" pitchFamily="34" charset="-128"/>
              </a:rPr>
              <a:t>dá chontae is tríocha. </a:t>
            </a:r>
            <a:r>
              <a:rPr lang="ga-IE" altLang="en-US" sz="2000" dirty="0">
                <a:latin typeface="Tw Cen MT" panose="020B0602020104020603" pitchFamily="34" charset="0"/>
                <a:ea typeface="MS PGothic" panose="020B0600070205080204" pitchFamily="34" charset="-128"/>
              </a:rPr>
              <a:t>Na </a:t>
            </a:r>
            <a:r>
              <a:rPr lang="ga-IE" altLang="en-US" sz="2000" b="1" dirty="0" err="1">
                <a:latin typeface="Tw Cen MT" panose="020B0602020104020603" pitchFamily="34" charset="0"/>
                <a:ea typeface="MS PGothic" panose="020B0600070205080204" pitchFamily="34" charset="-128"/>
              </a:rPr>
              <a:t>Neamhrialtaigh</a:t>
            </a:r>
            <a:r>
              <a:rPr lang="ga-IE" altLang="en-US" sz="2000" dirty="0">
                <a:latin typeface="Tw Cen MT" panose="020B0602020104020603" pitchFamily="34" charset="0"/>
                <a:ea typeface="MS PGothic" panose="020B0600070205080204" pitchFamily="34" charset="-128"/>
              </a:rPr>
              <a:t> a tugadh orthu sin agus thosaigh siad </a:t>
            </a:r>
            <a:r>
              <a:rPr lang="ga-IE" altLang="en-US" sz="2000" dirty="0" smtClean="0">
                <a:latin typeface="Tw Cen MT" panose="020B0602020104020603" pitchFamily="34" charset="0"/>
                <a:ea typeface="MS PGothic" panose="020B0600070205080204" pitchFamily="34" charset="-128"/>
              </a:rPr>
              <a:t>ag </a:t>
            </a:r>
            <a:r>
              <a:rPr lang="ga-IE" altLang="en-US" sz="2000" dirty="0">
                <a:latin typeface="Tw Cen MT" panose="020B0602020104020603" pitchFamily="34" charset="0"/>
                <a:ea typeface="MS PGothic" panose="020B0600070205080204" pitchFamily="34" charset="-128"/>
              </a:rPr>
              <a:t>ullmhú le troid </a:t>
            </a:r>
            <a:r>
              <a:rPr lang="en-US" altLang="en-US" sz="2000" dirty="0" smtClean="0">
                <a:latin typeface="Tw Cen MT" panose="020B0602020104020603" pitchFamily="34" charset="0"/>
                <a:ea typeface="MS PGothic" panose="020B0600070205080204" pitchFamily="34" charset="-128"/>
              </a:rPr>
              <a:t/>
            </a:r>
            <a:br>
              <a:rPr lang="en-US" altLang="en-US" sz="2000" dirty="0" smtClean="0">
                <a:latin typeface="Tw Cen MT" panose="020B0602020104020603" pitchFamily="34" charset="0"/>
                <a:ea typeface="MS PGothic" panose="020B0600070205080204" pitchFamily="34" charset="-128"/>
              </a:rPr>
            </a:br>
            <a:r>
              <a:rPr lang="ga-IE" altLang="en-US" sz="2000" dirty="0" smtClean="0">
                <a:latin typeface="Tw Cen MT" panose="020B0602020104020603" pitchFamily="34" charset="0"/>
                <a:ea typeface="MS PGothic" panose="020B0600070205080204" pitchFamily="34" charset="-128"/>
              </a:rPr>
              <a:t>ina n-aghaidh siúd a </a:t>
            </a:r>
            <a:r>
              <a:rPr lang="ga-IE" altLang="en-US" sz="2000" dirty="0">
                <a:latin typeface="Tw Cen MT" panose="020B0602020104020603" pitchFamily="34" charset="0"/>
                <a:ea typeface="MS PGothic" panose="020B0600070205080204" pitchFamily="34" charset="-128"/>
              </a:rPr>
              <a:t>bhí ar </a:t>
            </a:r>
            <a:r>
              <a:rPr lang="en-US" altLang="en-US" sz="2000" dirty="0" smtClean="0">
                <a:latin typeface="Tw Cen MT" panose="020B0602020104020603" pitchFamily="34" charset="0"/>
                <a:ea typeface="MS PGothic" panose="020B0600070205080204" pitchFamily="34" charset="-128"/>
              </a:rPr>
              <a:t>son </a:t>
            </a:r>
            <a:r>
              <a:rPr lang="ga-IE" altLang="en-US" sz="2000" dirty="0" smtClean="0">
                <a:latin typeface="Tw Cen MT" panose="020B0602020104020603" pitchFamily="34" charset="0"/>
                <a:ea typeface="MS PGothic" panose="020B0600070205080204" pitchFamily="34" charset="-128"/>
              </a:rPr>
              <a:t>an </a:t>
            </a:r>
            <a:r>
              <a:rPr lang="ga-IE" altLang="en-US" sz="2000" dirty="0">
                <a:latin typeface="Tw Cen MT" panose="020B0602020104020603" pitchFamily="34" charset="0"/>
                <a:ea typeface="MS PGothic" panose="020B0600070205080204" pitchFamily="34" charset="-128"/>
              </a:rPr>
              <a:t>Chonartha. </a:t>
            </a:r>
          </a:p>
        </p:txBody>
      </p:sp>
    </p:spTree>
    <p:extLst>
      <p:ext uri="{BB962C8B-B14F-4D97-AF65-F5344CB8AC3E}">
        <p14:creationId xmlns:p14="http://schemas.microsoft.com/office/powerpoint/2010/main" val="35349861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1" nodeType="clickEffect">
                                  <p:stCondLst>
                                    <p:cond delay="0"/>
                                  </p:stCondLst>
                                  <p:childTnLst>
                                    <p:animEffect transition="out" filter="fade">
                                      <p:cBhvr>
                                        <p:cTn id="13" dur="1000"/>
                                        <p:tgtEl>
                                          <p:spTgt spid="13"/>
                                        </p:tgtEl>
                                      </p:cBhvr>
                                    </p:animEffect>
                                    <p:anim calcmode="lin" valueType="num">
                                      <p:cBhvr>
                                        <p:cTn id="14" dur="1000"/>
                                        <p:tgtEl>
                                          <p:spTgt spid="13"/>
                                        </p:tgtEl>
                                        <p:attrNameLst>
                                          <p:attrName>ppt_x</p:attrName>
                                        </p:attrNameLst>
                                      </p:cBhvr>
                                      <p:tavLst>
                                        <p:tav tm="0">
                                          <p:val>
                                            <p:strVal val="ppt_x"/>
                                          </p:val>
                                        </p:tav>
                                        <p:tav tm="100000">
                                          <p:val>
                                            <p:strVal val="ppt_x"/>
                                          </p:val>
                                        </p:tav>
                                      </p:tavLst>
                                    </p:anim>
                                    <p:anim calcmode="lin" valueType="num">
                                      <p:cBhvr>
                                        <p:cTn id="15" dur="1000"/>
                                        <p:tgtEl>
                                          <p:spTgt spid="13"/>
                                        </p:tgtEl>
                                        <p:attrNameLst>
                                          <p:attrName>ppt_y</p:attrName>
                                        </p:attrNameLst>
                                      </p:cBhvr>
                                      <p:tavLst>
                                        <p:tav tm="0">
                                          <p:val>
                                            <p:strVal val="ppt_y"/>
                                          </p:val>
                                        </p:tav>
                                        <p:tav tm="100000">
                                          <p:val>
                                            <p:strVal val="ppt_y+.1"/>
                                          </p:val>
                                        </p:tav>
                                      </p:tavLst>
                                    </p:anim>
                                    <p:set>
                                      <p:cBhvr>
                                        <p:cTn id="16" dur="1" fill="hold">
                                          <p:stCondLst>
                                            <p:cond delay="999"/>
                                          </p:stCondLst>
                                        </p:cTn>
                                        <p:tgtEl>
                                          <p:spTgt spid="13"/>
                                        </p:tgtEl>
                                        <p:attrNameLst>
                                          <p:attrName>style.visibility</p:attrName>
                                        </p:attrNameLst>
                                      </p:cBhvr>
                                      <p:to>
                                        <p:strVal val="hidden"/>
                                      </p:to>
                                    </p:set>
                                  </p:childTnLst>
                                </p:cTn>
                              </p:par>
                              <p:par>
                                <p:cTn id="17" presetID="42"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3" grpId="1"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a:xfrm>
            <a:off x="144379" y="253219"/>
            <a:ext cx="11875167" cy="6264000"/>
          </a:xfrm>
          <a:prstGeom prst="rect">
            <a:avLst/>
          </a:prstGeom>
          <a:solidFill>
            <a:schemeClr val="bg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sp>
        <p:nvSpPr>
          <p:cNvPr id="6" name="Rectangle 5"/>
          <p:cNvSpPr/>
          <p:nvPr/>
        </p:nvSpPr>
        <p:spPr>
          <a:xfrm>
            <a:off x="6593306" y="1280762"/>
            <a:ext cx="5008144" cy="4114800"/>
          </a:xfrm>
          <a:prstGeom prst="rect">
            <a:avLst/>
          </a:prstGeom>
          <a:solidFill>
            <a:schemeClr val="bg1">
              <a:lumMod val="75000"/>
            </a:schemeClr>
          </a:solidFill>
          <a:ln w="635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ga-IE" altLang="en-US" sz="1600" b="1" dirty="0" smtClean="0">
              <a:solidFill>
                <a:schemeClr val="bg1"/>
              </a:solidFill>
              <a:latin typeface="Comic Sans MS" panose="030F0702030302020204" pitchFamily="66" charset="0"/>
              <a:ea typeface="MS PGothic" panose="020B0600070205080204" pitchFamily="34" charset="-128"/>
            </a:endParaRPr>
          </a:p>
          <a:p>
            <a:pPr algn="ctr">
              <a:defRPr/>
            </a:pPr>
            <a:r>
              <a:rPr lang="ga-IE" altLang="en-US" sz="2000" dirty="0" smtClean="0">
                <a:solidFill>
                  <a:schemeClr val="tx1"/>
                </a:solidFill>
                <a:latin typeface="Tw Cen MT" panose="020B0602020104020603" pitchFamily="34" charset="0"/>
                <a:ea typeface="MS PGothic" panose="020B0600070205080204" pitchFamily="34" charset="-128"/>
              </a:rPr>
              <a:t>Ní raibh Micheál Ó Coileáin ag iarraidh </a:t>
            </a:r>
            <a:br>
              <a:rPr lang="ga-IE" altLang="en-US" sz="2000" dirty="0" smtClean="0">
                <a:solidFill>
                  <a:schemeClr val="tx1"/>
                </a:solidFill>
                <a:latin typeface="Tw Cen MT" panose="020B0602020104020603" pitchFamily="34" charset="0"/>
                <a:ea typeface="MS PGothic" panose="020B0600070205080204" pitchFamily="34" charset="-128"/>
              </a:rPr>
            </a:br>
            <a:r>
              <a:rPr lang="ga-IE" altLang="en-US" sz="2000" dirty="0" smtClean="0">
                <a:solidFill>
                  <a:schemeClr val="tx1"/>
                </a:solidFill>
                <a:latin typeface="Tw Cen MT" panose="020B0602020104020603" pitchFamily="34" charset="0"/>
                <a:ea typeface="MS PGothic" panose="020B0600070205080204" pitchFamily="34" charset="-128"/>
              </a:rPr>
              <a:t>go mbrisfeadh cogadh amach idir an dá dhream. Dá bhrí sin, shocraigh sé gan gníomhú. Faoi mhí an Mheithimh, áfach, bhí brú ag teacht air ón mBreatain. Dúirt ceannairí na Breataine leis go gcaithfeadh sé na </a:t>
            </a:r>
            <a:r>
              <a:rPr lang="ga-IE" altLang="en-US" sz="2000" dirty="0" err="1" smtClean="0">
                <a:solidFill>
                  <a:schemeClr val="tx1"/>
                </a:solidFill>
                <a:latin typeface="Tw Cen MT" panose="020B0602020104020603" pitchFamily="34" charset="0"/>
                <a:ea typeface="MS PGothic" panose="020B0600070205080204" pitchFamily="34" charset="-128"/>
              </a:rPr>
              <a:t>Neamhrialtaigh</a:t>
            </a:r>
            <a:r>
              <a:rPr lang="ga-IE" altLang="en-US" sz="2000" dirty="0" smtClean="0">
                <a:solidFill>
                  <a:schemeClr val="tx1"/>
                </a:solidFill>
                <a:latin typeface="Tw Cen MT" panose="020B0602020104020603" pitchFamily="34" charset="0"/>
                <a:ea typeface="MS PGothic" panose="020B0600070205080204" pitchFamily="34" charset="-128"/>
              </a:rPr>
              <a:t> </a:t>
            </a:r>
            <a:br>
              <a:rPr lang="ga-IE" altLang="en-US" sz="2000" dirty="0" smtClean="0">
                <a:solidFill>
                  <a:schemeClr val="tx1"/>
                </a:solidFill>
                <a:latin typeface="Tw Cen MT" panose="020B0602020104020603" pitchFamily="34" charset="0"/>
                <a:ea typeface="MS PGothic" panose="020B0600070205080204" pitchFamily="34" charset="-128"/>
              </a:rPr>
            </a:br>
            <a:r>
              <a:rPr lang="ga-IE" altLang="en-US" sz="2000" dirty="0" smtClean="0">
                <a:solidFill>
                  <a:schemeClr val="tx1"/>
                </a:solidFill>
                <a:latin typeface="Tw Cen MT" panose="020B0602020104020603" pitchFamily="34" charset="0"/>
                <a:ea typeface="MS PGothic" panose="020B0600070205080204" pitchFamily="34" charset="-128"/>
              </a:rPr>
              <a:t>a dhíbirt as na Ceithre Cúirteanna nó go gcuirfidís féin Arm na Breataine isteach ann. Mar sin, ar an 28 Meitheamh, d’ordaigh </a:t>
            </a:r>
            <a:br>
              <a:rPr lang="ga-IE" altLang="en-US" sz="2000" dirty="0" smtClean="0">
                <a:solidFill>
                  <a:schemeClr val="tx1"/>
                </a:solidFill>
                <a:latin typeface="Tw Cen MT" panose="020B0602020104020603" pitchFamily="34" charset="0"/>
                <a:ea typeface="MS PGothic" panose="020B0600070205080204" pitchFamily="34" charset="-128"/>
              </a:rPr>
            </a:br>
            <a:r>
              <a:rPr lang="ga-IE" altLang="en-US" sz="2000" dirty="0" smtClean="0">
                <a:solidFill>
                  <a:schemeClr val="tx1"/>
                </a:solidFill>
                <a:latin typeface="Tw Cen MT" panose="020B0602020104020603" pitchFamily="34" charset="0"/>
                <a:ea typeface="MS PGothic" panose="020B0600070205080204" pitchFamily="34" charset="-128"/>
              </a:rPr>
              <a:t>Ó Coileáin don Arm Náisiúnta na Ceithre Cúirteanna a ionsaí le sliogáin. Ba é sin</a:t>
            </a:r>
            <a:br>
              <a:rPr lang="ga-IE" altLang="en-US" sz="2000" dirty="0" smtClean="0">
                <a:solidFill>
                  <a:schemeClr val="tx1"/>
                </a:solidFill>
                <a:latin typeface="Tw Cen MT" panose="020B0602020104020603" pitchFamily="34" charset="0"/>
                <a:ea typeface="MS PGothic" panose="020B0600070205080204" pitchFamily="34" charset="-128"/>
              </a:rPr>
            </a:br>
            <a:r>
              <a:rPr lang="ga-IE" altLang="en-US" sz="2000" dirty="0" smtClean="0">
                <a:solidFill>
                  <a:schemeClr val="tx1"/>
                </a:solidFill>
                <a:latin typeface="Tw Cen MT" panose="020B0602020104020603" pitchFamily="34" charset="0"/>
                <a:ea typeface="MS PGothic" panose="020B0600070205080204" pitchFamily="34" charset="-128"/>
              </a:rPr>
              <a:t>an chéad eachtra sa Chogadh Cathartha.</a:t>
            </a:r>
          </a:p>
          <a:p>
            <a:pPr algn="ctr">
              <a:defRPr/>
            </a:pPr>
            <a:endParaRPr lang="ga-IE" altLang="en-US" sz="1600" dirty="0">
              <a:solidFill>
                <a:schemeClr val="tx1"/>
              </a:solidFill>
              <a:latin typeface="Comic Sans MS" panose="030F0702030302020204" pitchFamily="66" charset="0"/>
              <a:ea typeface="MS PGothic" panose="020B0600070205080204" pitchFamily="34" charset="-128"/>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738" y="1592716"/>
            <a:ext cx="6273168" cy="3456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7" name="Bosca téacs 2"/>
          <p:cNvSpPr txBox="1"/>
          <p:nvPr/>
        </p:nvSpPr>
        <p:spPr>
          <a:xfrm rot="16200000">
            <a:off x="-899949" y="3747610"/>
            <a:ext cx="2672502" cy="215446"/>
          </a:xfrm>
          <a:prstGeom prst="rect">
            <a:avLst/>
          </a:prstGeom>
          <a:noFill/>
        </p:spPr>
        <p:txBody>
          <a:bodyPr wrap="square" rtlCol="0">
            <a:spAutoFit/>
          </a:bodyPr>
          <a:lstStyle/>
          <a:p>
            <a:r>
              <a:rPr lang="en-US" sz="800" dirty="0" smtClean="0"/>
              <a:t>Le </a:t>
            </a:r>
            <a:r>
              <a:rPr lang="ga-IE" sz="800" dirty="0" smtClean="0"/>
              <a:t>caoinchead ó Leabharlann Náisiúnta na hÉireann</a:t>
            </a:r>
            <a:endParaRPr lang="ga-IE" sz="800" dirty="0"/>
          </a:p>
        </p:txBody>
      </p:sp>
    </p:spTree>
    <p:extLst>
      <p:ext uri="{BB962C8B-B14F-4D97-AF65-F5344CB8AC3E}">
        <p14:creationId xmlns:p14="http://schemas.microsoft.com/office/powerpoint/2010/main" val="40653962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p:cNvSpPr/>
          <p:nvPr/>
        </p:nvSpPr>
        <p:spPr>
          <a:xfrm>
            <a:off x="144379" y="253219"/>
            <a:ext cx="11875167" cy="6264000"/>
          </a:xfrm>
          <a:prstGeom prst="rect">
            <a:avLst/>
          </a:prstGeom>
          <a:solidFill>
            <a:schemeClr val="bg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sp>
        <p:nvSpPr>
          <p:cNvPr id="6" name="Rectangle 5"/>
          <p:cNvSpPr/>
          <p:nvPr/>
        </p:nvSpPr>
        <p:spPr>
          <a:xfrm>
            <a:off x="1222742" y="4821786"/>
            <a:ext cx="3653012" cy="1349405"/>
          </a:xfrm>
          <a:prstGeom prst="rect">
            <a:avLst/>
          </a:prstGeom>
          <a:solidFill>
            <a:schemeClr val="bg1">
              <a:lumMod val="75000"/>
            </a:schemeClr>
          </a:solidFill>
          <a:ln w="635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ga-IE" altLang="en-US" sz="1600" b="1" dirty="0" smtClean="0">
              <a:solidFill>
                <a:schemeClr val="bg1"/>
              </a:solidFill>
              <a:latin typeface="Comic Sans MS" panose="030F0702030302020204" pitchFamily="66" charset="0"/>
              <a:ea typeface="MS PGothic" panose="020B0600070205080204" pitchFamily="34" charset="-128"/>
            </a:endParaRPr>
          </a:p>
          <a:p>
            <a:pPr algn="ctr">
              <a:defRPr/>
            </a:pPr>
            <a:endParaRPr lang="ga-IE" altLang="en-US" sz="1600" dirty="0" smtClean="0">
              <a:solidFill>
                <a:schemeClr val="tx1"/>
              </a:solidFill>
              <a:latin typeface="Comic Sans MS" panose="030F0702030302020204" pitchFamily="66" charset="0"/>
              <a:ea typeface="MS PGothic" panose="020B0600070205080204" pitchFamily="34" charset="-128"/>
            </a:endParaRPr>
          </a:p>
          <a:p>
            <a:pPr algn="ctr">
              <a:defRPr/>
            </a:pPr>
            <a:r>
              <a:rPr lang="ga-IE" altLang="en-US" sz="2000" dirty="0" smtClean="0">
                <a:solidFill>
                  <a:schemeClr val="tx1"/>
                </a:solidFill>
                <a:latin typeface="Tw Cen MT" panose="020B0602020104020603" pitchFamily="34" charset="0"/>
                <a:ea typeface="MS PGothic" panose="020B0600070205080204" pitchFamily="34" charset="-128"/>
              </a:rPr>
              <a:t>Bhris an cogadh</a:t>
            </a:r>
            <a:r>
              <a:rPr lang="en-US" altLang="en-US" sz="2000" dirty="0" smtClean="0">
                <a:solidFill>
                  <a:schemeClr val="tx1"/>
                </a:solidFill>
                <a:latin typeface="Tw Cen MT" panose="020B0602020104020603" pitchFamily="34" charset="0"/>
                <a:ea typeface="MS PGothic" panose="020B0600070205080204" pitchFamily="34" charset="-128"/>
              </a:rPr>
              <a:t> </a:t>
            </a:r>
            <a:r>
              <a:rPr lang="ga-IE" altLang="en-US" sz="2000" dirty="0" smtClean="0">
                <a:solidFill>
                  <a:schemeClr val="tx1"/>
                </a:solidFill>
                <a:latin typeface="Tw Cen MT" panose="020B0602020104020603" pitchFamily="34" charset="0"/>
                <a:ea typeface="MS PGothic" panose="020B0600070205080204" pitchFamily="34" charset="-128"/>
              </a:rPr>
              <a:t>amach </a:t>
            </a:r>
            <a:r>
              <a:rPr lang="en-IE" altLang="en-US" sz="2000" dirty="0" smtClean="0">
                <a:solidFill>
                  <a:schemeClr val="tx1"/>
                </a:solidFill>
                <a:latin typeface="Tw Cen MT" panose="020B0602020104020603" pitchFamily="34" charset="0"/>
                <a:ea typeface="MS PGothic" panose="020B0600070205080204" pitchFamily="34" charset="-128"/>
              </a:rPr>
              <a:t/>
            </a:r>
            <a:br>
              <a:rPr lang="en-IE" altLang="en-US" sz="2000" dirty="0" smtClean="0">
                <a:solidFill>
                  <a:schemeClr val="tx1"/>
                </a:solidFill>
                <a:latin typeface="Tw Cen MT" panose="020B0602020104020603" pitchFamily="34" charset="0"/>
                <a:ea typeface="MS PGothic" panose="020B0600070205080204" pitchFamily="34" charset="-128"/>
              </a:rPr>
            </a:br>
            <a:r>
              <a:rPr lang="ga-IE" altLang="en-US" sz="2000" dirty="0" smtClean="0">
                <a:solidFill>
                  <a:schemeClr val="tx1"/>
                </a:solidFill>
                <a:latin typeface="Tw Cen MT" panose="020B0602020104020603" pitchFamily="34" charset="0"/>
                <a:ea typeface="MS PGothic" panose="020B0600070205080204" pitchFamily="34" charset="-128"/>
              </a:rPr>
              <a:t>ar fud na tíre, deartháireacha </a:t>
            </a:r>
            <a:r>
              <a:rPr lang="en-IE" altLang="en-US" sz="2000" dirty="0" smtClean="0">
                <a:solidFill>
                  <a:schemeClr val="tx1"/>
                </a:solidFill>
                <a:latin typeface="Tw Cen MT" panose="020B0602020104020603" pitchFamily="34" charset="0"/>
                <a:ea typeface="MS PGothic" panose="020B0600070205080204" pitchFamily="34" charset="-128"/>
              </a:rPr>
              <a:t/>
            </a:r>
            <a:br>
              <a:rPr lang="en-IE" altLang="en-US" sz="2000" dirty="0" smtClean="0">
                <a:solidFill>
                  <a:schemeClr val="tx1"/>
                </a:solidFill>
                <a:latin typeface="Tw Cen MT" panose="020B0602020104020603" pitchFamily="34" charset="0"/>
                <a:ea typeface="MS PGothic" panose="020B0600070205080204" pitchFamily="34" charset="-128"/>
              </a:rPr>
            </a:br>
            <a:r>
              <a:rPr lang="ga-IE" altLang="en-US" sz="2000" dirty="0" smtClean="0">
                <a:solidFill>
                  <a:schemeClr val="tx1"/>
                </a:solidFill>
                <a:latin typeface="Tw Cen MT" panose="020B0602020104020603" pitchFamily="34" charset="0"/>
                <a:ea typeface="MS PGothic" panose="020B0600070205080204" pitchFamily="34" charset="-128"/>
              </a:rPr>
              <a:t>ag troid in aghaidh a chéile agus </a:t>
            </a:r>
            <a:r>
              <a:rPr lang="en-IE" altLang="en-US" sz="2000" dirty="0" smtClean="0">
                <a:solidFill>
                  <a:schemeClr val="tx1"/>
                </a:solidFill>
                <a:latin typeface="Tw Cen MT" panose="020B0602020104020603" pitchFamily="34" charset="0"/>
                <a:ea typeface="MS PGothic" panose="020B0600070205080204" pitchFamily="34" charset="-128"/>
              </a:rPr>
              <a:t/>
            </a:r>
            <a:br>
              <a:rPr lang="en-IE" altLang="en-US" sz="2000" dirty="0" smtClean="0">
                <a:solidFill>
                  <a:schemeClr val="tx1"/>
                </a:solidFill>
                <a:latin typeface="Tw Cen MT" panose="020B0602020104020603" pitchFamily="34" charset="0"/>
                <a:ea typeface="MS PGothic" panose="020B0600070205080204" pitchFamily="34" charset="-128"/>
              </a:rPr>
            </a:br>
            <a:r>
              <a:rPr lang="ga-IE" altLang="en-US" sz="2000" dirty="0" smtClean="0">
                <a:solidFill>
                  <a:schemeClr val="tx1"/>
                </a:solidFill>
                <a:latin typeface="Tw Cen MT" panose="020B0602020104020603" pitchFamily="34" charset="0"/>
                <a:ea typeface="MS PGothic" panose="020B0600070205080204" pitchFamily="34" charset="-128"/>
              </a:rPr>
              <a:t>teaghlaigh scoilte dá bharr.</a:t>
            </a:r>
            <a:r>
              <a:rPr lang="ga-IE" altLang="en-US" sz="2000" b="1" dirty="0" smtClean="0">
                <a:solidFill>
                  <a:schemeClr val="bg1"/>
                </a:solidFill>
                <a:latin typeface="Tw Cen MT" panose="020B0602020104020603" pitchFamily="34" charset="0"/>
                <a:ea typeface="MS PGothic" panose="020B0600070205080204" pitchFamily="34" charset="-128"/>
              </a:rPr>
              <a:t> </a:t>
            </a:r>
          </a:p>
          <a:p>
            <a:pPr algn="ctr">
              <a:defRPr/>
            </a:pPr>
            <a:r>
              <a:rPr lang="ga-IE" altLang="en-US" sz="1600" dirty="0" smtClean="0">
                <a:solidFill>
                  <a:schemeClr val="tx1"/>
                </a:solidFill>
                <a:latin typeface="Comic Sans MS" panose="030F0702030302020204" pitchFamily="66" charset="0"/>
                <a:ea typeface="MS PGothic" panose="020B0600070205080204" pitchFamily="34" charset="-128"/>
              </a:rPr>
              <a:t> </a:t>
            </a:r>
          </a:p>
          <a:p>
            <a:pPr algn="ctr">
              <a:defRPr/>
            </a:pPr>
            <a:endParaRPr lang="ga-IE" altLang="en-US" sz="1600" dirty="0">
              <a:solidFill>
                <a:schemeClr val="tx1"/>
              </a:solidFill>
              <a:latin typeface="Comic Sans MS" panose="030F0702030302020204" pitchFamily="66" charset="0"/>
              <a:ea typeface="MS PGothic" panose="020B0600070205080204" pitchFamily="34" charset="-128"/>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551" y="580806"/>
            <a:ext cx="4061392" cy="3029399"/>
          </a:xfrm>
          <a:prstGeom prst="rect">
            <a:avLst/>
          </a:prstGeom>
          <a:ln w="6350">
            <a:solidFill>
              <a:schemeClr val="bg2">
                <a:lumMod val="50000"/>
              </a:schemeClr>
            </a:solidFill>
          </a:ln>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9143" y="667233"/>
            <a:ext cx="5074920" cy="3698106"/>
          </a:xfrm>
          <a:prstGeom prst="rect">
            <a:avLst/>
          </a:prstGeom>
          <a:ln w="6350">
            <a:solidFill>
              <a:schemeClr val="bg2">
                <a:lumMod val="50000"/>
              </a:schemeClr>
            </a:solidFill>
          </a:ln>
        </p:spPr>
      </p:pic>
      <p:sp>
        <p:nvSpPr>
          <p:cNvPr id="8" name="Rectangle 7"/>
          <p:cNvSpPr/>
          <p:nvPr/>
        </p:nvSpPr>
        <p:spPr>
          <a:xfrm>
            <a:off x="7156384" y="4821785"/>
            <a:ext cx="3520440" cy="1349405"/>
          </a:xfrm>
          <a:prstGeom prst="rect">
            <a:avLst/>
          </a:prstGeom>
          <a:solidFill>
            <a:schemeClr val="bg1">
              <a:lumMod val="75000"/>
            </a:schemeClr>
          </a:solidFill>
          <a:ln w="635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ga-IE" altLang="en-US" sz="1600" dirty="0" smtClean="0">
              <a:solidFill>
                <a:schemeClr val="tx1"/>
              </a:solidFill>
              <a:latin typeface="Comic Sans MS" panose="030F0702030302020204" pitchFamily="66" charset="0"/>
              <a:ea typeface="MS PGothic" panose="020B0600070205080204" pitchFamily="34" charset="-128"/>
            </a:endParaRPr>
          </a:p>
          <a:p>
            <a:pPr algn="ctr">
              <a:defRPr/>
            </a:pPr>
            <a:r>
              <a:rPr lang="ga-IE" altLang="en-US" sz="2000" dirty="0" smtClean="0">
                <a:solidFill>
                  <a:schemeClr val="tx1"/>
                </a:solidFill>
                <a:latin typeface="Tw Cen MT" panose="020B0602020104020603" pitchFamily="34" charset="0"/>
                <a:ea typeface="MS PGothic" panose="020B0600070205080204" pitchFamily="34" charset="-128"/>
              </a:rPr>
              <a:t>Tugtar ‘Cogadh na gCarad’ ar an gCogadh Cathartha in Éirinn, is é sin, cogadh i measc cairde.</a:t>
            </a:r>
            <a:endParaRPr lang="ga-IE" altLang="en-US" sz="1600" dirty="0" smtClean="0">
              <a:solidFill>
                <a:schemeClr val="tx1"/>
              </a:solidFill>
              <a:latin typeface="Comic Sans MS" panose="030F0702030302020204" pitchFamily="66" charset="0"/>
              <a:ea typeface="MS PGothic" panose="020B0600070205080204" pitchFamily="34" charset="-128"/>
            </a:endParaRPr>
          </a:p>
          <a:p>
            <a:pPr algn="ctr">
              <a:defRPr/>
            </a:pPr>
            <a:endParaRPr lang="ga-IE" altLang="en-US" sz="1600" dirty="0">
              <a:solidFill>
                <a:schemeClr val="tx1"/>
              </a:solidFill>
              <a:latin typeface="Comic Sans MS" panose="030F0702030302020204" pitchFamily="66" charset="0"/>
              <a:ea typeface="MS PGothic" panose="020B0600070205080204" pitchFamily="34" charset="-128"/>
            </a:endParaRPr>
          </a:p>
        </p:txBody>
      </p:sp>
      <p:sp>
        <p:nvSpPr>
          <p:cNvPr id="7" name="Bosca téacs 2"/>
          <p:cNvSpPr txBox="1"/>
          <p:nvPr/>
        </p:nvSpPr>
        <p:spPr>
          <a:xfrm rot="16200000">
            <a:off x="-428245" y="2166231"/>
            <a:ext cx="2672502" cy="215446"/>
          </a:xfrm>
          <a:prstGeom prst="rect">
            <a:avLst/>
          </a:prstGeom>
          <a:noFill/>
        </p:spPr>
        <p:txBody>
          <a:bodyPr wrap="square" rtlCol="0">
            <a:spAutoFit/>
          </a:bodyPr>
          <a:lstStyle/>
          <a:p>
            <a:r>
              <a:rPr lang="en-US" sz="800" dirty="0" smtClean="0"/>
              <a:t>Le </a:t>
            </a:r>
            <a:r>
              <a:rPr lang="ga-IE" sz="800" dirty="0" smtClean="0"/>
              <a:t>caoinchead ó Leabharlann Náisiúnta na hÉireann</a:t>
            </a:r>
            <a:endParaRPr lang="ga-IE" sz="800" dirty="0"/>
          </a:p>
        </p:txBody>
      </p:sp>
      <p:sp>
        <p:nvSpPr>
          <p:cNvPr id="10" name="Bosca téacs 2"/>
          <p:cNvSpPr txBox="1"/>
          <p:nvPr/>
        </p:nvSpPr>
        <p:spPr>
          <a:xfrm rot="16200000">
            <a:off x="4935169" y="2921365"/>
            <a:ext cx="2672502" cy="215446"/>
          </a:xfrm>
          <a:prstGeom prst="rect">
            <a:avLst/>
          </a:prstGeom>
          <a:noFill/>
        </p:spPr>
        <p:txBody>
          <a:bodyPr wrap="square" rtlCol="0">
            <a:spAutoFit/>
          </a:bodyPr>
          <a:lstStyle/>
          <a:p>
            <a:r>
              <a:rPr lang="en-US" sz="800" dirty="0" smtClean="0"/>
              <a:t>Le </a:t>
            </a:r>
            <a:r>
              <a:rPr lang="ga-IE" sz="800" dirty="0" smtClean="0"/>
              <a:t>caoinchead ó Leabharlann Náisiúnta na hÉireann</a:t>
            </a:r>
            <a:endParaRPr lang="ga-IE" sz="800" dirty="0"/>
          </a:p>
        </p:txBody>
      </p:sp>
      <p:sp>
        <p:nvSpPr>
          <p:cNvPr id="2" name="TextBox 1"/>
          <p:cNvSpPr txBox="1"/>
          <p:nvPr/>
        </p:nvSpPr>
        <p:spPr>
          <a:xfrm>
            <a:off x="1005852" y="3610205"/>
            <a:ext cx="4061392" cy="307777"/>
          </a:xfrm>
          <a:prstGeom prst="rect">
            <a:avLst/>
          </a:prstGeom>
          <a:noFill/>
          <a:ln>
            <a:noFill/>
          </a:ln>
        </p:spPr>
        <p:txBody>
          <a:bodyPr wrap="square" rtlCol="0">
            <a:spAutoFit/>
          </a:bodyPr>
          <a:lstStyle/>
          <a:p>
            <a:pPr algn="ctr"/>
            <a:r>
              <a:rPr lang="ga-IE" sz="1400" dirty="0" smtClean="0">
                <a:latin typeface="Tw Cen MT" panose="020B0602020104020603" pitchFamily="34" charset="0"/>
                <a:ea typeface="MS PGothic" panose="020B0600070205080204" pitchFamily="34" charset="-128"/>
              </a:rPr>
              <a:t>Troid</a:t>
            </a:r>
            <a:r>
              <a:rPr lang="en-US" sz="1400" dirty="0" smtClean="0">
                <a:latin typeface="Tw Cen MT" panose="020B0602020104020603" pitchFamily="34" charset="0"/>
                <a:ea typeface="MS PGothic" panose="020B0600070205080204" pitchFamily="34" charset="-128"/>
              </a:rPr>
              <a:t> </a:t>
            </a:r>
            <a:r>
              <a:rPr lang="ga-IE" sz="1400" dirty="0" smtClean="0">
                <a:latin typeface="Tw Cen MT" panose="020B0602020104020603" pitchFamily="34" charset="0"/>
                <a:ea typeface="MS PGothic" panose="020B0600070205080204" pitchFamily="34" charset="-128"/>
              </a:rPr>
              <a:t>i gceantar na gCeithre Cúirteanna</a:t>
            </a:r>
            <a:endParaRPr lang="ga-IE" sz="1400" dirty="0">
              <a:latin typeface="Tw Cen MT" panose="020B0602020104020603" pitchFamily="34" charset="0"/>
              <a:ea typeface="MS PGothic" panose="020B0600070205080204" pitchFamily="34" charset="-128"/>
            </a:endParaRPr>
          </a:p>
        </p:txBody>
      </p:sp>
      <p:sp>
        <p:nvSpPr>
          <p:cNvPr id="13" name="TextBox 12"/>
          <p:cNvSpPr txBox="1"/>
          <p:nvPr/>
        </p:nvSpPr>
        <p:spPr>
          <a:xfrm>
            <a:off x="6612982" y="4365339"/>
            <a:ext cx="5463381" cy="307777"/>
          </a:xfrm>
          <a:prstGeom prst="rect">
            <a:avLst/>
          </a:prstGeom>
          <a:noFill/>
        </p:spPr>
        <p:txBody>
          <a:bodyPr wrap="square" rtlCol="0">
            <a:spAutoFit/>
          </a:bodyPr>
          <a:lstStyle/>
          <a:p>
            <a:r>
              <a:rPr lang="ga-IE" sz="1400" dirty="0" smtClean="0">
                <a:latin typeface="Tw Cen MT" panose="020B0602020104020603" pitchFamily="34" charset="0"/>
                <a:ea typeface="MS PGothic" panose="020B0600070205080204" pitchFamily="34" charset="-128"/>
              </a:rPr>
              <a:t>Baill den Chros Dhearg ag cur cóir leighis ar </a:t>
            </a:r>
            <a:r>
              <a:rPr lang="ga-IE" sz="1400" dirty="0" err="1" smtClean="0">
                <a:latin typeface="Tw Cen MT" panose="020B0602020104020603" pitchFamily="34" charset="0"/>
                <a:ea typeface="MS PGothic" panose="020B0600070205080204" pitchFamily="34" charset="-128"/>
              </a:rPr>
              <a:t>shaighdiúir</a:t>
            </a:r>
            <a:r>
              <a:rPr lang="ga-IE" sz="1400" dirty="0" smtClean="0">
                <a:latin typeface="Tw Cen MT" panose="020B0602020104020603" pitchFamily="34" charset="0"/>
                <a:ea typeface="MS PGothic" panose="020B0600070205080204" pitchFamily="34" charset="-128"/>
              </a:rPr>
              <a:t> leonta</a:t>
            </a:r>
            <a:endParaRPr lang="ga-IE" sz="1400" dirty="0">
              <a:latin typeface="Tw Cen MT" panose="020B0602020104020603" pitchFamily="34" charset="0"/>
              <a:ea typeface="MS PGothic" panose="020B0600070205080204" pitchFamily="34" charset="-128"/>
            </a:endParaRPr>
          </a:p>
        </p:txBody>
      </p:sp>
    </p:spTree>
    <p:extLst>
      <p:ext uri="{BB962C8B-B14F-4D97-AF65-F5344CB8AC3E}">
        <p14:creationId xmlns:p14="http://schemas.microsoft.com/office/powerpoint/2010/main" val="282204888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p:cNvSpPr/>
          <p:nvPr/>
        </p:nvSpPr>
        <p:spPr>
          <a:xfrm>
            <a:off x="144379" y="253219"/>
            <a:ext cx="11875167" cy="6264000"/>
          </a:xfrm>
          <a:prstGeom prst="rect">
            <a:avLst/>
          </a:prstGeom>
          <a:solidFill>
            <a:schemeClr val="bg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sp>
        <p:nvSpPr>
          <p:cNvPr id="6" name="Rectangle 5"/>
          <p:cNvSpPr/>
          <p:nvPr/>
        </p:nvSpPr>
        <p:spPr>
          <a:xfrm>
            <a:off x="6364638" y="748449"/>
            <a:ext cx="5005137" cy="2078666"/>
          </a:xfrm>
          <a:prstGeom prst="rect">
            <a:avLst/>
          </a:prstGeom>
          <a:solidFill>
            <a:schemeClr val="bg1">
              <a:lumMod val="75000"/>
            </a:schemeClr>
          </a:solidFill>
          <a:ln w="635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altLang="en-US" sz="2000" dirty="0" smtClean="0">
                <a:solidFill>
                  <a:schemeClr val="tx1"/>
                </a:solidFill>
                <a:latin typeface="Tw Cen MT" panose="020B0602020104020603" pitchFamily="34" charset="0"/>
                <a:ea typeface="MS PGothic" panose="020B0600070205080204" pitchFamily="34" charset="-128"/>
              </a:rPr>
              <a:t>Ar an 22 Lúnasa 1922 bhí Micheál </a:t>
            </a:r>
            <a:br>
              <a:rPr lang="ga-IE" altLang="en-US" sz="2000" dirty="0" smtClean="0">
                <a:solidFill>
                  <a:schemeClr val="tx1"/>
                </a:solidFill>
                <a:latin typeface="Tw Cen MT" panose="020B0602020104020603" pitchFamily="34" charset="0"/>
                <a:ea typeface="MS PGothic" panose="020B0600070205080204" pitchFamily="34" charset="-128"/>
              </a:rPr>
            </a:br>
            <a:r>
              <a:rPr lang="ga-IE" altLang="en-US" sz="2000" dirty="0" smtClean="0">
                <a:solidFill>
                  <a:schemeClr val="tx1"/>
                </a:solidFill>
                <a:latin typeface="Tw Cen MT" panose="020B0602020104020603" pitchFamily="34" charset="0"/>
                <a:ea typeface="MS PGothic" panose="020B0600070205080204" pitchFamily="34" charset="-128"/>
              </a:rPr>
              <a:t>Ó Coileáin ag taisteal trí Chontae Chorcaí. </a:t>
            </a:r>
            <a:r>
              <a:rPr lang="en-US" altLang="en-US" sz="2000" dirty="0" smtClean="0">
                <a:solidFill>
                  <a:schemeClr val="tx1"/>
                </a:solidFill>
                <a:latin typeface="Tw Cen MT" panose="020B0602020104020603" pitchFamily="34" charset="0"/>
                <a:ea typeface="MS PGothic" panose="020B0600070205080204" pitchFamily="34" charset="-128"/>
              </a:rPr>
              <a:t/>
            </a:r>
            <a:br>
              <a:rPr lang="en-US" altLang="en-US" sz="2000" dirty="0" smtClean="0">
                <a:solidFill>
                  <a:schemeClr val="tx1"/>
                </a:solidFill>
                <a:latin typeface="Tw Cen MT" panose="020B0602020104020603" pitchFamily="34" charset="0"/>
                <a:ea typeface="MS PGothic" panose="020B0600070205080204" pitchFamily="34" charset="-128"/>
              </a:rPr>
            </a:br>
            <a:r>
              <a:rPr lang="ga-IE" altLang="en-US" sz="2000" dirty="0">
                <a:solidFill>
                  <a:schemeClr val="tx1"/>
                </a:solidFill>
                <a:latin typeface="Tw Cen MT" panose="020B0602020104020603" pitchFamily="34" charset="0"/>
                <a:ea typeface="MS PGothic" panose="020B0600070205080204" pitchFamily="34" charset="-128"/>
              </a:rPr>
              <a:t>In éineacht leis, bhí gluaisrothar agus carr armúrtha chomh maith le leoraí gan díon </a:t>
            </a:r>
            <a:r>
              <a:rPr lang="en-IE" altLang="en-US" sz="2000" dirty="0" smtClean="0">
                <a:solidFill>
                  <a:schemeClr val="tx1"/>
                </a:solidFill>
                <a:latin typeface="Tw Cen MT" panose="020B0602020104020603" pitchFamily="34" charset="0"/>
                <a:ea typeface="MS PGothic" panose="020B0600070205080204" pitchFamily="34" charset="-128"/>
              </a:rPr>
              <a:t/>
            </a:r>
            <a:br>
              <a:rPr lang="en-IE" altLang="en-US" sz="2000" dirty="0" smtClean="0">
                <a:solidFill>
                  <a:schemeClr val="tx1"/>
                </a:solidFill>
                <a:latin typeface="Tw Cen MT" panose="020B0602020104020603" pitchFamily="34" charset="0"/>
                <a:ea typeface="MS PGothic" panose="020B0600070205080204" pitchFamily="34" charset="-128"/>
              </a:rPr>
            </a:br>
            <a:r>
              <a:rPr lang="ga-IE" altLang="en-US" sz="2000" dirty="0" smtClean="0">
                <a:solidFill>
                  <a:schemeClr val="tx1"/>
                </a:solidFill>
                <a:latin typeface="Tw Cen MT" panose="020B0602020104020603" pitchFamily="34" charset="0"/>
                <a:ea typeface="MS PGothic" panose="020B0600070205080204" pitchFamily="34" charset="-128"/>
              </a:rPr>
              <a:t>ina </a:t>
            </a:r>
            <a:r>
              <a:rPr lang="ga-IE" altLang="en-US" sz="2000" dirty="0">
                <a:solidFill>
                  <a:schemeClr val="tx1"/>
                </a:solidFill>
                <a:latin typeface="Tw Cen MT" panose="020B0602020104020603" pitchFamily="34" charset="0"/>
                <a:ea typeface="MS PGothic" panose="020B0600070205080204" pitchFamily="34" charset="-128"/>
              </a:rPr>
              <a:t>raibh deichniúr fear </a:t>
            </a:r>
            <a:r>
              <a:rPr lang="ga-IE" altLang="en-US" sz="2000" dirty="0" smtClean="0">
                <a:solidFill>
                  <a:schemeClr val="tx1"/>
                </a:solidFill>
                <a:latin typeface="Tw Cen MT" panose="020B0602020104020603" pitchFamily="34" charset="0"/>
                <a:ea typeface="MS PGothic" panose="020B0600070205080204" pitchFamily="34" charset="-128"/>
              </a:rPr>
              <a:t>gunna</a:t>
            </a:r>
            <a:r>
              <a:rPr lang="en-IE" altLang="en-US" sz="2000" dirty="0" smtClean="0">
                <a:solidFill>
                  <a:schemeClr val="tx1"/>
                </a:solidFill>
                <a:latin typeface="Tw Cen MT" panose="020B0602020104020603" pitchFamily="34" charset="0"/>
                <a:ea typeface="MS PGothic" panose="020B0600070205080204" pitchFamily="34" charset="-128"/>
              </a:rPr>
              <a:t>. </a:t>
            </a:r>
            <a:r>
              <a:rPr lang="ga-IE" altLang="en-US" sz="2000" dirty="0" smtClean="0">
                <a:solidFill>
                  <a:schemeClr val="tx1"/>
                </a:solidFill>
                <a:latin typeface="Tw Cen MT" panose="020B0602020104020603" pitchFamily="34" charset="0"/>
                <a:ea typeface="MS PGothic" panose="020B0600070205080204" pitchFamily="34" charset="-128"/>
              </a:rPr>
              <a:t>Bhí sé féin </a:t>
            </a:r>
            <a:r>
              <a:rPr lang="en-IE" altLang="en-US" sz="2000" dirty="0" smtClean="0">
                <a:solidFill>
                  <a:schemeClr val="tx1"/>
                </a:solidFill>
                <a:latin typeface="Tw Cen MT" panose="020B0602020104020603" pitchFamily="34" charset="0"/>
                <a:ea typeface="MS PGothic" panose="020B0600070205080204" pitchFamily="34" charset="-128"/>
              </a:rPr>
              <a:t/>
            </a:r>
            <a:br>
              <a:rPr lang="en-IE" altLang="en-US" sz="2000" dirty="0" smtClean="0">
                <a:solidFill>
                  <a:schemeClr val="tx1"/>
                </a:solidFill>
                <a:latin typeface="Tw Cen MT" panose="020B0602020104020603" pitchFamily="34" charset="0"/>
                <a:ea typeface="MS PGothic" panose="020B0600070205080204" pitchFamily="34" charset="-128"/>
              </a:rPr>
            </a:br>
            <a:r>
              <a:rPr lang="ga-IE" altLang="en-US" sz="2000" dirty="0" smtClean="0">
                <a:solidFill>
                  <a:schemeClr val="tx1"/>
                </a:solidFill>
                <a:latin typeface="Tw Cen MT" panose="020B0602020104020603" pitchFamily="34" charset="0"/>
                <a:ea typeface="MS PGothic" panose="020B0600070205080204" pitchFamily="34" charset="-128"/>
              </a:rPr>
              <a:t>i </a:t>
            </a:r>
            <a:r>
              <a:rPr lang="ga-IE" altLang="en-US" sz="2000" dirty="0" err="1" smtClean="0">
                <a:solidFill>
                  <a:schemeClr val="tx1"/>
                </a:solidFill>
                <a:latin typeface="Tw Cen MT" panose="020B0602020104020603" pitchFamily="34" charset="0"/>
                <a:ea typeface="MS PGothic" panose="020B0600070205080204" pitchFamily="34" charset="-128"/>
              </a:rPr>
              <a:t>ngnáthcharr</a:t>
            </a:r>
            <a:r>
              <a:rPr lang="ga-IE" altLang="en-US" sz="2000" dirty="0" smtClean="0">
                <a:solidFill>
                  <a:schemeClr val="tx1"/>
                </a:solidFill>
                <a:latin typeface="Tw Cen MT" panose="020B0602020104020603" pitchFamily="34" charset="0"/>
                <a:ea typeface="MS PGothic" panose="020B0600070205080204" pitchFamily="34" charset="-128"/>
              </a:rPr>
              <a:t> gan díon. </a:t>
            </a:r>
            <a:endParaRPr lang="ga-IE" altLang="en-US" sz="2000" dirty="0">
              <a:solidFill>
                <a:schemeClr val="tx1"/>
              </a:solidFill>
              <a:latin typeface="Tw Cen MT" panose="020B0602020104020603" pitchFamily="34" charset="0"/>
              <a:ea typeface="MS PGothic" panose="020B0600070205080204" pitchFamily="34" charset="-128"/>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034922" y="1316546"/>
            <a:ext cx="3015723" cy="4142960"/>
          </a:xfrm>
          <a:prstGeom prst="rect">
            <a:avLst/>
          </a:prstGeom>
          <a:noFill/>
          <a:ln>
            <a:solidFill>
              <a:schemeClr val="accent6">
                <a:lumMod val="75000"/>
              </a:schemeClr>
            </a:solid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6364638" y="4905694"/>
            <a:ext cx="5005137" cy="1224000"/>
          </a:xfrm>
          <a:prstGeom prst="rect">
            <a:avLst/>
          </a:prstGeom>
          <a:solidFill>
            <a:schemeClr val="bg1">
              <a:lumMod val="75000"/>
            </a:schemeClr>
          </a:solidFill>
          <a:ln w="635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ga-IE" altLang="en-US" sz="1600" dirty="0" smtClean="0">
              <a:solidFill>
                <a:schemeClr val="tx1"/>
              </a:solidFill>
              <a:latin typeface="Comic Sans MS" panose="030F0702030302020204" pitchFamily="66" charset="0"/>
              <a:ea typeface="MS PGothic" panose="020B0600070205080204" pitchFamily="34" charset="-128"/>
            </a:endParaRPr>
          </a:p>
          <a:p>
            <a:pPr algn="ctr">
              <a:defRPr/>
            </a:pPr>
            <a:r>
              <a:rPr lang="ga-IE" altLang="en-US" sz="2000" dirty="0" smtClean="0">
                <a:solidFill>
                  <a:schemeClr val="tx1"/>
                </a:solidFill>
                <a:latin typeface="Tw Cen MT" panose="020B0602020104020603" pitchFamily="34" charset="0"/>
                <a:ea typeface="MS PGothic" panose="020B0600070205080204" pitchFamily="34" charset="-128"/>
              </a:rPr>
              <a:t>Mhair an troid</a:t>
            </a:r>
            <a:r>
              <a:rPr lang="en-US" altLang="en-US" sz="2000" dirty="0" smtClean="0">
                <a:solidFill>
                  <a:schemeClr val="tx1"/>
                </a:solidFill>
                <a:latin typeface="Tw Cen MT" panose="020B0602020104020603" pitchFamily="34" charset="0"/>
                <a:ea typeface="MS PGothic" panose="020B0600070205080204" pitchFamily="34" charset="-128"/>
              </a:rPr>
              <a:t> </a:t>
            </a:r>
            <a:r>
              <a:rPr lang="ga-IE" altLang="en-US" sz="2000" dirty="0" smtClean="0">
                <a:solidFill>
                  <a:schemeClr val="tx1"/>
                </a:solidFill>
                <a:latin typeface="Tw Cen MT" panose="020B0602020104020603" pitchFamily="34" charset="0"/>
                <a:ea typeface="MS PGothic" panose="020B0600070205080204" pitchFamily="34" charset="-128"/>
              </a:rPr>
              <a:t>idir fiche agus tríocha nóiméad. Bhuail piléar cloigeann Mhichíl Uí Choileáin. Fuair sé bás ansin i mBéal na </a:t>
            </a:r>
            <a:r>
              <a:rPr lang="ga-IE" altLang="en-US" sz="2000" dirty="0" err="1" smtClean="0">
                <a:solidFill>
                  <a:schemeClr val="tx1"/>
                </a:solidFill>
                <a:latin typeface="Tw Cen MT" panose="020B0602020104020603" pitchFamily="34" charset="0"/>
                <a:ea typeface="MS PGothic" panose="020B0600070205080204" pitchFamily="34" charset="-128"/>
              </a:rPr>
              <a:t>Blá</a:t>
            </a:r>
            <a:r>
              <a:rPr lang="ga-IE" altLang="en-US" sz="2000" dirty="0" smtClean="0">
                <a:solidFill>
                  <a:schemeClr val="tx1"/>
                </a:solidFill>
                <a:latin typeface="Tw Cen MT" panose="020B0602020104020603" pitchFamily="34" charset="0"/>
                <a:ea typeface="MS PGothic" panose="020B0600070205080204" pitchFamily="34" charset="-128"/>
              </a:rPr>
              <a:t>. </a:t>
            </a:r>
          </a:p>
          <a:p>
            <a:pPr algn="ctr">
              <a:defRPr/>
            </a:pPr>
            <a:endParaRPr lang="ga-IE" altLang="en-US" sz="1600" dirty="0">
              <a:solidFill>
                <a:schemeClr val="tx1"/>
              </a:solidFill>
              <a:latin typeface="Comic Sans MS" panose="030F0702030302020204" pitchFamily="66" charset="0"/>
              <a:ea typeface="MS PGothic" panose="020B0600070205080204" pitchFamily="34" charset="-128"/>
            </a:endParaRPr>
          </a:p>
        </p:txBody>
      </p:sp>
      <p:sp>
        <p:nvSpPr>
          <p:cNvPr id="11" name="Rectangle 10"/>
          <p:cNvSpPr/>
          <p:nvPr/>
        </p:nvSpPr>
        <p:spPr>
          <a:xfrm>
            <a:off x="6364638" y="2971123"/>
            <a:ext cx="5005137" cy="1790245"/>
          </a:xfrm>
          <a:prstGeom prst="rect">
            <a:avLst/>
          </a:prstGeom>
          <a:solidFill>
            <a:schemeClr val="bg1">
              <a:lumMod val="75000"/>
            </a:schemeClr>
          </a:solidFill>
          <a:ln w="635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altLang="en-US" sz="2000" dirty="0" smtClean="0">
                <a:solidFill>
                  <a:schemeClr val="tx1"/>
                </a:solidFill>
                <a:latin typeface="Tw Cen MT" panose="020B0602020104020603" pitchFamily="34" charset="0"/>
                <a:ea typeface="MS PGothic" panose="020B0600070205080204" pitchFamily="34" charset="-128"/>
              </a:rPr>
              <a:t>Rinneadh luíochán orthu agus iad ag taisteal</a:t>
            </a:r>
          </a:p>
          <a:p>
            <a:pPr algn="ctr">
              <a:defRPr/>
            </a:pPr>
            <a:r>
              <a:rPr lang="ga-IE" altLang="en-US" sz="2000" dirty="0" smtClean="0">
                <a:solidFill>
                  <a:schemeClr val="tx1"/>
                </a:solidFill>
                <a:latin typeface="Tw Cen MT" panose="020B0602020104020603" pitchFamily="34" charset="0"/>
                <a:ea typeface="MS PGothic" panose="020B0600070205080204" pitchFamily="34" charset="-128"/>
              </a:rPr>
              <a:t>trí Bhéal na </a:t>
            </a:r>
            <a:r>
              <a:rPr lang="ga-IE" altLang="en-US" sz="2000" dirty="0" err="1" smtClean="0">
                <a:solidFill>
                  <a:schemeClr val="tx1"/>
                </a:solidFill>
                <a:latin typeface="Tw Cen MT" panose="020B0602020104020603" pitchFamily="34" charset="0"/>
                <a:ea typeface="MS PGothic" panose="020B0600070205080204" pitchFamily="34" charset="-128"/>
              </a:rPr>
              <a:t>Blá</a:t>
            </a:r>
            <a:r>
              <a:rPr lang="ga-IE" altLang="en-US" sz="2000" dirty="0" smtClean="0">
                <a:solidFill>
                  <a:schemeClr val="tx1"/>
                </a:solidFill>
                <a:latin typeface="Tw Cen MT" panose="020B0602020104020603" pitchFamily="34" charset="0"/>
                <a:ea typeface="MS PGothic" panose="020B0600070205080204" pitchFamily="34" charset="-128"/>
              </a:rPr>
              <a:t> i gContae Chorcaí. Bhí fir</a:t>
            </a:r>
          </a:p>
          <a:p>
            <a:pPr algn="ctr">
              <a:defRPr/>
            </a:pPr>
            <a:r>
              <a:rPr lang="ga-IE" altLang="en-US" sz="2000" dirty="0" smtClean="0">
                <a:solidFill>
                  <a:schemeClr val="tx1"/>
                </a:solidFill>
                <a:latin typeface="Tw Cen MT" panose="020B0602020104020603" pitchFamily="34" charset="0"/>
                <a:ea typeface="MS PGothic" panose="020B0600070205080204" pitchFamily="34" charset="-128"/>
              </a:rPr>
              <a:t>i bhfolach sna cnoic os a gcionn agus thosaigh siad ag scaoileadh leo. Stop an Coileánach agus a chuid fear agus scaoil ar ais leo.</a:t>
            </a:r>
          </a:p>
        </p:txBody>
      </p:sp>
      <p:sp>
        <p:nvSpPr>
          <p:cNvPr id="9" name="Bosca téacs 2"/>
          <p:cNvSpPr txBox="1"/>
          <p:nvPr/>
        </p:nvSpPr>
        <p:spPr>
          <a:xfrm rot="16200000">
            <a:off x="590948" y="4015532"/>
            <a:ext cx="2672502" cy="215446"/>
          </a:xfrm>
          <a:prstGeom prst="rect">
            <a:avLst/>
          </a:prstGeom>
          <a:noFill/>
        </p:spPr>
        <p:txBody>
          <a:bodyPr wrap="square" rtlCol="0">
            <a:spAutoFit/>
          </a:bodyPr>
          <a:lstStyle/>
          <a:p>
            <a:r>
              <a:rPr lang="en-US" sz="800" dirty="0" smtClean="0"/>
              <a:t>Le </a:t>
            </a:r>
            <a:r>
              <a:rPr lang="ga-IE" sz="800" dirty="0" smtClean="0"/>
              <a:t>caoinchead ó Leabharlann Náisiúnta na hÉireann</a:t>
            </a:r>
            <a:endParaRPr lang="ga-IE" sz="800" dirty="0"/>
          </a:p>
        </p:txBody>
      </p:sp>
    </p:spTree>
    <p:extLst>
      <p:ext uri="{BB962C8B-B14F-4D97-AF65-F5344CB8AC3E}">
        <p14:creationId xmlns:p14="http://schemas.microsoft.com/office/powerpoint/2010/main" val="25617537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1"/>
          <p:cNvSpPr/>
          <p:nvPr/>
        </p:nvSpPr>
        <p:spPr>
          <a:xfrm>
            <a:off x="144379" y="253219"/>
            <a:ext cx="11875167" cy="6264000"/>
          </a:xfrm>
          <a:prstGeom prst="rect">
            <a:avLst/>
          </a:prstGeom>
          <a:solidFill>
            <a:schemeClr val="bg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sp>
        <p:nvSpPr>
          <p:cNvPr id="6" name="Rectangle 5"/>
          <p:cNvSpPr/>
          <p:nvPr/>
        </p:nvSpPr>
        <p:spPr>
          <a:xfrm>
            <a:off x="5819753" y="2476553"/>
            <a:ext cx="5367579" cy="1911927"/>
          </a:xfrm>
          <a:prstGeom prst="rect">
            <a:avLst/>
          </a:prstGeom>
          <a:solidFill>
            <a:schemeClr val="bg1">
              <a:lumMod val="75000"/>
            </a:schemeClr>
          </a:solidFill>
          <a:ln w="635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altLang="en-US" sz="2000" dirty="0" smtClean="0">
                <a:solidFill>
                  <a:schemeClr val="tx1"/>
                </a:solidFill>
                <a:latin typeface="Tw Cen MT" panose="020B0602020104020603" pitchFamily="34" charset="0"/>
                <a:ea typeface="MS PGothic" panose="020B0600070205080204" pitchFamily="34" charset="-128"/>
              </a:rPr>
              <a:t>Ba bhuille tubaisteach bás Mhichíl Uí Choileáin </a:t>
            </a:r>
            <a:r>
              <a:rPr lang="en-IE" altLang="en-US" sz="2000" dirty="0" smtClean="0">
                <a:solidFill>
                  <a:schemeClr val="tx1"/>
                </a:solidFill>
                <a:latin typeface="Tw Cen MT" panose="020B0602020104020603" pitchFamily="34" charset="0"/>
                <a:ea typeface="MS PGothic" panose="020B0600070205080204" pitchFamily="34" charset="-128"/>
              </a:rPr>
              <a:t/>
            </a:r>
            <a:br>
              <a:rPr lang="en-IE" altLang="en-US" sz="2000" dirty="0" smtClean="0">
                <a:solidFill>
                  <a:schemeClr val="tx1"/>
                </a:solidFill>
                <a:latin typeface="Tw Cen MT" panose="020B0602020104020603" pitchFamily="34" charset="0"/>
                <a:ea typeface="MS PGothic" panose="020B0600070205080204" pitchFamily="34" charset="-128"/>
              </a:rPr>
            </a:br>
            <a:r>
              <a:rPr lang="ga-IE" altLang="en-US" sz="2000" dirty="0" smtClean="0">
                <a:solidFill>
                  <a:schemeClr val="tx1"/>
                </a:solidFill>
                <a:latin typeface="Tw Cen MT" panose="020B0602020104020603" pitchFamily="34" charset="0"/>
                <a:ea typeface="MS PGothic" panose="020B0600070205080204" pitchFamily="34" charset="-128"/>
              </a:rPr>
              <a:t>don stát nua. Ní raibh sé ach </a:t>
            </a:r>
            <a:r>
              <a:rPr lang="en-IE" altLang="en-US" sz="2000" dirty="0" smtClean="0">
                <a:solidFill>
                  <a:schemeClr val="tx1"/>
                </a:solidFill>
                <a:latin typeface="Tw Cen MT" panose="020B0602020104020603" pitchFamily="34" charset="0"/>
                <a:ea typeface="MS PGothic" panose="020B0600070205080204" pitchFamily="34" charset="-128"/>
              </a:rPr>
              <a:t>31 </a:t>
            </a:r>
            <a:r>
              <a:rPr lang="ga-IE" altLang="en-US" sz="2000" dirty="0" smtClean="0">
                <a:solidFill>
                  <a:schemeClr val="tx1"/>
                </a:solidFill>
                <a:latin typeface="Tw Cen MT" panose="020B0602020104020603" pitchFamily="34" charset="0"/>
                <a:ea typeface="MS PGothic" panose="020B0600070205080204" pitchFamily="34" charset="-128"/>
              </a:rPr>
              <a:t>bliain</a:t>
            </a:r>
            <a:r>
              <a:rPr lang="en-IE" altLang="en-US" sz="2000" dirty="0" smtClean="0">
                <a:solidFill>
                  <a:schemeClr val="tx1"/>
                </a:solidFill>
                <a:latin typeface="Tw Cen MT" panose="020B0602020104020603" pitchFamily="34" charset="0"/>
                <a:ea typeface="MS PGothic" panose="020B0600070205080204" pitchFamily="34" charset="-128"/>
              </a:rPr>
              <a:t> </a:t>
            </a:r>
            <a:r>
              <a:rPr lang="ga-IE" altLang="en-US" sz="2000" dirty="0" smtClean="0">
                <a:solidFill>
                  <a:schemeClr val="tx1"/>
                </a:solidFill>
                <a:latin typeface="Tw Cen MT" panose="020B0602020104020603" pitchFamily="34" charset="0"/>
                <a:ea typeface="MS PGothic" panose="020B0600070205080204" pitchFamily="34" charset="-128"/>
              </a:rPr>
              <a:t>d’aois. </a:t>
            </a:r>
            <a:br>
              <a:rPr lang="ga-IE" altLang="en-US" sz="2000" dirty="0" smtClean="0">
                <a:solidFill>
                  <a:schemeClr val="tx1"/>
                </a:solidFill>
                <a:latin typeface="Tw Cen MT" panose="020B0602020104020603" pitchFamily="34" charset="0"/>
                <a:ea typeface="MS PGothic" panose="020B0600070205080204" pitchFamily="34" charset="-128"/>
              </a:rPr>
            </a:br>
            <a:r>
              <a:rPr lang="ga-IE" altLang="en-US" sz="2000" dirty="0" smtClean="0">
                <a:solidFill>
                  <a:schemeClr val="tx1"/>
                </a:solidFill>
                <a:latin typeface="Tw Cen MT" panose="020B0602020104020603" pitchFamily="34" charset="0"/>
                <a:ea typeface="MS PGothic" panose="020B0600070205080204" pitchFamily="34" charset="-128"/>
              </a:rPr>
              <a:t>Bhí an ceart aige nuair a dúirt sé go raibh barántas a bháis féin sínithe aige nuair a shínigh </a:t>
            </a:r>
            <a:r>
              <a:rPr lang="en-IE" altLang="en-US" sz="2000" dirty="0" smtClean="0">
                <a:solidFill>
                  <a:schemeClr val="tx1"/>
                </a:solidFill>
                <a:latin typeface="Tw Cen MT" panose="020B0602020104020603" pitchFamily="34" charset="0"/>
                <a:ea typeface="MS PGothic" panose="020B0600070205080204" pitchFamily="34" charset="-128"/>
              </a:rPr>
              <a:t/>
            </a:r>
            <a:br>
              <a:rPr lang="en-IE" altLang="en-US" sz="2000" dirty="0" smtClean="0">
                <a:solidFill>
                  <a:schemeClr val="tx1"/>
                </a:solidFill>
                <a:latin typeface="Tw Cen MT" panose="020B0602020104020603" pitchFamily="34" charset="0"/>
                <a:ea typeface="MS PGothic" panose="020B0600070205080204" pitchFamily="34" charset="-128"/>
              </a:rPr>
            </a:br>
            <a:r>
              <a:rPr lang="ga-IE" altLang="en-US" sz="2000" dirty="0" smtClean="0">
                <a:solidFill>
                  <a:schemeClr val="tx1"/>
                </a:solidFill>
                <a:latin typeface="Tw Cen MT" panose="020B0602020104020603" pitchFamily="34" charset="0"/>
                <a:ea typeface="MS PGothic" panose="020B0600070205080204" pitchFamily="34" charset="-128"/>
              </a:rPr>
              <a:t>sé an Conradh Angla-Éireannach.</a:t>
            </a:r>
            <a:endParaRPr lang="ga-IE" altLang="en-US" sz="2000" dirty="0">
              <a:solidFill>
                <a:schemeClr val="tx1"/>
              </a:solidFill>
              <a:latin typeface="Tw Cen MT" panose="020B0602020104020603" pitchFamily="34" charset="0"/>
              <a:ea typeface="MS PGothic" panose="020B0600070205080204" pitchFamily="34" charset="-128"/>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771" y="1649437"/>
            <a:ext cx="4762830" cy="3566160"/>
          </a:xfrm>
          <a:prstGeom prst="rect">
            <a:avLst/>
          </a:prstGeom>
        </p:spPr>
      </p:pic>
      <p:sp>
        <p:nvSpPr>
          <p:cNvPr id="7" name="Bosca téacs 2"/>
          <p:cNvSpPr txBox="1"/>
          <p:nvPr/>
        </p:nvSpPr>
        <p:spPr>
          <a:xfrm rot="16200000">
            <a:off x="-802203" y="3747610"/>
            <a:ext cx="2672502" cy="215446"/>
          </a:xfrm>
          <a:prstGeom prst="rect">
            <a:avLst/>
          </a:prstGeom>
          <a:noFill/>
        </p:spPr>
        <p:txBody>
          <a:bodyPr wrap="square" rtlCol="0">
            <a:spAutoFit/>
          </a:bodyPr>
          <a:lstStyle/>
          <a:p>
            <a:r>
              <a:rPr lang="en-US" sz="800" dirty="0" smtClean="0"/>
              <a:t>Le </a:t>
            </a:r>
            <a:r>
              <a:rPr lang="ga-IE" sz="800" dirty="0" smtClean="0"/>
              <a:t>caoinchead ó Leabharlann Náisiúnta na hÉireann</a:t>
            </a:r>
            <a:endParaRPr lang="ga-IE" sz="800" dirty="0"/>
          </a:p>
        </p:txBody>
      </p:sp>
    </p:spTree>
    <p:extLst>
      <p:ext uri="{BB962C8B-B14F-4D97-AF65-F5344CB8AC3E}">
        <p14:creationId xmlns:p14="http://schemas.microsoft.com/office/powerpoint/2010/main" val="201557808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1"/>
          <p:cNvSpPr/>
          <p:nvPr/>
        </p:nvSpPr>
        <p:spPr>
          <a:xfrm>
            <a:off x="144379" y="253219"/>
            <a:ext cx="11875167" cy="6264000"/>
          </a:xfrm>
          <a:prstGeom prst="rect">
            <a:avLst/>
          </a:prstGeom>
          <a:solidFill>
            <a:schemeClr val="bg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solidFill>
                <a:prstClr val="white"/>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6591" y="1087499"/>
            <a:ext cx="5553775" cy="3916759"/>
          </a:xfrm>
          <a:prstGeom prst="rect">
            <a:avLst/>
          </a:prstGeom>
        </p:spPr>
      </p:pic>
      <p:sp>
        <p:nvSpPr>
          <p:cNvPr id="8" name="Rectangle 7"/>
          <p:cNvSpPr/>
          <p:nvPr/>
        </p:nvSpPr>
        <p:spPr>
          <a:xfrm>
            <a:off x="1272064" y="2253045"/>
            <a:ext cx="3413048" cy="1800000"/>
          </a:xfrm>
          <a:prstGeom prst="rect">
            <a:avLst/>
          </a:prstGeom>
          <a:solidFill>
            <a:schemeClr val="bg1">
              <a:lumMod val="75000"/>
            </a:schemeClr>
          </a:solidFill>
          <a:ln w="635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altLang="en-US" sz="2000" dirty="0" smtClean="0">
                <a:solidFill>
                  <a:prstClr val="black"/>
                </a:solidFill>
                <a:latin typeface="Tw Cen MT" panose="020B0602020104020603" pitchFamily="34" charset="0"/>
                <a:ea typeface="MS PGothic" panose="020B0600070205080204" pitchFamily="34" charset="-128"/>
              </a:rPr>
              <a:t>Cuireadh Micheál Ó Coileáin </a:t>
            </a:r>
            <a:r>
              <a:rPr lang="en-IE" altLang="en-US" sz="2000" dirty="0" smtClean="0">
                <a:solidFill>
                  <a:prstClr val="black"/>
                </a:solidFill>
                <a:latin typeface="Tw Cen MT" panose="020B0602020104020603" pitchFamily="34" charset="0"/>
                <a:ea typeface="MS PGothic" panose="020B0600070205080204" pitchFamily="34" charset="-128"/>
              </a:rPr>
              <a:t/>
            </a:r>
            <a:br>
              <a:rPr lang="en-IE" altLang="en-US" sz="2000" dirty="0" smtClean="0">
                <a:solidFill>
                  <a:prstClr val="black"/>
                </a:solidFill>
                <a:latin typeface="Tw Cen MT" panose="020B0602020104020603" pitchFamily="34" charset="0"/>
                <a:ea typeface="MS PGothic" panose="020B0600070205080204" pitchFamily="34" charset="-128"/>
              </a:rPr>
            </a:br>
            <a:r>
              <a:rPr lang="ga-IE" altLang="en-US" sz="2000" dirty="0" smtClean="0">
                <a:solidFill>
                  <a:prstClr val="black"/>
                </a:solidFill>
                <a:latin typeface="Tw Cen MT" panose="020B0602020104020603" pitchFamily="34" charset="0"/>
                <a:ea typeface="MS PGothic" panose="020B0600070205080204" pitchFamily="34" charset="-128"/>
              </a:rPr>
              <a:t>i reilig Ghlas Naíon. </a:t>
            </a:r>
            <a:r>
              <a:rPr lang="en-IE" altLang="en-US" sz="2000" dirty="0" smtClean="0">
                <a:solidFill>
                  <a:prstClr val="black"/>
                </a:solidFill>
                <a:latin typeface="Tw Cen MT" panose="020B0602020104020603" pitchFamily="34" charset="0"/>
                <a:ea typeface="MS PGothic" panose="020B0600070205080204" pitchFamily="34" charset="-128"/>
              </a:rPr>
              <a:t/>
            </a:r>
            <a:br>
              <a:rPr lang="en-IE" altLang="en-US" sz="2000" dirty="0" smtClean="0">
                <a:solidFill>
                  <a:prstClr val="black"/>
                </a:solidFill>
                <a:latin typeface="Tw Cen MT" panose="020B0602020104020603" pitchFamily="34" charset="0"/>
                <a:ea typeface="MS PGothic" panose="020B0600070205080204" pitchFamily="34" charset="-128"/>
              </a:rPr>
            </a:br>
            <a:r>
              <a:rPr lang="ga-IE" altLang="en-US" sz="2000" dirty="0">
                <a:solidFill>
                  <a:prstClr val="black"/>
                </a:solidFill>
                <a:latin typeface="Tw Cen MT" panose="020B0602020104020603" pitchFamily="34" charset="0"/>
                <a:ea typeface="MS PGothic" panose="020B0600070205080204" pitchFamily="34" charset="-128"/>
              </a:rPr>
              <a:t>Sheas na mílte daoine ar </a:t>
            </a:r>
            <a:r>
              <a:rPr lang="ga-IE" altLang="en-US" sz="2000" dirty="0" smtClean="0">
                <a:solidFill>
                  <a:prstClr val="black"/>
                </a:solidFill>
                <a:latin typeface="Tw Cen MT" panose="020B0602020104020603" pitchFamily="34" charset="0"/>
                <a:ea typeface="MS PGothic" panose="020B0600070205080204" pitchFamily="34" charset="-128"/>
              </a:rPr>
              <a:t>thaobh </a:t>
            </a:r>
            <a:r>
              <a:rPr lang="ga-IE" altLang="en-US" sz="2000" dirty="0">
                <a:solidFill>
                  <a:prstClr val="black"/>
                </a:solidFill>
                <a:latin typeface="Tw Cen MT" panose="020B0602020104020603" pitchFamily="34" charset="0"/>
                <a:ea typeface="MS PGothic" panose="020B0600070205080204" pitchFamily="34" charset="-128"/>
              </a:rPr>
              <a:t>an bhóthair agus </a:t>
            </a:r>
            <a:r>
              <a:rPr lang="en-US" altLang="en-US" sz="2000" dirty="0" smtClean="0">
                <a:solidFill>
                  <a:prstClr val="black"/>
                </a:solidFill>
                <a:latin typeface="Tw Cen MT" panose="020B0602020104020603" pitchFamily="34" charset="0"/>
                <a:ea typeface="MS PGothic" panose="020B0600070205080204" pitchFamily="34" charset="-128"/>
              </a:rPr>
              <a:t/>
            </a:r>
            <a:br>
              <a:rPr lang="en-US" altLang="en-US" sz="2000" dirty="0" smtClean="0">
                <a:solidFill>
                  <a:prstClr val="black"/>
                </a:solidFill>
                <a:latin typeface="Tw Cen MT" panose="020B0602020104020603" pitchFamily="34" charset="0"/>
                <a:ea typeface="MS PGothic" panose="020B0600070205080204" pitchFamily="34" charset="-128"/>
              </a:rPr>
            </a:br>
            <a:r>
              <a:rPr lang="ga-IE" altLang="en-US" sz="2000" dirty="0" smtClean="0">
                <a:solidFill>
                  <a:prstClr val="black"/>
                </a:solidFill>
                <a:latin typeface="Tw Cen MT" panose="020B0602020104020603" pitchFamily="34" charset="0"/>
                <a:ea typeface="MS PGothic" panose="020B0600070205080204" pitchFamily="34" charset="-128"/>
              </a:rPr>
              <a:t>a </a:t>
            </a:r>
            <a:r>
              <a:rPr lang="ga-IE" altLang="en-US" sz="2000" dirty="0">
                <a:solidFill>
                  <a:prstClr val="black"/>
                </a:solidFill>
                <a:latin typeface="Tw Cen MT" panose="020B0602020104020603" pitchFamily="34" charset="0"/>
                <a:ea typeface="MS PGothic" panose="020B0600070205080204" pitchFamily="34" charset="-128"/>
              </a:rPr>
              <a:t>shochraid ag dul thar bráid.</a:t>
            </a:r>
          </a:p>
        </p:txBody>
      </p:sp>
      <p:sp>
        <p:nvSpPr>
          <p:cNvPr id="2" name="TextBox 1"/>
          <p:cNvSpPr txBox="1"/>
          <p:nvPr/>
        </p:nvSpPr>
        <p:spPr>
          <a:xfrm flipH="1">
            <a:off x="2050289" y="5557253"/>
            <a:ext cx="8063346" cy="707886"/>
          </a:xfrm>
          <a:prstGeom prst="rect">
            <a:avLst/>
          </a:prstGeom>
          <a:solidFill>
            <a:srgbClr val="CCECFF"/>
          </a:solidFill>
          <a:ln>
            <a:solidFill>
              <a:schemeClr val="accent1"/>
            </a:solidFill>
          </a:ln>
        </p:spPr>
        <p:txBody>
          <a:bodyPr wrap="square" rtlCol="0">
            <a:spAutoFit/>
          </a:bodyPr>
          <a:lstStyle/>
          <a:p>
            <a:pPr algn="ctr"/>
            <a:r>
              <a:rPr lang="ga-IE" sz="2000" dirty="0" smtClean="0">
                <a:solidFill>
                  <a:prstClr val="black"/>
                </a:solidFill>
                <a:latin typeface="Tw Cen MT" panose="020B0602020104020603" pitchFamily="34" charset="0"/>
              </a:rPr>
              <a:t>Cliceáil ar an nasc seo chun féachaint ar fhíseán faoi Mhicheál Ó Coileáin: </a:t>
            </a:r>
            <a:r>
              <a:rPr lang="en-US" sz="2000" dirty="0" smtClean="0">
                <a:solidFill>
                  <a:prstClr val="black"/>
                </a:solidFill>
                <a:latin typeface="Tw Cen MT" panose="020B0602020104020603" pitchFamily="34" charset="0"/>
                <a:hlinkClick r:id="rId4"/>
              </a:rPr>
              <a:t>https://</a:t>
            </a:r>
            <a:r>
              <a:rPr lang="ga-IE" sz="2000" dirty="0" smtClean="0">
                <a:solidFill>
                  <a:prstClr val="black">
                    <a:lumMod val="65000"/>
                    <a:lumOff val="35000"/>
                  </a:prstClr>
                </a:solidFill>
                <a:latin typeface="Tw Cen MT" panose="020B0602020104020603" pitchFamily="34" charset="0"/>
                <a:hlinkClick r:id="rId4"/>
              </a:rPr>
              <a:t>www.youtube.com/watch?v=seoDCh18RvM</a:t>
            </a:r>
            <a:r>
              <a:rPr lang="en-US" sz="2000" dirty="0" smtClean="0">
                <a:solidFill>
                  <a:prstClr val="black">
                    <a:lumMod val="65000"/>
                    <a:lumOff val="35000"/>
                  </a:prstClr>
                </a:solidFill>
                <a:latin typeface="Tw Cen MT" panose="020B0602020104020603" pitchFamily="34" charset="0"/>
              </a:rPr>
              <a:t> </a:t>
            </a:r>
            <a:endParaRPr lang="ga-IE" sz="2000" dirty="0">
              <a:solidFill>
                <a:prstClr val="black">
                  <a:lumMod val="65000"/>
                  <a:lumOff val="35000"/>
                </a:prstClr>
              </a:solidFill>
              <a:latin typeface="Tw Cen MT" panose="020B0602020104020603" pitchFamily="34" charset="0"/>
            </a:endParaRPr>
          </a:p>
        </p:txBody>
      </p:sp>
      <p:sp>
        <p:nvSpPr>
          <p:cNvPr id="7" name="Bosca téacs 2"/>
          <p:cNvSpPr txBox="1"/>
          <p:nvPr/>
        </p:nvSpPr>
        <p:spPr>
          <a:xfrm rot="16200000">
            <a:off x="4428760" y="3560284"/>
            <a:ext cx="2672502" cy="215446"/>
          </a:xfrm>
          <a:prstGeom prst="rect">
            <a:avLst/>
          </a:prstGeom>
          <a:noFill/>
        </p:spPr>
        <p:txBody>
          <a:bodyPr wrap="square" rtlCol="0">
            <a:spAutoFit/>
          </a:bodyPr>
          <a:lstStyle/>
          <a:p>
            <a:r>
              <a:rPr lang="en-US" sz="800" dirty="0" smtClean="0"/>
              <a:t>Le </a:t>
            </a:r>
            <a:r>
              <a:rPr lang="ga-IE" sz="800" dirty="0" smtClean="0"/>
              <a:t>caoinchead ó Leabharlann Náisiúnta na hÉireann</a:t>
            </a:r>
            <a:endParaRPr lang="ga-IE" sz="800" dirty="0"/>
          </a:p>
        </p:txBody>
      </p:sp>
    </p:spTree>
    <p:extLst>
      <p:ext uri="{BB962C8B-B14F-4D97-AF65-F5344CB8AC3E}">
        <p14:creationId xmlns:p14="http://schemas.microsoft.com/office/powerpoint/2010/main" val="255464904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7" grpId="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3.xml><?xml version="1.0" encoding="utf-8"?>
<a:theme xmlns:a="http://schemas.openxmlformats.org/drawingml/2006/main" name="2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5083</TotalTime>
  <Words>1125</Words>
  <Application>Microsoft Office PowerPoint</Application>
  <PresentationFormat>Custom</PresentationFormat>
  <Paragraphs>132</Paragraphs>
  <Slides>16</Slides>
  <Notes>12</Notes>
  <HiddenSlides>0</HiddenSlides>
  <MMClips>0</MMClips>
  <ScaleCrop>false</ScaleCrop>
  <HeadingPairs>
    <vt:vector size="4" baseType="variant">
      <vt:variant>
        <vt:lpstr>Theme</vt:lpstr>
      </vt:variant>
      <vt:variant>
        <vt:i4>3</vt:i4>
      </vt:variant>
      <vt:variant>
        <vt:lpstr>Slide Titles</vt:lpstr>
      </vt:variant>
      <vt:variant>
        <vt:i4>16</vt:i4>
      </vt:variant>
    </vt:vector>
  </HeadingPairs>
  <TitlesOfParts>
    <vt:vector size="19" baseType="lpstr">
      <vt:lpstr>Facet</vt:lpstr>
      <vt:lpstr>1_Facet</vt:lpstr>
      <vt:lpstr>2_Facet</vt:lpstr>
      <vt:lpstr>PowerPoint Presentation</vt:lpstr>
      <vt:lpstr>An Conradh Angla-Éireannach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 nDiaidh an Chogaidh Chathartha</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maire ni ghallchobhair</dc:creator>
  <cp:lastModifiedBy>Cáit Nic Fhionnlaoich</cp:lastModifiedBy>
  <cp:revision>354</cp:revision>
  <cp:lastPrinted>2019-04-01T07:39:03Z</cp:lastPrinted>
  <dcterms:created xsi:type="dcterms:W3CDTF">2017-10-01T08:22:59Z</dcterms:created>
  <dcterms:modified xsi:type="dcterms:W3CDTF">2019-11-18T14:29:29Z</dcterms:modified>
</cp:coreProperties>
</file>