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8" r:id="rId3"/>
    <p:sldId id="267" r:id="rId4"/>
    <p:sldId id="264" r:id="rId5"/>
    <p:sldId id="283" r:id="rId6"/>
    <p:sldId id="284" r:id="rId7"/>
    <p:sldId id="285" r:id="rId8"/>
    <p:sldId id="286" r:id="rId9"/>
    <p:sldId id="287" r:id="rId10"/>
    <p:sldId id="288" r:id="rId11"/>
    <p:sldId id="271" r:id="rId12"/>
    <p:sldId id="272" r:id="rId13"/>
    <p:sldId id="273" r:id="rId14"/>
    <p:sldId id="274" r:id="rId15"/>
    <p:sldId id="275" r:id="rId16"/>
    <p:sldId id="276" r:id="rId17"/>
    <p:sldId id="277" r:id="rId18"/>
    <p:sldId id="278" r:id="rId19"/>
    <p:sldId id="279"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6685A6"/>
    <a:srgbClr val="1F4E79"/>
    <a:srgbClr val="9776C1"/>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0597" autoAdjust="0"/>
  </p:normalViewPr>
  <p:slideViewPr>
    <p:cSldViewPr snapToGrid="0">
      <p:cViewPr>
        <p:scale>
          <a:sx n="50" d="100"/>
          <a:sy n="50" d="100"/>
        </p:scale>
        <p:origin x="-570" y="-3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36894-EF9E-461C-8F29-4A5C4C54B656}" type="datetimeFigureOut">
              <a:rPr lang="en-GB" smtClean="0"/>
              <a:t>06/04/2021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8ED2B-5E9E-45F4-B017-B1A1F39C46DF}" type="slidenum">
              <a:rPr lang="en-GB" smtClean="0"/>
              <a:t>‹#›</a:t>
            </a:fld>
            <a:endParaRPr lang="en-GB"/>
          </a:p>
        </p:txBody>
      </p:sp>
    </p:spTree>
    <p:extLst>
      <p:ext uri="{BB962C8B-B14F-4D97-AF65-F5344CB8AC3E}">
        <p14:creationId xmlns:p14="http://schemas.microsoft.com/office/powerpoint/2010/main" val="403428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7928ED2B-5E9E-45F4-B017-B1A1F39C46DF}" type="slidenum">
              <a:rPr lang="en-GB" smtClean="0"/>
              <a:t>4</a:t>
            </a:fld>
            <a:endParaRPr lang="en-GB"/>
          </a:p>
        </p:txBody>
      </p:sp>
    </p:spTree>
    <p:extLst>
      <p:ext uri="{BB962C8B-B14F-4D97-AF65-F5344CB8AC3E}">
        <p14:creationId xmlns:p14="http://schemas.microsoft.com/office/powerpoint/2010/main" val="261528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ga-IE" dirty="0"/>
          </a:p>
        </p:txBody>
      </p:sp>
      <p:sp>
        <p:nvSpPr>
          <p:cNvPr id="4" name="Slide Number Placeholder 3"/>
          <p:cNvSpPr>
            <a:spLocks noGrp="1"/>
          </p:cNvSpPr>
          <p:nvPr>
            <p:ph type="sldNum" sz="quarter" idx="10"/>
          </p:nvPr>
        </p:nvSpPr>
        <p:spPr/>
        <p:txBody>
          <a:bodyPr/>
          <a:lstStyle/>
          <a:p>
            <a:fld id="{7928ED2B-5E9E-45F4-B017-B1A1F39C46DF}" type="slidenum">
              <a:rPr lang="en-GB" smtClean="0"/>
              <a:t>5</a:t>
            </a:fld>
            <a:endParaRPr lang="en-GB"/>
          </a:p>
        </p:txBody>
      </p:sp>
    </p:spTree>
    <p:extLst>
      <p:ext uri="{BB962C8B-B14F-4D97-AF65-F5344CB8AC3E}">
        <p14:creationId xmlns:p14="http://schemas.microsoft.com/office/powerpoint/2010/main" val="152799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a:p>
        </p:txBody>
      </p:sp>
    </p:spTree>
    <p:extLst>
      <p:ext uri="{BB962C8B-B14F-4D97-AF65-F5344CB8AC3E}">
        <p14:creationId xmlns:p14="http://schemas.microsoft.com/office/powerpoint/2010/main" val="393627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28ED2B-5E9E-45F4-B017-B1A1F39C46DF}" type="slidenum">
              <a:rPr lang="en-GB" smtClean="0"/>
              <a:t>8</a:t>
            </a:fld>
            <a:endParaRPr lang="en-GB"/>
          </a:p>
        </p:txBody>
      </p:sp>
    </p:spTree>
    <p:extLst>
      <p:ext uri="{BB962C8B-B14F-4D97-AF65-F5344CB8AC3E}">
        <p14:creationId xmlns:p14="http://schemas.microsoft.com/office/powerpoint/2010/main" val="371856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7928ED2B-5E9E-45F4-B017-B1A1F39C46DF}" type="slidenum">
              <a:rPr lang="en-GB" smtClean="0"/>
              <a:t>9</a:t>
            </a:fld>
            <a:endParaRPr lang="en-GB"/>
          </a:p>
        </p:txBody>
      </p:sp>
    </p:spTree>
    <p:extLst>
      <p:ext uri="{BB962C8B-B14F-4D97-AF65-F5344CB8AC3E}">
        <p14:creationId xmlns:p14="http://schemas.microsoft.com/office/powerpoint/2010/main" val="59749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7928ED2B-5E9E-45F4-B017-B1A1F39C46DF}" type="slidenum">
              <a:rPr lang="en-GB" smtClean="0"/>
              <a:t>10</a:t>
            </a:fld>
            <a:endParaRPr lang="en-GB"/>
          </a:p>
        </p:txBody>
      </p:sp>
    </p:spTree>
    <p:extLst>
      <p:ext uri="{BB962C8B-B14F-4D97-AF65-F5344CB8AC3E}">
        <p14:creationId xmlns:p14="http://schemas.microsoft.com/office/powerpoint/2010/main" val="59749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313812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B758C8-B92B-4F6A-A8ED-3CD4D23C277D}"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7A6A9-3B36-45E4-94E8-B055DC25C3BA}" type="slidenum">
              <a:rPr lang="en-GB" smtClean="0"/>
              <a:t>‹#›</a:t>
            </a:fld>
            <a:endParaRPr lang="en-GB"/>
          </a:p>
        </p:txBody>
      </p:sp>
    </p:spTree>
    <p:extLst>
      <p:ext uri="{BB962C8B-B14F-4D97-AF65-F5344CB8AC3E}">
        <p14:creationId xmlns:p14="http://schemas.microsoft.com/office/powerpoint/2010/main" val="211323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B758C8-B92B-4F6A-A8ED-3CD4D23C277D}"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7A6A9-3B36-45E4-94E8-B055DC25C3BA}" type="slidenum">
              <a:rPr lang="en-GB" smtClean="0"/>
              <a:t>‹#›</a:t>
            </a:fld>
            <a:endParaRPr lang="en-GB"/>
          </a:p>
        </p:txBody>
      </p:sp>
    </p:spTree>
    <p:extLst>
      <p:ext uri="{BB962C8B-B14F-4D97-AF65-F5344CB8AC3E}">
        <p14:creationId xmlns:p14="http://schemas.microsoft.com/office/powerpoint/2010/main" val="89366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B758C8-B92B-4F6A-A8ED-3CD4D23C277D}"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7A6A9-3B36-45E4-94E8-B055DC25C3BA}" type="slidenum">
              <a:rPr lang="en-GB" smtClean="0"/>
              <a:t>‹#›</a:t>
            </a:fld>
            <a:endParaRPr lang="en-GB"/>
          </a:p>
        </p:txBody>
      </p:sp>
    </p:spTree>
    <p:extLst>
      <p:ext uri="{BB962C8B-B14F-4D97-AF65-F5344CB8AC3E}">
        <p14:creationId xmlns:p14="http://schemas.microsoft.com/office/powerpoint/2010/main" val="1448875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6320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B758C8-B92B-4F6A-A8ED-3CD4D23C277D}"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7A6A9-3B36-45E4-94E8-B055DC25C3BA}" type="slidenum">
              <a:rPr lang="en-GB" smtClean="0"/>
              <a:t>‹#›</a:t>
            </a:fld>
            <a:endParaRPr lang="en-GB"/>
          </a:p>
        </p:txBody>
      </p:sp>
    </p:spTree>
    <p:extLst>
      <p:ext uri="{BB962C8B-B14F-4D97-AF65-F5344CB8AC3E}">
        <p14:creationId xmlns:p14="http://schemas.microsoft.com/office/powerpoint/2010/main" val="165608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B758C8-B92B-4F6A-A8ED-3CD4D23C277D}" type="datetimeFigureOut">
              <a:rPr lang="en-GB" smtClean="0"/>
              <a:t>06/04/2021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7A6A9-3B36-45E4-94E8-B055DC25C3BA}" type="slidenum">
              <a:rPr lang="en-GB" smtClean="0"/>
              <a:t>‹#›</a:t>
            </a:fld>
            <a:endParaRPr lang="en-GB"/>
          </a:p>
        </p:txBody>
      </p:sp>
    </p:spTree>
    <p:extLst>
      <p:ext uri="{BB962C8B-B14F-4D97-AF65-F5344CB8AC3E}">
        <p14:creationId xmlns:p14="http://schemas.microsoft.com/office/powerpoint/2010/main" val="74921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B758C8-B92B-4F6A-A8ED-3CD4D23C277D}" type="datetimeFigureOut">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7A6A9-3B36-45E4-94E8-B055DC25C3BA}" type="slidenum">
              <a:rPr lang="en-GB" smtClean="0"/>
              <a:t>‹#›</a:t>
            </a:fld>
            <a:endParaRPr lang="en-GB"/>
          </a:p>
        </p:txBody>
      </p:sp>
    </p:spTree>
    <p:extLst>
      <p:ext uri="{BB962C8B-B14F-4D97-AF65-F5344CB8AC3E}">
        <p14:creationId xmlns:p14="http://schemas.microsoft.com/office/powerpoint/2010/main" val="413600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B758C8-B92B-4F6A-A8ED-3CD4D23C277D}" type="datetimeFigureOut">
              <a:rPr lang="en-GB" smtClean="0"/>
              <a:t>06/04/2021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37A6A9-3B36-45E4-94E8-B055DC25C3BA}" type="slidenum">
              <a:rPr lang="en-GB" smtClean="0"/>
              <a:t>‹#›</a:t>
            </a:fld>
            <a:endParaRPr lang="en-GB"/>
          </a:p>
        </p:txBody>
      </p:sp>
    </p:spTree>
    <p:extLst>
      <p:ext uri="{BB962C8B-B14F-4D97-AF65-F5344CB8AC3E}">
        <p14:creationId xmlns:p14="http://schemas.microsoft.com/office/powerpoint/2010/main" val="364880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B758C8-B92B-4F6A-A8ED-3CD4D23C277D}" type="datetimeFigureOut">
              <a:rPr lang="en-GB" smtClean="0"/>
              <a:t>06/04/2021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37A6A9-3B36-45E4-94E8-B055DC25C3BA}" type="slidenum">
              <a:rPr lang="en-GB" smtClean="0"/>
              <a:t>‹#›</a:t>
            </a:fld>
            <a:endParaRPr lang="en-GB"/>
          </a:p>
        </p:txBody>
      </p:sp>
    </p:spTree>
    <p:extLst>
      <p:ext uri="{BB962C8B-B14F-4D97-AF65-F5344CB8AC3E}">
        <p14:creationId xmlns:p14="http://schemas.microsoft.com/office/powerpoint/2010/main" val="159661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758C8-B92B-4F6A-A8ED-3CD4D23C277D}" type="datetimeFigureOut">
              <a:rPr lang="en-GB" smtClean="0"/>
              <a:t>06/04/2021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37A6A9-3B36-45E4-94E8-B055DC25C3BA}" type="slidenum">
              <a:rPr lang="en-GB" smtClean="0"/>
              <a:t>‹#›</a:t>
            </a:fld>
            <a:endParaRPr lang="en-GB"/>
          </a:p>
        </p:txBody>
      </p:sp>
    </p:spTree>
    <p:extLst>
      <p:ext uri="{BB962C8B-B14F-4D97-AF65-F5344CB8AC3E}">
        <p14:creationId xmlns:p14="http://schemas.microsoft.com/office/powerpoint/2010/main" val="348984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B758C8-B92B-4F6A-A8ED-3CD4D23C277D}" type="datetimeFigureOut">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7A6A9-3B36-45E4-94E8-B055DC25C3BA}" type="slidenum">
              <a:rPr lang="en-GB" smtClean="0"/>
              <a:t>‹#›</a:t>
            </a:fld>
            <a:endParaRPr lang="en-GB"/>
          </a:p>
        </p:txBody>
      </p:sp>
    </p:spTree>
    <p:extLst>
      <p:ext uri="{BB962C8B-B14F-4D97-AF65-F5344CB8AC3E}">
        <p14:creationId xmlns:p14="http://schemas.microsoft.com/office/powerpoint/2010/main" val="108292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B758C8-B92B-4F6A-A8ED-3CD4D23C277D}" type="datetimeFigureOut">
              <a:rPr lang="en-GB" smtClean="0"/>
              <a:t>06/04/2021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7A6A9-3B36-45E4-94E8-B055DC25C3BA}" type="slidenum">
              <a:rPr lang="en-GB" smtClean="0"/>
              <a:t>‹#›</a:t>
            </a:fld>
            <a:endParaRPr lang="en-GB"/>
          </a:p>
        </p:txBody>
      </p:sp>
    </p:spTree>
    <p:extLst>
      <p:ext uri="{BB962C8B-B14F-4D97-AF65-F5344CB8AC3E}">
        <p14:creationId xmlns:p14="http://schemas.microsoft.com/office/powerpoint/2010/main" val="414281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758C8-B92B-4F6A-A8ED-3CD4D23C277D}" type="datetimeFigureOut">
              <a:rPr lang="en-GB" smtClean="0"/>
              <a:t>06/04/2021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7A6A9-3B36-45E4-94E8-B055DC25C3BA}" type="slidenum">
              <a:rPr lang="en-GB" smtClean="0"/>
              <a:t>‹#›</a:t>
            </a:fld>
            <a:endParaRPr lang="en-GB"/>
          </a:p>
        </p:txBody>
      </p:sp>
    </p:spTree>
    <p:extLst>
      <p:ext uri="{BB962C8B-B14F-4D97-AF65-F5344CB8AC3E}">
        <p14:creationId xmlns:p14="http://schemas.microsoft.com/office/powerpoint/2010/main" val="4275683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tiff"/><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kids.nationalgeographic.com/explore/countries/kenya/" TargetMode="External"/><Relationship Id="rId5" Type="http://schemas.openxmlformats.org/officeDocument/2006/relationships/hyperlink" Target="https://www.fbd.ie/CreativeContentHub/how-to-read-a-weather-map/desktop/" TargetMode="External"/><Relationship Id="rId4" Type="http://schemas.openxmlformats.org/officeDocument/2006/relationships/hyperlink" Target="https://www.met.ie/ga/education/school-resourc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700" y="354055"/>
            <a:ext cx="11899970" cy="621773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4" name="TextBox 3"/>
          <p:cNvSpPr txBox="1"/>
          <p:nvPr/>
        </p:nvSpPr>
        <p:spPr>
          <a:xfrm>
            <a:off x="304800" y="354055"/>
            <a:ext cx="7747000" cy="1323439"/>
          </a:xfrm>
          <a:prstGeom prst="rect">
            <a:avLst/>
          </a:prstGeom>
          <a:noFill/>
        </p:spPr>
        <p:txBody>
          <a:bodyPr wrap="square" rtlCol="0">
            <a:spAutoFit/>
          </a:bodyPr>
          <a:lstStyle/>
          <a:p>
            <a:r>
              <a:rPr lang="ga-IE" sz="8000" b="1" dirty="0" smtClean="0">
                <a:solidFill>
                  <a:schemeClr val="bg1"/>
                </a:solidFill>
                <a:latin typeface="Tw Cen MT Condensed Extra Bold" panose="020B0803020202020204" pitchFamily="34" charset="0"/>
              </a:rPr>
              <a:t>Aeráid na hÉireann</a:t>
            </a:r>
          </a:p>
        </p:txBody>
      </p:sp>
    </p:spTree>
    <p:extLst>
      <p:ext uri="{BB962C8B-B14F-4D97-AF65-F5344CB8AC3E}">
        <p14:creationId xmlns:p14="http://schemas.microsoft.com/office/powerpoint/2010/main" val="20369243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a:spLocks/>
          </p:cNvSpPr>
          <p:nvPr/>
        </p:nvSpPr>
        <p:spPr>
          <a:xfrm>
            <a:off x="468000" y="334156"/>
            <a:ext cx="11196000" cy="626400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2" name="TextBox 4"/>
          <p:cNvSpPr txBox="1"/>
          <p:nvPr/>
        </p:nvSpPr>
        <p:spPr>
          <a:xfrm>
            <a:off x="518294" y="919220"/>
            <a:ext cx="11196000" cy="1323439"/>
          </a:xfrm>
          <a:prstGeom prst="rect">
            <a:avLst/>
          </a:prstGeom>
          <a:noFill/>
        </p:spPr>
        <p:txBody>
          <a:bodyPr wrap="square" rtlCol="0">
            <a:spAutoFit/>
          </a:bodyPr>
          <a:lstStyle/>
          <a:p>
            <a:r>
              <a:rPr lang="ga-IE" sz="2000" dirty="0">
                <a:latin typeface="Tw Cen MT" panose="020B0602020104020603" pitchFamily="34" charset="0"/>
              </a:rPr>
              <a:t>Féach na léarscáileanna thíos. Tugann siad léiriú ar an teocht in Éirinn i mí na Nollag agus mí an Mheithimh. </a:t>
            </a:r>
            <a:r>
              <a:rPr lang="ga-IE" sz="2000" b="1" dirty="0" err="1">
                <a:latin typeface="Tw Cen MT" panose="020B0602020104020603" pitchFamily="34" charset="0"/>
              </a:rPr>
              <a:t>Isiteirmeacha</a:t>
            </a:r>
            <a:r>
              <a:rPr lang="ga-IE" sz="2000" b="1" dirty="0">
                <a:latin typeface="Tw Cen MT" panose="020B0602020104020603" pitchFamily="34" charset="0"/>
              </a:rPr>
              <a:t> </a:t>
            </a:r>
            <a:r>
              <a:rPr lang="ga-IE" sz="2000" dirty="0">
                <a:latin typeface="Tw Cen MT" panose="020B0602020104020603" pitchFamily="34" charset="0"/>
              </a:rPr>
              <a:t>a thugtar ar na línte atá le feiceáil ar na léarscáileanna sin. Úsáidtear </a:t>
            </a:r>
            <a:r>
              <a:rPr lang="ga-IE" sz="2000" dirty="0" err="1" smtClean="0">
                <a:latin typeface="Tw Cen MT" panose="020B0602020104020603" pitchFamily="34" charset="0"/>
              </a:rPr>
              <a:t>isiteirmeacha</a:t>
            </a:r>
            <a:r>
              <a:rPr lang="en-US" sz="2000" dirty="0" smtClean="0">
                <a:latin typeface="Tw Cen MT" panose="020B0602020104020603" pitchFamily="34" charset="0"/>
              </a:rPr>
              <a:t> </a:t>
            </a:r>
            <a:r>
              <a:rPr lang="en-US" sz="2000" dirty="0" err="1" smtClean="0">
                <a:latin typeface="Tw Cen MT" panose="020B0602020104020603" pitchFamily="34" charset="0"/>
              </a:rPr>
              <a:t>ar</a:t>
            </a:r>
            <a:r>
              <a:rPr lang="en-US" sz="2000" dirty="0" smtClean="0">
                <a:latin typeface="Tw Cen MT" panose="020B0602020104020603" pitchFamily="34" charset="0"/>
              </a:rPr>
              <a:t> </a:t>
            </a:r>
            <a:r>
              <a:rPr lang="en-US" sz="2000" dirty="0" err="1" smtClean="0">
                <a:latin typeface="Tw Cen MT" panose="020B0602020104020603" pitchFamily="34" charset="0"/>
              </a:rPr>
              <a:t>léarscáil</a:t>
            </a:r>
            <a:r>
              <a:rPr lang="ga-IE" sz="2000" dirty="0" smtClean="0">
                <a:latin typeface="Tw Cen MT" panose="020B0602020104020603" pitchFamily="34" charset="0"/>
              </a:rPr>
              <a:t> </a:t>
            </a:r>
            <a:r>
              <a:rPr lang="ga-IE" sz="2000" dirty="0">
                <a:latin typeface="Tw Cen MT" panose="020B0602020104020603" pitchFamily="34" charset="0"/>
              </a:rPr>
              <a:t>chun na háiteanna a mbíonn an teocht chéanna iontu a nascadh lena chéile. Léiríonn siad an tionchar a bhíonn ag an bhfarraige ar an aeráid cois farraige.</a:t>
            </a:r>
          </a:p>
        </p:txBody>
      </p:sp>
      <p:grpSp>
        <p:nvGrpSpPr>
          <p:cNvPr id="25" name="Grúpa 56"/>
          <p:cNvGrpSpPr>
            <a:grpSpLocks noChangeAspect="1"/>
          </p:cNvGrpSpPr>
          <p:nvPr/>
        </p:nvGrpSpPr>
        <p:grpSpPr>
          <a:xfrm>
            <a:off x="115173" y="5886789"/>
            <a:ext cx="5950826" cy="900000"/>
            <a:chOff x="203129" y="120300"/>
            <a:chExt cx="4493759" cy="533555"/>
          </a:xfrm>
          <a:solidFill>
            <a:srgbClr val="002060"/>
          </a:solidFill>
        </p:grpSpPr>
        <p:sp>
          <p:nvSpPr>
            <p:cNvPr id="29" name="Rectangle 28"/>
            <p:cNvSpPr>
              <a:spLocks/>
            </p:cNvSpPr>
            <p:nvPr/>
          </p:nvSpPr>
          <p:spPr bwMode="auto">
            <a:xfrm>
              <a:off x="564714" y="173791"/>
              <a:ext cx="4132174" cy="426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a:solidFill>
                    <a:schemeClr val="bg1"/>
                  </a:solidFill>
                  <a:latin typeface="Tw Cen MT" panose="020B0602020104020603" pitchFamily="34" charset="0"/>
                  <a:cs typeface="Arial" panose="020B0604020202020204" pitchFamily="34" charset="0"/>
                </a:rPr>
                <a:t>Cé na </a:t>
              </a:r>
              <a:r>
                <a:rPr lang="en-US" sz="2000" dirty="0" err="1">
                  <a:solidFill>
                    <a:schemeClr val="bg1"/>
                  </a:solidFill>
                  <a:latin typeface="Tw Cen MT" panose="020B0602020104020603" pitchFamily="34" charset="0"/>
                  <a:cs typeface="Arial" panose="020B0604020202020204" pitchFamily="34" charset="0"/>
                </a:rPr>
                <a:t>réigiúin</a:t>
              </a:r>
              <a:r>
                <a:rPr lang="en-US" sz="2000" dirty="0">
                  <a:solidFill>
                    <a:schemeClr val="bg1"/>
                  </a:solidFill>
                  <a:latin typeface="Tw Cen MT" panose="020B0602020104020603" pitchFamily="34" charset="0"/>
                  <a:cs typeface="Arial" panose="020B0604020202020204" pitchFamily="34" charset="0"/>
                </a:rPr>
                <a:t> </a:t>
              </a:r>
              <a:r>
                <a:rPr lang="ga-IE" sz="2000" dirty="0">
                  <a:solidFill>
                    <a:schemeClr val="bg1"/>
                  </a:solidFill>
                  <a:latin typeface="Tw Cen MT" panose="020B0602020104020603" pitchFamily="34" charset="0"/>
                  <a:cs typeface="Arial" panose="020B0604020202020204" pitchFamily="34" charset="0"/>
                </a:rPr>
                <a:t>is teo </a:t>
              </a:r>
              <a:r>
                <a:rPr lang="en-US" sz="2000" dirty="0">
                  <a:solidFill>
                    <a:schemeClr val="bg1"/>
                  </a:solidFill>
                  <a:latin typeface="Tw Cen MT" panose="020B0602020104020603" pitchFamily="34" charset="0"/>
                  <a:cs typeface="Arial" panose="020B0604020202020204" pitchFamily="34" charset="0"/>
                </a:rPr>
                <a:t>in </a:t>
              </a:r>
              <a:r>
                <a:rPr lang="ga-IE" sz="2000" dirty="0">
                  <a:solidFill>
                    <a:schemeClr val="bg1"/>
                  </a:solidFill>
                  <a:latin typeface="Tw Cen MT" panose="020B0602020104020603" pitchFamily="34" charset="0"/>
                  <a:cs typeface="Arial" panose="020B0604020202020204" pitchFamily="34" charset="0"/>
                </a:rPr>
                <a:t>Éirinn i mí na Nollag?</a:t>
              </a:r>
            </a:p>
          </p:txBody>
        </p:sp>
        <p:sp>
          <p:nvSpPr>
            <p:cNvPr id="33" name="Oval 32"/>
            <p:cNvSpPr>
              <a:spLocks/>
            </p:cNvSpPr>
            <p:nvPr/>
          </p:nvSpPr>
          <p:spPr bwMode="auto">
            <a:xfrm>
              <a:off x="203129" y="120300"/>
              <a:ext cx="679634" cy="53355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a:solidFill>
                    <a:schemeClr val="bg1"/>
                  </a:solidFill>
                  <a:latin typeface="Arial" panose="020B0604020202020204" pitchFamily="34" charset="0"/>
                  <a:cs typeface="Arial" panose="020B0604020202020204" pitchFamily="34" charset="0"/>
                </a:rPr>
                <a:t>?</a:t>
              </a:r>
            </a:p>
          </p:txBody>
        </p:sp>
      </p:grpSp>
      <p:grpSp>
        <p:nvGrpSpPr>
          <p:cNvPr id="34" name="Grúpa 56"/>
          <p:cNvGrpSpPr>
            <a:grpSpLocks noChangeAspect="1"/>
          </p:cNvGrpSpPr>
          <p:nvPr/>
        </p:nvGrpSpPr>
        <p:grpSpPr>
          <a:xfrm>
            <a:off x="115173" y="5887018"/>
            <a:ext cx="6550633" cy="900000"/>
            <a:chOff x="4641989" y="-67765"/>
            <a:chExt cx="4946695" cy="533553"/>
          </a:xfrm>
          <a:solidFill>
            <a:srgbClr val="002060"/>
          </a:solidFill>
        </p:grpSpPr>
        <p:sp>
          <p:nvSpPr>
            <p:cNvPr id="35" name="Rectangle 34"/>
            <p:cNvSpPr>
              <a:spLocks/>
            </p:cNvSpPr>
            <p:nvPr/>
          </p:nvSpPr>
          <p:spPr bwMode="auto">
            <a:xfrm>
              <a:off x="4981805" y="-3739"/>
              <a:ext cx="4606879" cy="426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a:solidFill>
                    <a:schemeClr val="bg1"/>
                  </a:solidFill>
                  <a:latin typeface="Tw Cen MT" panose="020B0602020104020603" pitchFamily="34" charset="0"/>
                  <a:cs typeface="Arial" panose="020B0604020202020204" pitchFamily="34" charset="0"/>
                </a:rPr>
                <a:t>Cé na </a:t>
              </a:r>
              <a:r>
                <a:rPr lang="en-US" sz="2000" dirty="0" err="1">
                  <a:solidFill>
                    <a:schemeClr val="bg1"/>
                  </a:solidFill>
                  <a:latin typeface="Tw Cen MT" panose="020B0602020104020603" pitchFamily="34" charset="0"/>
                  <a:cs typeface="Arial" panose="020B0604020202020204" pitchFamily="34" charset="0"/>
                </a:rPr>
                <a:t>réigiúin</a:t>
              </a:r>
              <a:r>
                <a:rPr lang="en-US" sz="2000" dirty="0">
                  <a:solidFill>
                    <a:schemeClr val="bg1"/>
                  </a:solidFill>
                  <a:latin typeface="Tw Cen MT" panose="020B0602020104020603" pitchFamily="34" charset="0"/>
                  <a:cs typeface="Arial" panose="020B0604020202020204" pitchFamily="34" charset="0"/>
                </a:rPr>
                <a:t> </a:t>
              </a:r>
              <a:r>
                <a:rPr lang="ga-IE" sz="2000" dirty="0">
                  <a:solidFill>
                    <a:schemeClr val="bg1"/>
                  </a:solidFill>
                  <a:latin typeface="Tw Cen MT" panose="020B0602020104020603" pitchFamily="34" charset="0"/>
                  <a:cs typeface="Arial" panose="020B0604020202020204" pitchFamily="34" charset="0"/>
                </a:rPr>
                <a:t>is teo </a:t>
              </a:r>
              <a:r>
                <a:rPr lang="en-US" sz="2000" dirty="0">
                  <a:solidFill>
                    <a:schemeClr val="bg1"/>
                  </a:solidFill>
                  <a:latin typeface="Tw Cen MT" panose="020B0602020104020603" pitchFamily="34" charset="0"/>
                  <a:cs typeface="Arial" panose="020B0604020202020204" pitchFamily="34" charset="0"/>
                </a:rPr>
                <a:t>in </a:t>
              </a:r>
              <a:r>
                <a:rPr lang="ga-IE" sz="2000" dirty="0">
                  <a:solidFill>
                    <a:schemeClr val="bg1"/>
                  </a:solidFill>
                  <a:latin typeface="Tw Cen MT" panose="020B0602020104020603" pitchFamily="34" charset="0"/>
                  <a:cs typeface="Arial" panose="020B0604020202020204" pitchFamily="34" charset="0"/>
                </a:rPr>
                <a:t>Éirinn i mí an Mheithimh?</a:t>
              </a:r>
            </a:p>
          </p:txBody>
        </p:sp>
        <p:sp>
          <p:nvSpPr>
            <p:cNvPr id="36" name="Oval 35"/>
            <p:cNvSpPr>
              <a:spLocks/>
            </p:cNvSpPr>
            <p:nvPr/>
          </p:nvSpPr>
          <p:spPr bwMode="auto">
            <a:xfrm>
              <a:off x="4641989" y="-67765"/>
              <a:ext cx="679634" cy="53355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a:solidFill>
                    <a:schemeClr val="bg1"/>
                  </a:solidFill>
                  <a:latin typeface="Arial" panose="020B0604020202020204" pitchFamily="34" charset="0"/>
                  <a:cs typeface="Arial" panose="020B0604020202020204" pitchFamily="34" charset="0"/>
                </a:rPr>
                <a:t>?</a:t>
              </a:r>
            </a:p>
          </p:txBody>
        </p:sp>
      </p:grpSp>
      <p:grpSp>
        <p:nvGrpSpPr>
          <p:cNvPr id="37" name="Grúpa 56"/>
          <p:cNvGrpSpPr>
            <a:grpSpLocks noChangeAspect="1"/>
          </p:cNvGrpSpPr>
          <p:nvPr/>
        </p:nvGrpSpPr>
        <p:grpSpPr>
          <a:xfrm>
            <a:off x="115173" y="5867511"/>
            <a:ext cx="6282001" cy="900000"/>
            <a:chOff x="5529" y="-2559326"/>
            <a:chExt cx="4743843" cy="533553"/>
          </a:xfrm>
          <a:solidFill>
            <a:srgbClr val="002060"/>
          </a:solidFill>
        </p:grpSpPr>
        <p:sp>
          <p:nvSpPr>
            <p:cNvPr id="38" name="Rectangle 37"/>
            <p:cNvSpPr>
              <a:spLocks/>
            </p:cNvSpPr>
            <p:nvPr/>
          </p:nvSpPr>
          <p:spPr bwMode="auto">
            <a:xfrm>
              <a:off x="345347" y="-2512825"/>
              <a:ext cx="4404025" cy="426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a:solidFill>
                    <a:schemeClr val="bg1"/>
                  </a:solidFill>
                  <a:latin typeface="Tw Cen MT" panose="020B0602020104020603" pitchFamily="34" charset="0"/>
                  <a:cs typeface="Arial" panose="020B0604020202020204" pitchFamily="34" charset="0"/>
                </a:rPr>
                <a:t>Cé na </a:t>
              </a:r>
              <a:r>
                <a:rPr lang="en-US" sz="2000" dirty="0" err="1">
                  <a:solidFill>
                    <a:schemeClr val="bg1"/>
                  </a:solidFill>
                  <a:latin typeface="Tw Cen MT" panose="020B0602020104020603" pitchFamily="34" charset="0"/>
                  <a:cs typeface="Arial" panose="020B0604020202020204" pitchFamily="34" charset="0"/>
                </a:rPr>
                <a:t>réigiúin</a:t>
              </a:r>
              <a:r>
                <a:rPr lang="en-US" sz="2000" dirty="0">
                  <a:solidFill>
                    <a:schemeClr val="bg1"/>
                  </a:solidFill>
                  <a:latin typeface="Tw Cen MT" panose="020B0602020104020603" pitchFamily="34" charset="0"/>
                  <a:cs typeface="Arial" panose="020B0604020202020204" pitchFamily="34" charset="0"/>
                </a:rPr>
                <a:t> </a:t>
              </a:r>
              <a:r>
                <a:rPr lang="ga-IE" sz="2000" dirty="0">
                  <a:solidFill>
                    <a:schemeClr val="bg1"/>
                  </a:solidFill>
                  <a:latin typeface="Tw Cen MT" panose="020B0602020104020603" pitchFamily="34" charset="0"/>
                  <a:cs typeface="Arial" panose="020B0604020202020204" pitchFamily="34" charset="0"/>
                </a:rPr>
                <a:t>is fuaire </a:t>
              </a:r>
              <a:r>
                <a:rPr lang="en-US" sz="2000" dirty="0">
                  <a:solidFill>
                    <a:schemeClr val="bg1"/>
                  </a:solidFill>
                  <a:latin typeface="Tw Cen MT" panose="020B0602020104020603" pitchFamily="34" charset="0"/>
                  <a:cs typeface="Arial" panose="020B0604020202020204" pitchFamily="34" charset="0"/>
                </a:rPr>
                <a:t>in </a:t>
              </a:r>
              <a:r>
                <a:rPr lang="ga-IE" sz="2000" dirty="0">
                  <a:solidFill>
                    <a:schemeClr val="bg1"/>
                  </a:solidFill>
                  <a:latin typeface="Tw Cen MT" panose="020B0602020104020603" pitchFamily="34" charset="0"/>
                  <a:cs typeface="Arial" panose="020B0604020202020204" pitchFamily="34" charset="0"/>
                </a:rPr>
                <a:t>Éirinn i mí na Nollag?</a:t>
              </a:r>
            </a:p>
          </p:txBody>
        </p:sp>
        <p:sp>
          <p:nvSpPr>
            <p:cNvPr id="39" name="Oval 38"/>
            <p:cNvSpPr>
              <a:spLocks/>
            </p:cNvSpPr>
            <p:nvPr/>
          </p:nvSpPr>
          <p:spPr bwMode="auto">
            <a:xfrm>
              <a:off x="5529" y="-2559326"/>
              <a:ext cx="679634" cy="53355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a:solidFill>
                    <a:schemeClr val="bg1"/>
                  </a:solidFill>
                  <a:latin typeface="Arial" panose="020B0604020202020204" pitchFamily="34" charset="0"/>
                  <a:cs typeface="Arial" panose="020B0604020202020204" pitchFamily="34" charset="0"/>
                </a:rPr>
                <a:t>?</a:t>
              </a:r>
            </a:p>
          </p:txBody>
        </p:sp>
      </p:grpSp>
      <p:grpSp>
        <p:nvGrpSpPr>
          <p:cNvPr id="43" name="Grúpa 56"/>
          <p:cNvGrpSpPr>
            <a:grpSpLocks noChangeAspect="1"/>
          </p:cNvGrpSpPr>
          <p:nvPr/>
        </p:nvGrpSpPr>
        <p:grpSpPr>
          <a:xfrm>
            <a:off x="115173" y="5886789"/>
            <a:ext cx="5085918" cy="900000"/>
            <a:chOff x="127363" y="-1279281"/>
            <a:chExt cx="3840625" cy="533553"/>
          </a:xfrm>
          <a:solidFill>
            <a:srgbClr val="002060"/>
          </a:solidFill>
        </p:grpSpPr>
        <p:sp>
          <p:nvSpPr>
            <p:cNvPr id="44" name="Rectangle 43"/>
            <p:cNvSpPr>
              <a:spLocks noChangeAspect="1"/>
            </p:cNvSpPr>
            <p:nvPr/>
          </p:nvSpPr>
          <p:spPr bwMode="auto">
            <a:xfrm>
              <a:off x="464825" y="-1239633"/>
              <a:ext cx="3503163" cy="426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en-US" sz="2000" dirty="0" err="1">
                  <a:solidFill>
                    <a:schemeClr val="bg1"/>
                  </a:solidFill>
                  <a:latin typeface="Tw Cen MT" panose="020B0602020104020603" pitchFamily="34" charset="0"/>
                  <a:cs typeface="Arial" panose="020B0604020202020204" pitchFamily="34" charset="0"/>
                </a:rPr>
                <a:t>Cén</a:t>
              </a:r>
              <a:r>
                <a:rPr lang="en-US" sz="2000" dirty="0">
                  <a:solidFill>
                    <a:schemeClr val="bg1"/>
                  </a:solidFill>
                  <a:latin typeface="Tw Cen MT" panose="020B0602020104020603" pitchFamily="34" charset="0"/>
                  <a:cs typeface="Arial" panose="020B0604020202020204" pitchFamily="34" charset="0"/>
                </a:rPr>
                <a:t> </a:t>
              </a:r>
              <a:r>
                <a:rPr lang="ga-IE" sz="2000" dirty="0">
                  <a:solidFill>
                    <a:schemeClr val="bg1"/>
                  </a:solidFill>
                  <a:latin typeface="Tw Cen MT" panose="020B0602020104020603" pitchFamily="34" charset="0"/>
                  <a:cs typeface="Arial" panose="020B0604020202020204" pitchFamily="34" charset="0"/>
                </a:rPr>
                <a:t>mheánteocht a bhíonn san áit a bhfuil tú i do chónaí i mí na Nollag?</a:t>
              </a:r>
            </a:p>
          </p:txBody>
        </p:sp>
        <p:sp>
          <p:nvSpPr>
            <p:cNvPr id="45" name="Oval 44"/>
            <p:cNvSpPr>
              <a:spLocks/>
            </p:cNvSpPr>
            <p:nvPr/>
          </p:nvSpPr>
          <p:spPr bwMode="auto">
            <a:xfrm>
              <a:off x="127363" y="-1279281"/>
              <a:ext cx="679634" cy="53355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a:solidFill>
                    <a:schemeClr val="bg1"/>
                  </a:solidFill>
                  <a:latin typeface="Arial" panose="020B0604020202020204" pitchFamily="34" charset="0"/>
                  <a:cs typeface="Arial" panose="020B0604020202020204" pitchFamily="34" charset="0"/>
                </a:rPr>
                <a:t>?</a:t>
              </a:r>
            </a:p>
          </p:txBody>
        </p:sp>
      </p:grpSp>
      <p:grpSp>
        <p:nvGrpSpPr>
          <p:cNvPr id="46" name="Grúpa 56"/>
          <p:cNvGrpSpPr>
            <a:grpSpLocks noChangeAspect="1"/>
          </p:cNvGrpSpPr>
          <p:nvPr/>
        </p:nvGrpSpPr>
        <p:grpSpPr>
          <a:xfrm>
            <a:off x="115173" y="5881948"/>
            <a:ext cx="5238003" cy="900000"/>
            <a:chOff x="77454" y="-608131"/>
            <a:chExt cx="3559888" cy="533553"/>
          </a:xfrm>
          <a:solidFill>
            <a:srgbClr val="002060"/>
          </a:solidFill>
        </p:grpSpPr>
        <p:sp>
          <p:nvSpPr>
            <p:cNvPr id="47" name="Rectangle 46"/>
            <p:cNvSpPr>
              <a:spLocks noChangeAspect="1"/>
            </p:cNvSpPr>
            <p:nvPr/>
          </p:nvSpPr>
          <p:spPr bwMode="auto">
            <a:xfrm>
              <a:off x="385409" y="-554777"/>
              <a:ext cx="3251933" cy="426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en-US" sz="2000" dirty="0" err="1">
                  <a:solidFill>
                    <a:schemeClr val="bg1"/>
                  </a:solidFill>
                  <a:latin typeface="Tw Cen MT" panose="020B0602020104020603" pitchFamily="34" charset="0"/>
                  <a:cs typeface="Arial" panose="020B0604020202020204" pitchFamily="34" charset="0"/>
                </a:rPr>
                <a:t>Cén</a:t>
              </a:r>
              <a:r>
                <a:rPr lang="ga-IE" sz="2000" dirty="0">
                  <a:solidFill>
                    <a:schemeClr val="bg1"/>
                  </a:solidFill>
                  <a:latin typeface="Tw Cen MT" panose="020B0602020104020603" pitchFamily="34" charset="0"/>
                  <a:cs typeface="Arial" panose="020B0604020202020204" pitchFamily="34" charset="0"/>
                </a:rPr>
                <a:t> mheánteocht a bhíonn san áit </a:t>
              </a:r>
              <a:r>
                <a:rPr lang="en-US" sz="2000" dirty="0">
                  <a:solidFill>
                    <a:schemeClr val="bg1"/>
                  </a:solidFill>
                  <a:latin typeface="Tw Cen MT" panose="020B0602020104020603" pitchFamily="34" charset="0"/>
                  <a:cs typeface="Arial" panose="020B0604020202020204" pitchFamily="34" charset="0"/>
                </a:rPr>
                <a:t>a </a:t>
              </a:r>
              <a:r>
                <a:rPr lang="ga-IE" sz="2000" dirty="0">
                  <a:solidFill>
                    <a:schemeClr val="bg1"/>
                  </a:solidFill>
                  <a:latin typeface="Tw Cen MT" panose="020B0602020104020603" pitchFamily="34" charset="0"/>
                  <a:cs typeface="Arial" panose="020B0604020202020204" pitchFamily="34" charset="0"/>
                </a:rPr>
                <a:t>bhfuil tú i do chónaí i mí an Mheithimh?</a:t>
              </a:r>
            </a:p>
          </p:txBody>
        </p:sp>
        <p:sp>
          <p:nvSpPr>
            <p:cNvPr id="48" name="Oval 47"/>
            <p:cNvSpPr>
              <a:spLocks/>
            </p:cNvSpPr>
            <p:nvPr/>
          </p:nvSpPr>
          <p:spPr bwMode="auto">
            <a:xfrm>
              <a:off x="77454" y="-608131"/>
              <a:ext cx="611664" cy="53355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800" b="1" dirty="0">
                  <a:solidFill>
                    <a:schemeClr val="bg1"/>
                  </a:solidFill>
                  <a:latin typeface="Arial" panose="020B0604020202020204" pitchFamily="34" charset="0"/>
                  <a:cs typeface="Arial" panose="020B0604020202020204" pitchFamily="34" charset="0"/>
                </a:rPr>
                <a:t>?</a:t>
              </a:r>
            </a:p>
          </p:txBody>
        </p:sp>
      </p:grpSp>
      <p:sp>
        <p:nvSpPr>
          <p:cNvPr id="28" name="TextBox 27"/>
          <p:cNvSpPr txBox="1"/>
          <p:nvPr/>
        </p:nvSpPr>
        <p:spPr>
          <a:xfrm>
            <a:off x="4350021" y="396000"/>
            <a:ext cx="3431957" cy="523220"/>
          </a:xfrm>
          <a:prstGeom prst="rect">
            <a:avLst/>
          </a:prstGeom>
          <a:solidFill>
            <a:schemeClr val="accent5">
              <a:lumMod val="20000"/>
              <a:lumOff val="80000"/>
            </a:schemeClr>
          </a:solidFill>
        </p:spPr>
        <p:txBody>
          <a:bodyPr wrap="square" rtlCol="0">
            <a:spAutoFit/>
          </a:bodyPr>
          <a:lstStyle/>
          <a:p>
            <a:pPr algn="ctr"/>
            <a:r>
              <a:rPr lang="ga-IE" sz="2800" dirty="0">
                <a:latin typeface="Berlin Sans FB" panose="020E0602020502020306" pitchFamily="34" charset="0"/>
              </a:rPr>
              <a:t>Fad ón bhFarraige</a:t>
            </a:r>
          </a:p>
        </p:txBody>
      </p:sp>
      <p:grpSp>
        <p:nvGrpSpPr>
          <p:cNvPr id="40" name="Grúpa 56"/>
          <p:cNvGrpSpPr>
            <a:grpSpLocks noChangeAspect="1"/>
          </p:cNvGrpSpPr>
          <p:nvPr/>
        </p:nvGrpSpPr>
        <p:grpSpPr>
          <a:xfrm>
            <a:off x="115173" y="5863666"/>
            <a:ext cx="6549662" cy="900000"/>
            <a:chOff x="1777507" y="-2057812"/>
            <a:chExt cx="4945973" cy="533553"/>
          </a:xfrm>
          <a:solidFill>
            <a:srgbClr val="002060"/>
          </a:solidFill>
        </p:grpSpPr>
        <p:sp>
          <p:nvSpPr>
            <p:cNvPr id="41" name="Rectangle 40"/>
            <p:cNvSpPr>
              <a:spLocks/>
            </p:cNvSpPr>
            <p:nvPr/>
          </p:nvSpPr>
          <p:spPr bwMode="auto">
            <a:xfrm>
              <a:off x="2141448" y="-2027111"/>
              <a:ext cx="4582032" cy="4510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a:solidFill>
                    <a:schemeClr val="bg1"/>
                  </a:solidFill>
                  <a:latin typeface="Tw Cen MT" panose="020B0602020104020603" pitchFamily="34" charset="0"/>
                  <a:cs typeface="Arial" panose="020B0604020202020204" pitchFamily="34" charset="0"/>
                </a:rPr>
                <a:t>Cé na réigiúin is fuaire in Éirinn i mí an Mheithimh?</a:t>
              </a:r>
            </a:p>
          </p:txBody>
        </p:sp>
        <p:sp>
          <p:nvSpPr>
            <p:cNvPr id="42" name="Oval 41"/>
            <p:cNvSpPr>
              <a:spLocks/>
            </p:cNvSpPr>
            <p:nvPr/>
          </p:nvSpPr>
          <p:spPr bwMode="auto">
            <a:xfrm>
              <a:off x="1777507" y="-2057812"/>
              <a:ext cx="679634" cy="53355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a:solidFill>
                    <a:schemeClr val="bg1"/>
                  </a:solidFill>
                  <a:latin typeface="Arial" panose="020B0604020202020204" pitchFamily="34" charset="0"/>
                  <a:cs typeface="Arial" panose="020B0604020202020204" pitchFamily="34" charset="0"/>
                </a:rPr>
                <a:t>?</a:t>
              </a: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0019" y="2242659"/>
            <a:ext cx="3419856" cy="3599688"/>
          </a:xfrm>
          <a:prstGeom prst="rect">
            <a:avLst/>
          </a:prstGeom>
        </p:spPr>
      </p:pic>
      <p:sp>
        <p:nvSpPr>
          <p:cNvPr id="3" name="TextBox 2"/>
          <p:cNvSpPr txBox="1"/>
          <p:nvPr/>
        </p:nvSpPr>
        <p:spPr>
          <a:xfrm>
            <a:off x="2170017" y="5527758"/>
            <a:ext cx="3895981" cy="615553"/>
          </a:xfrm>
          <a:prstGeom prst="rect">
            <a:avLst/>
          </a:prstGeom>
          <a:noFill/>
        </p:spPr>
        <p:txBody>
          <a:bodyPr wrap="square" rtlCol="0">
            <a:spAutoFit/>
          </a:bodyPr>
          <a:lstStyle/>
          <a:p>
            <a:r>
              <a:rPr lang="ga-IE" sz="1600" dirty="0" err="1">
                <a:latin typeface="Tw Cen MT" panose="020B0602020104020603" pitchFamily="34" charset="0"/>
              </a:rPr>
              <a:t>Isiteirmeacha</a:t>
            </a:r>
            <a:r>
              <a:rPr lang="ga-IE" sz="1600" dirty="0">
                <a:latin typeface="Tw Cen MT" panose="020B0602020104020603" pitchFamily="34" charset="0"/>
              </a:rPr>
              <a:t> le haghaidh mhí na Nollag</a:t>
            </a:r>
          </a:p>
          <a:p>
            <a:endParaRPr lang="ga-IE"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5998" y="2235847"/>
            <a:ext cx="3419856" cy="3599688"/>
          </a:xfrm>
          <a:prstGeom prst="rect">
            <a:avLst/>
          </a:prstGeom>
        </p:spPr>
      </p:pic>
      <p:sp>
        <p:nvSpPr>
          <p:cNvPr id="31" name="TextBox 30"/>
          <p:cNvSpPr txBox="1"/>
          <p:nvPr/>
        </p:nvSpPr>
        <p:spPr>
          <a:xfrm>
            <a:off x="6011572" y="5527759"/>
            <a:ext cx="3895981" cy="323165"/>
          </a:xfrm>
          <a:prstGeom prst="rect">
            <a:avLst/>
          </a:prstGeom>
          <a:noFill/>
        </p:spPr>
        <p:txBody>
          <a:bodyPr wrap="square" rtlCol="0">
            <a:spAutoFit/>
          </a:bodyPr>
          <a:lstStyle/>
          <a:p>
            <a:r>
              <a:rPr lang="ga-IE" sz="1500" dirty="0" err="1">
                <a:latin typeface="Tw Cen MT" panose="020B0602020104020603" pitchFamily="34" charset="0"/>
              </a:rPr>
              <a:t>Isiteirmeacha</a:t>
            </a:r>
            <a:r>
              <a:rPr lang="ga-IE" sz="1500" dirty="0">
                <a:latin typeface="Tw Cen MT" panose="020B0602020104020603" pitchFamily="34" charset="0"/>
              </a:rPr>
              <a:t> le haghaidh mhí </a:t>
            </a:r>
            <a:r>
              <a:rPr lang="en-US" sz="1500" dirty="0" smtClean="0">
                <a:latin typeface="Tw Cen MT" panose="020B0602020104020603" pitchFamily="34" charset="0"/>
              </a:rPr>
              <a:t>an </a:t>
            </a:r>
            <a:r>
              <a:rPr lang="en-US" sz="1500" dirty="0" err="1" smtClean="0">
                <a:latin typeface="Tw Cen MT" panose="020B0602020104020603" pitchFamily="34" charset="0"/>
              </a:rPr>
              <a:t>Mheithimh</a:t>
            </a:r>
            <a:endParaRPr lang="ga-IE" sz="1500" dirty="0">
              <a:latin typeface="Tw Cen MT" panose="020B0602020104020603" pitchFamily="34" charset="0"/>
            </a:endParaRPr>
          </a:p>
        </p:txBody>
      </p:sp>
    </p:spTree>
    <p:extLst>
      <p:ext uri="{BB962C8B-B14F-4D97-AF65-F5344CB8AC3E}">
        <p14:creationId xmlns:p14="http://schemas.microsoft.com/office/powerpoint/2010/main" val="17757650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42"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34"/>
                                        </p:tgtEl>
                                        <p:attrNameLst>
                                          <p:attrName>style.visibility</p:attrName>
                                        </p:attrNameLst>
                                      </p:cBhvr>
                                      <p:to>
                                        <p:strVal val="hidden"/>
                                      </p:to>
                                    </p:set>
                                  </p:childTnLst>
                                </p:cTn>
                              </p:par>
                              <p:par>
                                <p:cTn id="40" presetID="42"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37"/>
                                        </p:tgtEl>
                                        <p:attrNameLst>
                                          <p:attrName>style.visibility</p:attrName>
                                        </p:attrNameLst>
                                      </p:cBhvr>
                                      <p:to>
                                        <p:strVal val="hidden"/>
                                      </p:to>
                                    </p:set>
                                  </p:childTnLst>
                                </p:cTn>
                              </p:par>
                              <p:par>
                                <p:cTn id="49" presetID="42"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000"/>
                                        <p:tgtEl>
                                          <p:spTgt spid="40"/>
                                        </p:tgtEl>
                                      </p:cBhvr>
                                    </p:animEffect>
                                    <p:anim calcmode="lin" valueType="num">
                                      <p:cBhvr>
                                        <p:cTn id="52" dur="1000" fill="hold"/>
                                        <p:tgtEl>
                                          <p:spTgt spid="40"/>
                                        </p:tgtEl>
                                        <p:attrNameLst>
                                          <p:attrName>ppt_x</p:attrName>
                                        </p:attrNameLst>
                                      </p:cBhvr>
                                      <p:tavLst>
                                        <p:tav tm="0">
                                          <p:val>
                                            <p:strVal val="#ppt_x"/>
                                          </p:val>
                                        </p:tav>
                                        <p:tav tm="100000">
                                          <p:val>
                                            <p:strVal val="#ppt_x"/>
                                          </p:val>
                                        </p:tav>
                                      </p:tavLst>
                                    </p:anim>
                                    <p:anim calcmode="lin" valueType="num">
                                      <p:cBhvr>
                                        <p:cTn id="5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40"/>
                                        </p:tgtEl>
                                        <p:attrNameLst>
                                          <p:attrName>style.visibility</p:attrName>
                                        </p:attrNameLst>
                                      </p:cBhvr>
                                      <p:to>
                                        <p:strVal val="hidden"/>
                                      </p:to>
                                    </p:set>
                                  </p:childTnLst>
                                </p:cTn>
                              </p:par>
                              <p:par>
                                <p:cTn id="58" presetID="42"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43"/>
                                        </p:tgtEl>
                                        <p:attrNameLst>
                                          <p:attrName>style.visibility</p:attrName>
                                        </p:attrNameLst>
                                      </p:cBhvr>
                                      <p:to>
                                        <p:strVal val="hidden"/>
                                      </p:to>
                                    </p:set>
                                  </p:childTnLst>
                                </p:cTn>
                              </p:par>
                              <p:par>
                                <p:cTn id="67" presetID="42"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anim calcmode="lin" valueType="num">
                                      <p:cBhvr>
                                        <p:cTn id="70" dur="1000" fill="hold"/>
                                        <p:tgtEl>
                                          <p:spTgt spid="46"/>
                                        </p:tgtEl>
                                        <p:attrNameLst>
                                          <p:attrName>ppt_x</p:attrName>
                                        </p:attrNameLst>
                                      </p:cBhvr>
                                      <p:tavLst>
                                        <p:tav tm="0">
                                          <p:val>
                                            <p:strVal val="#ppt_x"/>
                                          </p:val>
                                        </p:tav>
                                        <p:tav tm="100000">
                                          <p:val>
                                            <p:strVal val="#ppt_x"/>
                                          </p:val>
                                        </p:tav>
                                      </p:tavLst>
                                    </p:anim>
                                    <p:anim calcmode="lin" valueType="num">
                                      <p:cBhvr>
                                        <p:cTn id="7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59847" y="2818894"/>
            <a:ext cx="6862776" cy="1200329"/>
          </a:xfrm>
          <a:prstGeom prst="rect">
            <a:avLst/>
          </a:prstGeom>
          <a:noFill/>
        </p:spPr>
        <p:txBody>
          <a:bodyPr wrap="none" rtlCol="0">
            <a:spAutoFit/>
          </a:bodyPr>
          <a:lstStyle/>
          <a:p>
            <a:r>
              <a:rPr lang="en-US" sz="7200" dirty="0" err="1" smtClean="0">
                <a:solidFill>
                  <a:schemeClr val="bg1"/>
                </a:solidFill>
                <a:latin typeface="Viner Hand ITC" panose="03070502030502020203" pitchFamily="66" charset="0"/>
              </a:rPr>
              <a:t>Tráth</a:t>
            </a:r>
            <a:r>
              <a:rPr lang="en-US" sz="7200" dirty="0" smtClean="0">
                <a:solidFill>
                  <a:schemeClr val="bg1"/>
                </a:solidFill>
                <a:latin typeface="Viner Hand ITC" panose="03070502030502020203" pitchFamily="66" charset="0"/>
              </a:rPr>
              <a:t> </a:t>
            </a:r>
            <a:r>
              <a:rPr lang="en-US" sz="7200" dirty="0" err="1" smtClean="0">
                <a:solidFill>
                  <a:schemeClr val="bg1"/>
                </a:solidFill>
                <a:latin typeface="Viner Hand ITC" panose="03070502030502020203" pitchFamily="66" charset="0"/>
              </a:rPr>
              <a:t>na</a:t>
            </a:r>
            <a:r>
              <a:rPr lang="en-US" sz="7200" dirty="0" smtClean="0">
                <a:solidFill>
                  <a:schemeClr val="bg1"/>
                </a:solidFill>
                <a:latin typeface="Viner Hand ITC" panose="03070502030502020203" pitchFamily="66" charset="0"/>
              </a:rPr>
              <a:t> </a:t>
            </a:r>
            <a:r>
              <a:rPr lang="en-US" sz="7200" dirty="0" err="1" smtClean="0">
                <a:solidFill>
                  <a:schemeClr val="bg1"/>
                </a:solidFill>
                <a:latin typeface="Viner Hand ITC" panose="03070502030502020203" pitchFamily="66" charset="0"/>
              </a:rPr>
              <a:t>gCeist</a:t>
            </a:r>
            <a:endParaRPr lang="en-GB" sz="7200" dirty="0">
              <a:solidFill>
                <a:schemeClr val="bg1"/>
              </a:solidFill>
              <a:latin typeface="Viner Hand ITC" panose="03070502030502020203" pitchFamily="66"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211" y="-439248"/>
            <a:ext cx="12222891" cy="72972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812247" y="2818894"/>
            <a:ext cx="6862776" cy="1200329"/>
          </a:xfrm>
          <a:prstGeom prst="rect">
            <a:avLst/>
          </a:prstGeom>
          <a:noFill/>
        </p:spPr>
        <p:txBody>
          <a:bodyPr wrap="none" rtlCol="0">
            <a:spAutoFit/>
          </a:bodyPr>
          <a:lstStyle/>
          <a:p>
            <a:r>
              <a:rPr lang="ga-IE" sz="7200" dirty="0" smtClean="0">
                <a:solidFill>
                  <a:schemeClr val="bg1"/>
                </a:solidFill>
                <a:latin typeface="Viner Hand ITC" panose="03070502030502020203" pitchFamily="66" charset="0"/>
              </a:rPr>
              <a:t>Tráth na gCeist</a:t>
            </a:r>
            <a:endParaRPr lang="ga-IE" sz="7200" dirty="0">
              <a:solidFill>
                <a:schemeClr val="bg1"/>
              </a:solidFill>
              <a:latin typeface="Viner Hand ITC" panose="03070502030502020203" pitchFamily="66" charset="0"/>
            </a:endParaRPr>
          </a:p>
        </p:txBody>
      </p:sp>
    </p:spTree>
    <p:extLst>
      <p:ext uri="{BB962C8B-B14F-4D97-AF65-F5344CB8AC3E}">
        <p14:creationId xmlns:p14="http://schemas.microsoft.com/office/powerpoint/2010/main" val="57220276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a:spLocks noChangeAspect="1"/>
          </p:cNvSpPr>
          <p:nvPr/>
        </p:nvSpPr>
        <p:spPr>
          <a:xfrm>
            <a:off x="785446" y="518317"/>
            <a:ext cx="10719581"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7" name="Rectangle 6"/>
          <p:cNvSpPr/>
          <p:nvPr/>
        </p:nvSpPr>
        <p:spPr>
          <a:xfrm>
            <a:off x="3030077" y="1350000"/>
            <a:ext cx="6096000" cy="1304689"/>
          </a:xfrm>
          <a:prstGeom prst="rect">
            <a:avLst/>
          </a:prstGeom>
          <a:solidFill>
            <a:srgbClr val="E521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216000" rtlCol="0" anchor="ctr">
            <a:noAutofit/>
          </a:bodyPr>
          <a:lstStyle/>
          <a:p>
            <a:pPr algn="ctr">
              <a:spcAft>
                <a:spcPts val="400"/>
              </a:spcAft>
            </a:pPr>
            <a:r>
              <a:rPr lang="ga-IE" altLang="en-US" sz="2800" b="1" dirty="0" smtClean="0">
                <a:latin typeface="Tw Cen MT" panose="020B0602020104020603" pitchFamily="34" charset="0"/>
              </a:rPr>
              <a:t>Bréagach</a:t>
            </a:r>
            <a:endParaRPr lang="ga-IE" altLang="en-US" sz="2400" b="1" dirty="0" smtClean="0">
              <a:latin typeface="Tw Cen MT" panose="020B0602020104020603" pitchFamily="34" charset="0"/>
            </a:endParaRPr>
          </a:p>
          <a:p>
            <a:pPr algn="ctr"/>
            <a:r>
              <a:rPr lang="ga-IE" altLang="en-US" sz="2400" dirty="0" smtClean="0">
                <a:latin typeface="Tw Cen MT" panose="020B0602020104020603" pitchFamily="34" charset="0"/>
              </a:rPr>
              <a:t>Is í an ghaoth aniar aneas </a:t>
            </a:r>
            <a:r>
              <a:rPr lang="en-US" altLang="en-US" sz="2400" dirty="0" smtClean="0">
                <a:latin typeface="Tw Cen MT" panose="020B0602020104020603" pitchFamily="34" charset="0"/>
              </a:rPr>
              <a:t/>
            </a:r>
            <a:br>
              <a:rPr lang="en-US" altLang="en-US" sz="2400" dirty="0" smtClean="0">
                <a:latin typeface="Tw Cen MT" panose="020B0602020104020603" pitchFamily="34" charset="0"/>
              </a:rPr>
            </a:br>
            <a:r>
              <a:rPr lang="en-US" altLang="en-US" sz="2400" dirty="0">
                <a:latin typeface="Tw Cen MT" panose="020B0602020104020603" pitchFamily="34" charset="0"/>
              </a:rPr>
              <a:t>an </a:t>
            </a:r>
            <a:r>
              <a:rPr lang="ga-IE" altLang="en-US" sz="2400" dirty="0">
                <a:latin typeface="Tw Cen MT" panose="020B0602020104020603" pitchFamily="34" charset="0"/>
              </a:rPr>
              <a:t>g</a:t>
            </a:r>
            <a:r>
              <a:rPr lang="en-US" altLang="en-US" sz="2400" dirty="0">
                <a:latin typeface="Tw Cen MT" panose="020B0602020104020603" pitchFamily="34" charset="0"/>
              </a:rPr>
              <a:t>h</a:t>
            </a:r>
            <a:r>
              <a:rPr lang="ga-IE" altLang="en-US" sz="2400" dirty="0" err="1">
                <a:latin typeface="Tw Cen MT" panose="020B0602020104020603" pitchFamily="34" charset="0"/>
              </a:rPr>
              <a:t>náthghaoth</a:t>
            </a:r>
            <a:r>
              <a:rPr lang="ga-IE" altLang="en-US" sz="2400" dirty="0">
                <a:latin typeface="Tw Cen MT" panose="020B0602020104020603" pitchFamily="34" charset="0"/>
              </a:rPr>
              <a:t> </a:t>
            </a:r>
            <a:r>
              <a:rPr lang="en-US" altLang="en-US" sz="2400" dirty="0">
                <a:latin typeface="Tw Cen MT" panose="020B0602020104020603" pitchFamily="34" charset="0"/>
              </a:rPr>
              <a:t>in </a:t>
            </a:r>
            <a:r>
              <a:rPr lang="en-US" altLang="en-US" sz="2400" dirty="0" err="1">
                <a:latin typeface="Tw Cen MT" panose="020B0602020104020603" pitchFamily="34" charset="0"/>
              </a:rPr>
              <a:t>Éirinn</a:t>
            </a:r>
            <a:r>
              <a:rPr lang="ga-IE" altLang="en-US" sz="2400" dirty="0" smtClean="0">
                <a:latin typeface="Tw Cen MT" panose="020B0602020104020603" pitchFamily="34" charset="0"/>
              </a:rPr>
              <a:t>. </a:t>
            </a:r>
            <a:endParaRPr lang="ga-IE" altLang="en-US" sz="2400" dirty="0">
              <a:latin typeface="Tw Cen MT" panose="020B0602020104020603" pitchFamily="34" charset="0"/>
            </a:endParaRPr>
          </a:p>
        </p:txBody>
      </p:sp>
      <p:sp>
        <p:nvSpPr>
          <p:cNvPr id="9" name="Rectangle 8"/>
          <p:cNvSpPr/>
          <p:nvPr/>
        </p:nvSpPr>
        <p:spPr>
          <a:xfrm>
            <a:off x="3030077" y="1349999"/>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ga-IE" altLang="en-US" sz="2400" dirty="0">
                <a:latin typeface="Tw Cen MT" panose="020B0602020104020603" pitchFamily="34" charset="0"/>
              </a:rPr>
              <a:t>Is í an ghaoth aduaidh </a:t>
            </a:r>
            <a:endParaRPr lang="en-US" altLang="en-US" sz="2400" dirty="0" smtClean="0">
              <a:latin typeface="Tw Cen MT" panose="020B0602020104020603" pitchFamily="34" charset="0"/>
            </a:endParaRPr>
          </a:p>
          <a:p>
            <a:pPr algn="ctr">
              <a:spcAft>
                <a:spcPts val="600"/>
              </a:spcAft>
            </a:pPr>
            <a:r>
              <a:rPr lang="en-US" altLang="en-US" sz="2400" dirty="0" smtClean="0">
                <a:latin typeface="Tw Cen MT" panose="020B0602020104020603" pitchFamily="34" charset="0"/>
              </a:rPr>
              <a:t>an </a:t>
            </a:r>
            <a:r>
              <a:rPr lang="ga-IE" altLang="en-US" sz="2400" dirty="0" smtClean="0">
                <a:latin typeface="Tw Cen MT" panose="020B0602020104020603" pitchFamily="34" charset="0"/>
              </a:rPr>
              <a:t>g</a:t>
            </a:r>
            <a:r>
              <a:rPr lang="en-US" altLang="en-US" sz="2400" dirty="0" smtClean="0">
                <a:latin typeface="Tw Cen MT" panose="020B0602020104020603" pitchFamily="34" charset="0"/>
              </a:rPr>
              <a:t>h</a:t>
            </a:r>
            <a:r>
              <a:rPr lang="ga-IE" altLang="en-US" sz="2400" dirty="0" err="1" smtClean="0">
                <a:latin typeface="Tw Cen MT" panose="020B0602020104020603" pitchFamily="34" charset="0"/>
              </a:rPr>
              <a:t>náthghaoth</a:t>
            </a:r>
            <a:r>
              <a:rPr lang="ga-IE" altLang="en-US" sz="2400" dirty="0" smtClean="0">
                <a:latin typeface="Tw Cen MT" panose="020B0602020104020603" pitchFamily="34" charset="0"/>
              </a:rPr>
              <a:t> </a:t>
            </a:r>
            <a:r>
              <a:rPr lang="en-US" altLang="en-US" sz="2400" dirty="0" smtClean="0">
                <a:latin typeface="Tw Cen MT" panose="020B0602020104020603" pitchFamily="34" charset="0"/>
              </a:rPr>
              <a:t>in </a:t>
            </a:r>
            <a:r>
              <a:rPr lang="en-US" altLang="en-US" sz="2400" dirty="0" err="1" smtClean="0">
                <a:latin typeface="Tw Cen MT" panose="020B0602020104020603" pitchFamily="34" charset="0"/>
              </a:rPr>
              <a:t>Éirinn</a:t>
            </a:r>
            <a:r>
              <a:rPr lang="ga-IE" altLang="en-US" sz="2400" dirty="0" smtClean="0">
                <a:latin typeface="Tw Cen MT" panose="020B0602020104020603" pitchFamily="34" charset="0"/>
              </a:rPr>
              <a:t>. </a:t>
            </a:r>
            <a:endParaRPr lang="ga-IE" altLang="en-US" sz="2400" dirty="0">
              <a:latin typeface="Tw Cen MT" panose="020B0602020104020603" pitchFamily="34" charset="0"/>
            </a:endParaRPr>
          </a:p>
        </p:txBody>
      </p:sp>
      <p:sp>
        <p:nvSpPr>
          <p:cNvPr id="10"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6136" y="2884090"/>
            <a:ext cx="2683881" cy="281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50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xit" presetSubtype="21" fill="hold" grpId="0" nodeType="withEffect">
                                  <p:stCondLst>
                                    <p:cond delay="0"/>
                                  </p:stCondLst>
                                  <p:childTnLst>
                                    <p:animEffect transition="out" filter="barn(inVertic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a:spLocks noChangeAspect="1"/>
          </p:cNvSpPr>
          <p:nvPr/>
        </p:nvSpPr>
        <p:spPr>
          <a:xfrm>
            <a:off x="785446" y="518317"/>
            <a:ext cx="10719581"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7" name="Rectangle 6"/>
          <p:cNvSpPr/>
          <p:nvPr/>
        </p:nvSpPr>
        <p:spPr>
          <a:xfrm>
            <a:off x="3043235" y="1350000"/>
            <a:ext cx="6096000" cy="1304689"/>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400"/>
              </a:spcAft>
            </a:pPr>
            <a:endParaRPr lang="ga-IE" altLang="en-US" sz="2400" b="1" dirty="0" smtClean="0"/>
          </a:p>
          <a:p>
            <a:pPr algn="ctr">
              <a:spcAft>
                <a:spcPts val="400"/>
              </a:spcAft>
            </a:pPr>
            <a:endParaRPr lang="ga-IE" altLang="en-US" sz="2400" b="1" dirty="0" smtClean="0"/>
          </a:p>
          <a:p>
            <a:pPr algn="ctr"/>
            <a:r>
              <a:rPr lang="ga-IE" altLang="en-US" sz="2800" b="1" dirty="0" smtClean="0">
                <a:latin typeface="Tw Cen MT" panose="020B0602020104020603" pitchFamily="34" charset="0"/>
              </a:rPr>
              <a:t>Fíor! </a:t>
            </a:r>
          </a:p>
          <a:p>
            <a:pPr algn="ctr">
              <a:spcAft>
                <a:spcPts val="400"/>
              </a:spcAft>
            </a:pPr>
            <a:r>
              <a:rPr lang="ga-IE" altLang="en-US" dirty="0" smtClean="0">
                <a:latin typeface="Tw Cen MT" panose="020B0602020104020603" pitchFamily="34" charset="0"/>
              </a:rPr>
              <a:t>Soilsíonn gathanna na gréine go díreach ar na ceantair sin ar domhan atá gar don mheánchiorcal. </a:t>
            </a:r>
            <a:r>
              <a:rPr lang="ga-IE" dirty="0" smtClean="0">
                <a:latin typeface="Tw Cen MT" panose="020B0602020104020603" pitchFamily="34" charset="0"/>
              </a:rPr>
              <a:t>Mar sin, bíonn aimsir an-te </a:t>
            </a:r>
            <a:br>
              <a:rPr lang="ga-IE" dirty="0" smtClean="0">
                <a:latin typeface="Tw Cen MT" panose="020B0602020104020603" pitchFamily="34" charset="0"/>
              </a:rPr>
            </a:br>
            <a:r>
              <a:rPr lang="ga-IE" dirty="0" smtClean="0">
                <a:latin typeface="Tw Cen MT" panose="020B0602020104020603" pitchFamily="34" charset="0"/>
              </a:rPr>
              <a:t>i gcuid mhaith de na ceantair sin.</a:t>
            </a:r>
          </a:p>
          <a:p>
            <a:pPr algn="ctr">
              <a:spcAft>
                <a:spcPts val="400"/>
              </a:spcAft>
            </a:pPr>
            <a:endParaRPr lang="ga-IE" altLang="en-US" sz="2400" b="1" dirty="0" smtClean="0"/>
          </a:p>
          <a:p>
            <a:pPr algn="ctr">
              <a:spcAft>
                <a:spcPts val="400"/>
              </a:spcAft>
            </a:pPr>
            <a:endParaRPr lang="ga-IE" altLang="en-US" dirty="0"/>
          </a:p>
        </p:txBody>
      </p:sp>
      <p:sp>
        <p:nvSpPr>
          <p:cNvPr id="9" name="Rectangle 8"/>
          <p:cNvSpPr/>
          <p:nvPr/>
        </p:nvSpPr>
        <p:spPr>
          <a:xfrm>
            <a:off x="3042773" y="1350000"/>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ga-IE" sz="2400" dirty="0" smtClean="0">
                <a:latin typeface="Tw Cen MT" panose="020B0602020104020603" pitchFamily="34" charset="0"/>
              </a:rPr>
              <a:t>Bíonn aimsir an-te i gceantair atá </a:t>
            </a:r>
            <a:br>
              <a:rPr lang="ga-IE" sz="2400" dirty="0" smtClean="0">
                <a:latin typeface="Tw Cen MT" panose="020B0602020104020603" pitchFamily="34" charset="0"/>
              </a:rPr>
            </a:br>
            <a:r>
              <a:rPr lang="ga-IE" sz="2400" dirty="0" smtClean="0">
                <a:latin typeface="Tw Cen MT" panose="020B0602020104020603" pitchFamily="34" charset="0"/>
              </a:rPr>
              <a:t>gar don mheánchiorcal. </a:t>
            </a:r>
            <a:endParaRPr lang="ga-IE" altLang="en-US" sz="2400" dirty="0">
              <a:solidFill>
                <a:schemeClr val="bg1"/>
              </a:solidFill>
              <a:latin typeface="Tw Cen MT" panose="020B0602020104020603" pitchFamily="34" charset="0"/>
            </a:endParaRPr>
          </a:p>
        </p:txBody>
      </p:sp>
      <p:sp>
        <p:nvSpPr>
          <p:cNvPr id="10" name="Title 20"/>
          <p:cNvSpPr txBox="1">
            <a:spLocks/>
          </p:cNvSpPr>
          <p:nvPr/>
        </p:nvSpPr>
        <p:spPr>
          <a:xfrm>
            <a:off x="1790701" y="478589"/>
            <a:ext cx="8600144"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pic>
        <p:nvPicPr>
          <p:cNvPr id="12"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60735" y="3150020"/>
            <a:ext cx="2674938" cy="24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a:off x="3312000" y="4058546"/>
            <a:ext cx="1332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312000" y="4356000"/>
            <a:ext cx="1332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2000" y="4644000"/>
            <a:ext cx="1332000" cy="86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21"/>
          <p:cNvSpPr txBox="1">
            <a:spLocks noChangeArrowheads="1"/>
          </p:cNvSpPr>
          <p:nvPr/>
        </p:nvSpPr>
        <p:spPr bwMode="auto">
          <a:xfrm>
            <a:off x="7081672" y="4214964"/>
            <a:ext cx="13130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ga-IE" altLang="en-US" sz="1200" b="1" dirty="0" smtClean="0">
                <a:latin typeface="Tw Cen MT" panose="020B0602020104020603" pitchFamily="34" charset="0"/>
              </a:rPr>
              <a:t>An meánchiorcal</a:t>
            </a:r>
            <a:endParaRPr lang="ga-IE" altLang="en-US" sz="1200" b="1" dirty="0">
              <a:latin typeface="Tw Cen MT" panose="020B0602020104020603" pitchFamily="34" charset="0"/>
            </a:endParaRPr>
          </a:p>
        </p:txBody>
      </p:sp>
    </p:spTree>
    <p:extLst>
      <p:ext uri="{BB962C8B-B14F-4D97-AF65-F5344CB8AC3E}">
        <p14:creationId xmlns:p14="http://schemas.microsoft.com/office/powerpoint/2010/main" val="793787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16" presetClass="exit" presetSubtype="21" fill="hold" grpId="0" nodeType="with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a:spLocks noChangeAspect="1"/>
          </p:cNvSpPr>
          <p:nvPr/>
        </p:nvSpPr>
        <p:spPr>
          <a:xfrm>
            <a:off x="785446" y="518317"/>
            <a:ext cx="10719581"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7" name="Rectangle 6"/>
          <p:cNvSpPr/>
          <p:nvPr/>
        </p:nvSpPr>
        <p:spPr>
          <a:xfrm>
            <a:off x="3043235" y="1350000"/>
            <a:ext cx="6096000" cy="1304689"/>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400"/>
              </a:spcAft>
            </a:pPr>
            <a:r>
              <a:rPr lang="ga-IE" altLang="en-US" sz="2800" b="1" dirty="0" smtClean="0">
                <a:latin typeface="Tw Cen MT" panose="020B0602020104020603" pitchFamily="34" charset="0"/>
              </a:rPr>
              <a:t>Fíor!</a:t>
            </a:r>
          </a:p>
          <a:p>
            <a:pPr algn="ctr">
              <a:spcAft>
                <a:spcPts val="400"/>
              </a:spcAft>
            </a:pPr>
            <a:r>
              <a:rPr lang="ga-IE" altLang="en-US" sz="2400" dirty="0" smtClean="0">
                <a:solidFill>
                  <a:schemeClr val="bg1"/>
                </a:solidFill>
                <a:latin typeface="Tw Cen MT" panose="020B0602020104020603" pitchFamily="34" charset="0"/>
              </a:rPr>
              <a:t>Bíonn an samhradh fionnuar agus </a:t>
            </a:r>
            <a:br>
              <a:rPr lang="ga-IE" altLang="en-US" sz="2400" dirty="0" smtClean="0">
                <a:solidFill>
                  <a:schemeClr val="bg1"/>
                </a:solidFill>
                <a:latin typeface="Tw Cen MT" panose="020B0602020104020603" pitchFamily="34" charset="0"/>
              </a:rPr>
            </a:br>
            <a:r>
              <a:rPr lang="ga-IE" altLang="en-US" sz="2400" dirty="0" smtClean="0">
                <a:solidFill>
                  <a:schemeClr val="bg1"/>
                </a:solidFill>
                <a:latin typeface="Tw Cen MT" panose="020B0602020104020603" pitchFamily="34" charset="0"/>
              </a:rPr>
              <a:t>bíonn an geimhreadh </a:t>
            </a:r>
            <a:r>
              <a:rPr lang="en-US" altLang="en-US" sz="2400" dirty="0" err="1" smtClean="0">
                <a:solidFill>
                  <a:schemeClr val="bg1"/>
                </a:solidFill>
                <a:latin typeface="Tw Cen MT" panose="020B0602020104020603" pitchFamily="34" charset="0"/>
              </a:rPr>
              <a:t>cineálta</a:t>
            </a:r>
            <a:r>
              <a:rPr lang="en-US" altLang="en-US" sz="2400" dirty="0" smtClean="0">
                <a:solidFill>
                  <a:schemeClr val="bg1"/>
                </a:solidFill>
                <a:latin typeface="Tw Cen MT" panose="020B0602020104020603" pitchFamily="34" charset="0"/>
              </a:rPr>
              <a:t> </a:t>
            </a:r>
            <a:r>
              <a:rPr lang="ga-IE" altLang="en-US" sz="2400" dirty="0" smtClean="0">
                <a:solidFill>
                  <a:schemeClr val="bg1"/>
                </a:solidFill>
                <a:latin typeface="Tw Cen MT" panose="020B0602020104020603" pitchFamily="34" charset="0"/>
              </a:rPr>
              <a:t>ann.</a:t>
            </a:r>
            <a:r>
              <a:rPr lang="ga-IE" sz="2400" dirty="0" smtClean="0">
                <a:solidFill>
                  <a:schemeClr val="bg1"/>
                </a:solidFill>
                <a:latin typeface="Tw Cen MT" panose="020B0602020104020603" pitchFamily="34" charset="0"/>
              </a:rPr>
              <a:t> </a:t>
            </a:r>
            <a:endParaRPr lang="ga-IE" sz="2400" dirty="0">
              <a:solidFill>
                <a:schemeClr val="bg1"/>
              </a:solidFill>
              <a:latin typeface="Tw Cen MT" panose="020B0602020104020603" pitchFamily="34" charset="0"/>
            </a:endParaRPr>
          </a:p>
        </p:txBody>
      </p:sp>
      <p:sp>
        <p:nvSpPr>
          <p:cNvPr id="10"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48194" y="3262297"/>
            <a:ext cx="3886081" cy="18070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043234" y="1349999"/>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en-GB" altLang="en-US" dirty="0" smtClean="0">
                <a:latin typeface="Tw Cen MT" panose="020B0602020104020603" pitchFamily="34" charset="0"/>
              </a:rPr>
              <a:t> </a:t>
            </a:r>
            <a:r>
              <a:rPr lang="ga-IE" altLang="en-US" sz="2400" dirty="0" smtClean="0">
                <a:latin typeface="Tw Cen MT" panose="020B0602020104020603" pitchFamily="34" charset="0"/>
              </a:rPr>
              <a:t>Aeráid mheasartha atá in Éirinn.</a:t>
            </a:r>
            <a:endParaRPr lang="ga-IE" altLang="en-US" sz="2400" dirty="0">
              <a:latin typeface="Tw Cen MT" panose="020B0602020104020603" pitchFamily="34" charset="0"/>
            </a:endParaRPr>
          </a:p>
        </p:txBody>
      </p:sp>
    </p:spTree>
    <p:extLst>
      <p:ext uri="{BB962C8B-B14F-4D97-AF65-F5344CB8AC3E}">
        <p14:creationId xmlns:p14="http://schemas.microsoft.com/office/powerpoint/2010/main" val="191829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16" presetClass="exit" presetSubtype="21" fill="hold" grpId="0" nodeType="withEffect">
                                  <p:stCondLst>
                                    <p:cond delay="0"/>
                                  </p:stCondLst>
                                  <p:childTnLst>
                                    <p:animEffect transition="out" filter="barn(inVertic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a:spLocks noChangeAspect="1"/>
          </p:cNvSpPr>
          <p:nvPr/>
        </p:nvSpPr>
        <p:spPr>
          <a:xfrm>
            <a:off x="785446" y="518317"/>
            <a:ext cx="10719581"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7" name="Rectangle 6"/>
          <p:cNvSpPr/>
          <p:nvPr/>
        </p:nvSpPr>
        <p:spPr>
          <a:xfrm>
            <a:off x="3043235" y="1350000"/>
            <a:ext cx="6096000" cy="1304689"/>
          </a:xfrm>
          <a:prstGeom prst="rect">
            <a:avLst/>
          </a:prstGeom>
          <a:solidFill>
            <a:srgbClr val="E521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216000" rtlCol="0" anchor="ctr">
            <a:noAutofit/>
          </a:bodyPr>
          <a:lstStyle/>
          <a:p>
            <a:pPr algn="ctr">
              <a:spcAft>
                <a:spcPts val="400"/>
              </a:spcAft>
            </a:pPr>
            <a:r>
              <a:rPr lang="en-GB" altLang="en-US" sz="2800" b="1" dirty="0" err="1" smtClean="0">
                <a:latin typeface="Tw Cen MT" panose="020B0602020104020603" pitchFamily="34" charset="0"/>
              </a:rPr>
              <a:t>Bréagach</a:t>
            </a:r>
            <a:endParaRPr lang="en-GB" altLang="en-US" sz="2400" b="1" dirty="0">
              <a:latin typeface="Tw Cen MT" panose="020B0602020104020603" pitchFamily="34" charset="0"/>
            </a:endParaRPr>
          </a:p>
          <a:p>
            <a:pPr algn="ctr">
              <a:spcAft>
                <a:spcPts val="600"/>
              </a:spcAft>
            </a:pPr>
            <a:r>
              <a:rPr lang="ga-IE" sz="2400" dirty="0">
                <a:latin typeface="Tw Cen MT" panose="020B0602020104020603" pitchFamily="34" charset="0"/>
              </a:rPr>
              <a:t>Tagann athrú ar theocht na </a:t>
            </a:r>
            <a:r>
              <a:rPr lang="en-US" sz="2400" dirty="0" err="1" smtClean="0">
                <a:latin typeface="Tw Cen MT" panose="020B0602020104020603" pitchFamily="34" charset="0"/>
              </a:rPr>
              <a:t>talún</a:t>
            </a:r>
            <a:r>
              <a:rPr lang="en-US" sz="2400" dirty="0" smtClean="0">
                <a:latin typeface="Tw Cen MT" panose="020B0602020104020603" pitchFamily="34" charset="0"/>
              </a:rPr>
              <a:t> </a:t>
            </a:r>
            <a:r>
              <a:rPr lang="ga-IE" sz="2400" dirty="0" smtClean="0">
                <a:latin typeface="Tw Cen MT" panose="020B0602020104020603" pitchFamily="34" charset="0"/>
              </a:rPr>
              <a:t>níos </a:t>
            </a:r>
            <a:r>
              <a:rPr lang="ga-IE" sz="2400" dirty="0">
                <a:latin typeface="Tw Cen MT" panose="020B0602020104020603" pitchFamily="34" charset="0"/>
              </a:rPr>
              <a:t>tapúla ná mar a thagann athrú ar theocht na </a:t>
            </a:r>
            <a:r>
              <a:rPr lang="en-US" sz="2400" dirty="0" err="1" smtClean="0">
                <a:latin typeface="Tw Cen MT" panose="020B0602020104020603" pitchFamily="34" charset="0"/>
              </a:rPr>
              <a:t>farraige</a:t>
            </a:r>
            <a:r>
              <a:rPr lang="ga-IE" sz="2400" dirty="0" smtClean="0">
                <a:latin typeface="Tw Cen MT" panose="020B0602020104020603" pitchFamily="34" charset="0"/>
              </a:rPr>
              <a:t>.</a:t>
            </a:r>
            <a:endParaRPr lang="ga-IE" altLang="en-US" sz="2400" dirty="0">
              <a:latin typeface="Tw Cen MT" panose="020B0602020104020603" pitchFamily="34" charset="0"/>
            </a:endParaRPr>
          </a:p>
        </p:txBody>
      </p:sp>
      <p:sp>
        <p:nvSpPr>
          <p:cNvPr id="9" name="Rectangle 8"/>
          <p:cNvSpPr/>
          <p:nvPr/>
        </p:nvSpPr>
        <p:spPr>
          <a:xfrm>
            <a:off x="3043234" y="1349998"/>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ga-IE" sz="2400" dirty="0" smtClean="0">
                <a:latin typeface="Tw Cen MT" panose="020B0602020104020603" pitchFamily="34" charset="0"/>
              </a:rPr>
              <a:t>Tagann athrú ar theocht na farraige níos tapúla ná mar a thagann athrú ar theocht na talún.</a:t>
            </a:r>
            <a:endParaRPr lang="ga-IE" altLang="en-US" sz="2400" dirty="0" smtClean="0">
              <a:latin typeface="Tw Cen MT" panose="020B0602020104020603" pitchFamily="34" charset="0"/>
            </a:endParaRPr>
          </a:p>
        </p:txBody>
      </p:sp>
      <p:sp>
        <p:nvSpPr>
          <p:cNvPr id="10"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74777" y="2776457"/>
            <a:ext cx="4832915" cy="338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83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a:spLocks noChangeAspect="1"/>
          </p:cNvSpPr>
          <p:nvPr/>
        </p:nvSpPr>
        <p:spPr>
          <a:xfrm>
            <a:off x="785446" y="518317"/>
            <a:ext cx="10719581"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7" name="Rectangle 6"/>
          <p:cNvSpPr/>
          <p:nvPr/>
        </p:nvSpPr>
        <p:spPr>
          <a:xfrm>
            <a:off x="3043235" y="1350000"/>
            <a:ext cx="6096000" cy="1304689"/>
          </a:xfrm>
          <a:prstGeom prst="rect">
            <a:avLst/>
          </a:prstGeom>
          <a:solidFill>
            <a:srgbClr val="E521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216000" rtlCol="0" anchor="ctr">
            <a:noAutofit/>
          </a:bodyPr>
          <a:lstStyle/>
          <a:p>
            <a:pPr algn="ctr">
              <a:spcAft>
                <a:spcPts val="400"/>
              </a:spcAft>
            </a:pPr>
            <a:r>
              <a:rPr lang="ga-IE" altLang="en-US" sz="2800" b="1" dirty="0" smtClean="0">
                <a:latin typeface="Tw Cen MT" panose="020B0602020104020603" pitchFamily="34" charset="0"/>
              </a:rPr>
              <a:t>Bréagach</a:t>
            </a:r>
            <a:r>
              <a:rPr lang="ga-IE" altLang="en-US" sz="2800" dirty="0" smtClean="0">
                <a:latin typeface="Tw Cen MT" panose="020B0602020104020603" pitchFamily="34" charset="0"/>
              </a:rPr>
              <a:t>!</a:t>
            </a:r>
          </a:p>
          <a:p>
            <a:pPr algn="ctr">
              <a:spcAft>
                <a:spcPts val="400"/>
              </a:spcAft>
            </a:pPr>
            <a:r>
              <a:rPr lang="ga-IE" sz="2400" dirty="0" smtClean="0">
                <a:latin typeface="Tw Cen MT" panose="020B0602020104020603" pitchFamily="34" charset="0"/>
              </a:rPr>
              <a:t>Dá airde an áit, is ea is fuaire a bheidh </a:t>
            </a:r>
            <a:br>
              <a:rPr lang="ga-IE" sz="2400" dirty="0" smtClean="0">
                <a:latin typeface="Tw Cen MT" panose="020B0602020104020603" pitchFamily="34" charset="0"/>
              </a:rPr>
            </a:br>
            <a:r>
              <a:rPr lang="ga-IE" sz="2400" dirty="0" smtClean="0">
                <a:latin typeface="Tw Cen MT" panose="020B0602020104020603" pitchFamily="34" charset="0"/>
              </a:rPr>
              <a:t>an aimsir ann.</a:t>
            </a:r>
            <a:r>
              <a:rPr lang="ga-IE" altLang="en-US" sz="2400" dirty="0" smtClean="0">
                <a:latin typeface="Tw Cen MT" panose="020B0602020104020603" pitchFamily="34" charset="0"/>
              </a:rPr>
              <a:t> </a:t>
            </a:r>
            <a:endParaRPr lang="ga-IE" altLang="en-US" sz="2400" dirty="0">
              <a:latin typeface="Tw Cen MT" panose="020B0602020104020603" pitchFamily="34" charset="0"/>
            </a:endParaRPr>
          </a:p>
        </p:txBody>
      </p:sp>
      <p:sp>
        <p:nvSpPr>
          <p:cNvPr id="9" name="Rectangle 8"/>
          <p:cNvSpPr/>
          <p:nvPr/>
        </p:nvSpPr>
        <p:spPr>
          <a:xfrm>
            <a:off x="3043235" y="1349999"/>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r>
              <a:rPr lang="ga-IE" sz="2400" dirty="0" smtClean="0">
                <a:latin typeface="Tw Cen MT" panose="020B0602020104020603" pitchFamily="34" charset="0"/>
              </a:rPr>
              <a:t>Dá airde an áit, is ea is teo a bheidh </a:t>
            </a:r>
            <a:br>
              <a:rPr lang="ga-IE" sz="2400" dirty="0" smtClean="0">
                <a:latin typeface="Tw Cen MT" panose="020B0602020104020603" pitchFamily="34" charset="0"/>
              </a:rPr>
            </a:br>
            <a:r>
              <a:rPr lang="ga-IE" sz="2400" dirty="0" smtClean="0">
                <a:latin typeface="Tw Cen MT" panose="020B0602020104020603" pitchFamily="34" charset="0"/>
              </a:rPr>
              <a:t>an aimsir ann.</a:t>
            </a:r>
            <a:r>
              <a:rPr lang="ga-IE" sz="2400" b="1" dirty="0" smtClean="0">
                <a:latin typeface="Tw Cen MT" panose="020B0602020104020603" pitchFamily="34" charset="0"/>
              </a:rPr>
              <a:t> </a:t>
            </a:r>
            <a:endParaRPr lang="ga-IE" sz="2400" dirty="0">
              <a:latin typeface="Tw Cen MT" panose="020B0602020104020603" pitchFamily="34" charset="0"/>
            </a:endParaRPr>
          </a:p>
        </p:txBody>
      </p:sp>
      <p:sp>
        <p:nvSpPr>
          <p:cNvPr id="10"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72343" y="3018107"/>
            <a:ext cx="4545786" cy="3027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223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a:spLocks noChangeAspect="1"/>
          </p:cNvSpPr>
          <p:nvPr/>
        </p:nvSpPr>
        <p:spPr>
          <a:xfrm>
            <a:off x="785446" y="518317"/>
            <a:ext cx="10719581"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7" name="Rectangle 6"/>
          <p:cNvSpPr/>
          <p:nvPr/>
        </p:nvSpPr>
        <p:spPr>
          <a:xfrm>
            <a:off x="3043235" y="1349999"/>
            <a:ext cx="6096000" cy="1304689"/>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400"/>
              </a:spcAft>
            </a:pPr>
            <a:r>
              <a:rPr lang="ga-IE" altLang="en-US" sz="2800" b="1" dirty="0" smtClean="0">
                <a:latin typeface="Tw Cen MT" panose="020B0602020104020603" pitchFamily="34" charset="0"/>
              </a:rPr>
              <a:t>Fíor!</a:t>
            </a:r>
            <a:endParaRPr lang="ga-IE" altLang="en-US" sz="2000" dirty="0">
              <a:latin typeface="Tw Cen MT" panose="020B0602020104020603" pitchFamily="34" charset="0"/>
            </a:endParaRPr>
          </a:p>
        </p:txBody>
      </p:sp>
      <p:sp>
        <p:nvSpPr>
          <p:cNvPr id="9" name="Rectangle 8"/>
          <p:cNvSpPr/>
          <p:nvPr/>
        </p:nvSpPr>
        <p:spPr>
          <a:xfrm>
            <a:off x="3043233" y="1349998"/>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ga-IE" altLang="en-US" sz="2400" dirty="0" smtClean="0">
                <a:latin typeface="Tw Cen MT" panose="020B0602020104020603" pitchFamily="34" charset="0"/>
              </a:rPr>
              <a:t>Titeann níos mó báistí ar chósta </a:t>
            </a:r>
            <a:br>
              <a:rPr lang="ga-IE" altLang="en-US" sz="2400" dirty="0" smtClean="0">
                <a:latin typeface="Tw Cen MT" panose="020B0602020104020603" pitchFamily="34" charset="0"/>
              </a:rPr>
            </a:br>
            <a:r>
              <a:rPr lang="ga-IE" altLang="en-US" sz="2400" dirty="0" smtClean="0">
                <a:latin typeface="Tw Cen MT" panose="020B0602020104020603" pitchFamily="34" charset="0"/>
              </a:rPr>
              <a:t>thiar na hÉireann ná mar a thiteann </a:t>
            </a:r>
            <a:br>
              <a:rPr lang="ga-IE" altLang="en-US" sz="2400" dirty="0" smtClean="0">
                <a:latin typeface="Tw Cen MT" panose="020B0602020104020603" pitchFamily="34" charset="0"/>
              </a:rPr>
            </a:br>
            <a:r>
              <a:rPr lang="ga-IE" altLang="en-US" sz="2400" dirty="0" smtClean="0">
                <a:latin typeface="Tw Cen MT" panose="020B0602020104020603" pitchFamily="34" charset="0"/>
              </a:rPr>
              <a:t>ar chósta thoir na hÉireann. </a:t>
            </a:r>
            <a:endParaRPr lang="ga-IE" altLang="en-US" sz="2400" dirty="0">
              <a:latin typeface="Tw Cen MT" panose="020B0602020104020603" pitchFamily="34" charset="0"/>
            </a:endParaRPr>
          </a:p>
        </p:txBody>
      </p:sp>
      <p:sp>
        <p:nvSpPr>
          <p:cNvPr id="10"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11169" y="2887694"/>
            <a:ext cx="3160129" cy="3093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391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a:spLocks noChangeAspect="1"/>
          </p:cNvSpPr>
          <p:nvPr/>
        </p:nvSpPr>
        <p:spPr>
          <a:xfrm>
            <a:off x="785446" y="524053"/>
            <a:ext cx="10719581"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7" name="Rectangle 6"/>
          <p:cNvSpPr/>
          <p:nvPr/>
        </p:nvSpPr>
        <p:spPr>
          <a:xfrm>
            <a:off x="3043235" y="1349999"/>
            <a:ext cx="6096000" cy="1304689"/>
          </a:xfrm>
          <a:prstGeom prst="rect">
            <a:avLst/>
          </a:prstGeom>
          <a:solidFill>
            <a:srgbClr val="E521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216000" rtlCol="0" anchor="ctr">
            <a:noAutofit/>
          </a:bodyPr>
          <a:lstStyle/>
          <a:p>
            <a:pPr algn="ctr">
              <a:spcAft>
                <a:spcPts val="400"/>
              </a:spcAft>
            </a:pPr>
            <a:r>
              <a:rPr lang="ga-IE" altLang="en-US" sz="2800" b="1" dirty="0" smtClean="0">
                <a:latin typeface="Tw Cen MT" panose="020B0602020104020603" pitchFamily="34" charset="0"/>
              </a:rPr>
              <a:t>Bréagach</a:t>
            </a:r>
            <a:endParaRPr lang="ga-IE" altLang="en-US" sz="2400" b="1" dirty="0" smtClean="0">
              <a:latin typeface="Tw Cen MT" panose="020B0602020104020603" pitchFamily="34" charset="0"/>
            </a:endParaRPr>
          </a:p>
          <a:p>
            <a:pPr algn="ctr"/>
            <a:r>
              <a:rPr lang="ga-IE" altLang="en-US" sz="2000" dirty="0" smtClean="0">
                <a:latin typeface="Tw Cen MT" panose="020B0602020104020603" pitchFamily="34" charset="0"/>
              </a:rPr>
              <a:t>Is thar chósta </a:t>
            </a:r>
            <a:r>
              <a:rPr lang="ga-IE" altLang="en-US" sz="2000" b="1" dirty="0" smtClean="0">
                <a:latin typeface="Tw Cen MT" panose="020B0602020104020603" pitchFamily="34" charset="0"/>
              </a:rPr>
              <a:t>thiar</a:t>
            </a:r>
            <a:r>
              <a:rPr lang="ga-IE" altLang="en-US" sz="2000" dirty="0" smtClean="0">
                <a:latin typeface="Tw Cen MT" panose="020B0602020104020603" pitchFamily="34" charset="0"/>
              </a:rPr>
              <a:t> na hEorpa a </a:t>
            </a:r>
            <a:r>
              <a:rPr lang="en-US" altLang="en-US" sz="2000" dirty="0" err="1" smtClean="0">
                <a:latin typeface="Tw Cen MT" panose="020B0602020104020603" pitchFamily="34" charset="0"/>
              </a:rPr>
              <a:t>ghluaiseann</a:t>
            </a:r>
            <a:r>
              <a:rPr lang="en-US" altLang="en-US" sz="2000" dirty="0" smtClean="0">
                <a:latin typeface="Tw Cen MT" panose="020B0602020104020603" pitchFamily="34" charset="0"/>
              </a:rPr>
              <a:t> </a:t>
            </a:r>
            <a:r>
              <a:rPr lang="ga-IE" altLang="en-US" sz="2000" dirty="0" smtClean="0">
                <a:latin typeface="Tw Cen MT" panose="020B0602020104020603" pitchFamily="34" charset="0"/>
              </a:rPr>
              <a:t>Síobadh Mór an Atlantaigh Thuaidh. </a:t>
            </a:r>
            <a:endParaRPr lang="ga-IE" altLang="en-US" sz="2000" dirty="0">
              <a:latin typeface="Tw Cen MT" panose="020B0602020104020603" pitchFamily="34" charset="0"/>
            </a:endParaRPr>
          </a:p>
        </p:txBody>
      </p:sp>
      <p:sp>
        <p:nvSpPr>
          <p:cNvPr id="9" name="Rectangle 8"/>
          <p:cNvSpPr/>
          <p:nvPr/>
        </p:nvSpPr>
        <p:spPr>
          <a:xfrm>
            <a:off x="3043235" y="1349999"/>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ga-IE" altLang="en-US" sz="2200" dirty="0" smtClean="0">
                <a:latin typeface="Tw Cen MT" panose="020B0602020104020603" pitchFamily="34" charset="0"/>
              </a:rPr>
              <a:t>Gluaiseann</a:t>
            </a:r>
            <a:r>
              <a:rPr lang="en-US" altLang="en-US" sz="2200" dirty="0" smtClean="0">
                <a:latin typeface="Tw Cen MT" panose="020B0602020104020603" pitchFamily="34" charset="0"/>
              </a:rPr>
              <a:t> </a:t>
            </a:r>
            <a:r>
              <a:rPr lang="ga-IE" altLang="en-US" sz="2200" dirty="0" smtClean="0">
                <a:latin typeface="Tw Cen MT" panose="020B0602020104020603" pitchFamily="34" charset="0"/>
              </a:rPr>
              <a:t>Síobadh Mór </a:t>
            </a:r>
            <a:br>
              <a:rPr lang="ga-IE" altLang="en-US" sz="2200" dirty="0" smtClean="0">
                <a:latin typeface="Tw Cen MT" panose="020B0602020104020603" pitchFamily="34" charset="0"/>
              </a:rPr>
            </a:br>
            <a:r>
              <a:rPr lang="ga-IE" altLang="en-US" sz="2200" dirty="0" smtClean="0">
                <a:latin typeface="Tw Cen MT" panose="020B0602020104020603" pitchFamily="34" charset="0"/>
              </a:rPr>
              <a:t>an Atlantaigh Thuaidh ó Mheicsiceo </a:t>
            </a:r>
            <a:br>
              <a:rPr lang="ga-IE" altLang="en-US" sz="2200" dirty="0" smtClean="0">
                <a:latin typeface="Tw Cen MT" panose="020B0602020104020603" pitchFamily="34" charset="0"/>
              </a:rPr>
            </a:br>
            <a:r>
              <a:rPr lang="ga-IE" altLang="en-US" sz="2200" dirty="0" smtClean="0">
                <a:latin typeface="Tw Cen MT" panose="020B0602020104020603" pitchFamily="34" charset="0"/>
              </a:rPr>
              <a:t>thar chósta thoir na hEorpa. </a:t>
            </a:r>
            <a:endParaRPr lang="ga-IE" altLang="en-US" sz="2200" dirty="0"/>
          </a:p>
        </p:txBody>
      </p:sp>
      <p:sp>
        <p:nvSpPr>
          <p:cNvPr id="10"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85332" y="2795279"/>
            <a:ext cx="5119807" cy="298070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1528588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6" presetClass="exit" presetSubtype="21" fill="hold" grpId="0" nodeType="withEffect">
                                  <p:stCondLst>
                                    <p:cond delay="0"/>
                                  </p:stCondLst>
                                  <p:childTnLst>
                                    <p:animEffect transition="out" filter="barn(inVertic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a:spLocks noChangeAspect="1"/>
          </p:cNvSpPr>
          <p:nvPr/>
        </p:nvSpPr>
        <p:spPr>
          <a:xfrm>
            <a:off x="785446" y="535762"/>
            <a:ext cx="10719581"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9"/>
          <p:cNvGrpSpPr>
            <a:grpSpLocks/>
          </p:cNvGrpSpPr>
          <p:nvPr/>
        </p:nvGrpSpPr>
        <p:grpSpPr bwMode="auto">
          <a:xfrm>
            <a:off x="2080140" y="1460500"/>
            <a:ext cx="8078625" cy="3634355"/>
            <a:chOff x="5242396" y="4360849"/>
            <a:chExt cx="3076104" cy="2807816"/>
          </a:xfrm>
        </p:grpSpPr>
        <p:sp>
          <p:nvSpPr>
            <p:cNvPr id="22" name="Rectangle 21"/>
            <p:cNvSpPr/>
            <p:nvPr/>
          </p:nvSpPr>
          <p:spPr bwMode="auto">
            <a:xfrm>
              <a:off x="5242396" y="4360849"/>
              <a:ext cx="3058244" cy="2807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5" name="Rectangle 9"/>
            <p:cNvSpPr>
              <a:spLocks noChangeArrowheads="1"/>
            </p:cNvSpPr>
            <p:nvPr/>
          </p:nvSpPr>
          <p:spPr bwMode="auto">
            <a:xfrm>
              <a:off x="5538709" y="5324035"/>
              <a:ext cx="2779791" cy="26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a:lnSpc>
                  <a:spcPct val="100000"/>
                </a:lnSpc>
                <a:spcBef>
                  <a:spcPct val="0"/>
                </a:spcBef>
                <a:buNone/>
              </a:pPr>
              <a:endParaRPr lang="en-US" altLang="en-US" sz="1600" dirty="0">
                <a:solidFill>
                  <a:schemeClr val="tx1"/>
                </a:solidFill>
              </a:endParaRPr>
            </a:p>
          </p:txBody>
        </p:sp>
      </p:grpSp>
      <p:sp>
        <p:nvSpPr>
          <p:cNvPr id="2" name="Rectangle 1"/>
          <p:cNvSpPr/>
          <p:nvPr/>
        </p:nvSpPr>
        <p:spPr>
          <a:xfrm>
            <a:off x="2080140" y="1922389"/>
            <a:ext cx="7787760" cy="2246769"/>
          </a:xfrm>
          <a:prstGeom prst="rect">
            <a:avLst/>
          </a:prstGeom>
        </p:spPr>
        <p:txBody>
          <a:bodyPr wrap="square">
            <a:spAutoFit/>
          </a:bodyPr>
          <a:lstStyle/>
          <a:p>
            <a:pPr>
              <a:lnSpc>
                <a:spcPct val="100000"/>
              </a:lnSpc>
              <a:spcBef>
                <a:spcPct val="0"/>
              </a:spcBef>
              <a:buNone/>
            </a:pPr>
            <a:r>
              <a:rPr lang="ga-IE" altLang="en-US" sz="2800" dirty="0" smtClean="0">
                <a:latin typeface="Tw Cen MT" panose="020B0602020104020603" pitchFamily="34" charset="0"/>
              </a:rPr>
              <a:t>Tuilleadh eolais: </a:t>
            </a:r>
          </a:p>
          <a:p>
            <a:pPr>
              <a:lnSpc>
                <a:spcPct val="100000"/>
              </a:lnSpc>
              <a:spcBef>
                <a:spcPct val="0"/>
              </a:spcBef>
              <a:buNone/>
            </a:pPr>
            <a:r>
              <a:rPr lang="en-GB" sz="2800" dirty="0" smtClean="0">
                <a:latin typeface="Tw Cen MT" panose="020B0602020104020603" pitchFamily="34" charset="0"/>
                <a:hlinkClick r:id="rId4"/>
              </a:rPr>
              <a:t>https</a:t>
            </a:r>
            <a:r>
              <a:rPr lang="en-GB" sz="2800" dirty="0">
                <a:latin typeface="Tw Cen MT" panose="020B0602020104020603" pitchFamily="34" charset="0"/>
                <a:hlinkClick r:id="rId4"/>
              </a:rPr>
              <a:t>://www.met.ie/ga/education/school-resources</a:t>
            </a:r>
            <a:endParaRPr lang="en-GB" sz="2800" dirty="0">
              <a:latin typeface="Tw Cen MT" panose="020B0602020104020603" pitchFamily="34" charset="0"/>
            </a:endParaRPr>
          </a:p>
          <a:p>
            <a:pPr>
              <a:lnSpc>
                <a:spcPct val="100000"/>
              </a:lnSpc>
              <a:spcBef>
                <a:spcPct val="0"/>
              </a:spcBef>
              <a:buNone/>
            </a:pPr>
            <a:endParaRPr lang="en-GB" altLang="en-US" sz="2800" b="1" dirty="0">
              <a:latin typeface="Tw Cen MT" panose="020B0602020104020603" pitchFamily="34" charset="0"/>
            </a:endParaRPr>
          </a:p>
          <a:p>
            <a:pPr>
              <a:lnSpc>
                <a:spcPct val="100000"/>
              </a:lnSpc>
              <a:spcBef>
                <a:spcPct val="0"/>
              </a:spcBef>
              <a:buNone/>
            </a:pPr>
            <a:r>
              <a:rPr lang="en-GB" sz="2800" dirty="0">
                <a:latin typeface="Tw Cen MT" panose="020B0602020104020603" pitchFamily="34" charset="0"/>
                <a:hlinkClick r:id="rId5"/>
              </a:rPr>
              <a:t>https://www.fbd.ie/CreativeContentHub/how-to-read-a-weather-map/desktop/</a:t>
            </a:r>
            <a:r>
              <a:rPr lang="en-US" altLang="en-US" sz="2800" b="1" dirty="0">
                <a:latin typeface="Tw Cen MT" panose="020B0602020104020603" pitchFamily="34" charset="0"/>
              </a:rPr>
              <a:t> </a:t>
            </a:r>
            <a:endParaRPr lang="en-US" sz="1600" b="1" dirty="0">
              <a:hlinkClick r:id="rId6"/>
            </a:endParaRPr>
          </a:p>
        </p:txBody>
      </p:sp>
    </p:spTree>
    <p:extLst>
      <p:ext uri="{BB962C8B-B14F-4D97-AF65-F5344CB8AC3E}">
        <p14:creationId xmlns:p14="http://schemas.microsoft.com/office/powerpoint/2010/main" val="442864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a:spLocks/>
          </p:cNvSpPr>
          <p:nvPr/>
        </p:nvSpPr>
        <p:spPr>
          <a:xfrm>
            <a:off x="468000" y="334156"/>
            <a:ext cx="11196000" cy="6264000"/>
          </a:xfrm>
          <a:prstGeom prst="roundRect">
            <a:avLst/>
          </a:prstGeom>
          <a:solidFill>
            <a:schemeClr val="bg1">
              <a:alpha val="79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2" name="Title 1">
            <a:extLst>
              <a:ext uri="{FF2B5EF4-FFF2-40B4-BE49-F238E27FC236}">
                <a16:creationId xmlns="" xmlns:a16="http://schemas.microsoft.com/office/drawing/2014/main" id="{85DC147D-007C-4E09-B632-C47E0D8CB74F}"/>
              </a:ext>
            </a:extLst>
          </p:cNvPr>
          <p:cNvSpPr>
            <a:spLocks noGrp="1"/>
          </p:cNvSpPr>
          <p:nvPr>
            <p:ph type="title"/>
          </p:nvPr>
        </p:nvSpPr>
        <p:spPr>
          <a:xfrm>
            <a:off x="468000" y="309600"/>
            <a:ext cx="11195999" cy="1366838"/>
          </a:xfrm>
        </p:spPr>
        <p:txBody>
          <a:bodyPr>
            <a:normAutofit/>
          </a:bodyPr>
          <a:lstStyle/>
          <a:p>
            <a:pPr algn="ctr" eaLnBrk="1" hangingPunct="1">
              <a:defRPr/>
            </a:pPr>
            <a:r>
              <a:rPr lang="ga-IE" altLang="en-US" sz="3600" dirty="0" smtClean="0">
                <a:latin typeface="Berlin Sans FB" panose="020E0602020502020306" pitchFamily="34" charset="0"/>
              </a:rPr>
              <a:t>Cad atá ar eolas agat faoi chúrsaí aeráide?</a:t>
            </a:r>
            <a:endParaRPr lang="ga-IE" altLang="en-US" sz="3600" dirty="0">
              <a:latin typeface="Berlin Sans FB" panose="020E0602020502020306" pitchFamily="34" charset="0"/>
            </a:endParaRPr>
          </a:p>
        </p:txBody>
      </p:sp>
      <p:sp>
        <p:nvSpPr>
          <p:cNvPr id="3" name="Rounded Rectangle 2">
            <a:extLst>
              <a:ext uri="{FF2B5EF4-FFF2-40B4-BE49-F238E27FC236}">
                <a16:creationId xmlns="" xmlns:a16="http://schemas.microsoft.com/office/drawing/2014/main" id="{7C280CAB-614E-4830-B971-750ABD54B92C}"/>
              </a:ext>
            </a:extLst>
          </p:cNvPr>
          <p:cNvSpPr/>
          <p:nvPr/>
        </p:nvSpPr>
        <p:spPr bwMode="auto">
          <a:xfrm>
            <a:off x="2462210" y="1392085"/>
            <a:ext cx="6480000" cy="720000"/>
          </a:xfrm>
          <a:prstGeom prst="roundRect">
            <a:avLst/>
          </a:prstGeom>
          <a:solidFill>
            <a:srgbClr val="1F4E79">
              <a:alpha val="60000"/>
            </a:srgbClr>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lIns="1080000" anchor="ctr"/>
          <a:lstStyle/>
          <a:p>
            <a:pPr>
              <a:defRPr/>
            </a:pPr>
            <a:r>
              <a:rPr lang="ga-IE" sz="2000" dirty="0" smtClean="0">
                <a:solidFill>
                  <a:schemeClr val="tx1"/>
                </a:solidFill>
                <a:latin typeface="Tw Cen MT" panose="020B0602020104020603" pitchFamily="34" charset="0"/>
              </a:rPr>
              <a:t>Cad is aeráid ann?</a:t>
            </a:r>
            <a:endParaRPr lang="ga-IE" sz="2000" dirty="0">
              <a:solidFill>
                <a:schemeClr val="tx1"/>
              </a:solidFill>
              <a:latin typeface="Tw Cen MT" panose="020B0602020104020603" pitchFamily="34" charset="0"/>
            </a:endParaRPr>
          </a:p>
        </p:txBody>
      </p:sp>
      <p:grpSp>
        <p:nvGrpSpPr>
          <p:cNvPr id="11" name="Group 10"/>
          <p:cNvGrpSpPr>
            <a:grpSpLocks/>
          </p:cNvGrpSpPr>
          <p:nvPr/>
        </p:nvGrpSpPr>
        <p:grpSpPr bwMode="auto">
          <a:xfrm>
            <a:off x="2462210" y="2376000"/>
            <a:ext cx="6480000" cy="720000"/>
            <a:chOff x="938213" y="2900653"/>
            <a:chExt cx="7267575" cy="720175"/>
          </a:xfrm>
          <a:solidFill>
            <a:srgbClr val="1F4E79">
              <a:alpha val="60000"/>
            </a:srgbClr>
          </a:solidFill>
        </p:grpSpPr>
        <p:sp>
          <p:nvSpPr>
            <p:cNvPr id="4" name="Rounded Rectangle 3">
              <a:extLst>
                <a:ext uri="{FF2B5EF4-FFF2-40B4-BE49-F238E27FC236}">
                  <a16:creationId xmlns="" xmlns:a16="http://schemas.microsoft.com/office/drawing/2014/main" id="{F36089CA-6B61-4F1E-97DD-34978C47BA5A}"/>
                </a:ext>
              </a:extLst>
            </p:cNvPr>
            <p:cNvSpPr/>
            <p:nvPr/>
          </p:nvSpPr>
          <p:spPr bwMode="auto">
            <a:xfrm>
              <a:off x="938213" y="2900653"/>
              <a:ext cx="7267575" cy="720175"/>
            </a:xfrm>
            <a:prstGeom prst="roundRect">
              <a:avLst/>
            </a:prstGeom>
            <a:grpFill/>
            <a:ln w="12700">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lIns="1080000" anchor="ctr"/>
            <a:lstStyle/>
            <a:p>
              <a:pPr>
                <a:defRPr/>
              </a:pPr>
              <a:r>
                <a:rPr lang="ga-IE" sz="2000" dirty="0" smtClean="0">
                  <a:solidFill>
                    <a:schemeClr val="tx1"/>
                  </a:solidFill>
                  <a:latin typeface="Tw Cen MT" panose="020B0602020104020603" pitchFamily="34" charset="0"/>
                </a:rPr>
                <a:t>Cad é an difríocht idir aeráid agus aimsir?</a:t>
              </a:r>
              <a:endParaRPr lang="ga-IE" sz="2000" dirty="0">
                <a:solidFill>
                  <a:schemeClr val="tx1"/>
                </a:solidFill>
                <a:latin typeface="Tw Cen MT" panose="020B0602020104020603" pitchFamily="34" charset="0"/>
              </a:endParaRPr>
            </a:p>
          </p:txBody>
        </p:sp>
        <p:sp>
          <p:nvSpPr>
            <p:cNvPr id="10256" name="TextBox 14"/>
            <p:cNvSpPr txBox="1">
              <a:spLocks noChangeArrowheads="1"/>
            </p:cNvSpPr>
            <p:nvPr/>
          </p:nvSpPr>
          <p:spPr bwMode="auto">
            <a:xfrm>
              <a:off x="1092796" y="2998929"/>
              <a:ext cx="605631" cy="540131"/>
            </a:xfrm>
            <a:prstGeom prst="rect">
              <a:avLst/>
            </a:prstGeom>
            <a:solidFill>
              <a:srgbClr val="002060"/>
            </a:solidFill>
            <a:ln w="12700">
              <a:noFill/>
              <a:miter lim="800000"/>
              <a:headEnd/>
              <a:tailEnd/>
            </a:ln>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ga-IE" altLang="en-US" sz="2800" dirty="0" smtClean="0">
                  <a:solidFill>
                    <a:schemeClr val="bg1"/>
                  </a:solidFill>
                  <a:latin typeface="Berlin Sans FB" panose="020E0602020502020306" pitchFamily="34" charset="0"/>
                </a:rPr>
                <a:t>2</a:t>
              </a:r>
              <a:endParaRPr lang="ga-IE" altLang="en-US" sz="2800" dirty="0">
                <a:solidFill>
                  <a:schemeClr val="bg1"/>
                </a:solidFill>
                <a:latin typeface="Berlin Sans FB" panose="020E0602020502020306" pitchFamily="34" charset="0"/>
              </a:endParaRPr>
            </a:p>
          </p:txBody>
        </p:sp>
      </p:grpSp>
      <p:grpSp>
        <p:nvGrpSpPr>
          <p:cNvPr id="12" name="Group 11"/>
          <p:cNvGrpSpPr>
            <a:grpSpLocks/>
          </p:cNvGrpSpPr>
          <p:nvPr/>
        </p:nvGrpSpPr>
        <p:grpSpPr bwMode="auto">
          <a:xfrm>
            <a:off x="2462210" y="3384000"/>
            <a:ext cx="6480000" cy="720000"/>
            <a:chOff x="938213" y="3960813"/>
            <a:chExt cx="7267575" cy="787400"/>
          </a:xfrm>
          <a:solidFill>
            <a:srgbClr val="1F4E79">
              <a:alpha val="60000"/>
            </a:srgbClr>
          </a:solidFill>
        </p:grpSpPr>
        <p:sp>
          <p:nvSpPr>
            <p:cNvPr id="5" name="Rounded Rectangle 4">
              <a:extLst>
                <a:ext uri="{FF2B5EF4-FFF2-40B4-BE49-F238E27FC236}">
                  <a16:creationId xmlns="" xmlns:a16="http://schemas.microsoft.com/office/drawing/2014/main" id="{2828272B-78DB-4821-867B-26211EB32CAD}"/>
                </a:ext>
              </a:extLst>
            </p:cNvPr>
            <p:cNvSpPr/>
            <p:nvPr/>
          </p:nvSpPr>
          <p:spPr bwMode="auto">
            <a:xfrm>
              <a:off x="938213" y="3960813"/>
              <a:ext cx="7267575" cy="787400"/>
            </a:xfrm>
            <a:prstGeom prst="round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0" anchor="ctr"/>
            <a:lstStyle/>
            <a:p>
              <a:pPr>
                <a:defRPr/>
              </a:pPr>
              <a:r>
                <a:rPr lang="ga-IE" sz="2000" dirty="0" smtClean="0">
                  <a:solidFill>
                    <a:schemeClr val="tx1"/>
                  </a:solidFill>
                  <a:latin typeface="Tw Cen MT" panose="020B0602020104020603" pitchFamily="34" charset="0"/>
                </a:rPr>
                <a:t>Cén cineál aeráide atá in Éirinn?</a:t>
              </a:r>
              <a:endParaRPr lang="ga-IE" sz="2000" dirty="0">
                <a:solidFill>
                  <a:schemeClr val="tx1"/>
                </a:solidFill>
                <a:latin typeface="Tw Cen MT" panose="020B0602020104020603" pitchFamily="34" charset="0"/>
              </a:endParaRPr>
            </a:p>
          </p:txBody>
        </p:sp>
        <p:sp>
          <p:nvSpPr>
            <p:cNvPr id="10253" name="TextBox 15"/>
            <p:cNvSpPr txBox="1">
              <a:spLocks noChangeArrowheads="1"/>
            </p:cNvSpPr>
            <p:nvPr/>
          </p:nvSpPr>
          <p:spPr bwMode="auto">
            <a:xfrm>
              <a:off x="1092796" y="4065301"/>
              <a:ext cx="605631" cy="590550"/>
            </a:xfrm>
            <a:prstGeom prst="rect">
              <a:avLst/>
            </a:prstGeom>
            <a:solidFill>
              <a:srgbClr val="002060"/>
            </a:solidFill>
            <a:ln w="9525">
              <a:noFill/>
              <a:miter lim="800000"/>
              <a:headEnd/>
              <a:tailEnd/>
            </a:ln>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ga-IE" altLang="en-US" sz="2800" dirty="0" smtClean="0">
                  <a:solidFill>
                    <a:schemeClr val="bg1"/>
                  </a:solidFill>
                  <a:latin typeface="Berlin Sans FB" panose="020E0602020502020306" pitchFamily="34" charset="0"/>
                </a:rPr>
                <a:t>3</a:t>
              </a:r>
              <a:endParaRPr lang="ga-IE" altLang="en-US" sz="2800" dirty="0">
                <a:solidFill>
                  <a:schemeClr val="bg1"/>
                </a:solidFill>
                <a:latin typeface="Berlin Sans FB" panose="020E0602020502020306" pitchFamily="34" charset="0"/>
              </a:endParaRPr>
            </a:p>
          </p:txBody>
        </p:sp>
      </p:grpSp>
      <p:grpSp>
        <p:nvGrpSpPr>
          <p:cNvPr id="13" name="Group 12"/>
          <p:cNvGrpSpPr>
            <a:grpSpLocks/>
          </p:cNvGrpSpPr>
          <p:nvPr/>
        </p:nvGrpSpPr>
        <p:grpSpPr bwMode="auto">
          <a:xfrm>
            <a:off x="2462210" y="4356000"/>
            <a:ext cx="6480000" cy="720000"/>
            <a:chOff x="938212" y="4627779"/>
            <a:chExt cx="7267575" cy="789372"/>
          </a:xfrm>
          <a:solidFill>
            <a:srgbClr val="6685A6"/>
          </a:solidFill>
        </p:grpSpPr>
        <p:sp>
          <p:nvSpPr>
            <p:cNvPr id="6" name="Rounded Rectangle 5">
              <a:extLst>
                <a:ext uri="{FF2B5EF4-FFF2-40B4-BE49-F238E27FC236}">
                  <a16:creationId xmlns="" xmlns:a16="http://schemas.microsoft.com/office/drawing/2014/main" id="{36E0C88D-DA7A-410A-9407-C4E93B00FD0B}"/>
                </a:ext>
              </a:extLst>
            </p:cNvPr>
            <p:cNvSpPr/>
            <p:nvPr/>
          </p:nvSpPr>
          <p:spPr bwMode="auto">
            <a:xfrm>
              <a:off x="938212" y="4627779"/>
              <a:ext cx="7267575" cy="78937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0" anchor="ctr"/>
            <a:lstStyle/>
            <a:p>
              <a:pPr>
                <a:defRPr/>
              </a:pPr>
              <a:r>
                <a:rPr lang="ga-IE" sz="2000" dirty="0" smtClean="0">
                  <a:solidFill>
                    <a:schemeClr val="tx1"/>
                  </a:solidFill>
                  <a:latin typeface="Tw Cen MT" panose="020B0602020104020603" pitchFamily="34" charset="0"/>
                </a:rPr>
                <a:t>Cén fáth a dtiteann an oiread sin báistí in Éirinn</a:t>
              </a:r>
              <a:r>
                <a:rPr lang="ga-IE" sz="2000" dirty="0" smtClean="0">
                  <a:solidFill>
                    <a:schemeClr val="tx1"/>
                  </a:solidFill>
                </a:rPr>
                <a:t>?</a:t>
              </a:r>
              <a:endParaRPr lang="ga-IE" sz="2000" dirty="0">
                <a:solidFill>
                  <a:schemeClr val="tx1"/>
                </a:solidFill>
              </a:endParaRPr>
            </a:p>
          </p:txBody>
        </p:sp>
        <p:sp>
          <p:nvSpPr>
            <p:cNvPr id="10250" name="TextBox 16"/>
            <p:cNvSpPr txBox="1">
              <a:spLocks noChangeArrowheads="1"/>
            </p:cNvSpPr>
            <p:nvPr/>
          </p:nvSpPr>
          <p:spPr bwMode="auto">
            <a:xfrm>
              <a:off x="1092796" y="4726451"/>
              <a:ext cx="605631" cy="592029"/>
            </a:xfrm>
            <a:prstGeom prst="rect">
              <a:avLst/>
            </a:prstGeom>
            <a:solidFill>
              <a:srgbClr val="002060"/>
            </a:solidFill>
            <a:ln w="9525">
              <a:noFill/>
              <a:miter lim="800000"/>
              <a:headEnd/>
              <a:tailEnd/>
            </a:ln>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ga-IE" altLang="en-US" sz="2800" dirty="0" smtClean="0">
                  <a:solidFill>
                    <a:schemeClr val="bg1"/>
                  </a:solidFill>
                  <a:latin typeface="Berlin Sans FB" panose="020E0602020502020306" pitchFamily="34" charset="0"/>
                </a:rPr>
                <a:t>4</a:t>
              </a:r>
              <a:endParaRPr lang="ga-IE" altLang="en-US" sz="2800" dirty="0">
                <a:solidFill>
                  <a:schemeClr val="bg1"/>
                </a:solidFill>
                <a:latin typeface="Berlin Sans FB" panose="020E0602020502020306" pitchFamily="34" charset="0"/>
              </a:endParaRPr>
            </a:p>
          </p:txBody>
        </p:sp>
      </p:grpSp>
      <p:sp>
        <p:nvSpPr>
          <p:cNvPr id="29" name="TextBox 14"/>
          <p:cNvSpPr txBox="1">
            <a:spLocks noChangeArrowheads="1"/>
          </p:cNvSpPr>
          <p:nvPr/>
        </p:nvSpPr>
        <p:spPr bwMode="auto">
          <a:xfrm>
            <a:off x="2576990" y="1490337"/>
            <a:ext cx="540000" cy="540000"/>
          </a:xfrm>
          <a:prstGeom prst="rect">
            <a:avLst/>
          </a:prstGeom>
          <a:solidFill>
            <a:srgbClr val="002060"/>
          </a:solidFill>
          <a:ln>
            <a:noFill/>
          </a:ln>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800" dirty="0" smtClean="0">
                <a:solidFill>
                  <a:schemeClr val="bg1"/>
                </a:solidFill>
                <a:latin typeface="Berlin Sans FB" panose="020E0602020502020306" pitchFamily="34" charset="0"/>
              </a:rPr>
              <a:t>1</a:t>
            </a:r>
            <a:endParaRPr lang="en-GB" altLang="en-US" sz="28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40599395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a:spLocks noChangeAspect="1"/>
          </p:cNvSpPr>
          <p:nvPr/>
        </p:nvSpPr>
        <p:spPr>
          <a:xfrm>
            <a:off x="785446" y="535762"/>
            <a:ext cx="10719581"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6"/>
          <p:cNvSpPr txBox="1">
            <a:spLocks noChangeArrowheads="1"/>
          </p:cNvSpPr>
          <p:nvPr/>
        </p:nvSpPr>
        <p:spPr bwMode="auto">
          <a:xfrm>
            <a:off x="1849122" y="934494"/>
            <a:ext cx="8722377" cy="2554545"/>
          </a:xfrm>
          <a:prstGeom prst="rect">
            <a:avLst/>
          </a:prstGeom>
          <a:noFill/>
          <a:ln w="9525">
            <a:noFill/>
            <a:miter lim="800000"/>
            <a:headEnd/>
            <a:tailEnd/>
          </a:ln>
        </p:spPr>
        <p:txBody>
          <a:bodyPr wrap="square">
            <a:spAutoFit/>
          </a:bodyPr>
          <a:lstStyle/>
          <a:p>
            <a:r>
              <a:rPr lang="en-IE" sz="1600" b="1" dirty="0" err="1" smtClean="0">
                <a:solidFill>
                  <a:srgbClr val="000000"/>
                </a:solidFill>
                <a:latin typeface="Tw Cen MT" panose="020B0602020104020603" pitchFamily="34" charset="0"/>
                <a:cs typeface="Times New Roman" pitchFamily="18" charset="0"/>
              </a:rPr>
              <a:t>Ealaín</a:t>
            </a:r>
            <a:r>
              <a:rPr lang="ga-IE" sz="1600" b="1" dirty="0" smtClean="0">
                <a:solidFill>
                  <a:srgbClr val="000000"/>
                </a:solidFill>
                <a:latin typeface="Tw Cen MT" panose="020B0602020104020603" pitchFamily="34" charset="0"/>
                <a:cs typeface="Times New Roman" pitchFamily="18" charset="0"/>
              </a:rPr>
              <a:t>:</a:t>
            </a:r>
            <a:r>
              <a:rPr lang="en-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Christine Warner</a:t>
            </a:r>
            <a:endParaRPr lang="en-IE" sz="1600" b="1" dirty="0" smtClean="0">
              <a:solidFill>
                <a:srgbClr val="000000"/>
              </a:solidFill>
              <a:latin typeface="Tw Cen MT" panose="020B0602020104020603" pitchFamily="34" charset="0"/>
              <a:cs typeface="Times New Roman" pitchFamily="18" charset="0"/>
            </a:endParaRPr>
          </a:p>
          <a:p>
            <a:r>
              <a:rPr lang="ga-IE" sz="1600" b="1" dirty="0" smtClean="0">
                <a:solidFill>
                  <a:srgbClr val="000000"/>
                </a:solidFill>
                <a:latin typeface="Tw Cen MT" panose="020B0602020104020603" pitchFamily="34" charset="0"/>
                <a:cs typeface="Times New Roman" pitchFamily="18" charset="0"/>
              </a:rPr>
              <a:t>Íomhánna</a:t>
            </a:r>
            <a:r>
              <a:rPr lang="en-IE" sz="1600" b="1" dirty="0" smtClean="0">
                <a:solidFill>
                  <a:srgbClr val="000000"/>
                </a:solidFill>
                <a:latin typeface="Tw Cen MT" panose="020B0602020104020603" pitchFamily="34" charset="0"/>
                <a:cs typeface="Times New Roman" pitchFamily="18" charset="0"/>
              </a:rPr>
              <a:t> </a:t>
            </a:r>
            <a:r>
              <a:rPr lang="en-IE" sz="1600" b="1" dirty="0" err="1" smtClean="0">
                <a:solidFill>
                  <a:srgbClr val="000000"/>
                </a:solidFill>
                <a:latin typeface="Tw Cen MT" panose="020B0602020104020603" pitchFamily="34" charset="0"/>
                <a:cs typeface="Times New Roman" pitchFamily="18" charset="0"/>
              </a:rPr>
              <a:t>eile</a:t>
            </a:r>
            <a:r>
              <a:rPr lang="ga-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Shutterstock</a:t>
            </a:r>
          </a:p>
          <a:p>
            <a:endParaRPr lang="ga-IE" sz="1600" dirty="0" smtClean="0">
              <a:solidFill>
                <a:srgbClr val="000000"/>
              </a:solidFill>
              <a:latin typeface="Tw Cen MT" panose="020B0602020104020603" pitchFamily="34" charset="0"/>
              <a:cs typeface="Times New Roman" pitchFamily="18" charset="0"/>
            </a:endParaRPr>
          </a:p>
          <a:p>
            <a:r>
              <a:rPr lang="ga-IE" sz="1600" dirty="0" smtClean="0">
                <a:solidFill>
                  <a:srgbClr val="000000"/>
                </a:solidFill>
                <a:latin typeface="Tw Cen MT" panose="020B0602020104020603" pitchFamily="34" charset="0"/>
                <a:cs typeface="Times New Roman" pitchFamily="18" charset="0"/>
              </a:rPr>
              <a:t>Rinneadh </a:t>
            </a:r>
            <a:r>
              <a:rPr lang="ga-IE" sz="1600" dirty="0">
                <a:solidFill>
                  <a:srgbClr val="000000"/>
                </a:solidFill>
                <a:latin typeface="Tw Cen MT" panose="020B0602020104020603" pitchFamily="34" charset="0"/>
                <a:cs typeface="Times New Roman" pitchFamily="18" charset="0"/>
              </a:rPr>
              <a:t>gach iarracht teacht ar úinéir an chóipchirt i gcás na n‑íomhánna atá ar na sleamhnáin seo.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Má </a:t>
            </a:r>
            <a:r>
              <a:rPr lang="ga-IE" sz="1600" dirty="0">
                <a:solidFill>
                  <a:srgbClr val="000000"/>
                </a:solidFill>
                <a:latin typeface="Tw Cen MT" panose="020B0602020104020603" pitchFamily="34" charset="0"/>
                <a:cs typeface="Times New Roman" pitchFamily="18" charset="0"/>
              </a:rPr>
              <a:t>rinneadh fail</a:t>
            </a:r>
            <a:r>
              <a:rPr lang="en-GB" sz="1600" dirty="0">
                <a:solidFill>
                  <a:srgbClr val="000000"/>
                </a:solidFill>
                <a:latin typeface="Tw Cen MT" panose="020B0602020104020603" pitchFamily="34" charset="0"/>
                <a:cs typeface="Times New Roman" pitchFamily="18" charset="0"/>
              </a:rPr>
              <a:t>l</a:t>
            </a:r>
            <a:r>
              <a:rPr lang="ga-IE" sz="1600" dirty="0">
                <a:solidFill>
                  <a:srgbClr val="000000"/>
                </a:solidFill>
                <a:latin typeface="Tw Cen MT" panose="020B0602020104020603" pitchFamily="34" charset="0"/>
                <a:cs typeface="Times New Roman" pitchFamily="18" charset="0"/>
              </a:rPr>
              <a:t>í ar aon bhealach</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ó thaobh cóipchirt de ba cheart d’úinéir an chóipchirt teagmháil</a:t>
            </a:r>
            <a:r>
              <a:rPr lang="en-IE" sz="1600" dirty="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a </a:t>
            </a:r>
            <a:r>
              <a:rPr lang="ga-IE" sz="1600" dirty="0">
                <a:solidFill>
                  <a:srgbClr val="000000"/>
                </a:solidFill>
                <a:latin typeface="Tw Cen MT" panose="020B0602020104020603" pitchFamily="34" charset="0"/>
                <a:cs typeface="Times New Roman" pitchFamily="18" charset="0"/>
              </a:rPr>
              <a:t>dhéanamh leis na foilsitheoirí.</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Beidh na foilsitheoirí lántoilteanach socruithe cuí a dhéanamh leis.</a:t>
            </a: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 Foras na Gaeilge, </a:t>
            </a:r>
            <a:r>
              <a:rPr lang="ga-IE" sz="1600" dirty="0" smtClean="0">
                <a:solidFill>
                  <a:srgbClr val="000000"/>
                </a:solidFill>
                <a:latin typeface="Tw Cen MT" panose="020B0602020104020603" pitchFamily="34" charset="0"/>
                <a:cs typeface="Times New Roman" pitchFamily="18" charset="0"/>
              </a:rPr>
              <a:t>20</a:t>
            </a:r>
            <a:r>
              <a:rPr lang="en-US" sz="1600" dirty="0" smtClean="0">
                <a:solidFill>
                  <a:srgbClr val="000000"/>
                </a:solidFill>
                <a:latin typeface="Tw Cen MT" panose="020B0602020104020603" pitchFamily="34" charset="0"/>
                <a:cs typeface="Times New Roman" pitchFamily="18" charset="0"/>
              </a:rPr>
              <a:t>20</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An Gúm, </a:t>
            </a:r>
            <a:r>
              <a:rPr lang="en-IE" sz="1600" dirty="0" err="1" smtClean="0">
                <a:solidFill>
                  <a:srgbClr val="000000"/>
                </a:solidFill>
                <a:latin typeface="Tw Cen MT" panose="020B0602020104020603" pitchFamily="34" charset="0"/>
                <a:cs typeface="Times New Roman" pitchFamily="18" charset="0"/>
              </a:rPr>
              <a:t>Foras</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na</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Gaeilge</a:t>
            </a:r>
            <a:r>
              <a:rPr lang="en-IE" sz="1600" dirty="0" smtClean="0">
                <a:solidFill>
                  <a:srgbClr val="000000"/>
                </a:solidFill>
                <a:latin typeface="Tw Cen MT" panose="020B0602020104020603" pitchFamily="34" charset="0"/>
                <a:cs typeface="Times New Roman" pitchFamily="18" charset="0"/>
              </a:rPr>
              <a:t>, 63</a:t>
            </a:r>
            <a:r>
              <a:rPr lang="ga-IE" sz="1600" dirty="0">
                <a:solidFill>
                  <a:srgbClr val="000000"/>
                </a:solidFill>
                <a:latin typeface="Tw Cen MT" panose="020B0602020104020603" pitchFamily="34" charset="0"/>
                <a:cs typeface="Times New Roman" pitchFamily="18" charset="0"/>
              </a:rPr>
              <a:t>-</a:t>
            </a:r>
            <a:r>
              <a:rPr lang="en-IE" sz="1600" dirty="0">
                <a:solidFill>
                  <a:srgbClr val="000000"/>
                </a:solidFill>
                <a:latin typeface="Tw Cen MT" panose="020B0602020104020603" pitchFamily="34" charset="0"/>
                <a:cs typeface="Times New Roman" pitchFamily="18" charset="0"/>
              </a:rPr>
              <a:t>66</a:t>
            </a:r>
            <a:r>
              <a:rPr lang="ga-IE" sz="1600" dirty="0">
                <a:solidFill>
                  <a:srgbClr val="000000"/>
                </a:solidFill>
                <a:latin typeface="Tw Cen MT" panose="020B0602020104020603" pitchFamily="34" charset="0"/>
                <a:cs typeface="Times New Roman" pitchFamily="18" charset="0"/>
              </a:rPr>
              <a:t> </a:t>
            </a:r>
            <a:r>
              <a:rPr lang="en-IE" sz="1600" dirty="0">
                <a:solidFill>
                  <a:srgbClr val="000000"/>
                </a:solidFill>
                <a:latin typeface="Tw Cen MT" panose="020B0602020104020603" pitchFamily="34" charset="0"/>
                <a:cs typeface="Times New Roman" pitchFamily="18" charset="0"/>
              </a:rPr>
              <a:t>Sráid Amiens</a:t>
            </a:r>
            <a:r>
              <a:rPr lang="ga-IE" sz="1600" dirty="0">
                <a:solidFill>
                  <a:srgbClr val="000000"/>
                </a:solidFill>
                <a:latin typeface="Tw Cen MT" panose="020B0602020104020603" pitchFamily="34" charset="0"/>
                <a:cs typeface="Times New Roman" pitchFamily="18" charset="0"/>
              </a:rPr>
              <a:t>, Baile Átha Cliath 1 </a:t>
            </a:r>
            <a:endParaRPr lang="en-IE" sz="1600" dirty="0">
              <a:latin typeface="Comic Sans MS" pitchFamily="66" charset="0"/>
            </a:endParaRPr>
          </a:p>
        </p:txBody>
      </p:sp>
    </p:spTree>
    <p:extLst>
      <p:ext uri="{BB962C8B-B14F-4D97-AF65-F5344CB8AC3E}">
        <p14:creationId xmlns:p14="http://schemas.microsoft.com/office/powerpoint/2010/main" val="1524222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a:spLocks noChangeAspect="1"/>
          </p:cNvSpPr>
          <p:nvPr/>
        </p:nvSpPr>
        <p:spPr>
          <a:xfrm>
            <a:off x="785446" y="535762"/>
            <a:ext cx="10719581" cy="585216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p:cNvPicPr>
            <a:picLocks noChangeAspect="1" noChangeArrowheads="1"/>
          </p:cNvPicPr>
          <p:nvPr/>
        </p:nvPicPr>
        <p:blipFill>
          <a:blip r:embed="rId3"/>
          <a:srcRect/>
          <a:stretch>
            <a:fillRect/>
          </a:stretch>
        </p:blipFill>
        <p:spPr bwMode="auto">
          <a:xfrm>
            <a:off x="4494820"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507875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a:spLocks/>
          </p:cNvSpPr>
          <p:nvPr/>
        </p:nvSpPr>
        <p:spPr>
          <a:xfrm>
            <a:off x="468000" y="334156"/>
            <a:ext cx="11196000" cy="626400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3"/>
          <p:cNvSpPr txBox="1"/>
          <p:nvPr/>
        </p:nvSpPr>
        <p:spPr>
          <a:xfrm>
            <a:off x="1186965" y="2623077"/>
            <a:ext cx="4175054" cy="2246769"/>
          </a:xfrm>
          <a:prstGeom prst="rect">
            <a:avLst/>
          </a:prstGeom>
          <a:solidFill>
            <a:schemeClr val="bg1">
              <a:alpha val="37000"/>
            </a:schemeClr>
          </a:solidFill>
        </p:spPr>
        <p:txBody>
          <a:bodyPr wrap="square" rtlCol="0">
            <a:spAutoFit/>
          </a:bodyPr>
          <a:lstStyle/>
          <a:p>
            <a:r>
              <a:rPr lang="ga-IE" sz="2000" dirty="0" smtClean="0">
                <a:latin typeface="Tw Cen MT" panose="020B0602020104020603" pitchFamily="34" charset="0"/>
              </a:rPr>
              <a:t>Ní hionann aeráid agus aimsir. Baineann </a:t>
            </a:r>
            <a:r>
              <a:rPr lang="ga-IE" sz="2000" b="1" dirty="0" smtClean="0">
                <a:latin typeface="Tw Cen MT" panose="020B0602020104020603" pitchFamily="34" charset="0"/>
              </a:rPr>
              <a:t>aimsir </a:t>
            </a:r>
            <a:r>
              <a:rPr lang="ga-IE" sz="2000" dirty="0" smtClean="0">
                <a:latin typeface="Tw Cen MT" panose="020B0602020104020603" pitchFamily="34" charset="0"/>
              </a:rPr>
              <a:t>le staid an atmaisféir in áit ar leith ag am ar leith. Athraíonn an aimsir go minic. Is éard atá i gceist le h</a:t>
            </a:r>
            <a:r>
              <a:rPr lang="ga-IE" sz="2000" b="1" dirty="0" smtClean="0">
                <a:latin typeface="Tw Cen MT" panose="020B0602020104020603" pitchFamily="34" charset="0"/>
              </a:rPr>
              <a:t>aeráid</a:t>
            </a:r>
            <a:r>
              <a:rPr lang="ga-IE" sz="2000" dirty="0" smtClean="0">
                <a:latin typeface="Tw Cen MT" panose="020B0602020104020603" pitchFamily="34" charset="0"/>
              </a:rPr>
              <a:t>, áfach, ná na patrúin </a:t>
            </a:r>
            <a:r>
              <a:rPr lang="ga-IE" sz="2000" dirty="0" err="1" smtClean="0">
                <a:latin typeface="Tw Cen MT" panose="020B0602020104020603" pitchFamily="34" charset="0"/>
              </a:rPr>
              <a:t>fhadtréimhseacha</a:t>
            </a:r>
            <a:r>
              <a:rPr lang="ga-IE" sz="2000" dirty="0" smtClean="0">
                <a:latin typeface="Tw Cen MT" panose="020B0602020104020603" pitchFamily="34" charset="0"/>
              </a:rPr>
              <a:t> a bhaineann le </a:t>
            </a:r>
            <a:r>
              <a:rPr lang="en-US" sz="2000" dirty="0" err="1" smtClean="0">
                <a:latin typeface="Tw Cen MT" panose="020B0602020104020603" pitchFamily="34" charset="0"/>
              </a:rPr>
              <a:t>réigiún</a:t>
            </a:r>
            <a:r>
              <a:rPr lang="en-US" sz="2000" dirty="0" smtClean="0">
                <a:latin typeface="Tw Cen MT" panose="020B0602020104020603" pitchFamily="34" charset="0"/>
              </a:rPr>
              <a:t>.</a:t>
            </a:r>
            <a:endParaRPr lang="ga-IE" sz="2000" dirty="0" smtClean="0">
              <a:latin typeface="Tw Cen MT" panose="020B0602020104020603" pitchFamily="34" charset="0"/>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62019" y="1603830"/>
            <a:ext cx="5715000" cy="2657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3"/>
          <p:cNvSpPr txBox="1"/>
          <p:nvPr/>
        </p:nvSpPr>
        <p:spPr>
          <a:xfrm>
            <a:off x="1186966" y="1122818"/>
            <a:ext cx="2855646" cy="1323439"/>
          </a:xfrm>
          <a:prstGeom prst="rect">
            <a:avLst/>
          </a:prstGeom>
          <a:solidFill>
            <a:schemeClr val="bg1">
              <a:alpha val="37000"/>
            </a:schemeClr>
          </a:solidFill>
        </p:spPr>
        <p:txBody>
          <a:bodyPr wrap="square" rtlCol="0">
            <a:spAutoFit/>
          </a:bodyPr>
          <a:lstStyle/>
          <a:p>
            <a:r>
              <a:rPr lang="ga-IE" sz="2000" b="1" dirty="0" smtClean="0">
                <a:latin typeface="Tw Cen MT" panose="020B0602020104020603" pitchFamily="34" charset="0"/>
              </a:rPr>
              <a:t>Aeráid</a:t>
            </a:r>
            <a:r>
              <a:rPr lang="ga-IE" sz="2000" dirty="0" smtClean="0">
                <a:latin typeface="Tw Cen MT" panose="020B0602020104020603" pitchFamily="34" charset="0"/>
              </a:rPr>
              <a:t> a thugtar ar an ngnáthchineál aimsire a bhaineann le réigiún thar thréimhse fhada ama. </a:t>
            </a:r>
          </a:p>
        </p:txBody>
      </p:sp>
      <p:grpSp>
        <p:nvGrpSpPr>
          <p:cNvPr id="13" name="Grúpa 56"/>
          <p:cNvGrpSpPr>
            <a:grpSpLocks noChangeAspect="1"/>
          </p:cNvGrpSpPr>
          <p:nvPr/>
        </p:nvGrpSpPr>
        <p:grpSpPr>
          <a:xfrm>
            <a:off x="948718" y="5283818"/>
            <a:ext cx="6032374" cy="900001"/>
            <a:chOff x="217187" y="193988"/>
            <a:chExt cx="5019809" cy="489905"/>
          </a:xfrm>
          <a:solidFill>
            <a:srgbClr val="002060"/>
          </a:solidFill>
        </p:grpSpPr>
        <p:sp>
          <p:nvSpPr>
            <p:cNvPr id="15" name="Rectangle 14"/>
            <p:cNvSpPr>
              <a:spLocks/>
            </p:cNvSpPr>
            <p:nvPr/>
          </p:nvSpPr>
          <p:spPr bwMode="auto">
            <a:xfrm>
              <a:off x="591651" y="237634"/>
              <a:ext cx="4645345" cy="3919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Conas a dhéanfá cur síos ar aeráid na hÉireann</a:t>
              </a:r>
              <a:r>
                <a:rPr lang="en-US" sz="2000" dirty="0" smtClean="0">
                  <a:solidFill>
                    <a:schemeClr val="bg1"/>
                  </a:solidFill>
                  <a:latin typeface="Tw Cen MT" panose="020B0602020104020603" pitchFamily="34" charset="0"/>
                  <a:cs typeface="Arial" panose="020B0604020202020204" pitchFamily="34" charset="0"/>
                </a:rPr>
                <a:t>?</a:t>
              </a:r>
              <a:endParaRPr lang="ga-IE" sz="2000" dirty="0">
                <a:solidFill>
                  <a:schemeClr val="bg1"/>
                </a:solidFill>
                <a:latin typeface="Tw Cen MT" panose="020B0602020104020603" pitchFamily="34" charset="0"/>
                <a:cs typeface="Arial" panose="020B0604020202020204" pitchFamily="34" charset="0"/>
              </a:endParaRPr>
            </a:p>
          </p:txBody>
        </p:sp>
        <p:sp>
          <p:nvSpPr>
            <p:cNvPr id="16" name="Oval 15"/>
            <p:cNvSpPr>
              <a:spLocks/>
            </p:cNvSpPr>
            <p:nvPr/>
          </p:nvSpPr>
          <p:spPr bwMode="auto">
            <a:xfrm>
              <a:off x="217187" y="193988"/>
              <a:ext cx="748930" cy="48990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8111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wipe(right)">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a:spLocks/>
          </p:cNvSpPr>
          <p:nvPr/>
        </p:nvSpPr>
        <p:spPr>
          <a:xfrm>
            <a:off x="468000" y="334156"/>
            <a:ext cx="11196000" cy="626400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Image result for annual rainfall ireland map"/>
          <p:cNvSpPr>
            <a:spLocks noChangeAspect="1" noChangeArrowheads="1"/>
          </p:cNvSpPr>
          <p:nvPr/>
        </p:nvSpPr>
        <p:spPr bwMode="auto">
          <a:xfrm>
            <a:off x="8225155" y="2844717"/>
            <a:ext cx="481730" cy="4817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8" name="Grúpa 56"/>
          <p:cNvGrpSpPr>
            <a:grpSpLocks noChangeAspect="1"/>
          </p:cNvGrpSpPr>
          <p:nvPr/>
        </p:nvGrpSpPr>
        <p:grpSpPr>
          <a:xfrm>
            <a:off x="1405453" y="5867998"/>
            <a:ext cx="9250546" cy="900000"/>
            <a:chOff x="-202395" y="156788"/>
            <a:chExt cx="5650246" cy="533553"/>
          </a:xfrm>
          <a:solidFill>
            <a:srgbClr val="002060"/>
          </a:solidFill>
        </p:grpSpPr>
        <p:sp>
          <p:nvSpPr>
            <p:cNvPr id="9" name="Rectangle 8"/>
            <p:cNvSpPr>
              <a:spLocks/>
            </p:cNvSpPr>
            <p:nvPr/>
          </p:nvSpPr>
          <p:spPr bwMode="auto">
            <a:xfrm>
              <a:off x="104561" y="210143"/>
              <a:ext cx="5343290" cy="426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Cén fáth a bhfuil an cineál sin aeráide in Éirinn? Céard iad na rudaí a mbíonn tionchar acu ar an aeráid, meas tú?</a:t>
              </a:r>
              <a:endParaRPr lang="ga-IE" sz="2000" dirty="0">
                <a:solidFill>
                  <a:schemeClr val="bg1"/>
                </a:solidFill>
                <a:latin typeface="Tw Cen MT" panose="020B0602020104020603" pitchFamily="34" charset="0"/>
                <a:cs typeface="Arial" panose="020B0604020202020204" pitchFamily="34" charset="0"/>
              </a:endParaRPr>
            </a:p>
          </p:txBody>
        </p:sp>
        <p:sp>
          <p:nvSpPr>
            <p:cNvPr id="10" name="Oval 9"/>
            <p:cNvSpPr>
              <a:spLocks/>
            </p:cNvSpPr>
            <p:nvPr/>
          </p:nvSpPr>
          <p:spPr bwMode="auto">
            <a:xfrm>
              <a:off x="-202395" y="156788"/>
              <a:ext cx="549721" cy="53355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bg1"/>
                  </a:solidFill>
                  <a:latin typeface="Arial" panose="020B0604020202020204" pitchFamily="34" charset="0"/>
                  <a:cs typeface="Arial" panose="020B0604020202020204" pitchFamily="34" charset="0"/>
                </a:rPr>
                <a:t>?</a:t>
              </a:r>
              <a:endParaRPr lang="ga-IE" sz="4400" b="1" dirty="0">
                <a:solidFill>
                  <a:schemeClr val="bg1"/>
                </a:solidFill>
                <a:latin typeface="Arial" panose="020B0604020202020204" pitchFamily="34" charset="0"/>
                <a:cs typeface="Arial" panose="020B0604020202020204" pitchFamily="34" charset="0"/>
              </a:endParaRPr>
            </a:p>
          </p:txBody>
        </p:sp>
      </p:gr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299" t="-1610" r="1289" b="1610"/>
          <a:stretch/>
        </p:blipFill>
        <p:spPr bwMode="auto">
          <a:xfrm rot="744783">
            <a:off x="8001293" y="1468486"/>
            <a:ext cx="3312000" cy="3623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5478" y="2279662"/>
            <a:ext cx="6972300" cy="1123712"/>
          </a:xfrm>
          <a:prstGeom prst="roundRect">
            <a:avLst/>
          </a:prstGeom>
          <a:noFill/>
        </p:spPr>
        <p:txBody>
          <a:bodyPr wrap="square" rtlCol="0">
            <a:spAutoFit/>
          </a:bodyPr>
          <a:lstStyle/>
          <a:p>
            <a:r>
              <a:rPr lang="ga-IE" sz="2000" b="1" dirty="0" smtClean="0">
                <a:latin typeface="Tw Cen MT" panose="020B0602020104020603" pitchFamily="34" charset="0"/>
              </a:rPr>
              <a:t>Aeráid thais </a:t>
            </a:r>
            <a:r>
              <a:rPr lang="ga-IE" sz="2000" dirty="0" smtClean="0">
                <a:latin typeface="Tw Cen MT" panose="020B0602020104020603" pitchFamily="34" charset="0"/>
              </a:rPr>
              <a:t>atá in Éirinn freisin. Is annamh a fhaighimid tréimhsí fada d’aimsir thirim nó de thriomach. Is beag mí sa bhliain nach dtiteann báisteach </a:t>
            </a:r>
            <a:r>
              <a:rPr lang="en-US" sz="2000" dirty="0" err="1" smtClean="0">
                <a:latin typeface="Tw Cen MT" panose="020B0602020104020603" pitchFamily="34" charset="0"/>
              </a:rPr>
              <a:t>nó</a:t>
            </a:r>
            <a:r>
              <a:rPr lang="en-US" sz="2000" dirty="0" smtClean="0">
                <a:latin typeface="Tw Cen MT" panose="020B0602020104020603" pitchFamily="34" charset="0"/>
              </a:rPr>
              <a:t> </a:t>
            </a:r>
            <a:r>
              <a:rPr lang="ga-IE" sz="2000" dirty="0" smtClean="0">
                <a:latin typeface="Tw Cen MT" panose="020B0602020104020603" pitchFamily="34" charset="0"/>
              </a:rPr>
              <a:t>sneachta. </a:t>
            </a:r>
          </a:p>
        </p:txBody>
      </p:sp>
      <p:sp>
        <p:nvSpPr>
          <p:cNvPr id="7" name="TextBox 6"/>
          <p:cNvSpPr txBox="1"/>
          <p:nvPr/>
        </p:nvSpPr>
        <p:spPr>
          <a:xfrm>
            <a:off x="745075" y="3326449"/>
            <a:ext cx="7149660" cy="2145268"/>
          </a:xfrm>
          <a:prstGeom prst="roundRect">
            <a:avLst/>
          </a:prstGeom>
          <a:noFill/>
        </p:spPr>
        <p:txBody>
          <a:bodyPr wrap="square" rtlCol="0">
            <a:spAutoFit/>
          </a:bodyPr>
          <a:lstStyle/>
          <a:p>
            <a:r>
              <a:rPr lang="ga-IE" sz="2000" b="1" dirty="0" smtClean="0">
                <a:latin typeface="Tw Cen MT" panose="020B0602020104020603" pitchFamily="34" charset="0"/>
              </a:rPr>
              <a:t>Aeráid athraitheach </a:t>
            </a:r>
            <a:r>
              <a:rPr lang="ga-IE" sz="2000" dirty="0" smtClean="0">
                <a:latin typeface="Tw Cen MT" panose="020B0602020104020603" pitchFamily="34" charset="0"/>
              </a:rPr>
              <a:t>atá in aeráid na hÉireann chomh maith. Is é sin le rá go n-athraíonn an aimsir go minic in Éirinn i gcomparáid le go leor áiteanna eile ar domhan. Is minic a athraíonn an aimsir in Éirinn ó mhí go mí, ó sheachtain go seachtain, ó lá go lá agus san aon lá amháin fiú. (Nóta: is í an aimsir a bhíonn ag athrú seachas an aeráid.)</a:t>
            </a:r>
            <a:endParaRPr lang="ga-IE" sz="2000" dirty="0">
              <a:latin typeface="Tw Cen MT" panose="020B0602020104020603" pitchFamily="34" charset="0"/>
            </a:endParaRPr>
          </a:p>
        </p:txBody>
      </p:sp>
      <p:sp>
        <p:nvSpPr>
          <p:cNvPr id="4" name="TextBox 3"/>
          <p:cNvSpPr txBox="1"/>
          <p:nvPr/>
        </p:nvSpPr>
        <p:spPr>
          <a:xfrm>
            <a:off x="745075" y="1155950"/>
            <a:ext cx="7391401" cy="1123712"/>
          </a:xfrm>
          <a:prstGeom prst="roundRect">
            <a:avLst/>
          </a:prstGeom>
          <a:noFill/>
        </p:spPr>
        <p:txBody>
          <a:bodyPr wrap="square" rtlCol="0">
            <a:spAutoFit/>
          </a:bodyPr>
          <a:lstStyle/>
          <a:p>
            <a:r>
              <a:rPr lang="ga-IE" sz="2000" dirty="0" smtClean="0">
                <a:latin typeface="Tw Cen MT" panose="020B0602020104020603" pitchFamily="34" charset="0"/>
              </a:rPr>
              <a:t>Ní minic a bhíonn sé </a:t>
            </a:r>
            <a:r>
              <a:rPr lang="ga-IE" sz="2000" dirty="0" err="1" smtClean="0">
                <a:latin typeface="Tw Cen MT" panose="020B0602020104020603" pitchFamily="34" charset="0"/>
              </a:rPr>
              <a:t>róthe</a:t>
            </a:r>
            <a:r>
              <a:rPr lang="ga-IE" sz="2000" dirty="0" smtClean="0">
                <a:latin typeface="Tw Cen MT" panose="020B0602020104020603" pitchFamily="34" charset="0"/>
              </a:rPr>
              <a:t> ná rófhuar in Éirinn, is cuma cén séasúr atá ann. </a:t>
            </a:r>
            <a:r>
              <a:rPr lang="ga-IE" altLang="en-US" sz="2000" dirty="0" smtClean="0">
                <a:latin typeface="Tw Cen MT" panose="020B0602020104020603" pitchFamily="34" charset="0"/>
              </a:rPr>
              <a:t>Bíonn an samhradh fionnuar agus bíonn an geimhreadh cineálta ann. </a:t>
            </a:r>
            <a:r>
              <a:rPr lang="ga-IE" sz="2000" dirty="0" smtClean="0">
                <a:latin typeface="Tw Cen MT" panose="020B0602020104020603" pitchFamily="34" charset="0"/>
              </a:rPr>
              <a:t>Deirtear, mar sin, gur </a:t>
            </a:r>
            <a:r>
              <a:rPr lang="ga-IE" sz="2000" b="1" dirty="0" smtClean="0">
                <a:latin typeface="Tw Cen MT" panose="020B0602020104020603" pitchFamily="34" charset="0"/>
              </a:rPr>
              <a:t>aeráid mheasartha </a:t>
            </a:r>
            <a:r>
              <a:rPr lang="ga-IE" sz="2000" dirty="0" smtClean="0">
                <a:latin typeface="Tw Cen MT" panose="020B0602020104020603" pitchFamily="34" charset="0"/>
              </a:rPr>
              <a:t>atá in Éirinn. </a:t>
            </a:r>
            <a:endParaRPr lang="ga-IE" sz="2000" dirty="0">
              <a:latin typeface="Tw Cen MT" panose="020B0602020104020603" pitchFamily="34" charset="0"/>
            </a:endParaRPr>
          </a:p>
        </p:txBody>
      </p:sp>
    </p:spTree>
    <p:extLst>
      <p:ext uri="{BB962C8B-B14F-4D97-AF65-F5344CB8AC3E}">
        <p14:creationId xmlns:p14="http://schemas.microsoft.com/office/powerpoint/2010/main" val="10765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a:spLocks/>
          </p:cNvSpPr>
          <p:nvPr/>
        </p:nvSpPr>
        <p:spPr>
          <a:xfrm>
            <a:off x="468000" y="334156"/>
            <a:ext cx="11196000" cy="626400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5" name="Rectangular Callout 4"/>
          <p:cNvSpPr>
            <a:spLocks noChangeAspect="1"/>
          </p:cNvSpPr>
          <p:nvPr/>
        </p:nvSpPr>
        <p:spPr>
          <a:xfrm>
            <a:off x="580079" y="2750016"/>
            <a:ext cx="3576844" cy="2306184"/>
          </a:xfrm>
          <a:prstGeom prst="wedgeRectCallout">
            <a:avLst>
              <a:gd name="adj1" fmla="val 110572"/>
              <a:gd name="adj2" fmla="val 14140"/>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600" dirty="0">
                <a:latin typeface="Tw Cen MT" panose="020B0602020104020603" pitchFamily="34" charset="0"/>
              </a:rPr>
              <a:t>Is ar fiar a shoilsíonn gathanna na gréine ar an domhan i gceantair atá amach ón meánchiorcal. Spréann an méid céanna fuinnimh thar achar níos mó agus fágann sé sin go mbíonn na gathanna níos laige, is nach mbíonn an teas céanna iontu. Mar sin, dá fhad ón meánchiorcal is atá áit, is ea is fionnuaire an aeráid a bheidh ann. </a:t>
            </a:r>
          </a:p>
        </p:txBody>
      </p:sp>
      <p:sp>
        <p:nvSpPr>
          <p:cNvPr id="6" name="TextBox 13"/>
          <p:cNvSpPr txBox="1">
            <a:spLocks noChangeArrowheads="1"/>
          </p:cNvSpPr>
          <p:nvPr/>
        </p:nvSpPr>
        <p:spPr bwMode="auto">
          <a:xfrm>
            <a:off x="6444318" y="1859853"/>
            <a:ext cx="11437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ga-IE" altLang="en-US" sz="1100" b="1" dirty="0">
                <a:latin typeface="Tw Cen MT" panose="020B0602020104020603" pitchFamily="34" charset="0"/>
              </a:rPr>
              <a:t>An Pol Thuaidh</a:t>
            </a:r>
          </a:p>
        </p:txBody>
      </p:sp>
      <p:sp>
        <p:nvSpPr>
          <p:cNvPr id="7" name="TextBox 20"/>
          <p:cNvSpPr txBox="1">
            <a:spLocks noChangeArrowheads="1"/>
          </p:cNvSpPr>
          <p:nvPr/>
        </p:nvSpPr>
        <p:spPr bwMode="auto">
          <a:xfrm>
            <a:off x="6518853" y="4561313"/>
            <a:ext cx="9755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ga-IE" altLang="en-US" sz="1100" b="1" dirty="0">
                <a:latin typeface="Tw Cen MT" panose="020B0602020104020603" pitchFamily="34" charset="0"/>
              </a:rPr>
              <a:t>An Pol Theas</a:t>
            </a:r>
          </a:p>
        </p:txBody>
      </p:sp>
      <p:sp>
        <p:nvSpPr>
          <p:cNvPr id="8" name="TextBox 21"/>
          <p:cNvSpPr txBox="1">
            <a:spLocks noChangeArrowheads="1"/>
          </p:cNvSpPr>
          <p:nvPr/>
        </p:nvSpPr>
        <p:spPr bwMode="auto">
          <a:xfrm>
            <a:off x="8290938" y="3184538"/>
            <a:ext cx="12914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ga-IE" altLang="en-US" sz="1100" b="1" dirty="0">
                <a:latin typeface="Tw Cen MT" panose="020B0602020104020603" pitchFamily="34" charset="0"/>
              </a:rPr>
              <a:t>An </a:t>
            </a:r>
            <a:r>
              <a:rPr lang="en-US" altLang="en-US" sz="1100" b="1" dirty="0">
                <a:latin typeface="Tw Cen MT" panose="020B0602020104020603" pitchFamily="34" charset="0"/>
              </a:rPr>
              <a:t>m</a:t>
            </a:r>
            <a:r>
              <a:rPr lang="ga-IE" altLang="en-US" sz="1100" b="1" dirty="0" err="1">
                <a:latin typeface="Tw Cen MT" panose="020B0602020104020603" pitchFamily="34" charset="0"/>
              </a:rPr>
              <a:t>eánchiorcal</a:t>
            </a:r>
            <a:endParaRPr lang="ga-IE" altLang="en-US" sz="1100" b="1" dirty="0">
              <a:latin typeface="Tw Cen MT" panose="020B0602020104020603" pitchFamily="34" charset="0"/>
            </a:endParaRPr>
          </a:p>
        </p:txBody>
      </p:sp>
      <p:pic>
        <p:nvPicPr>
          <p:cNvPr id="9"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616000" y="2121463"/>
            <a:ext cx="2674938" cy="24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4255411" y="3085700"/>
            <a:ext cx="1368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55411" y="3312081"/>
            <a:ext cx="1368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55411" y="3531654"/>
            <a:ext cx="1368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273330" y="2359292"/>
            <a:ext cx="1726564" cy="39072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289660" y="2588013"/>
            <a:ext cx="1495670" cy="32400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89660" y="3664234"/>
            <a:ext cx="1416292" cy="29385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73330" y="3887428"/>
            <a:ext cx="1647731" cy="31817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ular Callout 2"/>
          <p:cNvSpPr>
            <a:spLocks noChangeAspect="1"/>
          </p:cNvSpPr>
          <p:nvPr/>
        </p:nvSpPr>
        <p:spPr>
          <a:xfrm>
            <a:off x="8936646" y="1859853"/>
            <a:ext cx="3282721" cy="1324685"/>
          </a:xfrm>
          <a:prstGeom prst="wedgeRectCallout">
            <a:avLst>
              <a:gd name="adj1" fmla="val -75822"/>
              <a:gd name="adj2" fmla="val 52876"/>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altLang="en-US" sz="1600" dirty="0">
                <a:latin typeface="Tw Cen MT" panose="020B0602020104020603" pitchFamily="34" charset="0"/>
              </a:rPr>
              <a:t>Soilsíonn gathanna na gréine </a:t>
            </a:r>
            <a:br>
              <a:rPr lang="ga-IE" altLang="en-US" sz="1600" dirty="0">
                <a:latin typeface="Tw Cen MT" panose="020B0602020104020603" pitchFamily="34" charset="0"/>
              </a:rPr>
            </a:br>
            <a:r>
              <a:rPr lang="ga-IE" altLang="en-US" sz="1600" dirty="0">
                <a:latin typeface="Tw Cen MT" panose="020B0602020104020603" pitchFamily="34" charset="0"/>
              </a:rPr>
              <a:t>go díreach ar na ceantair sin ar domhan atá gar don mheánchiorcal. Bíonn aimsir an-te i gcuid mhaith de na ceantair sin</a:t>
            </a:r>
            <a:r>
              <a:rPr lang="en-US" altLang="en-US" sz="1600" dirty="0">
                <a:latin typeface="Tw Cen MT" panose="020B0602020104020603" pitchFamily="34" charset="0"/>
              </a:rPr>
              <a:t>, mar sin</a:t>
            </a:r>
            <a:r>
              <a:rPr lang="ga-IE" altLang="en-US" sz="1600" dirty="0">
                <a:latin typeface="Tw Cen MT" panose="020B0602020104020603" pitchFamily="34" charset="0"/>
              </a:rPr>
              <a:t>.</a:t>
            </a:r>
            <a:endParaRPr lang="ga-IE" sz="1600" dirty="0">
              <a:latin typeface="Tw Cen MT" panose="020B0602020104020603" pitchFamily="34" charset="0"/>
            </a:endParaRPr>
          </a:p>
        </p:txBody>
      </p:sp>
      <p:sp>
        <p:nvSpPr>
          <p:cNvPr id="22" name="Rectangle 21"/>
          <p:cNvSpPr>
            <a:spLocks noChangeAspect="1"/>
          </p:cNvSpPr>
          <p:nvPr/>
        </p:nvSpPr>
        <p:spPr bwMode="auto">
          <a:xfrm>
            <a:off x="572668" y="866776"/>
            <a:ext cx="11091332" cy="1247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a:solidFill>
                  <a:schemeClr val="tx1"/>
                </a:solidFill>
                <a:latin typeface="Tw Cen MT" panose="020B0602020104020603" pitchFamily="34" charset="0"/>
                <a:cs typeface="Arial" panose="020B0604020202020204" pitchFamily="34" charset="0"/>
              </a:rPr>
              <a:t>Téann línte domhanleithid timpeall an domhain, mar atá le feiceáil ar an gcruinneog seo thíos. Léiríonn siad cé chomh fada ó thuaidh nó ó dheas den mheánchiorcal</a:t>
            </a:r>
            <a:r>
              <a:rPr lang="en-US" dirty="0">
                <a:solidFill>
                  <a:schemeClr val="tx1"/>
                </a:solidFill>
                <a:latin typeface="Tw Cen MT" panose="020B0602020104020603" pitchFamily="34" charset="0"/>
                <a:cs typeface="Arial" panose="020B0604020202020204" pitchFamily="34" charset="0"/>
              </a:rPr>
              <a:t> is</a:t>
            </a:r>
            <a:r>
              <a:rPr lang="ga-IE" dirty="0">
                <a:solidFill>
                  <a:schemeClr val="tx1"/>
                </a:solidFill>
                <a:latin typeface="Tw Cen MT" panose="020B0602020104020603" pitchFamily="34" charset="0"/>
                <a:cs typeface="Arial" panose="020B0604020202020204" pitchFamily="34" charset="0"/>
              </a:rPr>
              <a:t> atá áit.</a:t>
            </a:r>
            <a:r>
              <a:rPr lang="en-US" dirty="0">
                <a:solidFill>
                  <a:schemeClr val="tx1"/>
                </a:solidFill>
                <a:latin typeface="Tw Cen MT" panose="020B0602020104020603" pitchFamily="34" charset="0"/>
                <a:cs typeface="Arial" panose="020B0604020202020204" pitchFamily="34" charset="0"/>
              </a:rPr>
              <a:t> </a:t>
            </a:r>
            <a:r>
              <a:rPr lang="ga-IE" dirty="0">
                <a:solidFill>
                  <a:schemeClr val="tx1"/>
                </a:solidFill>
                <a:latin typeface="Tw Cen MT" panose="020B0602020104020603" pitchFamily="34" charset="0"/>
                <a:cs typeface="Arial" panose="020B0604020202020204" pitchFamily="34" charset="0"/>
              </a:rPr>
              <a:t>Timpeall lár an domhain a théann </a:t>
            </a:r>
            <a:r>
              <a:rPr lang="ga-IE" b="1" dirty="0">
                <a:solidFill>
                  <a:schemeClr val="tx1"/>
                </a:solidFill>
                <a:latin typeface="Tw Cen MT" panose="020B0602020104020603" pitchFamily="34" charset="0"/>
                <a:cs typeface="Arial" panose="020B0604020202020204" pitchFamily="34" charset="0"/>
              </a:rPr>
              <a:t>an meánchiorcal</a:t>
            </a:r>
            <a:r>
              <a:rPr lang="ga-IE" dirty="0">
                <a:solidFill>
                  <a:schemeClr val="tx1"/>
                </a:solidFill>
                <a:latin typeface="Tw Cen MT" panose="020B0602020104020603" pitchFamily="34" charset="0"/>
                <a:cs typeface="Arial" panose="020B0604020202020204" pitchFamily="34" charset="0"/>
              </a:rPr>
              <a:t> agus is é </a:t>
            </a:r>
            <a:r>
              <a:rPr lang="ga-IE" b="1" dirty="0">
                <a:solidFill>
                  <a:schemeClr val="tx1"/>
                </a:solidFill>
                <a:latin typeface="Tw Cen MT" panose="020B0602020104020603" pitchFamily="34" charset="0"/>
                <a:cs typeface="Arial" panose="020B0604020202020204" pitchFamily="34" charset="0"/>
              </a:rPr>
              <a:t>0° </a:t>
            </a:r>
            <a:r>
              <a:rPr lang="ga-IE" dirty="0">
                <a:solidFill>
                  <a:schemeClr val="tx1"/>
                </a:solidFill>
                <a:latin typeface="Tw Cen MT" panose="020B0602020104020603" pitchFamily="34" charset="0"/>
                <a:cs typeface="Arial" panose="020B0604020202020204" pitchFamily="34" charset="0"/>
              </a:rPr>
              <a:t>an domhanleithead a bhaineann leis. Bíonn tionchar ag an domhanleithead a bhaineann le háit ar an gcineál aeráide atá ann.</a:t>
            </a:r>
          </a:p>
        </p:txBody>
      </p:sp>
      <p:sp>
        <p:nvSpPr>
          <p:cNvPr id="23" name="TextBox 22"/>
          <p:cNvSpPr txBox="1"/>
          <p:nvPr/>
        </p:nvSpPr>
        <p:spPr>
          <a:xfrm>
            <a:off x="4289660" y="396000"/>
            <a:ext cx="3747639" cy="523220"/>
          </a:xfrm>
          <a:prstGeom prst="rect">
            <a:avLst/>
          </a:prstGeom>
          <a:solidFill>
            <a:schemeClr val="accent5">
              <a:lumMod val="20000"/>
              <a:lumOff val="80000"/>
            </a:schemeClr>
          </a:solidFill>
        </p:spPr>
        <p:txBody>
          <a:bodyPr wrap="square" rtlCol="0">
            <a:spAutoFit/>
          </a:bodyPr>
          <a:lstStyle/>
          <a:p>
            <a:pPr algn="ctr"/>
            <a:r>
              <a:rPr lang="ga-IE" sz="2800" dirty="0">
                <a:latin typeface="Berlin Sans FB" panose="020E0602020502020306" pitchFamily="34" charset="0"/>
              </a:rPr>
              <a:t>1. </a:t>
            </a:r>
            <a:r>
              <a:rPr lang="en-US" sz="2800" dirty="0" smtClean="0">
                <a:latin typeface="Berlin Sans FB" panose="020E0602020502020306" pitchFamily="34" charset="0"/>
              </a:rPr>
              <a:t>An </a:t>
            </a:r>
            <a:r>
              <a:rPr lang="ga-IE" sz="2800" dirty="0" smtClean="0">
                <a:latin typeface="Berlin Sans FB" panose="020E0602020502020306" pitchFamily="34" charset="0"/>
              </a:rPr>
              <a:t>Domhanleithead</a:t>
            </a:r>
            <a:endParaRPr lang="ga-IE" sz="2800" dirty="0">
              <a:latin typeface="Berlin Sans FB" panose="020E0602020502020306" pitchFamily="34" charset="0"/>
            </a:endParaRPr>
          </a:p>
        </p:txBody>
      </p:sp>
      <p:sp>
        <p:nvSpPr>
          <p:cNvPr id="26" name="Rectangle 25"/>
          <p:cNvSpPr>
            <a:spLocks noChangeAspect="1"/>
          </p:cNvSpPr>
          <p:nvPr/>
        </p:nvSpPr>
        <p:spPr bwMode="auto">
          <a:xfrm>
            <a:off x="664793" y="5056199"/>
            <a:ext cx="11014718" cy="989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dirty="0">
                <a:solidFill>
                  <a:schemeClr val="tx1"/>
                </a:solidFill>
                <a:latin typeface="Tw Cen MT" panose="020B0602020104020603" pitchFamily="34" charset="0"/>
                <a:cs typeface="Arial" panose="020B0604020202020204" pitchFamily="34" charset="0"/>
              </a:rPr>
              <a:t>Tá Éire thart ar 53</a:t>
            </a:r>
            <a:r>
              <a:rPr lang="ga-IE" dirty="0">
                <a:solidFill>
                  <a:schemeClr val="tx1"/>
                </a:solidFill>
                <a:latin typeface="Arial" panose="020B0604020202020204" pitchFamily="34" charset="0"/>
                <a:cs typeface="Arial" panose="020B0604020202020204" pitchFamily="34" charset="0"/>
              </a:rPr>
              <a:t>° </a:t>
            </a:r>
            <a:r>
              <a:rPr lang="ga-IE" dirty="0">
                <a:solidFill>
                  <a:schemeClr val="tx1"/>
                </a:solidFill>
                <a:latin typeface="Tw Cen MT" panose="020B0602020104020603" pitchFamily="34" charset="0"/>
                <a:cs typeface="Arial" panose="020B0604020202020204" pitchFamily="34" charset="0"/>
              </a:rPr>
              <a:t>taobh ó thuaidh den mheánchiorcal. Dá bharr sin, ní bhíonn sé chomh te in Éirinn is a bhíonn in áiteanna atá níos gaire don mheánchiorcal. Ní bhíonn sé chomh fuar in Éirinn is a bhíonn in áiteanna atá gar do na poil ach an oiread. </a:t>
            </a:r>
          </a:p>
        </p:txBody>
      </p:sp>
      <p:sp>
        <p:nvSpPr>
          <p:cNvPr id="25" name="TextBox 11"/>
          <p:cNvSpPr txBox="1">
            <a:spLocks noChangeArrowheads="1"/>
          </p:cNvSpPr>
          <p:nvPr/>
        </p:nvSpPr>
        <p:spPr bwMode="auto">
          <a:xfrm>
            <a:off x="7840040" y="2619210"/>
            <a:ext cx="5048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ga-IE" altLang="en-US" sz="1100" dirty="0">
                <a:latin typeface="Tw Cen MT" panose="020B0602020104020603" pitchFamily="34" charset="0"/>
              </a:rPr>
              <a:t>30°T </a:t>
            </a:r>
          </a:p>
        </p:txBody>
      </p:sp>
      <p:sp>
        <p:nvSpPr>
          <p:cNvPr id="27" name="TextBox 12"/>
          <p:cNvSpPr txBox="1">
            <a:spLocks noChangeArrowheads="1"/>
          </p:cNvSpPr>
          <p:nvPr/>
        </p:nvSpPr>
        <p:spPr bwMode="auto">
          <a:xfrm>
            <a:off x="7494374" y="2228487"/>
            <a:ext cx="5429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ga-IE" altLang="en-US" sz="1100" dirty="0">
                <a:latin typeface="Tw Cen MT" panose="020B0602020104020603" pitchFamily="34" charset="0"/>
              </a:rPr>
              <a:t>60°T </a:t>
            </a:r>
          </a:p>
        </p:txBody>
      </p:sp>
      <p:sp>
        <p:nvSpPr>
          <p:cNvPr id="28" name="TextBox 15"/>
          <p:cNvSpPr txBox="1">
            <a:spLocks noChangeArrowheads="1"/>
          </p:cNvSpPr>
          <p:nvPr/>
        </p:nvSpPr>
        <p:spPr bwMode="auto">
          <a:xfrm>
            <a:off x="7840040" y="3756623"/>
            <a:ext cx="5032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ga-IE" altLang="en-US" sz="1100" dirty="0">
                <a:latin typeface="Tw Cen MT" panose="020B0602020104020603" pitchFamily="34" charset="0"/>
              </a:rPr>
              <a:t>30°D </a:t>
            </a:r>
          </a:p>
        </p:txBody>
      </p:sp>
      <p:sp>
        <p:nvSpPr>
          <p:cNvPr id="29" name="TextBox 16"/>
          <p:cNvSpPr txBox="1">
            <a:spLocks noChangeArrowheads="1"/>
          </p:cNvSpPr>
          <p:nvPr/>
        </p:nvSpPr>
        <p:spPr bwMode="auto">
          <a:xfrm>
            <a:off x="7494374" y="4153273"/>
            <a:ext cx="5429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ga-IE" altLang="en-US" sz="1100" dirty="0">
                <a:latin typeface="Tw Cen MT" panose="020B0602020104020603" pitchFamily="34" charset="0"/>
              </a:rPr>
              <a:t>60°D </a:t>
            </a:r>
          </a:p>
        </p:txBody>
      </p:sp>
      <p:sp>
        <p:nvSpPr>
          <p:cNvPr id="30" name="TextBox 22"/>
          <p:cNvSpPr txBox="1">
            <a:spLocks noChangeArrowheads="1"/>
          </p:cNvSpPr>
          <p:nvPr/>
        </p:nvSpPr>
        <p:spPr bwMode="auto">
          <a:xfrm>
            <a:off x="8037299" y="3184538"/>
            <a:ext cx="6318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ga-IE" altLang="en-US" sz="1100" dirty="0">
                <a:latin typeface="Tw Cen MT" panose="020B0602020104020603" pitchFamily="34" charset="0"/>
              </a:rPr>
              <a:t>0°</a:t>
            </a:r>
          </a:p>
        </p:txBody>
      </p:sp>
      <p:sp>
        <p:nvSpPr>
          <p:cNvPr id="31" name="TextBox 10"/>
          <p:cNvSpPr txBox="1">
            <a:spLocks noChangeArrowheads="1"/>
          </p:cNvSpPr>
          <p:nvPr/>
        </p:nvSpPr>
        <p:spPr bwMode="auto">
          <a:xfrm>
            <a:off x="6745470" y="1990658"/>
            <a:ext cx="5207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ga-IE" altLang="en-US" sz="1100" dirty="0">
                <a:latin typeface="Tw Cen MT" panose="020B0602020104020603" pitchFamily="34" charset="0"/>
              </a:rPr>
              <a:t>90°T</a:t>
            </a:r>
          </a:p>
        </p:txBody>
      </p:sp>
      <p:sp>
        <p:nvSpPr>
          <p:cNvPr id="32" name="TextBox 14"/>
          <p:cNvSpPr txBox="1">
            <a:spLocks noChangeArrowheads="1"/>
          </p:cNvSpPr>
          <p:nvPr/>
        </p:nvSpPr>
        <p:spPr bwMode="auto">
          <a:xfrm>
            <a:off x="6747057" y="4414883"/>
            <a:ext cx="5191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ga-IE" altLang="en-US" sz="1100" dirty="0">
                <a:latin typeface="Tw Cen MT" panose="020B0602020104020603" pitchFamily="34" charset="0"/>
              </a:rPr>
              <a:t>90°D </a:t>
            </a:r>
          </a:p>
        </p:txBody>
      </p:sp>
      <p:sp>
        <p:nvSpPr>
          <p:cNvPr id="33" name="TextBox 32"/>
          <p:cNvSpPr txBox="1"/>
          <p:nvPr/>
        </p:nvSpPr>
        <p:spPr>
          <a:xfrm rot="21060000">
            <a:off x="8685608" y="5968687"/>
            <a:ext cx="2014970" cy="369332"/>
          </a:xfrm>
          <a:prstGeom prst="rect">
            <a:avLst/>
          </a:prstGeom>
          <a:solidFill>
            <a:schemeClr val="bg2">
              <a:lumMod val="90000"/>
            </a:schemeClr>
          </a:solidFill>
        </p:spPr>
        <p:txBody>
          <a:bodyPr wrap="square" rtlCol="0">
            <a:spAutoFit/>
          </a:bodyPr>
          <a:lstStyle/>
          <a:p>
            <a:r>
              <a:rPr lang="ga-IE" dirty="0">
                <a:latin typeface="Tw Cen MT" panose="020B0602020104020603" pitchFamily="34" charset="0"/>
              </a:rPr>
              <a:t>Cén fáth, meas tú?</a:t>
            </a:r>
            <a:endParaRPr lang="ga-IE" sz="1600" b="1" dirty="0">
              <a:latin typeface="Tw Cen MT" panose="020B0602020104020603" pitchFamily="34" charset="0"/>
            </a:endParaRPr>
          </a:p>
        </p:txBody>
      </p:sp>
      <p:sp>
        <p:nvSpPr>
          <p:cNvPr id="17" name="TextBox 16"/>
          <p:cNvSpPr txBox="1"/>
          <p:nvPr/>
        </p:nvSpPr>
        <p:spPr>
          <a:xfrm rot="21060000">
            <a:off x="7496909" y="5968685"/>
            <a:ext cx="4281116" cy="369332"/>
          </a:xfrm>
          <a:prstGeom prst="rect">
            <a:avLst/>
          </a:prstGeom>
          <a:solidFill>
            <a:schemeClr val="bg2">
              <a:lumMod val="90000"/>
            </a:schemeClr>
          </a:solidFill>
        </p:spPr>
        <p:txBody>
          <a:bodyPr wrap="square" rtlCol="0">
            <a:spAutoFit/>
          </a:bodyPr>
          <a:lstStyle/>
          <a:p>
            <a:r>
              <a:rPr lang="ga-IE" dirty="0">
                <a:latin typeface="Tw Cen MT" panose="020B0602020104020603" pitchFamily="34" charset="0"/>
              </a:rPr>
              <a:t>An cuimhin leat cad is domhanleithead ann?</a:t>
            </a:r>
            <a:endParaRPr lang="ga-IE" sz="1600" b="1" dirty="0">
              <a:latin typeface="Tw Cen MT" panose="020B0602020104020603" pitchFamily="34" charset="0"/>
            </a:endParaRPr>
          </a:p>
        </p:txBody>
      </p:sp>
    </p:spTree>
    <p:extLst>
      <p:ext uri="{BB962C8B-B14F-4D97-AF65-F5344CB8AC3E}">
        <p14:creationId xmlns:p14="http://schemas.microsoft.com/office/powerpoint/2010/main" val="6033740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par>
                                <p:cTn id="12" presetID="53" presetClass="entr" presetSubtype="16"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fltVal val="0"/>
                                          </p:val>
                                        </p:tav>
                                        <p:tav tm="100000">
                                          <p:val>
                                            <p:strVal val="#ppt_h"/>
                                          </p:val>
                                        </p:tav>
                                      </p:tavLst>
                                    </p:anim>
                                    <p:animEffect transition="in" filter="fade">
                                      <p:cBhvr>
                                        <p:cTn id="41" dur="500"/>
                                        <p:tgtEl>
                                          <p:spTgt spid="3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randombar(horizontal)">
                                      <p:cBhvr>
                                        <p:cTn id="83" dur="500"/>
                                        <p:tgtEl>
                                          <p:spTgt spid="3"/>
                                        </p:tgtEl>
                                      </p:cBhvr>
                                    </p:animEffect>
                                  </p:childTnLst>
                                </p:cTn>
                              </p:par>
                              <p:par>
                                <p:cTn id="84" presetID="1" presetClass="exit" presetSubtype="0" fill="hold" grpId="1" nodeType="withEffect">
                                  <p:stCondLst>
                                    <p:cond delay="0"/>
                                  </p:stCondLst>
                                  <p:childTnLst>
                                    <p:set>
                                      <p:cBhvr>
                                        <p:cTn id="85" dur="1" fill="hold">
                                          <p:stCondLst>
                                            <p:cond delay="0"/>
                                          </p:stCondLst>
                                        </p:cTn>
                                        <p:tgtEl>
                                          <p:spTgt spid="33"/>
                                        </p:tgtEl>
                                        <p:attrNameLst>
                                          <p:attrName>style.visibility</p:attrName>
                                        </p:attrNameLst>
                                      </p:cBhvr>
                                      <p:to>
                                        <p:strVal val="hidden"/>
                                      </p:to>
                                    </p:set>
                                  </p:childTnLst>
                                </p:cTn>
                              </p:par>
                            </p:childTnLst>
                          </p:cTn>
                        </p:par>
                        <p:par>
                          <p:cTn id="86" fill="hold">
                            <p:stCondLst>
                              <p:cond delay="500"/>
                            </p:stCondLst>
                            <p:childTnLst>
                              <p:par>
                                <p:cTn id="87" presetID="9" presetClass="entr" presetSubtype="0" fill="hold"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dissolve">
                                      <p:cBhvr>
                                        <p:cTn id="89" dur="500"/>
                                        <p:tgtEl>
                                          <p:spTgt spid="10"/>
                                        </p:tgtEl>
                                      </p:cBhvr>
                                    </p:animEffect>
                                  </p:childTnLst>
                                </p:cTn>
                              </p:par>
                              <p:par>
                                <p:cTn id="90" presetID="9" presetClass="entr" presetSubtype="0" fill="hold" nodeType="with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dissolve">
                                      <p:cBhvr>
                                        <p:cTn id="92" dur="500"/>
                                        <p:tgtEl>
                                          <p:spTgt spid="11"/>
                                        </p:tgtEl>
                                      </p:cBhvr>
                                    </p:animEffect>
                                  </p:childTnLst>
                                </p:cTn>
                              </p:par>
                              <p:par>
                                <p:cTn id="93" presetID="9" presetClass="entr" presetSubtype="0" fill="hold"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dissolve">
                                      <p:cBhvr>
                                        <p:cTn id="95" dur="500"/>
                                        <p:tgtEl>
                                          <p:spTgt spid="12"/>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randombar(horizontal)">
                                      <p:cBhvr>
                                        <p:cTn id="100" dur="500"/>
                                        <p:tgtEl>
                                          <p:spTgt spid="5"/>
                                        </p:tgtEl>
                                      </p:cBhvr>
                                    </p:animEffect>
                                  </p:childTnLst>
                                </p:cTn>
                              </p:par>
                            </p:childTnLst>
                          </p:cTn>
                        </p:par>
                        <p:par>
                          <p:cTn id="101" fill="hold">
                            <p:stCondLst>
                              <p:cond delay="500"/>
                            </p:stCondLst>
                            <p:childTnLst>
                              <p:par>
                                <p:cTn id="102" presetID="16" presetClass="entr" presetSubtype="21" fill="hold" nodeType="after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barn(inVertical)">
                                      <p:cBhvr>
                                        <p:cTn id="104" dur="500"/>
                                        <p:tgtEl>
                                          <p:spTgt spid="13"/>
                                        </p:tgtEl>
                                      </p:cBhvr>
                                    </p:animEffect>
                                  </p:childTnLst>
                                </p:cTn>
                              </p:par>
                              <p:par>
                                <p:cTn id="105" presetID="16" presetClass="entr" presetSubtype="21"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barn(inVertical)">
                                      <p:cBhvr>
                                        <p:cTn id="107" dur="500"/>
                                        <p:tgtEl>
                                          <p:spTgt spid="14"/>
                                        </p:tgtEl>
                                      </p:cBhvr>
                                    </p:animEffect>
                                  </p:childTnLst>
                                </p:cTn>
                              </p:par>
                              <p:par>
                                <p:cTn id="108" presetID="16" presetClass="entr" presetSubtype="21" fill="hold" nodeType="with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barn(inVertical)">
                                      <p:cBhvr>
                                        <p:cTn id="110" dur="500"/>
                                        <p:tgtEl>
                                          <p:spTgt spid="15"/>
                                        </p:tgtEl>
                                      </p:cBhvr>
                                    </p:animEffect>
                                  </p:childTnLst>
                                </p:cTn>
                              </p:par>
                              <p:par>
                                <p:cTn id="111" presetID="16" presetClass="entr" presetSubtype="21" fill="hold" nodeType="with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barn(inVertical)">
                                      <p:cBhvr>
                                        <p:cTn id="113" dur="500"/>
                                        <p:tgtEl>
                                          <p:spTgt spid="16"/>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1000"/>
                                        <p:tgtEl>
                                          <p:spTgt spid="26"/>
                                        </p:tgtEl>
                                      </p:cBhvr>
                                    </p:animEffect>
                                    <p:anim calcmode="lin" valueType="num">
                                      <p:cBhvr>
                                        <p:cTn id="119" dur="1000" fill="hold"/>
                                        <p:tgtEl>
                                          <p:spTgt spid="26"/>
                                        </p:tgtEl>
                                        <p:attrNameLst>
                                          <p:attrName>ppt_x</p:attrName>
                                        </p:attrNameLst>
                                      </p:cBhvr>
                                      <p:tavLst>
                                        <p:tav tm="0">
                                          <p:val>
                                            <p:strVal val="#ppt_x"/>
                                          </p:val>
                                        </p:tav>
                                        <p:tav tm="100000">
                                          <p:val>
                                            <p:strVal val="#ppt_x"/>
                                          </p:val>
                                        </p:tav>
                                      </p:tavLst>
                                    </p:anim>
                                    <p:anim calcmode="lin" valueType="num">
                                      <p:cBhvr>
                                        <p:cTn id="1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3" grpId="0" animBg="1"/>
      <p:bldP spid="22" grpId="0"/>
      <p:bldP spid="26" grpId="0"/>
      <p:bldP spid="25" grpId="0"/>
      <p:bldP spid="27" grpId="0"/>
      <p:bldP spid="28" grpId="0"/>
      <p:bldP spid="29" grpId="0"/>
      <p:bldP spid="30" grpId="0"/>
      <p:bldP spid="31" grpId="0"/>
      <p:bldP spid="32" grpId="0"/>
      <p:bldP spid="33" grpId="0" animBg="1"/>
      <p:bldP spid="33"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a:spLocks/>
          </p:cNvSpPr>
          <p:nvPr/>
        </p:nvSpPr>
        <p:spPr>
          <a:xfrm>
            <a:off x="468000" y="334156"/>
            <a:ext cx="11196000" cy="626400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0" name="Rectangle 9"/>
          <p:cNvSpPr/>
          <p:nvPr/>
        </p:nvSpPr>
        <p:spPr bwMode="auto">
          <a:xfrm>
            <a:off x="808893" y="1818218"/>
            <a:ext cx="5568526" cy="3295875"/>
          </a:xfrm>
          <a:prstGeom prst="rect">
            <a:avLst/>
          </a:prstGeom>
          <a:noFill/>
        </p:spPr>
        <p:txBody>
          <a:bodyPr wrap="square" lIns="108000" tIns="108000" rIns="108000" bIns="108000">
            <a:spAutoFit/>
          </a:bodyPr>
          <a:lstStyle/>
          <a:p>
            <a:pPr>
              <a:defRPr/>
            </a:pPr>
            <a:r>
              <a:rPr lang="ga-IE" altLang="en-US" sz="2000" dirty="0" smtClean="0">
                <a:latin typeface="Tw Cen MT" panose="020B0602020104020603" pitchFamily="34" charset="0"/>
              </a:rPr>
              <a:t>Sruth leathan d’uisce te is ea </a:t>
            </a:r>
            <a:r>
              <a:rPr lang="ga-IE" altLang="en-US" sz="2000" b="1" dirty="0" smtClean="0">
                <a:latin typeface="Tw Cen MT" panose="020B0602020104020603" pitchFamily="34" charset="0"/>
              </a:rPr>
              <a:t>Síobadh Mór an Atlantaigh Thuaidh</a:t>
            </a:r>
            <a:r>
              <a:rPr lang="ga-IE" altLang="en-US" sz="2000" dirty="0" smtClean="0">
                <a:latin typeface="Tw Cen MT" panose="020B0602020104020603" pitchFamily="34" charset="0"/>
              </a:rPr>
              <a:t> a ghluaiseann ó Mheicsiceo thar chósta thiar na hEorpa. Ardaíonn sé teocht </a:t>
            </a:r>
            <a:br>
              <a:rPr lang="ga-IE" altLang="en-US" sz="2000" dirty="0" smtClean="0">
                <a:latin typeface="Tw Cen MT" panose="020B0602020104020603" pitchFamily="34" charset="0"/>
              </a:rPr>
            </a:br>
            <a:r>
              <a:rPr lang="ga-IE" altLang="en-US" sz="2000" dirty="0" smtClean="0">
                <a:latin typeface="Tw Cen MT" panose="020B0602020104020603" pitchFamily="34" charset="0"/>
              </a:rPr>
              <a:t>na farraige amach ó chósta na hÉireann.</a:t>
            </a:r>
          </a:p>
          <a:p>
            <a:pPr>
              <a:defRPr/>
            </a:pPr>
            <a:r>
              <a:rPr lang="ga-IE" altLang="en-US" sz="2000" dirty="0" smtClean="0">
                <a:latin typeface="Tw Cen MT" panose="020B0602020104020603" pitchFamily="34" charset="0"/>
              </a:rPr>
              <a:t>Déanann Síobadh Mór an Atlantaigh Thuaidh an ghaoth atá ag dul i dtreo chósta na hÉireann a </a:t>
            </a:r>
            <a:r>
              <a:rPr lang="ga-IE" altLang="en-US" sz="2000" dirty="0" err="1" smtClean="0">
                <a:latin typeface="Tw Cen MT" panose="020B0602020104020603" pitchFamily="34" charset="0"/>
              </a:rPr>
              <a:t>théamh</a:t>
            </a:r>
            <a:r>
              <a:rPr lang="ga-IE" altLang="en-US" sz="2000" dirty="0" smtClean="0">
                <a:latin typeface="Tw Cen MT" panose="020B0602020104020603" pitchFamily="34" charset="0"/>
              </a:rPr>
              <a:t> chomh maith. Dá bharr sin tá aeráid níos boige in Éirinn ná mar atá in áiteanna eile a bhfuil an domhanleithead céanna ag baint leo agus ní bhíonn leac oighir sna cuanta sa gheimhreadh.</a:t>
            </a:r>
            <a:endParaRPr lang="ga-IE" altLang="en-US" sz="2000" dirty="0">
              <a:latin typeface="Tw Cen MT" panose="020B0602020104020603" pitchFamily="34" charset="0"/>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77418" y="2012046"/>
            <a:ext cx="4995310" cy="2908219"/>
          </a:xfrm>
          <a:prstGeom prst="roundRect">
            <a:avLst>
              <a:gd name="adj" fmla="val 8594"/>
            </a:avLst>
          </a:prstGeom>
          <a:solidFill>
            <a:srgbClr val="FFFFFF">
              <a:shade val="85000"/>
            </a:srgbClr>
          </a:solidFill>
          <a:ln>
            <a:noFill/>
          </a:ln>
          <a:effectLst/>
        </p:spPr>
      </p:pic>
      <p:sp>
        <p:nvSpPr>
          <p:cNvPr id="14" name="TextBox 13"/>
          <p:cNvSpPr txBox="1"/>
          <p:nvPr/>
        </p:nvSpPr>
        <p:spPr>
          <a:xfrm>
            <a:off x="3209926" y="593035"/>
            <a:ext cx="5962650" cy="523220"/>
          </a:xfrm>
          <a:prstGeom prst="rect">
            <a:avLst/>
          </a:prstGeom>
          <a:solidFill>
            <a:schemeClr val="accent5">
              <a:lumMod val="20000"/>
              <a:lumOff val="80000"/>
            </a:schemeClr>
          </a:solidFill>
        </p:spPr>
        <p:txBody>
          <a:bodyPr wrap="square" rtlCol="0">
            <a:spAutoFit/>
          </a:bodyPr>
          <a:lstStyle/>
          <a:p>
            <a:r>
              <a:rPr lang="ga-IE" sz="2800" dirty="0">
                <a:latin typeface="Berlin Sans FB" panose="020E0602020502020306" pitchFamily="34" charset="0"/>
              </a:rPr>
              <a:t>2. Síobadh Mór an Atlantaigh Thuaidh</a:t>
            </a:r>
          </a:p>
        </p:txBody>
      </p:sp>
      <p:sp>
        <p:nvSpPr>
          <p:cNvPr id="11" name="TextBox 10"/>
          <p:cNvSpPr txBox="1"/>
          <p:nvPr/>
        </p:nvSpPr>
        <p:spPr>
          <a:xfrm rot="21060000">
            <a:off x="7744559" y="5811336"/>
            <a:ext cx="4281116" cy="646331"/>
          </a:xfrm>
          <a:prstGeom prst="rect">
            <a:avLst/>
          </a:prstGeom>
          <a:solidFill>
            <a:schemeClr val="bg2">
              <a:lumMod val="90000"/>
            </a:schemeClr>
          </a:solidFill>
        </p:spPr>
        <p:txBody>
          <a:bodyPr wrap="square" rtlCol="0">
            <a:spAutoFit/>
          </a:bodyPr>
          <a:lstStyle/>
          <a:p>
            <a:r>
              <a:rPr lang="ga-IE" dirty="0">
                <a:latin typeface="Tw Cen MT" panose="020B0602020104020603" pitchFamily="34" charset="0"/>
              </a:rPr>
              <a:t>An cuimhin leat cad atá i gceist le Síobadh Mór an Atlantaigh Thuaidh?</a:t>
            </a:r>
            <a:endParaRPr lang="ga-IE" sz="1600" b="1" dirty="0">
              <a:latin typeface="Tw Cen MT" panose="020B0602020104020603" pitchFamily="34" charset="0"/>
            </a:endParaRPr>
          </a:p>
        </p:txBody>
      </p:sp>
    </p:spTree>
    <p:extLst>
      <p:ext uri="{BB962C8B-B14F-4D97-AF65-F5344CB8AC3E}">
        <p14:creationId xmlns:p14="http://schemas.microsoft.com/office/powerpoint/2010/main" val="1060565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a:spLocks/>
          </p:cNvSpPr>
          <p:nvPr/>
        </p:nvSpPr>
        <p:spPr>
          <a:xfrm>
            <a:off x="468000" y="334156"/>
            <a:ext cx="11196000" cy="626400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41" name="Picture 4"/>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2292577" y="900862"/>
            <a:ext cx="7488900" cy="52497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Oval 2"/>
          <p:cNvSpPr>
            <a:spLocks noChangeAspect="1"/>
          </p:cNvSpPr>
          <p:nvPr/>
        </p:nvSpPr>
        <p:spPr>
          <a:xfrm>
            <a:off x="6485590" y="3280742"/>
            <a:ext cx="180000" cy="1800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ga-IE" dirty="0">
              <a:solidFill>
                <a:schemeClr val="tx1"/>
              </a:solidFill>
            </a:endParaRPr>
          </a:p>
        </p:txBody>
      </p:sp>
      <p:sp>
        <p:nvSpPr>
          <p:cNvPr id="7" name="TextBox 6"/>
          <p:cNvSpPr txBox="1"/>
          <p:nvPr/>
        </p:nvSpPr>
        <p:spPr>
          <a:xfrm>
            <a:off x="8025831" y="2297640"/>
            <a:ext cx="3545253" cy="1569660"/>
          </a:xfrm>
          <a:prstGeom prst="rect">
            <a:avLst/>
          </a:prstGeom>
          <a:solidFill>
            <a:schemeClr val="bg1"/>
          </a:solidFill>
          <a:ln w="28575">
            <a:solidFill>
              <a:schemeClr val="accent1">
                <a:lumMod val="75000"/>
              </a:schemeClr>
            </a:solidFill>
          </a:ln>
        </p:spPr>
        <p:txBody>
          <a:bodyPr wrap="square" rtlCol="0">
            <a:spAutoFit/>
          </a:bodyPr>
          <a:lstStyle/>
          <a:p>
            <a:pPr algn="ctr"/>
            <a:r>
              <a:rPr lang="ga-IE" altLang="en-US" sz="1600" dirty="0">
                <a:latin typeface="Tw Cen MT" panose="020B0602020104020603" pitchFamily="34" charset="0"/>
              </a:rPr>
              <a:t>Séideann an ghaoth anoir isteach ó mhór-roinn na hEorpa. Mar gheall a</a:t>
            </a:r>
            <a:r>
              <a:rPr lang="en-US" altLang="en-US" sz="1600" dirty="0" err="1">
                <a:latin typeface="Tw Cen MT" panose="020B0602020104020603" pitchFamily="34" charset="0"/>
              </a:rPr>
              <a:t>i</a:t>
            </a:r>
            <a:r>
              <a:rPr lang="ga-IE" altLang="en-US" sz="1600" dirty="0">
                <a:latin typeface="Tw Cen MT" panose="020B0602020104020603" pitchFamily="34" charset="0"/>
              </a:rPr>
              <a:t>r sin bíonn sí te sa samhradh agus fuar sa gheimhreadh. Bíonn sí tirim de ghnáth mar go séideann sí os cionn talún seachas os cionn na farraige. </a:t>
            </a:r>
            <a:endParaRPr lang="ga-IE" sz="1600" dirty="0">
              <a:latin typeface="Tw Cen MT" panose="020B0602020104020603" pitchFamily="34" charset="0"/>
            </a:endParaRPr>
          </a:p>
        </p:txBody>
      </p:sp>
      <p:sp>
        <p:nvSpPr>
          <p:cNvPr id="13" name="Oval 12"/>
          <p:cNvSpPr>
            <a:spLocks noChangeAspect="1"/>
          </p:cNvSpPr>
          <p:nvPr/>
        </p:nvSpPr>
        <p:spPr>
          <a:xfrm>
            <a:off x="5331253" y="5030436"/>
            <a:ext cx="180000" cy="1800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ga-IE" dirty="0">
              <a:solidFill>
                <a:schemeClr val="tx1"/>
              </a:solidFill>
            </a:endParaRPr>
          </a:p>
        </p:txBody>
      </p:sp>
      <p:cxnSp>
        <p:nvCxnSpPr>
          <p:cNvPr id="6" name="Straight Connector 5"/>
          <p:cNvCxnSpPr/>
          <p:nvPr/>
        </p:nvCxnSpPr>
        <p:spPr>
          <a:xfrm>
            <a:off x="6665590" y="3388199"/>
            <a:ext cx="13602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21253" y="5133985"/>
            <a:ext cx="2019982" cy="7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p:cNvSpPr>
            <a:spLocks noChangeAspect="1"/>
          </p:cNvSpPr>
          <p:nvPr/>
        </p:nvSpPr>
        <p:spPr>
          <a:xfrm>
            <a:off x="5586709" y="1743174"/>
            <a:ext cx="180000" cy="18000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ga-IE" dirty="0">
              <a:solidFill>
                <a:schemeClr val="tx1"/>
              </a:solidFill>
            </a:endParaRPr>
          </a:p>
        </p:txBody>
      </p:sp>
      <p:sp>
        <p:nvSpPr>
          <p:cNvPr id="17" name="TextBox 16"/>
          <p:cNvSpPr txBox="1"/>
          <p:nvPr/>
        </p:nvSpPr>
        <p:spPr>
          <a:xfrm>
            <a:off x="8139236" y="1216380"/>
            <a:ext cx="3224090" cy="830997"/>
          </a:xfrm>
          <a:prstGeom prst="rect">
            <a:avLst/>
          </a:prstGeom>
          <a:solidFill>
            <a:schemeClr val="bg1"/>
          </a:solidFill>
          <a:ln w="28575">
            <a:solidFill>
              <a:schemeClr val="accent1">
                <a:lumMod val="75000"/>
              </a:schemeClr>
            </a:solidFill>
          </a:ln>
        </p:spPr>
        <p:txBody>
          <a:bodyPr wrap="square" rtlCol="0">
            <a:spAutoFit/>
          </a:bodyPr>
          <a:lstStyle/>
          <a:p>
            <a:pPr algn="ctr"/>
            <a:r>
              <a:rPr lang="ga-IE" altLang="en-US" sz="1600" dirty="0">
                <a:latin typeface="Tw Cen MT" panose="020B0602020104020603" pitchFamily="34" charset="0"/>
              </a:rPr>
              <a:t>Tagann an ghaoth aduaidh ón </a:t>
            </a:r>
            <a:r>
              <a:rPr lang="ga-IE" altLang="en-US" sz="1600" dirty="0" err="1">
                <a:latin typeface="Tw Cen MT" panose="020B0602020104020603" pitchFamily="34" charset="0"/>
              </a:rPr>
              <a:t>bPol</a:t>
            </a:r>
            <a:r>
              <a:rPr lang="ga-IE" altLang="en-US" sz="1600" dirty="0">
                <a:latin typeface="Tw Cen MT" panose="020B0602020104020603" pitchFamily="34" charset="0"/>
              </a:rPr>
              <a:t> Thuaidh. Bíonn sí tirim de ghnáth agus tugann sí aimsir fhuar léi. </a:t>
            </a:r>
            <a:endParaRPr lang="ga-IE" sz="1600" dirty="0">
              <a:latin typeface="Tw Cen MT" panose="020B0602020104020603" pitchFamily="34" charset="0"/>
            </a:endParaRPr>
          </a:p>
        </p:txBody>
      </p:sp>
      <p:cxnSp>
        <p:nvCxnSpPr>
          <p:cNvPr id="20" name="Straight Connector 19"/>
          <p:cNvCxnSpPr/>
          <p:nvPr/>
        </p:nvCxnSpPr>
        <p:spPr>
          <a:xfrm>
            <a:off x="5711066" y="1841967"/>
            <a:ext cx="24281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50039" y="5133985"/>
            <a:ext cx="2508186" cy="1077218"/>
          </a:xfrm>
          <a:prstGeom prst="rect">
            <a:avLst/>
          </a:prstGeom>
          <a:solidFill>
            <a:schemeClr val="bg1"/>
          </a:solidFill>
          <a:ln w="28575">
            <a:solidFill>
              <a:schemeClr val="accent1">
                <a:lumMod val="75000"/>
              </a:schemeClr>
            </a:solidFill>
          </a:ln>
        </p:spPr>
        <p:txBody>
          <a:bodyPr wrap="square" rtlCol="0">
            <a:spAutoFit/>
          </a:bodyPr>
          <a:lstStyle/>
          <a:p>
            <a:pPr algn="ctr"/>
            <a:r>
              <a:rPr lang="ga-IE" altLang="en-US" sz="1600" dirty="0">
                <a:latin typeface="Tw Cen MT" panose="020B0602020104020603" pitchFamily="34" charset="0"/>
              </a:rPr>
              <a:t>Tagann an ghaoth aneas ó dhomhanleithid níos ísle (níos gaire don mheánchiorcal) Mar sin is gaoth </a:t>
            </a:r>
            <a:r>
              <a:rPr lang="ga-IE" altLang="en-US" sz="1600" dirty="0" err="1">
                <a:latin typeface="Tw Cen MT" panose="020B0602020104020603" pitchFamily="34" charset="0"/>
              </a:rPr>
              <a:t>the</a:t>
            </a:r>
            <a:r>
              <a:rPr lang="ga-IE" altLang="en-US" sz="1600" dirty="0">
                <a:latin typeface="Tw Cen MT" panose="020B0602020104020603" pitchFamily="34" charset="0"/>
              </a:rPr>
              <a:t> í. </a:t>
            </a:r>
            <a:endParaRPr lang="ga-IE" sz="1600" dirty="0">
              <a:latin typeface="Tw Cen MT" panose="020B0602020104020603" pitchFamily="34" charset="0"/>
            </a:endParaRPr>
          </a:p>
        </p:txBody>
      </p:sp>
      <p:sp>
        <p:nvSpPr>
          <p:cNvPr id="48" name="TextBox 47"/>
          <p:cNvSpPr txBox="1"/>
          <p:nvPr/>
        </p:nvSpPr>
        <p:spPr>
          <a:xfrm>
            <a:off x="961521" y="472390"/>
            <a:ext cx="3482151" cy="2862322"/>
          </a:xfrm>
          <a:prstGeom prst="rect">
            <a:avLst/>
          </a:prstGeom>
          <a:noFill/>
        </p:spPr>
        <p:txBody>
          <a:bodyPr wrap="square" rtlCol="0">
            <a:spAutoFit/>
          </a:bodyPr>
          <a:lstStyle/>
          <a:p>
            <a:r>
              <a:rPr lang="ga-IE" b="1" dirty="0">
                <a:latin typeface="Tw Cen MT" panose="020B0602020104020603" pitchFamily="34" charset="0"/>
              </a:rPr>
              <a:t>An ghnáthghaoth </a:t>
            </a:r>
            <a:r>
              <a:rPr lang="ga-IE" dirty="0">
                <a:latin typeface="Tw Cen MT" panose="020B0602020104020603" pitchFamily="34" charset="0"/>
              </a:rPr>
              <a:t>a thugtar ar an ngaoth is coitianta i gceantar nó </a:t>
            </a:r>
            <a:r>
              <a:rPr lang="en-US" dirty="0">
                <a:latin typeface="Tw Cen MT" panose="020B0602020104020603" pitchFamily="34" charset="0"/>
              </a:rPr>
              <a:t/>
            </a:r>
            <a:br>
              <a:rPr lang="en-US" dirty="0">
                <a:latin typeface="Tw Cen MT" panose="020B0602020104020603" pitchFamily="34" charset="0"/>
              </a:rPr>
            </a:br>
            <a:r>
              <a:rPr lang="ga-IE" dirty="0">
                <a:latin typeface="Tw Cen MT" panose="020B0602020104020603" pitchFamily="34" charset="0"/>
              </a:rPr>
              <a:t>i réigiún faoi leith. Is í </a:t>
            </a:r>
            <a:r>
              <a:rPr lang="ga-IE" b="1" dirty="0">
                <a:latin typeface="Tw Cen MT" panose="020B0602020104020603" pitchFamily="34" charset="0"/>
              </a:rPr>
              <a:t>an ghaoth aniar aneas </a:t>
            </a:r>
            <a:r>
              <a:rPr lang="ga-IE" dirty="0">
                <a:latin typeface="Tw Cen MT" panose="020B0602020104020603" pitchFamily="34" charset="0"/>
              </a:rPr>
              <a:t>an ghnáthghaoth in Éirinn. Bíonn tionchar ag an ngnáthghaoth ar theocht agus ar fhrasaíocht an cheantair lena mbaineann sí. Cliceáil na ciorcail dhearga le heolas a fháil ar na gaotha éagsúla. </a:t>
            </a:r>
          </a:p>
        </p:txBody>
      </p:sp>
      <p:sp>
        <p:nvSpPr>
          <p:cNvPr id="29" name="TextBox 28"/>
          <p:cNvSpPr txBox="1"/>
          <p:nvPr/>
        </p:nvSpPr>
        <p:spPr>
          <a:xfrm>
            <a:off x="4455790" y="573860"/>
            <a:ext cx="3266477" cy="523220"/>
          </a:xfrm>
          <a:prstGeom prst="rect">
            <a:avLst/>
          </a:prstGeom>
          <a:solidFill>
            <a:schemeClr val="accent5">
              <a:lumMod val="20000"/>
              <a:lumOff val="80000"/>
            </a:schemeClr>
          </a:solidFill>
        </p:spPr>
        <p:txBody>
          <a:bodyPr wrap="square" rtlCol="0">
            <a:spAutoFit/>
          </a:bodyPr>
          <a:lstStyle/>
          <a:p>
            <a:r>
              <a:rPr lang="ga-IE" sz="2800" dirty="0">
                <a:latin typeface="Berlin Sans FB" panose="020E0602020502020306" pitchFamily="34" charset="0"/>
              </a:rPr>
              <a:t>3. An Ghnáthghaoth</a:t>
            </a:r>
          </a:p>
        </p:txBody>
      </p:sp>
      <p:sp>
        <p:nvSpPr>
          <p:cNvPr id="33" name="Striped Right Arrow 32"/>
          <p:cNvSpPr>
            <a:spLocks/>
          </p:cNvSpPr>
          <p:nvPr/>
        </p:nvSpPr>
        <p:spPr>
          <a:xfrm rot="19549199">
            <a:off x="2450658" y="3688358"/>
            <a:ext cx="2154843" cy="936000"/>
          </a:xfrm>
          <a:prstGeom prst="stripedRightArrow">
            <a:avLst/>
          </a:prstGeom>
          <a:solidFill>
            <a:schemeClr val="accent5">
              <a:lumMod val="40000"/>
              <a:lumOff val="60000"/>
            </a:schemeClr>
          </a:solidFill>
          <a:effectLst>
            <a:glow rad="101600">
              <a:schemeClr val="accent3">
                <a:satMod val="175000"/>
                <a:alpha val="40000"/>
              </a:schemeClr>
            </a:glow>
            <a:outerShdw blurRad="50800" dist="38100" dir="2700000" algn="tl" rotWithShape="0">
              <a:prstClr val="black">
                <a:alpha val="40000"/>
              </a:prstClr>
            </a:outerShdw>
            <a:softEdge rad="63500"/>
          </a:effectLst>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400" dirty="0">
                <a:ln w="0"/>
                <a:solidFill>
                  <a:schemeClr val="tx1"/>
                </a:solidFill>
                <a:effectLst>
                  <a:outerShdw blurRad="38100" dist="19050" dir="2700000" algn="tl" rotWithShape="0">
                    <a:schemeClr val="dk1">
                      <a:alpha val="40000"/>
                    </a:schemeClr>
                  </a:outerShdw>
                </a:effectLst>
                <a:latin typeface="Tw Cen MT" panose="020B0602020104020603" pitchFamily="34" charset="0"/>
              </a:rPr>
              <a:t>An ghaoth aniar </a:t>
            </a:r>
            <a:r>
              <a:rPr lang="ga-IE" sz="1400" dirty="0" err="1">
                <a:ln w="0"/>
                <a:solidFill>
                  <a:schemeClr val="tx1"/>
                </a:solidFill>
                <a:effectLst>
                  <a:outerShdw blurRad="38100" dist="19050" dir="2700000" algn="tl" rotWithShape="0">
                    <a:schemeClr val="dk1">
                      <a:alpha val="40000"/>
                    </a:schemeClr>
                  </a:outerShdw>
                </a:effectLst>
                <a:latin typeface="Tw Cen MT" panose="020B0602020104020603" pitchFamily="34" charset="0"/>
              </a:rPr>
              <a:t>ane</a:t>
            </a:r>
            <a:r>
              <a:rPr lang="en-US" sz="1400" dirty="0">
                <a:ln w="0"/>
                <a:solidFill>
                  <a:schemeClr val="tx1"/>
                </a:solidFill>
                <a:effectLst>
                  <a:outerShdw blurRad="38100" dist="19050" dir="2700000" algn="tl" rotWithShape="0">
                    <a:schemeClr val="dk1">
                      <a:alpha val="40000"/>
                    </a:schemeClr>
                  </a:outerShdw>
                </a:effectLst>
                <a:latin typeface="Tw Cen MT" panose="020B0602020104020603" pitchFamily="34" charset="0"/>
              </a:rPr>
              <a:t>a</a:t>
            </a:r>
            <a:r>
              <a:rPr lang="ga-IE" sz="1400" dirty="0">
                <a:ln w="0"/>
                <a:solidFill>
                  <a:schemeClr val="tx1"/>
                </a:solidFill>
                <a:effectLst>
                  <a:outerShdw blurRad="38100" dist="19050" dir="2700000" algn="tl" rotWithShape="0">
                    <a:schemeClr val="dk1">
                      <a:alpha val="40000"/>
                    </a:schemeClr>
                  </a:outerShdw>
                </a:effectLst>
                <a:latin typeface="Tw Cen MT" panose="020B0602020104020603" pitchFamily="34" charset="0"/>
              </a:rPr>
              <a:t>s</a:t>
            </a:r>
          </a:p>
        </p:txBody>
      </p:sp>
      <p:sp>
        <p:nvSpPr>
          <p:cNvPr id="36" name="Striped Right Arrow 35"/>
          <p:cNvSpPr>
            <a:spLocks/>
          </p:cNvSpPr>
          <p:nvPr/>
        </p:nvSpPr>
        <p:spPr>
          <a:xfrm rot="6225645">
            <a:off x="4132211" y="1396645"/>
            <a:ext cx="1987131" cy="936000"/>
          </a:xfrm>
          <a:prstGeom prst="stripedRightArrow">
            <a:avLst/>
          </a:prstGeom>
          <a:solidFill>
            <a:schemeClr val="accent5">
              <a:lumMod val="40000"/>
              <a:lumOff val="60000"/>
            </a:schemeClr>
          </a:solidFill>
          <a:effectLst>
            <a:glow rad="101600">
              <a:schemeClr val="accent3">
                <a:satMod val="175000"/>
                <a:alpha val="40000"/>
              </a:schemeClr>
            </a:glow>
            <a:outerShdw blurRad="50800" dist="38100" dir="2700000" algn="tl" rotWithShape="0">
              <a:prstClr val="black">
                <a:alpha val="40000"/>
              </a:prstClr>
            </a:outerShdw>
            <a:softEdge rad="63500"/>
          </a:effectLst>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400" dirty="0">
                <a:ln w="0"/>
                <a:solidFill>
                  <a:schemeClr val="tx1"/>
                </a:solidFill>
                <a:effectLst>
                  <a:outerShdw blurRad="38100" dist="19050" dir="2700000" algn="tl" rotWithShape="0">
                    <a:schemeClr val="dk1">
                      <a:alpha val="40000"/>
                    </a:schemeClr>
                  </a:outerShdw>
                </a:effectLst>
                <a:latin typeface="Tw Cen MT" panose="020B0602020104020603" pitchFamily="34" charset="0"/>
              </a:rPr>
              <a:t>An ghaoth aduaidh</a:t>
            </a:r>
          </a:p>
        </p:txBody>
      </p:sp>
      <p:sp>
        <p:nvSpPr>
          <p:cNvPr id="37" name="Striped Right Arrow 36"/>
          <p:cNvSpPr>
            <a:spLocks noChangeAspect="1"/>
          </p:cNvSpPr>
          <p:nvPr/>
        </p:nvSpPr>
        <p:spPr>
          <a:xfrm rot="16200000">
            <a:off x="3803832" y="4159986"/>
            <a:ext cx="2154843" cy="1080000"/>
          </a:xfrm>
          <a:prstGeom prst="stripedRightArrow">
            <a:avLst/>
          </a:prstGeom>
          <a:solidFill>
            <a:schemeClr val="accent5">
              <a:lumMod val="40000"/>
              <a:lumOff val="60000"/>
            </a:schemeClr>
          </a:solidFill>
          <a:effectLst>
            <a:glow rad="101600">
              <a:schemeClr val="accent3">
                <a:satMod val="175000"/>
                <a:alpha val="40000"/>
              </a:schemeClr>
            </a:glow>
            <a:outerShdw blurRad="50800" dist="38100" dir="2700000" algn="tl" rotWithShape="0">
              <a:prstClr val="black">
                <a:alpha val="40000"/>
              </a:prstClr>
            </a:outerShdw>
            <a:softEdge rad="63500"/>
          </a:effectLst>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400" dirty="0">
                <a:ln w="0"/>
                <a:solidFill>
                  <a:schemeClr val="tx1"/>
                </a:solidFill>
                <a:effectLst>
                  <a:outerShdw blurRad="38100" dist="19050" dir="2700000" algn="tl" rotWithShape="0">
                    <a:schemeClr val="dk1">
                      <a:alpha val="40000"/>
                    </a:schemeClr>
                  </a:outerShdw>
                </a:effectLst>
                <a:latin typeface="Tw Cen MT" panose="020B0602020104020603" pitchFamily="34" charset="0"/>
              </a:rPr>
              <a:t>An ghaoth aneas</a:t>
            </a:r>
          </a:p>
        </p:txBody>
      </p:sp>
      <p:sp>
        <p:nvSpPr>
          <p:cNvPr id="8" name="Left Arrow 7"/>
          <p:cNvSpPr>
            <a:spLocks/>
          </p:cNvSpPr>
          <p:nvPr/>
        </p:nvSpPr>
        <p:spPr>
          <a:xfrm>
            <a:off x="5950277" y="2750770"/>
            <a:ext cx="1546533" cy="684000"/>
          </a:xfrm>
          <a:prstGeom prst="leftArrow">
            <a:avLst/>
          </a:prstGeom>
          <a:solidFill>
            <a:schemeClr val="accent5">
              <a:lumMod val="20000"/>
              <a:lumOff val="80000"/>
            </a:schemeClr>
          </a:solidFill>
          <a:ln>
            <a:solidFill>
              <a:schemeClr val="accent1">
                <a:lumMod val="7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400" dirty="0">
                <a:solidFill>
                  <a:schemeClr val="tx1"/>
                </a:solidFill>
                <a:latin typeface="Tw Cen MT" panose="020B0602020104020603" pitchFamily="34" charset="0"/>
              </a:rPr>
              <a:t>An ghaoth anoir</a:t>
            </a:r>
          </a:p>
        </p:txBody>
      </p:sp>
      <p:sp>
        <p:nvSpPr>
          <p:cNvPr id="21" name="TextBox 20"/>
          <p:cNvSpPr txBox="1"/>
          <p:nvPr/>
        </p:nvSpPr>
        <p:spPr>
          <a:xfrm>
            <a:off x="102296" y="4661948"/>
            <a:ext cx="3436434" cy="1569660"/>
          </a:xfrm>
          <a:prstGeom prst="rect">
            <a:avLst/>
          </a:prstGeom>
          <a:solidFill>
            <a:schemeClr val="bg1"/>
          </a:solidFill>
          <a:ln w="28575">
            <a:solidFill>
              <a:schemeClr val="accent1">
                <a:lumMod val="75000"/>
              </a:schemeClr>
            </a:solidFill>
          </a:ln>
        </p:spPr>
        <p:txBody>
          <a:bodyPr wrap="square" rtlCol="0">
            <a:spAutoFit/>
          </a:bodyPr>
          <a:lstStyle/>
          <a:p>
            <a:pPr algn="ctr"/>
            <a:r>
              <a:rPr lang="ga-IE" altLang="en-US" sz="1600" dirty="0">
                <a:latin typeface="Tw Cen MT" panose="020B0602020104020603" pitchFamily="34" charset="0"/>
              </a:rPr>
              <a:t>Tagann an ghaoth aniar aneas isteach ón Aigéan Atlantach. Séideann sí thar réimsí móra farraige agus tugann sí neart fearthainne léi. Tá an ghaoth seo ar cheann de na cúiseanna a bhfuil aeráid mheasartha in Éirinn. </a:t>
            </a:r>
            <a:endParaRPr lang="ga-IE" sz="1600" dirty="0">
              <a:latin typeface="Tw Cen MT" panose="020B0602020104020603" pitchFamily="34" charset="0"/>
            </a:endParaRPr>
          </a:p>
        </p:txBody>
      </p:sp>
      <p:cxnSp>
        <p:nvCxnSpPr>
          <p:cNvPr id="22" name="Straight Connector 21"/>
          <p:cNvCxnSpPr/>
          <p:nvPr/>
        </p:nvCxnSpPr>
        <p:spPr>
          <a:xfrm flipV="1">
            <a:off x="2373833" y="4448176"/>
            <a:ext cx="657529" cy="2137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2925675" y="4341767"/>
            <a:ext cx="211374" cy="211374"/>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ga-IE" dirty="0">
              <a:solidFill>
                <a:schemeClr val="tx1"/>
              </a:solidFill>
            </a:endParaRPr>
          </a:p>
        </p:txBody>
      </p:sp>
    </p:spTree>
    <p:extLst>
      <p:ext uri="{BB962C8B-B14F-4D97-AF65-F5344CB8AC3E}">
        <p14:creationId xmlns:p14="http://schemas.microsoft.com/office/powerpoint/2010/main" val="232484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6"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par>
                                <p:cTn id="21" presetID="14"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par>
                                <p:cTn id="33" presetID="1" presetClass="exit"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6" presetClass="entr" presetSubtype="21"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17"/>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0"/>
                                        </p:tgtEl>
                                        <p:attrNameLst>
                                          <p:attrName>style.visibility</p:attrName>
                                        </p:attrNameLst>
                                      </p:cBhvr>
                                      <p:to>
                                        <p:strVal val="hidden"/>
                                      </p:to>
                                    </p:set>
                                  </p:childTnLst>
                                </p:cTn>
                              </p:par>
                              <p:par>
                                <p:cTn id="44" presetID="1" presetClass="exit" presetSubtype="0" fill="hold" grpId="3" nodeType="withEffect">
                                  <p:stCondLst>
                                    <p:cond delay="0"/>
                                  </p:stCondLst>
                                  <p:childTnLst>
                                    <p:set>
                                      <p:cBhvr>
                                        <p:cTn id="45" dur="1" fill="hold">
                                          <p:stCondLst>
                                            <p:cond delay="0"/>
                                          </p:stCondLst>
                                        </p:cTn>
                                        <p:tgtEl>
                                          <p:spTgt spid="17"/>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0"/>
                                        </p:tgtEl>
                                        <p:attrNameLst>
                                          <p:attrName>style.visibility</p:attrName>
                                        </p:attrNameLst>
                                      </p:cBhvr>
                                      <p:to>
                                        <p:strVal val="hidden"/>
                                      </p:to>
                                    </p:set>
                                  </p:childTnLst>
                                </p:cTn>
                              </p:par>
                              <p:par>
                                <p:cTn id="48" presetID="1" presetClass="exit" presetSubtype="0" fill="hold" grpId="2"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0"/>
                                        </p:tgtEl>
                                        <p:attrNameLst>
                                          <p:attrName>style.visibility</p:attrName>
                                        </p:attrNameLst>
                                      </p:cBhvr>
                                      <p:to>
                                        <p:strVal val="hidden"/>
                                      </p:to>
                                    </p:set>
                                  </p:childTnLst>
                                </p:cTn>
                              </p:par>
                              <p:par>
                                <p:cTn id="52" presetID="1" presetClass="exit" presetSubtype="0" fill="hold" grpId="4" nodeType="withEffect">
                                  <p:stCondLst>
                                    <p:cond delay="0"/>
                                  </p:stCondLst>
                                  <p:childTnLst>
                                    <p:set>
                                      <p:cBhvr>
                                        <p:cTn id="53" dur="1" fill="hold">
                                          <p:stCondLst>
                                            <p:cond delay="0"/>
                                          </p:stCondLst>
                                        </p:cTn>
                                        <p:tgtEl>
                                          <p:spTgt spid="17"/>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0"/>
                                        </p:tgtEl>
                                        <p:attrNameLst>
                                          <p:attrName>style.visibility</p:attrName>
                                        </p:attrNameLst>
                                      </p:cBhvr>
                                      <p:to>
                                        <p:strVal val="hidden"/>
                                      </p:to>
                                    </p:set>
                                  </p:childTnLst>
                                </p:cTn>
                              </p:par>
                              <p:par>
                                <p:cTn id="56" presetID="1" presetClass="exit" presetSubtype="0" fill="hold" grpId="5" nodeType="withEffect">
                                  <p:stCondLst>
                                    <p:cond delay="0"/>
                                  </p:stCondLst>
                                  <p:childTnLst>
                                    <p:set>
                                      <p:cBhvr>
                                        <p:cTn id="57" dur="1" fill="hold">
                                          <p:stCondLst>
                                            <p:cond delay="0"/>
                                          </p:stCondLst>
                                        </p:cTn>
                                        <p:tgtEl>
                                          <p:spTgt spid="17"/>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par>
                                <p:cTn id="60" presetID="1" presetClass="exit" presetSubtype="0" fill="hold" grpId="3" nodeType="withEffect">
                                  <p:stCondLst>
                                    <p:cond delay="0"/>
                                  </p:stCondLst>
                                  <p:childTnLst>
                                    <p:set>
                                      <p:cBhvr>
                                        <p:cTn id="61" dur="1" fill="hold">
                                          <p:stCondLst>
                                            <p:cond delay="0"/>
                                          </p:stCondLst>
                                        </p:cTn>
                                        <p:tgtEl>
                                          <p:spTgt spid="7"/>
                                        </p:tgtEl>
                                        <p:attrNameLst>
                                          <p:attrName>style.visibility</p:attrName>
                                        </p:attrNameLst>
                                      </p:cBhvr>
                                      <p:to>
                                        <p:strVal val="hidden"/>
                                      </p:to>
                                    </p:set>
                                  </p:childTnLst>
                                </p:cTn>
                              </p:par>
                              <p:par>
                                <p:cTn id="62" presetID="1" presetClass="exit" presetSubtype="0" fill="hold" grpId="3" nodeType="withEffect">
                                  <p:stCondLst>
                                    <p:cond delay="0"/>
                                  </p:stCondLst>
                                  <p:childTnLst>
                                    <p:set>
                                      <p:cBhvr>
                                        <p:cTn id="63" dur="1" fill="hold">
                                          <p:stCondLst>
                                            <p:cond delay="0"/>
                                          </p:stCondLst>
                                        </p:cTn>
                                        <p:tgtEl>
                                          <p:spTgt spid="12"/>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8"/>
                                        </p:tgtEl>
                                        <p:attrNameLst>
                                          <p:attrName>style.visibility</p:attrName>
                                        </p:attrNameLst>
                                      </p:cBhvr>
                                      <p:to>
                                        <p:strVal val="hidden"/>
                                      </p:to>
                                    </p:set>
                                  </p:childTnLst>
                                </p:cTn>
                              </p:par>
                              <p:par>
                                <p:cTn id="68" presetID="1" presetClass="exit" presetSubtype="0" fill="hold" grpId="4" nodeType="withEffect">
                                  <p:stCondLst>
                                    <p:cond delay="0"/>
                                  </p:stCondLst>
                                  <p:childTnLst>
                                    <p:set>
                                      <p:cBhvr>
                                        <p:cTn id="69" dur="1" fill="hold">
                                          <p:stCondLst>
                                            <p:cond delay="0"/>
                                          </p:stCondLst>
                                        </p:cTn>
                                        <p:tgtEl>
                                          <p:spTgt spid="21"/>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2"/>
                                        </p:tgtEl>
                                        <p:attrNameLst>
                                          <p:attrName>style.visibility</p:attrName>
                                        </p:attrNameLst>
                                      </p:cBhvr>
                                      <p:to>
                                        <p:strVal val="hidden"/>
                                      </p:to>
                                    </p:set>
                                  </p:childTnLst>
                                </p:cTn>
                              </p:par>
                              <p:par>
                                <p:cTn id="72" presetID="1" presetClass="exit" presetSubtype="0" fill="hold" grpId="5" nodeType="withEffect">
                                  <p:stCondLst>
                                    <p:cond delay="0"/>
                                  </p:stCondLst>
                                  <p:childTnLst>
                                    <p:set>
                                      <p:cBhvr>
                                        <p:cTn id="73" dur="1" fill="hold">
                                          <p:stCondLst>
                                            <p:cond delay="0"/>
                                          </p:stCondLst>
                                        </p:cTn>
                                        <p:tgtEl>
                                          <p:spTgt spid="7"/>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6"/>
                                        </p:tgtEl>
                                        <p:attrNameLst>
                                          <p:attrName>style.visibility</p:attrName>
                                        </p:attrNameLst>
                                      </p:cBhvr>
                                      <p:to>
                                        <p:strVal val="hidden"/>
                                      </p:to>
                                    </p:set>
                                  </p:childTnLst>
                                </p:cTn>
                              </p:par>
                              <p:par>
                                <p:cTn id="76" presetID="1" presetClass="exit" presetSubtype="0" fill="hold" grpId="6" nodeType="withEffect">
                                  <p:stCondLst>
                                    <p:cond delay="0"/>
                                  </p:stCondLst>
                                  <p:childTnLst>
                                    <p:set>
                                      <p:cBhvr>
                                        <p:cTn id="77" dur="1" fill="hold">
                                          <p:stCondLst>
                                            <p:cond delay="0"/>
                                          </p:stCondLst>
                                        </p:cTn>
                                        <p:tgtEl>
                                          <p:spTgt spid="12"/>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8"/>
                                        </p:tgtEl>
                                        <p:attrNameLst>
                                          <p:attrName>style.visibility</p:attrName>
                                        </p:attrNameLst>
                                      </p:cBhvr>
                                      <p:to>
                                        <p:strVal val="hidden"/>
                                      </p:to>
                                    </p:set>
                                  </p:childTnLst>
                                </p:cTn>
                              </p:par>
                              <p:par>
                                <p:cTn id="80" presetID="1" presetClass="exit" presetSubtype="0" fill="hold" grpId="10" nodeType="withEffect">
                                  <p:stCondLst>
                                    <p:cond delay="0"/>
                                  </p:stCondLst>
                                  <p:childTnLst>
                                    <p:set>
                                      <p:cBhvr>
                                        <p:cTn id="81" dur="1" fill="hold">
                                          <p:stCondLst>
                                            <p:cond delay="0"/>
                                          </p:stCondLst>
                                        </p:cTn>
                                        <p:tgtEl>
                                          <p:spTgt spid="17"/>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0"/>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randombar(horizontal)">
                                      <p:cBhvr>
                                        <p:cTn id="8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3"/>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1" nodeType="withEffect">
                                  <p:stCondLst>
                                    <p:cond delay="0"/>
                                  </p:stCondLst>
                                  <p:childTnLst>
                                    <p:set>
                                      <p:cBhvr>
                                        <p:cTn id="91" dur="1" fill="hold">
                                          <p:stCondLst>
                                            <p:cond delay="0"/>
                                          </p:stCondLst>
                                        </p:cTn>
                                        <p:tgtEl>
                                          <p:spTgt spid="12"/>
                                        </p:tgtEl>
                                        <p:attrNameLst>
                                          <p:attrName>style.visibility</p:attrName>
                                        </p:attrNameLst>
                                      </p:cBhvr>
                                      <p:to>
                                        <p:strVal val="hidden"/>
                                      </p:to>
                                    </p:set>
                                  </p:childTnLst>
                                </p:cTn>
                              </p:par>
                              <p:par>
                                <p:cTn id="92" presetID="6" presetClass="entr" presetSubtype="16" fill="hold" grpId="0" nodeType="with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circle(in)">
                                      <p:cBhvr>
                                        <p:cTn id="94" dur="2000"/>
                                        <p:tgtEl>
                                          <p:spTgt spid="7"/>
                                        </p:tgtEl>
                                      </p:cBhvr>
                                    </p:animEffect>
                                  </p:childTnLst>
                                </p:cTn>
                              </p:par>
                              <p:par>
                                <p:cTn id="95" presetID="16" presetClass="entr" presetSubtype="21" fill="hold" nodeType="with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barn(inVertical)">
                                      <p:cBhvr>
                                        <p:cTn id="97" dur="500"/>
                                        <p:tgtEl>
                                          <p:spTgt spid="6"/>
                                        </p:tgtEl>
                                      </p:cBhvr>
                                    </p:animEffect>
                                  </p:childTnLst>
                                </p:cTn>
                              </p:par>
                              <p:par>
                                <p:cTn id="98" presetID="1" presetClass="exit" presetSubtype="0" fill="hold" nodeType="withEffect">
                                  <p:stCondLst>
                                    <p:cond delay="0"/>
                                  </p:stCondLst>
                                  <p:childTnLst>
                                    <p:set>
                                      <p:cBhvr>
                                        <p:cTn id="99" dur="1" fill="hold">
                                          <p:stCondLst>
                                            <p:cond delay="0"/>
                                          </p:stCondLst>
                                        </p:cTn>
                                        <p:tgtEl>
                                          <p:spTgt spid="18"/>
                                        </p:tgtEl>
                                        <p:attrNameLst>
                                          <p:attrName>style.visibility</p:attrName>
                                        </p:attrNameLst>
                                      </p:cBhvr>
                                      <p:to>
                                        <p:strVal val="hidden"/>
                                      </p:to>
                                    </p:set>
                                  </p:childTnLst>
                                </p:cTn>
                              </p:par>
                              <p:par>
                                <p:cTn id="100" presetID="1" presetClass="exit" presetSubtype="0" fill="hold" grpId="2" nodeType="withEffect">
                                  <p:stCondLst>
                                    <p:cond delay="0"/>
                                  </p:stCondLst>
                                  <p:childTnLst>
                                    <p:set>
                                      <p:cBhvr>
                                        <p:cTn id="101" dur="1" fill="hold">
                                          <p:stCondLst>
                                            <p:cond delay="0"/>
                                          </p:stCondLst>
                                        </p:cTn>
                                        <p:tgtEl>
                                          <p:spTgt spid="21"/>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22"/>
                                        </p:tgtEl>
                                        <p:attrNameLst>
                                          <p:attrName>style.visibility</p:attrName>
                                        </p:attrNameLst>
                                      </p:cBhvr>
                                      <p:to>
                                        <p:strVal val="hidden"/>
                                      </p:to>
                                    </p:set>
                                  </p:childTnLst>
                                </p:cTn>
                              </p:par>
                              <p:par>
                                <p:cTn id="104" presetID="1" presetClass="exit" presetSubtype="0" fill="hold" grpId="4" nodeType="withEffect">
                                  <p:stCondLst>
                                    <p:cond delay="0"/>
                                  </p:stCondLst>
                                  <p:childTnLst>
                                    <p:set>
                                      <p:cBhvr>
                                        <p:cTn id="105" dur="1" fill="hold">
                                          <p:stCondLst>
                                            <p:cond delay="0"/>
                                          </p:stCondLst>
                                        </p:cTn>
                                        <p:tgtEl>
                                          <p:spTgt spid="12"/>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18"/>
                                        </p:tgtEl>
                                        <p:attrNameLst>
                                          <p:attrName>style.visibility</p:attrName>
                                        </p:attrNameLst>
                                      </p:cBhvr>
                                      <p:to>
                                        <p:strVal val="hidden"/>
                                      </p:to>
                                    </p:set>
                                  </p:childTnLst>
                                </p:cTn>
                              </p:par>
                              <p:par>
                                <p:cTn id="108" presetID="1" presetClass="exit" presetSubtype="0" fill="hold" grpId="8" nodeType="withEffect">
                                  <p:stCondLst>
                                    <p:cond delay="0"/>
                                  </p:stCondLst>
                                  <p:childTnLst>
                                    <p:set>
                                      <p:cBhvr>
                                        <p:cTn id="109" dur="1" fill="hold">
                                          <p:stCondLst>
                                            <p:cond delay="0"/>
                                          </p:stCondLst>
                                        </p:cTn>
                                        <p:tgtEl>
                                          <p:spTgt spid="17"/>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2" restart="whenNotActive" fill="hold" evtFilter="cancelBubble" nodeType="interactiveSeq">
                <p:stCondLst>
                  <p:cond evt="onClick" delay="0">
                    <p:tgtEl>
                      <p:spTgt spid="13"/>
                    </p:tgtEl>
                  </p:cond>
                </p:stCondLst>
                <p:endSync evt="end" delay="0">
                  <p:rtn val="all"/>
                </p:endSync>
                <p:childTnLst>
                  <p:par>
                    <p:cTn id="113" fill="hold">
                      <p:stCondLst>
                        <p:cond delay="0"/>
                      </p:stCondLst>
                      <p:childTnLst>
                        <p:par>
                          <p:cTn id="114" fill="hold">
                            <p:stCondLst>
                              <p:cond delay="0"/>
                            </p:stCondLst>
                            <p:childTnLst>
                              <p:par>
                                <p:cTn id="115" presetID="16" presetClass="entr" presetSubtype="21" fill="hold" grpId="2"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barn(inVertical)">
                                      <p:cBhvr>
                                        <p:cTn id="117" dur="500"/>
                                        <p:tgtEl>
                                          <p:spTgt spid="12"/>
                                        </p:tgtEl>
                                      </p:cBhvr>
                                    </p:animEffect>
                                  </p:childTnLst>
                                </p:cTn>
                              </p:par>
                              <p:par>
                                <p:cTn id="118" presetID="1" presetClass="exit" presetSubtype="0" fill="hold" grpId="2" nodeType="withEffect">
                                  <p:stCondLst>
                                    <p:cond delay="0"/>
                                  </p:stCondLst>
                                  <p:childTnLst>
                                    <p:set>
                                      <p:cBhvr>
                                        <p:cTn id="119" dur="1" fill="hold">
                                          <p:stCondLst>
                                            <p:cond delay="0"/>
                                          </p:stCondLst>
                                        </p:cTn>
                                        <p:tgtEl>
                                          <p:spTgt spid="7"/>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6"/>
                                        </p:tgtEl>
                                        <p:attrNameLst>
                                          <p:attrName>style.visibility</p:attrName>
                                        </p:attrNameLst>
                                      </p:cBhvr>
                                      <p:to>
                                        <p:strVal val="hidden"/>
                                      </p:to>
                                    </p:set>
                                  </p:childTnLst>
                                </p:cTn>
                              </p:par>
                              <p:par>
                                <p:cTn id="122" presetID="16" presetClass="entr" presetSubtype="21" fill="hold" nodeType="with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barn(inVertical)">
                                      <p:cBhvr>
                                        <p:cTn id="124" dur="500"/>
                                        <p:tgtEl>
                                          <p:spTgt spid="18"/>
                                        </p:tgtEl>
                                      </p:cBhvr>
                                    </p:animEffect>
                                  </p:childTnLst>
                                </p:cTn>
                              </p:par>
                              <p:par>
                                <p:cTn id="125" presetID="1" presetClass="exit" presetSubtype="0" fill="hold" grpId="3" nodeType="withEffect">
                                  <p:stCondLst>
                                    <p:cond delay="0"/>
                                  </p:stCondLst>
                                  <p:childTnLst>
                                    <p:set>
                                      <p:cBhvr>
                                        <p:cTn id="126" dur="1" fill="hold">
                                          <p:stCondLst>
                                            <p:cond delay="0"/>
                                          </p:stCondLst>
                                        </p:cTn>
                                        <p:tgtEl>
                                          <p:spTgt spid="21"/>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22"/>
                                        </p:tgtEl>
                                        <p:attrNameLst>
                                          <p:attrName>style.visibility</p:attrName>
                                        </p:attrNameLst>
                                      </p:cBhvr>
                                      <p:to>
                                        <p:strVal val="hidden"/>
                                      </p:to>
                                    </p:set>
                                  </p:childTnLst>
                                </p:cTn>
                              </p:par>
                              <p:par>
                                <p:cTn id="129" presetID="1" presetClass="exit" presetSubtype="0" fill="hold" grpId="4" nodeType="withEffect">
                                  <p:stCondLst>
                                    <p:cond delay="0"/>
                                  </p:stCondLst>
                                  <p:childTnLst>
                                    <p:set>
                                      <p:cBhvr>
                                        <p:cTn id="130" dur="1" fill="hold">
                                          <p:stCondLst>
                                            <p:cond delay="0"/>
                                          </p:stCondLst>
                                        </p:cTn>
                                        <p:tgtEl>
                                          <p:spTgt spid="7"/>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6"/>
                                        </p:tgtEl>
                                        <p:attrNameLst>
                                          <p:attrName>style.visibility</p:attrName>
                                        </p:attrNameLst>
                                      </p:cBhvr>
                                      <p:to>
                                        <p:strVal val="hidden"/>
                                      </p:to>
                                    </p:set>
                                  </p:childTnLst>
                                </p:cTn>
                              </p:par>
                              <p:par>
                                <p:cTn id="133" presetID="1" presetClass="exit" presetSubtype="0" fill="hold" grpId="9" nodeType="withEffect">
                                  <p:stCondLst>
                                    <p:cond delay="0"/>
                                  </p:stCondLst>
                                  <p:childTnLst>
                                    <p:set>
                                      <p:cBhvr>
                                        <p:cTn id="134" dur="1" fill="hold">
                                          <p:stCondLst>
                                            <p:cond delay="0"/>
                                          </p:stCondLst>
                                        </p:cTn>
                                        <p:tgtEl>
                                          <p:spTgt spid="17"/>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7" restart="whenNotActive" fill="hold" evtFilter="cancelBubble" nodeType="interactiveSeq">
                <p:stCondLst>
                  <p:cond evt="onClick" delay="0">
                    <p:tgtEl>
                      <p:spTgt spid="16"/>
                    </p:tgtEl>
                  </p:cond>
                </p:stCondLst>
                <p:endSync evt="end" delay="0">
                  <p:rtn val="all"/>
                </p:endSync>
                <p:childTnLst>
                  <p:par>
                    <p:cTn id="138" fill="hold">
                      <p:stCondLst>
                        <p:cond delay="0"/>
                      </p:stCondLst>
                      <p:childTnLst>
                        <p:par>
                          <p:cTn id="139" fill="hold">
                            <p:stCondLst>
                              <p:cond delay="0"/>
                            </p:stCondLst>
                            <p:childTnLst>
                              <p:par>
                                <p:cTn id="140" presetID="16" presetClass="entr" presetSubtype="21" fill="hold" grpId="1" nodeType="click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barn(inVertical)">
                                      <p:cBhvr>
                                        <p:cTn id="142" dur="500"/>
                                        <p:tgtEl>
                                          <p:spTgt spid="21"/>
                                        </p:tgtEl>
                                      </p:cBhvr>
                                    </p:animEffect>
                                  </p:childTnLst>
                                </p:cTn>
                              </p:par>
                              <p:par>
                                <p:cTn id="143" presetID="16" presetClass="entr" presetSubtype="21" fill="hold" nodeType="with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barn(inVertical)">
                                      <p:cBhvr>
                                        <p:cTn id="145" dur="500"/>
                                        <p:tgtEl>
                                          <p:spTgt spid="22"/>
                                        </p:tgtEl>
                                      </p:cBhvr>
                                    </p:animEffect>
                                  </p:childTnLst>
                                </p:cTn>
                              </p:par>
                              <p:par>
                                <p:cTn id="146" presetID="1" presetClass="exit" presetSubtype="0" fill="hold" grpId="6" nodeType="withEffect">
                                  <p:stCondLst>
                                    <p:cond delay="0"/>
                                  </p:stCondLst>
                                  <p:childTnLst>
                                    <p:set>
                                      <p:cBhvr>
                                        <p:cTn id="147" dur="1" fill="hold">
                                          <p:stCondLst>
                                            <p:cond delay="0"/>
                                          </p:stCondLst>
                                        </p:cTn>
                                        <p:tgtEl>
                                          <p:spTgt spid="7"/>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6"/>
                                        </p:tgtEl>
                                        <p:attrNameLst>
                                          <p:attrName>style.visibility</p:attrName>
                                        </p:attrNameLst>
                                      </p:cBhvr>
                                      <p:to>
                                        <p:strVal val="hidden"/>
                                      </p:to>
                                    </p:set>
                                  </p:childTnLst>
                                </p:cTn>
                              </p:par>
                              <p:par>
                                <p:cTn id="150" presetID="1" presetClass="exit" presetSubtype="0" fill="hold" grpId="5" nodeType="withEffect">
                                  <p:stCondLst>
                                    <p:cond delay="0"/>
                                  </p:stCondLst>
                                  <p:childTnLst>
                                    <p:set>
                                      <p:cBhvr>
                                        <p:cTn id="151" dur="1" fill="hold">
                                          <p:stCondLst>
                                            <p:cond delay="0"/>
                                          </p:stCondLst>
                                        </p:cTn>
                                        <p:tgtEl>
                                          <p:spTgt spid="12"/>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18"/>
                                        </p:tgtEl>
                                        <p:attrNameLst>
                                          <p:attrName>style.visibility</p:attrName>
                                        </p:attrNameLst>
                                      </p:cBhvr>
                                      <p:to>
                                        <p:strVal val="hidden"/>
                                      </p:to>
                                    </p:set>
                                  </p:childTnLst>
                                </p:cTn>
                              </p:par>
                              <p:par>
                                <p:cTn id="154" presetID="1" presetClass="exit" presetSubtype="0" fill="hold" grpId="11" nodeType="withEffect">
                                  <p:stCondLst>
                                    <p:cond delay="0"/>
                                  </p:stCondLst>
                                  <p:childTnLst>
                                    <p:set>
                                      <p:cBhvr>
                                        <p:cTn id="155" dur="1" fill="hold">
                                          <p:stCondLst>
                                            <p:cond delay="0"/>
                                          </p:stCondLst>
                                        </p:cTn>
                                        <p:tgtEl>
                                          <p:spTgt spid="17"/>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58" restart="whenNotActive" fill="hold" evtFilter="cancelBubble" nodeType="interactiveSeq">
                <p:stCondLst>
                  <p:cond evt="onClick" delay="0">
                    <p:tgtEl>
                      <p:spTgt spid="34"/>
                    </p:tgtEl>
                  </p:cond>
                </p:stCondLst>
                <p:endSync evt="end" delay="0">
                  <p:rtn val="all"/>
                </p:endSync>
                <p:childTnLst>
                  <p:par>
                    <p:cTn id="159" fill="hold">
                      <p:stCondLst>
                        <p:cond delay="0"/>
                      </p:stCondLst>
                      <p:childTnLst>
                        <p:par>
                          <p:cTn id="160" fill="hold">
                            <p:stCondLst>
                              <p:cond delay="0"/>
                            </p:stCondLst>
                            <p:childTnLst>
                              <p:par>
                                <p:cTn id="161" presetID="22" presetClass="entr" presetSubtype="4" fill="hold" grpId="7" nodeType="clickEffect">
                                  <p:stCondLst>
                                    <p:cond delay="0"/>
                                  </p:stCondLst>
                                  <p:childTnLst>
                                    <p:set>
                                      <p:cBhvr>
                                        <p:cTn id="162" dur="1" fill="hold">
                                          <p:stCondLst>
                                            <p:cond delay="0"/>
                                          </p:stCondLst>
                                        </p:cTn>
                                        <p:tgtEl>
                                          <p:spTgt spid="17"/>
                                        </p:tgtEl>
                                        <p:attrNameLst>
                                          <p:attrName>style.visibility</p:attrName>
                                        </p:attrNameLst>
                                      </p:cBhvr>
                                      <p:to>
                                        <p:strVal val="visible"/>
                                      </p:to>
                                    </p:set>
                                    <p:animEffect transition="in" filter="wipe(down)">
                                      <p:cBhvr>
                                        <p:cTn id="163" dur="500"/>
                                        <p:tgtEl>
                                          <p:spTgt spid="17"/>
                                        </p:tgtEl>
                                      </p:cBhvr>
                                    </p:animEffect>
                                  </p:childTnLst>
                                </p:cTn>
                              </p:par>
                              <p:par>
                                <p:cTn id="164" presetID="22" presetClass="entr" presetSubtype="4" fill="hold" nodeType="withEffect">
                                  <p:stCondLst>
                                    <p:cond delay="0"/>
                                  </p:stCondLst>
                                  <p:childTnLst>
                                    <p:set>
                                      <p:cBhvr>
                                        <p:cTn id="165" dur="1" fill="hold">
                                          <p:stCondLst>
                                            <p:cond delay="0"/>
                                          </p:stCondLst>
                                        </p:cTn>
                                        <p:tgtEl>
                                          <p:spTgt spid="20"/>
                                        </p:tgtEl>
                                        <p:attrNameLst>
                                          <p:attrName>style.visibility</p:attrName>
                                        </p:attrNameLst>
                                      </p:cBhvr>
                                      <p:to>
                                        <p:strVal val="visible"/>
                                      </p:to>
                                    </p:set>
                                    <p:animEffect transition="in" filter="wipe(down)">
                                      <p:cBhvr>
                                        <p:cTn id="166" dur="500"/>
                                        <p:tgtEl>
                                          <p:spTgt spid="20"/>
                                        </p:tgtEl>
                                      </p:cBhvr>
                                    </p:animEffect>
                                  </p:childTnLst>
                                </p:cTn>
                              </p:par>
                              <p:par>
                                <p:cTn id="167" presetID="1" presetClass="exit" presetSubtype="0" fill="hold" grpId="7" nodeType="withEffect">
                                  <p:stCondLst>
                                    <p:cond delay="0"/>
                                  </p:stCondLst>
                                  <p:childTnLst>
                                    <p:set>
                                      <p:cBhvr>
                                        <p:cTn id="168" dur="1" fill="hold">
                                          <p:stCondLst>
                                            <p:cond delay="0"/>
                                          </p:stCondLst>
                                        </p:cTn>
                                        <p:tgtEl>
                                          <p:spTgt spid="7"/>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6"/>
                                        </p:tgtEl>
                                        <p:attrNameLst>
                                          <p:attrName>style.visibility</p:attrName>
                                        </p:attrNameLst>
                                      </p:cBhvr>
                                      <p:to>
                                        <p:strVal val="hidden"/>
                                      </p:to>
                                    </p:set>
                                  </p:childTnLst>
                                </p:cTn>
                              </p:par>
                              <p:par>
                                <p:cTn id="171" presetID="1" presetClass="exit" presetSubtype="0" fill="hold" grpId="5" nodeType="withEffect">
                                  <p:stCondLst>
                                    <p:cond delay="0"/>
                                  </p:stCondLst>
                                  <p:childTnLst>
                                    <p:set>
                                      <p:cBhvr>
                                        <p:cTn id="172" dur="1" fill="hold">
                                          <p:stCondLst>
                                            <p:cond delay="0"/>
                                          </p:stCondLst>
                                        </p:cTn>
                                        <p:tgtEl>
                                          <p:spTgt spid="21"/>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22"/>
                                        </p:tgtEl>
                                        <p:attrNameLst>
                                          <p:attrName>style.visibility</p:attrName>
                                        </p:attrNameLst>
                                      </p:cBhvr>
                                      <p:to>
                                        <p:strVal val="hidden"/>
                                      </p:to>
                                    </p:set>
                                  </p:childTnLst>
                                </p:cTn>
                              </p:par>
                              <p:par>
                                <p:cTn id="175" presetID="1" presetClass="exit" presetSubtype="0" fill="hold" grpId="7" nodeType="withEffect">
                                  <p:stCondLst>
                                    <p:cond delay="0"/>
                                  </p:stCondLst>
                                  <p:childTnLst>
                                    <p:set>
                                      <p:cBhvr>
                                        <p:cTn id="176" dur="1" fill="hold">
                                          <p:stCondLst>
                                            <p:cond delay="0"/>
                                          </p:stCondLst>
                                        </p:cTn>
                                        <p:tgtEl>
                                          <p:spTgt spid="12"/>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 grpId="0" animBg="1"/>
      <p:bldP spid="7" grpId="0" animBg="1"/>
      <p:bldP spid="7" grpId="1" animBg="1"/>
      <p:bldP spid="7" grpId="2" animBg="1"/>
      <p:bldP spid="7" grpId="3" animBg="1"/>
      <p:bldP spid="7" grpId="4" animBg="1"/>
      <p:bldP spid="7" grpId="5" animBg="1"/>
      <p:bldP spid="7" grpId="6" animBg="1"/>
      <p:bldP spid="7" grpId="7" animBg="1"/>
      <p:bldP spid="13" grpId="0" animBg="1"/>
      <p:bldP spid="34" grpId="0" animBg="1"/>
      <p:bldP spid="17" grpId="0" animBg="1"/>
      <p:bldP spid="17" grpId="1" animBg="1"/>
      <p:bldP spid="17" grpId="2" animBg="1"/>
      <p:bldP spid="17" grpId="3" animBg="1"/>
      <p:bldP spid="17" grpId="4" animBg="1"/>
      <p:bldP spid="17" grpId="5" animBg="1"/>
      <p:bldP spid="17" grpId="6" animBg="1"/>
      <p:bldP spid="17" grpId="7" animBg="1"/>
      <p:bldP spid="17" grpId="8" animBg="1"/>
      <p:bldP spid="17" grpId="9" animBg="1"/>
      <p:bldP spid="17" grpId="10" animBg="1"/>
      <p:bldP spid="17" grpId="11" animBg="1"/>
      <p:bldP spid="12" grpId="0" animBg="1"/>
      <p:bldP spid="12" grpId="1" animBg="1"/>
      <p:bldP spid="12" grpId="2" animBg="1"/>
      <p:bldP spid="12" grpId="3" animBg="1"/>
      <p:bldP spid="12" grpId="4" animBg="1"/>
      <p:bldP spid="12" grpId="5" animBg="1"/>
      <p:bldP spid="12" grpId="6" animBg="1"/>
      <p:bldP spid="12" grpId="7" animBg="1"/>
      <p:bldP spid="48" grpId="0"/>
      <p:bldP spid="21" grpId="0" animBg="1"/>
      <p:bldP spid="21" grpId="1" animBg="1"/>
      <p:bldP spid="21" grpId="2" animBg="1"/>
      <p:bldP spid="21" grpId="3" animBg="1"/>
      <p:bldP spid="21" grpId="4" animBg="1"/>
      <p:bldP spid="21" grpId="5"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a:spLocks/>
          </p:cNvSpPr>
          <p:nvPr/>
        </p:nvSpPr>
        <p:spPr>
          <a:xfrm>
            <a:off x="468000" y="334156"/>
            <a:ext cx="11196000" cy="626400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 name="AutoShape 2" descr="Image result for annual rainfall ireland map"/>
          <p:cNvSpPr>
            <a:spLocks noChangeAspect="1" noChangeArrowheads="1"/>
          </p:cNvSpPr>
          <p:nvPr/>
        </p:nvSpPr>
        <p:spPr bwMode="auto">
          <a:xfrm>
            <a:off x="8225155" y="2844717"/>
            <a:ext cx="481730" cy="4817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026" y="3019248"/>
            <a:ext cx="3342005" cy="32720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68887" y="5393916"/>
            <a:ext cx="6972300" cy="338554"/>
          </a:xfrm>
          <a:prstGeom prst="rect">
            <a:avLst/>
          </a:prstGeom>
          <a:noFill/>
        </p:spPr>
        <p:txBody>
          <a:bodyPr wrap="square" rtlCol="0">
            <a:spAutoFit/>
          </a:bodyPr>
          <a:lstStyle/>
          <a:p>
            <a:endParaRPr lang="en-GB" sz="1600" dirty="0">
              <a:latin typeface="Tw Cen MT" panose="020B0602020104020603" pitchFamily="34" charset="0"/>
            </a:endParaRPr>
          </a:p>
        </p:txBody>
      </p:sp>
      <p:sp>
        <p:nvSpPr>
          <p:cNvPr id="7" name="TextBox 6"/>
          <p:cNvSpPr txBox="1"/>
          <p:nvPr/>
        </p:nvSpPr>
        <p:spPr>
          <a:xfrm>
            <a:off x="614616" y="3487776"/>
            <a:ext cx="7455689" cy="2246769"/>
          </a:xfrm>
          <a:prstGeom prst="rect">
            <a:avLst/>
          </a:prstGeom>
          <a:noFill/>
        </p:spPr>
        <p:txBody>
          <a:bodyPr wrap="square" rtlCol="0">
            <a:spAutoFit/>
          </a:bodyPr>
          <a:lstStyle/>
          <a:p>
            <a:r>
              <a:rPr lang="ga-IE" sz="2000" dirty="0">
                <a:latin typeface="Tw Cen MT" panose="020B0602020104020603" pitchFamily="34" charset="0"/>
              </a:rPr>
              <a:t>Maidir leis an bhfrasaíocht, tagann an ghaoth aniar aneas isteach thar an Aigéan Atlantach. Mar gheall air sin, bíonn sí tais agus í ag teacht </a:t>
            </a:r>
            <a:br>
              <a:rPr lang="ga-IE" sz="2000" dirty="0">
                <a:latin typeface="Tw Cen MT" panose="020B0602020104020603" pitchFamily="34" charset="0"/>
              </a:rPr>
            </a:br>
            <a:r>
              <a:rPr lang="ga-IE" sz="2000" dirty="0">
                <a:latin typeface="Tw Cen MT" panose="020B0602020104020603" pitchFamily="34" charset="0"/>
              </a:rPr>
              <a:t>i dtreo na hÉireann. Ardaíonn an t-aer nuair a </a:t>
            </a:r>
            <a:r>
              <a:rPr lang="ga-IE" sz="2000" dirty="0" err="1">
                <a:latin typeface="Tw Cen MT" panose="020B0602020104020603" pitchFamily="34" charset="0"/>
              </a:rPr>
              <a:t>shroicheann</a:t>
            </a:r>
            <a:r>
              <a:rPr lang="ga-IE" sz="2000" dirty="0">
                <a:latin typeface="Tw Cen MT" panose="020B0602020104020603" pitchFamily="34" charset="0"/>
              </a:rPr>
              <a:t> sé na sléibhte ar chósta an iarthair. Ansin éiríonn an t-aer níos fuaire agus comhdhlúthaíonn sé, ag cruthú scamall agus </a:t>
            </a:r>
            <a:r>
              <a:rPr lang="ga-IE" sz="2000" dirty="0" smtClean="0">
                <a:latin typeface="Tw Cen MT" panose="020B0602020104020603" pitchFamily="34" charset="0"/>
              </a:rPr>
              <a:t>báistí. Is é sin an chúis a dtiteann i bhfad níos mó báistí ar an gcósta thiar ná mar a thiteann ar an gcósta thoir. </a:t>
            </a:r>
            <a:endParaRPr lang="ga-IE" sz="2000" dirty="0">
              <a:latin typeface="Tw Cen MT" panose="020B0602020104020603" pitchFamily="34" charset="0"/>
            </a:endParaRPr>
          </a:p>
        </p:txBody>
      </p:sp>
      <p:sp>
        <p:nvSpPr>
          <p:cNvPr id="11" name="TextBox 10"/>
          <p:cNvSpPr txBox="1"/>
          <p:nvPr/>
        </p:nvSpPr>
        <p:spPr>
          <a:xfrm>
            <a:off x="614336" y="1169137"/>
            <a:ext cx="6450323" cy="1015663"/>
          </a:xfrm>
          <a:prstGeom prst="rect">
            <a:avLst/>
          </a:prstGeom>
          <a:noFill/>
        </p:spPr>
        <p:txBody>
          <a:bodyPr wrap="square" rtlCol="0">
            <a:spAutoFit/>
          </a:bodyPr>
          <a:lstStyle/>
          <a:p>
            <a:r>
              <a:rPr lang="ga-IE" sz="2000" dirty="0">
                <a:latin typeface="Tw Cen MT" panose="020B0602020104020603" pitchFamily="34" charset="0"/>
              </a:rPr>
              <a:t>Is éard a chiallaíonn </a:t>
            </a:r>
            <a:r>
              <a:rPr lang="ga-IE" sz="2000" b="1" dirty="0">
                <a:latin typeface="Tw Cen MT" panose="020B0602020104020603" pitchFamily="34" charset="0"/>
              </a:rPr>
              <a:t>airde</a:t>
            </a:r>
            <a:r>
              <a:rPr lang="ga-IE" sz="2000" dirty="0">
                <a:latin typeface="Tw Cen MT" panose="020B0602020104020603" pitchFamily="34" charset="0"/>
              </a:rPr>
              <a:t> ná cé chomh hard is atá áit os cionn leibhéal na farraige. </a:t>
            </a:r>
            <a:r>
              <a:rPr lang="ga-IE" sz="2000" dirty="0" smtClean="0">
                <a:latin typeface="Tw Cen MT" panose="020B0602020104020603" pitchFamily="34" charset="0"/>
              </a:rPr>
              <a:t>Téann </a:t>
            </a:r>
            <a:r>
              <a:rPr lang="ga-IE" sz="2000" dirty="0">
                <a:latin typeface="Tw Cen MT" panose="020B0602020104020603" pitchFamily="34" charset="0"/>
              </a:rPr>
              <a:t>an airde i bhfeidhm ar an teocht agus ar an bhfrasaíocht in Éirinn.</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64660" y="743841"/>
            <a:ext cx="3468731" cy="23101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91000" y="622388"/>
            <a:ext cx="1875000" cy="523220"/>
          </a:xfrm>
          <a:prstGeom prst="rect">
            <a:avLst/>
          </a:prstGeom>
          <a:solidFill>
            <a:schemeClr val="accent5">
              <a:lumMod val="20000"/>
              <a:lumOff val="80000"/>
            </a:schemeClr>
          </a:solidFill>
        </p:spPr>
        <p:txBody>
          <a:bodyPr wrap="square" rtlCol="0">
            <a:spAutoFit/>
          </a:bodyPr>
          <a:lstStyle/>
          <a:p>
            <a:r>
              <a:rPr lang="en-US" sz="2800" dirty="0">
                <a:latin typeface="Berlin Sans FB" panose="020E0602020502020306" pitchFamily="34" charset="0"/>
              </a:rPr>
              <a:t>4. </a:t>
            </a:r>
            <a:r>
              <a:rPr lang="en-US" sz="2800" dirty="0" smtClean="0">
                <a:latin typeface="Berlin Sans FB" panose="020E0602020502020306" pitchFamily="34" charset="0"/>
              </a:rPr>
              <a:t>An </a:t>
            </a:r>
            <a:r>
              <a:rPr lang="ga-IE" sz="2800" dirty="0" smtClean="0">
                <a:latin typeface="Berlin Sans FB" panose="020E0602020502020306" pitchFamily="34" charset="0"/>
              </a:rPr>
              <a:t>Airde</a:t>
            </a:r>
            <a:endParaRPr lang="ga-IE" sz="2800" dirty="0">
              <a:latin typeface="Berlin Sans FB" panose="020E0602020502020306" pitchFamily="34" charset="0"/>
            </a:endParaRPr>
          </a:p>
        </p:txBody>
      </p:sp>
      <p:grpSp>
        <p:nvGrpSpPr>
          <p:cNvPr id="13" name="Grúpa 56"/>
          <p:cNvGrpSpPr>
            <a:grpSpLocks noChangeAspect="1"/>
          </p:cNvGrpSpPr>
          <p:nvPr/>
        </p:nvGrpSpPr>
        <p:grpSpPr>
          <a:xfrm>
            <a:off x="786193" y="5671510"/>
            <a:ext cx="4628283" cy="900000"/>
            <a:chOff x="203129" y="120302"/>
            <a:chExt cx="3495041" cy="533553"/>
          </a:xfrm>
          <a:solidFill>
            <a:srgbClr val="002060"/>
          </a:solidFill>
        </p:grpSpPr>
        <p:sp>
          <p:nvSpPr>
            <p:cNvPr id="14" name="Rectangle 13"/>
            <p:cNvSpPr>
              <a:spLocks/>
            </p:cNvSpPr>
            <p:nvPr/>
          </p:nvSpPr>
          <p:spPr bwMode="auto">
            <a:xfrm>
              <a:off x="571855" y="189329"/>
              <a:ext cx="3126315" cy="4268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a:solidFill>
                    <a:schemeClr val="bg1"/>
                  </a:solidFill>
                  <a:latin typeface="Tw Cen MT" panose="020B0602020104020603" pitchFamily="34" charset="0"/>
                  <a:cs typeface="Arial" panose="020B0604020202020204" pitchFamily="34" charset="0"/>
                </a:rPr>
                <a:t>Cé na </a:t>
              </a:r>
              <a:r>
                <a:rPr lang="en-US" sz="2000" dirty="0" err="1">
                  <a:solidFill>
                    <a:schemeClr val="bg1"/>
                  </a:solidFill>
                  <a:latin typeface="Tw Cen MT" panose="020B0602020104020603" pitchFamily="34" charset="0"/>
                  <a:cs typeface="Arial" panose="020B0604020202020204" pitchFamily="34" charset="0"/>
                </a:rPr>
                <a:t>réigiúin</a:t>
              </a:r>
              <a:r>
                <a:rPr lang="en-US" sz="2000" dirty="0">
                  <a:solidFill>
                    <a:schemeClr val="bg1"/>
                  </a:solidFill>
                  <a:latin typeface="Tw Cen MT" panose="020B0602020104020603" pitchFamily="34" charset="0"/>
                  <a:cs typeface="Arial" panose="020B0604020202020204" pitchFamily="34" charset="0"/>
                </a:rPr>
                <a:t> </a:t>
              </a:r>
              <a:r>
                <a:rPr lang="ga-IE" sz="2000" dirty="0">
                  <a:solidFill>
                    <a:schemeClr val="bg1"/>
                  </a:solidFill>
                  <a:latin typeface="Tw Cen MT" panose="020B0602020104020603" pitchFamily="34" charset="0"/>
                  <a:cs typeface="Arial" panose="020B0604020202020204" pitchFamily="34" charset="0"/>
                </a:rPr>
                <a:t>is fliche </a:t>
              </a:r>
              <a:r>
                <a:rPr lang="en-US" sz="2000" dirty="0">
                  <a:solidFill>
                    <a:schemeClr val="bg1"/>
                  </a:solidFill>
                  <a:latin typeface="Tw Cen MT" panose="020B0602020104020603" pitchFamily="34" charset="0"/>
                  <a:cs typeface="Arial" panose="020B0604020202020204" pitchFamily="34" charset="0"/>
                </a:rPr>
                <a:t>in </a:t>
              </a:r>
              <a:r>
                <a:rPr lang="ga-IE" sz="2000" dirty="0">
                  <a:solidFill>
                    <a:schemeClr val="bg1"/>
                  </a:solidFill>
                  <a:latin typeface="Tw Cen MT" panose="020B0602020104020603" pitchFamily="34" charset="0"/>
                  <a:cs typeface="Arial" panose="020B0604020202020204" pitchFamily="34" charset="0"/>
                </a:rPr>
                <a:t>Éirinn?</a:t>
              </a:r>
            </a:p>
          </p:txBody>
        </p:sp>
        <p:sp>
          <p:nvSpPr>
            <p:cNvPr id="15" name="Oval 14"/>
            <p:cNvSpPr>
              <a:spLocks/>
            </p:cNvSpPr>
            <p:nvPr/>
          </p:nvSpPr>
          <p:spPr bwMode="auto">
            <a:xfrm>
              <a:off x="203129" y="120302"/>
              <a:ext cx="679634" cy="53355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a:solidFill>
                    <a:schemeClr val="bg1"/>
                  </a:solidFill>
                  <a:latin typeface="Arial" panose="020B0604020202020204" pitchFamily="34" charset="0"/>
                  <a:cs typeface="Arial" panose="020B0604020202020204" pitchFamily="34" charset="0"/>
                </a:rPr>
                <a:t>?</a:t>
              </a:r>
            </a:p>
          </p:txBody>
        </p:sp>
      </p:grpSp>
      <p:sp>
        <p:nvSpPr>
          <p:cNvPr id="20" name="Rectangle 19"/>
          <p:cNvSpPr>
            <a:spLocks/>
          </p:cNvSpPr>
          <p:nvPr/>
        </p:nvSpPr>
        <p:spPr bwMode="auto">
          <a:xfrm>
            <a:off x="1346504" y="5769053"/>
            <a:ext cx="4268897" cy="7202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a:solidFill>
                  <a:schemeClr val="bg1"/>
                </a:solidFill>
                <a:latin typeface="Tw Cen MT" panose="020B0602020104020603" pitchFamily="34" charset="0"/>
                <a:cs typeface="Arial" panose="020B0604020202020204" pitchFamily="34" charset="0"/>
              </a:rPr>
              <a:t>Cé na </a:t>
            </a:r>
            <a:r>
              <a:rPr lang="en-US" sz="2000" dirty="0" err="1">
                <a:solidFill>
                  <a:schemeClr val="bg1"/>
                </a:solidFill>
                <a:latin typeface="Tw Cen MT" panose="020B0602020104020603" pitchFamily="34" charset="0"/>
                <a:cs typeface="Arial" panose="020B0604020202020204" pitchFamily="34" charset="0"/>
              </a:rPr>
              <a:t>réigiúin</a:t>
            </a:r>
            <a:r>
              <a:rPr lang="en-US" sz="2000" dirty="0">
                <a:solidFill>
                  <a:schemeClr val="bg1"/>
                </a:solidFill>
                <a:latin typeface="Tw Cen MT" panose="020B0602020104020603" pitchFamily="34" charset="0"/>
                <a:cs typeface="Arial" panose="020B0604020202020204" pitchFamily="34" charset="0"/>
              </a:rPr>
              <a:t> </a:t>
            </a:r>
            <a:r>
              <a:rPr lang="ga-IE" sz="2000" dirty="0">
                <a:solidFill>
                  <a:schemeClr val="bg1"/>
                </a:solidFill>
                <a:latin typeface="Tw Cen MT" panose="020B0602020104020603" pitchFamily="34" charset="0"/>
                <a:cs typeface="Arial" panose="020B0604020202020204" pitchFamily="34" charset="0"/>
              </a:rPr>
              <a:t>is tirime </a:t>
            </a:r>
            <a:r>
              <a:rPr lang="en-US" sz="2000" dirty="0">
                <a:solidFill>
                  <a:schemeClr val="bg1"/>
                </a:solidFill>
                <a:latin typeface="Tw Cen MT" panose="020B0602020104020603" pitchFamily="34" charset="0"/>
                <a:cs typeface="Arial" panose="020B0604020202020204" pitchFamily="34" charset="0"/>
              </a:rPr>
              <a:t>in </a:t>
            </a:r>
            <a:r>
              <a:rPr lang="ga-IE" sz="2000" dirty="0">
                <a:solidFill>
                  <a:schemeClr val="bg1"/>
                </a:solidFill>
                <a:latin typeface="Tw Cen MT" panose="020B0602020104020603" pitchFamily="34" charset="0"/>
                <a:cs typeface="Arial" panose="020B0604020202020204" pitchFamily="34" charset="0"/>
              </a:rPr>
              <a:t>Éirinn?</a:t>
            </a:r>
          </a:p>
        </p:txBody>
      </p:sp>
      <p:sp>
        <p:nvSpPr>
          <p:cNvPr id="22" name="Oval 21"/>
          <p:cNvSpPr>
            <a:spLocks/>
          </p:cNvSpPr>
          <p:nvPr/>
        </p:nvSpPr>
        <p:spPr bwMode="auto">
          <a:xfrm>
            <a:off x="786193" y="5671510"/>
            <a:ext cx="900000" cy="900000"/>
          </a:xfrm>
          <a:prstGeom prst="ellipse">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a:solidFill>
                  <a:schemeClr val="bg1"/>
                </a:solidFill>
                <a:latin typeface="Arial" panose="020B0604020202020204" pitchFamily="34" charset="0"/>
                <a:cs typeface="Arial" panose="020B0604020202020204" pitchFamily="34" charset="0"/>
              </a:rPr>
              <a:t>?</a:t>
            </a:r>
          </a:p>
        </p:txBody>
      </p:sp>
      <p:grpSp>
        <p:nvGrpSpPr>
          <p:cNvPr id="16" name="Grúpa 56"/>
          <p:cNvGrpSpPr>
            <a:grpSpLocks noChangeAspect="1"/>
          </p:cNvGrpSpPr>
          <p:nvPr/>
        </p:nvGrpSpPr>
        <p:grpSpPr>
          <a:xfrm>
            <a:off x="786193" y="5671510"/>
            <a:ext cx="6933452" cy="900000"/>
            <a:chOff x="203130" y="120302"/>
            <a:chExt cx="5235790" cy="533553"/>
          </a:xfrm>
          <a:solidFill>
            <a:srgbClr val="002060"/>
          </a:solidFill>
        </p:grpSpPr>
        <p:sp>
          <p:nvSpPr>
            <p:cNvPr id="17" name="Rectangle 16"/>
            <p:cNvSpPr>
              <a:spLocks/>
            </p:cNvSpPr>
            <p:nvPr/>
          </p:nvSpPr>
          <p:spPr bwMode="auto">
            <a:xfrm>
              <a:off x="533167" y="177951"/>
              <a:ext cx="4905753" cy="4481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smtClean="0">
                  <a:solidFill>
                    <a:schemeClr val="bg1"/>
                  </a:solidFill>
                  <a:latin typeface="Tw Cen MT" panose="020B0602020104020603" pitchFamily="34" charset="0"/>
                  <a:cs typeface="Arial" panose="020B0604020202020204" pitchFamily="34" charset="0"/>
                </a:rPr>
                <a:t>An dtiteann mórán báistí i do cheantar féin i gcomparáid </a:t>
              </a:r>
              <a:br>
                <a:rPr lang="ga-IE" sz="2000" dirty="0" smtClean="0">
                  <a:solidFill>
                    <a:schemeClr val="bg1"/>
                  </a:solidFill>
                  <a:latin typeface="Tw Cen MT" panose="020B0602020104020603" pitchFamily="34" charset="0"/>
                  <a:cs typeface="Arial" panose="020B0604020202020204" pitchFamily="34" charset="0"/>
                </a:rPr>
              </a:br>
              <a:r>
                <a:rPr lang="ga-IE" sz="2000" dirty="0" smtClean="0">
                  <a:solidFill>
                    <a:schemeClr val="bg1"/>
                  </a:solidFill>
                  <a:latin typeface="Tw Cen MT" panose="020B0602020104020603" pitchFamily="34" charset="0"/>
                  <a:cs typeface="Arial" panose="020B0604020202020204" pitchFamily="34" charset="0"/>
                </a:rPr>
                <a:t>le háiteanna eile in Éirinn? Cén fáth?</a:t>
              </a:r>
              <a:endParaRPr lang="ga-IE" sz="2000" dirty="0">
                <a:solidFill>
                  <a:schemeClr val="bg1"/>
                </a:solidFill>
                <a:latin typeface="Tw Cen MT" panose="020B0602020104020603" pitchFamily="34" charset="0"/>
                <a:cs typeface="Arial" panose="020B0604020202020204" pitchFamily="34" charset="0"/>
              </a:endParaRPr>
            </a:p>
          </p:txBody>
        </p:sp>
        <p:sp>
          <p:nvSpPr>
            <p:cNvPr id="18" name="Oval 17"/>
            <p:cNvSpPr>
              <a:spLocks/>
            </p:cNvSpPr>
            <p:nvPr/>
          </p:nvSpPr>
          <p:spPr bwMode="auto">
            <a:xfrm>
              <a:off x="203130" y="120302"/>
              <a:ext cx="679634" cy="53355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a:solidFill>
                    <a:schemeClr val="bg1"/>
                  </a:solidFill>
                  <a:latin typeface="Arial" panose="020B0604020202020204" pitchFamily="34" charset="0"/>
                  <a:cs typeface="Arial" panose="020B0604020202020204" pitchFamily="34" charset="0"/>
                </a:rPr>
                <a:t>?</a:t>
              </a:r>
            </a:p>
          </p:txBody>
        </p:sp>
      </p:grpSp>
      <p:sp>
        <p:nvSpPr>
          <p:cNvPr id="3" name="TextBox 2">
            <a:extLst>
              <a:ext uri="{FF2B5EF4-FFF2-40B4-BE49-F238E27FC236}">
                <a16:creationId xmlns:a16="http://schemas.microsoft.com/office/drawing/2014/main" xmlns="" id="{FCC7FAA8-4C62-4290-8C47-114EFA08B26D}"/>
              </a:ext>
            </a:extLst>
          </p:cNvPr>
          <p:cNvSpPr txBox="1"/>
          <p:nvPr/>
        </p:nvSpPr>
        <p:spPr>
          <a:xfrm>
            <a:off x="614616" y="2305871"/>
            <a:ext cx="6450323" cy="1015663"/>
          </a:xfrm>
          <a:prstGeom prst="rect">
            <a:avLst/>
          </a:prstGeom>
          <a:noFill/>
        </p:spPr>
        <p:txBody>
          <a:bodyPr wrap="square" rtlCol="0">
            <a:spAutoFit/>
          </a:bodyPr>
          <a:lstStyle/>
          <a:p>
            <a:r>
              <a:rPr lang="ga-IE" sz="2000" dirty="0">
                <a:latin typeface="Tw Cen MT" panose="020B0602020104020603" pitchFamily="34" charset="0"/>
              </a:rPr>
              <a:t>Dá airde an áit, is ea is fuaire a bheidh an aimsir ann. Mar sin</a:t>
            </a:r>
            <a:r>
              <a:rPr lang="en-US" sz="2000" dirty="0">
                <a:latin typeface="Tw Cen MT" panose="020B0602020104020603" pitchFamily="34" charset="0"/>
              </a:rPr>
              <a:t>,</a:t>
            </a:r>
            <a:r>
              <a:rPr lang="ga-IE" sz="2000" dirty="0">
                <a:latin typeface="Tw Cen MT" panose="020B0602020104020603" pitchFamily="34" charset="0"/>
              </a:rPr>
              <a:t> bíonn na ceantair shléibhe ar chósta na hÉireann níos fuaire ná mar a bhíonn </a:t>
            </a:r>
            <a:r>
              <a:rPr lang="en-US" sz="2000" dirty="0" err="1">
                <a:latin typeface="Tw Cen MT" panose="020B0602020104020603" pitchFamily="34" charset="0"/>
              </a:rPr>
              <a:t>ísealchríoch</a:t>
            </a:r>
            <a:r>
              <a:rPr lang="ga-IE" sz="2000" dirty="0">
                <a:latin typeface="Tw Cen MT" panose="020B0602020104020603" pitchFamily="34" charset="0"/>
              </a:rPr>
              <a:t> lár na tíre.</a:t>
            </a:r>
            <a:r>
              <a:rPr lang="ga-IE" sz="2000" b="1" dirty="0">
                <a:latin typeface="Tw Cen MT" panose="020B0602020104020603" pitchFamily="34" charset="0"/>
              </a:rPr>
              <a:t> </a:t>
            </a:r>
            <a:endParaRPr lang="ga-IE" sz="2000" dirty="0">
              <a:latin typeface="Tw Cen MT" panose="020B0602020104020603" pitchFamily="34" charset="0"/>
            </a:endParaRPr>
          </a:p>
        </p:txBody>
      </p:sp>
    </p:spTree>
    <p:extLst>
      <p:ext uri="{BB962C8B-B14F-4D97-AF65-F5344CB8AC3E}">
        <p14:creationId xmlns:p14="http://schemas.microsoft.com/office/powerpoint/2010/main" val="38838889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randombar(horizontal)">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1" presetClass="exit" presetSubtype="0" fill="hold" grpId="1"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0" grpId="1" animBg="1"/>
      <p:bldP spid="22" grpId="0" animBg="1"/>
      <p:bldP spid="2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1" r="3746" b="829"/>
          <a:stretch/>
        </p:blipFill>
        <p:spPr bwMode="auto">
          <a:xfrm>
            <a:off x="0" y="-575"/>
            <a:ext cx="12204000" cy="6876000"/>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a:spLocks/>
          </p:cNvSpPr>
          <p:nvPr/>
        </p:nvSpPr>
        <p:spPr>
          <a:xfrm>
            <a:off x="468000" y="334156"/>
            <a:ext cx="11196000" cy="626400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 name="TextBox 2"/>
          <p:cNvSpPr txBox="1"/>
          <p:nvPr/>
        </p:nvSpPr>
        <p:spPr>
          <a:xfrm>
            <a:off x="5782200" y="1573330"/>
            <a:ext cx="5881800" cy="3785652"/>
          </a:xfrm>
          <a:prstGeom prst="rect">
            <a:avLst/>
          </a:prstGeom>
          <a:noFill/>
        </p:spPr>
        <p:txBody>
          <a:bodyPr wrap="square" rtlCol="0">
            <a:spAutoFit/>
          </a:bodyPr>
          <a:lstStyle/>
          <a:p>
            <a:r>
              <a:rPr lang="ga-IE" sz="2000" dirty="0">
                <a:latin typeface="Tw Cen MT" panose="020B0602020104020603" pitchFamily="34" charset="0"/>
              </a:rPr>
              <a:t>Rud eile a mbíonn tionchar aige ar an aeráid ná cé chomh fada ón bhfarraige is atá an </a:t>
            </a:r>
            <a:r>
              <a:rPr lang="en-US" sz="2000" dirty="0" err="1">
                <a:latin typeface="Tw Cen MT" panose="020B0602020104020603" pitchFamily="34" charset="0"/>
              </a:rPr>
              <a:t>áit</a:t>
            </a:r>
            <a:r>
              <a:rPr lang="ga-IE" sz="2000" dirty="0">
                <a:latin typeface="Tw Cen MT" panose="020B0602020104020603" pitchFamily="34" charset="0"/>
              </a:rPr>
              <a:t>. Bíonn difear idir an aeráid sna ceantair atá istigh faoin tír agus an aeráid sna ceantair cois farraige. Is é an chúis atá leis sin ná go dtagann athrú ar theocht na talún níos tapúla ná mar a thagann athrú ar theocht na farraige. Nuair a thagann ardú ar an teocht sa samhradh, mar sin, tagann ardú níos suntasaí ar an teocht istigh faoin tír ná mar a thagann ar an teocht sna ceantair cois farraige. Sa gheimhreadh, cailleann an fharraige teas go mall agus fanann an teocht measartha ard sna ceantair cois farraige i gcomparáid leis na ceantair istigh faoin tír.</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29370" y="1858594"/>
            <a:ext cx="4510941" cy="315765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350021" y="396000"/>
            <a:ext cx="3431957" cy="523220"/>
          </a:xfrm>
          <a:prstGeom prst="rect">
            <a:avLst/>
          </a:prstGeom>
          <a:solidFill>
            <a:schemeClr val="accent5">
              <a:lumMod val="20000"/>
              <a:lumOff val="80000"/>
            </a:schemeClr>
          </a:solidFill>
        </p:spPr>
        <p:txBody>
          <a:bodyPr wrap="square" rtlCol="0">
            <a:spAutoFit/>
          </a:bodyPr>
          <a:lstStyle/>
          <a:p>
            <a:r>
              <a:rPr lang="ga-IE" sz="2800" dirty="0">
                <a:latin typeface="Berlin Sans FB" panose="020E0602020502020306" pitchFamily="34" charset="0"/>
              </a:rPr>
              <a:t>5. Fad ón bhFarraige</a:t>
            </a:r>
          </a:p>
        </p:txBody>
      </p:sp>
      <p:sp>
        <p:nvSpPr>
          <p:cNvPr id="2" name="TextBox 1"/>
          <p:cNvSpPr txBox="1"/>
          <p:nvPr/>
        </p:nvSpPr>
        <p:spPr>
          <a:xfrm>
            <a:off x="5782201" y="3012558"/>
            <a:ext cx="5881800" cy="369332"/>
          </a:xfrm>
          <a:prstGeom prst="rect">
            <a:avLst/>
          </a:prstGeom>
          <a:noFill/>
        </p:spPr>
        <p:txBody>
          <a:bodyPr wrap="square" rtlCol="0">
            <a:spAutoFit/>
          </a:bodyPr>
          <a:lstStyle/>
          <a:p>
            <a:endParaRPr lang="ga-IE" dirty="0"/>
          </a:p>
        </p:txBody>
      </p:sp>
    </p:spTree>
    <p:extLst>
      <p:ext uri="{BB962C8B-B14F-4D97-AF65-F5344CB8AC3E}">
        <p14:creationId xmlns:p14="http://schemas.microsoft.com/office/powerpoint/2010/main" val="9520453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nodePh="1">
                                  <p:stCondLst>
                                    <p:cond delay="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10301</TotalTime>
  <Words>1390</Words>
  <Application>Microsoft Office PowerPoint</Application>
  <PresentationFormat>Custom</PresentationFormat>
  <Paragraphs>128</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Cad atá ar eolas agat faoi chúrsaí aeráide?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Cáit Nic Fhionnlaoich</cp:lastModifiedBy>
  <cp:revision>243</cp:revision>
  <dcterms:created xsi:type="dcterms:W3CDTF">2020-02-21T15:00:09Z</dcterms:created>
  <dcterms:modified xsi:type="dcterms:W3CDTF">2021-04-06T10:19:11Z</dcterms:modified>
</cp:coreProperties>
</file>