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0"/>
  </p:notesMasterIdLst>
  <p:sldIdLst>
    <p:sldId id="276" r:id="rId3"/>
    <p:sldId id="290" r:id="rId4"/>
    <p:sldId id="263" r:id="rId5"/>
    <p:sldId id="265" r:id="rId6"/>
    <p:sldId id="264" r:id="rId7"/>
    <p:sldId id="266" r:id="rId8"/>
    <p:sldId id="267" r:id="rId9"/>
    <p:sldId id="268" r:id="rId10"/>
    <p:sldId id="291" r:id="rId11"/>
    <p:sldId id="269" r:id="rId12"/>
    <p:sldId id="270" r:id="rId13"/>
    <p:sldId id="292" r:id="rId14"/>
    <p:sldId id="293" r:id="rId15"/>
    <p:sldId id="277" r:id="rId16"/>
    <p:sldId id="278" r:id="rId17"/>
    <p:sldId id="287" r:id="rId18"/>
    <p:sldId id="289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736A"/>
    <a:srgbClr val="E5405D"/>
    <a:srgbClr val="97A2A4"/>
    <a:srgbClr val="C0935F"/>
    <a:srgbClr val="D77F67"/>
    <a:srgbClr val="CDECF9"/>
    <a:srgbClr val="D77D7D"/>
    <a:srgbClr val="7B9DD1"/>
    <a:srgbClr val="83AAEA"/>
    <a:srgbClr val="649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0" autoAdjust="0"/>
    <p:restoredTop sz="93571" autoAdjust="0"/>
  </p:normalViewPr>
  <p:slideViewPr>
    <p:cSldViewPr snapToGrid="0">
      <p:cViewPr>
        <p:scale>
          <a:sx n="80" d="100"/>
          <a:sy n="80" d="100"/>
        </p:scale>
        <p:origin x="-1782" y="-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586E40-F86F-41D1-90D0-6EA23C8C7880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IE"/>
        </a:p>
      </dgm:t>
    </dgm:pt>
    <dgm:pt modelId="{59E7C86B-2627-4BFD-9C86-59E519C30A48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IE" dirty="0" smtClean="0">
              <a:solidFill>
                <a:schemeClr val="tx1"/>
              </a:solidFill>
            </a:rPr>
            <a:t>1801</a:t>
          </a:r>
          <a:endParaRPr lang="en-IE" dirty="0">
            <a:solidFill>
              <a:schemeClr val="tx1"/>
            </a:solidFill>
          </a:endParaRPr>
        </a:p>
      </dgm:t>
    </dgm:pt>
    <dgm:pt modelId="{D7780857-593F-4331-B86D-AEFCD66EA321}" type="parTrans" cxnId="{62457201-3B2A-4D33-AB95-E0A82A9650AE}">
      <dgm:prSet/>
      <dgm:spPr/>
      <dgm:t>
        <a:bodyPr/>
        <a:lstStyle/>
        <a:p>
          <a:endParaRPr lang="en-IE"/>
        </a:p>
      </dgm:t>
    </dgm:pt>
    <dgm:pt modelId="{418A60A2-43BD-459E-B893-158B7AAF3844}" type="sibTrans" cxnId="{62457201-3B2A-4D33-AB95-E0A82A9650AE}">
      <dgm:prSet/>
      <dgm:spPr/>
      <dgm:t>
        <a:bodyPr/>
        <a:lstStyle/>
        <a:p>
          <a:endParaRPr lang="en-IE"/>
        </a:p>
      </dgm:t>
    </dgm:pt>
    <dgm:pt modelId="{2D4F0709-EB36-4A9E-99A3-CF26B82A57E2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IE" dirty="0" smtClean="0">
              <a:solidFill>
                <a:schemeClr val="tx1"/>
              </a:solidFill>
            </a:rPr>
            <a:t>1829</a:t>
          </a:r>
          <a:endParaRPr lang="en-IE" dirty="0">
            <a:solidFill>
              <a:schemeClr val="tx1"/>
            </a:solidFill>
          </a:endParaRPr>
        </a:p>
      </dgm:t>
    </dgm:pt>
    <dgm:pt modelId="{1E0075C1-F278-4306-BB70-4F678BF3CD48}" type="parTrans" cxnId="{0A0657BC-81B8-47C3-951C-429C6431CA53}">
      <dgm:prSet/>
      <dgm:spPr/>
      <dgm:t>
        <a:bodyPr/>
        <a:lstStyle/>
        <a:p>
          <a:endParaRPr lang="en-IE"/>
        </a:p>
      </dgm:t>
    </dgm:pt>
    <dgm:pt modelId="{B705CF02-72C8-4CD3-8DA3-1F473BF0BE8D}" type="sibTrans" cxnId="{0A0657BC-81B8-47C3-951C-429C6431CA53}">
      <dgm:prSet/>
      <dgm:spPr/>
      <dgm:t>
        <a:bodyPr/>
        <a:lstStyle/>
        <a:p>
          <a:endParaRPr lang="en-IE"/>
        </a:p>
      </dgm:t>
    </dgm:pt>
    <dgm:pt modelId="{824EC961-09F4-4281-8CFC-C236F4C902BA}">
      <dgm:prSet phldrT="[Text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IE" dirty="0"/>
        </a:p>
      </dgm:t>
    </dgm:pt>
    <dgm:pt modelId="{CEABE3F8-2FA5-40D6-8987-9A0422F4D0DB}" type="parTrans" cxnId="{6C39A59E-1525-4D85-BDD2-3E0BD99E7F7A}">
      <dgm:prSet/>
      <dgm:spPr/>
      <dgm:t>
        <a:bodyPr/>
        <a:lstStyle/>
        <a:p>
          <a:endParaRPr lang="en-IE"/>
        </a:p>
      </dgm:t>
    </dgm:pt>
    <dgm:pt modelId="{1CE3210D-719E-4702-A2FD-512AD33E61CC}" type="sibTrans" cxnId="{6C39A59E-1525-4D85-BDD2-3E0BD99E7F7A}">
      <dgm:prSet/>
      <dgm:spPr/>
      <dgm:t>
        <a:bodyPr/>
        <a:lstStyle/>
        <a:p>
          <a:endParaRPr lang="en-IE"/>
        </a:p>
      </dgm:t>
    </dgm:pt>
    <dgm:pt modelId="{A1940112-369D-4AA6-B738-6534A8A8AAAB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IE" dirty="0" smtClean="0">
              <a:solidFill>
                <a:schemeClr val="tx1"/>
              </a:solidFill>
            </a:rPr>
            <a:t>1845</a:t>
          </a:r>
          <a:endParaRPr lang="en-IE" dirty="0">
            <a:solidFill>
              <a:schemeClr val="tx1"/>
            </a:solidFill>
          </a:endParaRPr>
        </a:p>
      </dgm:t>
    </dgm:pt>
    <dgm:pt modelId="{C4F7C964-C657-4AAA-9C33-2F02FA6F7C1C}" type="parTrans" cxnId="{7598AAE8-BE20-46F0-AE5F-A791EBD47CA7}">
      <dgm:prSet/>
      <dgm:spPr/>
      <dgm:t>
        <a:bodyPr/>
        <a:lstStyle/>
        <a:p>
          <a:endParaRPr lang="en-IE"/>
        </a:p>
      </dgm:t>
    </dgm:pt>
    <dgm:pt modelId="{71451E6B-FAE3-445A-ABEC-BF6EFDCD0698}" type="sibTrans" cxnId="{7598AAE8-BE20-46F0-AE5F-A791EBD47CA7}">
      <dgm:prSet/>
      <dgm:spPr/>
      <dgm:t>
        <a:bodyPr/>
        <a:lstStyle/>
        <a:p>
          <a:endParaRPr lang="en-IE"/>
        </a:p>
      </dgm:t>
    </dgm:pt>
    <dgm:pt modelId="{1A1F1943-4D24-45FE-B841-2A02D964A514}">
      <dgm:prSet phldrT="[Text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IE" dirty="0"/>
        </a:p>
      </dgm:t>
    </dgm:pt>
    <dgm:pt modelId="{378D5961-ECE6-4E5B-B36B-F5B12F9ED42C}" type="sibTrans" cxnId="{60AE5C02-ED10-4B73-897B-2ABAD7A1FF7D}">
      <dgm:prSet/>
      <dgm:spPr/>
      <dgm:t>
        <a:bodyPr/>
        <a:lstStyle/>
        <a:p>
          <a:endParaRPr lang="en-IE"/>
        </a:p>
      </dgm:t>
    </dgm:pt>
    <dgm:pt modelId="{ADE333B0-3DCE-48C0-822F-C4F428C7298D}" type="parTrans" cxnId="{60AE5C02-ED10-4B73-897B-2ABAD7A1FF7D}">
      <dgm:prSet/>
      <dgm:spPr/>
      <dgm:t>
        <a:bodyPr/>
        <a:lstStyle/>
        <a:p>
          <a:endParaRPr lang="en-IE"/>
        </a:p>
      </dgm:t>
    </dgm:pt>
    <dgm:pt modelId="{449A9AD2-1307-4B60-B2E6-9CFEBAE049C6}" type="pres">
      <dgm:prSet presAssocID="{3D586E40-F86F-41D1-90D0-6EA23C8C78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5512A05-8BE1-4FA0-8A5D-971ED8EA993F}" type="pres">
      <dgm:prSet presAssocID="{59E7C86B-2627-4BFD-9C86-59E519C30A48}" presName="composite" presStyleCnt="0"/>
      <dgm:spPr/>
    </dgm:pt>
    <dgm:pt modelId="{B944DBBA-8B38-43B1-9C85-72D815E85EC2}" type="pres">
      <dgm:prSet presAssocID="{59E7C86B-2627-4BFD-9C86-59E519C30A48}" presName="parentText" presStyleLbl="alignNode1" presStyleIdx="0" presStyleCnt="3" custLinFactNeighborY="1145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D2DBFDC-6382-463C-9F70-5A9E30EDD91C}" type="pres">
      <dgm:prSet presAssocID="{59E7C86B-2627-4BFD-9C86-59E519C30A48}" presName="descendantText" presStyleLbl="alignAcc1" presStyleIdx="0" presStyleCnt="3" custScaleY="100000" custLinFactNeighborY="18684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IE"/>
        </a:p>
      </dgm:t>
    </dgm:pt>
    <dgm:pt modelId="{DAFA3ECC-B512-41DD-8DAF-610DEADF829A}" type="pres">
      <dgm:prSet presAssocID="{418A60A2-43BD-459E-B893-158B7AAF3844}" presName="sp" presStyleCnt="0"/>
      <dgm:spPr/>
    </dgm:pt>
    <dgm:pt modelId="{8587B55B-A5BD-4C58-9EE4-4BA108D15089}" type="pres">
      <dgm:prSet presAssocID="{2D4F0709-EB36-4A9E-99A3-CF26B82A57E2}" presName="composite" presStyleCnt="0"/>
      <dgm:spPr/>
    </dgm:pt>
    <dgm:pt modelId="{A43C336E-D0D6-486E-BC21-DA65ADE07062}" type="pres">
      <dgm:prSet presAssocID="{2D4F0709-EB36-4A9E-99A3-CF26B82A57E2}" presName="parentText" presStyleLbl="alignNode1" presStyleIdx="1" presStyleCnt="3" custLinFactNeighborY="4606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23E13A5-90A0-4BF5-9A29-FD18A21174B1}" type="pres">
      <dgm:prSet presAssocID="{2D4F0709-EB36-4A9E-99A3-CF26B82A57E2}" presName="descendantText" presStyleLbl="alignAcc1" presStyleIdx="1" presStyleCnt="3" custLinFactNeighborY="815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8975366-62B0-460D-BD55-76D76EFC6637}" type="pres">
      <dgm:prSet presAssocID="{B705CF02-72C8-4CD3-8DA3-1F473BF0BE8D}" presName="sp" presStyleCnt="0"/>
      <dgm:spPr/>
    </dgm:pt>
    <dgm:pt modelId="{699A34B4-AC0B-433E-AB7C-5288F92CF095}" type="pres">
      <dgm:prSet presAssocID="{A1940112-369D-4AA6-B738-6534A8A8AAAB}" presName="composite" presStyleCnt="0"/>
      <dgm:spPr/>
    </dgm:pt>
    <dgm:pt modelId="{F6935662-3AEC-4CF6-95F4-C2320327560A}" type="pres">
      <dgm:prSet presAssocID="{A1940112-369D-4AA6-B738-6534A8A8AAA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CDAD55A-E702-4B88-AE4A-ABE3E39949BD}" type="pres">
      <dgm:prSet presAssocID="{A1940112-369D-4AA6-B738-6534A8A8AAAB}" presName="descendantText" presStyleLbl="alignAcc1" presStyleIdx="2" presStyleCnt="3" custLinFactNeighborY="-238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D29F762C-3B6A-4270-BAEB-4AB29E330F76}" type="presOf" srcId="{59E7C86B-2627-4BFD-9C86-59E519C30A48}" destId="{B944DBBA-8B38-43B1-9C85-72D815E85EC2}" srcOrd="0" destOrd="0" presId="urn:microsoft.com/office/officeart/2005/8/layout/chevron2"/>
    <dgm:cxn modelId="{1419CD1F-68C6-4D4F-84B7-99C60FAA749D}" type="presOf" srcId="{2D4F0709-EB36-4A9E-99A3-CF26B82A57E2}" destId="{A43C336E-D0D6-486E-BC21-DA65ADE07062}" srcOrd="0" destOrd="0" presId="urn:microsoft.com/office/officeart/2005/8/layout/chevron2"/>
    <dgm:cxn modelId="{27E12221-BC56-43BE-A998-00B3F1036508}" type="presOf" srcId="{3D586E40-F86F-41D1-90D0-6EA23C8C7880}" destId="{449A9AD2-1307-4B60-B2E6-9CFEBAE049C6}" srcOrd="0" destOrd="0" presId="urn:microsoft.com/office/officeart/2005/8/layout/chevron2"/>
    <dgm:cxn modelId="{2EBE040B-7D70-47E2-BA12-24C38B6695B4}" type="presOf" srcId="{824EC961-09F4-4281-8CFC-C236F4C902BA}" destId="{223E13A5-90A0-4BF5-9A29-FD18A21174B1}" srcOrd="0" destOrd="0" presId="urn:microsoft.com/office/officeart/2005/8/layout/chevron2"/>
    <dgm:cxn modelId="{61A3CB36-8880-447F-8244-A066F6080B9E}" type="presOf" srcId="{1A1F1943-4D24-45FE-B841-2A02D964A514}" destId="{1CDAD55A-E702-4B88-AE4A-ABE3E39949BD}" srcOrd="0" destOrd="0" presId="urn:microsoft.com/office/officeart/2005/8/layout/chevron2"/>
    <dgm:cxn modelId="{60AE5C02-ED10-4B73-897B-2ABAD7A1FF7D}" srcId="{A1940112-369D-4AA6-B738-6534A8A8AAAB}" destId="{1A1F1943-4D24-45FE-B841-2A02D964A514}" srcOrd="0" destOrd="0" parTransId="{ADE333B0-3DCE-48C0-822F-C4F428C7298D}" sibTransId="{378D5961-ECE6-4E5B-B36B-F5B12F9ED42C}"/>
    <dgm:cxn modelId="{7598AAE8-BE20-46F0-AE5F-A791EBD47CA7}" srcId="{3D586E40-F86F-41D1-90D0-6EA23C8C7880}" destId="{A1940112-369D-4AA6-B738-6534A8A8AAAB}" srcOrd="2" destOrd="0" parTransId="{C4F7C964-C657-4AAA-9C33-2F02FA6F7C1C}" sibTransId="{71451E6B-FAE3-445A-ABEC-BF6EFDCD0698}"/>
    <dgm:cxn modelId="{62457201-3B2A-4D33-AB95-E0A82A9650AE}" srcId="{3D586E40-F86F-41D1-90D0-6EA23C8C7880}" destId="{59E7C86B-2627-4BFD-9C86-59E519C30A48}" srcOrd="0" destOrd="0" parTransId="{D7780857-593F-4331-B86D-AEFCD66EA321}" sibTransId="{418A60A2-43BD-459E-B893-158B7AAF3844}"/>
    <dgm:cxn modelId="{0A0657BC-81B8-47C3-951C-429C6431CA53}" srcId="{3D586E40-F86F-41D1-90D0-6EA23C8C7880}" destId="{2D4F0709-EB36-4A9E-99A3-CF26B82A57E2}" srcOrd="1" destOrd="0" parTransId="{1E0075C1-F278-4306-BB70-4F678BF3CD48}" sibTransId="{B705CF02-72C8-4CD3-8DA3-1F473BF0BE8D}"/>
    <dgm:cxn modelId="{A2B6B288-08B1-4F24-83DA-BF3E740385AD}" type="presOf" srcId="{A1940112-369D-4AA6-B738-6534A8A8AAAB}" destId="{F6935662-3AEC-4CF6-95F4-C2320327560A}" srcOrd="0" destOrd="0" presId="urn:microsoft.com/office/officeart/2005/8/layout/chevron2"/>
    <dgm:cxn modelId="{6C39A59E-1525-4D85-BDD2-3E0BD99E7F7A}" srcId="{2D4F0709-EB36-4A9E-99A3-CF26B82A57E2}" destId="{824EC961-09F4-4281-8CFC-C236F4C902BA}" srcOrd="0" destOrd="0" parTransId="{CEABE3F8-2FA5-40D6-8987-9A0422F4D0DB}" sibTransId="{1CE3210D-719E-4702-A2FD-512AD33E61CC}"/>
    <dgm:cxn modelId="{744ECCA9-D4E7-43B8-9437-67197B7BE2CC}" type="presParOf" srcId="{449A9AD2-1307-4B60-B2E6-9CFEBAE049C6}" destId="{B5512A05-8BE1-4FA0-8A5D-971ED8EA993F}" srcOrd="0" destOrd="0" presId="urn:microsoft.com/office/officeart/2005/8/layout/chevron2"/>
    <dgm:cxn modelId="{5CF4A1FC-A1A3-4009-ABAB-697692CBBA16}" type="presParOf" srcId="{B5512A05-8BE1-4FA0-8A5D-971ED8EA993F}" destId="{B944DBBA-8B38-43B1-9C85-72D815E85EC2}" srcOrd="0" destOrd="0" presId="urn:microsoft.com/office/officeart/2005/8/layout/chevron2"/>
    <dgm:cxn modelId="{8B8AF007-6B38-4515-B2EC-D260A25DAA33}" type="presParOf" srcId="{B5512A05-8BE1-4FA0-8A5D-971ED8EA993F}" destId="{9D2DBFDC-6382-463C-9F70-5A9E30EDD91C}" srcOrd="1" destOrd="0" presId="urn:microsoft.com/office/officeart/2005/8/layout/chevron2"/>
    <dgm:cxn modelId="{29916932-E064-4F0C-8B7F-5C4094E11E0B}" type="presParOf" srcId="{449A9AD2-1307-4B60-B2E6-9CFEBAE049C6}" destId="{DAFA3ECC-B512-41DD-8DAF-610DEADF829A}" srcOrd="1" destOrd="0" presId="urn:microsoft.com/office/officeart/2005/8/layout/chevron2"/>
    <dgm:cxn modelId="{16148F9B-D0F5-45F4-B449-53E4AD05FCC4}" type="presParOf" srcId="{449A9AD2-1307-4B60-B2E6-9CFEBAE049C6}" destId="{8587B55B-A5BD-4C58-9EE4-4BA108D15089}" srcOrd="2" destOrd="0" presId="urn:microsoft.com/office/officeart/2005/8/layout/chevron2"/>
    <dgm:cxn modelId="{ECC1CC01-7EB1-4515-BF53-A568E5416504}" type="presParOf" srcId="{8587B55B-A5BD-4C58-9EE4-4BA108D15089}" destId="{A43C336E-D0D6-486E-BC21-DA65ADE07062}" srcOrd="0" destOrd="0" presId="urn:microsoft.com/office/officeart/2005/8/layout/chevron2"/>
    <dgm:cxn modelId="{649457A5-0594-4515-BB74-B1AAC80E69D4}" type="presParOf" srcId="{8587B55B-A5BD-4C58-9EE4-4BA108D15089}" destId="{223E13A5-90A0-4BF5-9A29-FD18A21174B1}" srcOrd="1" destOrd="0" presId="urn:microsoft.com/office/officeart/2005/8/layout/chevron2"/>
    <dgm:cxn modelId="{E9856DB7-2637-476D-BAB1-AC6C65A5AA2B}" type="presParOf" srcId="{449A9AD2-1307-4B60-B2E6-9CFEBAE049C6}" destId="{08975366-62B0-460D-BD55-76D76EFC6637}" srcOrd="3" destOrd="0" presId="urn:microsoft.com/office/officeart/2005/8/layout/chevron2"/>
    <dgm:cxn modelId="{8D433FEE-618D-4D2F-9C48-AFFC38A1007C}" type="presParOf" srcId="{449A9AD2-1307-4B60-B2E6-9CFEBAE049C6}" destId="{699A34B4-AC0B-433E-AB7C-5288F92CF095}" srcOrd="4" destOrd="0" presId="urn:microsoft.com/office/officeart/2005/8/layout/chevron2"/>
    <dgm:cxn modelId="{B4E7BF6B-E411-48F4-BC9F-997018D81B25}" type="presParOf" srcId="{699A34B4-AC0B-433E-AB7C-5288F92CF095}" destId="{F6935662-3AEC-4CF6-95F4-C2320327560A}" srcOrd="0" destOrd="0" presId="urn:microsoft.com/office/officeart/2005/8/layout/chevron2"/>
    <dgm:cxn modelId="{7AA12AF8-EB8C-4E72-99A0-D341B9ECA235}" type="presParOf" srcId="{699A34B4-AC0B-433E-AB7C-5288F92CF095}" destId="{1CDAD55A-E702-4B88-AE4A-ABE3E39949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586E40-F86F-41D1-90D0-6EA23C8C7880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n-IE"/>
        </a:p>
      </dgm:t>
    </dgm:pt>
    <dgm:pt modelId="{59E7C86B-2627-4BFD-9C86-59E519C30A48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IE" smtClean="0">
              <a:solidFill>
                <a:schemeClr val="tx1"/>
              </a:solidFill>
            </a:rPr>
            <a:t>1916</a:t>
          </a:r>
          <a:endParaRPr lang="en-IE" dirty="0">
            <a:solidFill>
              <a:schemeClr val="tx1"/>
            </a:solidFill>
          </a:endParaRPr>
        </a:p>
      </dgm:t>
    </dgm:pt>
    <dgm:pt modelId="{D7780857-593F-4331-B86D-AEFCD66EA321}" type="parTrans" cxnId="{62457201-3B2A-4D33-AB95-E0A82A9650AE}">
      <dgm:prSet/>
      <dgm:spPr/>
      <dgm:t>
        <a:bodyPr/>
        <a:lstStyle/>
        <a:p>
          <a:endParaRPr lang="en-IE"/>
        </a:p>
      </dgm:t>
    </dgm:pt>
    <dgm:pt modelId="{418A60A2-43BD-459E-B893-158B7AAF3844}" type="sibTrans" cxnId="{62457201-3B2A-4D33-AB95-E0A82A9650AE}">
      <dgm:prSet/>
      <dgm:spPr/>
      <dgm:t>
        <a:bodyPr/>
        <a:lstStyle/>
        <a:p>
          <a:endParaRPr lang="en-IE"/>
        </a:p>
      </dgm:t>
    </dgm:pt>
    <dgm:pt modelId="{3BE02863-9A4B-4BFB-AB47-F951870FA853}">
      <dgm:prSet phldrT="[Text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IE" dirty="0"/>
        </a:p>
      </dgm:t>
    </dgm:pt>
    <dgm:pt modelId="{11776B35-A32F-4CB0-B8E7-DFE9229270EA}" type="parTrans" cxnId="{0F3BA813-BD3A-487A-9BF1-AF8738FCA8EE}">
      <dgm:prSet/>
      <dgm:spPr/>
      <dgm:t>
        <a:bodyPr/>
        <a:lstStyle/>
        <a:p>
          <a:endParaRPr lang="en-IE"/>
        </a:p>
      </dgm:t>
    </dgm:pt>
    <dgm:pt modelId="{A7F8F6E5-BDA4-48FD-B752-677788CF30EE}" type="sibTrans" cxnId="{0F3BA813-BD3A-487A-9BF1-AF8738FCA8EE}">
      <dgm:prSet/>
      <dgm:spPr/>
      <dgm:t>
        <a:bodyPr/>
        <a:lstStyle/>
        <a:p>
          <a:endParaRPr lang="en-IE"/>
        </a:p>
      </dgm:t>
    </dgm:pt>
    <dgm:pt modelId="{2D4F0709-EB36-4A9E-99A3-CF26B82A57E2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IE" smtClean="0">
              <a:solidFill>
                <a:schemeClr val="tx1"/>
              </a:solidFill>
            </a:rPr>
            <a:t>1919</a:t>
          </a:r>
          <a:endParaRPr lang="en-IE" dirty="0">
            <a:solidFill>
              <a:schemeClr val="tx1"/>
            </a:solidFill>
          </a:endParaRPr>
        </a:p>
      </dgm:t>
    </dgm:pt>
    <dgm:pt modelId="{1E0075C1-F278-4306-BB70-4F678BF3CD48}" type="parTrans" cxnId="{0A0657BC-81B8-47C3-951C-429C6431CA53}">
      <dgm:prSet/>
      <dgm:spPr/>
      <dgm:t>
        <a:bodyPr/>
        <a:lstStyle/>
        <a:p>
          <a:endParaRPr lang="en-IE"/>
        </a:p>
      </dgm:t>
    </dgm:pt>
    <dgm:pt modelId="{B705CF02-72C8-4CD3-8DA3-1F473BF0BE8D}" type="sibTrans" cxnId="{0A0657BC-81B8-47C3-951C-429C6431CA53}">
      <dgm:prSet/>
      <dgm:spPr/>
      <dgm:t>
        <a:bodyPr/>
        <a:lstStyle/>
        <a:p>
          <a:endParaRPr lang="en-IE"/>
        </a:p>
      </dgm:t>
    </dgm:pt>
    <dgm:pt modelId="{A1940112-369D-4AA6-B738-6534A8A8AAAB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en-IE" smtClean="0">
              <a:solidFill>
                <a:schemeClr val="tx1"/>
              </a:solidFill>
            </a:rPr>
            <a:t>1921</a:t>
          </a:r>
          <a:endParaRPr lang="en-IE" dirty="0">
            <a:solidFill>
              <a:schemeClr val="tx1"/>
            </a:solidFill>
          </a:endParaRPr>
        </a:p>
      </dgm:t>
    </dgm:pt>
    <dgm:pt modelId="{C4F7C964-C657-4AAA-9C33-2F02FA6F7C1C}" type="parTrans" cxnId="{7598AAE8-BE20-46F0-AE5F-A791EBD47CA7}">
      <dgm:prSet/>
      <dgm:spPr/>
      <dgm:t>
        <a:bodyPr/>
        <a:lstStyle/>
        <a:p>
          <a:endParaRPr lang="en-IE"/>
        </a:p>
      </dgm:t>
    </dgm:pt>
    <dgm:pt modelId="{71451E6B-FAE3-445A-ABEC-BF6EFDCD0698}" type="sibTrans" cxnId="{7598AAE8-BE20-46F0-AE5F-A791EBD47CA7}">
      <dgm:prSet/>
      <dgm:spPr/>
      <dgm:t>
        <a:bodyPr/>
        <a:lstStyle/>
        <a:p>
          <a:endParaRPr lang="en-IE"/>
        </a:p>
      </dgm:t>
    </dgm:pt>
    <dgm:pt modelId="{1A1F1943-4D24-45FE-B841-2A02D964A514}">
      <dgm:prSet phldrT="[Text]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IE" dirty="0"/>
        </a:p>
      </dgm:t>
    </dgm:pt>
    <dgm:pt modelId="{ADE333B0-3DCE-48C0-822F-C4F428C7298D}" type="parTrans" cxnId="{60AE5C02-ED10-4B73-897B-2ABAD7A1FF7D}">
      <dgm:prSet/>
      <dgm:spPr/>
      <dgm:t>
        <a:bodyPr/>
        <a:lstStyle/>
        <a:p>
          <a:endParaRPr lang="en-IE"/>
        </a:p>
      </dgm:t>
    </dgm:pt>
    <dgm:pt modelId="{378D5961-ECE6-4E5B-B36B-F5B12F9ED42C}" type="sibTrans" cxnId="{60AE5C02-ED10-4B73-897B-2ABAD7A1FF7D}">
      <dgm:prSet/>
      <dgm:spPr/>
      <dgm:t>
        <a:bodyPr/>
        <a:lstStyle/>
        <a:p>
          <a:endParaRPr lang="en-IE"/>
        </a:p>
      </dgm:t>
    </dgm:pt>
    <dgm:pt modelId="{449A9AD2-1307-4B60-B2E6-9CFEBAE049C6}" type="pres">
      <dgm:prSet presAssocID="{3D586E40-F86F-41D1-90D0-6EA23C8C788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B5512A05-8BE1-4FA0-8A5D-971ED8EA993F}" type="pres">
      <dgm:prSet presAssocID="{59E7C86B-2627-4BFD-9C86-59E519C30A48}" presName="composite" presStyleCnt="0"/>
      <dgm:spPr/>
    </dgm:pt>
    <dgm:pt modelId="{B944DBBA-8B38-43B1-9C85-72D815E85EC2}" type="pres">
      <dgm:prSet presAssocID="{59E7C86B-2627-4BFD-9C86-59E519C30A48}" presName="parentText" presStyleLbl="alignNode1" presStyleIdx="0" presStyleCnt="3" custLinFactNeighborX="-4795" custLinFactNeighborY="12162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D2DBFDC-6382-463C-9F70-5A9E30EDD91C}" type="pres">
      <dgm:prSet presAssocID="{59E7C86B-2627-4BFD-9C86-59E519C30A48}" presName="descendantText" presStyleLbl="alignAcc1" presStyleIdx="0" presStyleCnt="3" custScaleY="100000" custLinFactNeighborX="311" custLinFactNeighborY="18710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DAFA3ECC-B512-41DD-8DAF-610DEADF829A}" type="pres">
      <dgm:prSet presAssocID="{418A60A2-43BD-459E-B893-158B7AAF3844}" presName="sp" presStyleCnt="0"/>
      <dgm:spPr/>
    </dgm:pt>
    <dgm:pt modelId="{8587B55B-A5BD-4C58-9EE4-4BA108D15089}" type="pres">
      <dgm:prSet presAssocID="{2D4F0709-EB36-4A9E-99A3-CF26B82A57E2}" presName="composite" presStyleCnt="0"/>
      <dgm:spPr/>
    </dgm:pt>
    <dgm:pt modelId="{A43C336E-D0D6-486E-BC21-DA65ADE07062}" type="pres">
      <dgm:prSet presAssocID="{2D4F0709-EB36-4A9E-99A3-CF26B82A57E2}" presName="parentText" presStyleLbl="alignNode1" presStyleIdx="1" presStyleCnt="3" custLinFactNeighborX="-4795" custLinFactNeighborY="6844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23E13A5-90A0-4BF5-9A29-FD18A21174B1}" type="pres">
      <dgm:prSet presAssocID="{2D4F0709-EB36-4A9E-99A3-CF26B82A57E2}" presName="descendantText" presStyleLbl="alignAcc1" presStyleIdx="1" presStyleCnt="3" custLinFactNeighborX="753" custLinFactNeighborY="10529">
        <dgm:presLayoutVars>
          <dgm:bulletEnabled val="1"/>
        </dgm:presLayoutVars>
      </dgm:prSet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n-IE"/>
        </a:p>
      </dgm:t>
    </dgm:pt>
    <dgm:pt modelId="{08975366-62B0-460D-BD55-76D76EFC6637}" type="pres">
      <dgm:prSet presAssocID="{B705CF02-72C8-4CD3-8DA3-1F473BF0BE8D}" presName="sp" presStyleCnt="0"/>
      <dgm:spPr/>
    </dgm:pt>
    <dgm:pt modelId="{699A34B4-AC0B-433E-AB7C-5288F92CF095}" type="pres">
      <dgm:prSet presAssocID="{A1940112-369D-4AA6-B738-6534A8A8AAAB}" presName="composite" presStyleCnt="0"/>
      <dgm:spPr/>
    </dgm:pt>
    <dgm:pt modelId="{F6935662-3AEC-4CF6-95F4-C2320327560A}" type="pres">
      <dgm:prSet presAssocID="{A1940112-369D-4AA6-B738-6534A8A8AAAB}" presName="parentText" presStyleLbl="alignNode1" presStyleIdx="2" presStyleCnt="3" custLinFactNeighborX="-1264" custLinFactNeighborY="499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CDAD55A-E702-4B88-AE4A-ABE3E39949BD}" type="pres">
      <dgm:prSet presAssocID="{A1940112-369D-4AA6-B738-6534A8A8AAA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0A0657BC-81B8-47C3-951C-429C6431CA53}" srcId="{3D586E40-F86F-41D1-90D0-6EA23C8C7880}" destId="{2D4F0709-EB36-4A9E-99A3-CF26B82A57E2}" srcOrd="1" destOrd="0" parTransId="{1E0075C1-F278-4306-BB70-4F678BF3CD48}" sibTransId="{B705CF02-72C8-4CD3-8DA3-1F473BF0BE8D}"/>
    <dgm:cxn modelId="{60AE5C02-ED10-4B73-897B-2ABAD7A1FF7D}" srcId="{A1940112-369D-4AA6-B738-6534A8A8AAAB}" destId="{1A1F1943-4D24-45FE-B841-2A02D964A514}" srcOrd="0" destOrd="0" parTransId="{ADE333B0-3DCE-48C0-822F-C4F428C7298D}" sibTransId="{378D5961-ECE6-4E5B-B36B-F5B12F9ED42C}"/>
    <dgm:cxn modelId="{0F3BA813-BD3A-487A-9BF1-AF8738FCA8EE}" srcId="{59E7C86B-2627-4BFD-9C86-59E519C30A48}" destId="{3BE02863-9A4B-4BFB-AB47-F951870FA853}" srcOrd="0" destOrd="0" parTransId="{11776B35-A32F-4CB0-B8E7-DFE9229270EA}" sibTransId="{A7F8F6E5-BDA4-48FD-B752-677788CF30EE}"/>
    <dgm:cxn modelId="{52D3BA74-A101-40DD-944D-AEAE391B5AA6}" type="presOf" srcId="{3BE02863-9A4B-4BFB-AB47-F951870FA853}" destId="{9D2DBFDC-6382-463C-9F70-5A9E30EDD91C}" srcOrd="0" destOrd="0" presId="urn:microsoft.com/office/officeart/2005/8/layout/chevron2"/>
    <dgm:cxn modelId="{E8D4D829-A9FE-4F77-A763-B0B643FF6FF0}" type="presOf" srcId="{A1940112-369D-4AA6-B738-6534A8A8AAAB}" destId="{F6935662-3AEC-4CF6-95F4-C2320327560A}" srcOrd="0" destOrd="0" presId="urn:microsoft.com/office/officeart/2005/8/layout/chevron2"/>
    <dgm:cxn modelId="{0AD8F675-3131-44EE-94B8-9A6FE6CAE2FF}" type="presOf" srcId="{1A1F1943-4D24-45FE-B841-2A02D964A514}" destId="{1CDAD55A-E702-4B88-AE4A-ABE3E39949BD}" srcOrd="0" destOrd="0" presId="urn:microsoft.com/office/officeart/2005/8/layout/chevron2"/>
    <dgm:cxn modelId="{E6E0676B-5AD6-4AD0-BD35-B89F3A253B2E}" type="presOf" srcId="{3D586E40-F86F-41D1-90D0-6EA23C8C7880}" destId="{449A9AD2-1307-4B60-B2E6-9CFEBAE049C6}" srcOrd="0" destOrd="0" presId="urn:microsoft.com/office/officeart/2005/8/layout/chevron2"/>
    <dgm:cxn modelId="{7598AAE8-BE20-46F0-AE5F-A791EBD47CA7}" srcId="{3D586E40-F86F-41D1-90D0-6EA23C8C7880}" destId="{A1940112-369D-4AA6-B738-6534A8A8AAAB}" srcOrd="2" destOrd="0" parTransId="{C4F7C964-C657-4AAA-9C33-2F02FA6F7C1C}" sibTransId="{71451E6B-FAE3-445A-ABEC-BF6EFDCD0698}"/>
    <dgm:cxn modelId="{62457201-3B2A-4D33-AB95-E0A82A9650AE}" srcId="{3D586E40-F86F-41D1-90D0-6EA23C8C7880}" destId="{59E7C86B-2627-4BFD-9C86-59E519C30A48}" srcOrd="0" destOrd="0" parTransId="{D7780857-593F-4331-B86D-AEFCD66EA321}" sibTransId="{418A60A2-43BD-459E-B893-158B7AAF3844}"/>
    <dgm:cxn modelId="{12CA3B36-F68F-4070-B51C-E1230143F375}" type="presOf" srcId="{2D4F0709-EB36-4A9E-99A3-CF26B82A57E2}" destId="{A43C336E-D0D6-486E-BC21-DA65ADE07062}" srcOrd="0" destOrd="0" presId="urn:microsoft.com/office/officeart/2005/8/layout/chevron2"/>
    <dgm:cxn modelId="{3C2BF10F-4A18-4692-ADDA-657EB3CD595E}" type="presOf" srcId="{59E7C86B-2627-4BFD-9C86-59E519C30A48}" destId="{B944DBBA-8B38-43B1-9C85-72D815E85EC2}" srcOrd="0" destOrd="0" presId="urn:microsoft.com/office/officeart/2005/8/layout/chevron2"/>
    <dgm:cxn modelId="{0707C009-8E7E-4634-BEBA-5B3B18E026F6}" type="presParOf" srcId="{449A9AD2-1307-4B60-B2E6-9CFEBAE049C6}" destId="{B5512A05-8BE1-4FA0-8A5D-971ED8EA993F}" srcOrd="0" destOrd="0" presId="urn:microsoft.com/office/officeart/2005/8/layout/chevron2"/>
    <dgm:cxn modelId="{5AEE2DCA-D0DD-4A52-A3BD-86AC863F9808}" type="presParOf" srcId="{B5512A05-8BE1-4FA0-8A5D-971ED8EA993F}" destId="{B944DBBA-8B38-43B1-9C85-72D815E85EC2}" srcOrd="0" destOrd="0" presId="urn:microsoft.com/office/officeart/2005/8/layout/chevron2"/>
    <dgm:cxn modelId="{FC492F5C-12BA-4D1C-A91C-50BB6F51D876}" type="presParOf" srcId="{B5512A05-8BE1-4FA0-8A5D-971ED8EA993F}" destId="{9D2DBFDC-6382-463C-9F70-5A9E30EDD91C}" srcOrd="1" destOrd="0" presId="urn:microsoft.com/office/officeart/2005/8/layout/chevron2"/>
    <dgm:cxn modelId="{3FEC82E3-AEA8-4239-8EAC-0F46A9384D8E}" type="presParOf" srcId="{449A9AD2-1307-4B60-B2E6-9CFEBAE049C6}" destId="{DAFA3ECC-B512-41DD-8DAF-610DEADF829A}" srcOrd="1" destOrd="0" presId="urn:microsoft.com/office/officeart/2005/8/layout/chevron2"/>
    <dgm:cxn modelId="{5C524C91-C2BF-4686-A676-D58DC1565A51}" type="presParOf" srcId="{449A9AD2-1307-4B60-B2E6-9CFEBAE049C6}" destId="{8587B55B-A5BD-4C58-9EE4-4BA108D15089}" srcOrd="2" destOrd="0" presId="urn:microsoft.com/office/officeart/2005/8/layout/chevron2"/>
    <dgm:cxn modelId="{E9DD5F76-2674-460A-8832-6F4EF3692265}" type="presParOf" srcId="{8587B55B-A5BD-4C58-9EE4-4BA108D15089}" destId="{A43C336E-D0D6-486E-BC21-DA65ADE07062}" srcOrd="0" destOrd="0" presId="urn:microsoft.com/office/officeart/2005/8/layout/chevron2"/>
    <dgm:cxn modelId="{CA703A46-F31A-4632-890D-23BBD1952ACB}" type="presParOf" srcId="{8587B55B-A5BD-4C58-9EE4-4BA108D15089}" destId="{223E13A5-90A0-4BF5-9A29-FD18A21174B1}" srcOrd="1" destOrd="0" presId="urn:microsoft.com/office/officeart/2005/8/layout/chevron2"/>
    <dgm:cxn modelId="{6E554A10-C3C7-4056-AE2C-1C8840008F9D}" type="presParOf" srcId="{449A9AD2-1307-4B60-B2E6-9CFEBAE049C6}" destId="{08975366-62B0-460D-BD55-76D76EFC6637}" srcOrd="3" destOrd="0" presId="urn:microsoft.com/office/officeart/2005/8/layout/chevron2"/>
    <dgm:cxn modelId="{C6886BD8-4459-46D6-A051-0F2EA3818789}" type="presParOf" srcId="{449A9AD2-1307-4B60-B2E6-9CFEBAE049C6}" destId="{699A34B4-AC0B-433E-AB7C-5288F92CF095}" srcOrd="4" destOrd="0" presId="urn:microsoft.com/office/officeart/2005/8/layout/chevron2"/>
    <dgm:cxn modelId="{407B3583-4873-4627-BDE4-63EAB9E96DBB}" type="presParOf" srcId="{699A34B4-AC0B-433E-AB7C-5288F92CF095}" destId="{F6935662-3AEC-4CF6-95F4-C2320327560A}" srcOrd="0" destOrd="0" presId="urn:microsoft.com/office/officeart/2005/8/layout/chevron2"/>
    <dgm:cxn modelId="{725F63DE-BAFA-4791-B816-05BB5EC8C990}" type="presParOf" srcId="{699A34B4-AC0B-433E-AB7C-5288F92CF095}" destId="{1CDAD55A-E702-4B88-AE4A-ABE3E39949B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4DBBA-8B38-43B1-9C85-72D815E85EC2}">
      <dsp:nvSpPr>
        <dsp:cNvPr id="0" name=""/>
        <dsp:cNvSpPr/>
      </dsp:nvSpPr>
      <dsp:spPr>
        <a:xfrm rot="5400000">
          <a:off x="-142198" y="252002"/>
          <a:ext cx="947988" cy="663591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>
              <a:solidFill>
                <a:schemeClr val="tx1"/>
              </a:solidFill>
            </a:rPr>
            <a:t>1801</a:t>
          </a:r>
          <a:endParaRPr lang="en-IE" sz="1800" kern="1200" dirty="0">
            <a:solidFill>
              <a:schemeClr val="tx1"/>
            </a:solidFill>
          </a:endParaRPr>
        </a:p>
      </dsp:txBody>
      <dsp:txXfrm rot="-5400000">
        <a:off x="1" y="441600"/>
        <a:ext cx="663591" cy="284397"/>
      </dsp:txXfrm>
    </dsp:sp>
    <dsp:sp modelId="{9D2DBFDC-6382-463C-9F70-5A9E30EDD91C}">
      <dsp:nvSpPr>
        <dsp:cNvPr id="0" name=""/>
        <dsp:cNvSpPr/>
      </dsp:nvSpPr>
      <dsp:spPr>
        <a:xfrm rot="5400000">
          <a:off x="2291951" y="-1511999"/>
          <a:ext cx="616192" cy="3872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3C336E-D0D6-486E-BC21-DA65ADE07062}">
      <dsp:nvSpPr>
        <dsp:cNvPr id="0" name=""/>
        <dsp:cNvSpPr/>
      </dsp:nvSpPr>
      <dsp:spPr>
        <a:xfrm rot="5400000">
          <a:off x="-142198" y="936004"/>
          <a:ext cx="947988" cy="663591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>
              <a:solidFill>
                <a:schemeClr val="tx1"/>
              </a:solidFill>
            </a:rPr>
            <a:t>1829</a:t>
          </a:r>
          <a:endParaRPr lang="en-IE" sz="1800" kern="1200" dirty="0">
            <a:solidFill>
              <a:schemeClr val="tx1"/>
            </a:solidFill>
          </a:endParaRPr>
        </a:p>
      </dsp:txBody>
      <dsp:txXfrm rot="-5400000">
        <a:off x="1" y="1125602"/>
        <a:ext cx="663591" cy="284397"/>
      </dsp:txXfrm>
    </dsp:sp>
    <dsp:sp modelId="{223E13A5-90A0-4BF5-9A29-FD18A21174B1}">
      <dsp:nvSpPr>
        <dsp:cNvPr id="0" name=""/>
        <dsp:cNvSpPr/>
      </dsp:nvSpPr>
      <dsp:spPr>
        <a:xfrm rot="5400000">
          <a:off x="2291951" y="-827998"/>
          <a:ext cx="616192" cy="3872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3600" kern="1200" dirty="0"/>
        </a:p>
      </dsp:txBody>
      <dsp:txXfrm rot="-5400000">
        <a:off x="663591" y="830442"/>
        <a:ext cx="3842832" cy="556032"/>
      </dsp:txXfrm>
    </dsp:sp>
    <dsp:sp modelId="{F6935662-3AEC-4CF6-95F4-C2320327560A}">
      <dsp:nvSpPr>
        <dsp:cNvPr id="0" name=""/>
        <dsp:cNvSpPr/>
      </dsp:nvSpPr>
      <dsp:spPr>
        <a:xfrm rot="5400000">
          <a:off x="-142198" y="1641250"/>
          <a:ext cx="947988" cy="663591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>
              <a:solidFill>
                <a:schemeClr val="tx1"/>
              </a:solidFill>
            </a:rPr>
            <a:t>1845</a:t>
          </a:r>
          <a:endParaRPr lang="en-IE" sz="1800" kern="1200" dirty="0">
            <a:solidFill>
              <a:schemeClr val="tx1"/>
            </a:solidFill>
          </a:endParaRPr>
        </a:p>
      </dsp:txBody>
      <dsp:txXfrm rot="-5400000">
        <a:off x="1" y="1830848"/>
        <a:ext cx="663591" cy="284397"/>
      </dsp:txXfrm>
    </dsp:sp>
    <dsp:sp modelId="{1CDAD55A-E702-4B88-AE4A-ABE3E39949BD}">
      <dsp:nvSpPr>
        <dsp:cNvPr id="0" name=""/>
        <dsp:cNvSpPr/>
      </dsp:nvSpPr>
      <dsp:spPr>
        <a:xfrm rot="5400000">
          <a:off x="2291951" y="-143997"/>
          <a:ext cx="616192" cy="3872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3600" kern="1200" dirty="0"/>
        </a:p>
      </dsp:txBody>
      <dsp:txXfrm rot="-5400000">
        <a:off x="663591" y="1514443"/>
        <a:ext cx="3842832" cy="5560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4DBBA-8B38-43B1-9C85-72D815E85EC2}">
      <dsp:nvSpPr>
        <dsp:cNvPr id="0" name=""/>
        <dsp:cNvSpPr/>
      </dsp:nvSpPr>
      <dsp:spPr>
        <a:xfrm rot="5400000">
          <a:off x="-142198" y="258723"/>
          <a:ext cx="947988" cy="663591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smtClean="0">
              <a:solidFill>
                <a:schemeClr val="tx1"/>
              </a:solidFill>
            </a:rPr>
            <a:t>1916</a:t>
          </a:r>
          <a:endParaRPr lang="en-IE" sz="1800" kern="1200" dirty="0">
            <a:solidFill>
              <a:schemeClr val="tx1"/>
            </a:solidFill>
          </a:endParaRPr>
        </a:p>
      </dsp:txBody>
      <dsp:txXfrm rot="-5400000">
        <a:off x="1" y="448321"/>
        <a:ext cx="663591" cy="284397"/>
      </dsp:txXfrm>
    </dsp:sp>
    <dsp:sp modelId="{9D2DBFDC-6382-463C-9F70-5A9E30EDD91C}">
      <dsp:nvSpPr>
        <dsp:cNvPr id="0" name=""/>
        <dsp:cNvSpPr/>
      </dsp:nvSpPr>
      <dsp:spPr>
        <a:xfrm rot="5400000">
          <a:off x="2291951" y="-1511839"/>
          <a:ext cx="616192" cy="3872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3600" kern="1200" dirty="0"/>
        </a:p>
      </dsp:txBody>
      <dsp:txXfrm rot="-5400000">
        <a:off x="663591" y="146601"/>
        <a:ext cx="3842832" cy="556032"/>
      </dsp:txXfrm>
    </dsp:sp>
    <dsp:sp modelId="{A43C336E-D0D6-486E-BC21-DA65ADE07062}">
      <dsp:nvSpPr>
        <dsp:cNvPr id="0" name=""/>
        <dsp:cNvSpPr/>
      </dsp:nvSpPr>
      <dsp:spPr>
        <a:xfrm rot="5400000">
          <a:off x="-142198" y="957220"/>
          <a:ext cx="947988" cy="663591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smtClean="0">
              <a:solidFill>
                <a:schemeClr val="tx1"/>
              </a:solidFill>
            </a:rPr>
            <a:t>1919</a:t>
          </a:r>
          <a:endParaRPr lang="en-IE" sz="1800" kern="1200" dirty="0">
            <a:solidFill>
              <a:schemeClr val="tx1"/>
            </a:solidFill>
          </a:endParaRPr>
        </a:p>
      </dsp:txBody>
      <dsp:txXfrm rot="-5400000">
        <a:off x="1" y="1146818"/>
        <a:ext cx="663591" cy="284397"/>
      </dsp:txXfrm>
    </dsp:sp>
    <dsp:sp modelId="{223E13A5-90A0-4BF5-9A29-FD18A21174B1}">
      <dsp:nvSpPr>
        <dsp:cNvPr id="0" name=""/>
        <dsp:cNvSpPr/>
      </dsp:nvSpPr>
      <dsp:spPr>
        <a:xfrm rot="5400000">
          <a:off x="2291951" y="-813339"/>
          <a:ext cx="616192" cy="3872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935662-3AEC-4CF6-95F4-C2320327560A}">
      <dsp:nvSpPr>
        <dsp:cNvPr id="0" name=""/>
        <dsp:cNvSpPr/>
      </dsp:nvSpPr>
      <dsp:spPr>
        <a:xfrm rot="5400000">
          <a:off x="-142198" y="1642482"/>
          <a:ext cx="947988" cy="663591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smtClean="0">
              <a:solidFill>
                <a:schemeClr val="tx1"/>
              </a:solidFill>
            </a:rPr>
            <a:t>1921</a:t>
          </a:r>
          <a:endParaRPr lang="en-IE" sz="1800" kern="1200" dirty="0">
            <a:solidFill>
              <a:schemeClr val="tx1"/>
            </a:solidFill>
          </a:endParaRPr>
        </a:p>
      </dsp:txBody>
      <dsp:txXfrm rot="-5400000">
        <a:off x="1" y="1832080"/>
        <a:ext cx="663591" cy="284397"/>
      </dsp:txXfrm>
    </dsp:sp>
    <dsp:sp modelId="{1CDAD55A-E702-4B88-AE4A-ABE3E39949BD}">
      <dsp:nvSpPr>
        <dsp:cNvPr id="0" name=""/>
        <dsp:cNvSpPr/>
      </dsp:nvSpPr>
      <dsp:spPr>
        <a:xfrm rot="5400000">
          <a:off x="2291951" y="-129307"/>
          <a:ext cx="616192" cy="387291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2860" rIns="22860" bIns="228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3600" kern="1200" dirty="0"/>
        </a:p>
      </dsp:txBody>
      <dsp:txXfrm rot="-5400000">
        <a:off x="663591" y="1529133"/>
        <a:ext cx="3842832" cy="5560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31049A-D978-4A98-963B-F17243BA411E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EF6ED-2B2B-46F4-A7C3-6A4E902B56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867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F6ED-2B2B-46F4-A7C3-6A4E902B565A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493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err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F6ED-2B2B-46F4-A7C3-6A4E902B565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414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F6ED-2B2B-46F4-A7C3-6A4E902B565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391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F6ED-2B2B-46F4-A7C3-6A4E902B565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249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F6ED-2B2B-46F4-A7C3-6A4E902B565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891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F6ED-2B2B-46F4-A7C3-6A4E902B565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263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F6ED-2B2B-46F4-A7C3-6A4E902B565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555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EF6ED-2B2B-46F4-A7C3-6A4E902B565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903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39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23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5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71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51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114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23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04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63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140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7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0917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629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786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654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174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32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37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96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35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4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4B8DD-E263-4368-A087-B9D4AA718CFC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F6277-B6DA-4819-9DE5-A198A10A3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83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4B8DD-E263-4368-A087-B9D4AA718CFC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6277-B6DA-4819-9DE5-A198A10A3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49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4B8DD-E263-4368-A087-B9D4AA718CF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09/12/2019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F6277-B6DA-4819-9DE5-A198A10A311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435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kaboutireland.ie/learning-zone/primary-students/subjects/history/history-the-full-story/history-timeline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20131801">
            <a:off x="7718280" y="3430052"/>
            <a:ext cx="4506965" cy="30168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36" y="145711"/>
            <a:ext cx="3692856" cy="2216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33426" y="3595760"/>
            <a:ext cx="3663219" cy="26853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1525" y="2603541"/>
            <a:ext cx="87318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6600" b="1" dirty="0" smtClean="0">
                <a:latin typeface="Segoe Print" panose="02000600000000000000" pitchFamily="2" charset="0"/>
              </a:rPr>
              <a:t>Amlíne na hÉireann</a:t>
            </a:r>
            <a:endParaRPr lang="ga-IE" sz="6600" b="1" dirty="0">
              <a:latin typeface="Segoe Print" panose="02000600000000000000" pitchFamily="2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49349">
            <a:off x="4306648" y="114370"/>
            <a:ext cx="4465638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1763" y="145711"/>
            <a:ext cx="2030569" cy="3468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2345" y="4320000"/>
            <a:ext cx="4283600" cy="231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579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úpa 1"/>
          <p:cNvGrpSpPr/>
          <p:nvPr/>
        </p:nvGrpSpPr>
        <p:grpSpPr>
          <a:xfrm>
            <a:off x="-12000" y="5886714"/>
            <a:ext cx="12204000" cy="1118107"/>
            <a:chOff x="-738011" y="2042481"/>
            <a:chExt cx="12204000" cy="1118107"/>
          </a:xfrm>
        </p:grpSpPr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1469989" y="2743767"/>
              <a:ext cx="645920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6000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9" name="Rectangle 16"/>
            <p:cNvSpPr>
              <a:spLocks noChangeArrowheads="1"/>
            </p:cNvSpPr>
            <p:nvPr/>
          </p:nvSpPr>
          <p:spPr bwMode="auto">
            <a:xfrm>
              <a:off x="364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4000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0" name="Rectangle 17"/>
            <p:cNvSpPr>
              <a:spLocks noChangeArrowheads="1"/>
            </p:cNvSpPr>
            <p:nvPr/>
          </p:nvSpPr>
          <p:spPr bwMode="auto">
            <a:xfrm>
              <a:off x="580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1" name="Rectangle 18"/>
            <p:cNvSpPr>
              <a:spLocks noChangeArrowheads="1"/>
            </p:cNvSpPr>
            <p:nvPr/>
          </p:nvSpPr>
          <p:spPr bwMode="auto">
            <a:xfrm>
              <a:off x="8129989" y="2743767"/>
              <a:ext cx="307481" cy="4168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2" name="Rectangle 19"/>
            <p:cNvSpPr>
              <a:spLocks noChangeArrowheads="1"/>
            </p:cNvSpPr>
            <p:nvPr/>
          </p:nvSpPr>
          <p:spPr bwMode="auto">
            <a:xfrm>
              <a:off x="10127989" y="2743767"/>
              <a:ext cx="642796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3" name="Rectangle 4"/>
            <p:cNvSpPr>
              <a:spLocks noChangeArrowheads="1"/>
            </p:cNvSpPr>
            <p:nvPr/>
          </p:nvSpPr>
          <p:spPr bwMode="auto">
            <a:xfrm>
              <a:off x="-738011" y="2457388"/>
              <a:ext cx="12204000" cy="267395"/>
            </a:xfrm>
            <a:prstGeom prst="rect">
              <a:avLst/>
            </a:prstGeom>
            <a:solidFill>
              <a:srgbClr val="E5405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rgbClr val="000000"/>
                </a:solidFill>
              </a:endParaRPr>
            </a:p>
          </p:txBody>
        </p:sp>
        <p:grpSp>
          <p:nvGrpSpPr>
            <p:cNvPr id="74" name="Grúpa 45"/>
            <p:cNvGrpSpPr/>
            <p:nvPr/>
          </p:nvGrpSpPr>
          <p:grpSpPr>
            <a:xfrm>
              <a:off x="701989" y="2042481"/>
              <a:ext cx="9720000" cy="776677"/>
              <a:chOff x="701989" y="2042481"/>
              <a:chExt cx="9720000" cy="776677"/>
            </a:xfrm>
          </p:grpSpPr>
          <p:sp>
            <p:nvSpPr>
              <p:cNvPr id="76" name="Line 6"/>
              <p:cNvSpPr>
                <a:spLocks noChangeShapeType="1"/>
              </p:cNvSpPr>
              <p:nvPr/>
            </p:nvSpPr>
            <p:spPr bwMode="auto">
              <a:xfrm>
                <a:off x="394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Line 7"/>
              <p:cNvSpPr>
                <a:spLocks noChangeShapeType="1"/>
              </p:cNvSpPr>
              <p:nvPr/>
            </p:nvSpPr>
            <p:spPr bwMode="auto">
              <a:xfrm>
                <a:off x="502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Line 8"/>
              <p:cNvSpPr>
                <a:spLocks noChangeShapeType="1"/>
              </p:cNvSpPr>
              <p:nvPr/>
            </p:nvSpPr>
            <p:spPr bwMode="auto">
              <a:xfrm>
                <a:off x="610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Line 9"/>
              <p:cNvSpPr>
                <a:spLocks noChangeShapeType="1"/>
              </p:cNvSpPr>
              <p:nvPr/>
            </p:nvSpPr>
            <p:spPr bwMode="auto">
              <a:xfrm>
                <a:off x="718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Line 10"/>
              <p:cNvSpPr>
                <a:spLocks noChangeShapeType="1"/>
              </p:cNvSpPr>
              <p:nvPr/>
            </p:nvSpPr>
            <p:spPr bwMode="auto">
              <a:xfrm>
                <a:off x="8261989" y="2042481"/>
                <a:ext cx="0" cy="775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Line 11"/>
              <p:cNvSpPr>
                <a:spLocks noChangeShapeType="1"/>
              </p:cNvSpPr>
              <p:nvPr/>
            </p:nvSpPr>
            <p:spPr bwMode="auto">
              <a:xfrm>
                <a:off x="934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Line 12"/>
              <p:cNvSpPr>
                <a:spLocks noChangeShapeType="1"/>
              </p:cNvSpPr>
              <p:nvPr/>
            </p:nvSpPr>
            <p:spPr bwMode="auto">
              <a:xfrm>
                <a:off x="1042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Line 5"/>
              <p:cNvSpPr>
                <a:spLocks noChangeShapeType="1"/>
              </p:cNvSpPr>
              <p:nvPr/>
            </p:nvSpPr>
            <p:spPr bwMode="auto">
              <a:xfrm>
                <a:off x="70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Line 5"/>
              <p:cNvSpPr>
                <a:spLocks noChangeShapeType="1"/>
              </p:cNvSpPr>
              <p:nvPr/>
            </p:nvSpPr>
            <p:spPr bwMode="auto">
              <a:xfrm>
                <a:off x="178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Line 5"/>
              <p:cNvSpPr>
                <a:spLocks noChangeShapeType="1"/>
              </p:cNvSpPr>
              <p:nvPr/>
            </p:nvSpPr>
            <p:spPr bwMode="auto">
              <a:xfrm>
                <a:off x="286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5" name="Rectangle 15"/>
            <p:cNvSpPr>
              <a:spLocks noChangeArrowheads="1"/>
            </p:cNvSpPr>
            <p:nvPr/>
          </p:nvSpPr>
          <p:spPr bwMode="auto">
            <a:xfrm>
              <a:off x="-690011" y="2743767"/>
              <a:ext cx="1152643" cy="336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8000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3" name="Rectangle 122"/>
          <p:cNvSpPr/>
          <p:nvPr/>
        </p:nvSpPr>
        <p:spPr bwMode="auto">
          <a:xfrm>
            <a:off x="125526" y="972000"/>
            <a:ext cx="6372000" cy="2844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Tw Cen MT" panose="020B0602020104020603" pitchFamily="34" charset="0"/>
              </a:rPr>
              <a:t>S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aighdiúirí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ba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ea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na Normannaigh a tháinig ó Thuaisceart na Fraince ar dtús. Sa bhliain 1066 fuair na Normannaigh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bua ar na Sasanaigh ag Cath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Hastings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bhí siad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 gcumhacht i Sasana ó shin i leith. Is sa bhliain 1169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tháinig an chéad bhuíon Normannach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on </a:t>
            </a:r>
            <a:r>
              <a:rPr 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mBreatain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b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go hÉirinn. Faoin mbliain 1171 bhí Baile Átha Cliath,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Port Láirge agus roinnt áiteanna eile faoi smacht ag an rí Angla-Normannach, Anraí II. Faoin mbliain 1250 bhí dhá thrian den tír faoi smacht na Normannach. </a:t>
            </a:r>
            <a:endParaRPr lang="ga-IE" sz="2000" dirty="0">
              <a:solidFill>
                <a:srgbClr val="AD875D"/>
              </a:solidFill>
              <a:latin typeface="Tw Cen MT" panose="020B0602020104020603" pitchFamily="34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125527" y="3954774"/>
            <a:ext cx="6372000" cy="2052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Thóg na Normannaigh caisleáin ar fud na hÉireann. Caisleáin adhmaid a thóg siad ar dtús, ach cuireadh foirgnimh láidre chloiche ina n-áit ina dhiaidh sin. Thóg siad na caisleáin chun iad féin a chosaint ar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dhreamanna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 bhíodh ag iarraidh seilbh a fháil ar a gcuid tailte.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Áit chónaithe ba ea na caisleáin freisin don tiarna agus dá theaghlach.</a:t>
            </a:r>
            <a:endParaRPr lang="ga-IE" altLang="ga-I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Rounded Rectangle 66"/>
          <p:cNvSpPr/>
          <p:nvPr/>
        </p:nvSpPr>
        <p:spPr bwMode="auto">
          <a:xfrm>
            <a:off x="125527" y="122056"/>
            <a:ext cx="5049523" cy="818848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altLang="en-US" sz="44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Ré na Normannach</a:t>
            </a:r>
            <a:endParaRPr lang="ga-IE" altLang="en-US" sz="440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664" y="82262"/>
            <a:ext cx="4283600" cy="231216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664" y="2594236"/>
            <a:ext cx="5190078" cy="325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6786740" y="4968000"/>
            <a:ext cx="5004000" cy="792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ga-IE" dirty="0" smtClean="0">
                <a:latin typeface="Arial" panose="020B0604020202020204" pitchFamily="34" charset="0"/>
                <a:cs typeface="Arial" panose="020B0604020202020204" pitchFamily="34" charset="0"/>
              </a:rPr>
              <a:t>Diarmaid Mac Murchú! An cuimhin l</a:t>
            </a:r>
            <a:r>
              <a:rPr lang="en-IE" dirty="0" smtClean="0">
                <a:latin typeface="Arial" panose="020B0604020202020204" pitchFamily="34" charset="0"/>
                <a:cs typeface="Arial" panose="020B0604020202020204" pitchFamily="34" charset="0"/>
              </a:rPr>
              <a:t>eat</a:t>
            </a:r>
            <a:r>
              <a:rPr lang="ga-IE" dirty="0" smtClean="0">
                <a:latin typeface="Arial" panose="020B0604020202020204" pitchFamily="34" charset="0"/>
                <a:cs typeface="Arial" panose="020B0604020202020204" pitchFamily="34" charset="0"/>
              </a:rPr>
              <a:t> scéal </a:t>
            </a:r>
            <a:r>
              <a:rPr lang="ga-I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Strongb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ow</a:t>
            </a:r>
            <a:r>
              <a:rPr lang="ga-IE" dirty="0" smtClean="0">
                <a:latin typeface="Arial" panose="020B0604020202020204" pitchFamily="34" charset="0"/>
                <a:cs typeface="Arial" panose="020B0604020202020204" pitchFamily="34" charset="0"/>
              </a:rPr>
              <a:t> agus Aoife?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Féach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Thart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Rang 4)</a:t>
            </a:r>
            <a:endParaRPr lang="ga-IE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 bwMode="auto">
          <a:xfrm>
            <a:off x="6203505" y="4960075"/>
            <a:ext cx="5623223" cy="807846"/>
            <a:chOff x="1059237" y="4299420"/>
            <a:chExt cx="5528633" cy="994436"/>
          </a:xfrm>
          <a:solidFill>
            <a:schemeClr val="bg2">
              <a:lumMod val="75000"/>
            </a:schemeClr>
          </a:solidFill>
        </p:grpSpPr>
        <p:sp>
          <p:nvSpPr>
            <p:cNvPr id="29" name="Rectangle 28"/>
            <p:cNvSpPr>
              <a:spLocks/>
            </p:cNvSpPr>
            <p:nvPr/>
          </p:nvSpPr>
          <p:spPr>
            <a:xfrm>
              <a:off x="1632649" y="4299420"/>
              <a:ext cx="4955221" cy="994436"/>
            </a:xfrm>
            <a:prstGeom prst="rect">
              <a:avLst/>
            </a:prstGeom>
            <a:solidFill>
              <a:srgbClr val="DB736A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ga-IE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 cuimhin leat cé a thug cuireadh do na Normannaigh teacht go hÉirinn?</a:t>
              </a:r>
              <a:endParaRPr lang="ga-I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059237" y="4383342"/>
              <a:ext cx="608212" cy="761502"/>
            </a:xfrm>
            <a:prstGeom prst="ellipse">
              <a:avLst/>
            </a:prstGeom>
            <a:solidFill>
              <a:srgbClr val="DB736A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4400" b="1" dirty="0"/>
                <a:t>?</a:t>
              </a:r>
            </a:p>
          </p:txBody>
        </p:sp>
      </p:grpSp>
      <p:sp>
        <p:nvSpPr>
          <p:cNvPr id="59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0285200" y="6307200"/>
            <a:ext cx="324000" cy="25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61" name="Text Box 32"/>
          <p:cNvSpPr txBox="1">
            <a:spLocks noChangeArrowheads="1"/>
          </p:cNvSpPr>
          <p:nvPr/>
        </p:nvSpPr>
        <p:spPr bwMode="auto">
          <a:xfrm>
            <a:off x="8988000" y="5805334"/>
            <a:ext cx="625790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>
                <a:latin typeface="Calibri" pitchFamily="34" charset="0"/>
              </a:rPr>
              <a:t>AD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2" name="Line 33"/>
          <p:cNvSpPr>
            <a:spLocks noChangeShapeType="1"/>
          </p:cNvSpPr>
          <p:nvPr/>
        </p:nvSpPr>
        <p:spPr bwMode="auto">
          <a:xfrm flipV="1">
            <a:off x="9613790" y="6058212"/>
            <a:ext cx="2282942" cy="1964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63" name="Text Box 31"/>
          <p:cNvSpPr txBox="1">
            <a:spLocks noChangeArrowheads="1"/>
          </p:cNvSpPr>
          <p:nvPr/>
        </p:nvSpPr>
        <p:spPr bwMode="auto">
          <a:xfrm>
            <a:off x="8184709" y="5806800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 err="1">
                <a:latin typeface="Calibri" pitchFamily="34" charset="0"/>
              </a:rPr>
              <a:t>RCh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4" name="Line 34"/>
          <p:cNvSpPr>
            <a:spLocks noChangeShapeType="1"/>
          </p:cNvSpPr>
          <p:nvPr/>
        </p:nvSpPr>
        <p:spPr bwMode="auto">
          <a:xfrm flipH="1">
            <a:off x="7392546" y="6086487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65" name="Line 10"/>
          <p:cNvSpPr>
            <a:spLocks noChangeShapeType="1"/>
          </p:cNvSpPr>
          <p:nvPr/>
        </p:nvSpPr>
        <p:spPr bwMode="auto">
          <a:xfrm>
            <a:off x="8988000" y="5886714"/>
            <a:ext cx="0" cy="7750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86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87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9774000" y="6588221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7614000" y="6586308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0" name="Rectangle 19"/>
          <p:cNvSpPr>
            <a:spLocks noChangeArrowheads="1"/>
          </p:cNvSpPr>
          <p:nvPr/>
        </p:nvSpPr>
        <p:spPr bwMode="auto">
          <a:xfrm>
            <a:off x="5447204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1" name="Rectangle 19"/>
          <p:cNvSpPr>
            <a:spLocks noChangeArrowheads="1"/>
          </p:cNvSpPr>
          <p:nvPr/>
        </p:nvSpPr>
        <p:spPr bwMode="auto">
          <a:xfrm>
            <a:off x="3276000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1140642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7000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7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67" grpId="0" animBg="1"/>
      <p:bldP spid="31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úpa 1"/>
          <p:cNvGrpSpPr/>
          <p:nvPr/>
        </p:nvGrpSpPr>
        <p:grpSpPr>
          <a:xfrm>
            <a:off x="-12000" y="5886714"/>
            <a:ext cx="12204000" cy="1118107"/>
            <a:chOff x="-738011" y="2042481"/>
            <a:chExt cx="12204000" cy="1118107"/>
          </a:xfrm>
        </p:grpSpPr>
        <p:sp>
          <p:nvSpPr>
            <p:cNvPr id="64" name="Rectangle 15"/>
            <p:cNvSpPr>
              <a:spLocks noChangeArrowheads="1"/>
            </p:cNvSpPr>
            <p:nvPr/>
          </p:nvSpPr>
          <p:spPr bwMode="auto">
            <a:xfrm>
              <a:off x="1469989" y="2743767"/>
              <a:ext cx="645920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6000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Rectangle 16"/>
            <p:cNvSpPr>
              <a:spLocks noChangeArrowheads="1"/>
            </p:cNvSpPr>
            <p:nvPr/>
          </p:nvSpPr>
          <p:spPr bwMode="auto">
            <a:xfrm>
              <a:off x="364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4000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Rectangle 17"/>
            <p:cNvSpPr>
              <a:spLocks noChangeArrowheads="1"/>
            </p:cNvSpPr>
            <p:nvPr/>
          </p:nvSpPr>
          <p:spPr bwMode="auto">
            <a:xfrm>
              <a:off x="580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18"/>
            <p:cNvSpPr>
              <a:spLocks noChangeArrowheads="1"/>
            </p:cNvSpPr>
            <p:nvPr/>
          </p:nvSpPr>
          <p:spPr bwMode="auto">
            <a:xfrm>
              <a:off x="8129989" y="2743767"/>
              <a:ext cx="307481" cy="4168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8" name="Rectangle 19"/>
            <p:cNvSpPr>
              <a:spLocks noChangeArrowheads="1"/>
            </p:cNvSpPr>
            <p:nvPr/>
          </p:nvSpPr>
          <p:spPr bwMode="auto">
            <a:xfrm>
              <a:off x="10127989" y="2743767"/>
              <a:ext cx="642796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-738011" y="2457388"/>
              <a:ext cx="12204000" cy="267395"/>
            </a:xfrm>
            <a:prstGeom prst="rect">
              <a:avLst/>
            </a:prstGeom>
            <a:solidFill>
              <a:srgbClr val="E5405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rgbClr val="000000"/>
                </a:solidFill>
              </a:endParaRPr>
            </a:p>
          </p:txBody>
        </p:sp>
        <p:grpSp>
          <p:nvGrpSpPr>
            <p:cNvPr id="70" name="Grúpa 45"/>
            <p:cNvGrpSpPr/>
            <p:nvPr/>
          </p:nvGrpSpPr>
          <p:grpSpPr>
            <a:xfrm>
              <a:off x="701989" y="2042481"/>
              <a:ext cx="9720000" cy="776677"/>
              <a:chOff x="701989" y="2042481"/>
              <a:chExt cx="9720000" cy="776677"/>
            </a:xfrm>
          </p:grpSpPr>
          <p:sp>
            <p:nvSpPr>
              <p:cNvPr id="72" name="Line 6"/>
              <p:cNvSpPr>
                <a:spLocks noChangeShapeType="1"/>
              </p:cNvSpPr>
              <p:nvPr/>
            </p:nvSpPr>
            <p:spPr bwMode="auto">
              <a:xfrm>
                <a:off x="394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Line 7"/>
              <p:cNvSpPr>
                <a:spLocks noChangeShapeType="1"/>
              </p:cNvSpPr>
              <p:nvPr/>
            </p:nvSpPr>
            <p:spPr bwMode="auto">
              <a:xfrm>
                <a:off x="502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>
                <a:off x="610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>
                <a:off x="718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Line 10"/>
              <p:cNvSpPr>
                <a:spLocks noChangeShapeType="1"/>
              </p:cNvSpPr>
              <p:nvPr/>
            </p:nvSpPr>
            <p:spPr bwMode="auto">
              <a:xfrm>
                <a:off x="8261989" y="2042481"/>
                <a:ext cx="0" cy="775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Line 11"/>
              <p:cNvSpPr>
                <a:spLocks noChangeShapeType="1"/>
              </p:cNvSpPr>
              <p:nvPr/>
            </p:nvSpPr>
            <p:spPr bwMode="auto">
              <a:xfrm>
                <a:off x="934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1042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Line 5"/>
              <p:cNvSpPr>
                <a:spLocks noChangeShapeType="1"/>
              </p:cNvSpPr>
              <p:nvPr/>
            </p:nvSpPr>
            <p:spPr bwMode="auto">
              <a:xfrm>
                <a:off x="70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Line 5"/>
              <p:cNvSpPr>
                <a:spLocks noChangeShapeType="1"/>
              </p:cNvSpPr>
              <p:nvPr/>
            </p:nvSpPr>
            <p:spPr bwMode="auto">
              <a:xfrm>
                <a:off x="178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Line 5"/>
              <p:cNvSpPr>
                <a:spLocks noChangeShapeType="1"/>
              </p:cNvSpPr>
              <p:nvPr/>
            </p:nvSpPr>
            <p:spPr bwMode="auto">
              <a:xfrm>
                <a:off x="286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-690011" y="2743767"/>
              <a:ext cx="1152643" cy="336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8000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3" name="Rectangle 122"/>
          <p:cNvSpPr/>
          <p:nvPr/>
        </p:nvSpPr>
        <p:spPr bwMode="auto">
          <a:xfrm>
            <a:off x="126000" y="972000"/>
            <a:ext cx="5836650" cy="3564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Faoi thús an 16ú haois bhí cumhacht na Normannach imithe i léig in Éirinn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agus na Gaeil i réim arís. Shocraigh rialtas Shasana polasaí nua a thriail chun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Éire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chur faoi smacht agus seilbh a ghlacadh ar a cuid tailte. </a:t>
            </a:r>
            <a:r>
              <a:rPr lang="ga-IE" sz="20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Plandáil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tugadh air. Is é a bhí i gceist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leis an bplandáil ná na Gaeil a chur amach as a gcuid tailte agus Sasanaigh is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Albanaigh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 chur ina n-áit. Cuireadh tús leis an bplandáil sna 1550idí. Faoin mbliain 1800 bhí 90% de thalamh na hÉireann i seilbh timpeall 5000 tiarna talún Protastúnach. Bhí timpeall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5 mhilliún duine in Éirinn ag an am. </a:t>
            </a:r>
            <a:endParaRPr lang="ga-IE" sz="2000" dirty="0">
              <a:solidFill>
                <a:srgbClr val="AD875D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Rounded Rectangle 66"/>
          <p:cNvSpPr/>
          <p:nvPr/>
        </p:nvSpPr>
        <p:spPr bwMode="auto">
          <a:xfrm>
            <a:off x="125528" y="122056"/>
            <a:ext cx="5221172" cy="818848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altLang="en-US" sz="44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An Nua-Aois Luath</a:t>
            </a:r>
            <a:endParaRPr lang="ga-IE" altLang="en-US" sz="440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2" b="89986" l="8324" r="92688">
                        <a14:foregroundMark x1="28459" y1="32440" x2="8436" y2="71086"/>
                        <a14:foregroundMark x1="88526" y1="66291" x2="92688" y2="63188"/>
                        <a14:foregroundMark x1="45219" y1="41044" x2="45219" y2="41044"/>
                        <a14:foregroundMark x1="34646" y1="27927" x2="34646" y2="27927"/>
                        <a14:foregroundMark x1="28009" y1="19464" x2="28009" y2="194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23997" y="321574"/>
            <a:ext cx="6354224" cy="479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0609200" y="6307200"/>
            <a:ext cx="324000" cy="25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58" name="Text Box 32"/>
          <p:cNvSpPr txBox="1">
            <a:spLocks noChangeArrowheads="1"/>
          </p:cNvSpPr>
          <p:nvPr/>
        </p:nvSpPr>
        <p:spPr bwMode="auto">
          <a:xfrm>
            <a:off x="8988000" y="5805334"/>
            <a:ext cx="625790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>
                <a:latin typeface="Calibri" pitchFamily="34" charset="0"/>
              </a:rPr>
              <a:t>AD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59" name="Line 33"/>
          <p:cNvSpPr>
            <a:spLocks noChangeShapeType="1"/>
          </p:cNvSpPr>
          <p:nvPr/>
        </p:nvSpPr>
        <p:spPr bwMode="auto">
          <a:xfrm flipV="1">
            <a:off x="9613790" y="6058212"/>
            <a:ext cx="2282942" cy="1964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60" name="Text Box 31"/>
          <p:cNvSpPr txBox="1">
            <a:spLocks noChangeArrowheads="1"/>
          </p:cNvSpPr>
          <p:nvPr/>
        </p:nvSpPr>
        <p:spPr bwMode="auto">
          <a:xfrm>
            <a:off x="8184709" y="5806800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 err="1">
                <a:latin typeface="Calibri" pitchFamily="34" charset="0"/>
              </a:rPr>
              <a:t>RCh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1" name="Line 34"/>
          <p:cNvSpPr>
            <a:spLocks noChangeShapeType="1"/>
          </p:cNvSpPr>
          <p:nvPr/>
        </p:nvSpPr>
        <p:spPr bwMode="auto">
          <a:xfrm flipH="1">
            <a:off x="7392546" y="6086487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62" name="Line 10"/>
          <p:cNvSpPr>
            <a:spLocks noChangeShapeType="1"/>
          </p:cNvSpPr>
          <p:nvPr/>
        </p:nvSpPr>
        <p:spPr bwMode="auto">
          <a:xfrm>
            <a:off x="8988000" y="5886714"/>
            <a:ext cx="0" cy="7750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82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83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84" name="Rectangle 19"/>
          <p:cNvSpPr>
            <a:spLocks noChangeArrowheads="1"/>
          </p:cNvSpPr>
          <p:nvPr/>
        </p:nvSpPr>
        <p:spPr bwMode="auto">
          <a:xfrm>
            <a:off x="9774000" y="6588221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5" name="Rectangle 19"/>
          <p:cNvSpPr>
            <a:spLocks noChangeArrowheads="1"/>
          </p:cNvSpPr>
          <p:nvPr/>
        </p:nvSpPr>
        <p:spPr bwMode="auto">
          <a:xfrm>
            <a:off x="7614000" y="6586308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6" name="Rectangle 19"/>
          <p:cNvSpPr>
            <a:spLocks noChangeArrowheads="1"/>
          </p:cNvSpPr>
          <p:nvPr/>
        </p:nvSpPr>
        <p:spPr bwMode="auto">
          <a:xfrm>
            <a:off x="5447204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3276000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1140642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7000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58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6"/>
          <p:cNvSpPr/>
          <p:nvPr/>
        </p:nvSpPr>
        <p:spPr bwMode="auto">
          <a:xfrm>
            <a:off x="126000" y="972000"/>
            <a:ext cx="5043372" cy="2088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ga-IE" altLang="ga-IE" sz="2000" dirty="0" smtClean="0">
              <a:solidFill>
                <a:schemeClr val="tx1"/>
              </a:solidFill>
              <a:latin typeface="Tw Cen MT" panose="020B0602020104020603" pitchFamily="34" charset="0"/>
              <a:cs typeface="Arial" charset="0"/>
            </a:endParaRPr>
          </a:p>
          <a:p>
            <a:pPr>
              <a:defRPr/>
            </a:pPr>
            <a:r>
              <a:rPr lang="ga-IE" altLang="ga-IE" sz="2000" dirty="0" smtClean="0">
                <a:solidFill>
                  <a:schemeClr val="tx1"/>
                </a:solidFill>
                <a:latin typeface="Tw Cen MT" panose="020B0602020104020603" pitchFamily="34" charset="0"/>
                <a:cs typeface="Arial" charset="0"/>
              </a:rPr>
              <a:t>Féach ar dheis an cineál tí a bhíodh ag an tiarna talún. ‘An Teach Mór’ a thugadh muintir na háite ar theach </a:t>
            </a:r>
            <a:r>
              <a:rPr lang="en-US" altLang="ga-IE" sz="2000" dirty="0" smtClean="0">
                <a:solidFill>
                  <a:schemeClr val="tx1"/>
                </a:solidFill>
                <a:latin typeface="Tw Cen MT" panose="020B0602020104020603" pitchFamily="34" charset="0"/>
                <a:cs typeface="Arial" charset="0"/>
              </a:rPr>
              <a:t>den </a:t>
            </a:r>
            <a:r>
              <a:rPr lang="ga-IE" altLang="ga-IE" sz="2000" dirty="0" smtClean="0">
                <a:solidFill>
                  <a:schemeClr val="tx1"/>
                </a:solidFill>
                <a:latin typeface="Tw Cen MT" panose="020B0602020104020603" pitchFamily="34" charset="0"/>
                <a:cs typeface="Arial" charset="0"/>
              </a:rPr>
              <a:t>chineál seo</a:t>
            </a:r>
            <a:r>
              <a:rPr lang="en-US" altLang="ga-IE" sz="2000" dirty="0" smtClean="0">
                <a:solidFill>
                  <a:schemeClr val="tx1"/>
                </a:solidFill>
                <a:latin typeface="Tw Cen MT" panose="020B0602020104020603" pitchFamily="34" charset="0"/>
                <a:cs typeface="Arial" charset="0"/>
              </a:rPr>
              <a:t> </a:t>
            </a:r>
            <a:r>
              <a:rPr lang="ga-IE" altLang="ga-IE" sz="2000" dirty="0" smtClean="0">
                <a:solidFill>
                  <a:schemeClr val="tx1"/>
                </a:solidFill>
                <a:latin typeface="Tw Cen MT" panose="020B0602020104020603" pitchFamily="34" charset="0"/>
                <a:cs typeface="Arial" charset="0"/>
              </a:rPr>
              <a:t>a mbíodh tiarna talún ina chónaí ann. </a:t>
            </a:r>
            <a:r>
              <a:rPr lang="ga-IE" alt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Saol breá sómasach a bhíodh ag an tiarna talún agus a theaghlach </a:t>
            </a:r>
            <a:r>
              <a:rPr lang="en-US" alt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en-US" alt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alt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sa teach mór álainn seo. </a:t>
            </a:r>
            <a:r>
              <a:rPr lang="ga-IE" altLang="ga-IE" sz="19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ga-IE" altLang="ga-IE" sz="19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endParaRPr lang="ga-IE" altLang="ga-IE" sz="19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8898" y="3237039"/>
            <a:ext cx="4736644" cy="26496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66"/>
          <p:cNvSpPr/>
          <p:nvPr/>
        </p:nvSpPr>
        <p:spPr bwMode="auto">
          <a:xfrm>
            <a:off x="126000" y="3240000"/>
            <a:ext cx="5043372" cy="2088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alt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Ba mhór an difear idir tithe na dtiarnaí talún agus tithe a gcuid </a:t>
            </a:r>
            <a:r>
              <a:rPr lang="ga-IE" alt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tionóntaí</a:t>
            </a:r>
            <a:r>
              <a:rPr lang="ga-IE" alt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Bhíodh cuid mh</a:t>
            </a:r>
            <a:r>
              <a:rPr lang="ga-IE" alt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ór de na </a:t>
            </a:r>
            <a:r>
              <a:rPr lang="ga-IE" altLang="ga-IE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tionónta</a:t>
            </a:r>
            <a:r>
              <a:rPr lang="ga-IE" alt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í</a:t>
            </a:r>
            <a:r>
              <a:rPr lang="ga-IE" alt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beo bocht, c</a:t>
            </a:r>
            <a:r>
              <a:rPr lang="ga-IE" alt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é go mbídís ag obair go dian. Is minic a bhíodh deacrachtaí acu an cíos a íoc agus a gclann a chothú. </a:t>
            </a:r>
            <a:r>
              <a:rPr lang="en-US" alt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en-US" alt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alt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Bhí saol crua acu. </a:t>
            </a:r>
            <a:endParaRPr lang="ga-IE" altLang="ga-I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6323" y="206957"/>
            <a:ext cx="4775745" cy="2853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66"/>
          <p:cNvSpPr/>
          <p:nvPr/>
        </p:nvSpPr>
        <p:spPr bwMode="auto">
          <a:xfrm>
            <a:off x="125528" y="122056"/>
            <a:ext cx="5221172" cy="818848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altLang="en-US" sz="44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An Nua-Aois Luath</a:t>
            </a:r>
            <a:endParaRPr lang="ga-IE" altLang="en-US" sz="440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grpSp>
        <p:nvGrpSpPr>
          <p:cNvPr id="9" name="Grúpa 1"/>
          <p:cNvGrpSpPr/>
          <p:nvPr/>
        </p:nvGrpSpPr>
        <p:grpSpPr>
          <a:xfrm>
            <a:off x="-12000" y="5886714"/>
            <a:ext cx="12204000" cy="1118107"/>
            <a:chOff x="-738011" y="2042481"/>
            <a:chExt cx="12204000" cy="1118107"/>
          </a:xfrm>
        </p:grpSpPr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1469989" y="2743767"/>
              <a:ext cx="645920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6000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364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4000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580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8"/>
            <p:cNvSpPr>
              <a:spLocks noChangeArrowheads="1"/>
            </p:cNvSpPr>
            <p:nvPr/>
          </p:nvSpPr>
          <p:spPr bwMode="auto">
            <a:xfrm>
              <a:off x="8129989" y="2743767"/>
              <a:ext cx="307481" cy="4168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4" name="Rectangle 19"/>
            <p:cNvSpPr>
              <a:spLocks noChangeArrowheads="1"/>
            </p:cNvSpPr>
            <p:nvPr/>
          </p:nvSpPr>
          <p:spPr bwMode="auto">
            <a:xfrm>
              <a:off x="10127989" y="2743767"/>
              <a:ext cx="642796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-738011" y="2457388"/>
              <a:ext cx="12204000" cy="267395"/>
            </a:xfrm>
            <a:prstGeom prst="rect">
              <a:avLst/>
            </a:prstGeom>
            <a:solidFill>
              <a:srgbClr val="E5405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rgbClr val="000000"/>
                </a:solidFill>
              </a:endParaRPr>
            </a:p>
          </p:txBody>
        </p:sp>
        <p:grpSp>
          <p:nvGrpSpPr>
            <p:cNvPr id="16" name="Grúpa 45"/>
            <p:cNvGrpSpPr/>
            <p:nvPr/>
          </p:nvGrpSpPr>
          <p:grpSpPr>
            <a:xfrm>
              <a:off x="701989" y="2042481"/>
              <a:ext cx="9720000" cy="776677"/>
              <a:chOff x="701989" y="2042481"/>
              <a:chExt cx="9720000" cy="776677"/>
            </a:xfrm>
          </p:grpSpPr>
          <p:sp>
            <p:nvSpPr>
              <p:cNvPr id="18" name="Line 6"/>
              <p:cNvSpPr>
                <a:spLocks noChangeShapeType="1"/>
              </p:cNvSpPr>
              <p:nvPr/>
            </p:nvSpPr>
            <p:spPr bwMode="auto">
              <a:xfrm>
                <a:off x="394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Line 7"/>
              <p:cNvSpPr>
                <a:spLocks noChangeShapeType="1"/>
              </p:cNvSpPr>
              <p:nvPr/>
            </p:nvSpPr>
            <p:spPr bwMode="auto">
              <a:xfrm>
                <a:off x="502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Line 8"/>
              <p:cNvSpPr>
                <a:spLocks noChangeShapeType="1"/>
              </p:cNvSpPr>
              <p:nvPr/>
            </p:nvSpPr>
            <p:spPr bwMode="auto">
              <a:xfrm>
                <a:off x="610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Line 9"/>
              <p:cNvSpPr>
                <a:spLocks noChangeShapeType="1"/>
              </p:cNvSpPr>
              <p:nvPr/>
            </p:nvSpPr>
            <p:spPr bwMode="auto">
              <a:xfrm>
                <a:off x="718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Line 10"/>
              <p:cNvSpPr>
                <a:spLocks noChangeShapeType="1"/>
              </p:cNvSpPr>
              <p:nvPr/>
            </p:nvSpPr>
            <p:spPr bwMode="auto">
              <a:xfrm>
                <a:off x="8261989" y="2042481"/>
                <a:ext cx="0" cy="775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Line 11"/>
              <p:cNvSpPr>
                <a:spLocks noChangeShapeType="1"/>
              </p:cNvSpPr>
              <p:nvPr/>
            </p:nvSpPr>
            <p:spPr bwMode="auto">
              <a:xfrm>
                <a:off x="934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Line 12"/>
              <p:cNvSpPr>
                <a:spLocks noChangeShapeType="1"/>
              </p:cNvSpPr>
              <p:nvPr/>
            </p:nvSpPr>
            <p:spPr bwMode="auto">
              <a:xfrm>
                <a:off x="1042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Line 5"/>
              <p:cNvSpPr>
                <a:spLocks noChangeShapeType="1"/>
              </p:cNvSpPr>
              <p:nvPr/>
            </p:nvSpPr>
            <p:spPr bwMode="auto">
              <a:xfrm>
                <a:off x="70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Line 5"/>
              <p:cNvSpPr>
                <a:spLocks noChangeShapeType="1"/>
              </p:cNvSpPr>
              <p:nvPr/>
            </p:nvSpPr>
            <p:spPr bwMode="auto">
              <a:xfrm>
                <a:off x="178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Line 5"/>
              <p:cNvSpPr>
                <a:spLocks noChangeShapeType="1"/>
              </p:cNvSpPr>
              <p:nvPr/>
            </p:nvSpPr>
            <p:spPr bwMode="auto">
              <a:xfrm>
                <a:off x="286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-690011" y="2743767"/>
              <a:ext cx="1152643" cy="336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8000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609200" y="6307200"/>
            <a:ext cx="324000" cy="25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8988000" y="5805334"/>
            <a:ext cx="625790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>
                <a:latin typeface="Calibri" pitchFamily="34" charset="0"/>
              </a:rPr>
              <a:t>AD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1" name="Line 33"/>
          <p:cNvSpPr>
            <a:spLocks noChangeShapeType="1"/>
          </p:cNvSpPr>
          <p:nvPr/>
        </p:nvSpPr>
        <p:spPr bwMode="auto">
          <a:xfrm flipV="1">
            <a:off x="9613790" y="6058212"/>
            <a:ext cx="2282942" cy="1964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8184709" y="5806800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 err="1">
                <a:latin typeface="Calibri" pitchFamily="34" charset="0"/>
              </a:rPr>
              <a:t>RCh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H="1">
            <a:off x="7392546" y="6086487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8988000" y="5886714"/>
            <a:ext cx="0" cy="7750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9774000" y="6588221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7614000" y="6586308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5447204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3276000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1140642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7000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40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úpa 1"/>
          <p:cNvGrpSpPr/>
          <p:nvPr/>
        </p:nvGrpSpPr>
        <p:grpSpPr>
          <a:xfrm>
            <a:off x="-12000" y="5886714"/>
            <a:ext cx="12204000" cy="1118107"/>
            <a:chOff x="-738011" y="2042481"/>
            <a:chExt cx="12204000" cy="1118107"/>
          </a:xfrm>
        </p:grpSpPr>
        <p:sp>
          <p:nvSpPr>
            <p:cNvPr id="43" name="Rectangle 15"/>
            <p:cNvSpPr>
              <a:spLocks noChangeArrowheads="1"/>
            </p:cNvSpPr>
            <p:nvPr/>
          </p:nvSpPr>
          <p:spPr bwMode="auto">
            <a:xfrm>
              <a:off x="1469989" y="2743767"/>
              <a:ext cx="645920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6000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16"/>
            <p:cNvSpPr>
              <a:spLocks noChangeArrowheads="1"/>
            </p:cNvSpPr>
            <p:nvPr/>
          </p:nvSpPr>
          <p:spPr bwMode="auto">
            <a:xfrm>
              <a:off x="364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4000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Rectangle 17"/>
            <p:cNvSpPr>
              <a:spLocks noChangeArrowheads="1"/>
            </p:cNvSpPr>
            <p:nvPr/>
          </p:nvSpPr>
          <p:spPr bwMode="auto">
            <a:xfrm>
              <a:off x="580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18"/>
            <p:cNvSpPr>
              <a:spLocks noChangeArrowheads="1"/>
            </p:cNvSpPr>
            <p:nvPr/>
          </p:nvSpPr>
          <p:spPr bwMode="auto">
            <a:xfrm>
              <a:off x="8129989" y="2743767"/>
              <a:ext cx="307481" cy="4168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10127989" y="2743767"/>
              <a:ext cx="642796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"/>
            <p:cNvSpPr>
              <a:spLocks noChangeArrowheads="1"/>
            </p:cNvSpPr>
            <p:nvPr/>
          </p:nvSpPr>
          <p:spPr bwMode="auto">
            <a:xfrm>
              <a:off x="-738011" y="2457388"/>
              <a:ext cx="12204000" cy="267395"/>
            </a:xfrm>
            <a:prstGeom prst="rect">
              <a:avLst/>
            </a:prstGeom>
            <a:solidFill>
              <a:srgbClr val="E5405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rgbClr val="000000"/>
                </a:solidFill>
              </a:endParaRPr>
            </a:p>
          </p:txBody>
        </p:sp>
        <p:grpSp>
          <p:nvGrpSpPr>
            <p:cNvPr id="49" name="Grúpa 45"/>
            <p:cNvGrpSpPr/>
            <p:nvPr/>
          </p:nvGrpSpPr>
          <p:grpSpPr>
            <a:xfrm>
              <a:off x="701989" y="2042481"/>
              <a:ext cx="9720000" cy="776677"/>
              <a:chOff x="701989" y="2042481"/>
              <a:chExt cx="9720000" cy="776677"/>
            </a:xfrm>
          </p:grpSpPr>
          <p:sp>
            <p:nvSpPr>
              <p:cNvPr id="51" name="Line 6"/>
              <p:cNvSpPr>
                <a:spLocks noChangeShapeType="1"/>
              </p:cNvSpPr>
              <p:nvPr/>
            </p:nvSpPr>
            <p:spPr bwMode="auto">
              <a:xfrm>
                <a:off x="394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Line 7"/>
              <p:cNvSpPr>
                <a:spLocks noChangeShapeType="1"/>
              </p:cNvSpPr>
              <p:nvPr/>
            </p:nvSpPr>
            <p:spPr bwMode="auto">
              <a:xfrm>
                <a:off x="502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Line 8"/>
              <p:cNvSpPr>
                <a:spLocks noChangeShapeType="1"/>
              </p:cNvSpPr>
              <p:nvPr/>
            </p:nvSpPr>
            <p:spPr bwMode="auto">
              <a:xfrm>
                <a:off x="610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Line 9"/>
              <p:cNvSpPr>
                <a:spLocks noChangeShapeType="1"/>
              </p:cNvSpPr>
              <p:nvPr/>
            </p:nvSpPr>
            <p:spPr bwMode="auto">
              <a:xfrm>
                <a:off x="718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Line 10"/>
              <p:cNvSpPr>
                <a:spLocks noChangeShapeType="1"/>
              </p:cNvSpPr>
              <p:nvPr/>
            </p:nvSpPr>
            <p:spPr bwMode="auto">
              <a:xfrm>
                <a:off x="8261989" y="2042481"/>
                <a:ext cx="0" cy="775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Line 11"/>
              <p:cNvSpPr>
                <a:spLocks noChangeShapeType="1"/>
              </p:cNvSpPr>
              <p:nvPr/>
            </p:nvSpPr>
            <p:spPr bwMode="auto">
              <a:xfrm>
                <a:off x="934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Line 12"/>
              <p:cNvSpPr>
                <a:spLocks noChangeShapeType="1"/>
              </p:cNvSpPr>
              <p:nvPr/>
            </p:nvSpPr>
            <p:spPr bwMode="auto">
              <a:xfrm>
                <a:off x="1042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Line 5"/>
              <p:cNvSpPr>
                <a:spLocks noChangeShapeType="1"/>
              </p:cNvSpPr>
              <p:nvPr/>
            </p:nvSpPr>
            <p:spPr bwMode="auto">
              <a:xfrm>
                <a:off x="70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Line 5"/>
              <p:cNvSpPr>
                <a:spLocks noChangeShapeType="1"/>
              </p:cNvSpPr>
              <p:nvPr/>
            </p:nvSpPr>
            <p:spPr bwMode="auto">
              <a:xfrm>
                <a:off x="178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Line 5"/>
              <p:cNvSpPr>
                <a:spLocks noChangeShapeType="1"/>
              </p:cNvSpPr>
              <p:nvPr/>
            </p:nvSpPr>
            <p:spPr bwMode="auto">
              <a:xfrm>
                <a:off x="286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-690011" y="2743767"/>
              <a:ext cx="1152643" cy="336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8000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65132" y="88900"/>
            <a:ext cx="11531600" cy="5740666"/>
          </a:xfrm>
          <a:prstGeom prst="round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7821855"/>
              </p:ext>
            </p:extLst>
          </p:nvPr>
        </p:nvGraphicFramePr>
        <p:xfrm>
          <a:off x="1820438" y="1224000"/>
          <a:ext cx="453650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5265025"/>
              </p:ext>
            </p:extLst>
          </p:nvPr>
        </p:nvGraphicFramePr>
        <p:xfrm>
          <a:off x="1815254" y="3302686"/>
          <a:ext cx="453650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/>
          <p:cNvSpPr/>
          <p:nvPr/>
        </p:nvSpPr>
        <p:spPr>
          <a:xfrm>
            <a:off x="1155955" y="88900"/>
            <a:ext cx="10019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ga-IE" altLang="ga-IE" sz="2400" dirty="0" smtClean="0">
                <a:latin typeface="Berlin Sans FB" panose="020E0602020502020306" pitchFamily="34" charset="0"/>
              </a:rPr>
              <a:t>Seo thíos roinnt de na heachtraí suntasacha a tharla sa 19ú agus san 20ú haois in Éirinn. An ‘Nua-Aois Dhéanach’ a thugtar ar an tréimhse sin in Éirinn. </a:t>
            </a:r>
            <a:br>
              <a:rPr lang="ga-IE" altLang="ga-IE" sz="2400" dirty="0" smtClean="0">
                <a:latin typeface="Berlin Sans FB" panose="020E0602020502020306" pitchFamily="34" charset="0"/>
              </a:rPr>
            </a:br>
            <a:r>
              <a:rPr lang="ga-IE" sz="2400" dirty="0" smtClean="0">
                <a:latin typeface="Berlin Sans FB" panose="020E0602020502020306" pitchFamily="34" charset="0"/>
              </a:rPr>
              <a:t>Meaitseáil gach eachtra thíos leis an mbliain cheart ar an amlíne.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4232" y="2772000"/>
            <a:ext cx="360000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Acht an Aontais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74232" y="4176000"/>
            <a:ext cx="360000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Fuascailt na gCaitliceach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4232" y="1368000"/>
            <a:ext cx="360000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An Chéad Dáil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74232" y="2052000"/>
            <a:ext cx="360000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w Cen MT" panose="020B0602020104020603" pitchFamily="34" charset="0"/>
              </a:rPr>
              <a:t>An </a:t>
            </a:r>
            <a:r>
              <a:rPr lang="ga-IE" sz="2200" dirty="0" smtClean="0">
                <a:latin typeface="Tw Cen MT" panose="020B0602020104020603" pitchFamily="34" charset="0"/>
              </a:rPr>
              <a:t>Conradh Angla-Éireannach</a:t>
            </a:r>
            <a:endParaRPr lang="ga-IE" sz="2200" dirty="0"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74232" y="3492000"/>
            <a:ext cx="360000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An Gorta Mór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74232" y="4860000"/>
            <a:ext cx="3600000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200" dirty="0">
                <a:latin typeface="Tw Cen MT" panose="020B0602020104020603" pitchFamily="34" charset="0"/>
              </a:rPr>
              <a:t>Éirí Amach na Cásca</a:t>
            </a: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0926000" y="6307200"/>
            <a:ext cx="216000" cy="25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37" name="Text Box 32"/>
          <p:cNvSpPr txBox="1">
            <a:spLocks noChangeArrowheads="1"/>
          </p:cNvSpPr>
          <p:nvPr/>
        </p:nvSpPr>
        <p:spPr bwMode="auto">
          <a:xfrm>
            <a:off x="8988000" y="5805334"/>
            <a:ext cx="625790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>
                <a:latin typeface="Calibri" pitchFamily="34" charset="0"/>
              </a:rPr>
              <a:t>AD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38" name="Line 33"/>
          <p:cNvSpPr>
            <a:spLocks noChangeShapeType="1"/>
          </p:cNvSpPr>
          <p:nvPr/>
        </p:nvSpPr>
        <p:spPr bwMode="auto">
          <a:xfrm flipV="1">
            <a:off x="9613790" y="6058212"/>
            <a:ext cx="2282942" cy="1964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39" name="Text Box 31"/>
          <p:cNvSpPr txBox="1">
            <a:spLocks noChangeArrowheads="1"/>
          </p:cNvSpPr>
          <p:nvPr/>
        </p:nvSpPr>
        <p:spPr bwMode="auto">
          <a:xfrm>
            <a:off x="8184709" y="5806800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 err="1">
                <a:latin typeface="Calibri" pitchFamily="34" charset="0"/>
              </a:rPr>
              <a:t>RCh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40" name="Line 34"/>
          <p:cNvSpPr>
            <a:spLocks noChangeShapeType="1"/>
          </p:cNvSpPr>
          <p:nvPr/>
        </p:nvSpPr>
        <p:spPr bwMode="auto">
          <a:xfrm flipH="1">
            <a:off x="7392546" y="6086487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8988000" y="5886714"/>
            <a:ext cx="0" cy="7750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61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62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63" name="Rectangle 19"/>
          <p:cNvSpPr>
            <a:spLocks noChangeArrowheads="1"/>
          </p:cNvSpPr>
          <p:nvPr/>
        </p:nvSpPr>
        <p:spPr bwMode="auto">
          <a:xfrm>
            <a:off x="9774000" y="6588221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4" name="Rectangle 19"/>
          <p:cNvSpPr>
            <a:spLocks noChangeArrowheads="1"/>
          </p:cNvSpPr>
          <p:nvPr/>
        </p:nvSpPr>
        <p:spPr bwMode="auto">
          <a:xfrm>
            <a:off x="7614000" y="6586308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5447204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6" name="Rectangle 19"/>
          <p:cNvSpPr>
            <a:spLocks noChangeArrowheads="1"/>
          </p:cNvSpPr>
          <p:nvPr/>
        </p:nvSpPr>
        <p:spPr bwMode="auto">
          <a:xfrm>
            <a:off x="3276000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7" name="Rectangle 19"/>
          <p:cNvSpPr>
            <a:spLocks noChangeArrowheads="1"/>
          </p:cNvSpPr>
          <p:nvPr/>
        </p:nvSpPr>
        <p:spPr bwMode="auto">
          <a:xfrm>
            <a:off x="1140642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7000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-0.39479 0.412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39479 0.4129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-0.39688 -0.1944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39688 -0.1018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44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-0.39584 -0.3018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-0.39584 -0.2018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úpa 1"/>
          <p:cNvGrpSpPr/>
          <p:nvPr/>
        </p:nvGrpSpPr>
        <p:grpSpPr>
          <a:xfrm>
            <a:off x="-12000" y="5886714"/>
            <a:ext cx="12204000" cy="1118107"/>
            <a:chOff x="-738011" y="2042481"/>
            <a:chExt cx="12204000" cy="1118107"/>
          </a:xfrm>
        </p:grpSpPr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1469989" y="2743767"/>
              <a:ext cx="645920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6000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57" name="Rectangle 16"/>
            <p:cNvSpPr>
              <a:spLocks noChangeArrowheads="1"/>
            </p:cNvSpPr>
            <p:nvPr/>
          </p:nvSpPr>
          <p:spPr bwMode="auto">
            <a:xfrm>
              <a:off x="364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4000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58" name="Rectangle 17"/>
            <p:cNvSpPr>
              <a:spLocks noChangeArrowheads="1"/>
            </p:cNvSpPr>
            <p:nvPr/>
          </p:nvSpPr>
          <p:spPr bwMode="auto">
            <a:xfrm>
              <a:off x="580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59" name="Rectangle 18"/>
            <p:cNvSpPr>
              <a:spLocks noChangeArrowheads="1"/>
            </p:cNvSpPr>
            <p:nvPr/>
          </p:nvSpPr>
          <p:spPr bwMode="auto">
            <a:xfrm>
              <a:off x="8129989" y="2743767"/>
              <a:ext cx="307481" cy="4168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0" name="Rectangle 19"/>
            <p:cNvSpPr>
              <a:spLocks noChangeArrowheads="1"/>
            </p:cNvSpPr>
            <p:nvPr/>
          </p:nvSpPr>
          <p:spPr bwMode="auto">
            <a:xfrm>
              <a:off x="10127989" y="2743767"/>
              <a:ext cx="642796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1" name="Rectangle 4"/>
            <p:cNvSpPr>
              <a:spLocks noChangeArrowheads="1"/>
            </p:cNvSpPr>
            <p:nvPr/>
          </p:nvSpPr>
          <p:spPr bwMode="auto">
            <a:xfrm>
              <a:off x="-738011" y="2457388"/>
              <a:ext cx="12204000" cy="267395"/>
            </a:xfrm>
            <a:prstGeom prst="rect">
              <a:avLst/>
            </a:prstGeom>
            <a:solidFill>
              <a:srgbClr val="E5405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rgbClr val="000000"/>
                </a:solidFill>
              </a:endParaRPr>
            </a:p>
          </p:txBody>
        </p:sp>
        <p:grpSp>
          <p:nvGrpSpPr>
            <p:cNvPr id="62" name="Grúpa 45"/>
            <p:cNvGrpSpPr/>
            <p:nvPr/>
          </p:nvGrpSpPr>
          <p:grpSpPr>
            <a:xfrm>
              <a:off x="701989" y="2042481"/>
              <a:ext cx="9720000" cy="776677"/>
              <a:chOff x="701989" y="2042481"/>
              <a:chExt cx="9720000" cy="776677"/>
            </a:xfrm>
          </p:grpSpPr>
          <p:sp>
            <p:nvSpPr>
              <p:cNvPr id="64" name="Line 6"/>
              <p:cNvSpPr>
                <a:spLocks noChangeShapeType="1"/>
              </p:cNvSpPr>
              <p:nvPr/>
            </p:nvSpPr>
            <p:spPr bwMode="auto">
              <a:xfrm>
                <a:off x="394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Line 7"/>
              <p:cNvSpPr>
                <a:spLocks noChangeShapeType="1"/>
              </p:cNvSpPr>
              <p:nvPr/>
            </p:nvSpPr>
            <p:spPr bwMode="auto">
              <a:xfrm>
                <a:off x="502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Line 8"/>
              <p:cNvSpPr>
                <a:spLocks noChangeShapeType="1"/>
              </p:cNvSpPr>
              <p:nvPr/>
            </p:nvSpPr>
            <p:spPr bwMode="auto">
              <a:xfrm>
                <a:off x="610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Line 9"/>
              <p:cNvSpPr>
                <a:spLocks noChangeShapeType="1"/>
              </p:cNvSpPr>
              <p:nvPr/>
            </p:nvSpPr>
            <p:spPr bwMode="auto">
              <a:xfrm>
                <a:off x="718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Line 10"/>
              <p:cNvSpPr>
                <a:spLocks noChangeShapeType="1"/>
              </p:cNvSpPr>
              <p:nvPr/>
            </p:nvSpPr>
            <p:spPr bwMode="auto">
              <a:xfrm>
                <a:off x="8261989" y="2042481"/>
                <a:ext cx="0" cy="775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Line 11"/>
              <p:cNvSpPr>
                <a:spLocks noChangeShapeType="1"/>
              </p:cNvSpPr>
              <p:nvPr/>
            </p:nvSpPr>
            <p:spPr bwMode="auto">
              <a:xfrm>
                <a:off x="934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Line 12"/>
              <p:cNvSpPr>
                <a:spLocks noChangeShapeType="1"/>
              </p:cNvSpPr>
              <p:nvPr/>
            </p:nvSpPr>
            <p:spPr bwMode="auto">
              <a:xfrm>
                <a:off x="1042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1" name="Line 5"/>
              <p:cNvSpPr>
                <a:spLocks noChangeShapeType="1"/>
              </p:cNvSpPr>
              <p:nvPr/>
            </p:nvSpPr>
            <p:spPr bwMode="auto">
              <a:xfrm>
                <a:off x="70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Line 5"/>
              <p:cNvSpPr>
                <a:spLocks noChangeShapeType="1"/>
              </p:cNvSpPr>
              <p:nvPr/>
            </p:nvSpPr>
            <p:spPr bwMode="auto">
              <a:xfrm>
                <a:off x="178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Line 5"/>
              <p:cNvSpPr>
                <a:spLocks noChangeShapeType="1"/>
              </p:cNvSpPr>
              <p:nvPr/>
            </p:nvSpPr>
            <p:spPr bwMode="auto">
              <a:xfrm>
                <a:off x="286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3" name="Rectangle 15"/>
            <p:cNvSpPr>
              <a:spLocks noChangeArrowheads="1"/>
            </p:cNvSpPr>
            <p:nvPr/>
          </p:nvSpPr>
          <p:spPr bwMode="auto">
            <a:xfrm>
              <a:off x="-690011" y="2743767"/>
              <a:ext cx="1152643" cy="336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8000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37146" y="263965"/>
            <a:ext cx="3739472" cy="560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ectangle 122"/>
          <p:cNvSpPr/>
          <p:nvPr/>
        </p:nvSpPr>
        <p:spPr bwMode="auto">
          <a:xfrm>
            <a:off x="1140642" y="1717168"/>
            <a:ext cx="4860000" cy="2700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Rinneadh an mhílaois nua a cheiliúradh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ar fud an domhain sa bhliain AD 2000.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Cuireadh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suas Spuaic Bhaile Átha Cliath </a:t>
            </a:r>
            <a:b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(</a:t>
            </a:r>
            <a:r>
              <a:rPr lang="ga-IE" sz="2000" i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Túr Solais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) ar Shráid Uí Chonaill </a:t>
            </a:r>
          </a:p>
          <a:p>
            <a:pPr algn="ctr"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 mBaile Átha Cliath mar chomóradh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uirthi.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</a:p>
          <a:p>
            <a:pPr algn="ctr"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Tá go leor athruithe tagtha ar an saol in Éirinn ó shin i leith. Cá bhfios céard atá i ndán don tír seo againne san am atá amach romhainn?</a:t>
            </a:r>
            <a:endParaRPr lang="ga-IE" sz="2000" dirty="0">
              <a:solidFill>
                <a:srgbClr val="AD875D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Rounded Rectangle 66"/>
          <p:cNvSpPr/>
          <p:nvPr/>
        </p:nvSpPr>
        <p:spPr bwMode="auto">
          <a:xfrm>
            <a:off x="108000" y="108000"/>
            <a:ext cx="4266000" cy="818848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en-US" sz="44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Éire </a:t>
            </a:r>
            <a:r>
              <a:rPr lang="ga-IE" altLang="en-US" sz="44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na </a:t>
            </a:r>
            <a:r>
              <a:rPr lang="ga-IE" altLang="en-US" sz="4400" dirty="0">
                <a:solidFill>
                  <a:srgbClr val="000000"/>
                </a:solidFill>
                <a:latin typeface="Berlin Sans FB" panose="020E0602020502020306" pitchFamily="34" charset="0"/>
              </a:rPr>
              <a:t>Linne seo</a:t>
            </a:r>
          </a:p>
        </p:txBody>
      </p:sp>
      <p:sp>
        <p:nvSpPr>
          <p:cNvPr id="27" name="AutoShape 21"/>
          <p:cNvSpPr>
            <a:spLocks noChangeArrowheads="1"/>
          </p:cNvSpPr>
          <p:nvPr/>
        </p:nvSpPr>
        <p:spPr bwMode="auto">
          <a:xfrm rot="10800000">
            <a:off x="11037669" y="6086487"/>
            <a:ext cx="220662" cy="177363"/>
          </a:xfrm>
          <a:prstGeom prst="triangle">
            <a:avLst>
              <a:gd name="adj" fmla="val 49995"/>
            </a:avLst>
          </a:prstGeom>
          <a:solidFill>
            <a:srgbClr val="FF0000"/>
          </a:solidFill>
          <a:ln w="12700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9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50" name="Text Box 32"/>
          <p:cNvSpPr txBox="1">
            <a:spLocks noChangeArrowheads="1"/>
          </p:cNvSpPr>
          <p:nvPr/>
        </p:nvSpPr>
        <p:spPr bwMode="auto">
          <a:xfrm>
            <a:off x="8988000" y="5805334"/>
            <a:ext cx="625790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>
                <a:latin typeface="Calibri" pitchFamily="34" charset="0"/>
              </a:rPr>
              <a:t>AD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51" name="Line 33"/>
          <p:cNvSpPr>
            <a:spLocks noChangeShapeType="1"/>
          </p:cNvSpPr>
          <p:nvPr/>
        </p:nvSpPr>
        <p:spPr bwMode="auto">
          <a:xfrm flipV="1">
            <a:off x="9613790" y="6058212"/>
            <a:ext cx="2282942" cy="1964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52" name="Text Box 31"/>
          <p:cNvSpPr txBox="1">
            <a:spLocks noChangeArrowheads="1"/>
          </p:cNvSpPr>
          <p:nvPr/>
        </p:nvSpPr>
        <p:spPr bwMode="auto">
          <a:xfrm>
            <a:off x="8184709" y="5806800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 err="1">
                <a:latin typeface="Calibri" pitchFamily="34" charset="0"/>
              </a:rPr>
              <a:t>RCh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53" name="Line 34"/>
          <p:cNvSpPr>
            <a:spLocks noChangeShapeType="1"/>
          </p:cNvSpPr>
          <p:nvPr/>
        </p:nvSpPr>
        <p:spPr bwMode="auto">
          <a:xfrm flipH="1">
            <a:off x="7392546" y="6086487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54" name="Line 10"/>
          <p:cNvSpPr>
            <a:spLocks noChangeShapeType="1"/>
          </p:cNvSpPr>
          <p:nvPr/>
        </p:nvSpPr>
        <p:spPr bwMode="auto">
          <a:xfrm>
            <a:off x="8988000" y="5886714"/>
            <a:ext cx="0" cy="7750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74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75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76" name="Rectangle 19"/>
          <p:cNvSpPr>
            <a:spLocks noChangeArrowheads="1"/>
          </p:cNvSpPr>
          <p:nvPr/>
        </p:nvSpPr>
        <p:spPr bwMode="auto">
          <a:xfrm>
            <a:off x="9774000" y="6588221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7" name="Rectangle 19"/>
          <p:cNvSpPr>
            <a:spLocks noChangeArrowheads="1"/>
          </p:cNvSpPr>
          <p:nvPr/>
        </p:nvSpPr>
        <p:spPr bwMode="auto">
          <a:xfrm>
            <a:off x="7614000" y="6586308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8" name="Rectangle 19"/>
          <p:cNvSpPr>
            <a:spLocks noChangeArrowheads="1"/>
          </p:cNvSpPr>
          <p:nvPr/>
        </p:nvSpPr>
        <p:spPr bwMode="auto">
          <a:xfrm>
            <a:off x="5447204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79" name="Rectangle 19"/>
          <p:cNvSpPr>
            <a:spLocks noChangeArrowheads="1"/>
          </p:cNvSpPr>
          <p:nvPr/>
        </p:nvSpPr>
        <p:spPr bwMode="auto">
          <a:xfrm>
            <a:off x="3276000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0" name="Rectangle 19"/>
          <p:cNvSpPr>
            <a:spLocks noChangeArrowheads="1"/>
          </p:cNvSpPr>
          <p:nvPr/>
        </p:nvSpPr>
        <p:spPr bwMode="auto">
          <a:xfrm>
            <a:off x="1140642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7000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2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1679" y="1096512"/>
            <a:ext cx="8683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3200" dirty="0" smtClean="0">
                <a:latin typeface="Tw Cen MT" panose="020B0602020104020603" pitchFamily="34" charset="0"/>
              </a:rPr>
              <a:t>Tuilleadh eolais:</a:t>
            </a:r>
          </a:p>
          <a:p>
            <a:r>
              <a:rPr lang="ga-IE" sz="3200" dirty="0" smtClean="0">
                <a:latin typeface="Tw Cen MT" panose="020B0602020104020603" pitchFamily="34" charset="0"/>
                <a:hlinkClick r:id="rId2"/>
              </a:rPr>
              <a:t>www.askaboutireland.ie/learning-zone/primary-students/subjects/history/history-the-full-story/history-timeline/</a:t>
            </a:r>
            <a:r>
              <a:rPr lang="ga-IE" sz="3200" dirty="0" smtClean="0">
                <a:latin typeface="Tw Cen MT" panose="020B0602020104020603" pitchFamily="34" charset="0"/>
              </a:rPr>
              <a:t> </a:t>
            </a:r>
          </a:p>
          <a:p>
            <a:endParaRPr lang="en-GB" sz="2800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13639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503636"/>
            <a:ext cx="94583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Ealaín</a:t>
            </a:r>
            <a:r>
              <a:rPr lang="en-US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Peter Donnelly, Martin Fagan, </a:t>
            </a:r>
            <a:r>
              <a:rPr lang="en-US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Dómhnal</a:t>
            </a:r>
            <a:r>
              <a:rPr lang="en-US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Ó Bric, Christine Warner</a:t>
            </a:r>
            <a:endParaRPr lang="en-US" b="1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Íomhánna</a:t>
            </a:r>
            <a:r>
              <a:rPr lang="en-US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eile</a:t>
            </a:r>
            <a:r>
              <a:rPr lang="ga-IE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  <a:r>
              <a:rPr lang="en-US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Ard-Mhúsaem</a:t>
            </a:r>
            <a:r>
              <a:rPr lang="en-US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US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hÉireann</a:t>
            </a:r>
            <a:r>
              <a:rPr lang="en-US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ga-IE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Bord Choláiste na </a:t>
            </a:r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Tríonóide</a:t>
            </a:r>
            <a:r>
              <a:rPr lang="en-US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</a:t>
            </a:r>
            <a:r>
              <a:rPr lang="ga-IE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Shutterstock</a:t>
            </a:r>
            <a:endParaRPr lang="en-US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Tagairtí</a:t>
            </a:r>
            <a:r>
              <a:rPr lang="en-US" b="1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:</a:t>
            </a:r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endParaRPr lang="en-US" dirty="0" smtClean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Beautiful </a:t>
            </a:r>
            <a:r>
              <a:rPr lang="en-US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spire in the center of Dublin. The monument of light. </a:t>
            </a:r>
            <a:r>
              <a:rPr lang="ga-IE" dirty="0"/>
              <a:t> </a:t>
            </a:r>
            <a:r>
              <a:rPr lang="ga-IE" dirty="0" err="1" smtClean="0"/>
              <a:t>Ingus</a:t>
            </a:r>
            <a:r>
              <a:rPr lang="en-US" dirty="0"/>
              <a:t> </a:t>
            </a:r>
            <a:r>
              <a:rPr lang="en-US" dirty="0" smtClean="0"/>
              <a:t>K</a:t>
            </a:r>
            <a:r>
              <a:rPr lang="ga-IE" dirty="0" err="1" smtClean="0"/>
              <a:t>ruklitis</a:t>
            </a:r>
            <a:r>
              <a:rPr lang="en-US" dirty="0" smtClean="0"/>
              <a:t> </a:t>
            </a:r>
            <a:r>
              <a:rPr lang="ga-IE" dirty="0" smtClean="0"/>
              <a:t>/</a:t>
            </a:r>
            <a:r>
              <a:rPr lang="en-US" dirty="0" smtClean="0"/>
              <a:t> </a:t>
            </a:r>
            <a:r>
              <a:rPr lang="ga-IE" dirty="0" smtClean="0"/>
              <a:t>Shutterstock.com</a:t>
            </a:r>
            <a:endParaRPr lang="en-US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GB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GB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</a:t>
            </a:r>
            <a:r>
              <a:rPr lang="ga-IE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201</a:t>
            </a:r>
            <a:r>
              <a:rPr lang="en-GB" dirty="0" smtClean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9</a:t>
            </a:r>
            <a:endParaRPr lang="ga-IE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An Gúm, Foras na Gaeilge, </a:t>
            </a:r>
            <a:r>
              <a:rPr lang="en-IE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63-66 </a:t>
            </a:r>
            <a:r>
              <a:rPr lang="en-IE" dirty="0" err="1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Sráid</a:t>
            </a:r>
            <a:r>
              <a:rPr lang="en-IE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 Amiens</a:t>
            </a:r>
            <a:r>
              <a:rPr lang="ga-IE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</a:t>
            </a:r>
            <a:r>
              <a:rPr lang="en-IE" dirty="0">
                <a:solidFill>
                  <a:srgbClr val="000000"/>
                </a:solidFill>
                <a:latin typeface="Tw Cen MT" panose="020B0602020104020603" pitchFamily="34" charset="0"/>
                <a:cs typeface="Times New Roman" pitchFamily="18" charset="0"/>
              </a:rPr>
              <a:t>1</a:t>
            </a:r>
            <a:endParaRPr lang="ga-IE" dirty="0">
              <a:solidFill>
                <a:srgbClr val="000000"/>
              </a:solidFill>
              <a:latin typeface="Tw Cen MT" panose="020B0602020104020603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7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8421" y="2862299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699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346000" y="3175131"/>
            <a:ext cx="1411226" cy="318359"/>
          </a:xfrm>
          <a:prstGeom prst="rect">
            <a:avLst/>
          </a:prstGeom>
          <a:solidFill>
            <a:srgbClr val="97A2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 smtClean="0">
                <a:solidFill>
                  <a:prstClr val="white"/>
                </a:solidFill>
              </a:rPr>
              <a:t>An Chlochaois</a:t>
            </a:r>
            <a:endParaRPr lang="ga-IE" sz="1600" b="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64453" y="1548000"/>
            <a:ext cx="1415547" cy="518153"/>
          </a:xfrm>
          <a:prstGeom prst="rect">
            <a:avLst/>
          </a:prstGeom>
          <a:solidFill>
            <a:srgbClr val="97A2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 smtClean="0">
                <a:solidFill>
                  <a:prstClr val="white"/>
                </a:solidFill>
              </a:rPr>
              <a:t>An Nua-Aois Luath</a:t>
            </a:r>
            <a:endParaRPr lang="ga-IE" sz="1600" b="1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782050" y="756000"/>
            <a:ext cx="1981950" cy="322988"/>
          </a:xfrm>
          <a:prstGeom prst="rect">
            <a:avLst/>
          </a:prstGeom>
          <a:solidFill>
            <a:srgbClr val="97A2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 smtClean="0">
                <a:solidFill>
                  <a:prstClr val="white"/>
                </a:solidFill>
              </a:rPr>
              <a:t>Ré na Lochlannach</a:t>
            </a:r>
            <a:endParaRPr lang="ga-IE" sz="1600" b="1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20000" y="2159894"/>
            <a:ext cx="1983985" cy="322988"/>
          </a:xfrm>
          <a:prstGeom prst="rect">
            <a:avLst/>
          </a:prstGeom>
          <a:solidFill>
            <a:srgbClr val="97A2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 smtClean="0">
                <a:solidFill>
                  <a:prstClr val="white"/>
                </a:solidFill>
              </a:rPr>
              <a:t>An Luathré Chríostaí</a:t>
            </a:r>
            <a:endParaRPr lang="ga-IE" sz="1600" b="1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10713" y="3175131"/>
            <a:ext cx="1373170" cy="318359"/>
          </a:xfrm>
          <a:prstGeom prst="rect">
            <a:avLst/>
          </a:prstGeom>
          <a:solidFill>
            <a:srgbClr val="97A2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 smtClean="0">
                <a:solidFill>
                  <a:prstClr val="white"/>
                </a:solidFill>
              </a:rPr>
              <a:t>An Iarannaois</a:t>
            </a:r>
            <a:endParaRPr lang="ga-IE" sz="1600" b="1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14000" y="3175131"/>
            <a:ext cx="1781358" cy="318359"/>
          </a:xfrm>
          <a:prstGeom prst="rect">
            <a:avLst/>
          </a:prstGeom>
          <a:solidFill>
            <a:srgbClr val="97A2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 smtClean="0">
                <a:solidFill>
                  <a:prstClr val="white"/>
                </a:solidFill>
              </a:rPr>
              <a:t>An Nua-Chlochaois</a:t>
            </a:r>
            <a:endParaRPr lang="ga-IE" sz="1600" b="1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99945" y="2763695"/>
            <a:ext cx="1684085" cy="318359"/>
          </a:xfrm>
          <a:prstGeom prst="rect">
            <a:avLst/>
          </a:prstGeom>
          <a:solidFill>
            <a:srgbClr val="97A2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 smtClean="0">
                <a:solidFill>
                  <a:prstClr val="white"/>
                </a:solidFill>
              </a:rPr>
              <a:t>An Chré-</a:t>
            </a:r>
            <a:r>
              <a:rPr lang="en-US" sz="1600" b="1" dirty="0" smtClean="0">
                <a:solidFill>
                  <a:prstClr val="white"/>
                </a:solidFill>
              </a:rPr>
              <a:t>u</a:t>
            </a:r>
            <a:r>
              <a:rPr lang="ga-IE" sz="1600" b="1" dirty="0" smtClean="0">
                <a:solidFill>
                  <a:prstClr val="white"/>
                </a:solidFill>
              </a:rPr>
              <a:t>mhaois</a:t>
            </a:r>
            <a:endParaRPr lang="ga-IE" sz="1600" b="1" dirty="0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1109856" y="2922874"/>
            <a:ext cx="1075872" cy="570616"/>
          </a:xfrm>
          <a:prstGeom prst="rect">
            <a:avLst/>
          </a:prstGeom>
          <a:solidFill>
            <a:srgbClr val="97A2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prstClr val="white"/>
                </a:solidFill>
              </a:rPr>
              <a:t>Éire </a:t>
            </a:r>
            <a:r>
              <a:rPr lang="ga-IE" sz="1600" b="1" dirty="0" smtClean="0">
                <a:solidFill>
                  <a:prstClr val="white"/>
                </a:solidFill>
              </a:rPr>
              <a:t>na Linne Seo</a:t>
            </a:r>
            <a:endParaRPr lang="ga-IE" sz="1600" b="1" dirty="0">
              <a:solidFill>
                <a:prstClr val="whit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65909" y="411170"/>
            <a:ext cx="7831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Tá daoine ina gcónaí in Éirinn le timpeall naoi míle bliain. </a:t>
            </a:r>
          </a:p>
          <a:p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Tá an t-am sin roinnte ina thréimhsí éagsúla ag </a:t>
            </a:r>
            <a:r>
              <a:rPr lang="ga-IE" sz="2400" dirty="0" err="1" smtClean="0">
                <a:solidFill>
                  <a:prstClr val="black"/>
                </a:solidFill>
                <a:latin typeface="Tw Cen MT" panose="020B0602020104020603" pitchFamily="34" charset="0"/>
              </a:rPr>
              <a:t>seandálaithe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. </a:t>
            </a:r>
            <a:endParaRPr lang="ga-IE" sz="2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5909" y="5287713"/>
            <a:ext cx="9108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Freagraíonn na tréimhsí 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éagsúla</a:t>
            </a:r>
            <a:r>
              <a:rPr lang="en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 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d’athruithe </a:t>
            </a:r>
            <a:r>
              <a:rPr 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móra a tharla sa tsochaí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. </a:t>
            </a:r>
            <a:r>
              <a:rPr lang="en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en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Tharla na hathruithe sin </a:t>
            </a:r>
            <a:r>
              <a:rPr lang="ga-IE" sz="2400" dirty="0">
                <a:solidFill>
                  <a:prstClr val="black"/>
                </a:solidFill>
                <a:latin typeface="Tw Cen MT" panose="020B0602020104020603" pitchFamily="34" charset="0"/>
              </a:rPr>
              <a:t>mar gheall </a:t>
            </a: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ar smaointe nua nó ar fhorbairtí nua </a:t>
            </a:r>
            <a:r>
              <a:rPr lang="en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/>
            </a:r>
            <a:br>
              <a:rPr lang="en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</a:br>
            <a:r>
              <a:rPr lang="ga-IE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a raibh tionchar mór acu ar shaol na ndaoine. </a:t>
            </a:r>
            <a:endParaRPr lang="ga-IE" sz="2400" dirty="0">
              <a:solidFill>
                <a:prstClr val="black"/>
              </a:solidFill>
              <a:latin typeface="Tw Cen MT" panose="020B0602020104020603" pitchFamily="34" charset="0"/>
            </a:endParaRPr>
          </a:p>
        </p:txBody>
      </p:sp>
      <p:grpSp>
        <p:nvGrpSpPr>
          <p:cNvPr id="101" name="Grúpa 100"/>
          <p:cNvGrpSpPr/>
          <p:nvPr/>
        </p:nvGrpSpPr>
        <p:grpSpPr>
          <a:xfrm>
            <a:off x="1422000" y="3493490"/>
            <a:ext cx="3247200" cy="357969"/>
            <a:chOff x="1434000" y="3365555"/>
            <a:chExt cx="3247200" cy="357969"/>
          </a:xfrm>
        </p:grpSpPr>
        <p:grpSp>
          <p:nvGrpSpPr>
            <p:cNvPr id="48" name="Grúpa 47"/>
            <p:cNvGrpSpPr/>
            <p:nvPr/>
          </p:nvGrpSpPr>
          <p:grpSpPr>
            <a:xfrm rot="10800000">
              <a:off x="1434000" y="3508065"/>
              <a:ext cx="3247200" cy="215459"/>
              <a:chOff x="2716185" y="4572777"/>
              <a:chExt cx="3260227" cy="215459"/>
            </a:xfrm>
          </p:grpSpPr>
          <p:cxnSp>
            <p:nvCxnSpPr>
              <p:cNvPr id="44" name="Nascóir díreach 43"/>
              <p:cNvCxnSpPr/>
              <p:nvPr/>
            </p:nvCxnSpPr>
            <p:spPr>
              <a:xfrm rot="10800000" flipH="1">
                <a:off x="2716185" y="4786741"/>
                <a:ext cx="326022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" name="Nascóir díreach 46"/>
              <p:cNvCxnSpPr/>
              <p:nvPr/>
            </p:nvCxnSpPr>
            <p:spPr>
              <a:xfrm rot="10800000">
                <a:off x="5970376" y="4572777"/>
                <a:ext cx="12" cy="21545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Nascóir díreach 53"/>
            <p:cNvCxnSpPr/>
            <p:nvPr/>
          </p:nvCxnSpPr>
          <p:spPr>
            <a:xfrm>
              <a:off x="3060000" y="3365555"/>
              <a:ext cx="0" cy="1440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2" name="Grúpa 101"/>
          <p:cNvGrpSpPr/>
          <p:nvPr/>
        </p:nvGrpSpPr>
        <p:grpSpPr>
          <a:xfrm>
            <a:off x="4668000" y="3493491"/>
            <a:ext cx="1621200" cy="344236"/>
            <a:chOff x="4679949" y="3365555"/>
            <a:chExt cx="1621200" cy="346948"/>
          </a:xfrm>
        </p:grpSpPr>
        <p:grpSp>
          <p:nvGrpSpPr>
            <p:cNvPr id="55" name="Grúpa 54"/>
            <p:cNvGrpSpPr/>
            <p:nvPr/>
          </p:nvGrpSpPr>
          <p:grpSpPr>
            <a:xfrm rot="10800000">
              <a:off x="4679949" y="3509188"/>
              <a:ext cx="1621200" cy="203315"/>
              <a:chOff x="2667908" y="4583796"/>
              <a:chExt cx="3311700" cy="203315"/>
            </a:xfrm>
          </p:grpSpPr>
          <p:cxnSp>
            <p:nvCxnSpPr>
              <p:cNvPr id="57" name="Nascóir díreach 56"/>
              <p:cNvCxnSpPr/>
              <p:nvPr/>
            </p:nvCxnSpPr>
            <p:spPr>
              <a:xfrm rot="10800000">
                <a:off x="2667908" y="4785606"/>
                <a:ext cx="3311700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" name="Nascóir díreach 57"/>
              <p:cNvCxnSpPr/>
              <p:nvPr/>
            </p:nvCxnSpPr>
            <p:spPr>
              <a:xfrm rot="10800000">
                <a:off x="5979449" y="4583796"/>
                <a:ext cx="159" cy="203315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Nascóir díreach 89"/>
            <p:cNvCxnSpPr/>
            <p:nvPr/>
          </p:nvCxnSpPr>
          <p:spPr>
            <a:xfrm>
              <a:off x="5507949" y="3365555"/>
              <a:ext cx="0" cy="14513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3" name="Grúpa 102"/>
          <p:cNvGrpSpPr/>
          <p:nvPr/>
        </p:nvGrpSpPr>
        <p:grpSpPr>
          <a:xfrm>
            <a:off x="6287995" y="3082054"/>
            <a:ext cx="2052026" cy="753491"/>
            <a:chOff x="6315286" y="2956773"/>
            <a:chExt cx="1878556" cy="753491"/>
          </a:xfrm>
        </p:grpSpPr>
        <p:grpSp>
          <p:nvGrpSpPr>
            <p:cNvPr id="60" name="Grúpa 59"/>
            <p:cNvGrpSpPr/>
            <p:nvPr/>
          </p:nvGrpSpPr>
          <p:grpSpPr>
            <a:xfrm rot="10800000">
              <a:off x="6315286" y="3508664"/>
              <a:ext cx="1878556" cy="201600"/>
              <a:chOff x="1978542" y="4586036"/>
              <a:chExt cx="3447671" cy="201600"/>
            </a:xfrm>
          </p:grpSpPr>
          <p:cxnSp>
            <p:nvCxnSpPr>
              <p:cNvPr id="62" name="Nascóir díreach 61"/>
              <p:cNvCxnSpPr/>
              <p:nvPr/>
            </p:nvCxnSpPr>
            <p:spPr>
              <a:xfrm rot="10800000" flipH="1" flipV="1">
                <a:off x="1978542" y="4784087"/>
                <a:ext cx="3447671" cy="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Nascóir díreach 62"/>
              <p:cNvCxnSpPr/>
              <p:nvPr/>
            </p:nvCxnSpPr>
            <p:spPr>
              <a:xfrm flipV="1">
                <a:off x="5426160" y="4586036"/>
                <a:ext cx="52" cy="20160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1" name="Nascóir díreach 90"/>
            <p:cNvCxnSpPr/>
            <p:nvPr/>
          </p:nvCxnSpPr>
          <p:spPr>
            <a:xfrm>
              <a:off x="7253988" y="2956773"/>
              <a:ext cx="0" cy="54720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Grúpa 103"/>
          <p:cNvGrpSpPr/>
          <p:nvPr/>
        </p:nvGrpSpPr>
        <p:grpSpPr>
          <a:xfrm>
            <a:off x="8340020" y="3490837"/>
            <a:ext cx="1079978" cy="344708"/>
            <a:chOff x="8234862" y="3365555"/>
            <a:chExt cx="1226309" cy="344708"/>
          </a:xfrm>
        </p:grpSpPr>
        <p:grpSp>
          <p:nvGrpSpPr>
            <p:cNvPr id="65" name="Grúpa 64"/>
            <p:cNvGrpSpPr/>
            <p:nvPr/>
          </p:nvGrpSpPr>
          <p:grpSpPr>
            <a:xfrm rot="10800000">
              <a:off x="8234862" y="3508663"/>
              <a:ext cx="1226309" cy="201600"/>
              <a:chOff x="1163715" y="4586036"/>
              <a:chExt cx="3368618" cy="201600"/>
            </a:xfrm>
          </p:grpSpPr>
          <p:cxnSp>
            <p:nvCxnSpPr>
              <p:cNvPr id="72" name="Nascóir díreach 71"/>
              <p:cNvCxnSpPr/>
              <p:nvPr/>
            </p:nvCxnSpPr>
            <p:spPr>
              <a:xfrm rot="10800000" flipH="1" flipV="1">
                <a:off x="1163715" y="4784088"/>
                <a:ext cx="3368618" cy="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Nascóir díreach 72"/>
              <p:cNvCxnSpPr/>
              <p:nvPr/>
            </p:nvCxnSpPr>
            <p:spPr>
              <a:xfrm flipV="1">
                <a:off x="4532277" y="4586036"/>
                <a:ext cx="53" cy="20160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3" name="Nascóir díreach 92"/>
            <p:cNvCxnSpPr/>
            <p:nvPr/>
          </p:nvCxnSpPr>
          <p:spPr>
            <a:xfrm>
              <a:off x="8888900" y="3365555"/>
              <a:ext cx="0" cy="14310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úpa 104"/>
          <p:cNvGrpSpPr/>
          <p:nvPr/>
        </p:nvGrpSpPr>
        <p:grpSpPr>
          <a:xfrm>
            <a:off x="9419983" y="2482882"/>
            <a:ext cx="397217" cy="1352663"/>
            <a:chOff x="9409456" y="2357599"/>
            <a:chExt cx="394272" cy="1352663"/>
          </a:xfrm>
        </p:grpSpPr>
        <p:grpSp>
          <p:nvGrpSpPr>
            <p:cNvPr id="74" name="Grúpa 73"/>
            <p:cNvGrpSpPr/>
            <p:nvPr/>
          </p:nvGrpSpPr>
          <p:grpSpPr>
            <a:xfrm rot="10800000">
              <a:off x="9409456" y="3508662"/>
              <a:ext cx="394272" cy="201600"/>
              <a:chOff x="1843222" y="4586036"/>
              <a:chExt cx="1712000" cy="201600"/>
            </a:xfrm>
          </p:grpSpPr>
          <p:cxnSp>
            <p:nvCxnSpPr>
              <p:cNvPr id="75" name="Nascóir díreach 74"/>
              <p:cNvCxnSpPr/>
              <p:nvPr/>
            </p:nvCxnSpPr>
            <p:spPr>
              <a:xfrm rot="10800000" flipH="1" flipV="1">
                <a:off x="1848497" y="4591356"/>
                <a:ext cx="39" cy="194224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Nascóir díreach 75"/>
              <p:cNvCxnSpPr/>
              <p:nvPr/>
            </p:nvCxnSpPr>
            <p:spPr>
              <a:xfrm rot="10800000" flipH="1" flipV="1">
                <a:off x="1843222" y="4784089"/>
                <a:ext cx="1711948" cy="1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Nascóir díreach 76"/>
              <p:cNvCxnSpPr/>
              <p:nvPr/>
            </p:nvCxnSpPr>
            <p:spPr>
              <a:xfrm flipV="1">
                <a:off x="3555170" y="4586036"/>
                <a:ext cx="52" cy="20160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4" name="Nascóir díreach 93"/>
            <p:cNvCxnSpPr/>
            <p:nvPr/>
          </p:nvCxnSpPr>
          <p:spPr>
            <a:xfrm>
              <a:off x="9623854" y="2357599"/>
              <a:ext cx="0" cy="115260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6" name="Grúpa 105"/>
          <p:cNvGrpSpPr/>
          <p:nvPr/>
        </p:nvGrpSpPr>
        <p:grpSpPr>
          <a:xfrm>
            <a:off x="9815967" y="1078988"/>
            <a:ext cx="504004" cy="2751566"/>
            <a:chOff x="9809326" y="951054"/>
            <a:chExt cx="533707" cy="2751566"/>
          </a:xfrm>
        </p:grpSpPr>
        <p:grpSp>
          <p:nvGrpSpPr>
            <p:cNvPr id="78" name="Grúpa 77"/>
            <p:cNvGrpSpPr/>
            <p:nvPr/>
          </p:nvGrpSpPr>
          <p:grpSpPr>
            <a:xfrm rot="10800000">
              <a:off x="9809326" y="3501631"/>
              <a:ext cx="533707" cy="200989"/>
              <a:chOff x="580766" y="4591356"/>
              <a:chExt cx="3764834" cy="200989"/>
            </a:xfrm>
          </p:grpSpPr>
          <p:cxnSp>
            <p:nvCxnSpPr>
              <p:cNvPr id="79" name="Nascóir díreach 78"/>
              <p:cNvCxnSpPr/>
              <p:nvPr/>
            </p:nvCxnSpPr>
            <p:spPr>
              <a:xfrm rot="10800000" flipV="1">
                <a:off x="580766" y="4591356"/>
                <a:ext cx="0" cy="200989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Nascóir díreach 79"/>
              <p:cNvCxnSpPr/>
              <p:nvPr/>
            </p:nvCxnSpPr>
            <p:spPr>
              <a:xfrm rot="10800000" flipH="1">
                <a:off x="580766" y="4784419"/>
                <a:ext cx="3764834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Nascóir díreach 95"/>
            <p:cNvCxnSpPr/>
            <p:nvPr/>
          </p:nvCxnSpPr>
          <p:spPr>
            <a:xfrm>
              <a:off x="10076178" y="951054"/>
              <a:ext cx="18" cy="255495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7" name="Grúpa 106"/>
          <p:cNvGrpSpPr/>
          <p:nvPr/>
        </p:nvGrpSpPr>
        <p:grpSpPr>
          <a:xfrm>
            <a:off x="10612797" y="2066153"/>
            <a:ext cx="307900" cy="1757639"/>
            <a:chOff x="10080960" y="1938218"/>
            <a:chExt cx="307903" cy="1757639"/>
          </a:xfrm>
        </p:grpSpPr>
        <p:grpSp>
          <p:nvGrpSpPr>
            <p:cNvPr id="82" name="Grúpa 81"/>
            <p:cNvGrpSpPr/>
            <p:nvPr/>
          </p:nvGrpSpPr>
          <p:grpSpPr>
            <a:xfrm rot="10800000">
              <a:off x="10080960" y="3501304"/>
              <a:ext cx="307903" cy="194553"/>
              <a:chOff x="2036120" y="4598118"/>
              <a:chExt cx="3286030" cy="194553"/>
            </a:xfrm>
          </p:grpSpPr>
          <p:cxnSp>
            <p:nvCxnSpPr>
              <p:cNvPr id="83" name="Nascóir díreach 82"/>
              <p:cNvCxnSpPr/>
              <p:nvPr/>
            </p:nvCxnSpPr>
            <p:spPr>
              <a:xfrm rot="10800000" flipV="1">
                <a:off x="5322097" y="4598118"/>
                <a:ext cx="53" cy="194553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Nascóir díreach 83"/>
              <p:cNvCxnSpPr/>
              <p:nvPr/>
            </p:nvCxnSpPr>
            <p:spPr>
              <a:xfrm rot="10800000" flipH="1">
                <a:off x="2036120" y="4784420"/>
                <a:ext cx="328592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98" name="Nascóir díreach 97"/>
            <p:cNvCxnSpPr/>
            <p:nvPr/>
          </p:nvCxnSpPr>
          <p:spPr>
            <a:xfrm>
              <a:off x="10232636" y="1938218"/>
              <a:ext cx="0" cy="156341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úpa 107"/>
          <p:cNvGrpSpPr/>
          <p:nvPr/>
        </p:nvGrpSpPr>
        <p:grpSpPr>
          <a:xfrm>
            <a:off x="11149194" y="3500591"/>
            <a:ext cx="1047604" cy="324781"/>
            <a:chOff x="11158697" y="3372982"/>
            <a:chExt cx="1047556" cy="324781"/>
          </a:xfrm>
        </p:grpSpPr>
        <p:grpSp>
          <p:nvGrpSpPr>
            <p:cNvPr id="86" name="Grúpa 85"/>
            <p:cNvGrpSpPr/>
            <p:nvPr/>
          </p:nvGrpSpPr>
          <p:grpSpPr>
            <a:xfrm rot="10800000">
              <a:off x="11158697" y="3509881"/>
              <a:ext cx="1047556" cy="187882"/>
              <a:chOff x="-3091305" y="4596209"/>
              <a:chExt cx="4668325" cy="187882"/>
            </a:xfrm>
          </p:grpSpPr>
          <p:cxnSp>
            <p:nvCxnSpPr>
              <p:cNvPr id="88" name="Nascóir díreach 87"/>
              <p:cNvCxnSpPr/>
              <p:nvPr/>
            </p:nvCxnSpPr>
            <p:spPr>
              <a:xfrm rot="10800000" flipH="1">
                <a:off x="-3091305" y="4784091"/>
                <a:ext cx="4668307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Nascóir díreach 88"/>
              <p:cNvCxnSpPr/>
              <p:nvPr/>
            </p:nvCxnSpPr>
            <p:spPr>
              <a:xfrm rot="10800000">
                <a:off x="1577020" y="4596209"/>
                <a:ext cx="0" cy="18788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Nascóir díreach 99"/>
            <p:cNvCxnSpPr/>
            <p:nvPr/>
          </p:nvCxnSpPr>
          <p:spPr>
            <a:xfrm>
              <a:off x="11529480" y="3372982"/>
              <a:ext cx="0" cy="12864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9" name="Rectangle 98"/>
          <p:cNvSpPr/>
          <p:nvPr/>
        </p:nvSpPr>
        <p:spPr>
          <a:xfrm>
            <a:off x="10182225" y="1152000"/>
            <a:ext cx="1924050" cy="322988"/>
          </a:xfrm>
          <a:prstGeom prst="rect">
            <a:avLst/>
          </a:prstGeom>
          <a:solidFill>
            <a:srgbClr val="97A2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 smtClean="0">
                <a:solidFill>
                  <a:prstClr val="white"/>
                </a:solidFill>
              </a:rPr>
              <a:t>Ré na Normannach</a:t>
            </a:r>
            <a:endParaRPr lang="ga-IE" sz="1600" b="1" dirty="0">
              <a:solidFill>
                <a:prstClr val="white"/>
              </a:solidFill>
            </a:endParaRPr>
          </a:p>
        </p:txBody>
      </p:sp>
      <p:grpSp>
        <p:nvGrpSpPr>
          <p:cNvPr id="118" name="Grúpa 1"/>
          <p:cNvGrpSpPr/>
          <p:nvPr/>
        </p:nvGrpSpPr>
        <p:grpSpPr>
          <a:xfrm>
            <a:off x="-10800" y="3911228"/>
            <a:ext cx="12204000" cy="624210"/>
            <a:chOff x="-738011" y="2455767"/>
            <a:chExt cx="12204000" cy="624210"/>
          </a:xfrm>
        </p:grpSpPr>
        <p:sp>
          <p:nvSpPr>
            <p:cNvPr id="119" name="Rectangle 15"/>
            <p:cNvSpPr>
              <a:spLocks noChangeArrowheads="1"/>
            </p:cNvSpPr>
            <p:nvPr/>
          </p:nvSpPr>
          <p:spPr bwMode="auto">
            <a:xfrm>
              <a:off x="1469989" y="2743767"/>
              <a:ext cx="645920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ga-IE" sz="1600" b="1" dirty="0" smtClean="0">
                  <a:solidFill>
                    <a:srgbClr val="FF0000"/>
                  </a:solidFill>
                </a:rPr>
                <a:t>6000</a:t>
              </a:r>
              <a:endParaRPr lang="ga-IE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0" name="Rectangle 16"/>
            <p:cNvSpPr>
              <a:spLocks noChangeArrowheads="1"/>
            </p:cNvSpPr>
            <p:nvPr/>
          </p:nvSpPr>
          <p:spPr bwMode="auto">
            <a:xfrm>
              <a:off x="364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ga-IE" sz="1600" b="1" dirty="0" smtClean="0">
                  <a:solidFill>
                    <a:srgbClr val="FF0000"/>
                  </a:solidFill>
                </a:rPr>
                <a:t>4000</a:t>
              </a:r>
              <a:endParaRPr lang="ga-IE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1" name="Rectangle 17"/>
            <p:cNvSpPr>
              <a:spLocks noChangeArrowheads="1"/>
            </p:cNvSpPr>
            <p:nvPr/>
          </p:nvSpPr>
          <p:spPr bwMode="auto">
            <a:xfrm>
              <a:off x="580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ga-IE" sz="1600" b="1" dirty="0" smtClean="0">
                  <a:solidFill>
                    <a:srgbClr val="FF0000"/>
                  </a:solidFill>
                </a:rPr>
                <a:t>2000</a:t>
              </a:r>
              <a:endParaRPr lang="ga-IE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2" name="Rectangle 18"/>
            <p:cNvSpPr>
              <a:spLocks noChangeArrowheads="1"/>
            </p:cNvSpPr>
            <p:nvPr/>
          </p:nvSpPr>
          <p:spPr bwMode="auto">
            <a:xfrm>
              <a:off x="8129989" y="2743767"/>
              <a:ext cx="286939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ga-IE" sz="1600" b="1" dirty="0" smtClean="0">
                  <a:solidFill>
                    <a:srgbClr val="FF0000"/>
                  </a:solidFill>
                </a:rPr>
                <a:t>0</a:t>
              </a:r>
              <a:endParaRPr lang="ga-IE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3" name="Rectangle 19"/>
            <p:cNvSpPr>
              <a:spLocks noChangeArrowheads="1"/>
            </p:cNvSpPr>
            <p:nvPr/>
          </p:nvSpPr>
          <p:spPr bwMode="auto">
            <a:xfrm>
              <a:off x="10127989" y="2743767"/>
              <a:ext cx="642796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ga-IE" sz="1600" b="1" dirty="0" smtClean="0">
                  <a:solidFill>
                    <a:srgbClr val="FF0000"/>
                  </a:solidFill>
                </a:rPr>
                <a:t>2000</a:t>
              </a:r>
              <a:endParaRPr lang="ga-IE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24" name="Rectangle 4"/>
            <p:cNvSpPr>
              <a:spLocks noChangeArrowheads="1"/>
            </p:cNvSpPr>
            <p:nvPr/>
          </p:nvSpPr>
          <p:spPr bwMode="auto">
            <a:xfrm>
              <a:off x="-738011" y="2457388"/>
              <a:ext cx="12204000" cy="267395"/>
            </a:xfrm>
            <a:prstGeom prst="rect">
              <a:avLst/>
            </a:prstGeom>
            <a:solidFill>
              <a:srgbClr val="E5405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ga-IE" dirty="0">
                <a:solidFill>
                  <a:srgbClr val="000000"/>
                </a:solidFill>
              </a:endParaRPr>
            </a:p>
          </p:txBody>
        </p:sp>
        <p:grpSp>
          <p:nvGrpSpPr>
            <p:cNvPr id="125" name="Grúpa 45"/>
            <p:cNvGrpSpPr/>
            <p:nvPr/>
          </p:nvGrpSpPr>
          <p:grpSpPr>
            <a:xfrm>
              <a:off x="701989" y="2455767"/>
              <a:ext cx="9720000" cy="363391"/>
              <a:chOff x="701989" y="2455767"/>
              <a:chExt cx="9720000" cy="363391"/>
            </a:xfrm>
          </p:grpSpPr>
          <p:sp>
            <p:nvSpPr>
              <p:cNvPr id="127" name="Line 6"/>
              <p:cNvSpPr>
                <a:spLocks noChangeShapeType="1"/>
              </p:cNvSpPr>
              <p:nvPr/>
            </p:nvSpPr>
            <p:spPr bwMode="auto">
              <a:xfrm>
                <a:off x="394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Line 7"/>
              <p:cNvSpPr>
                <a:spLocks noChangeShapeType="1"/>
              </p:cNvSpPr>
              <p:nvPr/>
            </p:nvSpPr>
            <p:spPr bwMode="auto">
              <a:xfrm>
                <a:off x="502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Line 8"/>
              <p:cNvSpPr>
                <a:spLocks noChangeShapeType="1"/>
              </p:cNvSpPr>
              <p:nvPr/>
            </p:nvSpPr>
            <p:spPr bwMode="auto">
              <a:xfrm>
                <a:off x="610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Line 9"/>
              <p:cNvSpPr>
                <a:spLocks noChangeShapeType="1"/>
              </p:cNvSpPr>
              <p:nvPr/>
            </p:nvSpPr>
            <p:spPr bwMode="auto">
              <a:xfrm>
                <a:off x="718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Line 10"/>
              <p:cNvSpPr>
                <a:spLocks noChangeShapeType="1"/>
              </p:cNvSpPr>
              <p:nvPr/>
            </p:nvSpPr>
            <p:spPr bwMode="auto">
              <a:xfrm>
                <a:off x="8261989" y="2473939"/>
                <a:ext cx="0" cy="34359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Line 11"/>
              <p:cNvSpPr>
                <a:spLocks noChangeShapeType="1"/>
              </p:cNvSpPr>
              <p:nvPr/>
            </p:nvSpPr>
            <p:spPr bwMode="auto">
              <a:xfrm>
                <a:off x="934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Line 12"/>
              <p:cNvSpPr>
                <a:spLocks noChangeShapeType="1"/>
              </p:cNvSpPr>
              <p:nvPr/>
            </p:nvSpPr>
            <p:spPr bwMode="auto">
              <a:xfrm>
                <a:off x="1042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Line 5"/>
              <p:cNvSpPr>
                <a:spLocks noChangeShapeType="1"/>
              </p:cNvSpPr>
              <p:nvPr/>
            </p:nvSpPr>
            <p:spPr bwMode="auto">
              <a:xfrm>
                <a:off x="70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Line 5"/>
              <p:cNvSpPr>
                <a:spLocks noChangeShapeType="1"/>
              </p:cNvSpPr>
              <p:nvPr/>
            </p:nvSpPr>
            <p:spPr bwMode="auto">
              <a:xfrm>
                <a:off x="178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Line 5"/>
              <p:cNvSpPr>
                <a:spLocks noChangeShapeType="1"/>
              </p:cNvSpPr>
              <p:nvPr/>
            </p:nvSpPr>
            <p:spPr bwMode="auto">
              <a:xfrm>
                <a:off x="286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6" name="Rectangle 15"/>
            <p:cNvSpPr>
              <a:spLocks noChangeArrowheads="1"/>
            </p:cNvSpPr>
            <p:nvPr/>
          </p:nvSpPr>
          <p:spPr bwMode="auto">
            <a:xfrm>
              <a:off x="-690011" y="2743767"/>
              <a:ext cx="1152643" cy="336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ga-IE" sz="1600" b="1" dirty="0" smtClean="0">
                  <a:solidFill>
                    <a:srgbClr val="FF0000"/>
                  </a:solidFill>
                </a:rPr>
                <a:t>8000</a:t>
              </a:r>
              <a:endParaRPr lang="ga-IE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7" name="Rectangle 19"/>
          <p:cNvSpPr>
            <a:spLocks noChangeArrowheads="1"/>
          </p:cNvSpPr>
          <p:nvPr/>
        </p:nvSpPr>
        <p:spPr bwMode="auto">
          <a:xfrm>
            <a:off x="9774000" y="4199942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ga-IE" sz="1600" b="1" dirty="0" smtClean="0">
                <a:solidFill>
                  <a:srgbClr val="FF0000"/>
                </a:solidFill>
              </a:rPr>
              <a:t>1000</a:t>
            </a:r>
            <a:endParaRPr lang="ga-IE" sz="1600" b="1" dirty="0">
              <a:solidFill>
                <a:srgbClr val="FF0000"/>
              </a:solidFill>
            </a:endParaRPr>
          </a:p>
        </p:txBody>
      </p:sp>
      <p:sp>
        <p:nvSpPr>
          <p:cNvPr id="138" name="Rectangle 19"/>
          <p:cNvSpPr>
            <a:spLocks noChangeArrowheads="1"/>
          </p:cNvSpPr>
          <p:nvPr/>
        </p:nvSpPr>
        <p:spPr bwMode="auto">
          <a:xfrm>
            <a:off x="7614000" y="4199942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ga-IE" sz="1600" b="1" dirty="0" smtClean="0">
                <a:solidFill>
                  <a:srgbClr val="FF0000"/>
                </a:solidFill>
              </a:rPr>
              <a:t>1000</a:t>
            </a:r>
            <a:endParaRPr lang="ga-IE" sz="1600" b="1" dirty="0">
              <a:solidFill>
                <a:srgbClr val="FF0000"/>
              </a:solidFill>
            </a:endParaRPr>
          </a:p>
        </p:txBody>
      </p:sp>
      <p:sp>
        <p:nvSpPr>
          <p:cNvPr id="139" name="Rectangle 19"/>
          <p:cNvSpPr>
            <a:spLocks noChangeArrowheads="1"/>
          </p:cNvSpPr>
          <p:nvPr/>
        </p:nvSpPr>
        <p:spPr bwMode="auto">
          <a:xfrm>
            <a:off x="5447204" y="4199942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ga-IE" sz="1600" b="1" dirty="0" smtClean="0">
                <a:solidFill>
                  <a:srgbClr val="FF0000"/>
                </a:solidFill>
              </a:rPr>
              <a:t>3000</a:t>
            </a:r>
            <a:endParaRPr lang="ga-IE" sz="1600" b="1" dirty="0">
              <a:solidFill>
                <a:srgbClr val="FF0000"/>
              </a:solidFill>
            </a:endParaRPr>
          </a:p>
        </p:txBody>
      </p:sp>
      <p:sp>
        <p:nvSpPr>
          <p:cNvPr id="140" name="Rectangle 19"/>
          <p:cNvSpPr>
            <a:spLocks noChangeArrowheads="1"/>
          </p:cNvSpPr>
          <p:nvPr/>
        </p:nvSpPr>
        <p:spPr bwMode="auto">
          <a:xfrm>
            <a:off x="3276000" y="4199942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ga-IE" sz="1600" b="1" dirty="0" smtClean="0">
                <a:solidFill>
                  <a:srgbClr val="FF0000"/>
                </a:solidFill>
              </a:rPr>
              <a:t>5000</a:t>
            </a:r>
            <a:endParaRPr lang="ga-IE" sz="1600" b="1" dirty="0">
              <a:solidFill>
                <a:srgbClr val="FF0000"/>
              </a:solidFill>
            </a:endParaRPr>
          </a:p>
        </p:txBody>
      </p:sp>
      <p:sp>
        <p:nvSpPr>
          <p:cNvPr id="141" name="Rectangle 19"/>
          <p:cNvSpPr>
            <a:spLocks noChangeArrowheads="1"/>
          </p:cNvSpPr>
          <p:nvPr/>
        </p:nvSpPr>
        <p:spPr bwMode="auto">
          <a:xfrm>
            <a:off x="1140642" y="4199942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ga-IE" sz="1600" b="1" dirty="0" smtClean="0">
                <a:solidFill>
                  <a:srgbClr val="FF0000"/>
                </a:solidFill>
              </a:rPr>
              <a:t>7000</a:t>
            </a:r>
            <a:endParaRPr lang="ga-IE" sz="1600" b="1" dirty="0">
              <a:solidFill>
                <a:srgbClr val="FF0000"/>
              </a:solidFill>
            </a:endParaRPr>
          </a:p>
        </p:txBody>
      </p:sp>
      <p:sp>
        <p:nvSpPr>
          <p:cNvPr id="142" name="Text Box 32"/>
          <p:cNvSpPr txBox="1">
            <a:spLocks noChangeArrowheads="1"/>
          </p:cNvSpPr>
          <p:nvPr/>
        </p:nvSpPr>
        <p:spPr bwMode="auto">
          <a:xfrm>
            <a:off x="9027344" y="4527119"/>
            <a:ext cx="625790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 dirty="0" smtClean="0">
                <a:latin typeface="Calibri" pitchFamily="34" charset="0"/>
              </a:rPr>
              <a:t>AD</a:t>
            </a:r>
            <a:endParaRPr lang="ga-IE" sz="2800" b="1" dirty="0">
              <a:latin typeface="Calibri" pitchFamily="34" charset="0"/>
            </a:endParaRPr>
          </a:p>
        </p:txBody>
      </p:sp>
      <p:sp>
        <p:nvSpPr>
          <p:cNvPr id="143" name="Line 33"/>
          <p:cNvSpPr>
            <a:spLocks noChangeShapeType="1"/>
          </p:cNvSpPr>
          <p:nvPr/>
        </p:nvSpPr>
        <p:spPr bwMode="auto">
          <a:xfrm flipV="1">
            <a:off x="9653134" y="4779997"/>
            <a:ext cx="2282942" cy="1964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144" name="Text Box 31"/>
          <p:cNvSpPr txBox="1">
            <a:spLocks noChangeArrowheads="1"/>
          </p:cNvSpPr>
          <p:nvPr/>
        </p:nvSpPr>
        <p:spPr bwMode="auto">
          <a:xfrm>
            <a:off x="8224053" y="4528585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 dirty="0" err="1" smtClean="0">
                <a:latin typeface="Calibri" pitchFamily="34" charset="0"/>
              </a:rPr>
              <a:t>RCh</a:t>
            </a:r>
            <a:endParaRPr lang="ga-IE" sz="2800" b="1" dirty="0">
              <a:latin typeface="Calibri" pitchFamily="34" charset="0"/>
            </a:endParaRPr>
          </a:p>
        </p:txBody>
      </p:sp>
      <p:sp>
        <p:nvSpPr>
          <p:cNvPr id="145" name="Line 34"/>
          <p:cNvSpPr>
            <a:spLocks noChangeShapeType="1"/>
          </p:cNvSpPr>
          <p:nvPr/>
        </p:nvSpPr>
        <p:spPr bwMode="auto">
          <a:xfrm flipH="1">
            <a:off x="7431890" y="4808272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 dirty="0"/>
          </a:p>
        </p:txBody>
      </p:sp>
      <p:sp>
        <p:nvSpPr>
          <p:cNvPr id="146" name="Line 10"/>
          <p:cNvSpPr>
            <a:spLocks noChangeShapeType="1"/>
          </p:cNvSpPr>
          <p:nvPr/>
        </p:nvSpPr>
        <p:spPr bwMode="auto">
          <a:xfrm flipH="1">
            <a:off x="8987641" y="4464675"/>
            <a:ext cx="1559" cy="79486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dirty="0">
              <a:solidFill>
                <a:prstClr val="black"/>
              </a:solidFill>
            </a:endParaRPr>
          </a:p>
        </p:txBody>
      </p:sp>
      <p:grpSp>
        <p:nvGrpSpPr>
          <p:cNvPr id="162" name="Grúpa 106"/>
          <p:cNvGrpSpPr/>
          <p:nvPr/>
        </p:nvGrpSpPr>
        <p:grpSpPr>
          <a:xfrm>
            <a:off x="10319972" y="1474988"/>
            <a:ext cx="292832" cy="2162503"/>
            <a:chOff x="10080969" y="1347053"/>
            <a:chExt cx="292835" cy="2162503"/>
          </a:xfrm>
        </p:grpSpPr>
        <p:cxnSp>
          <p:nvCxnSpPr>
            <p:cNvPr id="166" name="Nascóir díreach 83"/>
            <p:cNvCxnSpPr/>
            <p:nvPr/>
          </p:nvCxnSpPr>
          <p:spPr>
            <a:xfrm flipH="1" flipV="1">
              <a:off x="10080969" y="3509555"/>
              <a:ext cx="292835" cy="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Nascóir díreach 97"/>
            <p:cNvCxnSpPr/>
            <p:nvPr/>
          </p:nvCxnSpPr>
          <p:spPr>
            <a:xfrm>
              <a:off x="10232636" y="1347053"/>
              <a:ext cx="0" cy="21545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2" name="Line 5"/>
          <p:cNvSpPr>
            <a:spLocks noChangeShapeType="1"/>
          </p:cNvSpPr>
          <p:nvPr/>
        </p:nvSpPr>
        <p:spPr bwMode="auto">
          <a:xfrm>
            <a:off x="360000" y="3894946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 dirty="0">
              <a:solidFill>
                <a:prstClr val="black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0900800" y="2218552"/>
            <a:ext cx="1296000" cy="518153"/>
          </a:xfrm>
          <a:prstGeom prst="rect">
            <a:avLst/>
          </a:prstGeom>
          <a:solidFill>
            <a:srgbClr val="97A2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ga-IE" sz="1600" b="1" dirty="0" smtClean="0">
                <a:solidFill>
                  <a:prstClr val="white"/>
                </a:solidFill>
              </a:rPr>
              <a:t>An Nua-Aois Dhéanach</a:t>
            </a:r>
            <a:endParaRPr lang="ga-IE" sz="1600" b="1" dirty="0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920701" y="2737951"/>
            <a:ext cx="228499" cy="1092000"/>
            <a:chOff x="10920701" y="2737951"/>
            <a:chExt cx="228499" cy="1092000"/>
          </a:xfrm>
        </p:grpSpPr>
        <p:cxnSp>
          <p:nvCxnSpPr>
            <p:cNvPr id="95" name="Nascóir díreach 97"/>
            <p:cNvCxnSpPr/>
            <p:nvPr/>
          </p:nvCxnSpPr>
          <p:spPr>
            <a:xfrm>
              <a:off x="11016000" y="2737951"/>
              <a:ext cx="0" cy="8995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Nascóir díreach 88"/>
            <p:cNvCxnSpPr/>
            <p:nvPr/>
          </p:nvCxnSpPr>
          <p:spPr>
            <a:xfrm>
              <a:off x="10920701" y="3636000"/>
              <a:ext cx="0" cy="19395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Nascóir díreach 83"/>
            <p:cNvCxnSpPr/>
            <p:nvPr/>
          </p:nvCxnSpPr>
          <p:spPr>
            <a:xfrm flipH="1">
              <a:off x="10920702" y="3637490"/>
              <a:ext cx="228498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2854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970941" y="169768"/>
            <a:ext cx="4924812" cy="361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Rectangle 122"/>
          <p:cNvSpPr/>
          <p:nvPr/>
        </p:nvSpPr>
        <p:spPr bwMode="auto">
          <a:xfrm>
            <a:off x="125523" y="971999"/>
            <a:ext cx="6696000" cy="2016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Tháinig na chéad daoine go hÉirinn timpeall 9000 bliain ó shin. As cloch a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dhéanadh na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daoine sin a gcuid uirlisí agus a gcuid arm. An Chlochaois a thugtar ar an tréimhse ina raibh uirlisí agus airm á ndéanamh as cloch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Mhair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muintir na Clochaoise ar na hainmhithe fiáine agus ar na héisc a mharaigh siad.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Bhailídís plandaí agus caora le hithe freisin.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125528" y="3096000"/>
            <a:ext cx="6696000" cy="1404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ga-IE" altLang="en-US" sz="2000" dirty="0" smtClean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>
              <a:defRPr/>
            </a:pP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D’úsáideadh sealgairí na Clochaoise </a:t>
            </a:r>
            <a:r>
              <a:rPr lang="ga-IE" alt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boghanna</a:t>
            </a: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agus saigheada chomh maith le sleánna chun ainmhithe fiáine a mharú. 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As breochloch a dhéanaidís cuid mhaith uirlisí. Cloch chrua 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is ea an bhreochloch agus tá sé éasca faobhar a chur uirthi. </a:t>
            </a:r>
          </a:p>
          <a:p>
            <a:pPr>
              <a:defRPr/>
            </a:pPr>
            <a:endParaRPr lang="ga-IE" alt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Rounded Rectangle 66"/>
          <p:cNvSpPr/>
          <p:nvPr/>
        </p:nvSpPr>
        <p:spPr bwMode="auto">
          <a:xfrm>
            <a:off x="108000" y="108000"/>
            <a:ext cx="3606114" cy="818848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altLang="en-US" sz="4400" dirty="0">
                <a:solidFill>
                  <a:srgbClr val="000000"/>
                </a:solidFill>
                <a:latin typeface="Berlin Sans FB" panose="020E0602020502020306" pitchFamily="34" charset="0"/>
              </a:rPr>
              <a:t>An Chlochaois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39712" y="3852000"/>
            <a:ext cx="2587267" cy="200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Pentagon 86"/>
          <p:cNvSpPr/>
          <p:nvPr/>
        </p:nvSpPr>
        <p:spPr bwMode="auto">
          <a:xfrm>
            <a:off x="125523" y="4608000"/>
            <a:ext cx="6696000" cy="13737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alt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Dhéanadh muintir na Clochaoise a gcuid éadaí as craiceann ainmhithe. Dhéanaidís </a:t>
            </a: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ballaí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 </a:t>
            </a:r>
            <a:r>
              <a:rPr lang="ga-IE" alt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dtithe as adhmad agus chlúdaídís na tithe le craiceann ainmhithe, le giolcach nó 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le </a:t>
            </a:r>
            <a:r>
              <a:rPr lang="ga-IE" alt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hábhar éigin eile. </a:t>
            </a:r>
          </a:p>
        </p:txBody>
      </p:sp>
      <p:grpSp>
        <p:nvGrpSpPr>
          <p:cNvPr id="32" name="Grúpa 1"/>
          <p:cNvGrpSpPr/>
          <p:nvPr/>
        </p:nvGrpSpPr>
        <p:grpSpPr>
          <a:xfrm>
            <a:off x="-12000" y="5886714"/>
            <a:ext cx="12204000" cy="1118107"/>
            <a:chOff x="-738011" y="2042481"/>
            <a:chExt cx="12204000" cy="1118107"/>
          </a:xfrm>
        </p:grpSpPr>
        <p:sp>
          <p:nvSpPr>
            <p:cNvPr id="33" name="Rectangle 15"/>
            <p:cNvSpPr>
              <a:spLocks noChangeArrowheads="1"/>
            </p:cNvSpPr>
            <p:nvPr/>
          </p:nvSpPr>
          <p:spPr bwMode="auto">
            <a:xfrm>
              <a:off x="1469989" y="2743767"/>
              <a:ext cx="645920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6000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Rectangle 16"/>
            <p:cNvSpPr>
              <a:spLocks noChangeArrowheads="1"/>
            </p:cNvSpPr>
            <p:nvPr/>
          </p:nvSpPr>
          <p:spPr bwMode="auto">
            <a:xfrm>
              <a:off x="364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4000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580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6" name="Rectangle 18"/>
            <p:cNvSpPr>
              <a:spLocks noChangeArrowheads="1"/>
            </p:cNvSpPr>
            <p:nvPr/>
          </p:nvSpPr>
          <p:spPr bwMode="auto">
            <a:xfrm>
              <a:off x="8129989" y="2743767"/>
              <a:ext cx="307481" cy="4168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10127989" y="2743767"/>
              <a:ext cx="642796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8" name="Rectangle 4"/>
            <p:cNvSpPr>
              <a:spLocks noChangeArrowheads="1"/>
            </p:cNvSpPr>
            <p:nvPr/>
          </p:nvSpPr>
          <p:spPr bwMode="auto">
            <a:xfrm>
              <a:off x="-738011" y="2457388"/>
              <a:ext cx="12204000" cy="267395"/>
            </a:xfrm>
            <a:prstGeom prst="rect">
              <a:avLst/>
            </a:prstGeom>
            <a:solidFill>
              <a:srgbClr val="E5405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rgbClr val="000000"/>
                </a:solidFill>
              </a:endParaRPr>
            </a:p>
          </p:txBody>
        </p:sp>
        <p:grpSp>
          <p:nvGrpSpPr>
            <p:cNvPr id="39" name="Grúpa 45"/>
            <p:cNvGrpSpPr/>
            <p:nvPr/>
          </p:nvGrpSpPr>
          <p:grpSpPr>
            <a:xfrm>
              <a:off x="701989" y="2042481"/>
              <a:ext cx="9720000" cy="776677"/>
              <a:chOff x="701989" y="2042481"/>
              <a:chExt cx="9720000" cy="776677"/>
            </a:xfrm>
          </p:grpSpPr>
          <p:sp>
            <p:nvSpPr>
              <p:cNvPr id="42" name="Line 6"/>
              <p:cNvSpPr>
                <a:spLocks noChangeShapeType="1"/>
              </p:cNvSpPr>
              <p:nvPr/>
            </p:nvSpPr>
            <p:spPr bwMode="auto">
              <a:xfrm>
                <a:off x="394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>
                <a:off x="502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Line 8"/>
              <p:cNvSpPr>
                <a:spLocks noChangeShapeType="1"/>
              </p:cNvSpPr>
              <p:nvPr/>
            </p:nvSpPr>
            <p:spPr bwMode="auto">
              <a:xfrm>
                <a:off x="610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Line 9"/>
              <p:cNvSpPr>
                <a:spLocks noChangeShapeType="1"/>
              </p:cNvSpPr>
              <p:nvPr/>
            </p:nvSpPr>
            <p:spPr bwMode="auto">
              <a:xfrm>
                <a:off x="718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Line 10"/>
              <p:cNvSpPr>
                <a:spLocks noChangeShapeType="1"/>
              </p:cNvSpPr>
              <p:nvPr/>
            </p:nvSpPr>
            <p:spPr bwMode="auto">
              <a:xfrm>
                <a:off x="8261989" y="2042481"/>
                <a:ext cx="0" cy="775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Line 11"/>
              <p:cNvSpPr>
                <a:spLocks noChangeShapeType="1"/>
              </p:cNvSpPr>
              <p:nvPr/>
            </p:nvSpPr>
            <p:spPr bwMode="auto">
              <a:xfrm>
                <a:off x="934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Line 12"/>
              <p:cNvSpPr>
                <a:spLocks noChangeShapeType="1"/>
              </p:cNvSpPr>
              <p:nvPr/>
            </p:nvSpPr>
            <p:spPr bwMode="auto">
              <a:xfrm>
                <a:off x="1042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>
                <a:off x="70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Line 5"/>
              <p:cNvSpPr>
                <a:spLocks noChangeShapeType="1"/>
              </p:cNvSpPr>
              <p:nvPr/>
            </p:nvSpPr>
            <p:spPr bwMode="auto">
              <a:xfrm>
                <a:off x="178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>
                <a:off x="286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-690011" y="2743767"/>
              <a:ext cx="1152643" cy="336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8000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1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6400" y="6307200"/>
            <a:ext cx="3222000" cy="25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8988000" y="5805334"/>
            <a:ext cx="625790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>
                <a:latin typeface="Calibri" pitchFamily="34" charset="0"/>
              </a:rPr>
              <a:t>AD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 flipV="1">
            <a:off x="9613790" y="6058212"/>
            <a:ext cx="2282942" cy="1964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54" name="Text Box 31"/>
          <p:cNvSpPr txBox="1">
            <a:spLocks noChangeArrowheads="1"/>
          </p:cNvSpPr>
          <p:nvPr/>
        </p:nvSpPr>
        <p:spPr bwMode="auto">
          <a:xfrm>
            <a:off x="8184709" y="5806800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 err="1">
                <a:latin typeface="Calibri" pitchFamily="34" charset="0"/>
              </a:rPr>
              <a:t>RCh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 flipH="1">
            <a:off x="7392546" y="6086487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57" name="Rectangle 19"/>
          <p:cNvSpPr>
            <a:spLocks noChangeArrowheads="1"/>
          </p:cNvSpPr>
          <p:nvPr/>
        </p:nvSpPr>
        <p:spPr bwMode="auto">
          <a:xfrm>
            <a:off x="9774000" y="6588221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7614000" y="6586308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5447204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0" name="Rectangle 19"/>
          <p:cNvSpPr>
            <a:spLocks noChangeArrowheads="1"/>
          </p:cNvSpPr>
          <p:nvPr/>
        </p:nvSpPr>
        <p:spPr bwMode="auto">
          <a:xfrm>
            <a:off x="3276000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61" name="Rectangle 19"/>
          <p:cNvSpPr>
            <a:spLocks noChangeArrowheads="1"/>
          </p:cNvSpPr>
          <p:nvPr/>
        </p:nvSpPr>
        <p:spPr bwMode="auto">
          <a:xfrm>
            <a:off x="1140642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7000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6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67" grpId="0" animBg="1"/>
      <p:bldP spid="87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úpa 1"/>
          <p:cNvGrpSpPr/>
          <p:nvPr/>
        </p:nvGrpSpPr>
        <p:grpSpPr>
          <a:xfrm>
            <a:off x="-12000" y="5886714"/>
            <a:ext cx="12204000" cy="1118107"/>
            <a:chOff x="-738011" y="2042481"/>
            <a:chExt cx="12204000" cy="1118107"/>
          </a:xfrm>
        </p:grpSpPr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1469989" y="2743767"/>
              <a:ext cx="645920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6000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5" name="Rectangle 16"/>
            <p:cNvSpPr>
              <a:spLocks noChangeArrowheads="1"/>
            </p:cNvSpPr>
            <p:nvPr/>
          </p:nvSpPr>
          <p:spPr bwMode="auto">
            <a:xfrm>
              <a:off x="364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4000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6" name="Rectangle 17"/>
            <p:cNvSpPr>
              <a:spLocks noChangeArrowheads="1"/>
            </p:cNvSpPr>
            <p:nvPr/>
          </p:nvSpPr>
          <p:spPr bwMode="auto">
            <a:xfrm>
              <a:off x="580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8" name="Rectangle 18"/>
            <p:cNvSpPr>
              <a:spLocks noChangeArrowheads="1"/>
            </p:cNvSpPr>
            <p:nvPr/>
          </p:nvSpPr>
          <p:spPr bwMode="auto">
            <a:xfrm>
              <a:off x="8129989" y="2743767"/>
              <a:ext cx="307481" cy="4168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89" name="Rectangle 19"/>
            <p:cNvSpPr>
              <a:spLocks noChangeArrowheads="1"/>
            </p:cNvSpPr>
            <p:nvPr/>
          </p:nvSpPr>
          <p:spPr bwMode="auto">
            <a:xfrm>
              <a:off x="10127989" y="2743767"/>
              <a:ext cx="642796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0" name="Rectangle 4"/>
            <p:cNvSpPr>
              <a:spLocks noChangeArrowheads="1"/>
            </p:cNvSpPr>
            <p:nvPr/>
          </p:nvSpPr>
          <p:spPr bwMode="auto">
            <a:xfrm>
              <a:off x="-738011" y="2457388"/>
              <a:ext cx="12204000" cy="267395"/>
            </a:xfrm>
            <a:prstGeom prst="rect">
              <a:avLst/>
            </a:prstGeom>
            <a:solidFill>
              <a:srgbClr val="E5405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rgbClr val="000000"/>
                </a:solidFill>
              </a:endParaRPr>
            </a:p>
          </p:txBody>
        </p:sp>
        <p:grpSp>
          <p:nvGrpSpPr>
            <p:cNvPr id="91" name="Grúpa 45"/>
            <p:cNvGrpSpPr/>
            <p:nvPr/>
          </p:nvGrpSpPr>
          <p:grpSpPr>
            <a:xfrm>
              <a:off x="701989" y="2042481"/>
              <a:ext cx="9720000" cy="776677"/>
              <a:chOff x="701989" y="2042481"/>
              <a:chExt cx="9720000" cy="776677"/>
            </a:xfrm>
          </p:grpSpPr>
          <p:sp>
            <p:nvSpPr>
              <p:cNvPr id="93" name="Line 6"/>
              <p:cNvSpPr>
                <a:spLocks noChangeShapeType="1"/>
              </p:cNvSpPr>
              <p:nvPr/>
            </p:nvSpPr>
            <p:spPr bwMode="auto">
              <a:xfrm>
                <a:off x="394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Line 7"/>
              <p:cNvSpPr>
                <a:spLocks noChangeShapeType="1"/>
              </p:cNvSpPr>
              <p:nvPr/>
            </p:nvSpPr>
            <p:spPr bwMode="auto">
              <a:xfrm>
                <a:off x="502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Line 8"/>
              <p:cNvSpPr>
                <a:spLocks noChangeShapeType="1"/>
              </p:cNvSpPr>
              <p:nvPr/>
            </p:nvSpPr>
            <p:spPr bwMode="auto">
              <a:xfrm>
                <a:off x="610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Line 9"/>
              <p:cNvSpPr>
                <a:spLocks noChangeShapeType="1"/>
              </p:cNvSpPr>
              <p:nvPr/>
            </p:nvSpPr>
            <p:spPr bwMode="auto">
              <a:xfrm>
                <a:off x="718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Line 10"/>
              <p:cNvSpPr>
                <a:spLocks noChangeShapeType="1"/>
              </p:cNvSpPr>
              <p:nvPr/>
            </p:nvSpPr>
            <p:spPr bwMode="auto">
              <a:xfrm>
                <a:off x="8261989" y="2042481"/>
                <a:ext cx="0" cy="775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Line 11"/>
              <p:cNvSpPr>
                <a:spLocks noChangeShapeType="1"/>
              </p:cNvSpPr>
              <p:nvPr/>
            </p:nvSpPr>
            <p:spPr bwMode="auto">
              <a:xfrm>
                <a:off x="934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Line 12"/>
              <p:cNvSpPr>
                <a:spLocks noChangeShapeType="1"/>
              </p:cNvSpPr>
              <p:nvPr/>
            </p:nvSpPr>
            <p:spPr bwMode="auto">
              <a:xfrm>
                <a:off x="1042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>
                <a:off x="70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>
                <a:off x="178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>
                <a:off x="286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-690011" y="2743767"/>
              <a:ext cx="1152643" cy="336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8000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3" name="Rectangle 122"/>
          <p:cNvSpPr/>
          <p:nvPr/>
        </p:nvSpPr>
        <p:spPr bwMode="auto">
          <a:xfrm>
            <a:off x="125526" y="972000"/>
            <a:ext cx="6192000" cy="1080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Tháinig na chéad fheirmeoirí go hÉirinn timpeall 6000 bliain ó shin. Leag siad </a:t>
            </a:r>
            <a:r>
              <a:rPr 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crainn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agus thosaigh ar bharra a fhás agus ainmhithe a thógáil.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87" name="Pentagon 86"/>
          <p:cNvSpPr/>
          <p:nvPr/>
        </p:nvSpPr>
        <p:spPr bwMode="auto">
          <a:xfrm>
            <a:off x="143526" y="4536000"/>
            <a:ext cx="6192000" cy="1404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Thóg muintir na Nua-Chlochaoise seomraí móra adhlactha a dtugtar </a:t>
            </a:r>
            <a:r>
              <a:rPr lang="ga-IE" altLang="en-US" sz="2000" b="1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tuamaí meigiliteacha</a:t>
            </a: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orthu. Tuama </a:t>
            </a:r>
            <a:r>
              <a:rPr lang="en-US" alt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meigiliteach</a:t>
            </a: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is ea an </a:t>
            </a:r>
            <a:r>
              <a:rPr lang="ga-IE" alt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dolmain</a:t>
            </a: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seo ar dheis. Tá breis is 180 </a:t>
            </a:r>
            <a:r>
              <a:rPr lang="ga-IE" alt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dolmain</a:t>
            </a: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/>
            </a:r>
            <a:b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le </a:t>
            </a: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feiceáil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in Éirinn sa lá atá inniu ann. </a:t>
            </a:r>
            <a:endParaRPr lang="ga-IE" alt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125524" y="2160000"/>
            <a:ext cx="6192000" cy="1080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Ba iad muintir na Nua-Chlochaoise an chéad dream a rinne potaireacht in Éirinn. Rinne siad potaí cré chun go bhféadfaidís bia a stóráil. </a:t>
            </a:r>
            <a:endParaRPr lang="ga-IE" alt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Rounded Rectangle 66"/>
          <p:cNvSpPr/>
          <p:nvPr/>
        </p:nvSpPr>
        <p:spPr bwMode="auto">
          <a:xfrm>
            <a:off x="108000" y="108000"/>
            <a:ext cx="4897296" cy="818848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altLang="en-US" sz="4400" dirty="0">
                <a:solidFill>
                  <a:srgbClr val="000000"/>
                </a:solidFill>
                <a:latin typeface="Berlin Sans FB" panose="020E0602020502020306" pitchFamily="34" charset="0"/>
              </a:rPr>
              <a:t>An Nua-Chlochaois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44272" y="108000"/>
            <a:ext cx="4244461" cy="284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373121">
            <a:off x="7753900" y="2773970"/>
            <a:ext cx="4209079" cy="281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Pentagon 86"/>
          <p:cNvSpPr/>
          <p:nvPr/>
        </p:nvSpPr>
        <p:spPr bwMode="auto">
          <a:xfrm>
            <a:off x="143526" y="3348000"/>
            <a:ext cx="6192000" cy="1080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Bhí cónaí ar mhuintir na </a:t>
            </a:r>
            <a:r>
              <a:rPr lang="en-IE" alt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Nua-Chlochaoise</a:t>
            </a:r>
            <a:r>
              <a:rPr lang="en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i dtithe adhmaid </a:t>
            </a:r>
            <a:b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</a:b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a dhéanaidís as caolach (</a:t>
            </a:r>
            <a:r>
              <a:rPr lang="ga-IE" alt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slaitíní</a:t>
            </a: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adhmaid) agus dóib (meascán de thuí agus de chré). </a:t>
            </a:r>
            <a:endParaRPr lang="ga-IE" alt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50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672800" y="6307200"/>
            <a:ext cx="1602000" cy="25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73" name="Text Box 32"/>
          <p:cNvSpPr txBox="1">
            <a:spLocks noChangeArrowheads="1"/>
          </p:cNvSpPr>
          <p:nvPr/>
        </p:nvSpPr>
        <p:spPr bwMode="auto">
          <a:xfrm>
            <a:off x="8988000" y="5805334"/>
            <a:ext cx="625790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>
                <a:latin typeface="Calibri" pitchFamily="34" charset="0"/>
              </a:rPr>
              <a:t>AD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 flipV="1">
            <a:off x="9613790" y="6058212"/>
            <a:ext cx="2282942" cy="1964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75" name="Text Box 31"/>
          <p:cNvSpPr txBox="1">
            <a:spLocks noChangeArrowheads="1"/>
          </p:cNvSpPr>
          <p:nvPr/>
        </p:nvSpPr>
        <p:spPr bwMode="auto">
          <a:xfrm>
            <a:off x="8184709" y="5806800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 err="1">
                <a:latin typeface="Calibri" pitchFamily="34" charset="0"/>
              </a:rPr>
              <a:t>RCh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76" name="Line 34"/>
          <p:cNvSpPr>
            <a:spLocks noChangeShapeType="1"/>
          </p:cNvSpPr>
          <p:nvPr/>
        </p:nvSpPr>
        <p:spPr bwMode="auto">
          <a:xfrm flipH="1">
            <a:off x="7392546" y="6086487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82" name="Line 10"/>
          <p:cNvSpPr>
            <a:spLocks noChangeShapeType="1"/>
          </p:cNvSpPr>
          <p:nvPr/>
        </p:nvSpPr>
        <p:spPr bwMode="auto">
          <a:xfrm>
            <a:off x="8988000" y="5886714"/>
            <a:ext cx="0" cy="7750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103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105" name="Rectangle 19"/>
          <p:cNvSpPr>
            <a:spLocks noChangeArrowheads="1"/>
          </p:cNvSpPr>
          <p:nvPr/>
        </p:nvSpPr>
        <p:spPr bwMode="auto">
          <a:xfrm>
            <a:off x="9774000" y="6588221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6" name="Rectangle 19"/>
          <p:cNvSpPr>
            <a:spLocks noChangeArrowheads="1"/>
          </p:cNvSpPr>
          <p:nvPr/>
        </p:nvSpPr>
        <p:spPr bwMode="auto">
          <a:xfrm>
            <a:off x="7614000" y="6586308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7" name="Rectangle 19"/>
          <p:cNvSpPr>
            <a:spLocks noChangeArrowheads="1"/>
          </p:cNvSpPr>
          <p:nvPr/>
        </p:nvSpPr>
        <p:spPr bwMode="auto">
          <a:xfrm>
            <a:off x="5447204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8" name="Rectangle 19"/>
          <p:cNvSpPr>
            <a:spLocks noChangeArrowheads="1"/>
          </p:cNvSpPr>
          <p:nvPr/>
        </p:nvSpPr>
        <p:spPr bwMode="auto">
          <a:xfrm>
            <a:off x="3276000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9" name="Rectangle 19"/>
          <p:cNvSpPr>
            <a:spLocks noChangeArrowheads="1"/>
          </p:cNvSpPr>
          <p:nvPr/>
        </p:nvSpPr>
        <p:spPr bwMode="auto">
          <a:xfrm>
            <a:off x="1140642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7000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8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87" grpId="0" animBg="1"/>
      <p:bldP spid="67" grpId="0" animBg="1"/>
      <p:bldP spid="29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úpa 1"/>
          <p:cNvGrpSpPr/>
          <p:nvPr/>
        </p:nvGrpSpPr>
        <p:grpSpPr>
          <a:xfrm>
            <a:off x="-12000" y="5886714"/>
            <a:ext cx="12204000" cy="1118107"/>
            <a:chOff x="-738011" y="2042481"/>
            <a:chExt cx="12204000" cy="1118107"/>
          </a:xfrm>
        </p:grpSpPr>
        <p:sp>
          <p:nvSpPr>
            <p:cNvPr id="65" name="Rectangle 15"/>
            <p:cNvSpPr>
              <a:spLocks noChangeArrowheads="1"/>
            </p:cNvSpPr>
            <p:nvPr/>
          </p:nvSpPr>
          <p:spPr bwMode="auto">
            <a:xfrm>
              <a:off x="1469989" y="2743767"/>
              <a:ext cx="645920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6000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Rectangle 16"/>
            <p:cNvSpPr>
              <a:spLocks noChangeArrowheads="1"/>
            </p:cNvSpPr>
            <p:nvPr/>
          </p:nvSpPr>
          <p:spPr bwMode="auto">
            <a:xfrm>
              <a:off x="364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4000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Rectangle 17"/>
            <p:cNvSpPr>
              <a:spLocks noChangeArrowheads="1"/>
            </p:cNvSpPr>
            <p:nvPr/>
          </p:nvSpPr>
          <p:spPr bwMode="auto">
            <a:xfrm>
              <a:off x="580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8" name="Rectangle 18"/>
            <p:cNvSpPr>
              <a:spLocks noChangeArrowheads="1"/>
            </p:cNvSpPr>
            <p:nvPr/>
          </p:nvSpPr>
          <p:spPr bwMode="auto">
            <a:xfrm>
              <a:off x="8129989" y="2743767"/>
              <a:ext cx="307481" cy="4168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10127989" y="2743767"/>
              <a:ext cx="642796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0" name="Rectangle 4"/>
            <p:cNvSpPr>
              <a:spLocks noChangeArrowheads="1"/>
            </p:cNvSpPr>
            <p:nvPr/>
          </p:nvSpPr>
          <p:spPr bwMode="auto">
            <a:xfrm>
              <a:off x="-738011" y="2457388"/>
              <a:ext cx="12204000" cy="267395"/>
            </a:xfrm>
            <a:prstGeom prst="rect">
              <a:avLst/>
            </a:prstGeom>
            <a:solidFill>
              <a:srgbClr val="E5405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rgbClr val="000000"/>
                </a:solidFill>
              </a:endParaRPr>
            </a:p>
          </p:txBody>
        </p:sp>
        <p:grpSp>
          <p:nvGrpSpPr>
            <p:cNvPr id="71" name="Grúpa 45"/>
            <p:cNvGrpSpPr/>
            <p:nvPr/>
          </p:nvGrpSpPr>
          <p:grpSpPr>
            <a:xfrm>
              <a:off x="701989" y="2042481"/>
              <a:ext cx="9720000" cy="776677"/>
              <a:chOff x="701989" y="2042481"/>
              <a:chExt cx="9720000" cy="776677"/>
            </a:xfrm>
          </p:grpSpPr>
          <p:sp>
            <p:nvSpPr>
              <p:cNvPr id="73" name="Line 6"/>
              <p:cNvSpPr>
                <a:spLocks noChangeShapeType="1"/>
              </p:cNvSpPr>
              <p:nvPr/>
            </p:nvSpPr>
            <p:spPr bwMode="auto">
              <a:xfrm>
                <a:off x="394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Line 7"/>
              <p:cNvSpPr>
                <a:spLocks noChangeShapeType="1"/>
              </p:cNvSpPr>
              <p:nvPr/>
            </p:nvSpPr>
            <p:spPr bwMode="auto">
              <a:xfrm>
                <a:off x="502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Line 8"/>
              <p:cNvSpPr>
                <a:spLocks noChangeShapeType="1"/>
              </p:cNvSpPr>
              <p:nvPr/>
            </p:nvSpPr>
            <p:spPr bwMode="auto">
              <a:xfrm>
                <a:off x="610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Line 9"/>
              <p:cNvSpPr>
                <a:spLocks noChangeShapeType="1"/>
              </p:cNvSpPr>
              <p:nvPr/>
            </p:nvSpPr>
            <p:spPr bwMode="auto">
              <a:xfrm>
                <a:off x="718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Line 10"/>
              <p:cNvSpPr>
                <a:spLocks noChangeShapeType="1"/>
              </p:cNvSpPr>
              <p:nvPr/>
            </p:nvSpPr>
            <p:spPr bwMode="auto">
              <a:xfrm>
                <a:off x="8261989" y="2042481"/>
                <a:ext cx="0" cy="775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Line 11"/>
              <p:cNvSpPr>
                <a:spLocks noChangeShapeType="1"/>
              </p:cNvSpPr>
              <p:nvPr/>
            </p:nvSpPr>
            <p:spPr bwMode="auto">
              <a:xfrm>
                <a:off x="934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Line 12"/>
              <p:cNvSpPr>
                <a:spLocks noChangeShapeType="1"/>
              </p:cNvSpPr>
              <p:nvPr/>
            </p:nvSpPr>
            <p:spPr bwMode="auto">
              <a:xfrm>
                <a:off x="1042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Line 5"/>
              <p:cNvSpPr>
                <a:spLocks noChangeShapeType="1"/>
              </p:cNvSpPr>
              <p:nvPr/>
            </p:nvSpPr>
            <p:spPr bwMode="auto">
              <a:xfrm>
                <a:off x="70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Line 5"/>
              <p:cNvSpPr>
                <a:spLocks noChangeShapeType="1"/>
              </p:cNvSpPr>
              <p:nvPr/>
            </p:nvSpPr>
            <p:spPr bwMode="auto">
              <a:xfrm>
                <a:off x="178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Line 5"/>
              <p:cNvSpPr>
                <a:spLocks noChangeShapeType="1"/>
              </p:cNvSpPr>
              <p:nvPr/>
            </p:nvSpPr>
            <p:spPr bwMode="auto">
              <a:xfrm>
                <a:off x="286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2" name="Rectangle 15"/>
            <p:cNvSpPr>
              <a:spLocks noChangeArrowheads="1"/>
            </p:cNvSpPr>
            <p:nvPr/>
          </p:nvSpPr>
          <p:spPr bwMode="auto">
            <a:xfrm>
              <a:off x="-690011" y="2743767"/>
              <a:ext cx="1152643" cy="336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8000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5" b="95740" l="9900" r="89975">
                        <a14:foregroundMark x1="41103" y1="18161" x2="41855" y2="3139"/>
                        <a14:foregroundMark x1="54261" y1="79372" x2="49373" y2="95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878339" y="85629"/>
            <a:ext cx="2600801" cy="208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95710" y="206393"/>
            <a:ext cx="3357328" cy="2690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66"/>
          <p:cNvSpPr/>
          <p:nvPr/>
        </p:nvSpPr>
        <p:spPr bwMode="auto">
          <a:xfrm>
            <a:off x="108000" y="108000"/>
            <a:ext cx="4354336" cy="818848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altLang="en-US" sz="44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An </a:t>
            </a:r>
            <a:r>
              <a:rPr lang="ga-IE" altLang="en-US" sz="44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Chré-</a:t>
            </a:r>
            <a:r>
              <a:rPr lang="en-US" altLang="en-US" sz="4400" dirty="0" err="1" smtClean="0">
                <a:solidFill>
                  <a:srgbClr val="000000"/>
                </a:solidFill>
                <a:latin typeface="Berlin Sans FB" panose="020E0602020502020306" pitchFamily="34" charset="0"/>
              </a:rPr>
              <a:t>umhaois</a:t>
            </a:r>
            <a:endParaRPr lang="ga-IE" altLang="en-US" sz="440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92546" y="2955383"/>
            <a:ext cx="3664762" cy="274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 bwMode="auto">
          <a:xfrm>
            <a:off x="125528" y="936000"/>
            <a:ext cx="4824000" cy="2196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Thosaigh ré nua i stair na hÉireann timpeall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4500 bliain ó shin nuair a thosaigh daoine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in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Éirinn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ar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h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ré-umha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tháirgeadh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Cóimhiotal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ea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an cré-umha a dhéanta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r as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copar agus stán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As cré-umha a dhéantaí uirlisí, airm agus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ornáidí i rith na Cré-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u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mhaoise. 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Dhéantaí </a:t>
            </a:r>
            <a:r>
              <a:rPr lang="ga-IE" altLang="en-US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corcáin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as cré-umha chomh maith.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2" name="Pentagon 86"/>
          <p:cNvSpPr/>
          <p:nvPr/>
        </p:nvSpPr>
        <p:spPr bwMode="auto">
          <a:xfrm>
            <a:off x="125528" y="4428000"/>
            <a:ext cx="6681672" cy="1584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Is sa Chré-</a:t>
            </a:r>
            <a:r>
              <a:rPr lang="en-US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u</a:t>
            </a: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mhaois a thosaigh daoine ag tógáil crannóg in Éirinn. Dhéantaí oileán beag i lár locha as crainn, </a:t>
            </a:r>
            <a:r>
              <a:rPr lang="ga-IE" altLang="en-US" sz="2000" dirty="0" err="1" smtClean="0">
                <a:solidFill>
                  <a:srgbClr val="000000"/>
                </a:solidFill>
                <a:latin typeface="Tw Cen MT" panose="020B0602020104020603" pitchFamily="34" charset="0"/>
              </a:rPr>
              <a:t>sceacha</a:t>
            </a: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agus clocha. Ansin, thógtaí teach ar an méid sin. 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Leanadh de bheith ag tógáil na gcrannóg suas go dtí an Mheánaois, agus b’fhéidir ina diaidh.</a:t>
            </a:r>
            <a:endParaRPr lang="ga-IE" altLang="en-US" sz="2000" dirty="0">
              <a:solidFill>
                <a:srgbClr val="FFFF00"/>
              </a:solidFill>
              <a:latin typeface="Tw Cen MT" panose="020B0602020104020603" pitchFamily="34" charset="0"/>
            </a:endParaRPr>
          </a:p>
        </p:txBody>
      </p:sp>
      <p:sp>
        <p:nvSpPr>
          <p:cNvPr id="33" name="Rounded Rectangle 66"/>
          <p:cNvSpPr/>
          <p:nvPr/>
        </p:nvSpPr>
        <p:spPr bwMode="auto">
          <a:xfrm>
            <a:off x="125528" y="3240000"/>
            <a:ext cx="6681672" cy="1100867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láidre uirlisí cré-umha ná uirlisí cloiche agus is féidir faobhar níos géire a chur orthu.</a:t>
            </a:r>
            <a:r>
              <a:rPr lang="ga-IE" alt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altLang="en-US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Rinneadh cineálacha nua arm as an gcré-umha, claimhte agus miodóga, mar shampla. </a:t>
            </a:r>
            <a:endParaRPr lang="ga-IE" alt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834" b="93715" l="5039" r="94796">
                        <a14:foregroundMark x1="11855" y1="12131" x2="6691" y2="4965"/>
                        <a14:foregroundMark x1="86328" y1="86298" x2="93680" y2="9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82914">
            <a:off x="8804972" y="936530"/>
            <a:ext cx="2732210" cy="1795471"/>
          </a:xfrm>
          <a:prstGeom prst="rect">
            <a:avLst/>
          </a:prstGeom>
        </p:spPr>
      </p:pic>
      <p:sp>
        <p:nvSpPr>
          <p:cNvPr id="56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289200" y="6307200"/>
            <a:ext cx="2052000" cy="25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59" name="Text Box 32"/>
          <p:cNvSpPr txBox="1">
            <a:spLocks noChangeArrowheads="1"/>
          </p:cNvSpPr>
          <p:nvPr/>
        </p:nvSpPr>
        <p:spPr bwMode="auto">
          <a:xfrm>
            <a:off x="8988000" y="5805334"/>
            <a:ext cx="625790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>
                <a:latin typeface="Calibri" pitchFamily="34" charset="0"/>
              </a:rPr>
              <a:t>AD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0" name="Line 33"/>
          <p:cNvSpPr>
            <a:spLocks noChangeShapeType="1"/>
          </p:cNvSpPr>
          <p:nvPr/>
        </p:nvSpPr>
        <p:spPr bwMode="auto">
          <a:xfrm flipV="1">
            <a:off x="9613790" y="6058212"/>
            <a:ext cx="2282942" cy="1964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61" name="Text Box 31"/>
          <p:cNvSpPr txBox="1">
            <a:spLocks noChangeArrowheads="1"/>
          </p:cNvSpPr>
          <p:nvPr/>
        </p:nvSpPr>
        <p:spPr bwMode="auto">
          <a:xfrm>
            <a:off x="8184709" y="5806800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 err="1">
                <a:latin typeface="Calibri" pitchFamily="34" charset="0"/>
              </a:rPr>
              <a:t>RCh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2" name="Line 34"/>
          <p:cNvSpPr>
            <a:spLocks noChangeShapeType="1"/>
          </p:cNvSpPr>
          <p:nvPr/>
        </p:nvSpPr>
        <p:spPr bwMode="auto">
          <a:xfrm flipH="1">
            <a:off x="7392546" y="6086487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63" name="Line 10"/>
          <p:cNvSpPr>
            <a:spLocks noChangeShapeType="1"/>
          </p:cNvSpPr>
          <p:nvPr/>
        </p:nvSpPr>
        <p:spPr bwMode="auto">
          <a:xfrm>
            <a:off x="8988000" y="5886714"/>
            <a:ext cx="0" cy="7750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83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85" name="Rectangle 19"/>
          <p:cNvSpPr>
            <a:spLocks noChangeArrowheads="1"/>
          </p:cNvSpPr>
          <p:nvPr/>
        </p:nvSpPr>
        <p:spPr bwMode="auto">
          <a:xfrm>
            <a:off x="9774000" y="6588221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6" name="Rectangle 19"/>
          <p:cNvSpPr>
            <a:spLocks noChangeArrowheads="1"/>
          </p:cNvSpPr>
          <p:nvPr/>
        </p:nvSpPr>
        <p:spPr bwMode="auto">
          <a:xfrm>
            <a:off x="7614000" y="6586308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5447204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3276000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1140642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7000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rúpa 1"/>
          <p:cNvGrpSpPr/>
          <p:nvPr/>
        </p:nvGrpSpPr>
        <p:grpSpPr>
          <a:xfrm>
            <a:off x="-12000" y="5886714"/>
            <a:ext cx="12204000" cy="1118107"/>
            <a:chOff x="-738011" y="2042481"/>
            <a:chExt cx="12204000" cy="1118107"/>
          </a:xfrm>
        </p:grpSpPr>
        <p:sp>
          <p:nvSpPr>
            <p:cNvPr id="89" name="Rectangle 4"/>
            <p:cNvSpPr>
              <a:spLocks noChangeArrowheads="1"/>
            </p:cNvSpPr>
            <p:nvPr/>
          </p:nvSpPr>
          <p:spPr bwMode="auto">
            <a:xfrm>
              <a:off x="-738011" y="2457388"/>
              <a:ext cx="12204000" cy="267395"/>
            </a:xfrm>
            <a:prstGeom prst="rect">
              <a:avLst/>
            </a:prstGeom>
            <a:solidFill>
              <a:srgbClr val="E5405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rgbClr val="000000"/>
                </a:solidFill>
              </a:endParaRPr>
            </a:p>
          </p:txBody>
        </p:sp>
        <p:sp>
          <p:nvSpPr>
            <p:cNvPr id="84" name="Rectangle 15"/>
            <p:cNvSpPr>
              <a:spLocks noChangeArrowheads="1"/>
            </p:cNvSpPr>
            <p:nvPr/>
          </p:nvSpPr>
          <p:spPr bwMode="auto">
            <a:xfrm>
              <a:off x="1469989" y="2743767"/>
              <a:ext cx="645920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6000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5" name="Rectangle 16"/>
            <p:cNvSpPr>
              <a:spLocks noChangeArrowheads="1"/>
            </p:cNvSpPr>
            <p:nvPr/>
          </p:nvSpPr>
          <p:spPr bwMode="auto">
            <a:xfrm>
              <a:off x="364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4000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6" name="Rectangle 17"/>
            <p:cNvSpPr>
              <a:spLocks noChangeArrowheads="1"/>
            </p:cNvSpPr>
            <p:nvPr/>
          </p:nvSpPr>
          <p:spPr bwMode="auto">
            <a:xfrm>
              <a:off x="580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7" name="Rectangle 18"/>
            <p:cNvSpPr>
              <a:spLocks noChangeArrowheads="1"/>
            </p:cNvSpPr>
            <p:nvPr/>
          </p:nvSpPr>
          <p:spPr bwMode="auto">
            <a:xfrm>
              <a:off x="8129989" y="2743767"/>
              <a:ext cx="307481" cy="4168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88" name="Rectangle 19"/>
            <p:cNvSpPr>
              <a:spLocks noChangeArrowheads="1"/>
            </p:cNvSpPr>
            <p:nvPr/>
          </p:nvSpPr>
          <p:spPr bwMode="auto">
            <a:xfrm>
              <a:off x="10127989" y="2743767"/>
              <a:ext cx="642796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90" name="Grúpa 45"/>
            <p:cNvGrpSpPr/>
            <p:nvPr/>
          </p:nvGrpSpPr>
          <p:grpSpPr>
            <a:xfrm>
              <a:off x="701989" y="2042481"/>
              <a:ext cx="9720000" cy="776677"/>
              <a:chOff x="701989" y="2042481"/>
              <a:chExt cx="9720000" cy="776677"/>
            </a:xfrm>
          </p:grpSpPr>
          <p:sp>
            <p:nvSpPr>
              <p:cNvPr id="92" name="Line 6"/>
              <p:cNvSpPr>
                <a:spLocks noChangeShapeType="1"/>
              </p:cNvSpPr>
              <p:nvPr/>
            </p:nvSpPr>
            <p:spPr bwMode="auto">
              <a:xfrm>
                <a:off x="394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93" name="Line 7"/>
              <p:cNvSpPr>
                <a:spLocks noChangeShapeType="1"/>
              </p:cNvSpPr>
              <p:nvPr/>
            </p:nvSpPr>
            <p:spPr bwMode="auto">
              <a:xfrm>
                <a:off x="502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94" name="Line 8"/>
              <p:cNvSpPr>
                <a:spLocks noChangeShapeType="1"/>
              </p:cNvSpPr>
              <p:nvPr/>
            </p:nvSpPr>
            <p:spPr bwMode="auto">
              <a:xfrm>
                <a:off x="610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95" name="Line 9"/>
              <p:cNvSpPr>
                <a:spLocks noChangeShapeType="1"/>
              </p:cNvSpPr>
              <p:nvPr/>
            </p:nvSpPr>
            <p:spPr bwMode="auto">
              <a:xfrm>
                <a:off x="718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Line 10"/>
              <p:cNvSpPr>
                <a:spLocks noChangeShapeType="1"/>
              </p:cNvSpPr>
              <p:nvPr/>
            </p:nvSpPr>
            <p:spPr bwMode="auto">
              <a:xfrm>
                <a:off x="8261989" y="2042481"/>
                <a:ext cx="0" cy="775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Line 11"/>
              <p:cNvSpPr>
                <a:spLocks noChangeShapeType="1"/>
              </p:cNvSpPr>
              <p:nvPr/>
            </p:nvSpPr>
            <p:spPr bwMode="auto">
              <a:xfrm>
                <a:off x="934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98" name="Line 12"/>
              <p:cNvSpPr>
                <a:spLocks noChangeShapeType="1"/>
              </p:cNvSpPr>
              <p:nvPr/>
            </p:nvSpPr>
            <p:spPr bwMode="auto">
              <a:xfrm>
                <a:off x="1042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Line 5"/>
              <p:cNvSpPr>
                <a:spLocks noChangeShapeType="1"/>
              </p:cNvSpPr>
              <p:nvPr/>
            </p:nvSpPr>
            <p:spPr bwMode="auto">
              <a:xfrm>
                <a:off x="70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Line 5"/>
              <p:cNvSpPr>
                <a:spLocks noChangeShapeType="1"/>
              </p:cNvSpPr>
              <p:nvPr/>
            </p:nvSpPr>
            <p:spPr bwMode="auto">
              <a:xfrm>
                <a:off x="178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>
                <a:off x="286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1" name="Rectangle 15"/>
            <p:cNvSpPr>
              <a:spLocks noChangeArrowheads="1"/>
            </p:cNvSpPr>
            <p:nvPr/>
          </p:nvSpPr>
          <p:spPr bwMode="auto">
            <a:xfrm>
              <a:off x="-690011" y="2743767"/>
              <a:ext cx="1152643" cy="336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8000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3" name="Rectangle 122"/>
          <p:cNvSpPr/>
          <p:nvPr/>
        </p:nvSpPr>
        <p:spPr bwMode="auto">
          <a:xfrm>
            <a:off x="106547" y="971997"/>
            <a:ext cx="5760000" cy="2232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Tugaimid an Iarannaois ar an tréimhse staire sin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inar scaip úsáid an iarainn ar fud na hEorpa.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Is láidre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bhfad an t-iarann ná an cré-umha agus fágann sin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gur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láidre na huirlisí a bhí ag muintir na </a:t>
            </a:r>
            <a:r>
              <a:rPr lang="ga-IE" sz="2000" dirty="0" err="1">
                <a:solidFill>
                  <a:schemeClr val="tx1"/>
                </a:solidFill>
                <a:latin typeface="Tw Cen MT" panose="020B0602020104020603" pitchFamily="34" charset="0"/>
              </a:rPr>
              <a:t>hIarannaoise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ná 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an mhuintir a tháinig rompu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Ceaptar gurb iad na Ceiltigh a thug eolas ar an iarann go hÉirinn agus gur tháinig siad go hÉirinn timpeall na bliana 600 </a:t>
            </a:r>
            <a:r>
              <a:rPr lang="ga-IE" sz="2000" dirty="0" err="1" smtClean="0">
                <a:solidFill>
                  <a:schemeClr val="tx1"/>
                </a:solidFill>
                <a:latin typeface="Tw Cen MT" panose="020B0602020104020603" pitchFamily="34" charset="0"/>
              </a:rPr>
              <a:t>RCh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Rounded Rectangle 66"/>
          <p:cNvSpPr/>
          <p:nvPr/>
        </p:nvSpPr>
        <p:spPr bwMode="auto">
          <a:xfrm>
            <a:off x="106549" y="108000"/>
            <a:ext cx="3531800" cy="818848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altLang="en-US" sz="4400" dirty="0">
                <a:solidFill>
                  <a:srgbClr val="000000"/>
                </a:solidFill>
                <a:latin typeface="Berlin Sans FB" panose="020E0602020502020306" pitchFamily="34" charset="0"/>
              </a:rPr>
              <a:t>An Iarannaois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03231" y="2531304"/>
            <a:ext cx="4610698" cy="33554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Pentagon 86"/>
          <p:cNvSpPr/>
          <p:nvPr/>
        </p:nvSpPr>
        <p:spPr bwMode="auto">
          <a:xfrm>
            <a:off x="106547" y="4500000"/>
            <a:ext cx="5760000" cy="1368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Cruth cruinn a bhíodh ar thithe na gCeilteach in Éirinn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. </a:t>
            </a:r>
            <a:b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Le cré agus le hadhmad a thógtaí iad de ghnáth. Díon tuí a bhíodh orthu. Thógtaí balla timpeall ar ghrúpaí tithe.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3167" y="262110"/>
            <a:ext cx="2687258" cy="3053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5" b="89915" l="1720" r="97920">
                        <a14:foregroundMark x1="12720" y1="50085" x2="1720" y2="48889"/>
                        <a14:foregroundMark x1="85440" y1="50598" x2="97920" y2="45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7647006" flipV="1">
            <a:off x="7450604" y="1080784"/>
            <a:ext cx="3279200" cy="76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ounded Rectangle 66"/>
          <p:cNvSpPr/>
          <p:nvPr/>
        </p:nvSpPr>
        <p:spPr bwMode="auto">
          <a:xfrm>
            <a:off x="106547" y="3315902"/>
            <a:ext cx="5760000" cy="1080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Chomh maith le heolas ar an iarann, thug na Ceiltigh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lán nósanna agus scileanna nua go hÉirinn. Is iad na Ceiltigh a thug an Ghaeilge go hÉirinn, mar shampla.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6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78" name="Text Box 32"/>
          <p:cNvSpPr txBox="1">
            <a:spLocks noChangeArrowheads="1"/>
          </p:cNvSpPr>
          <p:nvPr/>
        </p:nvSpPr>
        <p:spPr bwMode="auto">
          <a:xfrm>
            <a:off x="8988000" y="5805334"/>
            <a:ext cx="625790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>
                <a:latin typeface="Calibri" pitchFamily="34" charset="0"/>
              </a:rPr>
              <a:t>AD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80" name="Text Box 31"/>
          <p:cNvSpPr txBox="1">
            <a:spLocks noChangeArrowheads="1"/>
          </p:cNvSpPr>
          <p:nvPr/>
        </p:nvSpPr>
        <p:spPr bwMode="auto">
          <a:xfrm>
            <a:off x="8184709" y="5806800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 err="1">
                <a:latin typeface="Calibri" pitchFamily="34" charset="0"/>
              </a:rPr>
              <a:t>RCh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82" name="Line 10"/>
          <p:cNvSpPr>
            <a:spLocks noChangeShapeType="1"/>
          </p:cNvSpPr>
          <p:nvPr/>
        </p:nvSpPr>
        <p:spPr bwMode="auto">
          <a:xfrm>
            <a:off x="8988000" y="5886714"/>
            <a:ext cx="0" cy="7750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341200" y="6307200"/>
            <a:ext cx="1080000" cy="25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102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103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104" name="Rectangle 19"/>
          <p:cNvSpPr>
            <a:spLocks noChangeArrowheads="1"/>
          </p:cNvSpPr>
          <p:nvPr/>
        </p:nvSpPr>
        <p:spPr bwMode="auto">
          <a:xfrm>
            <a:off x="9774000" y="6588221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5" name="Rectangle 19"/>
          <p:cNvSpPr>
            <a:spLocks noChangeArrowheads="1"/>
          </p:cNvSpPr>
          <p:nvPr/>
        </p:nvSpPr>
        <p:spPr bwMode="auto">
          <a:xfrm>
            <a:off x="7614000" y="6586308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6" name="Rectangle 19"/>
          <p:cNvSpPr>
            <a:spLocks noChangeArrowheads="1"/>
          </p:cNvSpPr>
          <p:nvPr/>
        </p:nvSpPr>
        <p:spPr bwMode="auto">
          <a:xfrm>
            <a:off x="5447204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7" name="Rectangle 19"/>
          <p:cNvSpPr>
            <a:spLocks noChangeArrowheads="1"/>
          </p:cNvSpPr>
          <p:nvPr/>
        </p:nvSpPr>
        <p:spPr bwMode="auto">
          <a:xfrm>
            <a:off x="3276000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8" name="Rectangle 19"/>
          <p:cNvSpPr>
            <a:spLocks noChangeArrowheads="1"/>
          </p:cNvSpPr>
          <p:nvPr/>
        </p:nvSpPr>
        <p:spPr bwMode="auto">
          <a:xfrm>
            <a:off x="1140642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7000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9" name="Line 33"/>
          <p:cNvSpPr>
            <a:spLocks noChangeShapeType="1"/>
          </p:cNvSpPr>
          <p:nvPr/>
        </p:nvSpPr>
        <p:spPr bwMode="auto">
          <a:xfrm flipV="1">
            <a:off x="9613790" y="6058212"/>
            <a:ext cx="2282942" cy="1964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10" name="Line 34"/>
          <p:cNvSpPr>
            <a:spLocks noChangeShapeType="1"/>
          </p:cNvSpPr>
          <p:nvPr/>
        </p:nvSpPr>
        <p:spPr bwMode="auto">
          <a:xfrm flipH="1">
            <a:off x="7392546" y="6086487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13638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6" grpId="0" animBg="1"/>
      <p:bldP spid="67" grpId="0" animBg="1"/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úpa 1"/>
          <p:cNvGrpSpPr/>
          <p:nvPr/>
        </p:nvGrpSpPr>
        <p:grpSpPr>
          <a:xfrm>
            <a:off x="-12000" y="5886714"/>
            <a:ext cx="12204000" cy="1118107"/>
            <a:chOff x="-738011" y="2042481"/>
            <a:chExt cx="12204000" cy="1118107"/>
          </a:xfrm>
        </p:grpSpPr>
        <p:sp>
          <p:nvSpPr>
            <p:cNvPr id="63" name="Rectangle 15"/>
            <p:cNvSpPr>
              <a:spLocks noChangeArrowheads="1"/>
            </p:cNvSpPr>
            <p:nvPr/>
          </p:nvSpPr>
          <p:spPr bwMode="auto">
            <a:xfrm>
              <a:off x="1469989" y="2743767"/>
              <a:ext cx="645920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6000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Rectangle 16"/>
            <p:cNvSpPr>
              <a:spLocks noChangeArrowheads="1"/>
            </p:cNvSpPr>
            <p:nvPr/>
          </p:nvSpPr>
          <p:spPr bwMode="auto">
            <a:xfrm>
              <a:off x="364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4000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Rectangle 17"/>
            <p:cNvSpPr>
              <a:spLocks noChangeArrowheads="1"/>
            </p:cNvSpPr>
            <p:nvPr/>
          </p:nvSpPr>
          <p:spPr bwMode="auto">
            <a:xfrm>
              <a:off x="580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Rectangle 18"/>
            <p:cNvSpPr>
              <a:spLocks noChangeArrowheads="1"/>
            </p:cNvSpPr>
            <p:nvPr/>
          </p:nvSpPr>
          <p:spPr bwMode="auto">
            <a:xfrm>
              <a:off x="8129989" y="2743767"/>
              <a:ext cx="307481" cy="4168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8" name="Rectangle 19"/>
            <p:cNvSpPr>
              <a:spLocks noChangeArrowheads="1"/>
            </p:cNvSpPr>
            <p:nvPr/>
          </p:nvSpPr>
          <p:spPr bwMode="auto">
            <a:xfrm>
              <a:off x="10127989" y="2743767"/>
              <a:ext cx="642796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69" name="Rectangle 4"/>
            <p:cNvSpPr>
              <a:spLocks noChangeArrowheads="1"/>
            </p:cNvSpPr>
            <p:nvPr/>
          </p:nvSpPr>
          <p:spPr bwMode="auto">
            <a:xfrm>
              <a:off x="-738011" y="2457388"/>
              <a:ext cx="12204000" cy="267395"/>
            </a:xfrm>
            <a:prstGeom prst="rect">
              <a:avLst/>
            </a:prstGeom>
            <a:solidFill>
              <a:srgbClr val="E5405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rgbClr val="000000"/>
                </a:solidFill>
              </a:endParaRPr>
            </a:p>
          </p:txBody>
        </p:sp>
        <p:grpSp>
          <p:nvGrpSpPr>
            <p:cNvPr id="70" name="Grúpa 45"/>
            <p:cNvGrpSpPr/>
            <p:nvPr/>
          </p:nvGrpSpPr>
          <p:grpSpPr>
            <a:xfrm>
              <a:off x="701989" y="2042481"/>
              <a:ext cx="9720000" cy="776677"/>
              <a:chOff x="701989" y="2042481"/>
              <a:chExt cx="9720000" cy="776677"/>
            </a:xfrm>
          </p:grpSpPr>
          <p:sp>
            <p:nvSpPr>
              <p:cNvPr id="72" name="Line 6"/>
              <p:cNvSpPr>
                <a:spLocks noChangeShapeType="1"/>
              </p:cNvSpPr>
              <p:nvPr/>
            </p:nvSpPr>
            <p:spPr bwMode="auto">
              <a:xfrm>
                <a:off x="394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Line 7"/>
              <p:cNvSpPr>
                <a:spLocks noChangeShapeType="1"/>
              </p:cNvSpPr>
              <p:nvPr/>
            </p:nvSpPr>
            <p:spPr bwMode="auto">
              <a:xfrm>
                <a:off x="502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Line 8"/>
              <p:cNvSpPr>
                <a:spLocks noChangeShapeType="1"/>
              </p:cNvSpPr>
              <p:nvPr/>
            </p:nvSpPr>
            <p:spPr bwMode="auto">
              <a:xfrm>
                <a:off x="610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5" name="Line 9"/>
              <p:cNvSpPr>
                <a:spLocks noChangeShapeType="1"/>
              </p:cNvSpPr>
              <p:nvPr/>
            </p:nvSpPr>
            <p:spPr bwMode="auto">
              <a:xfrm>
                <a:off x="718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Line 10"/>
              <p:cNvSpPr>
                <a:spLocks noChangeShapeType="1"/>
              </p:cNvSpPr>
              <p:nvPr/>
            </p:nvSpPr>
            <p:spPr bwMode="auto">
              <a:xfrm>
                <a:off x="8261989" y="2042481"/>
                <a:ext cx="0" cy="775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Line 11"/>
              <p:cNvSpPr>
                <a:spLocks noChangeShapeType="1"/>
              </p:cNvSpPr>
              <p:nvPr/>
            </p:nvSpPr>
            <p:spPr bwMode="auto">
              <a:xfrm>
                <a:off x="934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Line 12"/>
              <p:cNvSpPr>
                <a:spLocks noChangeShapeType="1"/>
              </p:cNvSpPr>
              <p:nvPr/>
            </p:nvSpPr>
            <p:spPr bwMode="auto">
              <a:xfrm>
                <a:off x="1042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Line 5"/>
              <p:cNvSpPr>
                <a:spLocks noChangeShapeType="1"/>
              </p:cNvSpPr>
              <p:nvPr/>
            </p:nvSpPr>
            <p:spPr bwMode="auto">
              <a:xfrm>
                <a:off x="70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0" name="Line 5"/>
              <p:cNvSpPr>
                <a:spLocks noChangeShapeType="1"/>
              </p:cNvSpPr>
              <p:nvPr/>
            </p:nvSpPr>
            <p:spPr bwMode="auto">
              <a:xfrm>
                <a:off x="178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Line 5"/>
              <p:cNvSpPr>
                <a:spLocks noChangeShapeType="1"/>
              </p:cNvSpPr>
              <p:nvPr/>
            </p:nvSpPr>
            <p:spPr bwMode="auto">
              <a:xfrm>
                <a:off x="286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1" name="Rectangle 15"/>
            <p:cNvSpPr>
              <a:spLocks noChangeArrowheads="1"/>
            </p:cNvSpPr>
            <p:nvPr/>
          </p:nvSpPr>
          <p:spPr bwMode="auto">
            <a:xfrm>
              <a:off x="-690011" y="2743767"/>
              <a:ext cx="1152643" cy="336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8000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3" name="Rectangle 122"/>
          <p:cNvSpPr/>
          <p:nvPr/>
        </p:nvSpPr>
        <p:spPr bwMode="auto">
          <a:xfrm>
            <a:off x="125528" y="972000"/>
            <a:ext cx="5220000" cy="1908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Thosaigh ré nua i stair na hÉireann le teacht na Críostaíochta timpeall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AD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400. Tógadh mainistreacha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cosúil leis an gceann seo ar dheis timpeall na tíre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sa tréimhse seo. D’fhásadh na manaigh barra iontu agus thógaidís ainmhithe feirme. Ba mhinic scoileanna iontu chomh maith. 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7" name="Rounded Rectangle 66"/>
          <p:cNvSpPr/>
          <p:nvPr/>
        </p:nvSpPr>
        <p:spPr bwMode="auto">
          <a:xfrm>
            <a:off x="125526" y="2952000"/>
            <a:ext cx="5220000" cy="2196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Dhéanadh na manaigh lámhscríbhinní agus soithí eaglasta áille sna mainistreacha. Bhídís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maisithe le hór, le hairgead agus le seoda. Tá roinnt díobh le feiceáil in Éirinn sa lá atá inniu ann. Is féidir </a:t>
            </a:r>
            <a:r>
              <a:rPr lang="ga-IE" sz="20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Leabhar Cheanannais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fheiceáil i gColáiste na Tríonóide</a:t>
            </a:r>
            <a:r>
              <a:rPr lang="ga-IE" sz="2000" dirty="0">
                <a:solidFill>
                  <a:schemeClr val="tx1"/>
                </a:solidFill>
                <a:latin typeface="Tw Cen MT" panose="020B0602020104020603" pitchFamily="34" charset="0"/>
              </a:rPr>
              <a:t>, mar 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shampla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,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agus </a:t>
            </a:r>
            <a:r>
              <a:rPr lang="ga-IE" sz="2000" b="1" dirty="0" smtClean="0">
                <a:solidFill>
                  <a:schemeClr val="tx1"/>
                </a:solidFill>
                <a:latin typeface="Tw Cen MT" panose="020B0602020104020603" pitchFamily="34" charset="0"/>
              </a:rPr>
              <a:t>Cailís Ardach</a:t>
            </a: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/>
            </a:r>
            <a:br>
              <a:rPr lang="en-US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</a:b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 fheiceáil in Ard-Mhúsaem na hÉireann.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Rounded Rectangle 66"/>
          <p:cNvSpPr/>
          <p:nvPr/>
        </p:nvSpPr>
        <p:spPr bwMode="auto">
          <a:xfrm>
            <a:off x="125527" y="122056"/>
            <a:ext cx="5315884" cy="818848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altLang="en-US" sz="4400" dirty="0">
                <a:solidFill>
                  <a:srgbClr val="000000"/>
                </a:solidFill>
                <a:latin typeface="Berlin Sans FB" panose="020E0602020502020306" pitchFamily="34" charset="0"/>
              </a:rPr>
              <a:t>An Luathré Chríostaí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497" y="93915"/>
            <a:ext cx="5925836" cy="355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6" b="98336" l="1966" r="98280">
                        <a14:foregroundMark x1="46437" y1="23024" x2="47420" y2="1664"/>
                        <a14:foregroundMark x1="29484" y1="85714" x2="32924" y2="98474"/>
                        <a14:backgroundMark x1="20885" y1="62275" x2="20885" y2="62275"/>
                        <a14:backgroundMark x1="54545" y1="53121" x2="54545" y2="53121"/>
                        <a14:backgroundMark x1="34398" y1="85437" x2="34398" y2="85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7204" y="592185"/>
            <a:ext cx="1692000" cy="300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0266" y="3814243"/>
            <a:ext cx="1840177" cy="212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6" b="94280" l="5317" r="95399">
                        <a14:foregroundMark x1="56851" y1="22063" x2="72393" y2="10521"/>
                        <a14:foregroundMark x1="14008" y1="15935" x2="5930" y2="17875"/>
                        <a14:foregroundMark x1="7157" y1="27886" x2="5317" y2="19714"/>
                        <a14:foregroundMark x1="83333" y1="30541" x2="95501" y2="26353"/>
                        <a14:foregroundMark x1="46830" y1="84985" x2="43661" y2="942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738976" y="3651443"/>
            <a:ext cx="2922448" cy="236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ounded Rectangle 66"/>
          <p:cNvSpPr/>
          <p:nvPr/>
        </p:nvSpPr>
        <p:spPr bwMode="auto">
          <a:xfrm>
            <a:off x="125525" y="5220000"/>
            <a:ext cx="5220000" cy="1008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Tá timpeall 60 de na cloigthithe a thóg na manaigh fadó fós le feiceáil in Éirinn sa lá atá inniu ann. </a:t>
            </a:r>
            <a:endParaRPr lang="ga-IE" altLang="en-US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5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9421200" y="6307200"/>
            <a:ext cx="432000" cy="25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57" name="Text Box 32"/>
          <p:cNvSpPr txBox="1">
            <a:spLocks noChangeArrowheads="1"/>
          </p:cNvSpPr>
          <p:nvPr/>
        </p:nvSpPr>
        <p:spPr bwMode="auto">
          <a:xfrm>
            <a:off x="8988000" y="5805334"/>
            <a:ext cx="625790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>
                <a:latin typeface="Calibri" pitchFamily="34" charset="0"/>
              </a:rPr>
              <a:t>AD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58" name="Line 33"/>
          <p:cNvSpPr>
            <a:spLocks noChangeShapeType="1"/>
          </p:cNvSpPr>
          <p:nvPr/>
        </p:nvSpPr>
        <p:spPr bwMode="auto">
          <a:xfrm flipV="1">
            <a:off x="9613790" y="6058212"/>
            <a:ext cx="2282942" cy="1964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59" name="Text Box 31"/>
          <p:cNvSpPr txBox="1">
            <a:spLocks noChangeArrowheads="1"/>
          </p:cNvSpPr>
          <p:nvPr/>
        </p:nvSpPr>
        <p:spPr bwMode="auto">
          <a:xfrm>
            <a:off x="8184709" y="5806800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 err="1">
                <a:latin typeface="Calibri" pitchFamily="34" charset="0"/>
              </a:rPr>
              <a:t>RCh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0" name="Line 34"/>
          <p:cNvSpPr>
            <a:spLocks noChangeShapeType="1"/>
          </p:cNvSpPr>
          <p:nvPr/>
        </p:nvSpPr>
        <p:spPr bwMode="auto">
          <a:xfrm flipH="1">
            <a:off x="7392546" y="6086487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61" name="Line 10"/>
          <p:cNvSpPr>
            <a:spLocks noChangeShapeType="1"/>
          </p:cNvSpPr>
          <p:nvPr/>
        </p:nvSpPr>
        <p:spPr bwMode="auto">
          <a:xfrm>
            <a:off x="8988000" y="5886714"/>
            <a:ext cx="0" cy="7750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82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83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84" name="Rectangle 19"/>
          <p:cNvSpPr>
            <a:spLocks noChangeArrowheads="1"/>
          </p:cNvSpPr>
          <p:nvPr/>
        </p:nvSpPr>
        <p:spPr bwMode="auto">
          <a:xfrm>
            <a:off x="9774000" y="6588221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5" name="Rectangle 19"/>
          <p:cNvSpPr>
            <a:spLocks noChangeArrowheads="1"/>
          </p:cNvSpPr>
          <p:nvPr/>
        </p:nvSpPr>
        <p:spPr bwMode="auto">
          <a:xfrm>
            <a:off x="7614000" y="6586308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6" name="Rectangle 19"/>
          <p:cNvSpPr>
            <a:spLocks noChangeArrowheads="1"/>
          </p:cNvSpPr>
          <p:nvPr/>
        </p:nvSpPr>
        <p:spPr bwMode="auto">
          <a:xfrm>
            <a:off x="5447204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7" name="Rectangle 19"/>
          <p:cNvSpPr>
            <a:spLocks noChangeArrowheads="1"/>
          </p:cNvSpPr>
          <p:nvPr/>
        </p:nvSpPr>
        <p:spPr bwMode="auto">
          <a:xfrm>
            <a:off x="3276000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1140642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7000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67" grpId="0" animBg="1"/>
      <p:bldP spid="12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úpa 1"/>
          <p:cNvGrpSpPr/>
          <p:nvPr/>
        </p:nvGrpSpPr>
        <p:grpSpPr>
          <a:xfrm>
            <a:off x="-12000" y="5886714"/>
            <a:ext cx="12204000" cy="1118107"/>
            <a:chOff x="-738011" y="2042481"/>
            <a:chExt cx="12204000" cy="1118107"/>
          </a:xfrm>
        </p:grpSpPr>
        <p:sp>
          <p:nvSpPr>
            <p:cNvPr id="72" name="Rectangle 15"/>
            <p:cNvSpPr>
              <a:spLocks noChangeArrowheads="1"/>
            </p:cNvSpPr>
            <p:nvPr/>
          </p:nvSpPr>
          <p:spPr bwMode="auto">
            <a:xfrm>
              <a:off x="1469989" y="2743767"/>
              <a:ext cx="645920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6000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3" name="Rectangle 16"/>
            <p:cNvSpPr>
              <a:spLocks noChangeArrowheads="1"/>
            </p:cNvSpPr>
            <p:nvPr/>
          </p:nvSpPr>
          <p:spPr bwMode="auto">
            <a:xfrm>
              <a:off x="364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4000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4" name="Rectangle 17"/>
            <p:cNvSpPr>
              <a:spLocks noChangeArrowheads="1"/>
            </p:cNvSpPr>
            <p:nvPr/>
          </p:nvSpPr>
          <p:spPr bwMode="auto">
            <a:xfrm>
              <a:off x="5807989" y="2743767"/>
              <a:ext cx="599524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5" name="Rectangle 18"/>
            <p:cNvSpPr>
              <a:spLocks noChangeArrowheads="1"/>
            </p:cNvSpPr>
            <p:nvPr/>
          </p:nvSpPr>
          <p:spPr bwMode="auto">
            <a:xfrm>
              <a:off x="8129989" y="2743767"/>
              <a:ext cx="307481" cy="4168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6" name="Rectangle 19"/>
            <p:cNvSpPr>
              <a:spLocks noChangeArrowheads="1"/>
            </p:cNvSpPr>
            <p:nvPr/>
          </p:nvSpPr>
          <p:spPr bwMode="auto">
            <a:xfrm>
              <a:off x="10127989" y="2743767"/>
              <a:ext cx="642796" cy="3359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2000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7" name="Rectangle 4"/>
            <p:cNvSpPr>
              <a:spLocks noChangeArrowheads="1"/>
            </p:cNvSpPr>
            <p:nvPr/>
          </p:nvSpPr>
          <p:spPr bwMode="auto">
            <a:xfrm>
              <a:off x="-738011" y="2457388"/>
              <a:ext cx="12204000" cy="267395"/>
            </a:xfrm>
            <a:prstGeom prst="rect">
              <a:avLst/>
            </a:prstGeom>
            <a:solidFill>
              <a:srgbClr val="E5405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rgbClr val="000000"/>
                </a:solidFill>
              </a:endParaRPr>
            </a:p>
          </p:txBody>
        </p:sp>
        <p:grpSp>
          <p:nvGrpSpPr>
            <p:cNvPr id="78" name="Grúpa 45"/>
            <p:cNvGrpSpPr/>
            <p:nvPr/>
          </p:nvGrpSpPr>
          <p:grpSpPr>
            <a:xfrm>
              <a:off x="701989" y="2042481"/>
              <a:ext cx="9720000" cy="776677"/>
              <a:chOff x="701989" y="2042481"/>
              <a:chExt cx="9720000" cy="776677"/>
            </a:xfrm>
          </p:grpSpPr>
          <p:sp>
            <p:nvSpPr>
              <p:cNvPr id="80" name="Line 6"/>
              <p:cNvSpPr>
                <a:spLocks noChangeShapeType="1"/>
              </p:cNvSpPr>
              <p:nvPr/>
            </p:nvSpPr>
            <p:spPr bwMode="auto">
              <a:xfrm>
                <a:off x="394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1" name="Line 7"/>
              <p:cNvSpPr>
                <a:spLocks noChangeShapeType="1"/>
              </p:cNvSpPr>
              <p:nvPr/>
            </p:nvSpPr>
            <p:spPr bwMode="auto">
              <a:xfrm>
                <a:off x="502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2" name="Line 8"/>
              <p:cNvSpPr>
                <a:spLocks noChangeShapeType="1"/>
              </p:cNvSpPr>
              <p:nvPr/>
            </p:nvSpPr>
            <p:spPr bwMode="auto">
              <a:xfrm>
                <a:off x="610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Line 9"/>
              <p:cNvSpPr>
                <a:spLocks noChangeShapeType="1"/>
              </p:cNvSpPr>
              <p:nvPr/>
            </p:nvSpPr>
            <p:spPr bwMode="auto">
              <a:xfrm>
                <a:off x="718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Line 10"/>
              <p:cNvSpPr>
                <a:spLocks noChangeShapeType="1"/>
              </p:cNvSpPr>
              <p:nvPr/>
            </p:nvSpPr>
            <p:spPr bwMode="auto">
              <a:xfrm>
                <a:off x="8261989" y="2042481"/>
                <a:ext cx="0" cy="7750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Line 11"/>
              <p:cNvSpPr>
                <a:spLocks noChangeShapeType="1"/>
              </p:cNvSpPr>
              <p:nvPr/>
            </p:nvSpPr>
            <p:spPr bwMode="auto">
              <a:xfrm>
                <a:off x="934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Line 12"/>
              <p:cNvSpPr>
                <a:spLocks noChangeShapeType="1"/>
              </p:cNvSpPr>
              <p:nvPr/>
            </p:nvSpPr>
            <p:spPr bwMode="auto">
              <a:xfrm>
                <a:off x="1042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Line 5"/>
              <p:cNvSpPr>
                <a:spLocks noChangeShapeType="1"/>
              </p:cNvSpPr>
              <p:nvPr/>
            </p:nvSpPr>
            <p:spPr bwMode="auto">
              <a:xfrm>
                <a:off x="70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Line 5"/>
              <p:cNvSpPr>
                <a:spLocks noChangeShapeType="1"/>
              </p:cNvSpPr>
              <p:nvPr/>
            </p:nvSpPr>
            <p:spPr bwMode="auto">
              <a:xfrm>
                <a:off x="1781989" y="2457388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Line 5"/>
              <p:cNvSpPr>
                <a:spLocks noChangeShapeType="1"/>
              </p:cNvSpPr>
              <p:nvPr/>
            </p:nvSpPr>
            <p:spPr bwMode="auto">
              <a:xfrm>
                <a:off x="2861989" y="2455767"/>
                <a:ext cx="0" cy="3617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ga-IE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9" name="Rectangle 15"/>
            <p:cNvSpPr>
              <a:spLocks noChangeArrowheads="1"/>
            </p:cNvSpPr>
            <p:nvPr/>
          </p:nvSpPr>
          <p:spPr bwMode="auto">
            <a:xfrm>
              <a:off x="-690011" y="2743767"/>
              <a:ext cx="1152643" cy="3362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8000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3" name="Rectangle 122"/>
          <p:cNvSpPr/>
          <p:nvPr/>
        </p:nvSpPr>
        <p:spPr bwMode="auto">
          <a:xfrm>
            <a:off x="125523" y="972000"/>
            <a:ext cx="6012000" cy="1800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Is timpeall na bliana AD 795 a thosaigh na Lochlannaigh ag teacht go hÉirinn agus iad ag cuardach saibhris agus tailte. Thugaidís ruathar faoi na mainistreacha chun na hearraí luachmhara a bhí coinnithe iontu a ghoid. Ansin d’imídís ar ais go Críoch Lochlann agus a gcreach leo.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Rounded Rectangle 66"/>
          <p:cNvSpPr/>
          <p:nvPr/>
        </p:nvSpPr>
        <p:spPr bwMode="auto">
          <a:xfrm>
            <a:off x="125527" y="122056"/>
            <a:ext cx="5315884" cy="818848"/>
          </a:xfrm>
          <a:prstGeom prst="rect">
            <a:avLst/>
          </a:prstGeom>
          <a:noFill/>
          <a:ln>
            <a:noFill/>
          </a:ln>
          <a:effectLst>
            <a:outerShdw blurRad="63500" sx="101000" sy="101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altLang="en-US" sz="4400" dirty="0" smtClean="0">
                <a:solidFill>
                  <a:srgbClr val="000000"/>
                </a:solidFill>
                <a:latin typeface="Berlin Sans FB" panose="020E0602020502020306" pitchFamily="34" charset="0"/>
              </a:rPr>
              <a:t>Ré na Lochlannach</a:t>
            </a:r>
            <a:endParaRPr lang="ga-IE" altLang="en-US" sz="4400" dirty="0">
              <a:solidFill>
                <a:srgbClr val="000000"/>
              </a:solidFill>
              <a:latin typeface="Berlin Sans FB" panose="020E0602020502020306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5482" y="146966"/>
            <a:ext cx="2698076" cy="2329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841" y="243507"/>
            <a:ext cx="2183043" cy="322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2000" y="3640650"/>
            <a:ext cx="3606273" cy="223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Rounded Rectangle 66"/>
          <p:cNvSpPr/>
          <p:nvPr/>
        </p:nvSpPr>
        <p:spPr bwMode="auto">
          <a:xfrm>
            <a:off x="125527" y="2844113"/>
            <a:ext cx="5580000" cy="756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Agus iad in Éirinn, thógadh na Lochlannaigh longfoirt ag béal aibhneacha chun a gcuid long a chosaint.   </a:t>
            </a:r>
          </a:p>
        </p:txBody>
      </p:sp>
      <p:sp>
        <p:nvSpPr>
          <p:cNvPr id="67" name="Rounded Rectangle 66"/>
          <p:cNvSpPr/>
          <p:nvPr/>
        </p:nvSpPr>
        <p:spPr bwMode="auto">
          <a:xfrm>
            <a:off x="125527" y="3705228"/>
            <a:ext cx="5040000" cy="2340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alt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Tar éis tamaill thosaigh na Lochlannaigh ag cur fúthu go buan i gcuid de na longfoirt in Éirinn. Thug cuid acu a mná céile agus a dteaghlaigh leo as Críoch Lochlann go hÉirinn. Phós cuid eile acu mná de chuid na tíre seo. Diaidh ar ndiaidh</a:t>
            </a:r>
            <a:r>
              <a:rPr lang="en-IE" alt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,</a:t>
            </a:r>
            <a:r>
              <a:rPr lang="ga-IE" altLang="ga-IE" sz="20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 d’fhás bailte as na longfoirt sin agus mhair na Lochlannaigh go síochánta iontu.</a:t>
            </a:r>
            <a:endParaRPr lang="ga-IE" altLang="ga-IE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4529" y="2727170"/>
            <a:ext cx="2859790" cy="320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853200" y="6307200"/>
            <a:ext cx="432000" cy="252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sp>
        <p:nvSpPr>
          <p:cNvPr id="65" name="Text Box 32"/>
          <p:cNvSpPr txBox="1">
            <a:spLocks noChangeArrowheads="1"/>
          </p:cNvSpPr>
          <p:nvPr/>
        </p:nvSpPr>
        <p:spPr bwMode="auto">
          <a:xfrm>
            <a:off x="8988000" y="5805334"/>
            <a:ext cx="625790" cy="525401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>
                <a:latin typeface="Calibri" pitchFamily="34" charset="0"/>
              </a:rPr>
              <a:t>AD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6" name="Line 33"/>
          <p:cNvSpPr>
            <a:spLocks noChangeShapeType="1"/>
          </p:cNvSpPr>
          <p:nvPr/>
        </p:nvSpPr>
        <p:spPr bwMode="auto">
          <a:xfrm flipV="1">
            <a:off x="9613790" y="6058212"/>
            <a:ext cx="2282942" cy="1964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8184709" y="5806800"/>
            <a:ext cx="763588" cy="52546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 dirty="0" err="1">
                <a:latin typeface="Calibri" pitchFamily="34" charset="0"/>
              </a:rPr>
              <a:t>RCh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69" name="Line 34"/>
          <p:cNvSpPr>
            <a:spLocks noChangeShapeType="1"/>
          </p:cNvSpPr>
          <p:nvPr/>
        </p:nvSpPr>
        <p:spPr bwMode="auto">
          <a:xfrm flipH="1">
            <a:off x="7392546" y="6086487"/>
            <a:ext cx="7921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70" name="Line 10"/>
          <p:cNvSpPr>
            <a:spLocks noChangeShapeType="1"/>
          </p:cNvSpPr>
          <p:nvPr/>
        </p:nvSpPr>
        <p:spPr bwMode="auto">
          <a:xfrm>
            <a:off x="8988000" y="5886714"/>
            <a:ext cx="0" cy="77505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90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91" name="Line 5"/>
          <p:cNvSpPr>
            <a:spLocks noChangeShapeType="1"/>
          </p:cNvSpPr>
          <p:nvPr/>
        </p:nvSpPr>
        <p:spPr bwMode="auto">
          <a:xfrm>
            <a:off x="348000" y="6300000"/>
            <a:ext cx="0" cy="36177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ga-IE">
              <a:solidFill>
                <a:prstClr val="black"/>
              </a:solidFill>
            </a:endParaRPr>
          </a:p>
        </p:txBody>
      </p:sp>
      <p:sp>
        <p:nvSpPr>
          <p:cNvPr id="92" name="Rectangle 19"/>
          <p:cNvSpPr>
            <a:spLocks noChangeArrowheads="1"/>
          </p:cNvSpPr>
          <p:nvPr/>
        </p:nvSpPr>
        <p:spPr bwMode="auto">
          <a:xfrm>
            <a:off x="9774000" y="6588221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3" name="Rectangle 19"/>
          <p:cNvSpPr>
            <a:spLocks noChangeArrowheads="1"/>
          </p:cNvSpPr>
          <p:nvPr/>
        </p:nvSpPr>
        <p:spPr bwMode="auto">
          <a:xfrm>
            <a:off x="7614000" y="6586308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1000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4" name="Rectangle 19"/>
          <p:cNvSpPr>
            <a:spLocks noChangeArrowheads="1"/>
          </p:cNvSpPr>
          <p:nvPr/>
        </p:nvSpPr>
        <p:spPr bwMode="auto">
          <a:xfrm>
            <a:off x="5447204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3000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5" name="Rectangle 19"/>
          <p:cNvSpPr>
            <a:spLocks noChangeArrowheads="1"/>
          </p:cNvSpPr>
          <p:nvPr/>
        </p:nvSpPr>
        <p:spPr bwMode="auto">
          <a:xfrm>
            <a:off x="3276000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5000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96" name="Rectangle 19"/>
          <p:cNvSpPr>
            <a:spLocks noChangeArrowheads="1"/>
          </p:cNvSpPr>
          <p:nvPr/>
        </p:nvSpPr>
        <p:spPr bwMode="auto">
          <a:xfrm>
            <a:off x="1140642" y="6588000"/>
            <a:ext cx="64279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7000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1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62" grpId="0" animBg="1"/>
      <p:bldP spid="67" grpId="0" animBg="1"/>
      <p:bldP spid="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16743" y="550920"/>
            <a:ext cx="4068000" cy="720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ga-IE" sz="2000" dirty="0" smtClean="0">
                <a:latin typeface="Tw Cen MT" panose="020B0602020104020603" pitchFamily="34" charset="0"/>
              </a:rPr>
              <a:t>Cé na haibhneacha a bhfuil na bailte sin suite orthu?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5" name="Rectangle 4"/>
          <p:cNvSpPr>
            <a:spLocks/>
          </p:cNvSpPr>
          <p:nvPr/>
        </p:nvSpPr>
        <p:spPr bwMode="auto">
          <a:xfrm>
            <a:off x="216743" y="352920"/>
            <a:ext cx="4068000" cy="1116000"/>
          </a:xfrm>
          <a:prstGeom prst="rect">
            <a:avLst/>
          </a:prstGeom>
          <a:solidFill>
            <a:srgbClr val="DB736A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ga-IE" sz="2000" dirty="0" smtClean="0">
                <a:solidFill>
                  <a:schemeClr val="tx1"/>
                </a:solidFill>
                <a:latin typeface="Tw Cen MT" panose="020B0602020104020603" pitchFamily="34" charset="0"/>
              </a:rPr>
              <a:t>D’fhás na bailte atá marcáilte ar an léarscáil as longfoirt na Lochlannach. An féidir leat iad a ainmniú?</a:t>
            </a:r>
            <a:endParaRPr lang="ga-IE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259" y="-830297"/>
            <a:ext cx="5711941" cy="835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510620" y="4330196"/>
            <a:ext cx="95847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ga-IE" sz="1400" dirty="0" smtClean="0">
                <a:latin typeface="Tw Cen MT" panose="020B0602020104020603" pitchFamily="34" charset="0"/>
              </a:rPr>
              <a:t>Luimneach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9570" y="5521523"/>
            <a:ext cx="8280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ga-IE" sz="1400" dirty="0" smtClean="0">
                <a:latin typeface="Tw Cen MT" panose="020B0602020104020603" pitchFamily="34" charset="0"/>
              </a:rPr>
              <a:t>Corcaigh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65754" y="4941902"/>
            <a:ext cx="9720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ga-IE" sz="1400" dirty="0" smtClean="0">
                <a:latin typeface="Tw Cen MT" panose="020B0602020104020603" pitchFamily="34" charset="0"/>
              </a:rPr>
              <a:t>Port Láirge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81085" y="5075085"/>
            <a:ext cx="11520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ga-IE" sz="1400" dirty="0" smtClean="0">
                <a:latin typeface="Tw Cen MT" panose="020B0602020104020603" pitchFamily="34" charset="0"/>
              </a:rPr>
              <a:t>Loch Garman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44652" y="3342871"/>
            <a:ext cx="14040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ga-IE" sz="1400" dirty="0" smtClean="0">
                <a:latin typeface="Tw Cen MT" panose="020B0602020104020603" pitchFamily="34" charset="0"/>
              </a:rPr>
              <a:t>Baile Átha Cliath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8545" y="4233476"/>
            <a:ext cx="2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?</a:t>
            </a:r>
            <a:endParaRPr lang="ga-IE" sz="44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37945" y="5507251"/>
            <a:ext cx="2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?</a:t>
            </a:r>
            <a:endParaRPr lang="ga-IE" sz="44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37754" y="4941902"/>
            <a:ext cx="2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?</a:t>
            </a:r>
            <a:endParaRPr lang="ga-IE" sz="44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392434" y="4645049"/>
            <a:ext cx="2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?</a:t>
            </a:r>
            <a:endParaRPr lang="ga-IE" sz="44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36548" y="3103860"/>
            <a:ext cx="25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Kristen ITC" panose="03050502040202030202" pitchFamily="66" charset="0"/>
              </a:rPr>
              <a:t>?</a:t>
            </a:r>
            <a:endParaRPr lang="ga-IE" sz="44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89090" y="4330196"/>
            <a:ext cx="10800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Tw Cen MT" panose="020B0602020104020603" pitchFamily="34" charset="0"/>
              </a:rPr>
              <a:t>An </a:t>
            </a:r>
            <a:r>
              <a:rPr lang="ga-IE" sz="1400" dirty="0" smtClean="0">
                <a:latin typeface="Tw Cen MT" panose="020B0602020104020603" pitchFamily="34" charset="0"/>
              </a:rPr>
              <a:t>tSionainn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99570" y="5522551"/>
            <a:ext cx="8280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Tw Cen MT" panose="020B0602020104020603" pitchFamily="34" charset="0"/>
              </a:rPr>
              <a:t>An </a:t>
            </a:r>
            <a:r>
              <a:rPr lang="en-US" sz="1400" dirty="0" err="1" smtClean="0">
                <a:latin typeface="Tw Cen MT" panose="020B0602020104020603" pitchFamily="34" charset="0"/>
              </a:rPr>
              <a:t>Laoi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65754" y="4941902"/>
            <a:ext cx="9720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Tw Cen MT" panose="020B0602020104020603" pitchFamily="34" charset="0"/>
              </a:rPr>
              <a:t>An </a:t>
            </a:r>
            <a:r>
              <a:rPr lang="en-US" sz="1400" dirty="0" err="1" smtClean="0">
                <a:latin typeface="Tw Cen MT" panose="020B0602020104020603" pitchFamily="34" charset="0"/>
              </a:rPr>
              <a:t>tSiúir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82504" y="5074804"/>
            <a:ext cx="11520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Tw Cen MT" panose="020B0602020104020603" pitchFamily="34" charset="0"/>
              </a:rPr>
              <a:t>An </a:t>
            </a:r>
            <a:r>
              <a:rPr lang="en-US" sz="1400" dirty="0" err="1" smtClean="0">
                <a:latin typeface="Tw Cen MT" panose="020B0602020104020603" pitchFamily="34" charset="0"/>
              </a:rPr>
              <a:t>tSláine</a:t>
            </a:r>
            <a:endParaRPr lang="ga-IE" sz="2000" dirty="0">
              <a:latin typeface="Tw Cen MT" panose="020B06020201040206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43600" y="3344580"/>
            <a:ext cx="1404000" cy="28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dirty="0" smtClean="0">
                <a:latin typeface="Tw Cen MT" panose="020B0602020104020603" pitchFamily="34" charset="0"/>
              </a:rPr>
              <a:t>An Life</a:t>
            </a:r>
            <a:endParaRPr lang="ga-IE" sz="20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1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5" grpId="1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3" grpId="1"/>
      <p:bldP spid="13" grpId="2"/>
      <p:bldP spid="13" grpId="3"/>
      <p:bldP spid="14" grpId="0"/>
      <p:bldP spid="14" grpId="1"/>
      <p:bldP spid="14" grpId="2"/>
      <p:bldP spid="14" grpId="3"/>
      <p:bldP spid="15" grpId="0"/>
      <p:bldP spid="15" grpId="1"/>
      <p:bldP spid="15" grpId="2"/>
      <p:bldP spid="15" grpId="3"/>
      <p:bldP spid="16" grpId="0"/>
      <p:bldP spid="16" grpId="1"/>
      <p:bldP spid="16" grpId="2"/>
      <p:bldP spid="16" grpId="3"/>
      <p:bldP spid="17" grpId="0"/>
      <p:bldP spid="17" grpId="1"/>
      <p:bldP spid="17" grpId="2"/>
      <p:bldP spid="17" grpId="3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7795</TotalTime>
  <Words>1274</Words>
  <Application>Microsoft Office PowerPoint</Application>
  <PresentationFormat>Custom</PresentationFormat>
  <Paragraphs>263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maire ni ghallchobhair</dc:creator>
  <cp:lastModifiedBy>Cáit Nic Fhionnlaoich</cp:lastModifiedBy>
  <cp:revision>439</cp:revision>
  <cp:lastPrinted>2019-08-07T10:30:57Z</cp:lastPrinted>
  <dcterms:created xsi:type="dcterms:W3CDTF">2017-10-09T17:46:43Z</dcterms:created>
  <dcterms:modified xsi:type="dcterms:W3CDTF">2019-12-09T12:04:52Z</dcterms:modified>
</cp:coreProperties>
</file>