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1" r:id="rId2"/>
    <p:sldId id="302" r:id="rId3"/>
    <p:sldId id="303" r:id="rId4"/>
    <p:sldId id="311" r:id="rId5"/>
    <p:sldId id="306" r:id="rId6"/>
    <p:sldId id="317" r:id="rId7"/>
    <p:sldId id="312" r:id="rId8"/>
    <p:sldId id="304" r:id="rId9"/>
    <p:sldId id="313" r:id="rId10"/>
    <p:sldId id="314" r:id="rId11"/>
    <p:sldId id="318" r:id="rId12"/>
    <p:sldId id="294" r:id="rId13"/>
    <p:sldId id="295" r:id="rId14"/>
    <p:sldId id="296" r:id="rId15"/>
    <p:sldId id="297" r:id="rId16"/>
    <p:sldId id="298" r:id="rId17"/>
    <p:sldId id="299" r:id="rId18"/>
    <p:sldId id="300" r:id="rId19"/>
    <p:sldId id="301" r:id="rId20"/>
    <p:sldId id="293" r:id="rId21"/>
    <p:sldId id="315" r:id="rId22"/>
    <p:sldId id="3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97D3C"/>
    <a:srgbClr val="7E157C"/>
    <a:srgbClr val="0A1330"/>
    <a:srgbClr val="CC3C0A"/>
    <a:srgbClr val="26170F"/>
    <a:srgbClr val="1E6FD1"/>
    <a:srgbClr val="333F50"/>
    <a:srgbClr val="60B9E6"/>
    <a:srgbClr val="453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75264" autoAdjust="0"/>
  </p:normalViewPr>
  <p:slideViewPr>
    <p:cSldViewPr snapToGrid="0">
      <p:cViewPr>
        <p:scale>
          <a:sx n="66" d="100"/>
          <a:sy n="66" d="100"/>
        </p:scale>
        <p:origin x="-72"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82349-EEEF-472E-BF01-0BDD963488CB}" type="datetimeFigureOut">
              <a:rPr lang="en-GB" smtClean="0"/>
              <a:t>09/04/2021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BA3E6-AB5E-477A-82F7-CBF8F3C99980}" type="slidenum">
              <a:rPr lang="en-GB" smtClean="0"/>
              <a:t>‹#›</a:t>
            </a:fld>
            <a:endParaRPr lang="en-GB"/>
          </a:p>
        </p:txBody>
      </p:sp>
    </p:spTree>
    <p:extLst>
      <p:ext uri="{BB962C8B-B14F-4D97-AF65-F5344CB8AC3E}">
        <p14:creationId xmlns:p14="http://schemas.microsoft.com/office/powerpoint/2010/main" val="41648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795910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xfrm>
            <a:off x="2797175" y="509588"/>
            <a:ext cx="4532313" cy="2549525"/>
          </a:xfrm>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FBCA2A-6173-44A5-A818-14AB60400400}" type="slidenum">
              <a:rPr lang="en-IE"/>
              <a:pPr fontAlgn="base">
                <a:spcBef>
                  <a:spcPct val="0"/>
                </a:spcBef>
                <a:spcAft>
                  <a:spcPct val="0"/>
                </a:spcAft>
                <a:defRPr/>
              </a:pPr>
              <a:t>10</a:t>
            </a:fld>
            <a:endParaRPr lang="en-IE"/>
          </a:p>
        </p:txBody>
      </p:sp>
    </p:spTree>
    <p:extLst>
      <p:ext uri="{BB962C8B-B14F-4D97-AF65-F5344CB8AC3E}">
        <p14:creationId xmlns:p14="http://schemas.microsoft.com/office/powerpoint/2010/main" val="331881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430D0B1C-2789-49C1-AC59-4AB74FCBFD0D}" type="slidenum">
              <a:rPr lang="ga-IE" smtClean="0"/>
              <a:t>11</a:t>
            </a:fld>
            <a:endParaRPr lang="ga-IE"/>
          </a:p>
        </p:txBody>
      </p:sp>
    </p:spTree>
    <p:extLst>
      <p:ext uri="{BB962C8B-B14F-4D97-AF65-F5344CB8AC3E}">
        <p14:creationId xmlns:p14="http://schemas.microsoft.com/office/powerpoint/2010/main" val="2026154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BAEBA3E6-AB5E-477A-82F7-CBF8F3C99980}" type="slidenum">
              <a:rPr lang="en-GB" smtClean="0"/>
              <a:t>18</a:t>
            </a:fld>
            <a:endParaRPr lang="en-GB"/>
          </a:p>
        </p:txBody>
      </p:sp>
    </p:spTree>
    <p:extLst>
      <p:ext uri="{BB962C8B-B14F-4D97-AF65-F5344CB8AC3E}">
        <p14:creationId xmlns:p14="http://schemas.microsoft.com/office/powerpoint/2010/main" val="2249987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2982663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2187592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218759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183839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212983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753556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113767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2575950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350574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extLst>
      <p:ext uri="{BB962C8B-B14F-4D97-AF65-F5344CB8AC3E}">
        <p14:creationId xmlns:p14="http://schemas.microsoft.com/office/powerpoint/2010/main" val="231356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xfrm>
            <a:off x="2797175" y="509588"/>
            <a:ext cx="4532313" cy="2549525"/>
          </a:xfrm>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FBCA2A-6173-44A5-A818-14AB60400400}" type="slidenum">
              <a:rPr lang="en-IE"/>
              <a:pPr fontAlgn="base">
                <a:spcBef>
                  <a:spcPct val="0"/>
                </a:spcBef>
                <a:spcAft>
                  <a:spcPct val="0"/>
                </a:spcAft>
                <a:defRPr/>
              </a:pPr>
              <a:t>9</a:t>
            </a:fld>
            <a:endParaRPr lang="en-IE"/>
          </a:p>
        </p:txBody>
      </p:sp>
    </p:spTree>
    <p:extLst>
      <p:ext uri="{BB962C8B-B14F-4D97-AF65-F5344CB8AC3E}">
        <p14:creationId xmlns:p14="http://schemas.microsoft.com/office/powerpoint/2010/main" val="1908567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718F40-2972-48DC-A0E2-A2870D1368E4}"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422988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718F40-2972-48DC-A0E2-A2870D1368E4}"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396018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718F40-2972-48DC-A0E2-A2870D1368E4}"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312885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04848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718F40-2972-48DC-A0E2-A2870D1368E4}"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218673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18F40-2972-48DC-A0E2-A2870D1368E4}"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151388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718F40-2972-48DC-A0E2-A2870D1368E4}"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88605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718F40-2972-48DC-A0E2-A2870D1368E4}" type="datetimeFigureOut">
              <a:rPr lang="en-GB" smtClean="0"/>
              <a:t>09/04/2021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368150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718F40-2972-48DC-A0E2-A2870D1368E4}" type="datetimeFigureOut">
              <a:rPr lang="en-GB" smtClean="0"/>
              <a:t>09/04/2021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117181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18F40-2972-48DC-A0E2-A2870D1368E4}" type="datetimeFigureOut">
              <a:rPr lang="en-GB" smtClean="0"/>
              <a:t>09/04/2021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114540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18F40-2972-48DC-A0E2-A2870D1368E4}"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32496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718F40-2972-48DC-A0E2-A2870D1368E4}"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BCFAD9-E86D-4A87-8F4D-84C2B5659755}" type="slidenum">
              <a:rPr lang="en-GB" smtClean="0"/>
              <a:t>‹#›</a:t>
            </a:fld>
            <a:endParaRPr lang="en-GB"/>
          </a:p>
        </p:txBody>
      </p:sp>
    </p:spTree>
    <p:extLst>
      <p:ext uri="{BB962C8B-B14F-4D97-AF65-F5344CB8AC3E}">
        <p14:creationId xmlns:p14="http://schemas.microsoft.com/office/powerpoint/2010/main" val="38488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18F40-2972-48DC-A0E2-A2870D1368E4}" type="datetimeFigureOut">
              <a:rPr lang="en-GB" smtClean="0"/>
              <a:t>09/04/2021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FAD9-E86D-4A87-8F4D-84C2B5659755}" type="slidenum">
              <a:rPr lang="en-GB" smtClean="0"/>
              <a:t>‹#›</a:t>
            </a:fld>
            <a:endParaRPr lang="en-GB"/>
          </a:p>
        </p:txBody>
      </p:sp>
    </p:spTree>
    <p:extLst>
      <p:ext uri="{BB962C8B-B14F-4D97-AF65-F5344CB8AC3E}">
        <p14:creationId xmlns:p14="http://schemas.microsoft.com/office/powerpoint/2010/main" val="606529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tiff"/></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7.tiff"/></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youtube.com/watch?v=2fS2Swi0q-U" TargetMode="Externa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1.jp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tiff"/></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2770496"/>
            <a:ext cx="5702114" cy="2123658"/>
          </a:xfrm>
          <a:prstGeom prst="rect">
            <a:avLst/>
          </a:prstGeom>
          <a:noFill/>
        </p:spPr>
        <p:txBody>
          <a:bodyPr wrap="square" rtlCol="0">
            <a:spAutoFit/>
          </a:bodyPr>
          <a:lstStyle/>
          <a:p>
            <a:r>
              <a:rPr lang="ga-IE" sz="6600" b="1" dirty="0" smtClean="0">
                <a:solidFill>
                  <a:srgbClr val="002060"/>
                </a:solidFill>
                <a:latin typeface="High Tower Text" panose="02040502050506030303" pitchFamily="18" charset="0"/>
              </a:rPr>
              <a:t>Gnéithe Cósta na hÉireann</a:t>
            </a:r>
            <a:endParaRPr lang="ga-IE" sz="6600" b="1" dirty="0">
              <a:solidFill>
                <a:srgbClr val="002060"/>
              </a:solidFill>
              <a:latin typeface="High Tower Text" panose="02040502050506030303" pitchFamily="18" charset="0"/>
            </a:endParaRPr>
          </a:p>
        </p:txBody>
      </p:sp>
    </p:spTree>
    <p:extLst>
      <p:ext uri="{BB962C8B-B14F-4D97-AF65-F5344CB8AC3E}">
        <p14:creationId xmlns:p14="http://schemas.microsoft.com/office/powerpoint/2010/main" val="6706059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44" name="Rounded Rectangle 43"/>
          <p:cNvSpPr>
            <a:spLocks/>
          </p:cNvSpPr>
          <p:nvPr/>
        </p:nvSpPr>
        <p:spPr>
          <a:xfrm>
            <a:off x="306000" y="126000"/>
            <a:ext cx="11556000" cy="6588000"/>
          </a:xfrm>
          <a:prstGeom prst="roundRect">
            <a:avLst/>
          </a:prstGeom>
          <a:solidFill>
            <a:srgbClr val="60B9E6">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pic>
        <p:nvPicPr>
          <p:cNvPr id="42" name="Picture 2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04050" y="-655211"/>
            <a:ext cx="5707039" cy="8064000"/>
          </a:xfrm>
          <a:prstGeom prst="rect">
            <a:avLst/>
          </a:prstGeom>
          <a:noFill/>
          <a:ln w="9525">
            <a:noFill/>
            <a:miter lim="800000"/>
            <a:headEnd/>
            <a:tailEnd/>
          </a:ln>
        </p:spPr>
      </p:pic>
      <p:sp>
        <p:nvSpPr>
          <p:cNvPr id="13" name="Text Box 6"/>
          <p:cNvSpPr txBox="1">
            <a:spLocks noChangeArrowheads="1"/>
          </p:cNvSpPr>
          <p:nvPr/>
        </p:nvSpPr>
        <p:spPr bwMode="auto">
          <a:xfrm rot="20040202">
            <a:off x="5358009" y="1341839"/>
            <a:ext cx="930647" cy="461665"/>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Bá Dhún na nGall</a:t>
            </a:r>
            <a:endParaRPr lang="ga-IE" sz="1200" b="1" dirty="0">
              <a:solidFill>
                <a:schemeClr val="bg1"/>
              </a:solidFill>
              <a:latin typeface="Tw Cen MT" panose="020B0602020104020603" pitchFamily="34" charset="0"/>
            </a:endParaRPr>
          </a:p>
        </p:txBody>
      </p:sp>
      <p:sp>
        <p:nvSpPr>
          <p:cNvPr id="16" name="Text Box 6"/>
          <p:cNvSpPr txBox="1">
            <a:spLocks noChangeArrowheads="1"/>
          </p:cNvSpPr>
          <p:nvPr/>
        </p:nvSpPr>
        <p:spPr bwMode="auto">
          <a:xfrm rot="1660377">
            <a:off x="3678921" y="5030494"/>
            <a:ext cx="1584325" cy="276999"/>
          </a:xfrm>
          <a:prstGeom prst="rect">
            <a:avLst/>
          </a:prstGeom>
          <a:noFill/>
          <a:ln w="9525">
            <a:noFill/>
            <a:miter lim="800000"/>
            <a:headEnd/>
            <a:tailEnd/>
          </a:ln>
        </p:spPr>
        <p:txBody>
          <a:bodyPr>
            <a:spAutoFit/>
          </a:bodyPr>
          <a:lstStyle/>
          <a:p>
            <a:pPr>
              <a:spcBef>
                <a:spcPct val="50000"/>
              </a:spcBef>
            </a:pPr>
            <a:r>
              <a:rPr lang="ga-IE" sz="1200" b="1" dirty="0" smtClean="0">
                <a:solidFill>
                  <a:schemeClr val="bg1"/>
                </a:solidFill>
                <a:latin typeface="Tw Cen MT" panose="020B0602020104020603" pitchFamily="34" charset="0"/>
              </a:rPr>
              <a:t>Bá Thrá Lí</a:t>
            </a:r>
            <a:endParaRPr lang="ga-IE" sz="1200" b="1" dirty="0">
              <a:solidFill>
                <a:schemeClr val="bg1"/>
              </a:solidFill>
              <a:latin typeface="Tw Cen MT" panose="020B0602020104020603" pitchFamily="34" charset="0"/>
            </a:endParaRPr>
          </a:p>
        </p:txBody>
      </p:sp>
      <p:sp>
        <p:nvSpPr>
          <p:cNvPr id="27" name="Text Box 6"/>
          <p:cNvSpPr txBox="1">
            <a:spLocks noChangeArrowheads="1"/>
          </p:cNvSpPr>
          <p:nvPr/>
        </p:nvSpPr>
        <p:spPr bwMode="auto">
          <a:xfrm rot="21323980">
            <a:off x="6934198" y="5617893"/>
            <a:ext cx="1389938" cy="276999"/>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Cuan Phort Láirge</a:t>
            </a:r>
            <a:endParaRPr lang="ga-IE" sz="1200" b="1" dirty="0">
              <a:solidFill>
                <a:schemeClr val="bg1"/>
              </a:solidFill>
              <a:latin typeface="Tw Cen MT" panose="020B0602020104020603" pitchFamily="34" charset="0"/>
            </a:endParaRPr>
          </a:p>
        </p:txBody>
      </p:sp>
      <p:sp>
        <p:nvSpPr>
          <p:cNvPr id="28" name="Text Box 6"/>
          <p:cNvSpPr txBox="1">
            <a:spLocks noChangeArrowheads="1"/>
          </p:cNvSpPr>
          <p:nvPr/>
        </p:nvSpPr>
        <p:spPr bwMode="auto">
          <a:xfrm rot="19335039">
            <a:off x="6876551" y="197540"/>
            <a:ext cx="1337024" cy="276999"/>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Loch Feabhail</a:t>
            </a:r>
            <a:endParaRPr lang="ga-IE" sz="1200" b="1" dirty="0">
              <a:solidFill>
                <a:schemeClr val="bg1"/>
              </a:solidFill>
              <a:latin typeface="Tw Cen MT" panose="020B0602020104020603" pitchFamily="34" charset="0"/>
            </a:endParaRPr>
          </a:p>
        </p:txBody>
      </p:sp>
      <p:sp>
        <p:nvSpPr>
          <p:cNvPr id="30" name="Text Box 6"/>
          <p:cNvSpPr txBox="1">
            <a:spLocks noChangeArrowheads="1"/>
          </p:cNvSpPr>
          <p:nvPr/>
        </p:nvSpPr>
        <p:spPr bwMode="auto">
          <a:xfrm>
            <a:off x="8052054" y="3415024"/>
            <a:ext cx="1211272" cy="461665"/>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Cuan Bhaile Átha Cliath</a:t>
            </a:r>
            <a:endParaRPr lang="ga-IE" sz="1200" b="1" dirty="0">
              <a:solidFill>
                <a:schemeClr val="bg1"/>
              </a:solidFill>
              <a:latin typeface="Tw Cen MT" panose="020B0602020104020603" pitchFamily="34" charset="0"/>
            </a:endParaRPr>
          </a:p>
        </p:txBody>
      </p:sp>
      <p:sp>
        <p:nvSpPr>
          <p:cNvPr id="33" name="Text Box 6"/>
          <p:cNvSpPr txBox="1">
            <a:spLocks noChangeArrowheads="1"/>
          </p:cNvSpPr>
          <p:nvPr/>
        </p:nvSpPr>
        <p:spPr bwMode="auto">
          <a:xfrm>
            <a:off x="7771755" y="2432355"/>
            <a:ext cx="1564605" cy="276999"/>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Cuan Dhún Dealgan</a:t>
            </a:r>
            <a:endParaRPr lang="ga-IE" sz="1200" b="1" dirty="0">
              <a:solidFill>
                <a:schemeClr val="bg1"/>
              </a:solidFill>
              <a:latin typeface="Tw Cen MT" panose="020B0602020104020603" pitchFamily="34" charset="0"/>
            </a:endParaRPr>
          </a:p>
        </p:txBody>
      </p:sp>
      <p:sp>
        <p:nvSpPr>
          <p:cNvPr id="35" name="Text Box 6"/>
          <p:cNvSpPr txBox="1">
            <a:spLocks noChangeArrowheads="1"/>
          </p:cNvSpPr>
          <p:nvPr/>
        </p:nvSpPr>
        <p:spPr bwMode="auto">
          <a:xfrm>
            <a:off x="3985875" y="2570854"/>
            <a:ext cx="1081940" cy="276999"/>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Cuan Mó</a:t>
            </a:r>
            <a:endParaRPr lang="ga-IE" sz="1200" b="1" dirty="0">
              <a:solidFill>
                <a:schemeClr val="bg1"/>
              </a:solidFill>
              <a:latin typeface="Tw Cen MT" panose="020B0602020104020603" pitchFamily="34" charset="0"/>
            </a:endParaRPr>
          </a:p>
        </p:txBody>
      </p:sp>
      <p:sp>
        <p:nvSpPr>
          <p:cNvPr id="36" name="Text Box 6"/>
          <p:cNvSpPr txBox="1">
            <a:spLocks noChangeArrowheads="1"/>
          </p:cNvSpPr>
          <p:nvPr/>
        </p:nvSpPr>
        <p:spPr bwMode="auto">
          <a:xfrm rot="20312648">
            <a:off x="3107531" y="5480940"/>
            <a:ext cx="1584325" cy="276999"/>
          </a:xfrm>
          <a:prstGeom prst="rect">
            <a:avLst/>
          </a:prstGeom>
          <a:noFill/>
          <a:ln w="9525">
            <a:noFill/>
            <a:miter lim="800000"/>
            <a:headEnd/>
            <a:tailEnd/>
          </a:ln>
        </p:spPr>
        <p:txBody>
          <a:bodyPr>
            <a:spAutoFit/>
          </a:bodyPr>
          <a:lstStyle/>
          <a:p>
            <a:pPr>
              <a:spcBef>
                <a:spcPct val="50000"/>
              </a:spcBef>
            </a:pPr>
            <a:r>
              <a:rPr lang="ga-IE" sz="1200" b="1" dirty="0" smtClean="0">
                <a:solidFill>
                  <a:schemeClr val="bg1"/>
                </a:solidFill>
                <a:latin typeface="Tw Cen MT" panose="020B0602020104020603" pitchFamily="34" charset="0"/>
              </a:rPr>
              <a:t>Bá an Daingin</a:t>
            </a:r>
            <a:endParaRPr lang="ga-IE" sz="1200" b="1" dirty="0">
              <a:solidFill>
                <a:schemeClr val="bg1"/>
              </a:solidFill>
              <a:latin typeface="Tw Cen MT" panose="020B0602020104020603" pitchFamily="34" charset="0"/>
            </a:endParaRPr>
          </a:p>
        </p:txBody>
      </p:sp>
      <p:sp>
        <p:nvSpPr>
          <p:cNvPr id="37" name="Text Box 6"/>
          <p:cNvSpPr txBox="1">
            <a:spLocks noChangeArrowheads="1"/>
          </p:cNvSpPr>
          <p:nvPr/>
        </p:nvSpPr>
        <p:spPr bwMode="auto">
          <a:xfrm>
            <a:off x="3981385" y="3645856"/>
            <a:ext cx="2172859" cy="276999"/>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Cuan na Gaillimhe</a:t>
            </a:r>
            <a:endParaRPr lang="ga-IE" sz="1200" b="1" dirty="0">
              <a:solidFill>
                <a:schemeClr val="bg1"/>
              </a:solidFill>
              <a:latin typeface="Tw Cen MT" panose="020B0602020104020603" pitchFamily="34" charset="0"/>
            </a:endParaRPr>
          </a:p>
        </p:txBody>
      </p:sp>
      <p:sp>
        <p:nvSpPr>
          <p:cNvPr id="38" name="Text Box 6"/>
          <p:cNvSpPr txBox="1">
            <a:spLocks noChangeArrowheads="1"/>
          </p:cNvSpPr>
          <p:nvPr/>
        </p:nvSpPr>
        <p:spPr bwMode="auto">
          <a:xfrm rot="20442747">
            <a:off x="3432991" y="6266754"/>
            <a:ext cx="1584325" cy="276999"/>
          </a:xfrm>
          <a:prstGeom prst="rect">
            <a:avLst/>
          </a:prstGeom>
          <a:noFill/>
          <a:ln w="9525">
            <a:noFill/>
            <a:miter lim="800000"/>
            <a:headEnd/>
            <a:tailEnd/>
          </a:ln>
        </p:spPr>
        <p:txBody>
          <a:bodyPr>
            <a:spAutoFit/>
          </a:bodyPr>
          <a:lstStyle/>
          <a:p>
            <a:pPr>
              <a:spcBef>
                <a:spcPct val="50000"/>
              </a:spcBef>
            </a:pPr>
            <a:r>
              <a:rPr lang="ga-IE" sz="1200" b="1" dirty="0" smtClean="0">
                <a:solidFill>
                  <a:schemeClr val="bg1"/>
                </a:solidFill>
                <a:latin typeface="Tw Cen MT" panose="020B0602020104020603" pitchFamily="34" charset="0"/>
              </a:rPr>
              <a:t>Bá Bheanntraí</a:t>
            </a:r>
            <a:endParaRPr lang="ga-IE" sz="1200" b="1" dirty="0">
              <a:solidFill>
                <a:schemeClr val="bg1"/>
              </a:solidFill>
              <a:latin typeface="Tw Cen MT" panose="020B0602020104020603" pitchFamily="34" charset="0"/>
            </a:endParaRPr>
          </a:p>
        </p:txBody>
      </p:sp>
      <p:sp>
        <p:nvSpPr>
          <p:cNvPr id="20" name="Horizontal Scroll 19"/>
          <p:cNvSpPr/>
          <p:nvPr/>
        </p:nvSpPr>
        <p:spPr>
          <a:xfrm>
            <a:off x="723600" y="651600"/>
            <a:ext cx="4424452" cy="556751"/>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3600" dirty="0" smtClean="0">
                <a:solidFill>
                  <a:schemeClr val="tx1"/>
                </a:solidFill>
                <a:latin typeface="Berlin Sans FB" panose="020E0602020502020306" pitchFamily="34" charset="0"/>
              </a:rPr>
              <a:t>Bánna na hÉireann</a:t>
            </a:r>
            <a:endParaRPr lang="ga-IE" sz="3600" dirty="0">
              <a:solidFill>
                <a:schemeClr val="tx1"/>
              </a:solidFill>
              <a:latin typeface="Berlin Sans FB" panose="020E0602020502020306" pitchFamily="34" charset="0"/>
            </a:endParaRPr>
          </a:p>
        </p:txBody>
      </p:sp>
      <p:sp>
        <p:nvSpPr>
          <p:cNvPr id="23" name="TextBox 22"/>
          <p:cNvSpPr txBox="1"/>
          <p:nvPr/>
        </p:nvSpPr>
        <p:spPr>
          <a:xfrm rot="21020885" flipH="1">
            <a:off x="7143164" y="5654834"/>
            <a:ext cx="4716000" cy="43200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ga-IE" sz="2000" dirty="0" smtClean="0">
                <a:latin typeface="Tw Cen MT" panose="020B0602020104020603" pitchFamily="34" charset="0"/>
              </a:rPr>
              <a:t>Ainmnigh na bánna i ndeisceart na hÉireann. </a:t>
            </a:r>
            <a:endParaRPr lang="ga-IE" sz="2000" dirty="0">
              <a:latin typeface="Tw Cen MT" panose="020B0602020104020603" pitchFamily="34" charset="0"/>
            </a:endParaRPr>
          </a:p>
        </p:txBody>
      </p:sp>
      <p:sp>
        <p:nvSpPr>
          <p:cNvPr id="24" name="TextBox 23"/>
          <p:cNvSpPr txBox="1"/>
          <p:nvPr/>
        </p:nvSpPr>
        <p:spPr>
          <a:xfrm rot="21020885" flipH="1">
            <a:off x="7107418" y="5666400"/>
            <a:ext cx="4752000" cy="43200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ga-IE" sz="2000" dirty="0" smtClean="0">
                <a:latin typeface="Tw Cen MT" panose="020B0602020104020603" pitchFamily="34" charset="0"/>
              </a:rPr>
              <a:t>Ainmnigh na bánna i dtuaisceart na hÉireann. </a:t>
            </a:r>
            <a:endParaRPr lang="ga-IE" sz="2000" dirty="0">
              <a:latin typeface="Tw Cen MT" panose="020B0602020104020603" pitchFamily="34" charset="0"/>
            </a:endParaRPr>
          </a:p>
        </p:txBody>
      </p:sp>
      <p:sp>
        <p:nvSpPr>
          <p:cNvPr id="26" name="TextBox 25"/>
          <p:cNvSpPr txBox="1"/>
          <p:nvPr/>
        </p:nvSpPr>
        <p:spPr>
          <a:xfrm rot="21020885" flipH="1">
            <a:off x="7269163" y="5682923"/>
            <a:ext cx="4464000" cy="43200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ga-IE" sz="2000" dirty="0" smtClean="0">
                <a:latin typeface="Tw Cen MT" panose="020B0602020104020603" pitchFamily="34" charset="0"/>
              </a:rPr>
              <a:t>Ainmnigh na bánna in iarthar na hÉireann. </a:t>
            </a:r>
            <a:endParaRPr lang="ga-IE" sz="2000" dirty="0">
              <a:latin typeface="Tw Cen MT" panose="020B0602020104020603" pitchFamily="34" charset="0"/>
            </a:endParaRPr>
          </a:p>
        </p:txBody>
      </p:sp>
      <p:sp>
        <p:nvSpPr>
          <p:cNvPr id="54" name="TextBox 53"/>
          <p:cNvSpPr txBox="1">
            <a:spLocks noChangeArrowheads="1"/>
          </p:cNvSpPr>
          <p:nvPr/>
        </p:nvSpPr>
        <p:spPr bwMode="auto">
          <a:xfrm>
            <a:off x="799657" y="1236030"/>
            <a:ext cx="2378785" cy="1323439"/>
          </a:xfrm>
          <a:prstGeom prst="rect">
            <a:avLst/>
          </a:prstGeom>
          <a:noFill/>
          <a:ln w="9525">
            <a:noFill/>
            <a:miter lim="800000"/>
            <a:headEnd/>
            <a:tailEnd/>
          </a:ln>
        </p:spPr>
        <p:txBody>
          <a:bodyPr wrap="square">
            <a:spAutoFit/>
          </a:bodyPr>
          <a:lstStyle/>
          <a:p>
            <a:r>
              <a:rPr lang="ga-IE" sz="2000" dirty="0" smtClean="0">
                <a:latin typeface="Tw Cen MT" panose="020B0602020104020603" pitchFamily="34" charset="0"/>
              </a:rPr>
              <a:t>Féach ar na bánna ar an léarscáil seo. Cé acu is gaire do </a:t>
            </a:r>
            <a:r>
              <a:rPr lang="ga-IE" sz="2000" dirty="0" err="1" smtClean="0">
                <a:latin typeface="Tw Cen MT" panose="020B0602020104020603" pitchFamily="34" charset="0"/>
              </a:rPr>
              <a:t>do</a:t>
            </a:r>
            <a:r>
              <a:rPr lang="ga-IE" sz="2000" dirty="0" smtClean="0">
                <a:latin typeface="Tw Cen MT" panose="020B0602020104020603" pitchFamily="34" charset="0"/>
              </a:rPr>
              <a:t> theach féin?</a:t>
            </a:r>
            <a:endParaRPr lang="ga-IE" sz="2000" dirty="0">
              <a:latin typeface="Tw Cen MT" panose="020B0602020104020603" pitchFamily="34" charset="0"/>
            </a:endParaRPr>
          </a:p>
        </p:txBody>
      </p:sp>
      <p:sp>
        <p:nvSpPr>
          <p:cNvPr id="32" name="Text Box 6"/>
          <p:cNvSpPr txBox="1">
            <a:spLocks noChangeArrowheads="1"/>
          </p:cNvSpPr>
          <p:nvPr/>
        </p:nvSpPr>
        <p:spPr bwMode="auto">
          <a:xfrm rot="3514534">
            <a:off x="4432455" y="1715250"/>
            <a:ext cx="1315118" cy="276999"/>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Cuan Chill Ala</a:t>
            </a:r>
            <a:endParaRPr lang="ga-IE" sz="1200" b="1" dirty="0">
              <a:solidFill>
                <a:schemeClr val="bg1"/>
              </a:solidFill>
              <a:latin typeface="Tw Cen MT" panose="020B0602020104020603" pitchFamily="34" charset="0"/>
            </a:endParaRPr>
          </a:p>
        </p:txBody>
      </p:sp>
      <p:sp>
        <p:nvSpPr>
          <p:cNvPr id="34" name="Text Box 6"/>
          <p:cNvSpPr txBox="1">
            <a:spLocks noChangeArrowheads="1"/>
          </p:cNvSpPr>
          <p:nvPr/>
        </p:nvSpPr>
        <p:spPr bwMode="auto">
          <a:xfrm rot="3690756">
            <a:off x="8231287" y="1746618"/>
            <a:ext cx="854438" cy="276999"/>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Loch Cuan</a:t>
            </a:r>
            <a:endParaRPr lang="ga-IE" sz="1200" b="1" dirty="0">
              <a:solidFill>
                <a:schemeClr val="bg1"/>
              </a:solidFill>
              <a:latin typeface="Tw Cen MT" panose="020B0602020104020603" pitchFamily="34" charset="0"/>
            </a:endParaRPr>
          </a:p>
        </p:txBody>
      </p:sp>
      <p:sp>
        <p:nvSpPr>
          <p:cNvPr id="40" name="TextBox 39"/>
          <p:cNvSpPr txBox="1"/>
          <p:nvPr/>
        </p:nvSpPr>
        <p:spPr>
          <a:xfrm rot="21020885" flipH="1">
            <a:off x="7197417" y="5666399"/>
            <a:ext cx="4572000" cy="43200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ga-IE" sz="2000" dirty="0" smtClean="0">
                <a:latin typeface="Tw Cen MT" panose="020B0602020104020603" pitchFamily="34" charset="0"/>
              </a:rPr>
              <a:t>Ainmnigh na bánna in oirthear na hÉireann. </a:t>
            </a:r>
            <a:endParaRPr lang="ga-IE" sz="2000" dirty="0">
              <a:latin typeface="Tw Cen MT" panose="020B0602020104020603" pitchFamily="34" charset="0"/>
            </a:endParaRPr>
          </a:p>
        </p:txBody>
      </p:sp>
      <p:sp>
        <p:nvSpPr>
          <p:cNvPr id="22" name="Text Box 6"/>
          <p:cNvSpPr txBox="1">
            <a:spLocks noChangeArrowheads="1"/>
          </p:cNvSpPr>
          <p:nvPr/>
        </p:nvSpPr>
        <p:spPr bwMode="auto">
          <a:xfrm>
            <a:off x="5951469" y="6052487"/>
            <a:ext cx="674400" cy="461665"/>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Cuan Chorcaí</a:t>
            </a:r>
            <a:endParaRPr lang="ga-IE" sz="1200" b="1" dirty="0">
              <a:solidFill>
                <a:schemeClr val="bg1"/>
              </a:solidFill>
              <a:latin typeface="Tw Cen MT" panose="020B0602020104020603" pitchFamily="34" charset="0"/>
            </a:endParaRPr>
          </a:p>
        </p:txBody>
      </p:sp>
      <p:pic>
        <p:nvPicPr>
          <p:cNvPr id="31"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906572">
            <a:off x="1006700" y="3985200"/>
            <a:ext cx="1649891" cy="23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190689" y="5371200"/>
            <a:ext cx="3060000" cy="1022400"/>
          </a:xfrm>
          <a:prstGeom prst="round2DiagRect">
            <a:avLst>
              <a:gd name="adj1" fmla="val 16667"/>
              <a:gd name="adj2" fmla="val 13974"/>
            </a:avLst>
          </a:prstGeom>
          <a:solidFill>
            <a:srgbClr val="333F50"/>
          </a:solidFill>
          <a:ln>
            <a:solidFill>
              <a:schemeClr val="accent1">
                <a:lumMod val="75000"/>
              </a:schemeClr>
            </a:solidFill>
          </a:ln>
        </p:spPr>
        <p:txBody>
          <a:bodyPr wrap="square" rtlCol="0">
            <a:spAutoFit/>
          </a:bodyPr>
          <a:lstStyle/>
          <a:p>
            <a:r>
              <a:rPr lang="ga-IE" dirty="0" smtClean="0">
                <a:solidFill>
                  <a:schemeClr val="bg1"/>
                </a:solidFill>
                <a:latin typeface="Tw Cen MT" panose="020B0602020104020603" pitchFamily="34" charset="0"/>
              </a:rPr>
              <a:t>Déan an obair faoi </a:t>
            </a:r>
            <a:r>
              <a:rPr lang="ga-IE" dirty="0" err="1" smtClean="0">
                <a:solidFill>
                  <a:schemeClr val="bg1"/>
                </a:solidFill>
                <a:latin typeface="Tw Cen MT" panose="020B0602020104020603" pitchFamily="34" charset="0"/>
              </a:rPr>
              <a:t>bhánna</a:t>
            </a:r>
            <a:r>
              <a:rPr lang="ga-IE" dirty="0" smtClean="0">
                <a:solidFill>
                  <a:schemeClr val="bg1"/>
                </a:solidFill>
                <a:latin typeface="Tw Cen MT" panose="020B0602020104020603" pitchFamily="34" charset="0"/>
              </a:rPr>
              <a:t> na hÉireann ar leathanach </a:t>
            </a:r>
            <a:r>
              <a:rPr lang="en-US" dirty="0" smtClean="0">
                <a:solidFill>
                  <a:schemeClr val="bg1"/>
                </a:solidFill>
                <a:latin typeface="Tw Cen MT" panose="020B0602020104020603" pitchFamily="34" charset="0"/>
              </a:rPr>
              <a:t>73</a:t>
            </a:r>
            <a:r>
              <a:rPr lang="ga-IE" dirty="0" smtClean="0">
                <a:solidFill>
                  <a:schemeClr val="bg1"/>
                </a:solidFill>
                <a:latin typeface="Tw Cen MT" panose="020B0602020104020603" pitchFamily="34" charset="0"/>
              </a:rPr>
              <a:t/>
            </a:r>
            <a:br>
              <a:rPr lang="ga-IE" dirty="0" smtClean="0">
                <a:solidFill>
                  <a:schemeClr val="bg1"/>
                </a:solidFill>
                <a:latin typeface="Tw Cen MT" panose="020B0602020104020603" pitchFamily="34" charset="0"/>
              </a:rPr>
            </a:br>
            <a:r>
              <a:rPr lang="ga-IE" dirty="0" smtClean="0">
                <a:solidFill>
                  <a:schemeClr val="bg1"/>
                </a:solidFill>
                <a:latin typeface="Tw Cen MT" panose="020B0602020104020603" pitchFamily="34" charset="0"/>
              </a:rPr>
              <a:t>i do leabhar oibre. </a:t>
            </a:r>
            <a:endParaRPr lang="ga-IE" dirty="0">
              <a:solidFill>
                <a:schemeClr val="bg1"/>
              </a:solidFill>
              <a:latin typeface="Tw Cen MT" panose="020B0602020104020603" pitchFamily="34" charset="0"/>
            </a:endParaRPr>
          </a:p>
        </p:txBody>
      </p:sp>
      <p:sp>
        <p:nvSpPr>
          <p:cNvPr id="2" name="Rectangle 1"/>
          <p:cNvSpPr/>
          <p:nvPr/>
        </p:nvSpPr>
        <p:spPr>
          <a:xfrm>
            <a:off x="8925152" y="-1"/>
            <a:ext cx="3266848" cy="223200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solidFill>
                  <a:sysClr val="windowText" lastClr="000000"/>
                </a:solidFill>
                <a:latin typeface="Tw Cen MT" panose="020B0602020104020603" pitchFamily="34" charset="0"/>
              </a:rPr>
              <a:t>Tabhair faoi deara go bhfuil an cósta thoir sách mín agus nach dtéann na bánna rófhada isteach sa tír. A mhalairt atá fíor maidir leis an gcósta thiar. Cósta an-bhearnach atá ann agus téann na bánna níos faide isteach sa tír. Cén fáth, meas tú? </a:t>
            </a:r>
            <a:endParaRPr lang="ga-IE" dirty="0">
              <a:solidFill>
                <a:sysClr val="windowText" lastClr="000000"/>
              </a:solidFill>
              <a:latin typeface="Tw Cen MT" panose="020B0602020104020603" pitchFamily="34" charset="0"/>
            </a:endParaRPr>
          </a:p>
        </p:txBody>
      </p:sp>
      <p:sp>
        <p:nvSpPr>
          <p:cNvPr id="45" name="Rectangle 44"/>
          <p:cNvSpPr/>
          <p:nvPr/>
        </p:nvSpPr>
        <p:spPr>
          <a:xfrm>
            <a:off x="8923029" y="-1"/>
            <a:ext cx="3268970" cy="223200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solidFill>
                  <a:sysClr val="windowText" lastClr="000000"/>
                </a:solidFill>
                <a:latin typeface="Tw Cen MT" panose="020B0602020104020603" pitchFamily="34" charset="0"/>
              </a:rPr>
              <a:t>Tá cósta thiar na hÉireann buailte ar an Aigéan Atlantach. Bíonn tonnta an Aigéin Atlantaigh </a:t>
            </a:r>
            <a:r>
              <a:rPr lang="en-US" dirty="0" smtClean="0">
                <a:solidFill>
                  <a:sysClr val="windowText" lastClr="000000"/>
                </a:solidFill>
                <a:latin typeface="Tw Cen MT" panose="020B0602020104020603" pitchFamily="34" charset="0"/>
              </a:rPr>
              <a:t/>
            </a:r>
            <a:br>
              <a:rPr lang="en-US" dirty="0" smtClean="0">
                <a:solidFill>
                  <a:sysClr val="windowText" lastClr="000000"/>
                </a:solidFill>
                <a:latin typeface="Tw Cen MT" panose="020B0602020104020603" pitchFamily="34" charset="0"/>
              </a:rPr>
            </a:br>
            <a:r>
              <a:rPr lang="ga-IE" dirty="0" smtClean="0">
                <a:solidFill>
                  <a:sysClr val="windowText" lastClr="000000"/>
                </a:solidFill>
                <a:latin typeface="Tw Cen MT" panose="020B0602020104020603" pitchFamily="34" charset="0"/>
              </a:rPr>
              <a:t>i bhfad níos mó agus níos láidre ná na tonnta ar Mhuir Éireann. </a:t>
            </a:r>
            <a:r>
              <a:rPr lang="en-US" dirty="0" smtClean="0">
                <a:solidFill>
                  <a:sysClr val="windowText" lastClr="000000"/>
                </a:solidFill>
                <a:latin typeface="Tw Cen MT" panose="020B0602020104020603" pitchFamily="34" charset="0"/>
              </a:rPr>
              <a:t/>
            </a:r>
            <a:br>
              <a:rPr lang="en-US" dirty="0" smtClean="0">
                <a:solidFill>
                  <a:sysClr val="windowText" lastClr="000000"/>
                </a:solidFill>
                <a:latin typeface="Tw Cen MT" panose="020B0602020104020603" pitchFamily="34" charset="0"/>
              </a:rPr>
            </a:br>
            <a:r>
              <a:rPr lang="ga-IE" dirty="0" smtClean="0">
                <a:solidFill>
                  <a:sysClr val="windowText" lastClr="000000"/>
                </a:solidFill>
                <a:latin typeface="Tw Cen MT" panose="020B0602020104020603" pitchFamily="34" charset="0"/>
              </a:rPr>
              <a:t>Tá an cósta thiar níos creimthe, mar sin, ná an cósta thoir.</a:t>
            </a:r>
            <a:endParaRPr lang="ga-IE" dirty="0">
              <a:solidFill>
                <a:sysClr val="windowText" lastClr="000000"/>
              </a:solidFill>
              <a:latin typeface="Tw Cen MT" panose="020B0602020104020603" pitchFamily="34" charset="0"/>
            </a:endParaRPr>
          </a:p>
        </p:txBody>
      </p:sp>
      <p:sp>
        <p:nvSpPr>
          <p:cNvPr id="41" name="Rectangle 40"/>
          <p:cNvSpPr/>
          <p:nvPr/>
        </p:nvSpPr>
        <p:spPr>
          <a:xfrm>
            <a:off x="855543" y="2916000"/>
            <a:ext cx="287323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400" b="1" dirty="0" smtClean="0">
                <a:latin typeface="Tw Cen MT" panose="020B0602020104020603" pitchFamily="34" charset="0"/>
              </a:rPr>
              <a:t>An </a:t>
            </a:r>
            <a:r>
              <a:rPr lang="ga-IE" sz="2400" b="1" dirty="0" err="1" smtClean="0">
                <a:latin typeface="Tw Cen MT" panose="020B0602020104020603" pitchFamily="34" charset="0"/>
              </a:rPr>
              <a:t>tAigéan</a:t>
            </a:r>
            <a:r>
              <a:rPr lang="ga-IE" sz="2400" b="1" dirty="0" smtClean="0">
                <a:latin typeface="Tw Cen MT" panose="020B0602020104020603" pitchFamily="34" charset="0"/>
              </a:rPr>
              <a:t> Atlantach</a:t>
            </a:r>
            <a:endParaRPr lang="ga-IE" sz="2400" b="1" dirty="0">
              <a:latin typeface="Tw Cen MT" panose="020B0602020104020603" pitchFamily="34" charset="0"/>
            </a:endParaRPr>
          </a:p>
        </p:txBody>
      </p:sp>
      <p:sp>
        <p:nvSpPr>
          <p:cNvPr id="43" name="Rectangle 42"/>
          <p:cNvSpPr/>
          <p:nvPr/>
        </p:nvSpPr>
        <p:spPr>
          <a:xfrm>
            <a:off x="8923029" y="2916000"/>
            <a:ext cx="287323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400" b="1" dirty="0" smtClean="0">
                <a:latin typeface="Tw Cen MT" panose="020B0602020104020603" pitchFamily="34" charset="0"/>
              </a:rPr>
              <a:t>Muir</a:t>
            </a:r>
          </a:p>
          <a:p>
            <a:pPr algn="ctr"/>
            <a:r>
              <a:rPr lang="ga-IE" sz="2400" b="1" dirty="0" smtClean="0">
                <a:latin typeface="Tw Cen MT" panose="020B0602020104020603" pitchFamily="34" charset="0"/>
              </a:rPr>
              <a:t>Éireann</a:t>
            </a:r>
            <a:endParaRPr lang="ga-IE" sz="2400" b="1" dirty="0">
              <a:latin typeface="Tw Cen MT" panose="020B0602020104020603" pitchFamily="34" charset="0"/>
            </a:endParaRPr>
          </a:p>
        </p:txBody>
      </p:sp>
      <p:cxnSp>
        <p:nvCxnSpPr>
          <p:cNvPr id="4" name="Straight Connector 3"/>
          <p:cNvCxnSpPr/>
          <p:nvPr/>
        </p:nvCxnSpPr>
        <p:spPr>
          <a:xfrm>
            <a:off x="7316119" y="5468150"/>
            <a:ext cx="75281" cy="191400"/>
          </a:xfrm>
          <a:prstGeom prst="line">
            <a:avLst/>
          </a:prstGeom>
          <a:ln w="15875">
            <a:solidFill>
              <a:schemeClr val="bg1"/>
            </a:solidFill>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1504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childTnLst>
                                </p:cTn>
                              </p:par>
                              <p:par>
                                <p:cTn id="34" presetID="53" presetClass="entr" presetSubtype="16"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3" presetClass="entr" presetSubtype="16"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childTnLst>
                                </p:cTn>
                              </p:par>
                            </p:childTnLst>
                          </p:cTn>
                        </p:par>
                        <p:par>
                          <p:cTn id="54" fill="hold">
                            <p:stCondLst>
                              <p:cond delay="4500"/>
                            </p:stCondLst>
                            <p:childTnLst>
                              <p:par>
                                <p:cTn id="55" presetID="2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childTnLst>
                                </p:cTn>
                              </p:par>
                            </p:childTnLst>
                          </p:cTn>
                        </p:par>
                        <p:par>
                          <p:cTn id="59" fill="hold">
                            <p:stCondLst>
                              <p:cond delay="5000"/>
                            </p:stCondLst>
                            <p:childTnLst>
                              <p:par>
                                <p:cTn id="60" presetID="23" presetClass="entr" presetSubtype="16"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childTnLst>
                                </p:cTn>
                              </p:par>
                            </p:childTnLst>
                          </p:cTn>
                        </p:par>
                        <p:par>
                          <p:cTn id="69" fill="hold">
                            <p:stCondLst>
                              <p:cond delay="6000"/>
                            </p:stCondLst>
                            <p:childTnLst>
                              <p:par>
                                <p:cTn id="70" presetID="23" presetClass="entr" presetSubtype="16"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0" nodeType="clickEffect">
                                  <p:stCondLst>
                                    <p:cond delay="0"/>
                                  </p:stCondLst>
                                  <p:childTnLst>
                                    <p:set>
                                      <p:cBhvr>
                                        <p:cTn id="77" dur="1" fill="hold">
                                          <p:stCondLst>
                                            <p:cond delay="0"/>
                                          </p:stCondLst>
                                        </p:cTn>
                                        <p:tgtEl>
                                          <p:spTgt spid="54"/>
                                        </p:tgtEl>
                                        <p:attrNameLst>
                                          <p:attrName>style.visibility</p:attrName>
                                        </p:attrNameLst>
                                      </p:cBhvr>
                                      <p:to>
                                        <p:strVal val="hidden"/>
                                      </p:to>
                                    </p:set>
                                  </p:childTnLst>
                                </p:cTn>
                              </p:par>
                              <p:par>
                                <p:cTn id="78" presetID="2" presetClass="entr" presetSubtype="4"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ppt_x"/>
                                          </p:val>
                                        </p:tav>
                                        <p:tav tm="100000">
                                          <p:val>
                                            <p:strVal val="#ppt_x"/>
                                          </p:val>
                                        </p:tav>
                                      </p:tavLst>
                                    </p:anim>
                                    <p:anim calcmode="lin" valueType="num">
                                      <p:cBhvr additive="base">
                                        <p:cTn id="8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hidden"/>
                                      </p:to>
                                    </p:set>
                                  </p:childTnLst>
                                </p:cTn>
                              </p:par>
                              <p:par>
                                <p:cTn id="86" presetID="2" presetClass="entr" presetSubtype="4" fill="hold"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fill="hold"/>
                                        <p:tgtEl>
                                          <p:spTgt spid="24"/>
                                        </p:tgtEl>
                                        <p:attrNameLst>
                                          <p:attrName>ppt_x</p:attrName>
                                        </p:attrNameLst>
                                      </p:cBhvr>
                                      <p:tavLst>
                                        <p:tav tm="0">
                                          <p:val>
                                            <p:strVal val="#ppt_x"/>
                                          </p:val>
                                        </p:tav>
                                        <p:tav tm="100000">
                                          <p:val>
                                            <p:strVal val="#ppt_x"/>
                                          </p:val>
                                        </p:tav>
                                      </p:tavLst>
                                    </p:anim>
                                    <p:anim calcmode="lin" valueType="num">
                                      <p:cBhvr additive="base">
                                        <p:cTn id="8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0" nodeType="clickEffect">
                                  <p:stCondLst>
                                    <p:cond delay="0"/>
                                  </p:stCondLst>
                                  <p:childTnLst>
                                    <p:set>
                                      <p:cBhvr>
                                        <p:cTn id="93" dur="1" fill="hold">
                                          <p:stCondLst>
                                            <p:cond delay="0"/>
                                          </p:stCondLst>
                                        </p:cTn>
                                        <p:tgtEl>
                                          <p:spTgt spid="24"/>
                                        </p:tgtEl>
                                        <p:attrNameLst>
                                          <p:attrName>style.visibility</p:attrName>
                                        </p:attrNameLst>
                                      </p:cBhvr>
                                      <p:to>
                                        <p:strVal val="hidden"/>
                                      </p:to>
                                    </p:set>
                                  </p:childTnLst>
                                </p:cTn>
                              </p:par>
                              <p:par>
                                <p:cTn id="94" presetID="2" presetClass="entr" presetSubtype="4"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500" fill="hold"/>
                                        <p:tgtEl>
                                          <p:spTgt spid="26"/>
                                        </p:tgtEl>
                                        <p:attrNameLst>
                                          <p:attrName>ppt_x</p:attrName>
                                        </p:attrNameLst>
                                      </p:cBhvr>
                                      <p:tavLst>
                                        <p:tav tm="0">
                                          <p:val>
                                            <p:strVal val="#ppt_x"/>
                                          </p:val>
                                        </p:tav>
                                        <p:tav tm="100000">
                                          <p:val>
                                            <p:strVal val="#ppt_x"/>
                                          </p:val>
                                        </p:tav>
                                      </p:tavLst>
                                    </p:anim>
                                    <p:anim calcmode="lin" valueType="num">
                                      <p:cBhvr additive="base">
                                        <p:cTn id="9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hidden"/>
                                      </p:to>
                                    </p:set>
                                  </p:childTnLst>
                                </p:cTn>
                              </p:par>
                              <p:par>
                                <p:cTn id="102" presetID="2" presetClass="entr" presetSubtype="4" fill="hold" nodeType="withEffect">
                                  <p:stCondLst>
                                    <p:cond delay="0"/>
                                  </p:stCondLst>
                                  <p:childTnLst>
                                    <p:set>
                                      <p:cBhvr>
                                        <p:cTn id="103" dur="1" fill="hold">
                                          <p:stCondLst>
                                            <p:cond delay="0"/>
                                          </p:stCondLst>
                                        </p:cTn>
                                        <p:tgtEl>
                                          <p:spTgt spid="40"/>
                                        </p:tgtEl>
                                        <p:attrNameLst>
                                          <p:attrName>style.visibility</p:attrName>
                                        </p:attrNameLst>
                                      </p:cBhvr>
                                      <p:to>
                                        <p:strVal val="visible"/>
                                      </p:to>
                                    </p:set>
                                    <p:anim calcmode="lin" valueType="num">
                                      <p:cBhvr additive="base">
                                        <p:cTn id="104" dur="500" fill="hold"/>
                                        <p:tgtEl>
                                          <p:spTgt spid="40"/>
                                        </p:tgtEl>
                                        <p:attrNameLst>
                                          <p:attrName>ppt_x</p:attrName>
                                        </p:attrNameLst>
                                      </p:cBhvr>
                                      <p:tavLst>
                                        <p:tav tm="0">
                                          <p:val>
                                            <p:strVal val="#ppt_x"/>
                                          </p:val>
                                        </p:tav>
                                        <p:tav tm="100000">
                                          <p:val>
                                            <p:strVal val="#ppt_x"/>
                                          </p:val>
                                        </p:tav>
                                      </p:tavLst>
                                    </p:anim>
                                    <p:anim calcmode="lin" valueType="num">
                                      <p:cBhvr additive="base">
                                        <p:cTn id="10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0" nodeType="clickEffect">
                                  <p:stCondLst>
                                    <p:cond delay="0"/>
                                  </p:stCondLst>
                                  <p:childTnLst>
                                    <p:set>
                                      <p:cBhvr>
                                        <p:cTn id="109" dur="1" fill="hold">
                                          <p:stCondLst>
                                            <p:cond delay="0"/>
                                          </p:stCondLst>
                                        </p:cTn>
                                        <p:tgtEl>
                                          <p:spTgt spid="40"/>
                                        </p:tgtEl>
                                        <p:attrNameLst>
                                          <p:attrName>style.visibility</p:attrName>
                                        </p:attrNameLst>
                                      </p:cBhvr>
                                      <p:to>
                                        <p:strVal val="hidden"/>
                                      </p:to>
                                    </p:set>
                                  </p:childTnLst>
                                </p:cTn>
                              </p:par>
                              <p:par>
                                <p:cTn id="110" presetID="42" presetClass="entr" presetSubtype="0" fill="hold" grpId="0" nodeType="with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fade">
                                      <p:cBhvr>
                                        <p:cTn id="112" dur="1000"/>
                                        <p:tgtEl>
                                          <p:spTgt spid="2"/>
                                        </p:tgtEl>
                                      </p:cBhvr>
                                    </p:animEffect>
                                    <p:anim calcmode="lin" valueType="num">
                                      <p:cBhvr>
                                        <p:cTn id="113" dur="1000" fill="hold"/>
                                        <p:tgtEl>
                                          <p:spTgt spid="2"/>
                                        </p:tgtEl>
                                        <p:attrNameLst>
                                          <p:attrName>ppt_x</p:attrName>
                                        </p:attrNameLst>
                                      </p:cBhvr>
                                      <p:tavLst>
                                        <p:tav tm="0">
                                          <p:val>
                                            <p:strVal val="#ppt_x"/>
                                          </p:val>
                                        </p:tav>
                                        <p:tav tm="100000">
                                          <p:val>
                                            <p:strVal val="#ppt_x"/>
                                          </p:val>
                                        </p:tav>
                                      </p:tavLst>
                                    </p:anim>
                                    <p:anim calcmode="lin" valueType="num">
                                      <p:cBhvr>
                                        <p:cTn id="1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2"/>
                                        </p:tgtEl>
                                        <p:attrNameLst>
                                          <p:attrName>style.visibility</p:attrName>
                                        </p:attrNameLst>
                                      </p:cBhvr>
                                      <p:to>
                                        <p:strVal val="hidden"/>
                                      </p:to>
                                    </p:set>
                                  </p:childTnLst>
                                </p:cTn>
                              </p:par>
                              <p:par>
                                <p:cTn id="119" presetID="42" presetClass="entr" presetSubtype="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1000"/>
                                        <p:tgtEl>
                                          <p:spTgt spid="45"/>
                                        </p:tgtEl>
                                      </p:cBhvr>
                                    </p:animEffect>
                                    <p:anim calcmode="lin" valueType="num">
                                      <p:cBhvr>
                                        <p:cTn id="122" dur="1000" fill="hold"/>
                                        <p:tgtEl>
                                          <p:spTgt spid="45"/>
                                        </p:tgtEl>
                                        <p:attrNameLst>
                                          <p:attrName>ppt_x</p:attrName>
                                        </p:attrNameLst>
                                      </p:cBhvr>
                                      <p:tavLst>
                                        <p:tav tm="0">
                                          <p:val>
                                            <p:strVal val="#ppt_x"/>
                                          </p:val>
                                        </p:tav>
                                        <p:tav tm="100000">
                                          <p:val>
                                            <p:strVal val="#ppt_x"/>
                                          </p:val>
                                        </p:tav>
                                      </p:tavLst>
                                    </p:anim>
                                    <p:anim calcmode="lin" valueType="num">
                                      <p:cBhvr>
                                        <p:cTn id="1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childTnLst>
                                    <p:set>
                                      <p:cBhvr>
                                        <p:cTn id="127" dur="1" fill="hold">
                                          <p:stCondLst>
                                            <p:cond delay="0"/>
                                          </p:stCondLst>
                                        </p:cTn>
                                        <p:tgtEl>
                                          <p:spTgt spid="45"/>
                                        </p:tgtEl>
                                        <p:attrNameLst>
                                          <p:attrName>style.visibility</p:attrName>
                                        </p:attrNameLst>
                                      </p:cBhvr>
                                      <p:to>
                                        <p:strVal val="hidden"/>
                                      </p:to>
                                    </p:set>
                                  </p:childTnLst>
                                </p:cTn>
                              </p:par>
                              <p:par>
                                <p:cTn id="128" presetID="16" presetClass="entr" presetSubtype="21" fill="hold" grpId="0" nodeType="withEffect">
                                  <p:stCondLst>
                                    <p:cond delay="0"/>
                                  </p:stCondLst>
                                  <p:childTnLst>
                                    <p:set>
                                      <p:cBhvr>
                                        <p:cTn id="129" dur="1" fill="hold">
                                          <p:stCondLst>
                                            <p:cond delay="0"/>
                                          </p:stCondLst>
                                        </p:cTn>
                                        <p:tgtEl>
                                          <p:spTgt spid="39"/>
                                        </p:tgtEl>
                                        <p:attrNameLst>
                                          <p:attrName>style.visibility</p:attrName>
                                        </p:attrNameLst>
                                      </p:cBhvr>
                                      <p:to>
                                        <p:strVal val="visible"/>
                                      </p:to>
                                    </p:set>
                                    <p:animEffect transition="in" filter="barn(inVertical)">
                                      <p:cBhvr>
                                        <p:cTn id="130" dur="500"/>
                                        <p:tgtEl>
                                          <p:spTgt spid="39"/>
                                        </p:tgtEl>
                                      </p:cBhvr>
                                    </p:animEffect>
                                  </p:childTnLst>
                                </p:cTn>
                              </p:par>
                              <p:par>
                                <p:cTn id="131" presetID="42" presetClass="entr" presetSubtype="0" fill="hold" nodeType="with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1000"/>
                                        <p:tgtEl>
                                          <p:spTgt spid="31"/>
                                        </p:tgtEl>
                                      </p:cBhvr>
                                    </p:animEffect>
                                    <p:anim calcmode="lin" valueType="num">
                                      <p:cBhvr>
                                        <p:cTn id="134" dur="1000" fill="hold"/>
                                        <p:tgtEl>
                                          <p:spTgt spid="31"/>
                                        </p:tgtEl>
                                        <p:attrNameLst>
                                          <p:attrName>ppt_x</p:attrName>
                                        </p:attrNameLst>
                                      </p:cBhvr>
                                      <p:tavLst>
                                        <p:tav tm="0">
                                          <p:val>
                                            <p:strVal val="#ppt_x"/>
                                          </p:val>
                                        </p:tav>
                                        <p:tav tm="100000">
                                          <p:val>
                                            <p:strVal val="#ppt_x"/>
                                          </p:val>
                                        </p:tav>
                                      </p:tavLst>
                                    </p:anim>
                                    <p:anim calcmode="lin" valueType="num">
                                      <p:cBhvr>
                                        <p:cTn id="1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7" grpId="0"/>
      <p:bldP spid="28" grpId="0"/>
      <p:bldP spid="30" grpId="0"/>
      <p:bldP spid="33" grpId="0"/>
      <p:bldP spid="35" grpId="0"/>
      <p:bldP spid="36" grpId="0"/>
      <p:bldP spid="37" grpId="0"/>
      <p:bldP spid="38" grpId="0"/>
      <p:bldP spid="23" grpId="0" animBg="1"/>
      <p:bldP spid="24" grpId="0" animBg="1"/>
      <p:bldP spid="26" grpId="0" animBg="1"/>
      <p:bldP spid="54" grpId="0"/>
      <p:bldP spid="32" grpId="0"/>
      <p:bldP spid="34" grpId="0"/>
      <p:bldP spid="40" grpId="0" animBg="1"/>
      <p:bldP spid="22" grpId="0"/>
      <p:bldP spid="39" grpId="0" animBg="1"/>
      <p:bldP spid="2" grpId="0" animBg="1"/>
      <p:bldP spid="2" grpId="1" animBg="1"/>
      <p:bldP spid="45" grpId="0" animBg="1"/>
      <p:bldP spid="4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42" name="Rounded Rectangle 41"/>
          <p:cNvSpPr>
            <a:spLocks/>
          </p:cNvSpPr>
          <p:nvPr/>
        </p:nvSpPr>
        <p:spPr>
          <a:xfrm>
            <a:off x="720000" y="540000"/>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sp>
        <p:nvSpPr>
          <p:cNvPr id="7" name="Rectangle 6"/>
          <p:cNvSpPr/>
          <p:nvPr/>
        </p:nvSpPr>
        <p:spPr>
          <a:xfrm>
            <a:off x="3758409" y="1594128"/>
            <a:ext cx="6167437" cy="44672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solidFill>
                <a:srgbClr val="FF0000"/>
              </a:solidFill>
            </a:endParaRPr>
          </a:p>
        </p:txBody>
      </p:sp>
      <p:pic>
        <p:nvPicPr>
          <p:cNvPr id="1331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874298" y="2159431"/>
            <a:ext cx="5929311" cy="316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074460" y="1594128"/>
            <a:ext cx="1683949" cy="4467225"/>
          </a:xfrm>
          <a:prstGeom prst="rect">
            <a:avLst/>
          </a:prstGeom>
          <a:solidFill>
            <a:srgbClr val="BCFF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9" name="Rectangle 8"/>
          <p:cNvSpPr/>
          <p:nvPr/>
        </p:nvSpPr>
        <p:spPr>
          <a:xfrm>
            <a:off x="2072874" y="2347736"/>
            <a:ext cx="1685535" cy="2785378"/>
          </a:xfrm>
          <a:prstGeom prst="rect">
            <a:avLst/>
          </a:prstGeom>
        </p:spPr>
        <p:txBody>
          <a:bodyPr wrap="square">
            <a:spAutoFit/>
          </a:bodyPr>
          <a:lstStyle/>
          <a:p>
            <a:pPr algn="ctr">
              <a:lnSpc>
                <a:spcPts val="3000"/>
              </a:lnSpc>
              <a:defRPr/>
            </a:pPr>
            <a:r>
              <a:rPr lang="ga-IE" dirty="0" smtClean="0">
                <a:latin typeface="Tw Cen MT" panose="020B0602020104020603" pitchFamily="34" charset="0"/>
              </a:rPr>
              <a:t>bá</a:t>
            </a:r>
          </a:p>
          <a:p>
            <a:pPr algn="ctr">
              <a:lnSpc>
                <a:spcPts val="3000"/>
              </a:lnSpc>
              <a:defRPr/>
            </a:pPr>
            <a:r>
              <a:rPr lang="ga-IE" dirty="0" smtClean="0">
                <a:latin typeface="Tw Cen MT" panose="020B0602020104020603" pitchFamily="34" charset="0"/>
              </a:rPr>
              <a:t>ceann tíre</a:t>
            </a:r>
          </a:p>
          <a:p>
            <a:pPr algn="ctr">
              <a:lnSpc>
                <a:spcPts val="3000"/>
              </a:lnSpc>
              <a:defRPr/>
            </a:pPr>
            <a:r>
              <a:rPr lang="ga-IE" dirty="0" smtClean="0">
                <a:latin typeface="Tw Cen MT" panose="020B0602020104020603" pitchFamily="34" charset="0"/>
              </a:rPr>
              <a:t>pluais</a:t>
            </a:r>
          </a:p>
          <a:p>
            <a:pPr algn="ctr">
              <a:lnSpc>
                <a:spcPts val="3000"/>
              </a:lnSpc>
              <a:defRPr/>
            </a:pPr>
            <a:r>
              <a:rPr lang="ga-IE" dirty="0" smtClean="0">
                <a:latin typeface="Tw Cen MT" panose="020B0602020104020603" pitchFamily="34" charset="0"/>
              </a:rPr>
              <a:t>aill</a:t>
            </a:r>
          </a:p>
          <a:p>
            <a:pPr algn="ctr">
              <a:lnSpc>
                <a:spcPts val="3000"/>
              </a:lnSpc>
              <a:defRPr/>
            </a:pPr>
            <a:r>
              <a:rPr lang="ga-IE" dirty="0" smtClean="0">
                <a:latin typeface="Tw Cen MT" panose="020B0602020104020603" pitchFamily="34" charset="0"/>
              </a:rPr>
              <a:t>stua mara</a:t>
            </a:r>
          </a:p>
          <a:p>
            <a:pPr algn="ctr">
              <a:lnSpc>
                <a:spcPts val="3000"/>
              </a:lnSpc>
              <a:defRPr/>
            </a:pPr>
            <a:r>
              <a:rPr lang="ga-IE" dirty="0" smtClean="0">
                <a:latin typeface="Tw Cen MT" panose="020B0602020104020603" pitchFamily="34" charset="0"/>
              </a:rPr>
              <a:t>staca farraige</a:t>
            </a:r>
          </a:p>
          <a:p>
            <a:pPr algn="ctr">
              <a:lnSpc>
                <a:spcPts val="3000"/>
              </a:lnSpc>
              <a:defRPr/>
            </a:pPr>
            <a:r>
              <a:rPr lang="ga-IE" dirty="0" smtClean="0">
                <a:latin typeface="Tw Cen MT" panose="020B0602020104020603" pitchFamily="34" charset="0"/>
              </a:rPr>
              <a:t>stumpa farraige </a:t>
            </a:r>
            <a:endParaRPr lang="ga-IE" dirty="0">
              <a:latin typeface="Tw Cen MT" panose="020B0602020104020603" pitchFamily="34" charset="0"/>
            </a:endParaRPr>
          </a:p>
        </p:txBody>
      </p:sp>
      <p:cxnSp>
        <p:nvCxnSpPr>
          <p:cNvPr id="18" name="Straight Connector 17"/>
          <p:cNvCxnSpPr/>
          <p:nvPr/>
        </p:nvCxnSpPr>
        <p:spPr bwMode="auto">
          <a:xfrm>
            <a:off x="4716614" y="4896000"/>
            <a:ext cx="0" cy="64800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20" name="Rectangle 19"/>
          <p:cNvSpPr>
            <a:spLocks noChangeArrowheads="1"/>
          </p:cNvSpPr>
          <p:nvPr/>
        </p:nvSpPr>
        <p:spPr bwMode="auto">
          <a:xfrm>
            <a:off x="4094439" y="5591777"/>
            <a:ext cx="995364"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nSpc>
                <a:spcPts val="1300"/>
              </a:lnSpc>
              <a:spcBef>
                <a:spcPct val="0"/>
              </a:spcBef>
              <a:buNone/>
            </a:pPr>
            <a:r>
              <a:rPr lang="ga-IE" altLang="en-US" dirty="0" smtClean="0">
                <a:solidFill>
                  <a:schemeClr val="tx1"/>
                </a:solidFill>
                <a:latin typeface="Tw Cen MT" panose="020B0602020104020603" pitchFamily="34" charset="0"/>
              </a:rPr>
              <a:t>stumpa farraige</a:t>
            </a:r>
            <a:endParaRPr lang="ga-IE" altLang="en-US" dirty="0">
              <a:solidFill>
                <a:schemeClr val="tx1"/>
              </a:solidFill>
              <a:latin typeface="Tw Cen MT" panose="020B0602020104020603" pitchFamily="34" charset="0"/>
            </a:endParaRPr>
          </a:p>
        </p:txBody>
      </p:sp>
      <p:cxnSp>
        <p:nvCxnSpPr>
          <p:cNvPr id="25" name="Straight Connector 24"/>
          <p:cNvCxnSpPr/>
          <p:nvPr/>
        </p:nvCxnSpPr>
        <p:spPr>
          <a:xfrm>
            <a:off x="5115942" y="4570076"/>
            <a:ext cx="0" cy="998142"/>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27" name="Rectangle 26"/>
          <p:cNvSpPr>
            <a:spLocks noChangeArrowheads="1"/>
          </p:cNvSpPr>
          <p:nvPr/>
        </p:nvSpPr>
        <p:spPr bwMode="auto">
          <a:xfrm>
            <a:off x="4945667" y="5569965"/>
            <a:ext cx="1162049" cy="43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nSpc>
                <a:spcPts val="1300"/>
              </a:lnSpc>
              <a:spcBef>
                <a:spcPct val="0"/>
              </a:spcBef>
              <a:buNone/>
            </a:pPr>
            <a:r>
              <a:rPr lang="ga-IE" altLang="en-US" dirty="0" smtClean="0">
                <a:solidFill>
                  <a:schemeClr val="tx1"/>
                </a:solidFill>
                <a:latin typeface="Tw Cen MT" panose="020B0602020104020603" pitchFamily="34" charset="0"/>
              </a:rPr>
              <a:t>staca farraige</a:t>
            </a:r>
            <a:endParaRPr lang="ga-IE" altLang="en-US" dirty="0">
              <a:solidFill>
                <a:schemeClr val="tx1"/>
              </a:solidFill>
              <a:latin typeface="Tw Cen MT" panose="020B0602020104020603" pitchFamily="34" charset="0"/>
            </a:endParaRPr>
          </a:p>
        </p:txBody>
      </p:sp>
      <p:cxnSp>
        <p:nvCxnSpPr>
          <p:cNvPr id="29" name="Straight Connector 28"/>
          <p:cNvCxnSpPr/>
          <p:nvPr/>
        </p:nvCxnSpPr>
        <p:spPr>
          <a:xfrm flipV="1">
            <a:off x="5952141" y="4152091"/>
            <a:ext cx="311150" cy="635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263290" y="4137873"/>
            <a:ext cx="0" cy="146730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a:spLocks noChangeArrowheads="1"/>
          </p:cNvSpPr>
          <p:nvPr/>
        </p:nvSpPr>
        <p:spPr bwMode="auto">
          <a:xfrm>
            <a:off x="5928960" y="5464234"/>
            <a:ext cx="109773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nSpc>
                <a:spcPts val="2700"/>
              </a:lnSpc>
              <a:spcBef>
                <a:spcPct val="0"/>
              </a:spcBef>
              <a:buNone/>
            </a:pPr>
            <a:r>
              <a:rPr lang="ga-IE" altLang="en-US" dirty="0" smtClean="0">
                <a:solidFill>
                  <a:schemeClr val="tx1"/>
                </a:solidFill>
                <a:latin typeface="Tw Cen MT" panose="020B0602020104020603" pitchFamily="34" charset="0"/>
              </a:rPr>
              <a:t>stua mara</a:t>
            </a:r>
            <a:endParaRPr lang="ga-IE" altLang="en-US" dirty="0">
              <a:solidFill>
                <a:schemeClr val="tx1"/>
              </a:solidFill>
              <a:latin typeface="Tw Cen MT" panose="020B0602020104020603" pitchFamily="34" charset="0"/>
            </a:endParaRPr>
          </a:p>
        </p:txBody>
      </p:sp>
      <p:sp>
        <p:nvSpPr>
          <p:cNvPr id="40" name="Rectangle 39"/>
          <p:cNvSpPr>
            <a:spLocks noChangeArrowheads="1"/>
          </p:cNvSpPr>
          <p:nvPr/>
        </p:nvSpPr>
        <p:spPr bwMode="auto">
          <a:xfrm>
            <a:off x="7605168" y="5372486"/>
            <a:ext cx="108715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nSpc>
                <a:spcPts val="2700"/>
              </a:lnSpc>
              <a:spcBef>
                <a:spcPct val="0"/>
              </a:spcBef>
              <a:buNone/>
            </a:pPr>
            <a:r>
              <a:rPr lang="ga-IE" altLang="en-US" dirty="0" smtClean="0">
                <a:solidFill>
                  <a:schemeClr val="tx1"/>
                </a:solidFill>
                <a:latin typeface="Tw Cen MT" panose="020B0602020104020603" pitchFamily="34" charset="0"/>
              </a:rPr>
              <a:t>ceann tíre</a:t>
            </a:r>
            <a:endParaRPr lang="ga-IE" altLang="en-US" dirty="0">
              <a:solidFill>
                <a:schemeClr val="tx1"/>
              </a:solidFill>
              <a:latin typeface="Tw Cen MT" panose="020B0602020104020603" pitchFamily="34" charset="0"/>
            </a:endParaRPr>
          </a:p>
        </p:txBody>
      </p:sp>
      <p:cxnSp>
        <p:nvCxnSpPr>
          <p:cNvPr id="41" name="Straight Connector 40"/>
          <p:cNvCxnSpPr/>
          <p:nvPr/>
        </p:nvCxnSpPr>
        <p:spPr>
          <a:xfrm>
            <a:off x="8452646" y="4608167"/>
            <a:ext cx="487363" cy="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933139" y="4608167"/>
            <a:ext cx="16030" cy="7389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ectangle 43"/>
          <p:cNvSpPr>
            <a:spLocks noChangeArrowheads="1"/>
          </p:cNvSpPr>
          <p:nvPr/>
        </p:nvSpPr>
        <p:spPr bwMode="auto">
          <a:xfrm>
            <a:off x="8723444" y="5348927"/>
            <a:ext cx="46519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nSpc>
                <a:spcPts val="2700"/>
              </a:lnSpc>
              <a:spcBef>
                <a:spcPct val="0"/>
              </a:spcBef>
              <a:buNone/>
            </a:pPr>
            <a:r>
              <a:rPr lang="ga-IE" altLang="en-US" dirty="0" smtClean="0">
                <a:solidFill>
                  <a:schemeClr val="tx1"/>
                </a:solidFill>
                <a:latin typeface="Tw Cen MT" panose="020B0602020104020603" pitchFamily="34" charset="0"/>
              </a:rPr>
              <a:t>aill</a:t>
            </a:r>
            <a:endParaRPr lang="ga-IE" altLang="en-US" dirty="0">
              <a:solidFill>
                <a:schemeClr val="tx1"/>
              </a:solidFill>
              <a:latin typeface="Tw Cen MT" panose="020B0602020104020603" pitchFamily="34" charset="0"/>
            </a:endParaRPr>
          </a:p>
        </p:txBody>
      </p:sp>
      <p:cxnSp>
        <p:nvCxnSpPr>
          <p:cNvPr id="46" name="Straight Connector 45"/>
          <p:cNvCxnSpPr/>
          <p:nvPr/>
        </p:nvCxnSpPr>
        <p:spPr>
          <a:xfrm>
            <a:off x="8043108" y="4381092"/>
            <a:ext cx="0" cy="1089198"/>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824137" y="2068256"/>
            <a:ext cx="0" cy="1369744"/>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77" name="Rectangle 76"/>
          <p:cNvSpPr>
            <a:spLocks noChangeArrowheads="1"/>
          </p:cNvSpPr>
          <p:nvPr/>
        </p:nvSpPr>
        <p:spPr bwMode="auto">
          <a:xfrm>
            <a:off x="7605168" y="1687986"/>
            <a:ext cx="43794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nSpc>
                <a:spcPts val="2700"/>
              </a:lnSpc>
              <a:spcBef>
                <a:spcPct val="0"/>
              </a:spcBef>
              <a:buNone/>
            </a:pPr>
            <a:r>
              <a:rPr lang="ga-IE" altLang="en-US" dirty="0" smtClean="0">
                <a:solidFill>
                  <a:schemeClr val="tx1"/>
                </a:solidFill>
                <a:latin typeface="Tw Cen MT" panose="020B0602020104020603" pitchFamily="34" charset="0"/>
              </a:rPr>
              <a:t>bá</a:t>
            </a:r>
            <a:endParaRPr lang="ga-IE" altLang="en-US" dirty="0">
              <a:solidFill>
                <a:schemeClr val="tx1"/>
              </a:solidFill>
              <a:latin typeface="Tw Cen MT" panose="020B0602020104020603" pitchFamily="34" charset="0"/>
            </a:endParaRPr>
          </a:p>
        </p:txBody>
      </p:sp>
      <p:cxnSp>
        <p:nvCxnSpPr>
          <p:cNvPr id="87" name="Straight Connector 86"/>
          <p:cNvCxnSpPr/>
          <p:nvPr/>
        </p:nvCxnSpPr>
        <p:spPr>
          <a:xfrm>
            <a:off x="6744156" y="2073551"/>
            <a:ext cx="0" cy="1470025"/>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92" name="Rectangle 91"/>
          <p:cNvSpPr>
            <a:spLocks noChangeArrowheads="1"/>
          </p:cNvSpPr>
          <p:nvPr/>
        </p:nvSpPr>
        <p:spPr bwMode="auto">
          <a:xfrm>
            <a:off x="6432512" y="1719938"/>
            <a:ext cx="71846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nSpc>
                <a:spcPts val="2700"/>
              </a:lnSpc>
              <a:spcBef>
                <a:spcPct val="0"/>
              </a:spcBef>
              <a:buNone/>
            </a:pPr>
            <a:r>
              <a:rPr lang="ga-IE" altLang="en-US" dirty="0" smtClean="0">
                <a:solidFill>
                  <a:schemeClr val="tx1"/>
                </a:solidFill>
                <a:latin typeface="Tw Cen MT" panose="020B0602020104020603" pitchFamily="34" charset="0"/>
              </a:rPr>
              <a:t>pluais</a:t>
            </a:r>
            <a:endParaRPr lang="ga-IE" altLang="en-US" dirty="0">
              <a:solidFill>
                <a:schemeClr val="tx1"/>
              </a:solidFill>
              <a:latin typeface="Tw Cen MT" panose="020B0602020104020603" pitchFamily="34" charset="0"/>
            </a:endParaRPr>
          </a:p>
        </p:txBody>
      </p:sp>
      <p:sp>
        <p:nvSpPr>
          <p:cNvPr id="56" name="TextBox 55"/>
          <p:cNvSpPr txBox="1">
            <a:spLocks noChangeArrowheads="1"/>
          </p:cNvSpPr>
          <p:nvPr/>
        </p:nvSpPr>
        <p:spPr bwMode="auto">
          <a:xfrm>
            <a:off x="1592238" y="580910"/>
            <a:ext cx="9007522" cy="954107"/>
          </a:xfrm>
          <a:prstGeom prst="rect">
            <a:avLst/>
          </a:prstGeom>
          <a:noFill/>
          <a:ln w="9525">
            <a:noFill/>
            <a:miter lim="800000"/>
            <a:headEnd/>
            <a:tailEnd/>
          </a:ln>
        </p:spPr>
        <p:txBody>
          <a:bodyPr wrap="square">
            <a:spAutoFit/>
          </a:bodyPr>
          <a:lstStyle/>
          <a:p>
            <a:pPr algn="ctr"/>
            <a:r>
              <a:rPr lang="ga-IE" sz="2800" dirty="0" smtClean="0">
                <a:latin typeface="Berlin Sans FB" panose="020E0602020502020306" pitchFamily="34" charset="0"/>
              </a:rPr>
              <a:t>An féidir leat </a:t>
            </a:r>
            <a:r>
              <a:rPr lang="pt-BR" sz="2800" dirty="0">
                <a:latin typeface="Berlin Sans FB" panose="020E0602020502020306" pitchFamily="34" charset="0"/>
              </a:rPr>
              <a:t>na lipéid ar chlé a chur leis </a:t>
            </a:r>
            <a:r>
              <a:rPr lang="pt-BR" sz="2800" dirty="0" smtClean="0">
                <a:latin typeface="Berlin Sans FB" panose="020E0602020502020306" pitchFamily="34" charset="0"/>
              </a:rPr>
              <a:t/>
            </a:r>
            <a:br>
              <a:rPr lang="pt-BR" sz="2800" dirty="0" smtClean="0">
                <a:latin typeface="Berlin Sans FB" panose="020E0602020502020306" pitchFamily="34" charset="0"/>
              </a:rPr>
            </a:br>
            <a:r>
              <a:rPr lang="pt-BR" sz="2800" dirty="0" smtClean="0">
                <a:latin typeface="Berlin Sans FB" panose="020E0602020502020306" pitchFamily="34" charset="0"/>
              </a:rPr>
              <a:t>na </a:t>
            </a:r>
            <a:r>
              <a:rPr lang="pt-BR" sz="2800" dirty="0">
                <a:latin typeface="Berlin Sans FB" panose="020E0602020502020306" pitchFamily="34" charset="0"/>
              </a:rPr>
              <a:t>gnéithe cósta cuí sa léaráid</a:t>
            </a:r>
            <a:r>
              <a:rPr lang="ga-IE" sz="2800" dirty="0" smtClean="0">
                <a:latin typeface="Berlin Sans FB" panose="020E0602020502020306" pitchFamily="34" charset="0"/>
              </a:rPr>
              <a:t>?</a:t>
            </a:r>
            <a:endParaRPr lang="ga-IE" sz="2800" dirty="0">
              <a:latin typeface="Berlin Sans FB" panose="020E0602020502020306" pitchFamily="34" charset="0"/>
            </a:endParaRPr>
          </a:p>
        </p:txBody>
      </p:sp>
    </p:spTree>
    <p:extLst>
      <p:ext uri="{BB962C8B-B14F-4D97-AF65-F5344CB8AC3E}">
        <p14:creationId xmlns:p14="http://schemas.microsoft.com/office/powerpoint/2010/main" val="23149754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0" end="0"/>
                                            </p:txEl>
                                          </p:spTgt>
                                        </p:tgtEl>
                                        <p:attrNameLst>
                                          <p:attrName>style.color</p:attrName>
                                        </p:attrNameLst>
                                      </p:cBhvr>
                                      <p:to>
                                        <p:clrVal>
                                          <a:schemeClr val="accent2"/>
                                        </p:clrVal>
                                      </p:to>
                                    </p:set>
                                    <p:set>
                                      <p:cBhvr>
                                        <p:cTn id="7" dur="500" fill="hold"/>
                                        <p:tgtEl>
                                          <p:spTgt spid="9">
                                            <p:txEl>
                                              <p:pRg st="0" end="0"/>
                                            </p:txEl>
                                          </p:spTgt>
                                        </p:tgtEl>
                                        <p:attrNameLst>
                                          <p:attrName>fillcolor</p:attrName>
                                        </p:attrNameLst>
                                      </p:cBhvr>
                                      <p:to>
                                        <p:clrVal>
                                          <a:schemeClr val="accent2"/>
                                        </p:clrVal>
                                      </p:to>
                                    </p:set>
                                    <p:set>
                                      <p:cBhvr>
                                        <p:cTn id="8" dur="500" fill="hold"/>
                                        <p:tgtEl>
                                          <p:spTgt spid="9">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p:cTn id="13" dur="500" fill="hold"/>
                                        <p:tgtEl>
                                          <p:spTgt spid="77"/>
                                        </p:tgtEl>
                                        <p:attrNameLst>
                                          <p:attrName>ppt_w</p:attrName>
                                        </p:attrNameLst>
                                      </p:cBhvr>
                                      <p:tavLst>
                                        <p:tav tm="0">
                                          <p:val>
                                            <p:fltVal val="0"/>
                                          </p:val>
                                        </p:tav>
                                        <p:tav tm="100000">
                                          <p:val>
                                            <p:strVal val="#ppt_w"/>
                                          </p:val>
                                        </p:tav>
                                      </p:tavLst>
                                    </p:anim>
                                    <p:anim calcmode="lin" valueType="num">
                                      <p:cBhvr>
                                        <p:cTn id="14" dur="500" fill="hold"/>
                                        <p:tgtEl>
                                          <p:spTgt spid="77"/>
                                        </p:tgtEl>
                                        <p:attrNameLst>
                                          <p:attrName>ppt_h</p:attrName>
                                        </p:attrNameLst>
                                      </p:cBhvr>
                                      <p:tavLst>
                                        <p:tav tm="0">
                                          <p:val>
                                            <p:fltVal val="0"/>
                                          </p:val>
                                        </p:tav>
                                        <p:tav tm="100000">
                                          <p:val>
                                            <p:strVal val="#ppt_h"/>
                                          </p:val>
                                        </p:tav>
                                      </p:tavLst>
                                    </p:anim>
                                    <p:animEffect transition="in" filter="fade">
                                      <p:cBhvr>
                                        <p:cTn id="15" dur="500"/>
                                        <p:tgtEl>
                                          <p:spTgt spid="7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nodeType="clickEffect">
                                  <p:stCondLst>
                                    <p:cond delay="0"/>
                                  </p:stCondLst>
                                  <p:iterate type="lt">
                                    <p:tmPct val="4000"/>
                                  </p:iterate>
                                  <p:childTnLst>
                                    <p:set>
                                      <p:cBhvr override="childStyle">
                                        <p:cTn id="19" dur="500" fill="hold"/>
                                        <p:tgtEl>
                                          <p:spTgt spid="9">
                                            <p:txEl>
                                              <p:pRg st="1" end="1"/>
                                            </p:txEl>
                                          </p:spTgt>
                                        </p:tgtEl>
                                        <p:attrNameLst>
                                          <p:attrName>style.color</p:attrName>
                                        </p:attrNameLst>
                                      </p:cBhvr>
                                      <p:to>
                                        <p:clrVal>
                                          <a:schemeClr val="accent2"/>
                                        </p:clrVal>
                                      </p:to>
                                    </p:set>
                                    <p:set>
                                      <p:cBhvr>
                                        <p:cTn id="20" dur="500" fill="hold"/>
                                        <p:tgtEl>
                                          <p:spTgt spid="9">
                                            <p:txEl>
                                              <p:pRg st="1" end="1"/>
                                            </p:txEl>
                                          </p:spTgt>
                                        </p:tgtEl>
                                        <p:attrNameLst>
                                          <p:attrName>fillcolor</p:attrName>
                                        </p:attrNameLst>
                                      </p:cBhvr>
                                      <p:to>
                                        <p:clrVal>
                                          <a:schemeClr val="accent2"/>
                                        </p:clrVal>
                                      </p:to>
                                    </p:set>
                                    <p:set>
                                      <p:cBhvr>
                                        <p:cTn id="21" dur="500" fill="hold"/>
                                        <p:tgtEl>
                                          <p:spTgt spid="9">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p:cTn id="26" dur="500" fill="hold"/>
                                        <p:tgtEl>
                                          <p:spTgt spid="40"/>
                                        </p:tgtEl>
                                        <p:attrNameLst>
                                          <p:attrName>ppt_w</p:attrName>
                                        </p:attrNameLst>
                                      </p:cBhvr>
                                      <p:tavLst>
                                        <p:tav tm="0">
                                          <p:val>
                                            <p:fltVal val="0"/>
                                          </p:val>
                                        </p:tav>
                                        <p:tav tm="100000">
                                          <p:val>
                                            <p:strVal val="#ppt_w"/>
                                          </p:val>
                                        </p:tav>
                                      </p:tavLst>
                                    </p:anim>
                                    <p:anim calcmode="lin" valueType="num">
                                      <p:cBhvr>
                                        <p:cTn id="27" dur="500" fill="hold"/>
                                        <p:tgtEl>
                                          <p:spTgt spid="40"/>
                                        </p:tgtEl>
                                        <p:attrNameLst>
                                          <p:attrName>ppt_h</p:attrName>
                                        </p:attrNameLst>
                                      </p:cBhvr>
                                      <p:tavLst>
                                        <p:tav tm="0">
                                          <p:val>
                                            <p:fltVal val="0"/>
                                          </p:val>
                                        </p:tav>
                                        <p:tav tm="100000">
                                          <p:val>
                                            <p:strVal val="#ppt_h"/>
                                          </p:val>
                                        </p:tav>
                                      </p:tavLst>
                                    </p:anim>
                                    <p:animEffect transition="in" filter="fade">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mph" presetSubtype="0" fill="hold" nodeType="clickEffect">
                                  <p:stCondLst>
                                    <p:cond delay="0"/>
                                  </p:stCondLst>
                                  <p:iterate type="lt">
                                    <p:tmPct val="4000"/>
                                  </p:iterate>
                                  <p:childTnLst>
                                    <p:set>
                                      <p:cBhvr override="childStyle">
                                        <p:cTn id="32" dur="500" fill="hold"/>
                                        <p:tgtEl>
                                          <p:spTgt spid="9">
                                            <p:txEl>
                                              <p:pRg st="2" end="2"/>
                                            </p:txEl>
                                          </p:spTgt>
                                        </p:tgtEl>
                                        <p:attrNameLst>
                                          <p:attrName>style.color</p:attrName>
                                        </p:attrNameLst>
                                      </p:cBhvr>
                                      <p:to>
                                        <p:clrVal>
                                          <a:schemeClr val="accent2"/>
                                        </p:clrVal>
                                      </p:to>
                                    </p:set>
                                    <p:set>
                                      <p:cBhvr>
                                        <p:cTn id="33" dur="500" fill="hold"/>
                                        <p:tgtEl>
                                          <p:spTgt spid="9">
                                            <p:txEl>
                                              <p:pRg st="2" end="2"/>
                                            </p:txEl>
                                          </p:spTgt>
                                        </p:tgtEl>
                                        <p:attrNameLst>
                                          <p:attrName>fillcolor</p:attrName>
                                        </p:attrNameLst>
                                      </p:cBhvr>
                                      <p:to>
                                        <p:clrVal>
                                          <a:schemeClr val="accent2"/>
                                        </p:clrVal>
                                      </p:to>
                                    </p:set>
                                    <p:set>
                                      <p:cBhvr>
                                        <p:cTn id="34" dur="500" fill="hold"/>
                                        <p:tgtEl>
                                          <p:spTgt spid="9">
                                            <p:txEl>
                                              <p:pRg st="2" end="2"/>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2"/>
                                        </p:tgtEl>
                                        <p:attrNameLst>
                                          <p:attrName>style.visibility</p:attrName>
                                        </p:attrNameLst>
                                      </p:cBhvr>
                                      <p:to>
                                        <p:strVal val="visible"/>
                                      </p:to>
                                    </p:set>
                                    <p:anim calcmode="lin" valueType="num">
                                      <p:cBhvr>
                                        <p:cTn id="39" dur="500" fill="hold"/>
                                        <p:tgtEl>
                                          <p:spTgt spid="92"/>
                                        </p:tgtEl>
                                        <p:attrNameLst>
                                          <p:attrName>ppt_w</p:attrName>
                                        </p:attrNameLst>
                                      </p:cBhvr>
                                      <p:tavLst>
                                        <p:tav tm="0">
                                          <p:val>
                                            <p:fltVal val="0"/>
                                          </p:val>
                                        </p:tav>
                                        <p:tav tm="100000">
                                          <p:val>
                                            <p:strVal val="#ppt_w"/>
                                          </p:val>
                                        </p:tav>
                                      </p:tavLst>
                                    </p:anim>
                                    <p:anim calcmode="lin" valueType="num">
                                      <p:cBhvr>
                                        <p:cTn id="40" dur="500" fill="hold"/>
                                        <p:tgtEl>
                                          <p:spTgt spid="92"/>
                                        </p:tgtEl>
                                        <p:attrNameLst>
                                          <p:attrName>ppt_h</p:attrName>
                                        </p:attrNameLst>
                                      </p:cBhvr>
                                      <p:tavLst>
                                        <p:tav tm="0">
                                          <p:val>
                                            <p:fltVal val="0"/>
                                          </p:val>
                                        </p:tav>
                                        <p:tav tm="100000">
                                          <p:val>
                                            <p:strVal val="#ppt_h"/>
                                          </p:val>
                                        </p:tav>
                                      </p:tavLst>
                                    </p:anim>
                                    <p:animEffect transition="in" filter="fade">
                                      <p:cBhvr>
                                        <p:cTn id="41" dur="500"/>
                                        <p:tgtEl>
                                          <p:spTgt spid="9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mph" presetSubtype="0" fill="hold" nodeType="clickEffect">
                                  <p:stCondLst>
                                    <p:cond delay="0"/>
                                  </p:stCondLst>
                                  <p:iterate type="lt">
                                    <p:tmPct val="4000"/>
                                  </p:iterate>
                                  <p:childTnLst>
                                    <p:set>
                                      <p:cBhvr override="childStyle">
                                        <p:cTn id="45" dur="500" fill="hold"/>
                                        <p:tgtEl>
                                          <p:spTgt spid="9">
                                            <p:txEl>
                                              <p:pRg st="3" end="3"/>
                                            </p:txEl>
                                          </p:spTgt>
                                        </p:tgtEl>
                                        <p:attrNameLst>
                                          <p:attrName>style.color</p:attrName>
                                        </p:attrNameLst>
                                      </p:cBhvr>
                                      <p:to>
                                        <p:clrVal>
                                          <a:schemeClr val="accent2"/>
                                        </p:clrVal>
                                      </p:to>
                                    </p:set>
                                    <p:set>
                                      <p:cBhvr>
                                        <p:cTn id="46" dur="500" fill="hold"/>
                                        <p:tgtEl>
                                          <p:spTgt spid="9">
                                            <p:txEl>
                                              <p:pRg st="3" end="3"/>
                                            </p:txEl>
                                          </p:spTgt>
                                        </p:tgtEl>
                                        <p:attrNameLst>
                                          <p:attrName>fillcolor</p:attrName>
                                        </p:attrNameLst>
                                      </p:cBhvr>
                                      <p:to>
                                        <p:clrVal>
                                          <a:schemeClr val="accent2"/>
                                        </p:clrVal>
                                      </p:to>
                                    </p:set>
                                    <p:set>
                                      <p:cBhvr>
                                        <p:cTn id="47" dur="500" fill="hold"/>
                                        <p:tgtEl>
                                          <p:spTgt spid="9">
                                            <p:txEl>
                                              <p:pRg st="3" end="3"/>
                                            </p:txEl>
                                          </p:spTgt>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animEffect transition="in" filter="fade">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mph" presetSubtype="0" fill="hold" nodeType="clickEffect">
                                  <p:stCondLst>
                                    <p:cond delay="0"/>
                                  </p:stCondLst>
                                  <p:iterate type="lt">
                                    <p:tmPct val="4000"/>
                                  </p:iterate>
                                  <p:childTnLst>
                                    <p:set>
                                      <p:cBhvr override="childStyle">
                                        <p:cTn id="58" dur="500" fill="hold"/>
                                        <p:tgtEl>
                                          <p:spTgt spid="9">
                                            <p:txEl>
                                              <p:pRg st="4" end="4"/>
                                            </p:txEl>
                                          </p:spTgt>
                                        </p:tgtEl>
                                        <p:attrNameLst>
                                          <p:attrName>style.color</p:attrName>
                                        </p:attrNameLst>
                                      </p:cBhvr>
                                      <p:to>
                                        <p:clrVal>
                                          <a:schemeClr val="accent2"/>
                                        </p:clrVal>
                                      </p:to>
                                    </p:set>
                                    <p:set>
                                      <p:cBhvr>
                                        <p:cTn id="59" dur="500" fill="hold"/>
                                        <p:tgtEl>
                                          <p:spTgt spid="9">
                                            <p:txEl>
                                              <p:pRg st="4" end="4"/>
                                            </p:txEl>
                                          </p:spTgt>
                                        </p:tgtEl>
                                        <p:attrNameLst>
                                          <p:attrName>fillcolor</p:attrName>
                                        </p:attrNameLst>
                                      </p:cBhvr>
                                      <p:to>
                                        <p:clrVal>
                                          <a:schemeClr val="accent2"/>
                                        </p:clrVal>
                                      </p:to>
                                    </p:set>
                                    <p:set>
                                      <p:cBhvr>
                                        <p:cTn id="60" dur="500" fill="hold"/>
                                        <p:tgtEl>
                                          <p:spTgt spid="9">
                                            <p:txEl>
                                              <p:pRg st="4" end="4"/>
                                            </p:txEl>
                                          </p:spTgt>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mph" presetSubtype="0" fill="hold" nodeType="clickEffect">
                                  <p:stCondLst>
                                    <p:cond delay="0"/>
                                  </p:stCondLst>
                                  <p:iterate type="lt">
                                    <p:tmPct val="4000"/>
                                  </p:iterate>
                                  <p:childTnLst>
                                    <p:set>
                                      <p:cBhvr override="childStyle">
                                        <p:cTn id="71" dur="500" fill="hold"/>
                                        <p:tgtEl>
                                          <p:spTgt spid="9">
                                            <p:txEl>
                                              <p:pRg st="5" end="5"/>
                                            </p:txEl>
                                          </p:spTgt>
                                        </p:tgtEl>
                                        <p:attrNameLst>
                                          <p:attrName>style.color</p:attrName>
                                        </p:attrNameLst>
                                      </p:cBhvr>
                                      <p:to>
                                        <p:clrVal>
                                          <a:schemeClr val="accent2"/>
                                        </p:clrVal>
                                      </p:to>
                                    </p:set>
                                    <p:set>
                                      <p:cBhvr>
                                        <p:cTn id="72" dur="500" fill="hold"/>
                                        <p:tgtEl>
                                          <p:spTgt spid="9">
                                            <p:txEl>
                                              <p:pRg st="5" end="5"/>
                                            </p:txEl>
                                          </p:spTgt>
                                        </p:tgtEl>
                                        <p:attrNameLst>
                                          <p:attrName>fillcolor</p:attrName>
                                        </p:attrNameLst>
                                      </p:cBhvr>
                                      <p:to>
                                        <p:clrVal>
                                          <a:schemeClr val="accent2"/>
                                        </p:clrVal>
                                      </p:to>
                                    </p:set>
                                    <p:set>
                                      <p:cBhvr>
                                        <p:cTn id="73" dur="500" fill="hold"/>
                                        <p:tgtEl>
                                          <p:spTgt spid="9">
                                            <p:txEl>
                                              <p:pRg st="5" end="5"/>
                                            </p:txEl>
                                          </p:spTgt>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500" fill="hold"/>
                                        <p:tgtEl>
                                          <p:spTgt spid="27"/>
                                        </p:tgtEl>
                                        <p:attrNameLst>
                                          <p:attrName>ppt_w</p:attrName>
                                        </p:attrNameLst>
                                      </p:cBhvr>
                                      <p:tavLst>
                                        <p:tav tm="0">
                                          <p:val>
                                            <p:fltVal val="0"/>
                                          </p:val>
                                        </p:tav>
                                        <p:tav tm="100000">
                                          <p:val>
                                            <p:strVal val="#ppt_w"/>
                                          </p:val>
                                        </p:tav>
                                      </p:tavLst>
                                    </p:anim>
                                    <p:anim calcmode="lin" valueType="num">
                                      <p:cBhvr>
                                        <p:cTn id="79" dur="500" fill="hold"/>
                                        <p:tgtEl>
                                          <p:spTgt spid="27"/>
                                        </p:tgtEl>
                                        <p:attrNameLst>
                                          <p:attrName>ppt_h</p:attrName>
                                        </p:attrNameLst>
                                      </p:cBhvr>
                                      <p:tavLst>
                                        <p:tav tm="0">
                                          <p:val>
                                            <p:fltVal val="0"/>
                                          </p:val>
                                        </p:tav>
                                        <p:tav tm="100000">
                                          <p:val>
                                            <p:strVal val="#ppt_h"/>
                                          </p:val>
                                        </p:tav>
                                      </p:tavLst>
                                    </p:anim>
                                    <p:animEffect transition="in" filter="fade">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mph" presetSubtype="0" fill="hold" nodeType="clickEffect">
                                  <p:stCondLst>
                                    <p:cond delay="0"/>
                                  </p:stCondLst>
                                  <p:iterate type="lt">
                                    <p:tmPct val="4000"/>
                                  </p:iterate>
                                  <p:childTnLst>
                                    <p:set>
                                      <p:cBhvr override="childStyle">
                                        <p:cTn id="84" dur="500" fill="hold"/>
                                        <p:tgtEl>
                                          <p:spTgt spid="9">
                                            <p:txEl>
                                              <p:pRg st="6" end="6"/>
                                            </p:txEl>
                                          </p:spTgt>
                                        </p:tgtEl>
                                        <p:attrNameLst>
                                          <p:attrName>style.color</p:attrName>
                                        </p:attrNameLst>
                                      </p:cBhvr>
                                      <p:to>
                                        <p:clrVal>
                                          <a:schemeClr val="accent2"/>
                                        </p:clrVal>
                                      </p:to>
                                    </p:set>
                                    <p:set>
                                      <p:cBhvr>
                                        <p:cTn id="85" dur="500" fill="hold"/>
                                        <p:tgtEl>
                                          <p:spTgt spid="9">
                                            <p:txEl>
                                              <p:pRg st="6" end="6"/>
                                            </p:txEl>
                                          </p:spTgt>
                                        </p:tgtEl>
                                        <p:attrNameLst>
                                          <p:attrName>fillcolor</p:attrName>
                                        </p:attrNameLst>
                                      </p:cBhvr>
                                      <p:to>
                                        <p:clrVal>
                                          <a:schemeClr val="accent2"/>
                                        </p:clrVal>
                                      </p:to>
                                    </p:set>
                                    <p:set>
                                      <p:cBhvr>
                                        <p:cTn id="86" dur="500" fill="hold"/>
                                        <p:tgtEl>
                                          <p:spTgt spid="9">
                                            <p:txEl>
                                              <p:pRg st="6" end="6"/>
                                            </p:txEl>
                                          </p:spTgt>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ppt_w</p:attrName>
                                        </p:attrNameLst>
                                      </p:cBhvr>
                                      <p:tavLst>
                                        <p:tav tm="0">
                                          <p:val>
                                            <p:fltVal val="0"/>
                                          </p:val>
                                        </p:tav>
                                        <p:tav tm="100000">
                                          <p:val>
                                            <p:strVal val="#ppt_w"/>
                                          </p:val>
                                        </p:tav>
                                      </p:tavLst>
                                    </p:anim>
                                    <p:anim calcmode="lin" valueType="num">
                                      <p:cBhvr>
                                        <p:cTn id="92" dur="500" fill="hold"/>
                                        <p:tgtEl>
                                          <p:spTgt spid="20"/>
                                        </p:tgtEl>
                                        <p:attrNameLst>
                                          <p:attrName>ppt_h</p:attrName>
                                        </p:attrNameLst>
                                      </p:cBhvr>
                                      <p:tavLst>
                                        <p:tav tm="0">
                                          <p:val>
                                            <p:fltVal val="0"/>
                                          </p:val>
                                        </p:tav>
                                        <p:tav tm="100000">
                                          <p:val>
                                            <p:strVal val="#ppt_h"/>
                                          </p:val>
                                        </p:tav>
                                      </p:tavLst>
                                    </p:anim>
                                    <p:animEffect transition="in" filter="fade">
                                      <p:cBhvr>
                                        <p:cTn id="9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P spid="32" grpId="0"/>
      <p:bldP spid="40" grpId="0"/>
      <p:bldP spid="44" grpId="0"/>
      <p:bldP spid="77"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a:spLocks/>
          </p:cNvSpPr>
          <p:nvPr/>
        </p:nvSpPr>
        <p:spPr>
          <a:xfrm>
            <a:off x="720000" y="540000"/>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sp>
        <p:nvSpPr>
          <p:cNvPr id="7" name="Rectangle 6"/>
          <p:cNvSpPr/>
          <p:nvPr/>
        </p:nvSpPr>
        <p:spPr>
          <a:xfrm>
            <a:off x="3042000" y="1350000"/>
            <a:ext cx="6096000" cy="1304689"/>
          </a:xfrm>
          <a:prstGeom prst="rect">
            <a:avLst/>
          </a:prstGeom>
          <a:solidFill>
            <a:srgbClr val="E521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216000" rtlCol="0" anchor="ctr">
            <a:noAutofit/>
          </a:bodyPr>
          <a:lstStyle/>
          <a:p>
            <a:pPr algn="ctr">
              <a:spcAft>
                <a:spcPts val="400"/>
              </a:spcAft>
            </a:pPr>
            <a:r>
              <a:rPr lang="ga-IE" altLang="en-US" sz="2800" b="1" dirty="0" smtClean="0">
                <a:latin typeface="Tw Cen MT" panose="020B0602020104020603" pitchFamily="34" charset="0"/>
              </a:rPr>
              <a:t>Bréagach</a:t>
            </a:r>
          </a:p>
          <a:p>
            <a:pPr algn="ctr"/>
            <a:r>
              <a:rPr lang="en-US" sz="2400" b="1" dirty="0" smtClean="0">
                <a:latin typeface="Tw Cen MT" panose="020B0602020104020603" pitchFamily="34" charset="0"/>
              </a:rPr>
              <a:t>C</a:t>
            </a:r>
            <a:r>
              <a:rPr lang="ga-IE" sz="2400" b="1" dirty="0" err="1" smtClean="0">
                <a:latin typeface="Tw Cen MT" panose="020B0602020104020603" pitchFamily="34" charset="0"/>
              </a:rPr>
              <a:t>reimeadh</a:t>
            </a:r>
            <a:r>
              <a:rPr lang="ga-IE" sz="2400" b="1" dirty="0" smtClean="0">
                <a:latin typeface="Tw Cen MT" panose="020B0602020104020603" pitchFamily="34" charset="0"/>
              </a:rPr>
              <a:t> muirí </a:t>
            </a:r>
            <a:r>
              <a:rPr lang="en-US" sz="2400" dirty="0" smtClean="0">
                <a:latin typeface="Tw Cen MT" panose="020B0602020104020603" pitchFamily="34" charset="0"/>
              </a:rPr>
              <a:t>a </a:t>
            </a:r>
            <a:r>
              <a:rPr lang="en-US" sz="2400" dirty="0" err="1" smtClean="0">
                <a:latin typeface="Tw Cen MT" panose="020B0602020104020603" pitchFamily="34" charset="0"/>
              </a:rPr>
              <a:t>thugtar</a:t>
            </a:r>
            <a:r>
              <a:rPr lang="en-US" sz="2400" b="1" dirty="0" smtClean="0">
                <a:latin typeface="Tw Cen MT" panose="020B0602020104020603" pitchFamily="34" charset="0"/>
              </a:rPr>
              <a:t> </a:t>
            </a:r>
            <a:r>
              <a:rPr lang="ga-IE" sz="2400" dirty="0" smtClean="0">
                <a:latin typeface="Tw Cen MT" panose="020B0602020104020603" pitchFamily="34" charset="0"/>
              </a:rPr>
              <a:t>ar an </a:t>
            </a:r>
            <a:r>
              <a:rPr lang="ga-IE" sz="2400" dirty="0" err="1" smtClean="0">
                <a:latin typeface="Tw Cen MT" panose="020B0602020104020603" pitchFamily="34" charset="0"/>
              </a:rPr>
              <a:t>gc</a:t>
            </a:r>
            <a:r>
              <a:rPr lang="en-US" sz="2400" dirty="0" err="1" smtClean="0">
                <a:latin typeface="Tw Cen MT" panose="020B0602020104020603" pitchFamily="34" charset="0"/>
              </a:rPr>
              <a:t>reimeadh</a:t>
            </a:r>
            <a:r>
              <a:rPr lang="ga-IE" sz="2400" dirty="0" smtClean="0">
                <a:latin typeface="Tw Cen MT" panose="020B0602020104020603" pitchFamily="34" charset="0"/>
              </a:rPr>
              <a:t> a dhéanann an fharraige ar an talamh.</a:t>
            </a:r>
            <a:endParaRPr lang="ga-IE" altLang="en-US" sz="2400" dirty="0">
              <a:latin typeface="Tw Cen MT" panose="020B0602020104020603" pitchFamily="34" charset="0"/>
            </a:endParaRPr>
          </a:p>
        </p:txBody>
      </p:sp>
      <p:sp>
        <p:nvSpPr>
          <p:cNvPr id="9" name="Rectangle 8"/>
          <p:cNvSpPr/>
          <p:nvPr/>
        </p:nvSpPr>
        <p:spPr>
          <a:xfrm>
            <a:off x="3042000" y="1349999"/>
            <a:ext cx="6096000" cy="1304689"/>
          </a:xfrm>
          <a:prstGeom prst="rect">
            <a:avLst/>
          </a:prstGeom>
          <a:solidFill>
            <a:srgbClr val="013F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600"/>
              </a:spcAft>
            </a:pPr>
            <a:r>
              <a:rPr lang="ga-IE" altLang="en-US" sz="2400" dirty="0" smtClean="0">
                <a:latin typeface="Tw Cen MT" panose="020B0602020104020603" pitchFamily="34" charset="0"/>
              </a:rPr>
              <a:t>Gaothchreimeadh </a:t>
            </a:r>
            <a:r>
              <a:rPr lang="ga-IE" sz="2400" dirty="0" smtClean="0">
                <a:latin typeface="Tw Cen MT" panose="020B0602020104020603" pitchFamily="34" charset="0"/>
              </a:rPr>
              <a:t>a thugtar ar an </a:t>
            </a:r>
            <a:r>
              <a:rPr lang="en-US" sz="2400" dirty="0" err="1" smtClean="0">
                <a:latin typeface="Tw Cen MT" panose="020B0602020104020603" pitchFamily="34" charset="0"/>
              </a:rPr>
              <a:t>gcreimeadh</a:t>
            </a:r>
            <a:r>
              <a:rPr lang="en-US" sz="2400" dirty="0" smtClean="0">
                <a:latin typeface="Tw Cen MT" panose="020B0602020104020603" pitchFamily="34" charset="0"/>
              </a:rPr>
              <a:t/>
            </a:r>
            <a:br>
              <a:rPr lang="en-US" sz="2400" dirty="0" smtClean="0">
                <a:latin typeface="Tw Cen MT" panose="020B0602020104020603" pitchFamily="34" charset="0"/>
              </a:rPr>
            </a:br>
            <a:r>
              <a:rPr lang="ga-IE" sz="2400" dirty="0" smtClean="0">
                <a:latin typeface="Tw Cen MT" panose="020B0602020104020603" pitchFamily="34" charset="0"/>
              </a:rPr>
              <a:t>a dhéanann an fharraige ar an talamh.</a:t>
            </a:r>
            <a:r>
              <a:rPr lang="ga-IE" altLang="en-US" sz="2400" dirty="0" smtClean="0">
                <a:latin typeface="Tw Cen MT" panose="020B0602020104020603" pitchFamily="34" charset="0"/>
              </a:rPr>
              <a:t> </a:t>
            </a:r>
            <a:endParaRPr lang="ga-IE" altLang="en-US" sz="2400" dirty="0">
              <a:latin typeface="Tw Cen MT" panose="020B0602020104020603"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00157" y="2999466"/>
            <a:ext cx="3579685" cy="23912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7" name="Title 20"/>
          <p:cNvSpPr txBox="1">
            <a:spLocks/>
          </p:cNvSpPr>
          <p:nvPr/>
        </p:nvSpPr>
        <p:spPr>
          <a:xfrm>
            <a:off x="1981199"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ga-IE" sz="3600" b="0" dirty="0" smtClean="0">
                <a:solidFill>
                  <a:schemeClr val="tx1"/>
                </a:solidFill>
                <a:latin typeface="Berlin Sans FB" panose="020E0602020502020306" pitchFamily="34" charset="0"/>
              </a:rPr>
              <a:t>Fíor nó Bréagach?</a:t>
            </a:r>
            <a:endParaRPr lang="ga-IE" sz="3600" b="0" dirty="0">
              <a:solidFill>
                <a:schemeClr val="tx1"/>
              </a:solidFill>
              <a:latin typeface="Berlin Sans FB" panose="020E0602020502020306" pitchFamily="34"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8685" y="-505543"/>
            <a:ext cx="12724640" cy="75968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812247" y="2999466"/>
            <a:ext cx="6862776" cy="1200329"/>
          </a:xfrm>
          <a:prstGeom prst="rect">
            <a:avLst/>
          </a:prstGeom>
          <a:noFill/>
        </p:spPr>
        <p:txBody>
          <a:bodyPr wrap="none" rtlCol="0">
            <a:spAutoFit/>
          </a:bodyPr>
          <a:lstStyle/>
          <a:p>
            <a:r>
              <a:rPr lang="ga-IE" sz="7200" dirty="0" smtClean="0">
                <a:solidFill>
                  <a:schemeClr val="bg1"/>
                </a:solidFill>
                <a:latin typeface="Viner Hand ITC" panose="03070502030502020203" pitchFamily="66" charset="0"/>
              </a:rPr>
              <a:t>Tráth na gCeist</a:t>
            </a:r>
            <a:endParaRPr lang="ga-IE" sz="7200" dirty="0">
              <a:solidFill>
                <a:schemeClr val="bg1"/>
              </a:solidFill>
              <a:latin typeface="Viner Hand ITC" panose="03070502030502020203" pitchFamily="66" charset="0"/>
            </a:endParaRPr>
          </a:p>
        </p:txBody>
      </p:sp>
    </p:spTree>
    <p:extLst>
      <p:ext uri="{BB962C8B-B14F-4D97-AF65-F5344CB8AC3E}">
        <p14:creationId xmlns:p14="http://schemas.microsoft.com/office/powerpoint/2010/main" val="1606352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074"/>
                                        </p:tgtEl>
                                      </p:cBhvr>
                                    </p:animEffect>
                                    <p:anim calcmode="lin" valueType="num">
                                      <p:cBhvr>
                                        <p:cTn id="7" dur="1000"/>
                                        <p:tgtEl>
                                          <p:spTgt spid="3074"/>
                                        </p:tgtEl>
                                        <p:attrNameLst>
                                          <p:attrName>ppt_x</p:attrName>
                                        </p:attrNameLst>
                                      </p:cBhvr>
                                      <p:tavLst>
                                        <p:tav tm="0">
                                          <p:val>
                                            <p:strVal val="ppt_x"/>
                                          </p:val>
                                        </p:tav>
                                        <p:tav tm="100000">
                                          <p:val>
                                            <p:strVal val="ppt_x"/>
                                          </p:val>
                                        </p:tav>
                                      </p:tavLst>
                                    </p:anim>
                                    <p:anim calcmode="lin" valueType="num">
                                      <p:cBhvr>
                                        <p:cTn id="8" dur="1000"/>
                                        <p:tgtEl>
                                          <p:spTgt spid="3074"/>
                                        </p:tgtEl>
                                        <p:attrNameLst>
                                          <p:attrName>ppt_y</p:attrName>
                                        </p:attrNameLst>
                                      </p:cBhvr>
                                      <p:tavLst>
                                        <p:tav tm="0">
                                          <p:val>
                                            <p:strVal val="ppt_y"/>
                                          </p:val>
                                        </p:tav>
                                        <p:tav tm="100000">
                                          <p:val>
                                            <p:strVal val="ppt_y+.1"/>
                                          </p:val>
                                        </p:tav>
                                      </p:tavLst>
                                    </p:anim>
                                    <p:set>
                                      <p:cBhvr>
                                        <p:cTn id="9" dur="1" fill="hold">
                                          <p:stCondLst>
                                            <p:cond delay="999"/>
                                          </p:stCondLst>
                                        </p:cTn>
                                        <p:tgtEl>
                                          <p:spTgt spid="3074"/>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grpId="0" nodeType="clickEffect">
                                  <p:stCondLst>
                                    <p:cond delay="0"/>
                                  </p:stCondLst>
                                  <p:childTnLst>
                                    <p:animEffect transition="out" filter="barn(inVertical)">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2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a:spLocks/>
          </p:cNvSpPr>
          <p:nvPr/>
        </p:nvSpPr>
        <p:spPr>
          <a:xfrm>
            <a:off x="720000" y="540000"/>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sp>
        <p:nvSpPr>
          <p:cNvPr id="7" name="Rectangle 6"/>
          <p:cNvSpPr/>
          <p:nvPr/>
        </p:nvSpPr>
        <p:spPr>
          <a:xfrm>
            <a:off x="3043235" y="1350000"/>
            <a:ext cx="6096000" cy="1304689"/>
          </a:xfrm>
          <a:prstGeom prst="rect">
            <a:avLst/>
          </a:prstGeom>
          <a:solidFill>
            <a:srgbClr val="E521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216000" rtlCol="0" anchor="ctr">
            <a:noAutofit/>
          </a:bodyPr>
          <a:lstStyle/>
          <a:p>
            <a:pPr algn="ctr">
              <a:spcAft>
                <a:spcPts val="400"/>
              </a:spcAft>
            </a:pPr>
            <a:r>
              <a:rPr lang="en-GB" altLang="en-US" sz="2800" b="1" dirty="0" err="1" smtClean="0">
                <a:latin typeface="Tw Cen MT" panose="020B0602020104020603" pitchFamily="34" charset="0"/>
              </a:rPr>
              <a:t>Bréagach</a:t>
            </a:r>
            <a:endParaRPr lang="en-GB" altLang="en-US" sz="2800" b="1" dirty="0">
              <a:latin typeface="Tw Cen MT" panose="020B0602020104020603" pitchFamily="34" charset="0"/>
            </a:endParaRPr>
          </a:p>
          <a:p>
            <a:pPr algn="ctr"/>
            <a:r>
              <a:rPr lang="en-GB" altLang="en-US" sz="2400" dirty="0" err="1" smtClean="0">
                <a:latin typeface="Tw Cen MT" panose="020B0602020104020603" pitchFamily="34" charset="0"/>
              </a:rPr>
              <a:t>Stumpa</a:t>
            </a:r>
            <a:r>
              <a:rPr lang="en-GB" altLang="en-US" sz="2400" dirty="0" smtClean="0">
                <a:latin typeface="Tw Cen MT" panose="020B0602020104020603" pitchFamily="34" charset="0"/>
              </a:rPr>
              <a:t> </a:t>
            </a:r>
            <a:r>
              <a:rPr lang="en-GB" altLang="en-US" sz="2400" dirty="0" err="1" smtClean="0">
                <a:latin typeface="Tw Cen MT" panose="020B0602020104020603" pitchFamily="34" charset="0"/>
              </a:rPr>
              <a:t>farraige</a:t>
            </a:r>
            <a:r>
              <a:rPr lang="en-GB" altLang="en-US" sz="2400" dirty="0" smtClean="0">
                <a:latin typeface="Tw Cen MT" panose="020B0602020104020603" pitchFamily="34" charset="0"/>
              </a:rPr>
              <a:t> </a:t>
            </a:r>
            <a:r>
              <a:rPr lang="en-GB" altLang="en-US" sz="2400" dirty="0" err="1" smtClean="0">
                <a:latin typeface="Tw Cen MT" panose="020B0602020104020603" pitchFamily="34" charset="0"/>
              </a:rPr>
              <a:t>atá</a:t>
            </a:r>
            <a:r>
              <a:rPr lang="en-GB" altLang="en-US" sz="2400" dirty="0" smtClean="0">
                <a:latin typeface="Tw Cen MT" panose="020B0602020104020603" pitchFamily="34" charset="0"/>
              </a:rPr>
              <a:t> ann. </a:t>
            </a:r>
            <a:endParaRPr lang="en-GB" altLang="en-US" sz="2400" dirty="0">
              <a:latin typeface="Tw Cen MT" panose="020B0602020104020603" pitchFamily="34" charset="0"/>
            </a:endParaRPr>
          </a:p>
        </p:txBody>
      </p:sp>
      <p:sp>
        <p:nvSpPr>
          <p:cNvPr id="9" name="Rectangle 8"/>
          <p:cNvSpPr/>
          <p:nvPr/>
        </p:nvSpPr>
        <p:spPr>
          <a:xfrm>
            <a:off x="3043235" y="1350000"/>
            <a:ext cx="6096000" cy="1304689"/>
          </a:xfrm>
          <a:prstGeom prst="rect">
            <a:avLst/>
          </a:prstGeom>
          <a:solidFill>
            <a:srgbClr val="013F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600"/>
              </a:spcAft>
            </a:pPr>
            <a:r>
              <a:rPr lang="ga-IE" altLang="en-US" sz="2400" dirty="0" smtClean="0">
                <a:latin typeface="Tw Cen MT" panose="020B0602020104020603" pitchFamily="34" charset="0"/>
              </a:rPr>
              <a:t>Seo staca farraige.</a:t>
            </a:r>
            <a:endParaRPr lang="ga-IE" altLang="en-US" sz="2400" dirty="0">
              <a:latin typeface="Tw Cen MT" panose="020B0602020104020603" pitchFamily="34" charset="0"/>
            </a:endParaRPr>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45480" y="3149013"/>
            <a:ext cx="3891509" cy="259952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3" name="Title 20"/>
          <p:cNvSpPr txBox="1">
            <a:spLocks/>
          </p:cNvSpPr>
          <p:nvPr/>
        </p:nvSpPr>
        <p:spPr>
          <a:xfrm>
            <a:off x="1981199"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ga-IE" sz="3600" b="0" dirty="0" smtClean="0">
                <a:solidFill>
                  <a:schemeClr val="tx1"/>
                </a:solidFill>
                <a:latin typeface="Berlin Sans FB" panose="020E0602020502020306" pitchFamily="34" charset="0"/>
              </a:rPr>
              <a:t>Fíor nó Bréagach?</a:t>
            </a:r>
            <a:endParaRPr lang="ga-IE" sz="3600" b="0" dirty="0">
              <a:solidFill>
                <a:schemeClr val="tx1"/>
              </a:solidFill>
              <a:latin typeface="Berlin Sans FB" panose="020E0602020502020306" pitchFamily="34" charset="0"/>
            </a:endParaRPr>
          </a:p>
        </p:txBody>
      </p:sp>
    </p:spTree>
    <p:extLst>
      <p:ext uri="{BB962C8B-B14F-4D97-AF65-F5344CB8AC3E}">
        <p14:creationId xmlns:p14="http://schemas.microsoft.com/office/powerpoint/2010/main" val="1467253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a:spLocks/>
          </p:cNvSpPr>
          <p:nvPr/>
        </p:nvSpPr>
        <p:spPr>
          <a:xfrm>
            <a:off x="720000" y="540000"/>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sp>
        <p:nvSpPr>
          <p:cNvPr id="7" name="Rectangle 6"/>
          <p:cNvSpPr/>
          <p:nvPr/>
        </p:nvSpPr>
        <p:spPr>
          <a:xfrm>
            <a:off x="3043235" y="1350000"/>
            <a:ext cx="6096000" cy="1304689"/>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400"/>
              </a:spcAft>
            </a:pPr>
            <a:r>
              <a:rPr lang="ga-IE" altLang="en-US" sz="2800" b="1" dirty="0" smtClean="0">
                <a:latin typeface="Tw Cen MT" panose="020B0602020104020603" pitchFamily="34" charset="0"/>
              </a:rPr>
              <a:t>Fíor!</a:t>
            </a:r>
          </a:p>
        </p:txBody>
      </p:sp>
      <p:sp>
        <p:nvSpPr>
          <p:cNvPr id="9" name="Rectangle 8"/>
          <p:cNvSpPr/>
          <p:nvPr/>
        </p:nvSpPr>
        <p:spPr>
          <a:xfrm>
            <a:off x="3043235" y="1349999"/>
            <a:ext cx="6096000" cy="1304689"/>
          </a:xfrm>
          <a:prstGeom prst="rect">
            <a:avLst/>
          </a:prstGeom>
          <a:solidFill>
            <a:srgbClr val="013F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600"/>
              </a:spcAft>
            </a:pPr>
            <a:r>
              <a:rPr lang="ga-IE" altLang="en-US" sz="2400" dirty="0" smtClean="0">
                <a:latin typeface="Tw Cen MT" panose="020B0602020104020603" pitchFamily="34" charset="0"/>
              </a:rPr>
              <a:t>Tugtar </a:t>
            </a:r>
            <a:r>
              <a:rPr lang="ga-IE" altLang="en-US" sz="2400" dirty="0" smtClean="0">
                <a:solidFill>
                  <a:schemeClr val="bg1"/>
                </a:solidFill>
                <a:latin typeface="Tw Cen MT" panose="020B0602020104020603" pitchFamily="34" charset="0"/>
              </a:rPr>
              <a:t>ceann tíre </a:t>
            </a:r>
            <a:r>
              <a:rPr lang="ga-IE" altLang="en-US" sz="2400" dirty="0" smtClean="0">
                <a:latin typeface="Tw Cen MT" panose="020B0602020104020603" pitchFamily="34" charset="0"/>
              </a:rPr>
              <a:t>ar phíosa </a:t>
            </a:r>
            <a:r>
              <a:rPr lang="en-US" altLang="en-US" sz="2400" dirty="0" err="1" smtClean="0">
                <a:latin typeface="Tw Cen MT" panose="020B0602020104020603" pitchFamily="34" charset="0"/>
              </a:rPr>
              <a:t>talún</a:t>
            </a:r>
            <a:r>
              <a:rPr lang="ga-IE" altLang="en-US" sz="2400" dirty="0" smtClean="0">
                <a:latin typeface="Tw Cen MT" panose="020B0602020104020603" pitchFamily="34" charset="0"/>
              </a:rPr>
              <a:t/>
            </a:r>
            <a:br>
              <a:rPr lang="ga-IE" altLang="en-US" sz="2400" dirty="0" smtClean="0">
                <a:latin typeface="Tw Cen MT" panose="020B0602020104020603" pitchFamily="34" charset="0"/>
              </a:rPr>
            </a:br>
            <a:r>
              <a:rPr lang="ga-IE" altLang="en-US" sz="2400" dirty="0" smtClean="0">
                <a:latin typeface="Tw Cen MT" panose="020B0602020104020603" pitchFamily="34" charset="0"/>
              </a:rPr>
              <a:t>a ghobann amach san fharraige. </a:t>
            </a:r>
            <a:endParaRPr lang="ga-IE" altLang="en-US" sz="2400" dirty="0">
              <a:solidFill>
                <a:schemeClr val="bg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23479" y="3166021"/>
            <a:ext cx="4974556" cy="25668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itle 20"/>
          <p:cNvSpPr txBox="1">
            <a:spLocks/>
          </p:cNvSpPr>
          <p:nvPr/>
        </p:nvSpPr>
        <p:spPr>
          <a:xfrm>
            <a:off x="1981199"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ga-IE" sz="3600" b="0" dirty="0" smtClean="0">
                <a:solidFill>
                  <a:schemeClr val="tx1"/>
                </a:solidFill>
                <a:latin typeface="Berlin Sans FB" panose="020E0602020502020306" pitchFamily="34" charset="0"/>
              </a:rPr>
              <a:t>Fíor nó Bréagach?</a:t>
            </a:r>
            <a:endParaRPr lang="ga-IE" sz="3600" b="0" dirty="0">
              <a:solidFill>
                <a:schemeClr val="tx1"/>
              </a:solidFill>
              <a:latin typeface="Berlin Sans FB" panose="020E0602020502020306" pitchFamily="34" charset="0"/>
            </a:endParaRPr>
          </a:p>
        </p:txBody>
      </p:sp>
    </p:spTree>
    <p:extLst>
      <p:ext uri="{BB962C8B-B14F-4D97-AF65-F5344CB8AC3E}">
        <p14:creationId xmlns:p14="http://schemas.microsoft.com/office/powerpoint/2010/main" val="161343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a:spLocks/>
          </p:cNvSpPr>
          <p:nvPr/>
        </p:nvSpPr>
        <p:spPr>
          <a:xfrm>
            <a:off x="720000" y="540000"/>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sp>
        <p:nvSpPr>
          <p:cNvPr id="7" name="Rectangle 6"/>
          <p:cNvSpPr/>
          <p:nvPr/>
        </p:nvSpPr>
        <p:spPr>
          <a:xfrm>
            <a:off x="3043235" y="1350000"/>
            <a:ext cx="6096000" cy="1304689"/>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400"/>
              </a:spcAft>
            </a:pPr>
            <a:r>
              <a:rPr lang="ga-IE" altLang="en-US" sz="2800" b="1" dirty="0" smtClean="0">
                <a:latin typeface="Tw Cen MT" panose="020B0602020104020603" pitchFamily="34" charset="0"/>
              </a:rPr>
              <a:t>Fíor!</a:t>
            </a:r>
            <a:endParaRPr lang="en-GB" dirty="0">
              <a:solidFill>
                <a:schemeClr val="bg1"/>
              </a:solidFill>
              <a:latin typeface="Tw Cen MT" panose="020B0602020104020603"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15509" y="2972938"/>
            <a:ext cx="4192046" cy="280028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20"/>
          <p:cNvSpPr txBox="1">
            <a:spLocks/>
          </p:cNvSpPr>
          <p:nvPr/>
        </p:nvSpPr>
        <p:spPr>
          <a:xfrm>
            <a:off x="1981199"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ga-IE" sz="3600" b="0" dirty="0" smtClean="0">
                <a:solidFill>
                  <a:schemeClr val="tx1"/>
                </a:solidFill>
                <a:latin typeface="Berlin Sans FB" panose="020E0602020502020306" pitchFamily="34" charset="0"/>
              </a:rPr>
              <a:t>Fíor nó Bréagach?</a:t>
            </a:r>
            <a:endParaRPr lang="ga-IE" sz="3600" b="0" dirty="0">
              <a:solidFill>
                <a:schemeClr val="tx1"/>
              </a:solidFill>
              <a:latin typeface="Berlin Sans FB" panose="020E0602020502020306" pitchFamily="34" charset="0"/>
            </a:endParaRPr>
          </a:p>
        </p:txBody>
      </p:sp>
      <p:sp>
        <p:nvSpPr>
          <p:cNvPr id="9" name="Rectangle 8"/>
          <p:cNvSpPr/>
          <p:nvPr/>
        </p:nvSpPr>
        <p:spPr>
          <a:xfrm>
            <a:off x="3043235" y="1350000"/>
            <a:ext cx="6096000" cy="1304689"/>
          </a:xfrm>
          <a:prstGeom prst="rect">
            <a:avLst/>
          </a:prstGeom>
          <a:solidFill>
            <a:srgbClr val="013F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600"/>
              </a:spcAft>
            </a:pPr>
            <a:r>
              <a:rPr lang="ga-IE" altLang="en-US" sz="2400" dirty="0" smtClean="0">
                <a:latin typeface="Tw Cen MT" panose="020B0602020104020603" pitchFamily="34" charset="0"/>
              </a:rPr>
              <a:t>Tá Sliabh Liag i gCo. Dhún na nGall. </a:t>
            </a:r>
            <a:endParaRPr lang="ga-IE" altLang="en-US" sz="2400" dirty="0">
              <a:latin typeface="Tw Cen MT" panose="020B0602020104020603" pitchFamily="34" charset="0"/>
            </a:endParaRPr>
          </a:p>
        </p:txBody>
      </p:sp>
    </p:spTree>
    <p:extLst>
      <p:ext uri="{BB962C8B-B14F-4D97-AF65-F5344CB8AC3E}">
        <p14:creationId xmlns:p14="http://schemas.microsoft.com/office/powerpoint/2010/main" val="1763001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a:spLocks/>
          </p:cNvSpPr>
          <p:nvPr/>
        </p:nvSpPr>
        <p:spPr>
          <a:xfrm>
            <a:off x="720000" y="540000"/>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sp>
        <p:nvSpPr>
          <p:cNvPr id="7" name="Rectangle 6"/>
          <p:cNvSpPr/>
          <p:nvPr/>
        </p:nvSpPr>
        <p:spPr>
          <a:xfrm>
            <a:off x="3043235" y="1350000"/>
            <a:ext cx="6096000" cy="1304689"/>
          </a:xfrm>
          <a:prstGeom prst="rect">
            <a:avLst/>
          </a:prstGeom>
          <a:solidFill>
            <a:srgbClr val="E521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216000" rtlCol="0" anchor="ctr">
            <a:noAutofit/>
          </a:bodyPr>
          <a:lstStyle/>
          <a:p>
            <a:pPr algn="ctr">
              <a:spcAft>
                <a:spcPts val="400"/>
              </a:spcAft>
            </a:pPr>
            <a:r>
              <a:rPr lang="ga-IE" altLang="en-US" sz="2800" b="1" dirty="0" smtClean="0">
                <a:latin typeface="Tw Cen MT" panose="020B0602020104020603" pitchFamily="34" charset="0"/>
              </a:rPr>
              <a:t>Bréagach</a:t>
            </a:r>
          </a:p>
          <a:p>
            <a:pPr algn="ctr"/>
            <a:r>
              <a:rPr lang="ga-IE" altLang="en-US" sz="2400" dirty="0" smtClean="0">
                <a:solidFill>
                  <a:schemeClr val="tx1"/>
                </a:solidFill>
                <a:latin typeface="Tw Cen MT" panose="020B0602020104020603" pitchFamily="34" charset="0"/>
                <a:ea typeface="MS PGothic" panose="020B0600070205080204" pitchFamily="34" charset="-128"/>
              </a:rPr>
              <a:t> </a:t>
            </a:r>
            <a:r>
              <a:rPr lang="ga-IE" altLang="en-US" sz="2400" dirty="0" smtClean="0">
                <a:solidFill>
                  <a:schemeClr val="bg1"/>
                </a:solidFill>
                <a:latin typeface="Tw Cen MT" panose="020B0602020104020603" pitchFamily="34" charset="0"/>
                <a:ea typeface="MS PGothic" panose="020B0600070205080204" pitchFamily="34" charset="-128"/>
              </a:rPr>
              <a:t>Is éard is scéimh ann ná gob carraige atá crochta os cionn na farraige!</a:t>
            </a:r>
            <a:endParaRPr lang="ga-IE" altLang="en-US" sz="2400" dirty="0">
              <a:solidFill>
                <a:schemeClr val="bg1"/>
              </a:solidFill>
              <a:latin typeface="Tw Cen MT" panose="020B0602020104020603" pitchFamily="34" charset="0"/>
            </a:endParaRPr>
          </a:p>
        </p:txBody>
      </p:sp>
      <p:pic>
        <p:nvPicPr>
          <p:cNvPr id="8"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99" r="53003" b="19193"/>
          <a:stretch/>
        </p:blipFill>
        <p:spPr bwMode="auto">
          <a:xfrm>
            <a:off x="4167876" y="3126729"/>
            <a:ext cx="3879681" cy="28138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101045" y="3265725"/>
            <a:ext cx="914400" cy="400110"/>
          </a:xfrm>
          <a:prstGeom prst="rect">
            <a:avLst/>
          </a:prstGeom>
          <a:noFill/>
        </p:spPr>
        <p:txBody>
          <a:bodyPr wrap="square" rtlCol="0">
            <a:spAutoFit/>
          </a:bodyPr>
          <a:lstStyle/>
          <a:p>
            <a:r>
              <a:rPr lang="ga-IE" sz="2000" dirty="0" smtClean="0">
                <a:latin typeface="Tw Cen MT" panose="020B0602020104020603" pitchFamily="34" charset="0"/>
              </a:rPr>
              <a:t>scéimh</a:t>
            </a:r>
            <a:endParaRPr lang="ga-IE" sz="2000" dirty="0">
              <a:latin typeface="Tw Cen MT" panose="020B0602020104020603" pitchFamily="34" charset="0"/>
            </a:endParaRPr>
          </a:p>
        </p:txBody>
      </p:sp>
      <p:cxnSp>
        <p:nvCxnSpPr>
          <p:cNvPr id="13" name="Straight Arrow Connector 12"/>
          <p:cNvCxnSpPr/>
          <p:nvPr/>
        </p:nvCxnSpPr>
        <p:spPr>
          <a:xfrm flipH="1">
            <a:off x="6551541" y="3578672"/>
            <a:ext cx="549504" cy="112893"/>
          </a:xfrm>
          <a:prstGeom prst="straightConnector1">
            <a:avLst/>
          </a:prstGeom>
          <a:ln w="5715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5" name="Title 20"/>
          <p:cNvSpPr txBox="1">
            <a:spLocks/>
          </p:cNvSpPr>
          <p:nvPr/>
        </p:nvSpPr>
        <p:spPr>
          <a:xfrm>
            <a:off x="1981199"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ga-IE" sz="3600" b="0" dirty="0" smtClean="0">
                <a:solidFill>
                  <a:schemeClr val="tx1"/>
                </a:solidFill>
                <a:latin typeface="Berlin Sans FB" panose="020E0602020502020306" pitchFamily="34" charset="0"/>
              </a:rPr>
              <a:t>Fíor nó Bréagach?</a:t>
            </a:r>
            <a:endParaRPr lang="ga-IE" sz="3600" b="0" dirty="0">
              <a:solidFill>
                <a:schemeClr val="tx1"/>
              </a:solidFill>
              <a:latin typeface="Berlin Sans FB" panose="020E0602020502020306" pitchFamily="34" charset="0"/>
            </a:endParaRPr>
          </a:p>
        </p:txBody>
      </p:sp>
      <p:sp>
        <p:nvSpPr>
          <p:cNvPr id="9" name="Rectangle 8"/>
          <p:cNvSpPr/>
          <p:nvPr/>
        </p:nvSpPr>
        <p:spPr>
          <a:xfrm>
            <a:off x="3043235" y="1349999"/>
            <a:ext cx="6096000" cy="1304689"/>
          </a:xfrm>
          <a:prstGeom prst="rect">
            <a:avLst/>
          </a:prstGeom>
          <a:solidFill>
            <a:srgbClr val="013F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600"/>
              </a:spcAft>
            </a:pPr>
            <a:r>
              <a:rPr lang="ga-IE" altLang="en-US" sz="2400" dirty="0" smtClean="0">
                <a:latin typeface="Tw Cen MT" panose="020B0602020104020603" pitchFamily="34" charset="0"/>
              </a:rPr>
              <a:t>Staca farraige is ea scéimh. </a:t>
            </a:r>
            <a:endParaRPr lang="ga-IE" altLang="en-US" sz="2400" dirty="0">
              <a:latin typeface="Tw Cen MT" panose="020B0602020104020603" pitchFamily="34" charset="0"/>
            </a:endParaRPr>
          </a:p>
        </p:txBody>
      </p:sp>
    </p:spTree>
    <p:extLst>
      <p:ext uri="{BB962C8B-B14F-4D97-AF65-F5344CB8AC3E}">
        <p14:creationId xmlns:p14="http://schemas.microsoft.com/office/powerpoint/2010/main" val="1976049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16" presetClass="exit" presetSubtype="21" fill="hold" grpId="0" nodeType="withEffect">
                                  <p:stCondLst>
                                    <p:cond delay="0"/>
                                  </p:stCondLst>
                                  <p:childTnLst>
                                    <p:animEffect transition="out" filter="barn(inVertical)">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a:spLocks/>
          </p:cNvSpPr>
          <p:nvPr/>
        </p:nvSpPr>
        <p:spPr>
          <a:xfrm>
            <a:off x="720000" y="540000"/>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7" name="Rectangle 6"/>
          <p:cNvSpPr/>
          <p:nvPr/>
        </p:nvSpPr>
        <p:spPr>
          <a:xfrm>
            <a:off x="3043235" y="1350000"/>
            <a:ext cx="6096000" cy="1304689"/>
          </a:xfrm>
          <a:prstGeom prst="rect">
            <a:avLst/>
          </a:prstGeom>
          <a:solidFill>
            <a:srgbClr val="E521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216000" rtlCol="0" anchor="ctr">
            <a:noAutofit/>
          </a:bodyPr>
          <a:lstStyle/>
          <a:p>
            <a:pPr algn="ctr">
              <a:spcAft>
                <a:spcPts val="400"/>
              </a:spcAft>
            </a:pPr>
            <a:r>
              <a:rPr lang="ga-IE" altLang="en-US" sz="2800" b="1" dirty="0" smtClean="0">
                <a:latin typeface="Tw Cen MT" panose="020B0602020104020603" pitchFamily="34" charset="0"/>
              </a:rPr>
              <a:t>Bréagach</a:t>
            </a:r>
          </a:p>
          <a:p>
            <a:pPr algn="ctr"/>
            <a:r>
              <a:rPr lang="ga-IE" sz="1900" dirty="0" smtClean="0">
                <a:latin typeface="Tw Cen MT" panose="020B0602020104020603" pitchFamily="34" charset="0"/>
              </a:rPr>
              <a:t>Déantar cinn tíre in áiteanna ina bhfuil meascán de charraig chrua agus carraig bhog buailte ar an bhfarraige.</a:t>
            </a:r>
            <a:r>
              <a:rPr lang="ga-IE" altLang="en-US" sz="1900" dirty="0" smtClean="0">
                <a:latin typeface="Tw Cen MT" panose="020B0602020104020603" pitchFamily="34" charset="0"/>
              </a:rPr>
              <a:t> </a:t>
            </a:r>
            <a:endParaRPr lang="ga-IE" altLang="en-US" sz="1900" dirty="0">
              <a:latin typeface="Tw Cen MT" panose="020B0602020104020603" pitchFamily="34" charset="0"/>
            </a:endParaRPr>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419857" y="2983238"/>
            <a:ext cx="3424629" cy="305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2"/>
          <p:cNvSpPr>
            <a:spLocks noChangeArrowheads="1"/>
          </p:cNvSpPr>
          <p:nvPr/>
        </p:nvSpPr>
        <p:spPr bwMode="auto">
          <a:xfrm>
            <a:off x="4366939" y="5474014"/>
            <a:ext cx="1372977" cy="53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ts val="2700"/>
              </a:lnSpc>
              <a:spcBef>
                <a:spcPct val="0"/>
              </a:spcBef>
              <a:buFontTx/>
              <a:buNone/>
            </a:pPr>
            <a:r>
              <a:rPr lang="ga-IE" altLang="en-US" sz="1600" dirty="0" smtClean="0">
                <a:solidFill>
                  <a:schemeClr val="tx1"/>
                </a:solidFill>
                <a:latin typeface="Tw Cen MT" panose="020B0602020104020603" pitchFamily="34" charset="0"/>
              </a:rPr>
              <a:t>Carraig </a:t>
            </a:r>
            <a:r>
              <a:rPr lang="en-US" altLang="en-US" sz="1600" dirty="0" err="1" smtClean="0">
                <a:solidFill>
                  <a:schemeClr val="tx1"/>
                </a:solidFill>
                <a:latin typeface="Tw Cen MT" panose="020B0602020104020603" pitchFamily="34" charset="0"/>
              </a:rPr>
              <a:t>chrua</a:t>
            </a:r>
            <a:endParaRPr lang="ga-IE" altLang="en-US" sz="1600" dirty="0">
              <a:solidFill>
                <a:schemeClr val="tx1"/>
              </a:solidFill>
              <a:latin typeface="Tw Cen MT" panose="020B0602020104020603" pitchFamily="34" charset="0"/>
            </a:endParaRPr>
          </a:p>
        </p:txBody>
      </p:sp>
      <p:sp>
        <p:nvSpPr>
          <p:cNvPr id="14" name="Rectangle 54"/>
          <p:cNvSpPr>
            <a:spLocks noChangeArrowheads="1"/>
          </p:cNvSpPr>
          <p:nvPr/>
        </p:nvSpPr>
        <p:spPr bwMode="auto">
          <a:xfrm>
            <a:off x="4350365" y="4860000"/>
            <a:ext cx="1339827" cy="53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ts val="2700"/>
              </a:lnSpc>
              <a:spcBef>
                <a:spcPct val="0"/>
              </a:spcBef>
              <a:buFontTx/>
              <a:buNone/>
            </a:pPr>
            <a:r>
              <a:rPr lang="ga-IE" altLang="en-US" sz="1600" dirty="0" smtClean="0">
                <a:solidFill>
                  <a:schemeClr val="tx1"/>
                </a:solidFill>
                <a:latin typeface="Tw Cen MT" panose="020B0602020104020603" pitchFamily="34" charset="0"/>
              </a:rPr>
              <a:t>Carraig </a:t>
            </a:r>
            <a:r>
              <a:rPr lang="en-US" altLang="en-US" sz="1600" dirty="0" err="1" smtClean="0">
                <a:solidFill>
                  <a:schemeClr val="tx1"/>
                </a:solidFill>
                <a:latin typeface="Tw Cen MT" panose="020B0602020104020603" pitchFamily="34" charset="0"/>
              </a:rPr>
              <a:t>bhog</a:t>
            </a:r>
            <a:endParaRPr lang="ga-IE" altLang="en-US" sz="1600" dirty="0">
              <a:solidFill>
                <a:schemeClr val="tx1"/>
              </a:solidFill>
              <a:latin typeface="Tw Cen MT" panose="020B0602020104020603" pitchFamily="34" charset="0"/>
            </a:endParaRPr>
          </a:p>
        </p:txBody>
      </p:sp>
      <p:sp>
        <p:nvSpPr>
          <p:cNvPr id="15" name="Rectangle 14"/>
          <p:cNvSpPr/>
          <p:nvPr/>
        </p:nvSpPr>
        <p:spPr>
          <a:xfrm>
            <a:off x="6048000" y="3600000"/>
            <a:ext cx="434515" cy="564358"/>
          </a:xfrm>
          <a:prstGeom prst="rect">
            <a:avLst/>
          </a:prstGeom>
        </p:spPr>
        <p:txBody>
          <a:bodyPr wrap="none" lIns="108000" tIns="108000" rIns="108000" bIns="108000">
            <a:spAutoFit/>
          </a:bodyPr>
          <a:lstStyle/>
          <a:p>
            <a:pPr eaLnBrk="1" fontAlgn="auto" hangingPunct="1">
              <a:lnSpc>
                <a:spcPts val="2700"/>
              </a:lnSpc>
              <a:spcBef>
                <a:spcPts val="0"/>
              </a:spcBef>
              <a:spcAft>
                <a:spcPts val="0"/>
              </a:spcAft>
              <a:defRPr/>
            </a:pPr>
            <a:r>
              <a:rPr lang="ga-IE" sz="1600" dirty="0" smtClean="0">
                <a:latin typeface="Tw Cen MT" panose="020B0602020104020603" pitchFamily="34" charset="0"/>
              </a:rPr>
              <a:t>Bá</a:t>
            </a:r>
            <a:endParaRPr lang="ga-IE" sz="1600" dirty="0">
              <a:latin typeface="Tw Cen MT" panose="020B0602020104020603" pitchFamily="34" charset="0"/>
            </a:endParaRPr>
          </a:p>
        </p:txBody>
      </p:sp>
      <p:sp>
        <p:nvSpPr>
          <p:cNvPr id="16" name="Rectangle 52"/>
          <p:cNvSpPr>
            <a:spLocks noChangeArrowheads="1"/>
          </p:cNvSpPr>
          <p:nvPr/>
        </p:nvSpPr>
        <p:spPr bwMode="auto">
          <a:xfrm>
            <a:off x="4350365" y="2988000"/>
            <a:ext cx="1372977" cy="56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ts val="2700"/>
              </a:lnSpc>
              <a:spcBef>
                <a:spcPct val="0"/>
              </a:spcBef>
              <a:buFontTx/>
              <a:buNone/>
            </a:pPr>
            <a:r>
              <a:rPr lang="ga-IE" altLang="en-US" sz="1600" dirty="0" smtClean="0">
                <a:solidFill>
                  <a:schemeClr val="tx1"/>
                </a:solidFill>
                <a:latin typeface="Tw Cen MT" panose="020B0602020104020603" pitchFamily="34" charset="0"/>
              </a:rPr>
              <a:t>Carraig chrua</a:t>
            </a:r>
            <a:endParaRPr lang="ga-IE" altLang="en-US" sz="1600" dirty="0">
              <a:solidFill>
                <a:schemeClr val="tx1"/>
              </a:solidFill>
              <a:latin typeface="Tw Cen MT" panose="020B0602020104020603" pitchFamily="34" charset="0"/>
            </a:endParaRPr>
          </a:p>
        </p:txBody>
      </p:sp>
      <p:sp>
        <p:nvSpPr>
          <p:cNvPr id="17" name="Rectangle 16"/>
          <p:cNvSpPr/>
          <p:nvPr/>
        </p:nvSpPr>
        <p:spPr>
          <a:xfrm>
            <a:off x="5933913" y="2905724"/>
            <a:ext cx="831030" cy="731070"/>
          </a:xfrm>
          <a:prstGeom prst="rect">
            <a:avLst/>
          </a:prstGeom>
        </p:spPr>
        <p:txBody>
          <a:bodyPr wrap="square" lIns="108000" tIns="108000" rIns="108000" bIns="108000">
            <a:spAutoFit/>
          </a:bodyPr>
          <a:lstStyle/>
          <a:p>
            <a:pPr eaLnBrk="1" fontAlgn="auto" hangingPunct="1">
              <a:lnSpc>
                <a:spcPts val="2000"/>
              </a:lnSpc>
              <a:spcBef>
                <a:spcPts val="0"/>
              </a:spcBef>
              <a:spcAft>
                <a:spcPts val="0"/>
              </a:spcAft>
              <a:defRPr/>
            </a:pPr>
            <a:r>
              <a:rPr lang="ga-IE" sz="1600" dirty="0" smtClean="0">
                <a:latin typeface="Tw Cen MT" panose="020B0602020104020603" pitchFamily="34" charset="0"/>
              </a:rPr>
              <a:t>Ceann tíre</a:t>
            </a:r>
            <a:endParaRPr lang="ga-IE" sz="1600" dirty="0">
              <a:latin typeface="Tw Cen MT" panose="020B0602020104020603" pitchFamily="34" charset="0"/>
            </a:endParaRPr>
          </a:p>
        </p:txBody>
      </p:sp>
      <p:sp>
        <p:nvSpPr>
          <p:cNvPr id="18" name="Rectangle 52"/>
          <p:cNvSpPr>
            <a:spLocks noChangeArrowheads="1"/>
          </p:cNvSpPr>
          <p:nvPr/>
        </p:nvSpPr>
        <p:spPr bwMode="auto">
          <a:xfrm>
            <a:off x="4350365" y="4212000"/>
            <a:ext cx="1372977" cy="53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ts val="2700"/>
              </a:lnSpc>
              <a:spcBef>
                <a:spcPct val="0"/>
              </a:spcBef>
              <a:buFontTx/>
              <a:buNone/>
            </a:pPr>
            <a:r>
              <a:rPr lang="ga-IE" altLang="en-US" sz="1600" dirty="0" smtClean="0">
                <a:solidFill>
                  <a:schemeClr val="tx1"/>
                </a:solidFill>
                <a:latin typeface="Tw Cen MT" panose="020B0602020104020603" pitchFamily="34" charset="0"/>
              </a:rPr>
              <a:t>Carraig </a:t>
            </a:r>
            <a:r>
              <a:rPr lang="en-US" altLang="en-US" sz="1600" dirty="0" err="1" smtClean="0">
                <a:solidFill>
                  <a:schemeClr val="tx1"/>
                </a:solidFill>
                <a:latin typeface="Tw Cen MT" panose="020B0602020104020603" pitchFamily="34" charset="0"/>
              </a:rPr>
              <a:t>chrua</a:t>
            </a:r>
            <a:endParaRPr lang="ga-IE" altLang="en-US" sz="1600" dirty="0">
              <a:solidFill>
                <a:schemeClr val="tx1"/>
              </a:solidFill>
              <a:latin typeface="Tw Cen MT" panose="020B0602020104020603" pitchFamily="34" charset="0"/>
            </a:endParaRPr>
          </a:p>
        </p:txBody>
      </p:sp>
      <p:sp>
        <p:nvSpPr>
          <p:cNvPr id="22" name="Rectangle 54"/>
          <p:cNvSpPr>
            <a:spLocks noChangeArrowheads="1"/>
          </p:cNvSpPr>
          <p:nvPr/>
        </p:nvSpPr>
        <p:spPr bwMode="auto">
          <a:xfrm>
            <a:off x="4375586" y="3600000"/>
            <a:ext cx="1339827" cy="56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ts val="2700"/>
              </a:lnSpc>
              <a:spcBef>
                <a:spcPct val="0"/>
              </a:spcBef>
              <a:buFontTx/>
              <a:buNone/>
            </a:pPr>
            <a:r>
              <a:rPr lang="ga-IE" altLang="en-US" sz="1600" dirty="0" smtClean="0">
                <a:solidFill>
                  <a:schemeClr val="tx1"/>
                </a:solidFill>
                <a:latin typeface="Tw Cen MT" panose="020B0602020104020603" pitchFamily="34" charset="0"/>
              </a:rPr>
              <a:t>Carraig bhog</a:t>
            </a:r>
            <a:endParaRPr lang="ga-IE" altLang="en-US" sz="1600" dirty="0">
              <a:solidFill>
                <a:schemeClr val="tx1"/>
              </a:solidFill>
              <a:latin typeface="Tw Cen MT" panose="020B0602020104020603" pitchFamily="34" charset="0"/>
            </a:endParaRPr>
          </a:p>
        </p:txBody>
      </p:sp>
      <p:sp>
        <p:nvSpPr>
          <p:cNvPr id="23" name="Rectangle 22"/>
          <p:cNvSpPr/>
          <p:nvPr/>
        </p:nvSpPr>
        <p:spPr>
          <a:xfrm>
            <a:off x="6024765" y="4860000"/>
            <a:ext cx="434515" cy="530439"/>
          </a:xfrm>
          <a:prstGeom prst="rect">
            <a:avLst/>
          </a:prstGeom>
        </p:spPr>
        <p:txBody>
          <a:bodyPr wrap="none" lIns="108000" tIns="108000" rIns="108000" bIns="108000">
            <a:spAutoFit/>
          </a:bodyPr>
          <a:lstStyle/>
          <a:p>
            <a:pPr eaLnBrk="1" fontAlgn="auto" hangingPunct="1">
              <a:lnSpc>
                <a:spcPts val="2700"/>
              </a:lnSpc>
              <a:spcBef>
                <a:spcPts val="0"/>
              </a:spcBef>
              <a:spcAft>
                <a:spcPts val="0"/>
              </a:spcAft>
              <a:defRPr/>
            </a:pPr>
            <a:r>
              <a:rPr lang="en-US" sz="1600" dirty="0" err="1" smtClean="0">
                <a:latin typeface="Tw Cen MT" panose="020B0602020104020603" pitchFamily="34" charset="0"/>
              </a:rPr>
              <a:t>Bá</a:t>
            </a:r>
            <a:endParaRPr lang="ga-IE" sz="1600" dirty="0">
              <a:latin typeface="Tw Cen MT" panose="020B0602020104020603" pitchFamily="34" charset="0"/>
            </a:endParaRPr>
          </a:p>
        </p:txBody>
      </p:sp>
      <p:sp>
        <p:nvSpPr>
          <p:cNvPr id="21" name="Title 20"/>
          <p:cNvSpPr txBox="1">
            <a:spLocks/>
          </p:cNvSpPr>
          <p:nvPr/>
        </p:nvSpPr>
        <p:spPr>
          <a:xfrm>
            <a:off x="1981199"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ga-IE" sz="3600" b="0" dirty="0" smtClean="0">
                <a:solidFill>
                  <a:schemeClr val="tx1"/>
                </a:solidFill>
                <a:latin typeface="Berlin Sans FB" panose="020E0602020502020306" pitchFamily="34" charset="0"/>
              </a:rPr>
              <a:t>Fíor nó Bréagach?</a:t>
            </a:r>
            <a:endParaRPr lang="ga-IE" sz="3600" b="0" dirty="0">
              <a:solidFill>
                <a:schemeClr val="tx1"/>
              </a:solidFill>
              <a:latin typeface="Berlin Sans FB" panose="020E0602020502020306" pitchFamily="34" charset="0"/>
            </a:endParaRPr>
          </a:p>
        </p:txBody>
      </p:sp>
      <p:sp>
        <p:nvSpPr>
          <p:cNvPr id="9" name="Rectangle 8"/>
          <p:cNvSpPr/>
          <p:nvPr/>
        </p:nvSpPr>
        <p:spPr>
          <a:xfrm>
            <a:off x="3043235" y="1349999"/>
            <a:ext cx="6096000" cy="1304689"/>
          </a:xfrm>
          <a:prstGeom prst="rect">
            <a:avLst/>
          </a:prstGeom>
          <a:solidFill>
            <a:srgbClr val="013F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600"/>
              </a:spcAft>
            </a:pPr>
            <a:r>
              <a:rPr lang="ga-IE" sz="2400" dirty="0" smtClean="0">
                <a:latin typeface="Tw Cen MT" panose="020B0602020104020603" pitchFamily="34" charset="0"/>
              </a:rPr>
              <a:t>Déantar cinn tíre in áiteanna ina bhfuil </a:t>
            </a:r>
            <a:br>
              <a:rPr lang="ga-IE" sz="2400" dirty="0" smtClean="0">
                <a:latin typeface="Tw Cen MT" panose="020B0602020104020603" pitchFamily="34" charset="0"/>
              </a:rPr>
            </a:br>
            <a:r>
              <a:rPr lang="ga-IE" sz="2400" dirty="0" smtClean="0">
                <a:latin typeface="Tw Cen MT" panose="020B0602020104020603" pitchFamily="34" charset="0"/>
              </a:rPr>
              <a:t>meascán de chré agus carraig chrua </a:t>
            </a:r>
            <a:br>
              <a:rPr lang="ga-IE" sz="2400" dirty="0" smtClean="0">
                <a:latin typeface="Tw Cen MT" panose="020B0602020104020603" pitchFamily="34" charset="0"/>
              </a:rPr>
            </a:br>
            <a:r>
              <a:rPr lang="ga-IE" sz="2400" dirty="0" smtClean="0">
                <a:latin typeface="Tw Cen MT" panose="020B0602020104020603" pitchFamily="34" charset="0"/>
              </a:rPr>
              <a:t>buailte ar an bhfarraige.</a:t>
            </a:r>
            <a:endParaRPr lang="ga-IE" altLang="en-US" sz="2400" dirty="0">
              <a:latin typeface="Tw Cen MT" panose="020B0602020104020603" pitchFamily="34" charset="0"/>
            </a:endParaRPr>
          </a:p>
        </p:txBody>
      </p:sp>
      <p:sp>
        <p:nvSpPr>
          <p:cNvPr id="25" name="Rectangle 24"/>
          <p:cNvSpPr/>
          <p:nvPr/>
        </p:nvSpPr>
        <p:spPr>
          <a:xfrm>
            <a:off x="6024765" y="4176000"/>
            <a:ext cx="831030" cy="731070"/>
          </a:xfrm>
          <a:prstGeom prst="rect">
            <a:avLst/>
          </a:prstGeom>
        </p:spPr>
        <p:txBody>
          <a:bodyPr wrap="square" lIns="108000" tIns="108000" rIns="108000" bIns="108000">
            <a:spAutoFit/>
          </a:bodyPr>
          <a:lstStyle/>
          <a:p>
            <a:pPr eaLnBrk="1" fontAlgn="auto" hangingPunct="1">
              <a:lnSpc>
                <a:spcPts val="2000"/>
              </a:lnSpc>
              <a:spcBef>
                <a:spcPts val="0"/>
              </a:spcBef>
              <a:spcAft>
                <a:spcPts val="0"/>
              </a:spcAft>
              <a:defRPr/>
            </a:pPr>
            <a:r>
              <a:rPr lang="ga-IE" sz="1600" dirty="0" smtClean="0">
                <a:latin typeface="Tw Cen MT" panose="020B0602020104020603" pitchFamily="34" charset="0"/>
              </a:rPr>
              <a:t>Ceann tíre</a:t>
            </a:r>
            <a:endParaRPr lang="ga-IE" sz="1600" dirty="0">
              <a:latin typeface="Tw Cen MT" panose="020B0602020104020603" pitchFamily="34" charset="0"/>
            </a:endParaRPr>
          </a:p>
        </p:txBody>
      </p:sp>
      <p:sp>
        <p:nvSpPr>
          <p:cNvPr id="26" name="Rectangle 25"/>
          <p:cNvSpPr/>
          <p:nvPr/>
        </p:nvSpPr>
        <p:spPr>
          <a:xfrm>
            <a:off x="6016285" y="5356369"/>
            <a:ext cx="831030" cy="731070"/>
          </a:xfrm>
          <a:prstGeom prst="rect">
            <a:avLst/>
          </a:prstGeom>
        </p:spPr>
        <p:txBody>
          <a:bodyPr wrap="square" lIns="108000" tIns="108000" rIns="108000" bIns="108000">
            <a:spAutoFit/>
          </a:bodyPr>
          <a:lstStyle/>
          <a:p>
            <a:pPr eaLnBrk="1" fontAlgn="auto" hangingPunct="1">
              <a:lnSpc>
                <a:spcPts val="2000"/>
              </a:lnSpc>
              <a:spcBef>
                <a:spcPts val="0"/>
              </a:spcBef>
              <a:spcAft>
                <a:spcPts val="0"/>
              </a:spcAft>
              <a:defRPr/>
            </a:pPr>
            <a:r>
              <a:rPr lang="ga-IE" sz="1600" dirty="0" smtClean="0">
                <a:latin typeface="Tw Cen MT" panose="020B0602020104020603" pitchFamily="34" charset="0"/>
              </a:rPr>
              <a:t>Ceann tíre</a:t>
            </a:r>
            <a:endParaRPr lang="ga-IE" sz="1600" dirty="0">
              <a:latin typeface="Tw Cen MT" panose="020B0602020104020603" pitchFamily="34" charset="0"/>
            </a:endParaRPr>
          </a:p>
        </p:txBody>
      </p:sp>
    </p:spTree>
    <p:extLst>
      <p:ext uri="{BB962C8B-B14F-4D97-AF65-F5344CB8AC3E}">
        <p14:creationId xmlns:p14="http://schemas.microsoft.com/office/powerpoint/2010/main" val="3708797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par>
                                <p:cTn id="32" presetID="16" presetClass="exit" presetSubtype="21" fill="hold" grpId="0" nodeType="withEffect">
                                  <p:stCondLst>
                                    <p:cond delay="0"/>
                                  </p:stCondLst>
                                  <p:childTnLst>
                                    <p:animEffect transition="out" filter="barn(inVertical)">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4" presetClass="entr" presetSubtype="1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randombar(horizontal)">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P spid="18" grpId="0"/>
      <p:bldP spid="22" grpId="0"/>
      <p:bldP spid="23" grpId="0"/>
      <p:bldP spid="9" grpId="0" animBg="1"/>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a:spLocks/>
          </p:cNvSpPr>
          <p:nvPr/>
        </p:nvSpPr>
        <p:spPr>
          <a:xfrm>
            <a:off x="709233" y="508226"/>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sp>
        <p:nvSpPr>
          <p:cNvPr id="7" name="Rectangle 6"/>
          <p:cNvSpPr/>
          <p:nvPr/>
        </p:nvSpPr>
        <p:spPr>
          <a:xfrm>
            <a:off x="3043235" y="1350000"/>
            <a:ext cx="6096000" cy="1304689"/>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400"/>
              </a:spcAft>
            </a:pPr>
            <a:r>
              <a:rPr lang="ga-IE" altLang="en-US" sz="2800" b="1" dirty="0" smtClean="0">
                <a:latin typeface="Tw Cen MT" panose="020B0602020104020603" pitchFamily="34" charset="0"/>
              </a:rPr>
              <a:t>Fíor</a:t>
            </a:r>
            <a:r>
              <a:rPr lang="en-GB" altLang="en-US" sz="2800" b="1" dirty="0" smtClean="0">
                <a:latin typeface="Tw Cen MT" panose="020B0602020104020603" pitchFamily="34" charset="0"/>
              </a:rPr>
              <a:t>!</a:t>
            </a:r>
            <a:endParaRPr lang="en-GB" altLang="en-US" sz="2000" dirty="0">
              <a:latin typeface="Tw Cen MT" panose="020B0602020104020603" pitchFamily="34"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07021" y="2958546"/>
            <a:ext cx="3168425" cy="266091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V="1">
            <a:off x="5636012" y="4289005"/>
            <a:ext cx="135110" cy="137285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49032" y="5661856"/>
            <a:ext cx="914400" cy="707886"/>
          </a:xfrm>
          <a:prstGeom prst="rect">
            <a:avLst/>
          </a:prstGeom>
          <a:noFill/>
        </p:spPr>
        <p:txBody>
          <a:bodyPr wrap="square" rtlCol="0">
            <a:spAutoFit/>
          </a:bodyPr>
          <a:lstStyle/>
          <a:p>
            <a:r>
              <a:rPr lang="ga-IE" sz="2000" dirty="0" smtClean="0">
                <a:latin typeface="Tw Cen MT" panose="020B0602020104020603" pitchFamily="34" charset="0"/>
              </a:rPr>
              <a:t>Stua mara</a:t>
            </a:r>
            <a:endParaRPr lang="ga-IE" sz="2000" dirty="0">
              <a:latin typeface="Tw Cen MT" panose="020B0602020104020603" pitchFamily="34" charset="0"/>
            </a:endParaRPr>
          </a:p>
        </p:txBody>
      </p:sp>
      <p:cxnSp>
        <p:nvCxnSpPr>
          <p:cNvPr id="14" name="Straight Arrow Connector 13"/>
          <p:cNvCxnSpPr/>
          <p:nvPr/>
        </p:nvCxnSpPr>
        <p:spPr>
          <a:xfrm flipV="1">
            <a:off x="6798751" y="4883607"/>
            <a:ext cx="26952" cy="77825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48796" y="5640759"/>
            <a:ext cx="1044204" cy="707886"/>
          </a:xfrm>
          <a:prstGeom prst="rect">
            <a:avLst/>
          </a:prstGeom>
          <a:noFill/>
        </p:spPr>
        <p:txBody>
          <a:bodyPr wrap="square" rtlCol="0">
            <a:spAutoFit/>
          </a:bodyPr>
          <a:lstStyle/>
          <a:p>
            <a:r>
              <a:rPr lang="ga-IE" sz="2000" dirty="0" smtClean="0">
                <a:latin typeface="Tw Cen MT" panose="020B0602020104020603" pitchFamily="34" charset="0"/>
              </a:rPr>
              <a:t>Staca </a:t>
            </a:r>
          </a:p>
          <a:p>
            <a:r>
              <a:rPr lang="ga-IE" sz="2000" dirty="0" smtClean="0">
                <a:latin typeface="Tw Cen MT" panose="020B0602020104020603" pitchFamily="34" charset="0"/>
              </a:rPr>
              <a:t>farraige</a:t>
            </a:r>
            <a:endParaRPr lang="ga-IE" sz="2000" dirty="0">
              <a:latin typeface="Tw Cen MT" panose="020B0602020104020603" pitchFamily="34" charset="0"/>
            </a:endParaRPr>
          </a:p>
        </p:txBody>
      </p:sp>
      <p:sp>
        <p:nvSpPr>
          <p:cNvPr id="17" name="Title 20"/>
          <p:cNvSpPr txBox="1">
            <a:spLocks/>
          </p:cNvSpPr>
          <p:nvPr/>
        </p:nvSpPr>
        <p:spPr>
          <a:xfrm>
            <a:off x="1981199"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ga-IE" sz="3600" b="0" dirty="0" smtClean="0">
                <a:solidFill>
                  <a:schemeClr val="tx1"/>
                </a:solidFill>
                <a:latin typeface="Berlin Sans FB" panose="020E0602020502020306" pitchFamily="34" charset="0"/>
              </a:rPr>
              <a:t>Fíor nó Bréagach?</a:t>
            </a:r>
            <a:endParaRPr lang="ga-IE" sz="3600" b="0" dirty="0">
              <a:solidFill>
                <a:schemeClr val="tx1"/>
              </a:solidFill>
              <a:latin typeface="Berlin Sans FB" panose="020E0602020502020306" pitchFamily="34" charset="0"/>
            </a:endParaRPr>
          </a:p>
        </p:txBody>
      </p:sp>
      <p:sp>
        <p:nvSpPr>
          <p:cNvPr id="9" name="Rectangle 8"/>
          <p:cNvSpPr/>
          <p:nvPr/>
        </p:nvSpPr>
        <p:spPr>
          <a:xfrm>
            <a:off x="3043233" y="1350000"/>
            <a:ext cx="6096000" cy="1304689"/>
          </a:xfrm>
          <a:prstGeom prst="rect">
            <a:avLst/>
          </a:prstGeom>
          <a:solidFill>
            <a:srgbClr val="013F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600"/>
              </a:spcAft>
            </a:pPr>
            <a:r>
              <a:rPr lang="ga-IE" altLang="en-US" sz="2400" dirty="0" smtClean="0">
                <a:latin typeface="Tw Cen MT" panose="020B0602020104020603" pitchFamily="34" charset="0"/>
              </a:rPr>
              <a:t>Cruthaítear staca farraige nuair a thiteann </a:t>
            </a:r>
            <a:br>
              <a:rPr lang="ga-IE" altLang="en-US" sz="2400" dirty="0" smtClean="0">
                <a:latin typeface="Tw Cen MT" panose="020B0602020104020603" pitchFamily="34" charset="0"/>
              </a:rPr>
            </a:br>
            <a:r>
              <a:rPr lang="ga-IE" altLang="en-US" sz="2400" dirty="0" smtClean="0">
                <a:latin typeface="Tw Cen MT" panose="020B0602020104020603" pitchFamily="34" charset="0"/>
              </a:rPr>
              <a:t>barr stua mara anuas. </a:t>
            </a:r>
            <a:endParaRPr lang="ga-IE" altLang="en-US" sz="2400" dirty="0">
              <a:latin typeface="Tw Cen MT" panose="020B0602020104020603" pitchFamily="34" charset="0"/>
            </a:endParaRPr>
          </a:p>
        </p:txBody>
      </p:sp>
    </p:spTree>
    <p:extLst>
      <p:ext uri="{BB962C8B-B14F-4D97-AF65-F5344CB8AC3E}">
        <p14:creationId xmlns:p14="http://schemas.microsoft.com/office/powerpoint/2010/main" val="1471742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5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a:spLocks/>
          </p:cNvSpPr>
          <p:nvPr/>
        </p:nvSpPr>
        <p:spPr>
          <a:xfrm>
            <a:off x="720000" y="540000"/>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sp>
        <p:nvSpPr>
          <p:cNvPr id="7" name="Rectangle 6"/>
          <p:cNvSpPr/>
          <p:nvPr/>
        </p:nvSpPr>
        <p:spPr>
          <a:xfrm>
            <a:off x="3042000" y="1350000"/>
            <a:ext cx="6096000" cy="1304689"/>
          </a:xfrm>
          <a:prstGeom prst="rect">
            <a:avLst/>
          </a:prstGeom>
          <a:solidFill>
            <a:srgbClr val="E5212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216000" rtlCol="0" anchor="ctr">
            <a:noAutofit/>
          </a:bodyPr>
          <a:lstStyle/>
          <a:p>
            <a:pPr algn="ctr">
              <a:spcAft>
                <a:spcPts val="400"/>
              </a:spcAft>
            </a:pPr>
            <a:r>
              <a:rPr lang="ga-IE" altLang="en-US" sz="2800" b="1" dirty="0" smtClean="0">
                <a:latin typeface="Tw Cen MT" panose="020B0602020104020603" pitchFamily="34" charset="0"/>
              </a:rPr>
              <a:t>Bréagach</a:t>
            </a:r>
          </a:p>
          <a:p>
            <a:pPr algn="ctr"/>
            <a:r>
              <a:rPr lang="ga-IE" altLang="en-US" sz="2400" dirty="0" smtClean="0">
                <a:latin typeface="Tw Cen MT" panose="020B0602020104020603" pitchFamily="34" charset="0"/>
              </a:rPr>
              <a:t>Is ceann tíre é Cnoc Fola. </a:t>
            </a:r>
            <a:endParaRPr lang="ga-IE" altLang="en-US" sz="2400" dirty="0">
              <a:latin typeface="Tw Cen MT" panose="020B0602020104020603"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44625" y="2995746"/>
            <a:ext cx="3714750" cy="248145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p:cNvSpPr txBox="1">
            <a:spLocks/>
          </p:cNvSpPr>
          <p:nvPr/>
        </p:nvSpPr>
        <p:spPr>
          <a:xfrm>
            <a:off x="1981199" y="47889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ga-IE" sz="3600" b="0" dirty="0" smtClean="0">
                <a:solidFill>
                  <a:schemeClr val="tx1"/>
                </a:solidFill>
                <a:latin typeface="Berlin Sans FB" panose="020E0602020502020306" pitchFamily="34" charset="0"/>
              </a:rPr>
              <a:t>Fíor nó Bréagach?</a:t>
            </a:r>
            <a:endParaRPr lang="ga-IE" sz="3600" b="0" dirty="0">
              <a:solidFill>
                <a:schemeClr val="tx1"/>
              </a:solidFill>
              <a:latin typeface="Berlin Sans FB" panose="020E0602020502020306" pitchFamily="34" charset="0"/>
            </a:endParaRPr>
          </a:p>
        </p:txBody>
      </p:sp>
      <p:sp>
        <p:nvSpPr>
          <p:cNvPr id="9" name="Rectangle 8"/>
          <p:cNvSpPr/>
          <p:nvPr/>
        </p:nvSpPr>
        <p:spPr>
          <a:xfrm>
            <a:off x="3042000" y="1349999"/>
            <a:ext cx="6096000" cy="1304689"/>
          </a:xfrm>
          <a:prstGeom prst="rect">
            <a:avLst/>
          </a:prstGeom>
          <a:solidFill>
            <a:srgbClr val="013F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spcAft>
                <a:spcPts val="600"/>
              </a:spcAft>
            </a:pPr>
            <a:r>
              <a:rPr lang="ga-IE" sz="2400" dirty="0" smtClean="0">
                <a:latin typeface="Tw Cen MT" panose="020B0602020104020603" pitchFamily="34" charset="0"/>
              </a:rPr>
              <a:t>Bá is ea Cnoc Fola i </a:t>
            </a:r>
            <a:r>
              <a:rPr lang="en-US" sz="2400" dirty="0" smtClean="0">
                <a:latin typeface="Tw Cen MT" panose="020B0602020104020603" pitchFamily="34" charset="0"/>
              </a:rPr>
              <a:t>g</a:t>
            </a:r>
            <a:r>
              <a:rPr lang="ga-IE" sz="2400" dirty="0" smtClean="0">
                <a:latin typeface="Tw Cen MT" panose="020B0602020104020603" pitchFamily="34" charset="0"/>
              </a:rPr>
              <a:t>Co. Dhún na nGall.</a:t>
            </a:r>
            <a:endParaRPr lang="ga-IE" altLang="en-US" sz="2400" dirty="0"/>
          </a:p>
        </p:txBody>
      </p:sp>
    </p:spTree>
    <p:extLst>
      <p:ext uri="{BB962C8B-B14F-4D97-AF65-F5344CB8AC3E}">
        <p14:creationId xmlns:p14="http://schemas.microsoft.com/office/powerpoint/2010/main" val="4136927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 calcmode="lin" valueType="num">
                                      <p:cBhvr additive="base">
                                        <p:cTn id="10" dur="500" fill="hold"/>
                                        <p:tgtEl>
                                          <p:spTgt spid="15362"/>
                                        </p:tgtEl>
                                        <p:attrNameLst>
                                          <p:attrName>ppt_x</p:attrName>
                                        </p:attrNameLst>
                                      </p:cBhvr>
                                      <p:tavLst>
                                        <p:tav tm="0">
                                          <p:val>
                                            <p:strVal val="#ppt_x"/>
                                          </p:val>
                                        </p:tav>
                                        <p:tav tm="100000">
                                          <p:val>
                                            <p:strVal val="#ppt_x"/>
                                          </p:val>
                                        </p:tav>
                                      </p:tavLst>
                                    </p:anim>
                                    <p:anim calcmode="lin" valueType="num">
                                      <p:cBhvr additive="base">
                                        <p:cTn id="11"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le 21"/>
          <p:cNvSpPr>
            <a:spLocks/>
          </p:cNvSpPr>
          <p:nvPr/>
        </p:nvSpPr>
        <p:spPr>
          <a:xfrm>
            <a:off x="720000" y="540000"/>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55981" y="1546701"/>
            <a:ext cx="3600001" cy="18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55981" y="3865516"/>
            <a:ext cx="3497147" cy="23360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41630" y="3986141"/>
            <a:ext cx="3162545" cy="21125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32" name="Picture 1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55982" y="1797033"/>
            <a:ext cx="3078388" cy="20625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2622902" y="622392"/>
            <a:ext cx="7309730" cy="707886"/>
          </a:xfrm>
          <a:prstGeom prst="rect">
            <a:avLst/>
          </a:prstGeom>
          <a:noFill/>
          <a:ln w="9525">
            <a:noFill/>
            <a:miter lim="800000"/>
            <a:headEnd/>
            <a:tailEnd/>
          </a:ln>
        </p:spPr>
        <p:txBody>
          <a:bodyPr wrap="square">
            <a:spAutoFit/>
          </a:bodyPr>
          <a:lstStyle/>
          <a:p>
            <a:pPr algn="ctr"/>
            <a:r>
              <a:rPr lang="ga-IE" sz="2000" dirty="0" smtClean="0">
                <a:latin typeface="Tw Cen MT" panose="020B0602020104020603" pitchFamily="34" charset="0"/>
              </a:rPr>
              <a:t>Seo thíos roinnt de na gnéithe cósta atá le feiceáil </a:t>
            </a:r>
            <a:br>
              <a:rPr lang="ga-IE" sz="2000" dirty="0" smtClean="0">
                <a:latin typeface="Tw Cen MT" panose="020B0602020104020603" pitchFamily="34" charset="0"/>
              </a:rPr>
            </a:br>
            <a:r>
              <a:rPr lang="ga-IE" sz="2000" dirty="0" smtClean="0">
                <a:latin typeface="Tw Cen MT" panose="020B0602020104020603" pitchFamily="34" charset="0"/>
              </a:rPr>
              <a:t>thart ar chósta na hÉireann. An féidir leat iad a ainmniú?</a:t>
            </a:r>
            <a:endParaRPr lang="ga-IE" sz="2000" dirty="0">
              <a:latin typeface="Tw Cen MT" panose="020B0602020104020603" pitchFamily="34" charset="0"/>
            </a:endParaRPr>
          </a:p>
        </p:txBody>
      </p:sp>
      <p:sp>
        <p:nvSpPr>
          <p:cNvPr id="5" name="TextBox 4"/>
          <p:cNvSpPr txBox="1"/>
          <p:nvPr/>
        </p:nvSpPr>
        <p:spPr>
          <a:xfrm>
            <a:off x="4684536" y="5370187"/>
            <a:ext cx="2046464" cy="400110"/>
          </a:xfrm>
          <a:prstGeom prst="rect">
            <a:avLst/>
          </a:prstGeom>
          <a:noFill/>
        </p:spPr>
        <p:txBody>
          <a:bodyPr wrap="square" rtlCol="0">
            <a:spAutoFit/>
          </a:bodyPr>
          <a:lstStyle/>
          <a:p>
            <a:r>
              <a:rPr lang="ga-IE" sz="2000" dirty="0" smtClean="0">
                <a:solidFill>
                  <a:schemeClr val="bg1"/>
                </a:solidFill>
                <a:latin typeface="Tw Cen MT" panose="020B0602020104020603" pitchFamily="34" charset="0"/>
              </a:rPr>
              <a:t>staca farraige</a:t>
            </a:r>
            <a:endParaRPr lang="ga-IE" sz="2000" dirty="0">
              <a:solidFill>
                <a:schemeClr val="bg1"/>
              </a:solidFill>
              <a:latin typeface="Tw Cen MT" panose="020B0602020104020603" pitchFamily="34" charset="0"/>
            </a:endParaRPr>
          </a:p>
        </p:txBody>
      </p:sp>
      <p:sp>
        <p:nvSpPr>
          <p:cNvPr id="14" name="TextBox 13"/>
          <p:cNvSpPr txBox="1"/>
          <p:nvPr/>
        </p:nvSpPr>
        <p:spPr>
          <a:xfrm>
            <a:off x="1789367" y="5033390"/>
            <a:ext cx="914400" cy="400110"/>
          </a:xfrm>
          <a:prstGeom prst="rect">
            <a:avLst/>
          </a:prstGeom>
          <a:noFill/>
        </p:spPr>
        <p:txBody>
          <a:bodyPr wrap="square" rtlCol="0">
            <a:spAutoFit/>
          </a:bodyPr>
          <a:lstStyle/>
          <a:p>
            <a:r>
              <a:rPr lang="ga-IE" sz="2000" dirty="0" smtClean="0">
                <a:solidFill>
                  <a:schemeClr val="bg1"/>
                </a:solidFill>
                <a:latin typeface="Tw Cen MT" panose="020B0602020104020603" pitchFamily="34" charset="0"/>
              </a:rPr>
              <a:t>aill</a:t>
            </a:r>
            <a:endParaRPr lang="ga-IE" sz="2000" dirty="0">
              <a:solidFill>
                <a:schemeClr val="bg1"/>
              </a:solidFill>
              <a:latin typeface="Tw Cen MT" panose="020B0602020104020603" pitchFamily="34" charset="0"/>
            </a:endParaRPr>
          </a:p>
        </p:txBody>
      </p:sp>
      <p:sp>
        <p:nvSpPr>
          <p:cNvPr id="16" name="TextBox 15"/>
          <p:cNvSpPr txBox="1"/>
          <p:nvPr/>
        </p:nvSpPr>
        <p:spPr>
          <a:xfrm>
            <a:off x="5141736" y="2051518"/>
            <a:ext cx="1868663" cy="400110"/>
          </a:xfrm>
          <a:prstGeom prst="rect">
            <a:avLst/>
          </a:prstGeom>
          <a:noFill/>
        </p:spPr>
        <p:txBody>
          <a:bodyPr wrap="square" rtlCol="0">
            <a:spAutoFit/>
          </a:bodyPr>
          <a:lstStyle/>
          <a:p>
            <a:r>
              <a:rPr lang="ga-IE" sz="2000" dirty="0" smtClean="0">
                <a:solidFill>
                  <a:schemeClr val="bg1"/>
                </a:solidFill>
                <a:latin typeface="Tw Cen MT" panose="020B0602020104020603" pitchFamily="34" charset="0"/>
              </a:rPr>
              <a:t>ceann tíre</a:t>
            </a:r>
            <a:endParaRPr lang="ga-IE" sz="2000" dirty="0">
              <a:solidFill>
                <a:schemeClr val="bg1"/>
              </a:solidFill>
              <a:latin typeface="Tw Cen MT" panose="020B0602020104020603" pitchFamily="34" charset="0"/>
            </a:endParaRPr>
          </a:p>
        </p:txBody>
      </p:sp>
      <p:sp>
        <p:nvSpPr>
          <p:cNvPr id="17" name="TextBox 16"/>
          <p:cNvSpPr txBox="1"/>
          <p:nvPr/>
        </p:nvSpPr>
        <p:spPr>
          <a:xfrm>
            <a:off x="6102000" y="2486745"/>
            <a:ext cx="914400" cy="400110"/>
          </a:xfrm>
          <a:prstGeom prst="rect">
            <a:avLst/>
          </a:prstGeom>
          <a:noFill/>
        </p:spPr>
        <p:txBody>
          <a:bodyPr wrap="square" rtlCol="0">
            <a:spAutoFit/>
          </a:bodyPr>
          <a:lstStyle/>
          <a:p>
            <a:r>
              <a:rPr lang="ga-IE" sz="2000" dirty="0" smtClean="0">
                <a:solidFill>
                  <a:schemeClr val="bg1"/>
                </a:solidFill>
                <a:latin typeface="Tw Cen MT" panose="020B0602020104020603" pitchFamily="34" charset="0"/>
              </a:rPr>
              <a:t>bá</a:t>
            </a:r>
            <a:endParaRPr lang="ga-IE" sz="2000" dirty="0">
              <a:solidFill>
                <a:schemeClr val="bg1"/>
              </a:solidFill>
              <a:latin typeface="Tw Cen MT" panose="020B0602020104020603" pitchFamily="34" charset="0"/>
            </a:endParaRPr>
          </a:p>
        </p:txBody>
      </p:sp>
      <p:sp>
        <p:nvSpPr>
          <p:cNvPr id="18" name="TextBox 17"/>
          <p:cNvSpPr txBox="1"/>
          <p:nvPr/>
        </p:nvSpPr>
        <p:spPr>
          <a:xfrm>
            <a:off x="8149710" y="1748293"/>
            <a:ext cx="1614327" cy="400110"/>
          </a:xfrm>
          <a:prstGeom prst="rect">
            <a:avLst/>
          </a:prstGeom>
          <a:noFill/>
        </p:spPr>
        <p:txBody>
          <a:bodyPr wrap="square" rtlCol="0">
            <a:spAutoFit/>
          </a:bodyPr>
          <a:lstStyle/>
          <a:p>
            <a:r>
              <a:rPr lang="ga-IE" sz="2000" dirty="0" smtClean="0">
                <a:latin typeface="Tw Cen MT" panose="020B0602020104020603" pitchFamily="34" charset="0"/>
              </a:rPr>
              <a:t>stua mara</a:t>
            </a:r>
            <a:endParaRPr lang="ga-IE" sz="2000" dirty="0">
              <a:latin typeface="Tw Cen MT" panose="020B0602020104020603" pitchFamily="34" charset="0"/>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55982" y="4063335"/>
            <a:ext cx="2931425" cy="195819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149710" y="3985811"/>
            <a:ext cx="2064338" cy="400110"/>
          </a:xfrm>
          <a:prstGeom prst="rect">
            <a:avLst/>
          </a:prstGeom>
          <a:noFill/>
        </p:spPr>
        <p:txBody>
          <a:bodyPr wrap="square" rtlCol="0">
            <a:spAutoFit/>
          </a:bodyPr>
          <a:lstStyle/>
          <a:p>
            <a:r>
              <a:rPr lang="ga-IE" sz="2000" dirty="0" smtClean="0">
                <a:solidFill>
                  <a:schemeClr val="bg1"/>
                </a:solidFill>
                <a:latin typeface="Tw Cen MT" panose="020B0602020104020603" pitchFamily="34" charset="0"/>
              </a:rPr>
              <a:t>stumpa farraige</a:t>
            </a:r>
            <a:endParaRPr lang="ga-IE" sz="2000" dirty="0">
              <a:solidFill>
                <a:schemeClr val="bg1"/>
              </a:solidFill>
              <a:latin typeface="Tw Cen MT" panose="020B0602020104020603" pitchFamily="34" charset="0"/>
            </a:endParaRPr>
          </a:p>
        </p:txBody>
      </p:sp>
      <p:pic>
        <p:nvPicPr>
          <p:cNvPr id="21"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rot="21321636">
            <a:off x="1155188" y="1510499"/>
            <a:ext cx="3048987" cy="20367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289775" y="2828293"/>
            <a:ext cx="914400" cy="400110"/>
          </a:xfrm>
          <a:prstGeom prst="rect">
            <a:avLst/>
          </a:prstGeom>
          <a:noFill/>
        </p:spPr>
        <p:txBody>
          <a:bodyPr wrap="square" rtlCol="0">
            <a:spAutoFit/>
          </a:bodyPr>
          <a:lstStyle/>
          <a:p>
            <a:r>
              <a:rPr lang="ga-IE" sz="2000" dirty="0" smtClean="0">
                <a:solidFill>
                  <a:schemeClr val="bg1"/>
                </a:solidFill>
                <a:latin typeface="Tw Cen MT" panose="020B0602020104020603" pitchFamily="34" charset="0"/>
              </a:rPr>
              <a:t>pluais</a:t>
            </a:r>
            <a:endParaRPr lang="ga-IE" sz="2000" dirty="0">
              <a:solidFill>
                <a:schemeClr val="bg1"/>
              </a:solidFill>
              <a:latin typeface="Tw Cen MT" panose="020B0602020104020603" pitchFamily="34" charset="0"/>
            </a:endParaRPr>
          </a:p>
        </p:txBody>
      </p:sp>
      <p:sp>
        <p:nvSpPr>
          <p:cNvPr id="24" name="TextBox 23"/>
          <p:cNvSpPr txBox="1"/>
          <p:nvPr/>
        </p:nvSpPr>
        <p:spPr>
          <a:xfrm rot="21020885" flipH="1">
            <a:off x="7169690" y="5714487"/>
            <a:ext cx="4951520" cy="707886"/>
          </a:xfrm>
          <a:prstGeom prst="rect">
            <a:avLst/>
          </a:prstGeom>
          <a:solidFill>
            <a:srgbClr val="26170F"/>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ga-IE" sz="2000" dirty="0" smtClean="0">
                <a:latin typeface="Tw Cen MT" panose="020B0602020104020603" pitchFamily="34" charset="0"/>
              </a:rPr>
              <a:t>Conas a cruthaíodh na gnéithe cósta seo, </a:t>
            </a:r>
            <a:br>
              <a:rPr lang="ga-IE" sz="2000" dirty="0" smtClean="0">
                <a:latin typeface="Tw Cen MT" panose="020B0602020104020603" pitchFamily="34" charset="0"/>
              </a:rPr>
            </a:br>
            <a:r>
              <a:rPr lang="ga-IE" sz="2000" dirty="0" smtClean="0">
                <a:latin typeface="Tw Cen MT" panose="020B0602020104020603" pitchFamily="34" charset="0"/>
              </a:rPr>
              <a:t>meas tú?</a:t>
            </a:r>
            <a:endParaRPr lang="ga-IE" sz="2000" dirty="0">
              <a:latin typeface="Tw Cen MT" panose="020B0602020104020603" pitchFamily="34" charset="0"/>
            </a:endParaRPr>
          </a:p>
        </p:txBody>
      </p:sp>
    </p:spTree>
    <p:extLst>
      <p:ext uri="{BB962C8B-B14F-4D97-AF65-F5344CB8AC3E}">
        <p14:creationId xmlns:p14="http://schemas.microsoft.com/office/powerpoint/2010/main" val="37700315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P spid="17" grpId="0"/>
      <p:bldP spid="18" grpId="0"/>
      <p:bldP spid="19"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a:spLocks/>
          </p:cNvSpPr>
          <p:nvPr/>
        </p:nvSpPr>
        <p:spPr>
          <a:xfrm>
            <a:off x="720000" y="540000"/>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pic>
        <p:nvPicPr>
          <p:cNvPr id="2050"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329" b="89953" l="1018" r="97862">
                        <a14:foregroundMark x1="56619" y1="57565" x2="55906" y2="7329"/>
                        <a14:foregroundMark x1="15275" y1="84634" x2="96436" y2="59338"/>
                        <a14:foregroundMark x1="65886" y1="79905" x2="82892" y2="61939"/>
                        <a14:foregroundMark x1="22811" y1="73522" x2="1120" y2="60993"/>
                        <a14:foregroundMark x1="10387" y1="77778" x2="74745" y2="83806"/>
                        <a14:foregroundMark x1="30957" y1="87707" x2="44501" y2="87234"/>
                        <a14:foregroundMark x1="74745" y1="83806" x2="97862" y2="56383"/>
                        <a14:foregroundMark x1="50509" y1="59811" x2="45214" y2="35697"/>
                        <a14:foregroundMark x1="11813" y1="69267" x2="1120" y2="34397"/>
                        <a14:foregroundMark x1="20265" y1="58511" x2="16701" y2="39598"/>
                        <a14:foregroundMark x1="20978" y1="75650" x2="27088" y2="63593"/>
                        <a14:foregroundMark x1="20265" y1="83806" x2="34216" y2="87234"/>
                        <a14:foregroundMark x1="48371" y1="86761" x2="79735" y2="85106"/>
                        <a14:foregroundMark x1="82892" y1="84634" x2="94705" y2="72695"/>
                      </a14:backgroundRemoval>
                    </a14:imgEffect>
                  </a14:imgLayer>
                </a14:imgProps>
              </a:ext>
              <a:ext uri="{28A0092B-C50C-407E-A947-70E740481C1C}">
                <a14:useLocalDpi xmlns:a14="http://schemas.microsoft.com/office/drawing/2010/main" val="0"/>
              </a:ext>
            </a:extLst>
          </a:blip>
          <a:stretch>
            <a:fillRect/>
          </a:stretch>
        </p:blipFill>
        <p:spPr bwMode="auto">
          <a:xfrm>
            <a:off x="3250156" y="2508405"/>
            <a:ext cx="4079875" cy="33801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a:spLocks noChangeArrowheads="1"/>
          </p:cNvSpPr>
          <p:nvPr/>
        </p:nvSpPr>
        <p:spPr bwMode="auto">
          <a:xfrm>
            <a:off x="720000" y="884208"/>
            <a:ext cx="10764000" cy="584775"/>
          </a:xfrm>
          <a:prstGeom prst="rect">
            <a:avLst/>
          </a:prstGeom>
          <a:noFill/>
          <a:ln w="9525">
            <a:noFill/>
            <a:miter lim="800000"/>
            <a:headEnd/>
            <a:tailEnd/>
          </a:ln>
        </p:spPr>
        <p:txBody>
          <a:bodyPr wrap="square">
            <a:spAutoFit/>
          </a:bodyPr>
          <a:lstStyle/>
          <a:p>
            <a:pPr algn="ctr"/>
            <a:r>
              <a:rPr lang="en-US" sz="3200" smtClean="0">
                <a:solidFill>
                  <a:srgbClr val="FF0000"/>
                </a:solidFill>
                <a:latin typeface="Berlin Sans FB" panose="020E0602020502020306" pitchFamily="34" charset="0"/>
              </a:rPr>
              <a:t>Gúgláil</a:t>
            </a:r>
            <a:r>
              <a:rPr lang="en-US" sz="3200" dirty="0" smtClean="0">
                <a:solidFill>
                  <a:srgbClr val="FF0000"/>
                </a:solidFill>
                <a:latin typeface="Berlin Sans FB" panose="020E0602020502020306" pitchFamily="34" charset="0"/>
              </a:rPr>
              <a:t> é!</a:t>
            </a:r>
            <a:endParaRPr lang="ga-IE" sz="3200" dirty="0">
              <a:solidFill>
                <a:srgbClr val="FF0000"/>
              </a:solidFill>
              <a:latin typeface="Berlin Sans FB" panose="020E0602020502020306" pitchFamily="34" charset="0"/>
            </a:endParaRPr>
          </a:p>
        </p:txBody>
      </p:sp>
      <p:sp>
        <p:nvSpPr>
          <p:cNvPr id="11" name="Rectangle 2"/>
          <p:cNvSpPr>
            <a:spLocks noChangeArrowheads="1"/>
          </p:cNvSpPr>
          <p:nvPr/>
        </p:nvSpPr>
        <p:spPr bwMode="auto">
          <a:xfrm>
            <a:off x="1209675" y="1479844"/>
            <a:ext cx="9877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ga-IE" altLang="en-US" sz="2400" dirty="0" smtClean="0">
                <a:solidFill>
                  <a:schemeClr val="tx1"/>
                </a:solidFill>
                <a:latin typeface="Tw Cen MT" panose="020B0602020104020603" pitchFamily="34" charset="0"/>
              </a:rPr>
              <a:t>Bain úsáid as </a:t>
            </a:r>
            <a:r>
              <a:rPr lang="ga-IE" altLang="en-US" sz="2400" dirty="0" err="1" smtClean="0">
                <a:solidFill>
                  <a:schemeClr val="tx1"/>
                </a:solidFill>
                <a:latin typeface="Tw Cen MT" panose="020B0602020104020603" pitchFamily="34" charset="0"/>
              </a:rPr>
              <a:t>Google</a:t>
            </a:r>
            <a:r>
              <a:rPr lang="ga-IE" altLang="en-US" sz="2400" dirty="0" smtClean="0">
                <a:solidFill>
                  <a:schemeClr val="tx1"/>
                </a:solidFill>
                <a:latin typeface="Tw Cen MT" panose="020B0602020104020603" pitchFamily="34" charset="0"/>
              </a:rPr>
              <a:t> Maps chun breathnú thart ar g</a:t>
            </a:r>
            <a:r>
              <a:rPr lang="en-US" altLang="en-US" sz="2400" dirty="0" smtClean="0">
                <a:solidFill>
                  <a:schemeClr val="tx1"/>
                </a:solidFill>
                <a:latin typeface="Tw Cen MT" panose="020B0602020104020603" pitchFamily="34" charset="0"/>
              </a:rPr>
              <a:t>h</a:t>
            </a:r>
            <a:r>
              <a:rPr lang="ga-IE" altLang="en-US" sz="2400" dirty="0" err="1" smtClean="0">
                <a:solidFill>
                  <a:schemeClr val="tx1"/>
                </a:solidFill>
                <a:latin typeface="Tw Cen MT" panose="020B0602020104020603" pitchFamily="34" charset="0"/>
              </a:rPr>
              <a:t>néithe</a:t>
            </a:r>
            <a:r>
              <a:rPr lang="ga-IE" altLang="en-US" sz="2400" dirty="0" smtClean="0">
                <a:solidFill>
                  <a:schemeClr val="tx1"/>
                </a:solidFill>
                <a:latin typeface="Tw Cen MT" panose="020B0602020104020603" pitchFamily="34" charset="0"/>
              </a:rPr>
              <a:t> cósta na hÉireann. Beidh tú in ann </a:t>
            </a:r>
            <a:r>
              <a:rPr lang="ga-IE" altLang="en-US" sz="2400" dirty="0" err="1" smtClean="0">
                <a:solidFill>
                  <a:schemeClr val="tx1"/>
                </a:solidFill>
                <a:latin typeface="Tw Cen MT" panose="020B0602020104020603" pitchFamily="34" charset="0"/>
              </a:rPr>
              <a:t>zúmáil</a:t>
            </a:r>
            <a:r>
              <a:rPr lang="ga-IE" altLang="en-US" sz="2400" dirty="0" smtClean="0">
                <a:solidFill>
                  <a:schemeClr val="tx1"/>
                </a:solidFill>
                <a:latin typeface="Tw Cen MT" panose="020B0602020104020603" pitchFamily="34" charset="0"/>
              </a:rPr>
              <a:t> isteach ar na haillte, na bánna agus na cinn tíre </a:t>
            </a:r>
            <a:r>
              <a:rPr lang="en-US" altLang="en-US" sz="2400" dirty="0" smtClean="0">
                <a:solidFill>
                  <a:schemeClr val="tx1"/>
                </a:solidFill>
                <a:latin typeface="Tw Cen MT" panose="020B0602020104020603" pitchFamily="34" charset="0"/>
              </a:rPr>
              <a:t/>
            </a:r>
            <a:br>
              <a:rPr lang="en-US" altLang="en-US" sz="2400" dirty="0" smtClean="0">
                <a:solidFill>
                  <a:schemeClr val="tx1"/>
                </a:solidFill>
                <a:latin typeface="Tw Cen MT" panose="020B0602020104020603" pitchFamily="34" charset="0"/>
              </a:rPr>
            </a:br>
            <a:r>
              <a:rPr lang="ga-IE" altLang="en-US" sz="2400" dirty="0" smtClean="0">
                <a:solidFill>
                  <a:schemeClr val="tx1"/>
                </a:solidFill>
                <a:latin typeface="Tw Cen MT" panose="020B0602020104020603" pitchFamily="34" charset="0"/>
              </a:rPr>
              <a:t>timpeall na tíre. </a:t>
            </a:r>
            <a:endParaRPr lang="ga-IE" altLang="en-US" sz="24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107211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a:spLocks/>
          </p:cNvSpPr>
          <p:nvPr/>
        </p:nvSpPr>
        <p:spPr>
          <a:xfrm>
            <a:off x="720000" y="540000"/>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sp>
        <p:nvSpPr>
          <p:cNvPr id="11" name="TextBox 6"/>
          <p:cNvSpPr txBox="1">
            <a:spLocks noChangeArrowheads="1"/>
          </p:cNvSpPr>
          <p:nvPr/>
        </p:nvSpPr>
        <p:spPr bwMode="auto">
          <a:xfrm>
            <a:off x="1849122" y="934494"/>
            <a:ext cx="8722377" cy="2554545"/>
          </a:xfrm>
          <a:prstGeom prst="rect">
            <a:avLst/>
          </a:prstGeom>
          <a:noFill/>
          <a:ln w="9525">
            <a:noFill/>
            <a:miter lim="800000"/>
            <a:headEnd/>
            <a:tailEnd/>
          </a:ln>
        </p:spPr>
        <p:txBody>
          <a:bodyPr wrap="square">
            <a:spAutoFit/>
          </a:bodyPr>
          <a:lstStyle/>
          <a:p>
            <a:r>
              <a:rPr lang="en-IE" sz="1600" b="1" dirty="0" err="1" smtClean="0">
                <a:solidFill>
                  <a:srgbClr val="000000"/>
                </a:solidFill>
                <a:latin typeface="Tw Cen MT" panose="020B0602020104020603" pitchFamily="34" charset="0"/>
                <a:cs typeface="Times New Roman" pitchFamily="18" charset="0"/>
              </a:rPr>
              <a:t>Ealaín</a:t>
            </a:r>
            <a:r>
              <a:rPr lang="ga-IE" sz="1600" b="1" dirty="0" smtClean="0">
                <a:solidFill>
                  <a:srgbClr val="000000"/>
                </a:solidFill>
                <a:latin typeface="Tw Cen MT" panose="020B0602020104020603" pitchFamily="34" charset="0"/>
                <a:cs typeface="Times New Roman" pitchFamily="18" charset="0"/>
              </a:rPr>
              <a:t>:</a:t>
            </a:r>
            <a:r>
              <a:rPr lang="en-IE" sz="1600" b="1" dirty="0" smtClean="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Christine Warner</a:t>
            </a:r>
            <a:endParaRPr lang="en-IE" sz="1600" b="1" dirty="0" smtClean="0">
              <a:solidFill>
                <a:srgbClr val="000000"/>
              </a:solidFill>
              <a:latin typeface="Tw Cen MT" panose="020B0602020104020603" pitchFamily="34" charset="0"/>
              <a:cs typeface="Times New Roman" pitchFamily="18" charset="0"/>
            </a:endParaRPr>
          </a:p>
          <a:p>
            <a:r>
              <a:rPr lang="ga-IE" sz="1600" b="1" dirty="0" smtClean="0">
                <a:solidFill>
                  <a:srgbClr val="000000"/>
                </a:solidFill>
                <a:latin typeface="Tw Cen MT" panose="020B0602020104020603" pitchFamily="34" charset="0"/>
                <a:cs typeface="Times New Roman" pitchFamily="18" charset="0"/>
              </a:rPr>
              <a:t>Íomhánna</a:t>
            </a:r>
            <a:r>
              <a:rPr lang="en-IE" sz="1600" b="1" dirty="0" smtClean="0">
                <a:solidFill>
                  <a:srgbClr val="000000"/>
                </a:solidFill>
                <a:latin typeface="Tw Cen MT" panose="020B0602020104020603" pitchFamily="34" charset="0"/>
                <a:cs typeface="Times New Roman" pitchFamily="18" charset="0"/>
              </a:rPr>
              <a:t> </a:t>
            </a:r>
            <a:r>
              <a:rPr lang="en-IE" sz="1600" b="1" dirty="0" err="1" smtClean="0">
                <a:solidFill>
                  <a:srgbClr val="000000"/>
                </a:solidFill>
                <a:latin typeface="Tw Cen MT" panose="020B0602020104020603" pitchFamily="34" charset="0"/>
                <a:cs typeface="Times New Roman" pitchFamily="18" charset="0"/>
              </a:rPr>
              <a:t>eile</a:t>
            </a:r>
            <a:r>
              <a:rPr lang="ga-IE" sz="1600" b="1" dirty="0" smtClean="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Shutterstock</a:t>
            </a:r>
          </a:p>
          <a:p>
            <a:endParaRPr lang="ga-IE" sz="1600" dirty="0" smtClean="0">
              <a:solidFill>
                <a:srgbClr val="000000"/>
              </a:solidFill>
              <a:latin typeface="Tw Cen MT" panose="020B0602020104020603" pitchFamily="34" charset="0"/>
              <a:cs typeface="Times New Roman" pitchFamily="18" charset="0"/>
            </a:endParaRPr>
          </a:p>
          <a:p>
            <a:r>
              <a:rPr lang="ga-IE" sz="1600" dirty="0" smtClean="0">
                <a:solidFill>
                  <a:srgbClr val="000000"/>
                </a:solidFill>
                <a:latin typeface="Tw Cen MT" panose="020B0602020104020603" pitchFamily="34" charset="0"/>
                <a:cs typeface="Times New Roman" pitchFamily="18" charset="0"/>
              </a:rPr>
              <a:t>Rinneadh </a:t>
            </a:r>
            <a:r>
              <a:rPr lang="ga-IE" sz="1600" dirty="0">
                <a:solidFill>
                  <a:srgbClr val="000000"/>
                </a:solidFill>
                <a:latin typeface="Tw Cen MT" panose="020B0602020104020603" pitchFamily="34" charset="0"/>
                <a:cs typeface="Times New Roman" pitchFamily="18" charset="0"/>
              </a:rPr>
              <a:t>gach iarracht teacht ar úinéir an chóipchirt i gcás na n‑íomhánna atá ar na sleamhnáin seo.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Má </a:t>
            </a:r>
            <a:r>
              <a:rPr lang="ga-IE" sz="1600" dirty="0">
                <a:solidFill>
                  <a:srgbClr val="000000"/>
                </a:solidFill>
                <a:latin typeface="Tw Cen MT" panose="020B0602020104020603" pitchFamily="34" charset="0"/>
                <a:cs typeface="Times New Roman" pitchFamily="18" charset="0"/>
              </a:rPr>
              <a:t>rinneadh fail</a:t>
            </a:r>
            <a:r>
              <a:rPr lang="en-GB" sz="1600" dirty="0">
                <a:solidFill>
                  <a:srgbClr val="000000"/>
                </a:solidFill>
                <a:latin typeface="Tw Cen MT" panose="020B0602020104020603" pitchFamily="34" charset="0"/>
                <a:cs typeface="Times New Roman" pitchFamily="18" charset="0"/>
              </a:rPr>
              <a:t>l</a:t>
            </a:r>
            <a:r>
              <a:rPr lang="ga-IE" sz="1600" dirty="0">
                <a:solidFill>
                  <a:srgbClr val="000000"/>
                </a:solidFill>
                <a:latin typeface="Tw Cen MT" panose="020B0602020104020603" pitchFamily="34" charset="0"/>
                <a:cs typeface="Times New Roman" pitchFamily="18" charset="0"/>
              </a:rPr>
              <a:t>í ar aon bhealach</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ó thaobh cóipchirt de ba cheart d’úinéir an chóipchirt teagmháil</a:t>
            </a:r>
            <a:r>
              <a:rPr lang="en-IE" sz="1600" dirty="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a </a:t>
            </a:r>
            <a:r>
              <a:rPr lang="ga-IE" sz="1600" dirty="0">
                <a:solidFill>
                  <a:srgbClr val="000000"/>
                </a:solidFill>
                <a:latin typeface="Tw Cen MT" panose="020B0602020104020603" pitchFamily="34" charset="0"/>
                <a:cs typeface="Times New Roman" pitchFamily="18" charset="0"/>
              </a:rPr>
              <a:t>dhéanamh leis na foilsitheoirí.</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Beidh na foilsitheoirí lántoilteanach socruithe cuí a dhéanamh leis.</a:t>
            </a: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 Foras na Gaeilge, </a:t>
            </a:r>
            <a:r>
              <a:rPr lang="ga-IE" sz="1600" dirty="0" smtClean="0">
                <a:solidFill>
                  <a:srgbClr val="000000"/>
                </a:solidFill>
                <a:latin typeface="Tw Cen MT" panose="020B0602020104020603" pitchFamily="34" charset="0"/>
                <a:cs typeface="Times New Roman" pitchFamily="18" charset="0"/>
              </a:rPr>
              <a:t>20</a:t>
            </a:r>
            <a:r>
              <a:rPr lang="en-US" sz="1600" dirty="0" smtClean="0">
                <a:solidFill>
                  <a:srgbClr val="000000"/>
                </a:solidFill>
                <a:latin typeface="Tw Cen MT" panose="020B0602020104020603" pitchFamily="34" charset="0"/>
                <a:cs typeface="Times New Roman" pitchFamily="18" charset="0"/>
              </a:rPr>
              <a:t>20</a:t>
            </a:r>
            <a:endParaRPr lang="ga-IE" sz="1600" dirty="0">
              <a:solidFill>
                <a:srgbClr val="000000"/>
              </a:solidFill>
              <a:latin typeface="Tw Cen MT" panose="020B0602020104020603" pitchFamily="34" charset="0"/>
              <a:cs typeface="Times New Roman" pitchFamily="18" charset="0"/>
            </a:endParaRP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An Gúm, </a:t>
            </a:r>
            <a:r>
              <a:rPr lang="en-IE" sz="1600" dirty="0" err="1" smtClean="0">
                <a:solidFill>
                  <a:srgbClr val="000000"/>
                </a:solidFill>
                <a:latin typeface="Tw Cen MT" panose="020B0602020104020603" pitchFamily="34" charset="0"/>
                <a:cs typeface="Times New Roman" pitchFamily="18" charset="0"/>
              </a:rPr>
              <a:t>Foras</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na</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Gaeilge</a:t>
            </a:r>
            <a:r>
              <a:rPr lang="en-IE" sz="1600" dirty="0" smtClean="0">
                <a:solidFill>
                  <a:srgbClr val="000000"/>
                </a:solidFill>
                <a:latin typeface="Tw Cen MT" panose="020B0602020104020603" pitchFamily="34" charset="0"/>
                <a:cs typeface="Times New Roman" pitchFamily="18" charset="0"/>
              </a:rPr>
              <a:t>, 63</a:t>
            </a:r>
            <a:r>
              <a:rPr lang="ga-IE" sz="1600" dirty="0">
                <a:solidFill>
                  <a:srgbClr val="000000"/>
                </a:solidFill>
                <a:latin typeface="Tw Cen MT" panose="020B0602020104020603" pitchFamily="34" charset="0"/>
                <a:cs typeface="Times New Roman" pitchFamily="18" charset="0"/>
              </a:rPr>
              <a:t>-</a:t>
            </a:r>
            <a:r>
              <a:rPr lang="en-IE" sz="1600" dirty="0">
                <a:solidFill>
                  <a:srgbClr val="000000"/>
                </a:solidFill>
                <a:latin typeface="Tw Cen MT" panose="020B0602020104020603" pitchFamily="34" charset="0"/>
                <a:cs typeface="Times New Roman" pitchFamily="18" charset="0"/>
              </a:rPr>
              <a:t>66</a:t>
            </a:r>
            <a:r>
              <a:rPr lang="ga-IE" sz="1600" dirty="0">
                <a:solidFill>
                  <a:srgbClr val="000000"/>
                </a:solidFill>
                <a:latin typeface="Tw Cen MT" panose="020B0602020104020603" pitchFamily="34" charset="0"/>
                <a:cs typeface="Times New Roman" pitchFamily="18" charset="0"/>
              </a:rPr>
              <a:t> </a:t>
            </a:r>
            <a:r>
              <a:rPr lang="en-IE" sz="1600" dirty="0">
                <a:solidFill>
                  <a:srgbClr val="000000"/>
                </a:solidFill>
                <a:latin typeface="Tw Cen MT" panose="020B0602020104020603" pitchFamily="34" charset="0"/>
                <a:cs typeface="Times New Roman" pitchFamily="18" charset="0"/>
              </a:rPr>
              <a:t>Sráid Amiens</a:t>
            </a:r>
            <a:r>
              <a:rPr lang="ga-IE" sz="1600" dirty="0">
                <a:solidFill>
                  <a:srgbClr val="000000"/>
                </a:solidFill>
                <a:latin typeface="Tw Cen MT" panose="020B0602020104020603" pitchFamily="34" charset="0"/>
                <a:cs typeface="Times New Roman" pitchFamily="18" charset="0"/>
              </a:rPr>
              <a:t>, Baile Átha Cliath 1 </a:t>
            </a:r>
            <a:endParaRPr lang="en-IE" sz="1600" dirty="0">
              <a:latin typeface="Comic Sans MS" pitchFamily="66" charset="0"/>
            </a:endParaRPr>
          </a:p>
        </p:txBody>
      </p:sp>
    </p:spTree>
    <p:extLst>
      <p:ext uri="{BB962C8B-B14F-4D97-AF65-F5344CB8AC3E}">
        <p14:creationId xmlns:p14="http://schemas.microsoft.com/office/powerpoint/2010/main" val="4235611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a:spLocks/>
          </p:cNvSpPr>
          <p:nvPr/>
        </p:nvSpPr>
        <p:spPr>
          <a:xfrm>
            <a:off x="720000" y="540000"/>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pic>
        <p:nvPicPr>
          <p:cNvPr id="11" name="Picture 4"/>
          <p:cNvPicPr>
            <a:picLocks noChangeAspect="1" noChangeArrowheads="1"/>
          </p:cNvPicPr>
          <p:nvPr/>
        </p:nvPicPr>
        <p:blipFill>
          <a:blip r:embed="rId4"/>
          <a:srcRect/>
          <a:stretch>
            <a:fillRect/>
          </a:stretch>
        </p:blipFill>
        <p:spPr bwMode="auto">
          <a:xfrm>
            <a:off x="4494820" y="3124460"/>
            <a:ext cx="3319587" cy="628650"/>
          </a:xfrm>
          <a:prstGeom prst="rect">
            <a:avLst/>
          </a:prstGeom>
          <a:noFill/>
          <a:ln w="9525">
            <a:noFill/>
            <a:miter lim="800000"/>
            <a:headEnd/>
            <a:tailEnd/>
          </a:ln>
        </p:spPr>
      </p:pic>
    </p:spTree>
    <p:extLst>
      <p:ext uri="{BB962C8B-B14F-4D97-AF65-F5344CB8AC3E}">
        <p14:creationId xmlns:p14="http://schemas.microsoft.com/office/powerpoint/2010/main" val="784605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a:spLocks/>
          </p:cNvSpPr>
          <p:nvPr/>
        </p:nvSpPr>
        <p:spPr>
          <a:xfrm>
            <a:off x="720000" y="540000"/>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96602" y="1235386"/>
            <a:ext cx="5278878" cy="35262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866872" y="969949"/>
            <a:ext cx="4236557" cy="2372545"/>
          </a:xfrm>
          <a:prstGeom prst="rect">
            <a:avLst/>
          </a:prstGeom>
        </p:spPr>
        <p:txBody>
          <a:bodyPr wrap="square" lIns="108000" tIns="108000" rIns="108000" bIns="108000">
            <a:spAutoFit/>
          </a:bodyPr>
          <a:lstStyle/>
          <a:p>
            <a:pPr>
              <a:defRPr/>
            </a:pPr>
            <a:r>
              <a:rPr lang="ga-IE" sz="2000" dirty="0">
                <a:latin typeface="Tw Cen MT" panose="020B0602020104020603" pitchFamily="34" charset="0"/>
              </a:rPr>
              <a:t>Is mar gheall ar an bhfarraige, den chuid is mó, atá cósta na hÉireann mar atá sé inniu. Bíonn an fharraige ag bualadh i gcoinne na talún gan stad. </a:t>
            </a:r>
            <a:r>
              <a:rPr lang="ga-IE" sz="2000" b="1" dirty="0">
                <a:latin typeface="Tw Cen MT" panose="020B0602020104020603" pitchFamily="34" charset="0"/>
              </a:rPr>
              <a:t>Creimeann</a:t>
            </a:r>
            <a:r>
              <a:rPr lang="ga-IE" sz="2000" dirty="0">
                <a:latin typeface="Tw Cen MT" panose="020B0602020104020603" pitchFamily="34" charset="0"/>
              </a:rPr>
              <a:t> fórsa láidir an uisce an chré agus na carraigeacha ar an gcósta.</a:t>
            </a:r>
            <a:endParaRPr lang="ga-IE" sz="2000" dirty="0"/>
          </a:p>
        </p:txBody>
      </p:sp>
      <p:sp>
        <p:nvSpPr>
          <p:cNvPr id="8" name="Rectangle 7"/>
          <p:cNvSpPr/>
          <p:nvPr/>
        </p:nvSpPr>
        <p:spPr>
          <a:xfrm>
            <a:off x="6866872" y="3342494"/>
            <a:ext cx="4425242" cy="1756992"/>
          </a:xfrm>
          <a:prstGeom prst="rect">
            <a:avLst/>
          </a:prstGeom>
        </p:spPr>
        <p:txBody>
          <a:bodyPr wrap="square" lIns="108000" tIns="108000" rIns="108000" bIns="108000">
            <a:spAutoFit/>
          </a:bodyPr>
          <a:lstStyle/>
          <a:p>
            <a:pPr>
              <a:defRPr/>
            </a:pPr>
            <a:r>
              <a:rPr lang="ga-IE" sz="2000" b="1" dirty="0">
                <a:latin typeface="Tw Cen MT" panose="020B0602020104020603" pitchFamily="34" charset="0"/>
              </a:rPr>
              <a:t>Creimeadh muirí </a:t>
            </a:r>
            <a:r>
              <a:rPr lang="ga-IE" sz="2000" dirty="0">
                <a:latin typeface="Tw Cen MT" panose="020B0602020104020603" pitchFamily="34" charset="0"/>
              </a:rPr>
              <a:t>a thugtar ar an gcreimeadh a dhéanann an fharraige </a:t>
            </a:r>
            <a:r>
              <a:rPr lang="en-US" sz="2000" dirty="0" smtClean="0">
                <a:latin typeface="Tw Cen MT" panose="020B0602020104020603" pitchFamily="34" charset="0"/>
              </a:rPr>
              <a:t/>
            </a:r>
            <a:br>
              <a:rPr lang="en-US" sz="2000" dirty="0" smtClean="0">
                <a:latin typeface="Tw Cen MT" panose="020B0602020104020603" pitchFamily="34" charset="0"/>
              </a:rPr>
            </a:br>
            <a:r>
              <a:rPr lang="ga-IE" sz="2000" dirty="0" smtClean="0">
                <a:latin typeface="Tw Cen MT" panose="020B0602020104020603" pitchFamily="34" charset="0"/>
              </a:rPr>
              <a:t>ar </a:t>
            </a:r>
            <a:r>
              <a:rPr lang="ga-IE" sz="2000" dirty="0">
                <a:latin typeface="Tw Cen MT" panose="020B0602020104020603" pitchFamily="34" charset="0"/>
              </a:rPr>
              <a:t>an talamh. </a:t>
            </a:r>
            <a:r>
              <a:rPr lang="ga-IE" sz="2000" dirty="0" smtClean="0">
                <a:latin typeface="Tw Cen MT" panose="020B0602020104020603" pitchFamily="34" charset="0"/>
              </a:rPr>
              <a:t>Is mar thoradh ar an gcreimeadh muirí a cruthaíodh cuid mhór de ghnéithe cósta na hÉireann.</a:t>
            </a:r>
            <a:endParaRPr lang="ga-IE" sz="2000" dirty="0">
              <a:latin typeface="Tw Cen MT" panose="020B0602020104020603" pitchFamily="34" charset="0"/>
            </a:endParaRPr>
          </a:p>
        </p:txBody>
      </p:sp>
      <p:sp>
        <p:nvSpPr>
          <p:cNvPr id="9" name="TextBox 8"/>
          <p:cNvSpPr txBox="1"/>
          <p:nvPr/>
        </p:nvSpPr>
        <p:spPr>
          <a:xfrm>
            <a:off x="1824604" y="5296431"/>
            <a:ext cx="8293777" cy="783193"/>
          </a:xfrm>
          <a:prstGeom prst="round2DiagRect">
            <a:avLst/>
          </a:prstGeom>
          <a:solidFill>
            <a:srgbClr val="26170F"/>
          </a:solidFill>
          <a:ln>
            <a:solidFill>
              <a:schemeClr val="accent1">
                <a:lumMod val="75000"/>
              </a:schemeClr>
            </a:solidFill>
          </a:ln>
        </p:spPr>
        <p:txBody>
          <a:bodyPr wrap="square" rtlCol="0">
            <a:spAutoFit/>
          </a:bodyPr>
          <a:lstStyle/>
          <a:p>
            <a:r>
              <a:rPr lang="ga-IE" sz="2000" dirty="0" smtClean="0">
                <a:solidFill>
                  <a:schemeClr val="bg1"/>
                </a:solidFill>
                <a:latin typeface="Tw Cen MT" panose="020B0602020104020603" pitchFamily="34" charset="0"/>
                <a:cs typeface="Arial" panose="020B0604020202020204" pitchFamily="34" charset="0"/>
              </a:rPr>
              <a:t>Cliceáil ar an nasc seo thíos chun féachaint ar fhíseán faoin gcreimeadh muirí: </a:t>
            </a:r>
          </a:p>
          <a:p>
            <a:r>
              <a:rPr lang="ga-IE" sz="2000" dirty="0" smtClean="0">
                <a:solidFill>
                  <a:schemeClr val="bg1"/>
                </a:solidFill>
                <a:latin typeface="Tw Cen MT" panose="020B0602020104020603" pitchFamily="34" charset="0"/>
                <a:hlinkClick r:id="rId5"/>
              </a:rPr>
              <a:t>https://www.youtube.com/watch?v=2fS2Swi0q-U</a:t>
            </a:r>
            <a:endParaRPr lang="ga-IE" sz="20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7627394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a:spLocks/>
          </p:cNvSpPr>
          <p:nvPr/>
        </p:nvSpPr>
        <p:spPr>
          <a:xfrm>
            <a:off x="720000" y="540000"/>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5" name="Title 1">
            <a:extLst>
              <a:ext uri="{FF2B5EF4-FFF2-40B4-BE49-F238E27FC236}">
                <a16:creationId xmlns:a16="http://schemas.microsoft.com/office/drawing/2014/main" xmlns="" id="{85DC147D-007C-4E09-B632-C47E0D8CB74F}"/>
              </a:ext>
            </a:extLst>
          </p:cNvPr>
          <p:cNvSpPr txBox="1">
            <a:spLocks/>
          </p:cNvSpPr>
          <p:nvPr/>
        </p:nvSpPr>
        <p:spPr>
          <a:xfrm>
            <a:off x="720001" y="720000"/>
            <a:ext cx="10764000" cy="6834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ga-IE" altLang="en-US" sz="3600" dirty="0" smtClean="0">
                <a:latin typeface="Berlin Sans FB" panose="020E0602020502020306" pitchFamily="34" charset="0"/>
              </a:rPr>
              <a:t>Aillte</a:t>
            </a:r>
            <a:endParaRPr lang="ga-IE" altLang="en-US" sz="3600" dirty="0">
              <a:latin typeface="Berlin Sans FB" panose="020E0602020502020306" pitchFamily="34" charset="0"/>
            </a:endParaRPr>
          </a:p>
        </p:txBody>
      </p:sp>
      <p:sp>
        <p:nvSpPr>
          <p:cNvPr id="14" name="Rectangle 13"/>
          <p:cNvSpPr/>
          <p:nvPr/>
        </p:nvSpPr>
        <p:spPr>
          <a:xfrm>
            <a:off x="6543674" y="2436451"/>
            <a:ext cx="4940325" cy="1449216"/>
          </a:xfrm>
          <a:prstGeom prst="rect">
            <a:avLst/>
          </a:prstGeom>
        </p:spPr>
        <p:txBody>
          <a:bodyPr wrap="square" lIns="108000" tIns="108000" rIns="108000" bIns="108000">
            <a:spAutoFit/>
          </a:bodyPr>
          <a:lstStyle/>
          <a:p>
            <a:pPr>
              <a:defRPr/>
            </a:pPr>
            <a:r>
              <a:rPr lang="ga-IE" sz="2000" dirty="0" smtClean="0">
                <a:latin typeface="Tw Cen MT" panose="020B0602020104020603" pitchFamily="34" charset="0"/>
              </a:rPr>
              <a:t>Tugtar </a:t>
            </a:r>
            <a:r>
              <a:rPr lang="ga-IE" sz="2000" b="1" dirty="0" smtClean="0">
                <a:latin typeface="Tw Cen MT" panose="020B0602020104020603" pitchFamily="34" charset="0"/>
              </a:rPr>
              <a:t>aill</a:t>
            </a:r>
            <a:r>
              <a:rPr lang="ga-IE" sz="2000" dirty="0" smtClean="0">
                <a:latin typeface="Tw Cen MT" panose="020B0602020104020603" pitchFamily="34" charset="0"/>
              </a:rPr>
              <a:t> ar thalamh ar an gcósta atá </a:t>
            </a:r>
            <a:br>
              <a:rPr lang="ga-IE" sz="2000" dirty="0" smtClean="0">
                <a:latin typeface="Tw Cen MT" panose="020B0602020104020603" pitchFamily="34" charset="0"/>
              </a:rPr>
            </a:br>
            <a:r>
              <a:rPr lang="ga-IE" sz="2000" dirty="0" smtClean="0">
                <a:latin typeface="Tw Cen MT" panose="020B0602020104020603" pitchFamily="34" charset="0"/>
              </a:rPr>
              <a:t>ag titim le fána ghéar. Tá go leor aillte </a:t>
            </a:r>
            <a:br>
              <a:rPr lang="ga-IE" sz="2000" dirty="0" smtClean="0">
                <a:latin typeface="Tw Cen MT" panose="020B0602020104020603" pitchFamily="34" charset="0"/>
              </a:rPr>
            </a:br>
            <a:r>
              <a:rPr lang="ga-IE" sz="2000" dirty="0" smtClean="0">
                <a:latin typeface="Tw Cen MT" panose="020B0602020104020603" pitchFamily="34" charset="0"/>
              </a:rPr>
              <a:t>le feiceáil timpeall chósta na hÉireann </a:t>
            </a:r>
            <a:br>
              <a:rPr lang="ga-IE" sz="2000" dirty="0" smtClean="0">
                <a:latin typeface="Tw Cen MT" panose="020B0602020104020603" pitchFamily="34" charset="0"/>
              </a:rPr>
            </a:br>
            <a:r>
              <a:rPr lang="ga-IE" sz="2000" dirty="0" smtClean="0">
                <a:latin typeface="Tw Cen MT" panose="020B0602020104020603" pitchFamily="34" charset="0"/>
              </a:rPr>
              <a:t>agus</a:t>
            </a:r>
            <a:r>
              <a:rPr lang="en-US" sz="2000" dirty="0" smtClean="0">
                <a:latin typeface="Tw Cen MT" panose="020B0602020104020603" pitchFamily="34" charset="0"/>
              </a:rPr>
              <a:t> </a:t>
            </a:r>
            <a:r>
              <a:rPr lang="en-US" sz="2000" dirty="0" err="1" smtClean="0">
                <a:latin typeface="Tw Cen MT" panose="020B0602020104020603" pitchFamily="34" charset="0"/>
              </a:rPr>
              <a:t>tá</a:t>
            </a:r>
            <a:r>
              <a:rPr lang="ga-IE" sz="2000" dirty="0" smtClean="0">
                <a:latin typeface="Tw Cen MT" panose="020B0602020104020603" pitchFamily="34" charset="0"/>
              </a:rPr>
              <a:t> cuid acu an-ard agus an-ghéar. </a:t>
            </a:r>
            <a:endParaRPr lang="ga-IE" sz="2000"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6717" y="1300669"/>
            <a:ext cx="3440136" cy="25801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896785" y="3564681"/>
            <a:ext cx="3558262" cy="23769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92846" y="5523823"/>
            <a:ext cx="3048014" cy="369332"/>
          </a:xfrm>
          <a:prstGeom prst="rect">
            <a:avLst/>
          </a:prstGeom>
        </p:spPr>
        <p:txBody>
          <a:bodyPr wrap="none">
            <a:spAutoFit/>
          </a:bodyPr>
          <a:lstStyle/>
          <a:p>
            <a:r>
              <a:rPr lang="ga-IE" dirty="0" smtClean="0">
                <a:solidFill>
                  <a:schemeClr val="bg1"/>
                </a:solidFill>
                <a:latin typeface="Tw Cen MT" panose="020B0602020104020603" pitchFamily="34" charset="0"/>
              </a:rPr>
              <a:t>Sliabh Liag, Co. Dhún na nGall</a:t>
            </a:r>
            <a:r>
              <a:rPr lang="ga-IE" dirty="0" smtClean="0">
                <a:latin typeface="Tw Cen MT" panose="020B0602020104020603" pitchFamily="34" charset="0"/>
              </a:rPr>
              <a:t>.</a:t>
            </a:r>
            <a:endParaRPr lang="ga-IE" dirty="0"/>
          </a:p>
        </p:txBody>
      </p:sp>
      <p:sp>
        <p:nvSpPr>
          <p:cNvPr id="11" name="Rectangle 10"/>
          <p:cNvSpPr/>
          <p:nvPr/>
        </p:nvSpPr>
        <p:spPr>
          <a:xfrm>
            <a:off x="2514648" y="2853664"/>
            <a:ext cx="1920874" cy="646331"/>
          </a:xfrm>
          <a:prstGeom prst="rect">
            <a:avLst/>
          </a:prstGeom>
        </p:spPr>
        <p:txBody>
          <a:bodyPr wrap="square">
            <a:spAutoFit/>
          </a:bodyPr>
          <a:lstStyle/>
          <a:p>
            <a:r>
              <a:rPr lang="ga-IE" dirty="0" smtClean="0">
                <a:solidFill>
                  <a:schemeClr val="bg1"/>
                </a:solidFill>
                <a:latin typeface="Tw Cen MT" panose="020B0602020104020603" pitchFamily="34" charset="0"/>
              </a:rPr>
              <a:t>Aillte an Mhothair, Co. an Chláir</a:t>
            </a:r>
            <a:r>
              <a:rPr lang="ga-IE" dirty="0" smtClean="0">
                <a:latin typeface="Tw Cen MT" panose="020B0602020104020603" pitchFamily="34" charset="0"/>
              </a:rPr>
              <a:t>.</a:t>
            </a:r>
            <a:endParaRPr lang="ga-IE" dirty="0"/>
          </a:p>
        </p:txBody>
      </p:sp>
      <p:sp>
        <p:nvSpPr>
          <p:cNvPr id="12" name="TextBox 11"/>
          <p:cNvSpPr txBox="1"/>
          <p:nvPr/>
        </p:nvSpPr>
        <p:spPr>
          <a:xfrm rot="21020885" flipH="1">
            <a:off x="7384904" y="5289038"/>
            <a:ext cx="3726487" cy="400110"/>
          </a:xfrm>
          <a:prstGeom prst="rect">
            <a:avLst/>
          </a:prstGeom>
          <a:solidFill>
            <a:srgbClr val="26170F"/>
          </a:solidFill>
        </p:spPr>
        <p:style>
          <a:lnRef idx="0">
            <a:schemeClr val="accent1"/>
          </a:lnRef>
          <a:fillRef idx="3">
            <a:schemeClr val="accent1"/>
          </a:fillRef>
          <a:effectRef idx="3">
            <a:schemeClr val="accent1"/>
          </a:effectRef>
          <a:fontRef idx="minor">
            <a:schemeClr val="lt1"/>
          </a:fontRef>
        </p:style>
        <p:txBody>
          <a:bodyPr wrap="square">
            <a:spAutoFit/>
          </a:bodyPr>
          <a:lstStyle/>
          <a:p>
            <a:pPr fontAlgn="auto">
              <a:spcBef>
                <a:spcPts val="0"/>
              </a:spcBef>
              <a:spcAft>
                <a:spcPts val="0"/>
              </a:spcAft>
              <a:defRPr/>
            </a:pPr>
            <a:r>
              <a:rPr lang="ga-IE" sz="2000" dirty="0" smtClean="0">
                <a:latin typeface="Tw Cen MT" panose="020B0602020104020603" pitchFamily="34" charset="0"/>
              </a:rPr>
              <a:t>Conas a chruthaítear aill, meas tú? </a:t>
            </a:r>
            <a:endParaRPr lang="ga-IE" sz="2000" dirty="0">
              <a:latin typeface="Tw Cen MT" panose="020B0602020104020603" pitchFamily="34" charset="0"/>
            </a:endParaRPr>
          </a:p>
        </p:txBody>
      </p:sp>
    </p:spTree>
    <p:extLst>
      <p:ext uri="{BB962C8B-B14F-4D97-AF65-F5344CB8AC3E}">
        <p14:creationId xmlns:p14="http://schemas.microsoft.com/office/powerpoint/2010/main" val="39983134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a:spLocks/>
          </p:cNvSpPr>
          <p:nvPr/>
        </p:nvSpPr>
        <p:spPr>
          <a:xfrm>
            <a:off x="720000" y="540000"/>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sp>
        <p:nvSpPr>
          <p:cNvPr id="5" name="Title 1">
            <a:extLst>
              <a:ext uri="{FF2B5EF4-FFF2-40B4-BE49-F238E27FC236}">
                <a16:creationId xmlns:a16="http://schemas.microsoft.com/office/drawing/2014/main" xmlns="" id="{85DC147D-007C-4E09-B632-C47E0D8CB74F}"/>
              </a:ext>
            </a:extLst>
          </p:cNvPr>
          <p:cNvSpPr txBox="1">
            <a:spLocks/>
          </p:cNvSpPr>
          <p:nvPr/>
        </p:nvSpPr>
        <p:spPr>
          <a:xfrm>
            <a:off x="720000" y="720000"/>
            <a:ext cx="10764000" cy="6817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ga-IE" altLang="en-US" sz="3600" dirty="0" smtClean="0">
                <a:latin typeface="Berlin Sans FB" panose="020E0602020502020306" pitchFamily="34" charset="0"/>
              </a:rPr>
              <a:t>Aillte</a:t>
            </a:r>
            <a:endParaRPr lang="ga-IE" altLang="en-US" sz="3600" dirty="0">
              <a:latin typeface="Berlin Sans FB" panose="020E0602020502020306" pitchFamily="34" charset="0"/>
            </a:endParaRPr>
          </a:p>
        </p:txBody>
      </p:sp>
      <p:sp>
        <p:nvSpPr>
          <p:cNvPr id="7" name="Rectangle 6"/>
          <p:cNvSpPr/>
          <p:nvPr/>
        </p:nvSpPr>
        <p:spPr>
          <a:xfrm>
            <a:off x="5959113" y="1673005"/>
            <a:ext cx="4622000" cy="1756992"/>
          </a:xfrm>
          <a:prstGeom prst="rect">
            <a:avLst/>
          </a:prstGeom>
        </p:spPr>
        <p:txBody>
          <a:bodyPr wrap="square" lIns="108000" tIns="108000" rIns="108000" bIns="108000">
            <a:spAutoFit/>
          </a:bodyPr>
          <a:lstStyle/>
          <a:p>
            <a:pPr eaLnBrk="1" fontAlgn="auto" hangingPunct="1">
              <a:spcBef>
                <a:spcPts val="0"/>
              </a:spcBef>
              <a:spcAft>
                <a:spcPts val="0"/>
              </a:spcAft>
              <a:defRPr/>
            </a:pPr>
            <a:r>
              <a:rPr lang="ga-IE" sz="2000" dirty="0" smtClean="0">
                <a:latin typeface="Tw Cen MT" panose="020B0602020104020603" pitchFamily="34" charset="0"/>
              </a:rPr>
              <a:t>Déantar aill nuair a bhuaileann tonnta in éadan na gcarraigeacha ar an gcósta. Diaidh ar ndiaidh, creimeann an fharraige an charraig agus scuabann sí an charraig chreimthe chun siúil. </a:t>
            </a:r>
            <a:endParaRPr lang="ga-IE" sz="2000" dirty="0"/>
          </a:p>
        </p:txBody>
      </p:sp>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996" r="3189" b="18719"/>
          <a:stretch/>
        </p:blipFill>
        <p:spPr bwMode="auto">
          <a:xfrm>
            <a:off x="2134263" y="3715656"/>
            <a:ext cx="2886529" cy="18723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73" t="-198" r="52658" b="19976"/>
          <a:stretch/>
        </p:blipFill>
        <p:spPr bwMode="auto">
          <a:xfrm>
            <a:off x="2134264" y="1617570"/>
            <a:ext cx="2817889" cy="19844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037753" y="1673005"/>
            <a:ext cx="914400" cy="400110"/>
          </a:xfrm>
          <a:prstGeom prst="rect">
            <a:avLst/>
          </a:prstGeom>
          <a:noFill/>
        </p:spPr>
        <p:txBody>
          <a:bodyPr wrap="square" rtlCol="0">
            <a:spAutoFit/>
          </a:bodyPr>
          <a:lstStyle/>
          <a:p>
            <a:r>
              <a:rPr lang="ga-IE" sz="2000" dirty="0" smtClean="0">
                <a:latin typeface="Tw Cen MT" panose="020B0602020104020603" pitchFamily="34" charset="0"/>
              </a:rPr>
              <a:t>scéimh</a:t>
            </a:r>
            <a:endParaRPr lang="ga-IE" sz="2000" dirty="0">
              <a:latin typeface="Tw Cen MT" panose="020B0602020104020603" pitchFamily="34" charset="0"/>
            </a:endParaRPr>
          </a:p>
        </p:txBody>
      </p:sp>
      <p:cxnSp>
        <p:nvCxnSpPr>
          <p:cNvPr id="15" name="Straight Arrow Connector 14"/>
          <p:cNvCxnSpPr/>
          <p:nvPr/>
        </p:nvCxnSpPr>
        <p:spPr>
          <a:xfrm flipH="1">
            <a:off x="3642855" y="1986307"/>
            <a:ext cx="416230" cy="86808"/>
          </a:xfrm>
          <a:prstGeom prst="straightConnector1">
            <a:avLst/>
          </a:prstGeom>
          <a:ln w="5715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6" name="Rectangle 15"/>
          <p:cNvSpPr/>
          <p:nvPr/>
        </p:nvSpPr>
        <p:spPr>
          <a:xfrm>
            <a:off x="5959113" y="4707325"/>
            <a:ext cx="4766944" cy="1141439"/>
          </a:xfrm>
          <a:prstGeom prst="rect">
            <a:avLst/>
          </a:prstGeom>
        </p:spPr>
        <p:txBody>
          <a:bodyPr wrap="square" lIns="108000" tIns="108000" rIns="108000" bIns="108000">
            <a:spAutoFit/>
          </a:bodyPr>
          <a:lstStyle/>
          <a:p>
            <a:pPr>
              <a:defRPr/>
            </a:pPr>
            <a:r>
              <a:rPr lang="ga-IE" sz="2000" dirty="0">
                <a:latin typeface="Tw Cen MT" panose="020B0602020104020603" pitchFamily="34" charset="0"/>
              </a:rPr>
              <a:t>Leanann an creimeadh agus titeann an scéimh i bhfarraige de bhrí nach bhfuil taca fúithi níos mó. Is mar sin a chruthaítear aill.</a:t>
            </a:r>
            <a:endParaRPr lang="ga-IE" sz="2000" dirty="0"/>
          </a:p>
        </p:txBody>
      </p:sp>
      <p:sp>
        <p:nvSpPr>
          <p:cNvPr id="2" name="TextBox 1"/>
          <p:cNvSpPr txBox="1"/>
          <p:nvPr/>
        </p:nvSpPr>
        <p:spPr>
          <a:xfrm>
            <a:off x="5959113" y="3560515"/>
            <a:ext cx="4622000" cy="1323439"/>
          </a:xfrm>
          <a:prstGeom prst="rect">
            <a:avLst/>
          </a:prstGeom>
          <a:noFill/>
        </p:spPr>
        <p:txBody>
          <a:bodyPr wrap="square" rtlCol="0">
            <a:spAutoFit/>
          </a:bodyPr>
          <a:lstStyle/>
          <a:p>
            <a:r>
              <a:rPr lang="ga-IE" sz="2000" dirty="0">
                <a:latin typeface="Tw Cen MT" panose="020B0602020104020603" pitchFamily="34" charset="0"/>
              </a:rPr>
              <a:t>Mar thoradh ar an bpróiseas sin, déantar </a:t>
            </a:r>
            <a:r>
              <a:rPr lang="ga-IE" sz="2000" b="1" dirty="0">
                <a:latin typeface="Tw Cen MT" panose="020B0602020104020603" pitchFamily="34" charset="0"/>
              </a:rPr>
              <a:t>scéimh</a:t>
            </a:r>
            <a:r>
              <a:rPr lang="ga-IE" sz="2000" dirty="0">
                <a:latin typeface="Tw Cen MT" panose="020B0602020104020603" pitchFamily="34" charset="0"/>
              </a:rPr>
              <a:t>. Is éard is scéimh ann ná gob carraige atá crochta os cionn na farraige.</a:t>
            </a:r>
          </a:p>
          <a:p>
            <a:endParaRPr lang="ga-IE" sz="2000" dirty="0">
              <a:latin typeface="Tw Cen MT" panose="020B0602020104020603" pitchFamily="34" charset="0"/>
            </a:endParaRPr>
          </a:p>
        </p:txBody>
      </p:sp>
    </p:spTree>
    <p:extLst>
      <p:ext uri="{BB962C8B-B14F-4D97-AF65-F5344CB8AC3E}">
        <p14:creationId xmlns:p14="http://schemas.microsoft.com/office/powerpoint/2010/main" val="11868537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14" presetClass="entr" presetSubtype="1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randombar(horizontal)">
                                      <p:cBhvr>
                                        <p:cTn id="2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a:spLocks/>
          </p:cNvSpPr>
          <p:nvPr/>
        </p:nvSpPr>
        <p:spPr>
          <a:xfrm>
            <a:off x="663633" y="507011"/>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sp>
        <p:nvSpPr>
          <p:cNvPr id="6" name="Rectangle 5"/>
          <p:cNvSpPr/>
          <p:nvPr/>
        </p:nvSpPr>
        <p:spPr>
          <a:xfrm>
            <a:off x="5768764" y="2109467"/>
            <a:ext cx="5226958" cy="1141439"/>
          </a:xfrm>
          <a:prstGeom prst="rect">
            <a:avLst/>
          </a:prstGeom>
        </p:spPr>
        <p:txBody>
          <a:bodyPr wrap="square" lIns="108000" tIns="108000" rIns="108000" bIns="108000">
            <a:spAutoFit/>
          </a:bodyPr>
          <a:lstStyle/>
          <a:p>
            <a:pPr eaLnBrk="1" fontAlgn="auto" hangingPunct="1">
              <a:spcBef>
                <a:spcPts val="0"/>
              </a:spcBef>
              <a:spcAft>
                <a:spcPts val="0"/>
              </a:spcAft>
              <a:defRPr/>
            </a:pPr>
            <a:r>
              <a:rPr lang="ga-IE" sz="2000" dirty="0" smtClean="0">
                <a:latin typeface="Tw Cen MT" panose="020B0602020104020603" pitchFamily="34" charset="0"/>
              </a:rPr>
              <a:t>Má leanann an creimeadh ar an bpluais </a:t>
            </a:r>
            <a:br>
              <a:rPr lang="ga-IE" sz="2000" dirty="0" smtClean="0">
                <a:latin typeface="Tw Cen MT" panose="020B0602020104020603" pitchFamily="34" charset="0"/>
              </a:rPr>
            </a:br>
            <a:r>
              <a:rPr lang="ga-IE" sz="2000" dirty="0" smtClean="0">
                <a:latin typeface="Tw Cen MT" panose="020B0602020104020603" pitchFamily="34" charset="0"/>
              </a:rPr>
              <a:t>ar aghaidh ansin, sa dóigh is go ndéantar </a:t>
            </a:r>
            <a:br>
              <a:rPr lang="ga-IE" sz="2000" dirty="0" smtClean="0">
                <a:latin typeface="Tw Cen MT" panose="020B0602020104020603" pitchFamily="34" charset="0"/>
              </a:rPr>
            </a:br>
            <a:r>
              <a:rPr lang="ga-IE" sz="2000" dirty="0" smtClean="0">
                <a:latin typeface="Tw Cen MT" panose="020B0602020104020603" pitchFamily="34" charset="0"/>
              </a:rPr>
              <a:t>poll tríd an gceann tíre, cruthaítear </a:t>
            </a:r>
            <a:r>
              <a:rPr lang="ga-IE" sz="2000" b="1" dirty="0" smtClean="0">
                <a:latin typeface="Tw Cen MT" panose="020B0602020104020603" pitchFamily="34" charset="0"/>
              </a:rPr>
              <a:t>stua mara</a:t>
            </a:r>
            <a:r>
              <a:rPr lang="ga-IE" sz="2000" dirty="0" smtClean="0">
                <a:latin typeface="Tw Cen MT" panose="020B0602020104020603" pitchFamily="34" charset="0"/>
              </a:rPr>
              <a:t>. </a:t>
            </a:r>
            <a:endParaRPr lang="ga-IE" sz="2000" dirty="0"/>
          </a:p>
        </p:txBody>
      </p:sp>
      <p:sp>
        <p:nvSpPr>
          <p:cNvPr id="10" name="Rectangle 9"/>
          <p:cNvSpPr/>
          <p:nvPr/>
        </p:nvSpPr>
        <p:spPr>
          <a:xfrm>
            <a:off x="5768764" y="3240061"/>
            <a:ext cx="5454402" cy="1141439"/>
          </a:xfrm>
          <a:prstGeom prst="rect">
            <a:avLst/>
          </a:prstGeom>
        </p:spPr>
        <p:txBody>
          <a:bodyPr wrap="square" lIns="108000" tIns="108000" rIns="108000" bIns="108000">
            <a:spAutoFit/>
          </a:bodyPr>
          <a:lstStyle/>
          <a:p>
            <a:pPr eaLnBrk="1" fontAlgn="auto" hangingPunct="1">
              <a:spcBef>
                <a:spcPts val="0"/>
              </a:spcBef>
              <a:spcAft>
                <a:spcPts val="0"/>
              </a:spcAft>
              <a:defRPr/>
            </a:pPr>
            <a:r>
              <a:rPr lang="ga-IE" sz="2000" dirty="0" smtClean="0">
                <a:latin typeface="Tw Cen MT" panose="020B0602020104020603" pitchFamily="34" charset="0"/>
              </a:rPr>
              <a:t>Uaireanta titeann barr an stua anuas. </a:t>
            </a:r>
            <a:r>
              <a:rPr lang="ga-IE" sz="2000" b="1" dirty="0" smtClean="0">
                <a:latin typeface="Tw Cen MT" panose="020B0602020104020603" pitchFamily="34" charset="0"/>
              </a:rPr>
              <a:t>Staca farraige </a:t>
            </a:r>
            <a:r>
              <a:rPr lang="ga-IE" sz="2000" dirty="0" smtClean="0">
                <a:latin typeface="Tw Cen MT" panose="020B0602020104020603" pitchFamily="34" charset="0"/>
              </a:rPr>
              <a:t>a thugtar ar an gcuid sin den stua a fhágtar </a:t>
            </a:r>
            <a:r>
              <a:rPr lang="ga-IE" sz="2000" smtClean="0">
                <a:latin typeface="Tw Cen MT" panose="020B0602020104020603" pitchFamily="34" charset="0"/>
              </a:rPr>
              <a:t>ina </a:t>
            </a:r>
            <a:r>
              <a:rPr lang="ga-IE" sz="2000" smtClean="0">
                <a:latin typeface="Tw Cen MT" panose="020B0602020104020603" pitchFamily="34" charset="0"/>
              </a:rPr>
              <a:t>seasamh </a:t>
            </a:r>
            <a:r>
              <a:rPr lang="ga-IE" sz="2000" dirty="0" smtClean="0">
                <a:latin typeface="Tw Cen MT" panose="020B0602020104020603" pitchFamily="34" charset="0"/>
              </a:rPr>
              <a:t>san fharraige. </a:t>
            </a:r>
            <a:endParaRPr lang="ga-IE" sz="2000" dirty="0"/>
          </a:p>
        </p:txBody>
      </p:sp>
      <p:sp>
        <p:nvSpPr>
          <p:cNvPr id="12" name="Rectangle 11"/>
          <p:cNvSpPr/>
          <p:nvPr/>
        </p:nvSpPr>
        <p:spPr>
          <a:xfrm>
            <a:off x="5768763" y="4383005"/>
            <a:ext cx="5280029" cy="833663"/>
          </a:xfrm>
          <a:prstGeom prst="rect">
            <a:avLst/>
          </a:prstGeom>
        </p:spPr>
        <p:txBody>
          <a:bodyPr wrap="square" lIns="108000" tIns="108000" rIns="108000" bIns="108000">
            <a:spAutoFit/>
          </a:bodyPr>
          <a:lstStyle/>
          <a:p>
            <a:pPr eaLnBrk="1" fontAlgn="auto" hangingPunct="1">
              <a:spcBef>
                <a:spcPts val="0"/>
              </a:spcBef>
              <a:spcAft>
                <a:spcPts val="0"/>
              </a:spcAft>
              <a:defRPr/>
            </a:pPr>
            <a:r>
              <a:rPr lang="ga-IE" sz="2000" dirty="0" smtClean="0">
                <a:latin typeface="Tw Cen MT" panose="020B0602020104020603" pitchFamily="34" charset="0"/>
              </a:rPr>
              <a:t>Cruthaítear </a:t>
            </a:r>
            <a:r>
              <a:rPr lang="ga-IE" sz="2000" b="1" dirty="0" smtClean="0">
                <a:latin typeface="Tw Cen MT" panose="020B0602020104020603" pitchFamily="34" charset="0"/>
              </a:rPr>
              <a:t>stumpa farraige </a:t>
            </a:r>
            <a:r>
              <a:rPr lang="ga-IE" sz="2000" dirty="0" smtClean="0">
                <a:latin typeface="Tw Cen MT" panose="020B0602020104020603" pitchFamily="34" charset="0"/>
              </a:rPr>
              <a:t>nuair a dhéanann an fharraige creimeadh ar staca farraige. </a:t>
            </a:r>
            <a:endParaRPr lang="ga-IE" sz="2000" dirty="0"/>
          </a:p>
        </p:txBody>
      </p:sp>
      <p:sp>
        <p:nvSpPr>
          <p:cNvPr id="13" name="Rectangle 12"/>
          <p:cNvSpPr/>
          <p:nvPr/>
        </p:nvSpPr>
        <p:spPr>
          <a:xfrm>
            <a:off x="5768764" y="1312052"/>
            <a:ext cx="5454402" cy="833663"/>
          </a:xfrm>
          <a:prstGeom prst="rect">
            <a:avLst/>
          </a:prstGeom>
        </p:spPr>
        <p:txBody>
          <a:bodyPr wrap="square" lIns="108000" tIns="108000" rIns="108000" bIns="108000">
            <a:spAutoFit/>
          </a:bodyPr>
          <a:lstStyle/>
          <a:p>
            <a:pPr eaLnBrk="1" fontAlgn="auto" hangingPunct="1">
              <a:spcBef>
                <a:spcPts val="0"/>
              </a:spcBef>
              <a:spcAft>
                <a:spcPts val="0"/>
              </a:spcAft>
              <a:defRPr/>
            </a:pPr>
            <a:r>
              <a:rPr lang="ga-IE" sz="2000" dirty="0" smtClean="0">
                <a:latin typeface="Tw Cen MT" panose="020B0602020104020603" pitchFamily="34" charset="0"/>
              </a:rPr>
              <a:t>Déantar </a:t>
            </a:r>
            <a:r>
              <a:rPr lang="ga-IE" sz="2000" b="1" dirty="0" smtClean="0">
                <a:latin typeface="Tw Cen MT" panose="020B0602020104020603" pitchFamily="34" charset="0"/>
              </a:rPr>
              <a:t>pluais</a:t>
            </a:r>
            <a:r>
              <a:rPr lang="ga-IE" sz="2000" dirty="0" smtClean="0">
                <a:latin typeface="Tw Cen MT" panose="020B0602020104020603" pitchFamily="34" charset="0"/>
              </a:rPr>
              <a:t> nuair a chreimeann an fharraige </a:t>
            </a:r>
            <a:r>
              <a:rPr lang="en-US" sz="2000" dirty="0" smtClean="0">
                <a:latin typeface="Tw Cen MT" panose="020B0602020104020603" pitchFamily="34" charset="0"/>
              </a:rPr>
              <a:t/>
            </a:r>
            <a:br>
              <a:rPr lang="en-US" sz="2000" dirty="0" smtClean="0">
                <a:latin typeface="Tw Cen MT" panose="020B0602020104020603" pitchFamily="34" charset="0"/>
              </a:rPr>
            </a:br>
            <a:r>
              <a:rPr lang="ga-IE" sz="2000" dirty="0" smtClean="0">
                <a:latin typeface="Tw Cen MT" panose="020B0602020104020603" pitchFamily="34" charset="0"/>
              </a:rPr>
              <a:t>an charraig ag bun aille</a:t>
            </a:r>
            <a:r>
              <a:rPr lang="ga-IE" sz="2000" b="1" dirty="0" smtClean="0">
                <a:latin typeface="Tw Cen MT" panose="020B0602020104020603" pitchFamily="34" charset="0"/>
              </a:rPr>
              <a:t>.</a:t>
            </a:r>
            <a:r>
              <a:rPr lang="ga-IE" sz="2000" dirty="0" smtClean="0">
                <a:latin typeface="Tw Cen MT" panose="020B0602020104020603" pitchFamily="34" charset="0"/>
              </a:rPr>
              <a:t> </a:t>
            </a:r>
            <a:endParaRPr lang="ga-IE" sz="2000" dirty="0"/>
          </a:p>
        </p:txBody>
      </p:sp>
      <p:sp>
        <p:nvSpPr>
          <p:cNvPr id="14" name="TextBox 13"/>
          <p:cNvSpPr txBox="1"/>
          <p:nvPr/>
        </p:nvSpPr>
        <p:spPr>
          <a:xfrm>
            <a:off x="1231935" y="5216668"/>
            <a:ext cx="914400" cy="400110"/>
          </a:xfrm>
          <a:prstGeom prst="rect">
            <a:avLst/>
          </a:prstGeom>
          <a:noFill/>
        </p:spPr>
        <p:txBody>
          <a:bodyPr wrap="square" rtlCol="0">
            <a:spAutoFit/>
          </a:bodyPr>
          <a:lstStyle/>
          <a:p>
            <a:r>
              <a:rPr lang="ga-IE" sz="2000" dirty="0" smtClean="0">
                <a:latin typeface="Tw Cen MT" panose="020B0602020104020603" pitchFamily="34" charset="0"/>
              </a:rPr>
              <a:t>Pluais</a:t>
            </a:r>
            <a:endParaRPr lang="ga-IE" sz="2000" dirty="0">
              <a:latin typeface="Tw Cen MT" panose="020B0602020104020603" pitchFamily="34" charset="0"/>
            </a:endParaRPr>
          </a:p>
        </p:txBody>
      </p:sp>
      <p:sp>
        <p:nvSpPr>
          <p:cNvPr id="16" name="TextBox 15"/>
          <p:cNvSpPr txBox="1"/>
          <p:nvPr/>
        </p:nvSpPr>
        <p:spPr>
          <a:xfrm>
            <a:off x="2433676" y="5203506"/>
            <a:ext cx="914400" cy="707886"/>
          </a:xfrm>
          <a:prstGeom prst="rect">
            <a:avLst/>
          </a:prstGeom>
          <a:noFill/>
        </p:spPr>
        <p:txBody>
          <a:bodyPr wrap="square" rtlCol="0">
            <a:spAutoFit/>
          </a:bodyPr>
          <a:lstStyle/>
          <a:p>
            <a:r>
              <a:rPr lang="ga-IE" sz="2000" dirty="0" smtClean="0">
                <a:latin typeface="Tw Cen MT" panose="020B0602020104020603" pitchFamily="34" charset="0"/>
              </a:rPr>
              <a:t>Stua mara</a:t>
            </a:r>
            <a:endParaRPr lang="ga-IE" sz="2000" dirty="0">
              <a:latin typeface="Tw Cen MT" panose="020B0602020104020603" pitchFamily="34" charset="0"/>
            </a:endParaRPr>
          </a:p>
        </p:txBody>
      </p:sp>
      <p:sp>
        <p:nvSpPr>
          <p:cNvPr id="18" name="TextBox 17"/>
          <p:cNvSpPr txBox="1"/>
          <p:nvPr/>
        </p:nvSpPr>
        <p:spPr>
          <a:xfrm>
            <a:off x="3818350" y="5205735"/>
            <a:ext cx="1136554" cy="707886"/>
          </a:xfrm>
          <a:prstGeom prst="rect">
            <a:avLst/>
          </a:prstGeom>
          <a:noFill/>
        </p:spPr>
        <p:txBody>
          <a:bodyPr wrap="square" rtlCol="0">
            <a:spAutoFit/>
          </a:bodyPr>
          <a:lstStyle/>
          <a:p>
            <a:r>
              <a:rPr lang="ga-IE" sz="2000" dirty="0" smtClean="0">
                <a:latin typeface="Tw Cen MT" panose="020B0602020104020603" pitchFamily="34" charset="0"/>
              </a:rPr>
              <a:t>Staca farraige</a:t>
            </a:r>
            <a:endParaRPr lang="ga-IE" sz="2000" dirty="0">
              <a:latin typeface="Tw Cen MT" panose="020B0602020104020603" pitchFamily="34" charset="0"/>
            </a:endParaRPr>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81462" y="1856677"/>
            <a:ext cx="1709365" cy="114185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803543" y="5205735"/>
            <a:ext cx="1170384" cy="707886"/>
          </a:xfrm>
          <a:prstGeom prst="rect">
            <a:avLst/>
          </a:prstGeom>
          <a:noFill/>
        </p:spPr>
        <p:txBody>
          <a:bodyPr wrap="square" rtlCol="0">
            <a:spAutoFit/>
          </a:bodyPr>
          <a:lstStyle/>
          <a:p>
            <a:r>
              <a:rPr lang="ga-IE" sz="2000" dirty="0" smtClean="0">
                <a:latin typeface="Tw Cen MT" panose="020B0602020104020603" pitchFamily="34" charset="0"/>
              </a:rPr>
              <a:t>Stumpa farraige</a:t>
            </a:r>
            <a:endParaRPr lang="ga-IE" sz="2000" dirty="0">
              <a:latin typeface="Tw Cen MT" panose="020B0602020104020603" pitchFamily="34" charset="0"/>
            </a:endParaRPr>
          </a:p>
        </p:txBody>
      </p:sp>
      <p:pic>
        <p:nvPicPr>
          <p:cNvPr id="2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572204" y="1808697"/>
            <a:ext cx="1816531" cy="1217075"/>
          </a:xfrm>
          <a:prstGeom prst="roundRect">
            <a:avLst>
              <a:gd name="adj" fmla="val 8084"/>
            </a:avLst>
          </a:prstGeom>
          <a:solidFill>
            <a:srgbClr val="FFFFFF">
              <a:shade val="85000"/>
            </a:srgbClr>
          </a:solidFill>
          <a:ln>
            <a:noFill/>
          </a:ln>
          <a:effectLst/>
          <a:extLst/>
        </p:spPr>
      </p:pic>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147339" y="3607067"/>
            <a:ext cx="1935051" cy="1292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453684" y="3553299"/>
            <a:ext cx="1999762" cy="1335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8350" y="3017679"/>
            <a:ext cx="1324237" cy="369332"/>
          </a:xfrm>
          <a:prstGeom prst="rect">
            <a:avLst/>
          </a:prstGeom>
          <a:noFill/>
        </p:spPr>
        <p:txBody>
          <a:bodyPr wrap="square" rtlCol="0">
            <a:spAutoFit/>
          </a:bodyPr>
          <a:lstStyle/>
          <a:p>
            <a:r>
              <a:rPr lang="ga-IE" dirty="0" smtClean="0">
                <a:latin typeface="Tw Cen MT" panose="020B0602020104020603" pitchFamily="34" charset="0"/>
              </a:rPr>
              <a:t>Stua mara</a:t>
            </a:r>
            <a:endParaRPr lang="ga-IE" dirty="0">
              <a:latin typeface="Tw Cen MT" panose="020B0602020104020603" pitchFamily="34" charset="0"/>
            </a:endParaRPr>
          </a:p>
        </p:txBody>
      </p:sp>
      <p:sp>
        <p:nvSpPr>
          <p:cNvPr id="26" name="TextBox 25"/>
          <p:cNvSpPr txBox="1"/>
          <p:nvPr/>
        </p:nvSpPr>
        <p:spPr>
          <a:xfrm>
            <a:off x="1504771" y="3072014"/>
            <a:ext cx="1135164" cy="369332"/>
          </a:xfrm>
          <a:prstGeom prst="rect">
            <a:avLst/>
          </a:prstGeom>
          <a:noFill/>
        </p:spPr>
        <p:txBody>
          <a:bodyPr wrap="square" rtlCol="0">
            <a:spAutoFit/>
          </a:bodyPr>
          <a:lstStyle/>
          <a:p>
            <a:pPr algn="ctr"/>
            <a:r>
              <a:rPr lang="ga-IE" dirty="0" smtClean="0">
                <a:latin typeface="Tw Cen MT" panose="020B0602020104020603" pitchFamily="34" charset="0"/>
              </a:rPr>
              <a:t>Pluais</a:t>
            </a:r>
            <a:endParaRPr lang="ga-IE" dirty="0">
              <a:latin typeface="Tw Cen MT" panose="020B0602020104020603" pitchFamily="34" charset="0"/>
            </a:endParaRPr>
          </a:p>
        </p:txBody>
      </p:sp>
      <p:sp>
        <p:nvSpPr>
          <p:cNvPr id="27" name="TextBox 26"/>
          <p:cNvSpPr txBox="1"/>
          <p:nvPr/>
        </p:nvSpPr>
        <p:spPr>
          <a:xfrm>
            <a:off x="1147339" y="4898054"/>
            <a:ext cx="1997993" cy="369332"/>
          </a:xfrm>
          <a:prstGeom prst="rect">
            <a:avLst/>
          </a:prstGeom>
          <a:noFill/>
        </p:spPr>
        <p:txBody>
          <a:bodyPr wrap="square" rtlCol="0">
            <a:spAutoFit/>
          </a:bodyPr>
          <a:lstStyle/>
          <a:p>
            <a:pPr algn="ctr"/>
            <a:r>
              <a:rPr lang="ga-IE" dirty="0" smtClean="0">
                <a:latin typeface="Tw Cen MT" panose="020B0602020104020603" pitchFamily="34" charset="0"/>
              </a:rPr>
              <a:t>Stumpa farraige</a:t>
            </a:r>
            <a:endParaRPr lang="ga-IE" dirty="0">
              <a:latin typeface="Tw Cen MT" panose="020B0602020104020603" pitchFamily="34" charset="0"/>
            </a:endParaRPr>
          </a:p>
        </p:txBody>
      </p:sp>
      <p:sp>
        <p:nvSpPr>
          <p:cNvPr id="28" name="TextBox 27"/>
          <p:cNvSpPr txBox="1"/>
          <p:nvPr/>
        </p:nvSpPr>
        <p:spPr>
          <a:xfrm>
            <a:off x="3734441" y="4897203"/>
            <a:ext cx="1558461" cy="369332"/>
          </a:xfrm>
          <a:prstGeom prst="rect">
            <a:avLst/>
          </a:prstGeom>
          <a:noFill/>
        </p:spPr>
        <p:txBody>
          <a:bodyPr wrap="square" rtlCol="0">
            <a:spAutoFit/>
          </a:bodyPr>
          <a:lstStyle/>
          <a:p>
            <a:pPr algn="ctr"/>
            <a:r>
              <a:rPr lang="ga-IE" dirty="0" smtClean="0">
                <a:latin typeface="Tw Cen MT" panose="020B0602020104020603" pitchFamily="34" charset="0"/>
              </a:rPr>
              <a:t>Staca farraige</a:t>
            </a:r>
            <a:endParaRPr lang="ga-IE" dirty="0">
              <a:latin typeface="Tw Cen MT" panose="020B0602020104020603" pitchFamily="34" charset="0"/>
            </a:endParaRPr>
          </a:p>
        </p:txBody>
      </p:sp>
      <p:cxnSp>
        <p:nvCxnSpPr>
          <p:cNvPr id="4" name="Straight Arrow Connector 3"/>
          <p:cNvCxnSpPr/>
          <p:nvPr/>
        </p:nvCxnSpPr>
        <p:spPr>
          <a:xfrm>
            <a:off x="3072234" y="2417235"/>
            <a:ext cx="38145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42587" y="3075275"/>
            <a:ext cx="0" cy="36607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3167596" y="4202206"/>
            <a:ext cx="190725" cy="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959019" y="1342950"/>
            <a:ext cx="4607880" cy="386980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flipV="1">
            <a:off x="4268106" y="4313300"/>
            <a:ext cx="26952" cy="972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040000" y="4312064"/>
            <a:ext cx="0" cy="972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783828" y="3426957"/>
            <a:ext cx="0" cy="1872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649370" y="4202206"/>
            <a:ext cx="0" cy="1080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487969" y="2992329"/>
            <a:ext cx="778250" cy="369332"/>
          </a:xfrm>
          <a:prstGeom prst="line">
            <a:avLst/>
          </a:prstGeom>
          <a:ln w="25400">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38277" y="2675165"/>
            <a:ext cx="1378752" cy="400110"/>
          </a:xfrm>
          <a:prstGeom prst="rect">
            <a:avLst/>
          </a:prstGeom>
          <a:noFill/>
        </p:spPr>
        <p:txBody>
          <a:bodyPr wrap="square" rtlCol="0">
            <a:spAutoFit/>
          </a:bodyPr>
          <a:lstStyle/>
          <a:p>
            <a:r>
              <a:rPr lang="en-US" sz="2000" dirty="0" err="1">
                <a:latin typeface="Tw Cen MT" panose="020B0602020104020603" pitchFamily="34" charset="0"/>
              </a:rPr>
              <a:t>Ceann</a:t>
            </a:r>
            <a:r>
              <a:rPr lang="en-US" sz="2000" dirty="0">
                <a:latin typeface="Tw Cen MT" panose="020B0602020104020603" pitchFamily="34" charset="0"/>
              </a:rPr>
              <a:t> </a:t>
            </a:r>
            <a:r>
              <a:rPr lang="en-US" sz="2000" dirty="0" err="1">
                <a:latin typeface="Tw Cen MT" panose="020B0602020104020603" pitchFamily="34" charset="0"/>
              </a:rPr>
              <a:t>tíre</a:t>
            </a:r>
            <a:endParaRPr lang="ga-IE" sz="2000" dirty="0">
              <a:latin typeface="Tw Cen MT" panose="020B0602020104020603" pitchFamily="34" charset="0"/>
            </a:endParaRPr>
          </a:p>
        </p:txBody>
      </p:sp>
    </p:spTree>
    <p:extLst>
      <p:ext uri="{BB962C8B-B14F-4D97-AF65-F5344CB8AC3E}">
        <p14:creationId xmlns:p14="http://schemas.microsoft.com/office/powerpoint/2010/main" val="27130374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par>
                          <p:cTn id="32" fill="hold">
                            <p:stCondLst>
                              <p:cond delay="500"/>
                            </p:stCondLst>
                            <p:childTnLst>
                              <p:par>
                                <p:cTn id="33" presetID="42"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53" presetClass="entr" presetSubtype="16"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500"/>
                                        <p:tgtEl>
                                          <p:spTgt spid="12"/>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16" presetClass="entr" presetSubtype="21"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6"/>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5"/>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8"/>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9"/>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050"/>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7"/>
                                        </p:tgtEl>
                                        <p:attrNameLst>
                                          <p:attrName>style.visibility</p:attrName>
                                        </p:attrNameLst>
                                      </p:cBhvr>
                                      <p:to>
                                        <p:strVal val="hidden"/>
                                      </p:to>
                                    </p:set>
                                  </p:childTnLst>
                                </p:cTn>
                              </p:par>
                              <p:par>
                                <p:cTn id="81" presetID="22" presetClass="entr" presetSubtype="4" fill="hold"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down)">
                                      <p:cBhvr>
                                        <p:cTn id="83" dur="500"/>
                                        <p:tgtEl>
                                          <p:spTgt spid="21"/>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ppt_w</p:attrName>
                                        </p:attrNameLst>
                                      </p:cBhvr>
                                      <p:tavLst>
                                        <p:tav tm="0">
                                          <p:val>
                                            <p:fltVal val="0"/>
                                          </p:val>
                                        </p:tav>
                                        <p:tav tm="100000">
                                          <p:val>
                                            <p:strVal val="#ppt_w"/>
                                          </p:val>
                                        </p:tav>
                                      </p:tavLst>
                                    </p:anim>
                                    <p:anim calcmode="lin" valueType="num">
                                      <p:cBhvr>
                                        <p:cTn id="87" dur="500" fill="hold"/>
                                        <p:tgtEl>
                                          <p:spTgt spid="26"/>
                                        </p:tgtEl>
                                        <p:attrNameLst>
                                          <p:attrName>ppt_h</p:attrName>
                                        </p:attrNameLst>
                                      </p:cBhvr>
                                      <p:tavLst>
                                        <p:tav tm="0">
                                          <p:val>
                                            <p:fltVal val="0"/>
                                          </p:val>
                                        </p:tav>
                                        <p:tav tm="100000">
                                          <p:val>
                                            <p:strVal val="#ppt_h"/>
                                          </p:val>
                                        </p:tav>
                                      </p:tavLst>
                                    </p:anim>
                                    <p:animEffect transition="in" filter="fade">
                                      <p:cBhvr>
                                        <p:cTn id="88" dur="500"/>
                                        <p:tgtEl>
                                          <p:spTgt spid="26"/>
                                        </p:tgtEl>
                                      </p:cBhvr>
                                    </p:animEffect>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wipe(left)">
                                      <p:cBhvr>
                                        <p:cTn id="92" dur="500"/>
                                        <p:tgtEl>
                                          <p:spTgt spid="4"/>
                                        </p:tgtEl>
                                      </p:cBhvr>
                                    </p:animEffect>
                                  </p:childTnLst>
                                </p:cTn>
                              </p:par>
                            </p:childTnLst>
                          </p:cTn>
                        </p:par>
                        <p:par>
                          <p:cTn id="93" fill="hold">
                            <p:stCondLst>
                              <p:cond delay="1000"/>
                            </p:stCondLst>
                            <p:childTnLst>
                              <p:par>
                                <p:cTn id="94" presetID="22" presetClass="entr" presetSubtype="4" fill="hold"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down)">
                                      <p:cBhvr>
                                        <p:cTn id="96" dur="500"/>
                                        <p:tgtEl>
                                          <p:spTgt spid="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1500"/>
                            </p:stCondLst>
                            <p:childTnLst>
                              <p:par>
                                <p:cTn id="103" presetID="22" presetClass="entr" presetSubtype="1" fill="hold"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ipe(up)">
                                      <p:cBhvr>
                                        <p:cTn id="105" dur="500"/>
                                        <p:tgtEl>
                                          <p:spTgt spid="29"/>
                                        </p:tgtEl>
                                      </p:cBhvr>
                                    </p:animEffect>
                                  </p:childTnLst>
                                </p:cTn>
                              </p:par>
                            </p:childTnLst>
                          </p:cTn>
                        </p:par>
                        <p:par>
                          <p:cTn id="106" fill="hold">
                            <p:stCondLst>
                              <p:cond delay="2000"/>
                            </p:stCondLst>
                            <p:childTnLst>
                              <p:par>
                                <p:cTn id="107" presetID="22" presetClass="entr" presetSubtype="4" fill="hold" nodeType="after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wipe(down)">
                                      <p:cBhvr>
                                        <p:cTn id="109" dur="500"/>
                                        <p:tgtEl>
                                          <p:spTgt spid="24"/>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500" fill="hold"/>
                                        <p:tgtEl>
                                          <p:spTgt spid="28"/>
                                        </p:tgtEl>
                                        <p:attrNameLst>
                                          <p:attrName>ppt_w</p:attrName>
                                        </p:attrNameLst>
                                      </p:cBhvr>
                                      <p:tavLst>
                                        <p:tav tm="0">
                                          <p:val>
                                            <p:fltVal val="0"/>
                                          </p:val>
                                        </p:tav>
                                        <p:tav tm="100000">
                                          <p:val>
                                            <p:strVal val="#ppt_w"/>
                                          </p:val>
                                        </p:tav>
                                      </p:tavLst>
                                    </p:anim>
                                    <p:anim calcmode="lin" valueType="num">
                                      <p:cBhvr>
                                        <p:cTn id="113" dur="500" fill="hold"/>
                                        <p:tgtEl>
                                          <p:spTgt spid="28"/>
                                        </p:tgtEl>
                                        <p:attrNameLst>
                                          <p:attrName>ppt_h</p:attrName>
                                        </p:attrNameLst>
                                      </p:cBhvr>
                                      <p:tavLst>
                                        <p:tav tm="0">
                                          <p:val>
                                            <p:fltVal val="0"/>
                                          </p:val>
                                        </p:tav>
                                        <p:tav tm="100000">
                                          <p:val>
                                            <p:strVal val="#ppt_h"/>
                                          </p:val>
                                        </p:tav>
                                      </p:tavLst>
                                    </p:anim>
                                    <p:animEffect transition="in" filter="fade">
                                      <p:cBhvr>
                                        <p:cTn id="114" dur="500"/>
                                        <p:tgtEl>
                                          <p:spTgt spid="28"/>
                                        </p:tgtEl>
                                      </p:cBhvr>
                                    </p:animEffect>
                                  </p:childTnLst>
                                </p:cTn>
                              </p:par>
                            </p:childTnLst>
                          </p:cTn>
                        </p:par>
                        <p:par>
                          <p:cTn id="115" fill="hold">
                            <p:stCondLst>
                              <p:cond delay="2500"/>
                            </p:stCondLst>
                            <p:childTnLst>
                              <p:par>
                                <p:cTn id="116" presetID="22" presetClass="entr" presetSubtype="2" fill="hold" nodeType="after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wipe(right)">
                                      <p:cBhvr>
                                        <p:cTn id="118" dur="500"/>
                                        <p:tgtEl>
                                          <p:spTgt spid="30"/>
                                        </p:tgtEl>
                                      </p:cBhvr>
                                    </p:animEffect>
                                  </p:childTnLst>
                                </p:cTn>
                              </p:par>
                            </p:childTnLst>
                          </p:cTn>
                        </p:par>
                        <p:par>
                          <p:cTn id="119" fill="hold">
                            <p:stCondLst>
                              <p:cond delay="3000"/>
                            </p:stCondLst>
                            <p:childTnLst>
                              <p:par>
                                <p:cTn id="120" presetID="22" presetClass="entr" presetSubtype="4"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wipe(down)">
                                      <p:cBhvr>
                                        <p:cTn id="122" dur="500"/>
                                        <p:tgtEl>
                                          <p:spTgt spid="23"/>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27"/>
                                        </p:tgtEl>
                                        <p:attrNameLst>
                                          <p:attrName>style.visibility</p:attrName>
                                        </p:attrNameLst>
                                      </p:cBhvr>
                                      <p:to>
                                        <p:strVal val="visible"/>
                                      </p:to>
                                    </p:set>
                                    <p:anim calcmode="lin" valueType="num">
                                      <p:cBhvr>
                                        <p:cTn id="125" dur="500" fill="hold"/>
                                        <p:tgtEl>
                                          <p:spTgt spid="27"/>
                                        </p:tgtEl>
                                        <p:attrNameLst>
                                          <p:attrName>ppt_w</p:attrName>
                                        </p:attrNameLst>
                                      </p:cBhvr>
                                      <p:tavLst>
                                        <p:tav tm="0">
                                          <p:val>
                                            <p:fltVal val="0"/>
                                          </p:val>
                                        </p:tav>
                                        <p:tav tm="100000">
                                          <p:val>
                                            <p:strVal val="#ppt_w"/>
                                          </p:val>
                                        </p:tav>
                                      </p:tavLst>
                                    </p:anim>
                                    <p:anim calcmode="lin" valueType="num">
                                      <p:cBhvr>
                                        <p:cTn id="126" dur="500" fill="hold"/>
                                        <p:tgtEl>
                                          <p:spTgt spid="27"/>
                                        </p:tgtEl>
                                        <p:attrNameLst>
                                          <p:attrName>ppt_h</p:attrName>
                                        </p:attrNameLst>
                                      </p:cBhvr>
                                      <p:tavLst>
                                        <p:tav tm="0">
                                          <p:val>
                                            <p:fltVal val="0"/>
                                          </p:val>
                                        </p:tav>
                                        <p:tav tm="100000">
                                          <p:val>
                                            <p:strVal val="#ppt_h"/>
                                          </p:val>
                                        </p:tav>
                                      </p:tavLst>
                                    </p:anim>
                                    <p:animEffect transition="in" filter="fade">
                                      <p:cBhvr>
                                        <p:cTn id="1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4" grpId="0"/>
      <p:bldP spid="14" grpId="1"/>
      <p:bldP spid="16" grpId="0"/>
      <p:bldP spid="16" grpId="1"/>
      <p:bldP spid="18" grpId="0"/>
      <p:bldP spid="18" grpId="1"/>
      <p:bldP spid="20" grpId="0"/>
      <p:bldP spid="20" grpId="1"/>
      <p:bldP spid="2" grpId="0"/>
      <p:bldP spid="26" grpId="0"/>
      <p:bldP spid="27" grpId="0"/>
      <p:bldP spid="28"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a:spLocks/>
          </p:cNvSpPr>
          <p:nvPr/>
        </p:nvSpPr>
        <p:spPr>
          <a:xfrm>
            <a:off x="707300" y="540000"/>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8740" y="1556688"/>
            <a:ext cx="5587144" cy="37266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xmlns="" id="{85DC147D-007C-4E09-B632-C47E0D8CB74F}"/>
              </a:ext>
            </a:extLst>
          </p:cNvPr>
          <p:cNvSpPr txBox="1">
            <a:spLocks/>
          </p:cNvSpPr>
          <p:nvPr/>
        </p:nvSpPr>
        <p:spPr>
          <a:xfrm>
            <a:off x="720000" y="720000"/>
            <a:ext cx="10764000" cy="6834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ga-IE" altLang="en-US" sz="3600" dirty="0" smtClean="0">
                <a:latin typeface="Berlin Sans FB" panose="020E0602020502020306" pitchFamily="34" charset="0"/>
              </a:rPr>
              <a:t>Cinn Tíre agus Bánna</a:t>
            </a:r>
            <a:endParaRPr lang="ga-IE" altLang="en-US" sz="3600" dirty="0">
              <a:latin typeface="Berlin Sans FB" panose="020E0602020502020306" pitchFamily="34" charset="0"/>
            </a:endParaRPr>
          </a:p>
        </p:txBody>
      </p:sp>
      <p:sp>
        <p:nvSpPr>
          <p:cNvPr id="7" name="Rectangle 6"/>
          <p:cNvSpPr/>
          <p:nvPr/>
        </p:nvSpPr>
        <p:spPr>
          <a:xfrm>
            <a:off x="6863952" y="2993095"/>
            <a:ext cx="4464448" cy="1141439"/>
          </a:xfrm>
          <a:prstGeom prst="rect">
            <a:avLst/>
          </a:prstGeom>
        </p:spPr>
        <p:txBody>
          <a:bodyPr wrap="square" lIns="108000" tIns="108000" rIns="108000" bIns="108000">
            <a:spAutoFit/>
          </a:bodyPr>
          <a:lstStyle/>
          <a:p>
            <a:pPr>
              <a:defRPr/>
            </a:pPr>
            <a:r>
              <a:rPr lang="ga-IE" sz="2000" dirty="0" smtClean="0">
                <a:latin typeface="Tw Cen MT" panose="020B0602020104020603" pitchFamily="34" charset="0"/>
              </a:rPr>
              <a:t>Tugtar </a:t>
            </a:r>
            <a:r>
              <a:rPr lang="ga-IE" sz="2000" b="1" dirty="0" smtClean="0">
                <a:latin typeface="Tw Cen MT" panose="020B0602020104020603" pitchFamily="34" charset="0"/>
              </a:rPr>
              <a:t>cuan</a:t>
            </a:r>
            <a:r>
              <a:rPr lang="ga-IE" sz="2000" dirty="0" smtClean="0">
                <a:latin typeface="Tw Cen MT" panose="020B0602020104020603" pitchFamily="34" charset="0"/>
              </a:rPr>
              <a:t> nó </a:t>
            </a:r>
            <a:r>
              <a:rPr lang="ga-IE" sz="2000" b="1" dirty="0" smtClean="0">
                <a:latin typeface="Tw Cen MT" panose="020B0602020104020603" pitchFamily="34" charset="0"/>
              </a:rPr>
              <a:t>bá</a:t>
            </a:r>
            <a:r>
              <a:rPr lang="ga-IE" sz="2000" dirty="0" smtClean="0">
                <a:latin typeface="Tw Cen MT" panose="020B0602020104020603" pitchFamily="34" charset="0"/>
              </a:rPr>
              <a:t> ar oscailt chuar sa chósta, áit a bhfuil talamh thart timpeall ar an bhfarraige ar thrí thaobh. </a:t>
            </a:r>
            <a:endParaRPr lang="ga-IE" sz="2000" dirty="0">
              <a:latin typeface="Tw Cen MT" panose="020B0602020104020603" pitchFamily="34" charset="0"/>
            </a:endParaRPr>
          </a:p>
        </p:txBody>
      </p:sp>
      <p:sp>
        <p:nvSpPr>
          <p:cNvPr id="9" name="TextBox 8"/>
          <p:cNvSpPr txBox="1"/>
          <p:nvPr/>
        </p:nvSpPr>
        <p:spPr>
          <a:xfrm>
            <a:off x="3971874" y="3664622"/>
            <a:ext cx="914400" cy="400110"/>
          </a:xfrm>
          <a:prstGeom prst="rect">
            <a:avLst/>
          </a:prstGeom>
          <a:noFill/>
        </p:spPr>
        <p:txBody>
          <a:bodyPr wrap="square" rtlCol="0">
            <a:spAutoFit/>
          </a:bodyPr>
          <a:lstStyle/>
          <a:p>
            <a:r>
              <a:rPr lang="ga-IE" sz="2000" dirty="0" smtClean="0">
                <a:solidFill>
                  <a:schemeClr val="bg1"/>
                </a:solidFill>
                <a:latin typeface="Tw Cen MT" panose="020B0602020104020603" pitchFamily="34" charset="0"/>
              </a:rPr>
              <a:t>bá</a:t>
            </a:r>
            <a:endParaRPr lang="ga-IE" sz="2000" dirty="0">
              <a:solidFill>
                <a:schemeClr val="bg1"/>
              </a:solidFill>
              <a:latin typeface="Tw Cen MT" panose="020B0602020104020603" pitchFamily="34" charset="0"/>
            </a:endParaRPr>
          </a:p>
        </p:txBody>
      </p:sp>
      <p:sp>
        <p:nvSpPr>
          <p:cNvPr id="10" name="TextBox 9"/>
          <p:cNvSpPr txBox="1">
            <a:spLocks noChangeArrowheads="1"/>
          </p:cNvSpPr>
          <p:nvPr/>
        </p:nvSpPr>
        <p:spPr bwMode="auto">
          <a:xfrm>
            <a:off x="6863952" y="1667400"/>
            <a:ext cx="4333970" cy="1015663"/>
          </a:xfrm>
          <a:prstGeom prst="rect">
            <a:avLst/>
          </a:prstGeom>
          <a:noFill/>
          <a:ln w="9525">
            <a:noFill/>
            <a:miter lim="800000"/>
            <a:headEnd/>
            <a:tailEnd/>
          </a:ln>
        </p:spPr>
        <p:txBody>
          <a:bodyPr wrap="square">
            <a:spAutoFit/>
          </a:bodyPr>
          <a:lstStyle/>
          <a:p>
            <a:r>
              <a:rPr lang="ga-IE" altLang="en-US" sz="2000" dirty="0" smtClean="0">
                <a:latin typeface="Tw Cen MT" panose="020B0602020104020603" pitchFamily="34" charset="0"/>
              </a:rPr>
              <a:t>Tugtar </a:t>
            </a:r>
            <a:r>
              <a:rPr lang="ga-IE" altLang="en-US" sz="2000" b="1" dirty="0" smtClean="0">
                <a:latin typeface="Tw Cen MT" panose="020B0602020104020603" pitchFamily="34" charset="0"/>
              </a:rPr>
              <a:t>ceann tíre </a:t>
            </a:r>
            <a:r>
              <a:rPr lang="ga-IE" altLang="en-US" sz="2000" dirty="0" smtClean="0">
                <a:latin typeface="Tw Cen MT" panose="020B0602020104020603" pitchFamily="34" charset="0"/>
              </a:rPr>
              <a:t>ar phíosa </a:t>
            </a:r>
            <a:r>
              <a:rPr lang="en-US" altLang="en-US" sz="2000" dirty="0" err="1" smtClean="0">
                <a:latin typeface="Tw Cen MT" panose="020B0602020104020603" pitchFamily="34" charset="0"/>
              </a:rPr>
              <a:t>talún</a:t>
            </a:r>
            <a:r>
              <a:rPr lang="ga-IE" altLang="en-US" sz="2000" dirty="0" smtClean="0">
                <a:latin typeface="Tw Cen MT" panose="020B0602020104020603" pitchFamily="34" charset="0"/>
              </a:rPr>
              <a:t/>
            </a:r>
            <a:br>
              <a:rPr lang="ga-IE" altLang="en-US" sz="2000" dirty="0" smtClean="0">
                <a:latin typeface="Tw Cen MT" panose="020B0602020104020603" pitchFamily="34" charset="0"/>
              </a:rPr>
            </a:br>
            <a:r>
              <a:rPr lang="ga-IE" altLang="en-US" sz="2000" dirty="0" smtClean="0">
                <a:latin typeface="Tw Cen MT" panose="020B0602020104020603" pitchFamily="34" charset="0"/>
              </a:rPr>
              <a:t>a ghobann amach san fharraige. </a:t>
            </a:r>
            <a:br>
              <a:rPr lang="ga-IE" altLang="en-US" sz="2000" dirty="0" smtClean="0">
                <a:latin typeface="Tw Cen MT" panose="020B0602020104020603" pitchFamily="34" charset="0"/>
              </a:rPr>
            </a:br>
            <a:r>
              <a:rPr lang="ga-IE" altLang="en-US" sz="2000" dirty="0" smtClean="0">
                <a:latin typeface="Tw Cen MT" panose="020B0602020104020603" pitchFamily="34" charset="0"/>
              </a:rPr>
              <a:t>Bíonn uisce ar thrí thaobh de. </a:t>
            </a:r>
            <a:endParaRPr lang="ga-IE" altLang="en-US" sz="2000" dirty="0">
              <a:latin typeface="Tw Cen MT" panose="020B0602020104020603" pitchFamily="34" charset="0"/>
            </a:endParaRPr>
          </a:p>
        </p:txBody>
      </p:sp>
      <p:sp>
        <p:nvSpPr>
          <p:cNvPr id="11" name="TextBox 10"/>
          <p:cNvSpPr txBox="1"/>
          <p:nvPr/>
        </p:nvSpPr>
        <p:spPr>
          <a:xfrm>
            <a:off x="3221626" y="3219945"/>
            <a:ext cx="1281373" cy="400110"/>
          </a:xfrm>
          <a:prstGeom prst="rect">
            <a:avLst/>
          </a:prstGeom>
          <a:noFill/>
        </p:spPr>
        <p:txBody>
          <a:bodyPr wrap="square" rtlCol="0">
            <a:spAutoFit/>
          </a:bodyPr>
          <a:lstStyle/>
          <a:p>
            <a:r>
              <a:rPr lang="ga-IE" sz="2000" dirty="0" smtClean="0">
                <a:solidFill>
                  <a:schemeClr val="bg1"/>
                </a:solidFill>
                <a:latin typeface="Tw Cen MT" panose="020B0602020104020603" pitchFamily="34" charset="0"/>
              </a:rPr>
              <a:t>ceann tíre</a:t>
            </a:r>
            <a:endParaRPr lang="ga-IE" sz="2000" dirty="0">
              <a:solidFill>
                <a:schemeClr val="bg1"/>
              </a:solidFill>
              <a:latin typeface="Tw Cen MT" panose="020B0602020104020603" pitchFamily="34" charset="0"/>
            </a:endParaRPr>
          </a:p>
        </p:txBody>
      </p:sp>
      <p:sp>
        <p:nvSpPr>
          <p:cNvPr id="14" name="TextBox 13"/>
          <p:cNvSpPr txBox="1"/>
          <p:nvPr/>
        </p:nvSpPr>
        <p:spPr>
          <a:xfrm rot="21020885" flipH="1">
            <a:off x="7251839" y="5073108"/>
            <a:ext cx="4415159" cy="1015663"/>
          </a:xfrm>
          <a:prstGeom prst="rect">
            <a:avLst/>
          </a:prstGeom>
          <a:solidFill>
            <a:srgbClr val="26170F"/>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ga-IE" altLang="en-US" sz="2000" dirty="0" smtClean="0">
                <a:latin typeface="Tw Cen MT" panose="020B0602020104020603" pitchFamily="34" charset="0"/>
              </a:rPr>
              <a:t>Tá a lán bánna agus cinn tíre feadh an chósta in Éirinn. Conas a cruthaíodh iad, meas tú?</a:t>
            </a:r>
            <a:endParaRPr lang="ga-IE" altLang="en-US" sz="2000" dirty="0">
              <a:latin typeface="Tw Cen MT" panose="020B0602020104020603" pitchFamily="34" charset="0"/>
            </a:endParaRPr>
          </a:p>
        </p:txBody>
      </p:sp>
    </p:spTree>
    <p:extLst>
      <p:ext uri="{BB962C8B-B14F-4D97-AF65-F5344CB8AC3E}">
        <p14:creationId xmlns:p14="http://schemas.microsoft.com/office/powerpoint/2010/main" val="46703008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a:spLocks/>
          </p:cNvSpPr>
          <p:nvPr/>
        </p:nvSpPr>
        <p:spPr>
          <a:xfrm>
            <a:off x="720000" y="540000"/>
            <a:ext cx="10764000" cy="5760000"/>
          </a:xfrm>
          <a:prstGeom prst="round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w Cen MT" panose="020B0602020104020603" pitchFamily="34" charset="0"/>
            </a:endParaRPr>
          </a:p>
        </p:txBody>
      </p:sp>
      <p:pic>
        <p:nvPicPr>
          <p:cNvPr id="5"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634027" y="1445990"/>
            <a:ext cx="4995862" cy="445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85DC147D-007C-4E09-B632-C47E0D8CB74F}"/>
              </a:ext>
            </a:extLst>
          </p:cNvPr>
          <p:cNvSpPr txBox="1">
            <a:spLocks/>
          </p:cNvSpPr>
          <p:nvPr/>
        </p:nvSpPr>
        <p:spPr>
          <a:xfrm>
            <a:off x="720000" y="720000"/>
            <a:ext cx="10764000" cy="6834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ga-IE" altLang="en-US" sz="3600" dirty="0" smtClean="0">
                <a:latin typeface="Berlin Sans FB" panose="020E0602020502020306" pitchFamily="34" charset="0"/>
              </a:rPr>
              <a:t>Cinn Tíre agus Bánna</a:t>
            </a:r>
            <a:endParaRPr lang="ga-IE" altLang="en-US" sz="3600" dirty="0">
              <a:latin typeface="Berlin Sans FB" panose="020E0602020502020306" pitchFamily="34" charset="0"/>
            </a:endParaRPr>
          </a:p>
        </p:txBody>
      </p:sp>
      <p:sp>
        <p:nvSpPr>
          <p:cNvPr id="7" name="Rectangle 52"/>
          <p:cNvSpPr>
            <a:spLocks noChangeArrowheads="1"/>
          </p:cNvSpPr>
          <p:nvPr/>
        </p:nvSpPr>
        <p:spPr bwMode="auto">
          <a:xfrm>
            <a:off x="1574822" y="1531242"/>
            <a:ext cx="1372977" cy="53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ts val="2700"/>
              </a:lnSpc>
              <a:spcBef>
                <a:spcPct val="0"/>
              </a:spcBef>
              <a:buFontTx/>
              <a:buNone/>
            </a:pPr>
            <a:r>
              <a:rPr lang="ga-IE" altLang="en-US" sz="1600" dirty="0" smtClean="0">
                <a:solidFill>
                  <a:schemeClr val="tx1"/>
                </a:solidFill>
                <a:latin typeface="Tw Cen MT" panose="020B0602020104020603" pitchFamily="34" charset="0"/>
              </a:rPr>
              <a:t>Carraig </a:t>
            </a:r>
            <a:r>
              <a:rPr lang="en-US" altLang="en-US" sz="1600" dirty="0" err="1" smtClean="0">
                <a:solidFill>
                  <a:schemeClr val="tx1"/>
                </a:solidFill>
                <a:latin typeface="Tw Cen MT" panose="020B0602020104020603" pitchFamily="34" charset="0"/>
              </a:rPr>
              <a:t>chrua</a:t>
            </a:r>
            <a:endParaRPr lang="ga-IE" altLang="en-US" sz="1600" dirty="0">
              <a:solidFill>
                <a:schemeClr val="tx1"/>
              </a:solidFill>
              <a:latin typeface="Tw Cen MT" panose="020B0602020104020603" pitchFamily="34" charset="0"/>
            </a:endParaRPr>
          </a:p>
        </p:txBody>
      </p:sp>
      <p:sp>
        <p:nvSpPr>
          <p:cNvPr id="8" name="Rectangle 7"/>
          <p:cNvSpPr/>
          <p:nvPr/>
        </p:nvSpPr>
        <p:spPr>
          <a:xfrm>
            <a:off x="4000012" y="1554480"/>
            <a:ext cx="1066098" cy="530439"/>
          </a:xfrm>
          <a:prstGeom prst="rect">
            <a:avLst/>
          </a:prstGeom>
        </p:spPr>
        <p:txBody>
          <a:bodyPr wrap="none" lIns="108000" tIns="108000" rIns="108000" bIns="108000">
            <a:spAutoFit/>
          </a:bodyPr>
          <a:lstStyle/>
          <a:p>
            <a:pPr eaLnBrk="1" fontAlgn="auto" hangingPunct="1">
              <a:lnSpc>
                <a:spcPts val="2700"/>
              </a:lnSpc>
              <a:spcBef>
                <a:spcPts val="0"/>
              </a:spcBef>
              <a:spcAft>
                <a:spcPts val="0"/>
              </a:spcAft>
              <a:defRPr/>
            </a:pPr>
            <a:r>
              <a:rPr lang="en-US" sz="1600" dirty="0" err="1" smtClean="0">
                <a:latin typeface="Tw Cen MT" panose="020B0602020104020603" pitchFamily="34" charset="0"/>
              </a:rPr>
              <a:t>Ceann</a:t>
            </a:r>
            <a:r>
              <a:rPr lang="en-US" sz="1600" dirty="0" smtClean="0">
                <a:latin typeface="Tw Cen MT" panose="020B0602020104020603" pitchFamily="34" charset="0"/>
              </a:rPr>
              <a:t> </a:t>
            </a:r>
            <a:r>
              <a:rPr lang="en-US" sz="1600" dirty="0" err="1" smtClean="0">
                <a:latin typeface="Tw Cen MT" panose="020B0602020104020603" pitchFamily="34" charset="0"/>
              </a:rPr>
              <a:t>tíre</a:t>
            </a:r>
            <a:endParaRPr lang="ga-IE" sz="1600" dirty="0">
              <a:latin typeface="Tw Cen MT" panose="020B0602020104020603" pitchFamily="34" charset="0"/>
            </a:endParaRPr>
          </a:p>
        </p:txBody>
      </p:sp>
      <p:sp>
        <p:nvSpPr>
          <p:cNvPr id="15" name="Rectangle 54"/>
          <p:cNvSpPr>
            <a:spLocks noChangeArrowheads="1"/>
          </p:cNvSpPr>
          <p:nvPr/>
        </p:nvSpPr>
        <p:spPr bwMode="auto">
          <a:xfrm>
            <a:off x="1591397" y="2430112"/>
            <a:ext cx="1339827" cy="56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ts val="2700"/>
              </a:lnSpc>
              <a:spcBef>
                <a:spcPct val="0"/>
              </a:spcBef>
              <a:buFontTx/>
              <a:buNone/>
            </a:pPr>
            <a:r>
              <a:rPr lang="ga-IE" altLang="en-US" sz="1600" dirty="0" smtClean="0">
                <a:solidFill>
                  <a:schemeClr val="tx1"/>
                </a:solidFill>
                <a:latin typeface="Tw Cen MT" panose="020B0602020104020603" pitchFamily="34" charset="0"/>
              </a:rPr>
              <a:t>Carraig </a:t>
            </a:r>
            <a:r>
              <a:rPr lang="en-US" altLang="en-US" sz="1600" dirty="0" err="1" smtClean="0">
                <a:solidFill>
                  <a:schemeClr val="tx1"/>
                </a:solidFill>
                <a:latin typeface="Tw Cen MT" panose="020B0602020104020603" pitchFamily="34" charset="0"/>
              </a:rPr>
              <a:t>bhog</a:t>
            </a:r>
            <a:endParaRPr lang="ga-IE" altLang="en-US" sz="1600" dirty="0">
              <a:solidFill>
                <a:schemeClr val="tx1"/>
              </a:solidFill>
              <a:latin typeface="Tw Cen MT" panose="020B0602020104020603" pitchFamily="34" charset="0"/>
            </a:endParaRPr>
          </a:p>
        </p:txBody>
      </p:sp>
      <p:sp>
        <p:nvSpPr>
          <p:cNvPr id="16" name="Rectangle 15"/>
          <p:cNvSpPr/>
          <p:nvPr/>
        </p:nvSpPr>
        <p:spPr>
          <a:xfrm>
            <a:off x="4000012" y="2408522"/>
            <a:ext cx="434515" cy="530439"/>
          </a:xfrm>
          <a:prstGeom prst="rect">
            <a:avLst/>
          </a:prstGeom>
        </p:spPr>
        <p:txBody>
          <a:bodyPr wrap="none" lIns="108000" tIns="108000" rIns="108000" bIns="108000">
            <a:spAutoFit/>
          </a:bodyPr>
          <a:lstStyle/>
          <a:p>
            <a:pPr eaLnBrk="1" fontAlgn="auto" hangingPunct="1">
              <a:lnSpc>
                <a:spcPts val="2700"/>
              </a:lnSpc>
              <a:spcBef>
                <a:spcPts val="0"/>
              </a:spcBef>
              <a:spcAft>
                <a:spcPts val="0"/>
              </a:spcAft>
              <a:defRPr/>
            </a:pPr>
            <a:r>
              <a:rPr lang="en-US" sz="1600" dirty="0" err="1" smtClean="0">
                <a:latin typeface="Tw Cen MT" panose="020B0602020104020603" pitchFamily="34" charset="0"/>
              </a:rPr>
              <a:t>Bá</a:t>
            </a:r>
            <a:endParaRPr lang="ga-IE" sz="1600" dirty="0">
              <a:latin typeface="Tw Cen MT" panose="020B0602020104020603" pitchFamily="34" charset="0"/>
            </a:endParaRPr>
          </a:p>
        </p:txBody>
      </p:sp>
      <p:sp>
        <p:nvSpPr>
          <p:cNvPr id="21" name="Rectangle 52"/>
          <p:cNvSpPr>
            <a:spLocks noChangeArrowheads="1"/>
          </p:cNvSpPr>
          <p:nvPr/>
        </p:nvSpPr>
        <p:spPr bwMode="auto">
          <a:xfrm>
            <a:off x="1574823" y="3368898"/>
            <a:ext cx="1372977" cy="53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ts val="2700"/>
              </a:lnSpc>
              <a:spcBef>
                <a:spcPct val="0"/>
              </a:spcBef>
              <a:buFontTx/>
              <a:buNone/>
            </a:pPr>
            <a:r>
              <a:rPr lang="ga-IE" altLang="en-US" sz="1600" dirty="0" smtClean="0">
                <a:solidFill>
                  <a:schemeClr val="tx1"/>
                </a:solidFill>
                <a:latin typeface="Tw Cen MT" panose="020B0602020104020603" pitchFamily="34" charset="0"/>
              </a:rPr>
              <a:t>Carraig </a:t>
            </a:r>
            <a:r>
              <a:rPr lang="en-US" altLang="en-US" sz="1600" dirty="0" err="1" smtClean="0">
                <a:solidFill>
                  <a:schemeClr val="tx1"/>
                </a:solidFill>
                <a:latin typeface="Tw Cen MT" panose="020B0602020104020603" pitchFamily="34" charset="0"/>
              </a:rPr>
              <a:t>chrua</a:t>
            </a:r>
            <a:endParaRPr lang="ga-IE" altLang="en-US" sz="1600" dirty="0">
              <a:solidFill>
                <a:schemeClr val="tx1"/>
              </a:solidFill>
              <a:latin typeface="Tw Cen MT" panose="020B0602020104020603" pitchFamily="34" charset="0"/>
            </a:endParaRPr>
          </a:p>
        </p:txBody>
      </p:sp>
      <p:sp>
        <p:nvSpPr>
          <p:cNvPr id="22" name="Rectangle 21"/>
          <p:cNvSpPr/>
          <p:nvPr/>
        </p:nvSpPr>
        <p:spPr>
          <a:xfrm>
            <a:off x="4131958" y="3409353"/>
            <a:ext cx="1066098" cy="530439"/>
          </a:xfrm>
          <a:prstGeom prst="rect">
            <a:avLst/>
          </a:prstGeom>
        </p:spPr>
        <p:txBody>
          <a:bodyPr wrap="none" lIns="108000" tIns="108000" rIns="108000" bIns="108000">
            <a:spAutoFit/>
          </a:bodyPr>
          <a:lstStyle/>
          <a:p>
            <a:pPr eaLnBrk="1" fontAlgn="auto" hangingPunct="1">
              <a:lnSpc>
                <a:spcPts val="2700"/>
              </a:lnSpc>
              <a:spcBef>
                <a:spcPts val="0"/>
              </a:spcBef>
              <a:spcAft>
                <a:spcPts val="0"/>
              </a:spcAft>
              <a:defRPr/>
            </a:pPr>
            <a:r>
              <a:rPr lang="en-US" sz="1600" dirty="0" err="1" smtClean="0">
                <a:latin typeface="Tw Cen MT" panose="020B0602020104020603" pitchFamily="34" charset="0"/>
              </a:rPr>
              <a:t>Ceann</a:t>
            </a:r>
            <a:r>
              <a:rPr lang="en-US" sz="1600" dirty="0" smtClean="0">
                <a:latin typeface="Tw Cen MT" panose="020B0602020104020603" pitchFamily="34" charset="0"/>
              </a:rPr>
              <a:t> </a:t>
            </a:r>
            <a:r>
              <a:rPr lang="en-US" sz="1600" dirty="0" err="1" smtClean="0">
                <a:latin typeface="Tw Cen MT" panose="020B0602020104020603" pitchFamily="34" charset="0"/>
              </a:rPr>
              <a:t>tíre</a:t>
            </a:r>
            <a:endParaRPr lang="ga-IE" sz="1600" dirty="0">
              <a:latin typeface="Tw Cen MT" panose="020B0602020104020603" pitchFamily="34" charset="0"/>
            </a:endParaRPr>
          </a:p>
        </p:txBody>
      </p:sp>
      <p:sp>
        <p:nvSpPr>
          <p:cNvPr id="23" name="Rectangle 52"/>
          <p:cNvSpPr>
            <a:spLocks noChangeArrowheads="1"/>
          </p:cNvSpPr>
          <p:nvPr/>
        </p:nvSpPr>
        <p:spPr bwMode="auto">
          <a:xfrm>
            <a:off x="1574821" y="5150102"/>
            <a:ext cx="1372977" cy="53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ts val="2700"/>
              </a:lnSpc>
              <a:spcBef>
                <a:spcPct val="0"/>
              </a:spcBef>
              <a:buFontTx/>
              <a:buNone/>
            </a:pPr>
            <a:r>
              <a:rPr lang="ga-IE" altLang="en-US" sz="1600" dirty="0" smtClean="0">
                <a:solidFill>
                  <a:schemeClr val="tx1"/>
                </a:solidFill>
                <a:latin typeface="Tw Cen MT" panose="020B0602020104020603" pitchFamily="34" charset="0"/>
              </a:rPr>
              <a:t>Carraig </a:t>
            </a:r>
            <a:r>
              <a:rPr lang="en-US" altLang="en-US" sz="1600" dirty="0" err="1" smtClean="0">
                <a:solidFill>
                  <a:schemeClr val="tx1"/>
                </a:solidFill>
                <a:latin typeface="Tw Cen MT" panose="020B0602020104020603" pitchFamily="34" charset="0"/>
              </a:rPr>
              <a:t>chrua</a:t>
            </a:r>
            <a:endParaRPr lang="ga-IE" altLang="en-US" sz="1600" dirty="0">
              <a:solidFill>
                <a:schemeClr val="tx1"/>
              </a:solidFill>
              <a:latin typeface="Tw Cen MT" panose="020B0602020104020603" pitchFamily="34" charset="0"/>
            </a:endParaRPr>
          </a:p>
        </p:txBody>
      </p:sp>
      <p:sp>
        <p:nvSpPr>
          <p:cNvPr id="24" name="Rectangle 23"/>
          <p:cNvSpPr/>
          <p:nvPr/>
        </p:nvSpPr>
        <p:spPr>
          <a:xfrm>
            <a:off x="4131958" y="5187428"/>
            <a:ext cx="1066098" cy="530439"/>
          </a:xfrm>
          <a:prstGeom prst="rect">
            <a:avLst/>
          </a:prstGeom>
        </p:spPr>
        <p:txBody>
          <a:bodyPr wrap="none" lIns="108000" tIns="108000" rIns="108000" bIns="108000">
            <a:spAutoFit/>
          </a:bodyPr>
          <a:lstStyle/>
          <a:p>
            <a:pPr eaLnBrk="1" fontAlgn="auto" hangingPunct="1">
              <a:lnSpc>
                <a:spcPts val="2700"/>
              </a:lnSpc>
              <a:spcBef>
                <a:spcPts val="0"/>
              </a:spcBef>
              <a:spcAft>
                <a:spcPts val="0"/>
              </a:spcAft>
              <a:defRPr/>
            </a:pPr>
            <a:r>
              <a:rPr lang="en-US" sz="1600" dirty="0" err="1" smtClean="0">
                <a:latin typeface="Tw Cen MT" panose="020B0602020104020603" pitchFamily="34" charset="0"/>
              </a:rPr>
              <a:t>Ceann</a:t>
            </a:r>
            <a:r>
              <a:rPr lang="en-US" sz="1600" dirty="0" smtClean="0">
                <a:latin typeface="Tw Cen MT" panose="020B0602020104020603" pitchFamily="34" charset="0"/>
              </a:rPr>
              <a:t> </a:t>
            </a:r>
            <a:r>
              <a:rPr lang="en-US" sz="1600" dirty="0" err="1" smtClean="0">
                <a:latin typeface="Tw Cen MT" panose="020B0602020104020603" pitchFamily="34" charset="0"/>
              </a:rPr>
              <a:t>tíre</a:t>
            </a:r>
            <a:endParaRPr lang="ga-IE" sz="1600" dirty="0">
              <a:latin typeface="Tw Cen MT" panose="020B0602020104020603" pitchFamily="34" charset="0"/>
            </a:endParaRPr>
          </a:p>
        </p:txBody>
      </p:sp>
      <p:sp>
        <p:nvSpPr>
          <p:cNvPr id="25" name="Rectangle 54"/>
          <p:cNvSpPr>
            <a:spLocks noChangeArrowheads="1"/>
          </p:cNvSpPr>
          <p:nvPr/>
        </p:nvSpPr>
        <p:spPr bwMode="auto">
          <a:xfrm>
            <a:off x="1574823" y="4304116"/>
            <a:ext cx="1339827" cy="53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ts val="2700"/>
              </a:lnSpc>
              <a:spcBef>
                <a:spcPct val="0"/>
              </a:spcBef>
              <a:buFontTx/>
              <a:buNone/>
            </a:pPr>
            <a:r>
              <a:rPr lang="ga-IE" altLang="en-US" sz="1600" dirty="0" smtClean="0">
                <a:solidFill>
                  <a:schemeClr val="tx1"/>
                </a:solidFill>
                <a:latin typeface="Tw Cen MT" panose="020B0602020104020603" pitchFamily="34" charset="0"/>
              </a:rPr>
              <a:t>Carraig </a:t>
            </a:r>
            <a:r>
              <a:rPr lang="en-US" altLang="en-US" sz="1600" dirty="0" err="1" smtClean="0">
                <a:solidFill>
                  <a:schemeClr val="tx1"/>
                </a:solidFill>
                <a:latin typeface="Tw Cen MT" panose="020B0602020104020603" pitchFamily="34" charset="0"/>
              </a:rPr>
              <a:t>bhog</a:t>
            </a:r>
            <a:endParaRPr lang="ga-IE" altLang="en-US" sz="1600" dirty="0">
              <a:solidFill>
                <a:schemeClr val="tx1"/>
              </a:solidFill>
              <a:latin typeface="Tw Cen MT" panose="020B0602020104020603" pitchFamily="34" charset="0"/>
            </a:endParaRPr>
          </a:p>
        </p:txBody>
      </p:sp>
      <p:sp>
        <p:nvSpPr>
          <p:cNvPr id="26" name="Rectangle 25"/>
          <p:cNvSpPr/>
          <p:nvPr/>
        </p:nvSpPr>
        <p:spPr>
          <a:xfrm>
            <a:off x="4000012" y="4303380"/>
            <a:ext cx="434515" cy="530439"/>
          </a:xfrm>
          <a:prstGeom prst="rect">
            <a:avLst/>
          </a:prstGeom>
        </p:spPr>
        <p:txBody>
          <a:bodyPr wrap="none" lIns="108000" tIns="108000" rIns="108000" bIns="108000">
            <a:spAutoFit/>
          </a:bodyPr>
          <a:lstStyle/>
          <a:p>
            <a:pPr eaLnBrk="1" fontAlgn="auto" hangingPunct="1">
              <a:lnSpc>
                <a:spcPts val="2700"/>
              </a:lnSpc>
              <a:spcBef>
                <a:spcPts val="0"/>
              </a:spcBef>
              <a:spcAft>
                <a:spcPts val="0"/>
              </a:spcAft>
              <a:defRPr/>
            </a:pPr>
            <a:r>
              <a:rPr lang="en-US" sz="1600" dirty="0" err="1" smtClean="0">
                <a:latin typeface="Tw Cen MT" panose="020B0602020104020603" pitchFamily="34" charset="0"/>
              </a:rPr>
              <a:t>Bá</a:t>
            </a:r>
            <a:endParaRPr lang="ga-IE" sz="1600" dirty="0">
              <a:latin typeface="Tw Cen MT" panose="020B0602020104020603" pitchFamily="34" charset="0"/>
            </a:endParaRPr>
          </a:p>
        </p:txBody>
      </p:sp>
      <p:sp>
        <p:nvSpPr>
          <p:cNvPr id="27" name="Rectangle 26"/>
          <p:cNvSpPr/>
          <p:nvPr/>
        </p:nvSpPr>
        <p:spPr>
          <a:xfrm>
            <a:off x="6715355" y="1531242"/>
            <a:ext cx="4701970" cy="3911428"/>
          </a:xfrm>
          <a:prstGeom prst="rect">
            <a:avLst/>
          </a:prstGeom>
        </p:spPr>
        <p:txBody>
          <a:bodyPr wrap="square" lIns="108000" tIns="108000" rIns="108000" bIns="108000">
            <a:spAutoFit/>
          </a:bodyPr>
          <a:lstStyle/>
          <a:p>
            <a:pPr eaLnBrk="1" fontAlgn="auto" hangingPunct="1">
              <a:spcBef>
                <a:spcPts val="0"/>
              </a:spcBef>
              <a:spcAft>
                <a:spcPts val="0"/>
              </a:spcAft>
              <a:defRPr/>
            </a:pPr>
            <a:r>
              <a:rPr lang="ga-IE" sz="2000" dirty="0" smtClean="0">
                <a:latin typeface="Tw Cen MT" panose="020B0602020104020603" pitchFamily="34" charset="0"/>
              </a:rPr>
              <a:t>Déantar cinn tíre in áiteanna ina bhfuil meascán de charraig chrua agus carraig bhog buailte ar an bhfarraige. Creimeann an fharraige an charraig bhog go tapa. Fágann sé sin oscailt chuar sa chósta ar </a:t>
            </a:r>
            <a:br>
              <a:rPr lang="ga-IE" sz="2000" dirty="0" smtClean="0">
                <a:latin typeface="Tw Cen MT" panose="020B0602020104020603" pitchFamily="34" charset="0"/>
              </a:rPr>
            </a:br>
            <a:r>
              <a:rPr lang="ga-IE" sz="2000" dirty="0" smtClean="0">
                <a:latin typeface="Tw Cen MT" panose="020B0602020104020603" pitchFamily="34" charset="0"/>
              </a:rPr>
              <a:t>a dtugtar </a:t>
            </a:r>
            <a:r>
              <a:rPr lang="ga-IE" sz="2000" b="1" dirty="0" smtClean="0">
                <a:latin typeface="Tw Cen MT" panose="020B0602020104020603" pitchFamily="34" charset="0"/>
              </a:rPr>
              <a:t>bá</a:t>
            </a:r>
            <a:r>
              <a:rPr lang="ga-IE" sz="2000" dirty="0" smtClean="0">
                <a:latin typeface="Tw Cen MT" panose="020B0602020104020603" pitchFamily="34" charset="0"/>
              </a:rPr>
              <a:t>. </a:t>
            </a:r>
          </a:p>
          <a:p>
            <a:pPr eaLnBrk="1" fontAlgn="auto" hangingPunct="1">
              <a:spcBef>
                <a:spcPts val="0"/>
              </a:spcBef>
              <a:spcAft>
                <a:spcPts val="0"/>
              </a:spcAft>
              <a:defRPr/>
            </a:pPr>
            <a:endParaRPr lang="ga-IE" sz="2000" dirty="0" smtClean="0">
              <a:latin typeface="Tw Cen MT" panose="020B0602020104020603" pitchFamily="34" charset="0"/>
            </a:endParaRPr>
          </a:p>
          <a:p>
            <a:pPr eaLnBrk="1" fontAlgn="auto" hangingPunct="1">
              <a:spcBef>
                <a:spcPts val="0"/>
              </a:spcBef>
              <a:spcAft>
                <a:spcPts val="0"/>
              </a:spcAft>
              <a:defRPr/>
            </a:pPr>
            <a:r>
              <a:rPr lang="ga-IE" sz="2000" dirty="0" smtClean="0">
                <a:latin typeface="Tw Cen MT" panose="020B0602020104020603" pitchFamily="34" charset="0"/>
              </a:rPr>
              <a:t>Ní dhéantar creimeadh ar an gcarraig chrua chomh tapa céanna agus, mar sin, fágtar ag gobadh amach san fharraige í. </a:t>
            </a:r>
            <a:r>
              <a:rPr lang="ga-IE" sz="2000" b="1" dirty="0" smtClean="0">
                <a:latin typeface="Tw Cen MT" panose="020B0602020104020603" pitchFamily="34" charset="0"/>
              </a:rPr>
              <a:t>Ceann tíre </a:t>
            </a:r>
            <a:r>
              <a:rPr lang="ga-IE" sz="2000" dirty="0" smtClean="0">
                <a:latin typeface="Tw Cen MT" panose="020B0602020104020603" pitchFamily="34" charset="0"/>
              </a:rPr>
              <a:t>a thugtar ar an talamh </a:t>
            </a:r>
            <a:br>
              <a:rPr lang="ga-IE" sz="2000" dirty="0" smtClean="0">
                <a:latin typeface="Tw Cen MT" panose="020B0602020104020603" pitchFamily="34" charset="0"/>
              </a:rPr>
            </a:br>
            <a:r>
              <a:rPr lang="ga-IE" sz="2000" dirty="0" smtClean="0">
                <a:latin typeface="Tw Cen MT" panose="020B0602020104020603" pitchFamily="34" charset="0"/>
              </a:rPr>
              <a:t>a fhágtar ag gobadh amach san fharraige. </a:t>
            </a:r>
            <a:endParaRPr lang="ga-IE" sz="2000" dirty="0"/>
          </a:p>
        </p:txBody>
      </p:sp>
    </p:spTree>
    <p:extLst>
      <p:ext uri="{BB962C8B-B14F-4D97-AF65-F5344CB8AC3E}">
        <p14:creationId xmlns:p14="http://schemas.microsoft.com/office/powerpoint/2010/main" val="11227261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animEffect transition="in" filter="randombar(horizontal)">
                                      <p:cBhvr>
                                        <p:cTn id="7"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03" b="7987"/>
          <a:stretch/>
        </p:blipFill>
        <p:spPr bwMode="auto">
          <a:xfrm>
            <a:off x="-50518" y="0"/>
            <a:ext cx="12316470" cy="6876000"/>
          </a:xfrm>
          <a:prstGeom prst="rect">
            <a:avLst/>
          </a:prstGeom>
          <a:noFill/>
          <a:extLst>
            <a:ext uri="{909E8E84-426E-40DD-AFC4-6F175D3DCCD1}">
              <a14:hiddenFill xmlns:a14="http://schemas.microsoft.com/office/drawing/2010/main">
                <a:solidFill>
                  <a:srgbClr val="FFFFFF"/>
                </a:solidFill>
              </a14:hiddenFill>
            </a:ext>
          </a:extLst>
        </p:spPr>
      </p:pic>
      <p:sp>
        <p:nvSpPr>
          <p:cNvPr id="46" name="Rounded Rectangle 45"/>
          <p:cNvSpPr>
            <a:spLocks/>
          </p:cNvSpPr>
          <p:nvPr/>
        </p:nvSpPr>
        <p:spPr>
          <a:xfrm>
            <a:off x="306000" y="126000"/>
            <a:ext cx="11556000" cy="6588000"/>
          </a:xfrm>
          <a:prstGeom prst="roundRect">
            <a:avLst/>
          </a:prstGeom>
          <a:solidFill>
            <a:srgbClr val="60B9E6">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solidFill>
                <a:schemeClr val="tx1"/>
              </a:solidFill>
              <a:latin typeface="Tw Cen MT" panose="020B0602020104020603" pitchFamily="34" charset="0"/>
            </a:endParaRPr>
          </a:p>
        </p:txBody>
      </p:sp>
      <p:pic>
        <p:nvPicPr>
          <p:cNvPr id="42" name="Picture 2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05961" y="-641254"/>
            <a:ext cx="5707039" cy="8064000"/>
          </a:xfrm>
          <a:prstGeom prst="rect">
            <a:avLst/>
          </a:prstGeom>
          <a:noFill/>
          <a:ln w="9525">
            <a:noFill/>
            <a:miter lim="800000"/>
            <a:headEnd/>
            <a:tailEnd/>
          </a:ln>
        </p:spPr>
      </p:pic>
      <p:sp>
        <p:nvSpPr>
          <p:cNvPr id="13" name="Text Box 6"/>
          <p:cNvSpPr txBox="1">
            <a:spLocks noChangeArrowheads="1"/>
          </p:cNvSpPr>
          <p:nvPr/>
        </p:nvSpPr>
        <p:spPr bwMode="auto">
          <a:xfrm>
            <a:off x="3637735" y="1763981"/>
            <a:ext cx="1026439" cy="461665"/>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Ceann Iorrais</a:t>
            </a:r>
            <a:endParaRPr lang="ga-IE" sz="1200" b="1" dirty="0">
              <a:solidFill>
                <a:schemeClr val="bg1"/>
              </a:solidFill>
              <a:latin typeface="Tw Cen MT" panose="020B0602020104020603" pitchFamily="34" charset="0"/>
            </a:endParaRPr>
          </a:p>
        </p:txBody>
      </p:sp>
      <p:sp>
        <p:nvSpPr>
          <p:cNvPr id="16" name="Text Box 6"/>
          <p:cNvSpPr txBox="1">
            <a:spLocks noChangeArrowheads="1"/>
          </p:cNvSpPr>
          <p:nvPr/>
        </p:nvSpPr>
        <p:spPr bwMode="auto">
          <a:xfrm>
            <a:off x="7948017" y="5251483"/>
            <a:ext cx="1584325" cy="276999"/>
          </a:xfrm>
          <a:prstGeom prst="rect">
            <a:avLst/>
          </a:prstGeom>
          <a:noFill/>
          <a:ln w="9525">
            <a:noFill/>
            <a:miter lim="800000"/>
            <a:headEnd/>
            <a:tailEnd/>
          </a:ln>
        </p:spPr>
        <p:txBody>
          <a:bodyPr>
            <a:spAutoFit/>
          </a:bodyPr>
          <a:lstStyle/>
          <a:p>
            <a:pPr>
              <a:spcBef>
                <a:spcPct val="50000"/>
              </a:spcBef>
            </a:pPr>
            <a:r>
              <a:rPr lang="ga-IE" sz="1200" b="1" dirty="0" smtClean="0">
                <a:solidFill>
                  <a:schemeClr val="bg1"/>
                </a:solidFill>
                <a:latin typeface="Tw Cen MT" panose="020B0602020104020603" pitchFamily="34" charset="0"/>
              </a:rPr>
              <a:t>Ceann an Chairn</a:t>
            </a:r>
            <a:endParaRPr lang="ga-IE" sz="1200" b="1" dirty="0">
              <a:solidFill>
                <a:schemeClr val="bg1"/>
              </a:solidFill>
              <a:latin typeface="Tw Cen MT" panose="020B0602020104020603" pitchFamily="34" charset="0"/>
            </a:endParaRPr>
          </a:p>
        </p:txBody>
      </p:sp>
      <p:sp>
        <p:nvSpPr>
          <p:cNvPr id="27" name="Text Box 6"/>
          <p:cNvSpPr txBox="1">
            <a:spLocks noChangeArrowheads="1"/>
          </p:cNvSpPr>
          <p:nvPr/>
        </p:nvSpPr>
        <p:spPr bwMode="auto">
          <a:xfrm>
            <a:off x="7171952" y="5531998"/>
            <a:ext cx="924655" cy="276999"/>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Rinn Duáin</a:t>
            </a:r>
            <a:endParaRPr lang="ga-IE" sz="1200" b="1" dirty="0">
              <a:solidFill>
                <a:schemeClr val="bg1"/>
              </a:solidFill>
              <a:latin typeface="Tw Cen MT" panose="020B0602020104020603" pitchFamily="34" charset="0"/>
            </a:endParaRPr>
          </a:p>
        </p:txBody>
      </p:sp>
      <p:sp>
        <p:nvSpPr>
          <p:cNvPr id="28" name="Text Box 6"/>
          <p:cNvSpPr txBox="1">
            <a:spLocks noChangeArrowheads="1"/>
          </p:cNvSpPr>
          <p:nvPr/>
        </p:nvSpPr>
        <p:spPr bwMode="auto">
          <a:xfrm>
            <a:off x="6940072" y="59040"/>
            <a:ext cx="1410822" cy="276999"/>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Cionn Mhálanna</a:t>
            </a:r>
            <a:endParaRPr lang="ga-IE" sz="1200" b="1" dirty="0">
              <a:solidFill>
                <a:schemeClr val="bg1"/>
              </a:solidFill>
              <a:latin typeface="Tw Cen MT" panose="020B0602020104020603" pitchFamily="34" charset="0"/>
            </a:endParaRPr>
          </a:p>
        </p:txBody>
      </p:sp>
      <p:sp>
        <p:nvSpPr>
          <p:cNvPr id="30" name="Text Box 6"/>
          <p:cNvSpPr txBox="1">
            <a:spLocks noChangeArrowheads="1"/>
          </p:cNvSpPr>
          <p:nvPr/>
        </p:nvSpPr>
        <p:spPr bwMode="auto">
          <a:xfrm>
            <a:off x="8221753" y="3351594"/>
            <a:ext cx="1402552" cy="276999"/>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Binn Éadair</a:t>
            </a:r>
            <a:endParaRPr lang="ga-IE" sz="1200" b="1" dirty="0">
              <a:solidFill>
                <a:schemeClr val="bg1"/>
              </a:solidFill>
              <a:latin typeface="Tw Cen MT" panose="020B0602020104020603" pitchFamily="34" charset="0"/>
            </a:endParaRPr>
          </a:p>
        </p:txBody>
      </p:sp>
      <p:sp>
        <p:nvSpPr>
          <p:cNvPr id="33" name="Text Box 6"/>
          <p:cNvSpPr txBox="1">
            <a:spLocks noChangeArrowheads="1"/>
          </p:cNvSpPr>
          <p:nvPr/>
        </p:nvSpPr>
        <p:spPr bwMode="auto">
          <a:xfrm>
            <a:off x="8293867" y="4033587"/>
            <a:ext cx="1462434" cy="461665"/>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Ceann Chill Mhantáin</a:t>
            </a:r>
            <a:endParaRPr lang="ga-IE" sz="1200" b="1" dirty="0">
              <a:solidFill>
                <a:schemeClr val="bg1"/>
              </a:solidFill>
              <a:latin typeface="Tw Cen MT" panose="020B0602020104020603" pitchFamily="34" charset="0"/>
            </a:endParaRPr>
          </a:p>
        </p:txBody>
      </p:sp>
      <p:sp>
        <p:nvSpPr>
          <p:cNvPr id="35" name="Text Box 6"/>
          <p:cNvSpPr txBox="1">
            <a:spLocks noChangeArrowheads="1"/>
          </p:cNvSpPr>
          <p:nvPr/>
        </p:nvSpPr>
        <p:spPr bwMode="auto">
          <a:xfrm>
            <a:off x="3187805" y="3228469"/>
            <a:ext cx="1081940" cy="276999"/>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Ceann Léime</a:t>
            </a:r>
            <a:endParaRPr lang="ga-IE" sz="1200" b="1" dirty="0">
              <a:solidFill>
                <a:schemeClr val="bg1"/>
              </a:solidFill>
              <a:latin typeface="Tw Cen MT" panose="020B0602020104020603" pitchFamily="34" charset="0"/>
            </a:endParaRPr>
          </a:p>
        </p:txBody>
      </p:sp>
      <p:sp>
        <p:nvSpPr>
          <p:cNvPr id="36" name="Text Box 6"/>
          <p:cNvSpPr txBox="1">
            <a:spLocks noChangeArrowheads="1"/>
          </p:cNvSpPr>
          <p:nvPr/>
        </p:nvSpPr>
        <p:spPr bwMode="auto">
          <a:xfrm>
            <a:off x="5437684" y="6381723"/>
            <a:ext cx="1584325" cy="276999"/>
          </a:xfrm>
          <a:prstGeom prst="rect">
            <a:avLst/>
          </a:prstGeom>
          <a:noFill/>
          <a:ln w="9525">
            <a:noFill/>
            <a:miter lim="800000"/>
            <a:headEnd/>
            <a:tailEnd/>
          </a:ln>
        </p:spPr>
        <p:txBody>
          <a:bodyPr>
            <a:spAutoFit/>
          </a:bodyPr>
          <a:lstStyle/>
          <a:p>
            <a:pPr>
              <a:spcBef>
                <a:spcPct val="50000"/>
              </a:spcBef>
            </a:pPr>
            <a:r>
              <a:rPr lang="ga-IE" sz="1200" b="1" dirty="0" smtClean="0">
                <a:solidFill>
                  <a:schemeClr val="bg1"/>
                </a:solidFill>
                <a:latin typeface="Tw Cen MT" panose="020B0602020104020603" pitchFamily="34" charset="0"/>
              </a:rPr>
              <a:t>An Seancheann</a:t>
            </a:r>
            <a:endParaRPr lang="ga-IE" sz="1200" b="1" dirty="0">
              <a:solidFill>
                <a:schemeClr val="bg1"/>
              </a:solidFill>
              <a:latin typeface="Tw Cen MT" panose="020B0602020104020603" pitchFamily="34" charset="0"/>
            </a:endParaRPr>
          </a:p>
        </p:txBody>
      </p:sp>
      <p:sp>
        <p:nvSpPr>
          <p:cNvPr id="37" name="Text Box 6"/>
          <p:cNvSpPr txBox="1">
            <a:spLocks noChangeArrowheads="1"/>
          </p:cNvSpPr>
          <p:nvPr/>
        </p:nvSpPr>
        <p:spPr bwMode="auto">
          <a:xfrm>
            <a:off x="3374028" y="4599256"/>
            <a:ext cx="1173846" cy="276999"/>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Ceann Léime</a:t>
            </a:r>
            <a:endParaRPr lang="ga-IE" sz="1200" b="1" dirty="0">
              <a:solidFill>
                <a:schemeClr val="bg1"/>
              </a:solidFill>
              <a:latin typeface="Tw Cen MT" panose="020B0602020104020603" pitchFamily="34" charset="0"/>
            </a:endParaRPr>
          </a:p>
        </p:txBody>
      </p:sp>
      <p:sp>
        <p:nvSpPr>
          <p:cNvPr id="38" name="Text Box 6"/>
          <p:cNvSpPr txBox="1">
            <a:spLocks noChangeArrowheads="1"/>
          </p:cNvSpPr>
          <p:nvPr/>
        </p:nvSpPr>
        <p:spPr bwMode="auto">
          <a:xfrm>
            <a:off x="3460859" y="6363174"/>
            <a:ext cx="1584325" cy="276999"/>
          </a:xfrm>
          <a:prstGeom prst="rect">
            <a:avLst/>
          </a:prstGeom>
          <a:noFill/>
          <a:ln w="9525">
            <a:noFill/>
            <a:miter lim="800000"/>
            <a:headEnd/>
            <a:tailEnd/>
          </a:ln>
        </p:spPr>
        <p:txBody>
          <a:bodyPr>
            <a:spAutoFit/>
          </a:bodyPr>
          <a:lstStyle/>
          <a:p>
            <a:pPr>
              <a:spcBef>
                <a:spcPct val="50000"/>
              </a:spcBef>
            </a:pPr>
            <a:r>
              <a:rPr lang="ga-IE" sz="1200" b="1" dirty="0" smtClean="0">
                <a:solidFill>
                  <a:schemeClr val="bg1"/>
                </a:solidFill>
                <a:latin typeface="Tw Cen MT" panose="020B0602020104020603" pitchFamily="34" charset="0"/>
              </a:rPr>
              <a:t>Carn Uí Néid</a:t>
            </a:r>
            <a:endParaRPr lang="ga-IE" sz="1200" b="1" dirty="0">
              <a:solidFill>
                <a:schemeClr val="bg1"/>
              </a:solidFill>
              <a:latin typeface="Tw Cen MT" panose="020B0602020104020603" pitchFamily="34" charset="0"/>
            </a:endParaRPr>
          </a:p>
        </p:txBody>
      </p:sp>
      <p:sp>
        <p:nvSpPr>
          <p:cNvPr id="20" name="Horizontal Scroll 19"/>
          <p:cNvSpPr/>
          <p:nvPr/>
        </p:nvSpPr>
        <p:spPr>
          <a:xfrm>
            <a:off x="723561" y="651020"/>
            <a:ext cx="4424452" cy="556751"/>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600" dirty="0" smtClean="0">
                <a:solidFill>
                  <a:schemeClr val="tx1"/>
                </a:solidFill>
                <a:latin typeface="Berlin Sans FB" panose="020E0602020502020306" pitchFamily="34" charset="0"/>
              </a:rPr>
              <a:t>Cinn Tíre na hÉireann</a:t>
            </a:r>
            <a:endParaRPr lang="ga-IE" sz="3600" dirty="0">
              <a:solidFill>
                <a:schemeClr val="tx1"/>
              </a:solidFill>
              <a:latin typeface="Berlin Sans FB" panose="020E0602020502020306" pitchFamily="34" charset="0"/>
            </a:endParaRPr>
          </a:p>
        </p:txBody>
      </p:sp>
      <p:sp>
        <p:nvSpPr>
          <p:cNvPr id="24" name="TextBox 23"/>
          <p:cNvSpPr txBox="1"/>
          <p:nvPr/>
        </p:nvSpPr>
        <p:spPr>
          <a:xfrm rot="21020885" flipH="1">
            <a:off x="6835106" y="5675487"/>
            <a:ext cx="4896000" cy="43200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ga-IE" sz="2000" dirty="0" smtClean="0">
                <a:latin typeface="Tw Cen MT" panose="020B0602020104020603" pitchFamily="34" charset="0"/>
              </a:rPr>
              <a:t>Ainmnigh na cinn tíre i dtuaisceart na hÉireann. </a:t>
            </a:r>
            <a:endParaRPr lang="ga-IE" sz="2000" dirty="0">
              <a:latin typeface="Tw Cen MT" panose="020B0602020104020603" pitchFamily="34" charset="0"/>
            </a:endParaRPr>
          </a:p>
        </p:txBody>
      </p:sp>
      <p:sp>
        <p:nvSpPr>
          <p:cNvPr id="40" name="TextBox 39"/>
          <p:cNvSpPr txBox="1"/>
          <p:nvPr/>
        </p:nvSpPr>
        <p:spPr>
          <a:xfrm rot="21020885" flipH="1">
            <a:off x="6999785" y="5657379"/>
            <a:ext cx="4680000" cy="43200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ga-IE" sz="2000" dirty="0" smtClean="0">
                <a:latin typeface="Tw Cen MT" panose="020B0602020104020603" pitchFamily="34" charset="0"/>
              </a:rPr>
              <a:t>Ainmnigh na cinn tíre in oirthear na hÉireann. </a:t>
            </a:r>
            <a:endParaRPr lang="ga-IE" sz="2000" dirty="0">
              <a:latin typeface="Tw Cen MT" panose="020B0602020104020603" pitchFamily="34" charset="0"/>
            </a:endParaRPr>
          </a:p>
        </p:txBody>
      </p:sp>
      <p:sp>
        <p:nvSpPr>
          <p:cNvPr id="43" name="Oval 32"/>
          <p:cNvSpPr>
            <a:spLocks noChangeArrowheads="1"/>
          </p:cNvSpPr>
          <p:nvPr/>
        </p:nvSpPr>
        <p:spPr bwMode="auto">
          <a:xfrm>
            <a:off x="6805044" y="213801"/>
            <a:ext cx="123825" cy="122238"/>
          </a:xfrm>
          <a:prstGeom prst="ellipse">
            <a:avLst/>
          </a:prstGeom>
          <a:solidFill>
            <a:srgbClr val="FFFF00"/>
          </a:solidFill>
          <a:ln w="9525">
            <a:solidFill>
              <a:schemeClr val="tx1"/>
            </a:solidFill>
            <a:round/>
            <a:headEnd/>
            <a:tailEnd/>
          </a:ln>
        </p:spPr>
        <p:txBody>
          <a:bodyPr wrap="none" anchor="ctr"/>
          <a:lstStyle/>
          <a:p>
            <a:endParaRPr lang="ga-IE" dirty="0"/>
          </a:p>
        </p:txBody>
      </p:sp>
      <p:sp>
        <p:nvSpPr>
          <p:cNvPr id="44" name="Oval 32"/>
          <p:cNvSpPr>
            <a:spLocks noChangeArrowheads="1"/>
          </p:cNvSpPr>
          <p:nvPr/>
        </p:nvSpPr>
        <p:spPr bwMode="auto">
          <a:xfrm>
            <a:off x="8170042" y="4087882"/>
            <a:ext cx="123825" cy="122238"/>
          </a:xfrm>
          <a:prstGeom prst="ellipse">
            <a:avLst/>
          </a:prstGeom>
          <a:solidFill>
            <a:srgbClr val="FFFF00"/>
          </a:solidFill>
          <a:ln w="9525">
            <a:solidFill>
              <a:schemeClr val="tx1"/>
            </a:solidFill>
            <a:round/>
            <a:headEnd/>
            <a:tailEnd/>
          </a:ln>
        </p:spPr>
        <p:txBody>
          <a:bodyPr wrap="none" anchor="ctr"/>
          <a:lstStyle/>
          <a:p>
            <a:endParaRPr lang="ga-IE" dirty="0"/>
          </a:p>
        </p:txBody>
      </p:sp>
      <p:sp>
        <p:nvSpPr>
          <p:cNvPr id="45" name="Oval 32"/>
          <p:cNvSpPr>
            <a:spLocks noChangeArrowheads="1"/>
          </p:cNvSpPr>
          <p:nvPr/>
        </p:nvSpPr>
        <p:spPr bwMode="auto">
          <a:xfrm>
            <a:off x="8108685" y="3383229"/>
            <a:ext cx="123825" cy="122238"/>
          </a:xfrm>
          <a:prstGeom prst="ellipse">
            <a:avLst/>
          </a:prstGeom>
          <a:solidFill>
            <a:srgbClr val="FFFF00"/>
          </a:solidFill>
          <a:ln w="9525">
            <a:solidFill>
              <a:schemeClr val="tx1"/>
            </a:solidFill>
            <a:round/>
            <a:headEnd/>
            <a:tailEnd/>
          </a:ln>
        </p:spPr>
        <p:txBody>
          <a:bodyPr wrap="none" anchor="ctr"/>
          <a:lstStyle/>
          <a:p>
            <a:endParaRPr lang="ga-IE" dirty="0"/>
          </a:p>
        </p:txBody>
      </p:sp>
      <p:sp>
        <p:nvSpPr>
          <p:cNvPr id="47" name="Oval 32"/>
          <p:cNvSpPr>
            <a:spLocks noChangeArrowheads="1"/>
          </p:cNvSpPr>
          <p:nvPr/>
        </p:nvSpPr>
        <p:spPr bwMode="auto">
          <a:xfrm>
            <a:off x="7855300" y="5303508"/>
            <a:ext cx="123825" cy="122238"/>
          </a:xfrm>
          <a:prstGeom prst="ellipse">
            <a:avLst/>
          </a:prstGeom>
          <a:solidFill>
            <a:srgbClr val="FFFF00"/>
          </a:solidFill>
          <a:ln w="9525">
            <a:solidFill>
              <a:schemeClr val="tx1"/>
            </a:solidFill>
            <a:round/>
            <a:headEnd/>
            <a:tailEnd/>
          </a:ln>
        </p:spPr>
        <p:txBody>
          <a:bodyPr wrap="none" anchor="ctr"/>
          <a:lstStyle/>
          <a:p>
            <a:endParaRPr lang="ga-IE" dirty="0"/>
          </a:p>
        </p:txBody>
      </p:sp>
      <p:sp>
        <p:nvSpPr>
          <p:cNvPr id="48" name="Oval 32"/>
          <p:cNvSpPr>
            <a:spLocks noChangeArrowheads="1"/>
          </p:cNvSpPr>
          <p:nvPr/>
        </p:nvSpPr>
        <p:spPr bwMode="auto">
          <a:xfrm>
            <a:off x="5679741" y="6293911"/>
            <a:ext cx="123825" cy="122238"/>
          </a:xfrm>
          <a:prstGeom prst="ellipse">
            <a:avLst/>
          </a:prstGeom>
          <a:solidFill>
            <a:srgbClr val="FFFF00"/>
          </a:solidFill>
          <a:ln w="9525">
            <a:solidFill>
              <a:schemeClr val="tx1"/>
            </a:solidFill>
            <a:round/>
            <a:headEnd/>
            <a:tailEnd/>
          </a:ln>
        </p:spPr>
        <p:txBody>
          <a:bodyPr wrap="none" anchor="ctr"/>
          <a:lstStyle/>
          <a:p>
            <a:endParaRPr lang="ga-IE" dirty="0"/>
          </a:p>
        </p:txBody>
      </p:sp>
      <p:sp>
        <p:nvSpPr>
          <p:cNvPr id="49" name="Oval 32"/>
          <p:cNvSpPr>
            <a:spLocks noChangeArrowheads="1"/>
          </p:cNvSpPr>
          <p:nvPr/>
        </p:nvSpPr>
        <p:spPr bwMode="auto">
          <a:xfrm>
            <a:off x="4424050" y="6501674"/>
            <a:ext cx="123825" cy="122238"/>
          </a:xfrm>
          <a:prstGeom prst="ellipse">
            <a:avLst/>
          </a:prstGeom>
          <a:solidFill>
            <a:srgbClr val="FFFF00"/>
          </a:solidFill>
          <a:ln w="9525">
            <a:solidFill>
              <a:schemeClr val="tx1"/>
            </a:solidFill>
            <a:round/>
            <a:headEnd/>
            <a:tailEnd/>
          </a:ln>
        </p:spPr>
        <p:txBody>
          <a:bodyPr wrap="none" anchor="ctr"/>
          <a:lstStyle/>
          <a:p>
            <a:endParaRPr lang="ga-IE" dirty="0"/>
          </a:p>
        </p:txBody>
      </p:sp>
      <p:sp>
        <p:nvSpPr>
          <p:cNvPr id="50" name="Oval 32"/>
          <p:cNvSpPr>
            <a:spLocks noChangeArrowheads="1"/>
          </p:cNvSpPr>
          <p:nvPr/>
        </p:nvSpPr>
        <p:spPr bwMode="auto">
          <a:xfrm>
            <a:off x="4321416" y="4724713"/>
            <a:ext cx="123825" cy="122238"/>
          </a:xfrm>
          <a:prstGeom prst="ellipse">
            <a:avLst/>
          </a:prstGeom>
          <a:solidFill>
            <a:srgbClr val="FFFF00"/>
          </a:solidFill>
          <a:ln w="9525">
            <a:solidFill>
              <a:schemeClr val="tx1"/>
            </a:solidFill>
            <a:round/>
            <a:headEnd/>
            <a:tailEnd/>
          </a:ln>
        </p:spPr>
        <p:txBody>
          <a:bodyPr wrap="none" anchor="ctr"/>
          <a:lstStyle/>
          <a:p>
            <a:endParaRPr lang="ga-IE" dirty="0"/>
          </a:p>
        </p:txBody>
      </p:sp>
      <p:sp>
        <p:nvSpPr>
          <p:cNvPr id="51" name="Oval 32"/>
          <p:cNvSpPr>
            <a:spLocks noChangeArrowheads="1"/>
          </p:cNvSpPr>
          <p:nvPr/>
        </p:nvSpPr>
        <p:spPr bwMode="auto">
          <a:xfrm>
            <a:off x="4378878" y="1933694"/>
            <a:ext cx="123825" cy="122238"/>
          </a:xfrm>
          <a:prstGeom prst="ellipse">
            <a:avLst/>
          </a:prstGeom>
          <a:solidFill>
            <a:srgbClr val="FFFF00"/>
          </a:solidFill>
          <a:ln w="9525">
            <a:solidFill>
              <a:schemeClr val="tx1"/>
            </a:solidFill>
            <a:round/>
            <a:headEnd/>
            <a:tailEnd/>
          </a:ln>
        </p:spPr>
        <p:txBody>
          <a:bodyPr wrap="none" anchor="ctr"/>
          <a:lstStyle/>
          <a:p>
            <a:endParaRPr lang="ga-IE" dirty="0"/>
          </a:p>
        </p:txBody>
      </p:sp>
      <p:sp>
        <p:nvSpPr>
          <p:cNvPr id="52" name="Oval 32"/>
          <p:cNvSpPr>
            <a:spLocks noChangeArrowheads="1"/>
          </p:cNvSpPr>
          <p:nvPr/>
        </p:nvSpPr>
        <p:spPr bwMode="auto">
          <a:xfrm>
            <a:off x="4150954" y="3330429"/>
            <a:ext cx="123825" cy="122238"/>
          </a:xfrm>
          <a:prstGeom prst="ellipse">
            <a:avLst/>
          </a:prstGeom>
          <a:solidFill>
            <a:srgbClr val="FFFF00"/>
          </a:solidFill>
          <a:ln w="9525">
            <a:solidFill>
              <a:schemeClr val="tx1"/>
            </a:solidFill>
            <a:round/>
            <a:headEnd/>
            <a:tailEnd/>
          </a:ln>
        </p:spPr>
        <p:txBody>
          <a:bodyPr wrap="none" anchor="ctr"/>
          <a:lstStyle/>
          <a:p>
            <a:endParaRPr lang="ga-IE" dirty="0"/>
          </a:p>
        </p:txBody>
      </p:sp>
      <p:sp>
        <p:nvSpPr>
          <p:cNvPr id="53" name="Oval 32"/>
          <p:cNvSpPr>
            <a:spLocks noChangeArrowheads="1"/>
          </p:cNvSpPr>
          <p:nvPr/>
        </p:nvSpPr>
        <p:spPr bwMode="auto">
          <a:xfrm>
            <a:off x="7324322" y="5440408"/>
            <a:ext cx="123825" cy="122238"/>
          </a:xfrm>
          <a:prstGeom prst="ellipse">
            <a:avLst/>
          </a:prstGeom>
          <a:solidFill>
            <a:srgbClr val="FFFF00"/>
          </a:solidFill>
          <a:ln w="9525">
            <a:solidFill>
              <a:schemeClr val="tx1"/>
            </a:solidFill>
            <a:round/>
            <a:headEnd/>
            <a:tailEnd/>
          </a:ln>
        </p:spPr>
        <p:txBody>
          <a:bodyPr wrap="none" anchor="ctr"/>
          <a:lstStyle/>
          <a:p>
            <a:endParaRPr lang="ga-IE" dirty="0"/>
          </a:p>
        </p:txBody>
      </p:sp>
      <p:sp>
        <p:nvSpPr>
          <p:cNvPr id="54" name="TextBox 53"/>
          <p:cNvSpPr txBox="1">
            <a:spLocks noChangeArrowheads="1"/>
          </p:cNvSpPr>
          <p:nvPr/>
        </p:nvSpPr>
        <p:spPr bwMode="auto">
          <a:xfrm>
            <a:off x="841353" y="1179205"/>
            <a:ext cx="2094434" cy="1631216"/>
          </a:xfrm>
          <a:prstGeom prst="rect">
            <a:avLst/>
          </a:prstGeom>
          <a:noFill/>
          <a:ln w="9525">
            <a:noFill/>
            <a:miter lim="800000"/>
            <a:headEnd/>
            <a:tailEnd/>
          </a:ln>
        </p:spPr>
        <p:txBody>
          <a:bodyPr wrap="square">
            <a:spAutoFit/>
          </a:bodyPr>
          <a:lstStyle/>
          <a:p>
            <a:r>
              <a:rPr lang="ga-IE" sz="2000" dirty="0" smtClean="0">
                <a:latin typeface="Tw Cen MT" panose="020B0602020104020603" pitchFamily="34" charset="0"/>
              </a:rPr>
              <a:t>Féach ar na cinn tíre ar an léarscáil seo. Cé acu is gaire do </a:t>
            </a:r>
            <a:r>
              <a:rPr lang="ga-IE" sz="2000" dirty="0" err="1" smtClean="0">
                <a:latin typeface="Tw Cen MT" panose="020B0602020104020603" pitchFamily="34" charset="0"/>
              </a:rPr>
              <a:t>do</a:t>
            </a:r>
            <a:r>
              <a:rPr lang="ga-IE" sz="2000" dirty="0" smtClean="0">
                <a:latin typeface="Tw Cen MT" panose="020B0602020104020603" pitchFamily="34" charset="0"/>
              </a:rPr>
              <a:t> theach féin?</a:t>
            </a:r>
            <a:endParaRPr lang="ga-IE" sz="2000" dirty="0">
              <a:latin typeface="Tw Cen MT" panose="020B0602020104020603" pitchFamily="34" charset="0"/>
            </a:endParaRPr>
          </a:p>
        </p:txBody>
      </p:sp>
      <p:sp>
        <p:nvSpPr>
          <p:cNvPr id="31" name="Oval 32"/>
          <p:cNvSpPr>
            <a:spLocks noChangeArrowheads="1"/>
          </p:cNvSpPr>
          <p:nvPr/>
        </p:nvSpPr>
        <p:spPr bwMode="auto">
          <a:xfrm>
            <a:off x="5988109" y="614415"/>
            <a:ext cx="123825" cy="122238"/>
          </a:xfrm>
          <a:prstGeom prst="ellipse">
            <a:avLst/>
          </a:prstGeom>
          <a:solidFill>
            <a:srgbClr val="FFFF00"/>
          </a:solidFill>
          <a:ln w="9525">
            <a:solidFill>
              <a:schemeClr val="tx1"/>
            </a:solidFill>
            <a:round/>
            <a:headEnd/>
            <a:tailEnd/>
          </a:ln>
        </p:spPr>
        <p:txBody>
          <a:bodyPr wrap="none" anchor="ctr"/>
          <a:lstStyle/>
          <a:p>
            <a:endParaRPr lang="ga-IE" dirty="0"/>
          </a:p>
        </p:txBody>
      </p:sp>
      <p:sp>
        <p:nvSpPr>
          <p:cNvPr id="32" name="Text Box 6"/>
          <p:cNvSpPr txBox="1">
            <a:spLocks noChangeArrowheads="1"/>
          </p:cNvSpPr>
          <p:nvPr/>
        </p:nvSpPr>
        <p:spPr bwMode="auto">
          <a:xfrm>
            <a:off x="5166521" y="537035"/>
            <a:ext cx="1026439" cy="276999"/>
          </a:xfrm>
          <a:prstGeom prst="rect">
            <a:avLst/>
          </a:prstGeom>
          <a:noFill/>
          <a:ln w="9525">
            <a:noFill/>
            <a:miter lim="800000"/>
            <a:headEnd/>
            <a:tailEnd/>
          </a:ln>
        </p:spPr>
        <p:txBody>
          <a:bodyPr wrap="square">
            <a:spAutoFit/>
          </a:bodyPr>
          <a:lstStyle/>
          <a:p>
            <a:pPr>
              <a:spcBef>
                <a:spcPct val="50000"/>
              </a:spcBef>
            </a:pPr>
            <a:r>
              <a:rPr lang="ga-IE" sz="1200" b="1" dirty="0" smtClean="0">
                <a:solidFill>
                  <a:schemeClr val="bg1"/>
                </a:solidFill>
                <a:latin typeface="Tw Cen MT" panose="020B0602020104020603" pitchFamily="34" charset="0"/>
              </a:rPr>
              <a:t>Cnoc Fola</a:t>
            </a:r>
            <a:endParaRPr lang="ga-IE" sz="1200" b="1" dirty="0">
              <a:solidFill>
                <a:schemeClr val="bg1"/>
              </a:solidFill>
              <a:latin typeface="Tw Cen MT" panose="020B0602020104020603" pitchFamily="34" charset="0"/>
            </a:endParaRPr>
          </a:p>
        </p:txBody>
      </p:sp>
      <p:sp>
        <p:nvSpPr>
          <p:cNvPr id="26" name="TextBox 25"/>
          <p:cNvSpPr txBox="1"/>
          <p:nvPr/>
        </p:nvSpPr>
        <p:spPr>
          <a:xfrm rot="21020885" flipH="1">
            <a:off x="7124766" y="5648325"/>
            <a:ext cx="4572000" cy="43200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ga-IE" sz="2000" dirty="0" smtClean="0">
                <a:latin typeface="Tw Cen MT" panose="020B0602020104020603" pitchFamily="34" charset="0"/>
              </a:rPr>
              <a:t>Ainmnigh na cinn tíre in iarthar na hÉireann. </a:t>
            </a:r>
            <a:endParaRPr lang="ga-IE" sz="2000" dirty="0">
              <a:latin typeface="Tw Cen MT" panose="020B0602020104020603"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80164" y="1340768"/>
            <a:ext cx="13335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16383" y="1223261"/>
            <a:ext cx="1430456" cy="276999"/>
          </a:xfrm>
          <a:prstGeom prst="rect">
            <a:avLst/>
          </a:prstGeom>
        </p:spPr>
        <p:txBody>
          <a:bodyPr wrap="none">
            <a:spAutoFit/>
          </a:bodyPr>
          <a:lstStyle/>
          <a:p>
            <a:pPr lvl="0">
              <a:spcBef>
                <a:spcPct val="50000"/>
              </a:spcBef>
            </a:pPr>
            <a:r>
              <a:rPr lang="ga-IE" sz="1200" b="1" dirty="0" smtClean="0">
                <a:solidFill>
                  <a:prstClr val="white"/>
                </a:solidFill>
                <a:latin typeface="Tw Cen MT" panose="020B0602020104020603" pitchFamily="34" charset="0"/>
              </a:rPr>
              <a:t>Ceann Ros Eoghain</a:t>
            </a:r>
            <a:endParaRPr lang="ga-IE" sz="1200" b="1" dirty="0">
              <a:solidFill>
                <a:prstClr val="white"/>
              </a:solidFill>
              <a:latin typeface="Tw Cen MT" panose="020B0602020104020603" pitchFamily="34" charset="0"/>
            </a:endParaRPr>
          </a:p>
        </p:txBody>
      </p:sp>
      <p:sp>
        <p:nvSpPr>
          <p:cNvPr id="39" name="Oval 32"/>
          <p:cNvSpPr>
            <a:spLocks noChangeArrowheads="1"/>
          </p:cNvSpPr>
          <p:nvPr/>
        </p:nvSpPr>
        <p:spPr bwMode="auto">
          <a:xfrm>
            <a:off x="7914386" y="2736063"/>
            <a:ext cx="123825" cy="122238"/>
          </a:xfrm>
          <a:prstGeom prst="ellipse">
            <a:avLst/>
          </a:prstGeom>
          <a:solidFill>
            <a:srgbClr val="FFFF00"/>
          </a:solidFill>
          <a:ln w="9525">
            <a:solidFill>
              <a:schemeClr val="tx1"/>
            </a:solidFill>
            <a:round/>
            <a:headEnd/>
            <a:tailEnd/>
          </a:ln>
        </p:spPr>
        <p:txBody>
          <a:bodyPr wrap="none" anchor="ctr"/>
          <a:lstStyle/>
          <a:p>
            <a:endParaRPr lang="ga-IE" dirty="0"/>
          </a:p>
        </p:txBody>
      </p:sp>
      <p:sp>
        <p:nvSpPr>
          <p:cNvPr id="3" name="Rectangle 2"/>
          <p:cNvSpPr/>
          <p:nvPr/>
        </p:nvSpPr>
        <p:spPr>
          <a:xfrm>
            <a:off x="7979125" y="2651016"/>
            <a:ext cx="1242648" cy="276999"/>
          </a:xfrm>
          <a:prstGeom prst="rect">
            <a:avLst/>
          </a:prstGeom>
        </p:spPr>
        <p:txBody>
          <a:bodyPr wrap="none">
            <a:spAutoFit/>
          </a:bodyPr>
          <a:lstStyle/>
          <a:p>
            <a:pPr lvl="0">
              <a:spcBef>
                <a:spcPct val="50000"/>
              </a:spcBef>
            </a:pPr>
            <a:r>
              <a:rPr lang="ga-IE" sz="1200" b="1" dirty="0" smtClean="0">
                <a:solidFill>
                  <a:prstClr val="white"/>
                </a:solidFill>
                <a:latin typeface="Tw Cen MT" panose="020B0602020104020603" pitchFamily="34" charset="0"/>
              </a:rPr>
              <a:t>Ceann Chlochair</a:t>
            </a:r>
            <a:endParaRPr lang="ga-IE" sz="1200" b="1" dirty="0">
              <a:solidFill>
                <a:prstClr val="white"/>
              </a:solidFill>
              <a:latin typeface="Tw Cen MT" panose="020B0602020104020603" pitchFamily="34" charset="0"/>
            </a:endParaRPr>
          </a:p>
        </p:txBody>
      </p:sp>
      <p:pic>
        <p:nvPicPr>
          <p:cNvPr id="56"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rot="906572">
            <a:off x="1008202" y="3985169"/>
            <a:ext cx="1650698" cy="235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p:cNvSpPr txBox="1"/>
          <p:nvPr/>
        </p:nvSpPr>
        <p:spPr>
          <a:xfrm>
            <a:off x="190688" y="5371991"/>
            <a:ext cx="3060000" cy="1021556"/>
          </a:xfrm>
          <a:prstGeom prst="round2DiagRect">
            <a:avLst>
              <a:gd name="adj1" fmla="val 16667"/>
              <a:gd name="adj2" fmla="val 13986"/>
            </a:avLst>
          </a:prstGeom>
          <a:solidFill>
            <a:srgbClr val="333F50"/>
          </a:solidFill>
          <a:ln>
            <a:solidFill>
              <a:schemeClr val="accent1">
                <a:lumMod val="75000"/>
              </a:schemeClr>
            </a:solidFill>
          </a:ln>
        </p:spPr>
        <p:txBody>
          <a:bodyPr wrap="square" rtlCol="0">
            <a:spAutoFit/>
          </a:bodyPr>
          <a:lstStyle/>
          <a:p>
            <a:r>
              <a:rPr lang="ga-IE" dirty="0" smtClean="0">
                <a:solidFill>
                  <a:schemeClr val="bg1"/>
                </a:solidFill>
                <a:latin typeface="Tw Cen MT" panose="020B0602020104020603" pitchFamily="34" charset="0"/>
              </a:rPr>
              <a:t>Déan an obair faoi chinn tíre na hÉireann ar leathanach </a:t>
            </a:r>
            <a:r>
              <a:rPr lang="en-US" dirty="0" smtClean="0">
                <a:solidFill>
                  <a:schemeClr val="bg1"/>
                </a:solidFill>
                <a:latin typeface="Tw Cen MT" panose="020B0602020104020603" pitchFamily="34" charset="0"/>
              </a:rPr>
              <a:t>72 </a:t>
            </a:r>
            <a:r>
              <a:rPr lang="ga-IE" dirty="0" smtClean="0">
                <a:solidFill>
                  <a:schemeClr val="bg1"/>
                </a:solidFill>
                <a:latin typeface="Tw Cen MT" panose="020B0602020104020603" pitchFamily="34" charset="0"/>
              </a:rPr>
              <a:t>i do leabhar oibre. </a:t>
            </a:r>
            <a:endParaRPr lang="ga-IE" dirty="0">
              <a:solidFill>
                <a:schemeClr val="bg1"/>
              </a:solidFill>
              <a:latin typeface="Tw Cen MT" panose="020B0602020104020603" pitchFamily="34" charset="0"/>
            </a:endParaRPr>
          </a:p>
        </p:txBody>
      </p:sp>
      <p:sp>
        <p:nvSpPr>
          <p:cNvPr id="58" name="TextBox 57"/>
          <p:cNvSpPr txBox="1"/>
          <p:nvPr/>
        </p:nvSpPr>
        <p:spPr>
          <a:xfrm rot="21020885" flipH="1">
            <a:off x="7069106" y="5666768"/>
            <a:ext cx="4428000" cy="43200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ga-IE" sz="2000" dirty="0" smtClean="0">
                <a:latin typeface="Tw Cen MT" panose="020B0602020104020603" pitchFamily="34" charset="0"/>
              </a:rPr>
              <a:t>Ainmnigh an ceann tíre is faide ó thuaidh. </a:t>
            </a:r>
            <a:endParaRPr lang="ga-IE" sz="2000" dirty="0">
              <a:latin typeface="Tw Cen MT" panose="020B0602020104020603" pitchFamily="34" charset="0"/>
            </a:endParaRPr>
          </a:p>
        </p:txBody>
      </p:sp>
      <p:sp>
        <p:nvSpPr>
          <p:cNvPr id="59" name="TextBox 58"/>
          <p:cNvSpPr txBox="1"/>
          <p:nvPr/>
        </p:nvSpPr>
        <p:spPr>
          <a:xfrm rot="21020885" flipH="1">
            <a:off x="7268766" y="5657379"/>
            <a:ext cx="4284000" cy="43200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ga-IE" sz="2000" dirty="0" smtClean="0">
                <a:latin typeface="Tw Cen MT" panose="020B0602020104020603" pitchFamily="34" charset="0"/>
              </a:rPr>
              <a:t>Ainmnigh an ceann tíre is faide ó dheas. </a:t>
            </a:r>
            <a:endParaRPr lang="ga-IE" sz="2000" dirty="0">
              <a:latin typeface="Tw Cen MT" panose="020B0602020104020603" pitchFamily="34" charset="0"/>
            </a:endParaRPr>
          </a:p>
        </p:txBody>
      </p:sp>
      <p:sp>
        <p:nvSpPr>
          <p:cNvPr id="60" name="Rectangle 59"/>
          <p:cNvSpPr/>
          <p:nvPr/>
        </p:nvSpPr>
        <p:spPr>
          <a:xfrm>
            <a:off x="855543" y="2916000"/>
            <a:ext cx="287323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400" b="1" dirty="0" smtClean="0">
                <a:latin typeface="Tw Cen MT" panose="020B0602020104020603" pitchFamily="34" charset="0"/>
              </a:rPr>
              <a:t>An </a:t>
            </a:r>
            <a:r>
              <a:rPr lang="ga-IE" sz="2400" b="1" dirty="0" err="1" smtClean="0">
                <a:latin typeface="Tw Cen MT" panose="020B0602020104020603" pitchFamily="34" charset="0"/>
              </a:rPr>
              <a:t>tAigéan</a:t>
            </a:r>
            <a:r>
              <a:rPr lang="ga-IE" sz="2400" b="1" dirty="0" smtClean="0">
                <a:latin typeface="Tw Cen MT" panose="020B0602020104020603" pitchFamily="34" charset="0"/>
              </a:rPr>
              <a:t> Atlantach</a:t>
            </a:r>
            <a:endParaRPr lang="ga-IE" sz="2400" b="1" dirty="0">
              <a:latin typeface="Tw Cen MT" panose="020B0602020104020603" pitchFamily="34" charset="0"/>
            </a:endParaRPr>
          </a:p>
        </p:txBody>
      </p:sp>
      <p:sp>
        <p:nvSpPr>
          <p:cNvPr id="61" name="Rectangle 60"/>
          <p:cNvSpPr/>
          <p:nvPr/>
        </p:nvSpPr>
        <p:spPr>
          <a:xfrm>
            <a:off x="8923029" y="2916000"/>
            <a:ext cx="287323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2400" b="1" dirty="0" smtClean="0">
                <a:latin typeface="Tw Cen MT" panose="020B0602020104020603" pitchFamily="34" charset="0"/>
              </a:rPr>
              <a:t>Muir</a:t>
            </a:r>
          </a:p>
          <a:p>
            <a:pPr algn="ctr"/>
            <a:r>
              <a:rPr lang="ga-IE" sz="2400" b="1" dirty="0" smtClean="0">
                <a:latin typeface="Tw Cen MT" panose="020B0602020104020603" pitchFamily="34" charset="0"/>
              </a:rPr>
              <a:t>Éireann</a:t>
            </a:r>
            <a:endParaRPr lang="ga-IE" sz="2400" b="1" dirty="0">
              <a:latin typeface="Tw Cen MT" panose="020B0602020104020603" pitchFamily="34" charset="0"/>
            </a:endParaRPr>
          </a:p>
        </p:txBody>
      </p:sp>
      <p:sp>
        <p:nvSpPr>
          <p:cNvPr id="23" name="TextBox 22"/>
          <p:cNvSpPr txBox="1"/>
          <p:nvPr/>
        </p:nvSpPr>
        <p:spPr>
          <a:xfrm rot="21020885" flipH="1">
            <a:off x="6901445" y="5684947"/>
            <a:ext cx="4824000" cy="43200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ga-IE" sz="2000" dirty="0" smtClean="0">
                <a:latin typeface="Tw Cen MT" panose="020B0602020104020603" pitchFamily="34" charset="0"/>
              </a:rPr>
              <a:t>Ainmnigh na cinn tíre i ndeisceart na hÉireann. </a:t>
            </a:r>
            <a:endParaRPr lang="ga-IE" sz="2000" dirty="0">
              <a:latin typeface="Tw Cen MT" panose="020B0602020104020603" pitchFamily="34" charset="0"/>
            </a:endParaRPr>
          </a:p>
        </p:txBody>
      </p:sp>
    </p:spTree>
    <p:extLst>
      <p:ext uri="{BB962C8B-B14F-4D97-AF65-F5344CB8AC3E}">
        <p14:creationId xmlns:p14="http://schemas.microsoft.com/office/powerpoint/2010/main" val="23570718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3" presetClass="entr" presetSubtype="16"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500" fill="hold"/>
                                        <p:tgtEl>
                                          <p:spTgt spid="3"/>
                                        </p:tgtEl>
                                        <p:attrNameLst>
                                          <p:attrName>ppt_w</p:attrName>
                                        </p:attrNameLst>
                                      </p:cBhvr>
                                      <p:tavLst>
                                        <p:tav tm="0">
                                          <p:val>
                                            <p:fltVal val="0"/>
                                          </p:val>
                                        </p:tav>
                                        <p:tav tm="100000">
                                          <p:val>
                                            <p:strVal val="#ppt_w"/>
                                          </p:val>
                                        </p:tav>
                                      </p:tavLst>
                                    </p:anim>
                                    <p:anim calcmode="lin" valueType="num">
                                      <p:cBhvr>
                                        <p:cTn id="59" dur="500" fill="hold"/>
                                        <p:tgtEl>
                                          <p:spTgt spid="3"/>
                                        </p:tgtEl>
                                        <p:attrNameLst>
                                          <p:attrName>ppt_h</p:attrName>
                                        </p:attrNameLst>
                                      </p:cBhvr>
                                      <p:tavLst>
                                        <p:tav tm="0">
                                          <p:val>
                                            <p:fltVal val="0"/>
                                          </p:val>
                                        </p:tav>
                                        <p:tav tm="100000">
                                          <p:val>
                                            <p:strVal val="#ppt_h"/>
                                          </p:val>
                                        </p:tav>
                                      </p:tavLst>
                                    </p:anim>
                                    <p:animEffect transition="in" filter="fade">
                                      <p:cBhvr>
                                        <p:cTn id="60" dur="500"/>
                                        <p:tgtEl>
                                          <p:spTgt spid="3"/>
                                        </p:tgtEl>
                                      </p:cBhvr>
                                    </p:animEffect>
                                  </p:childTnLst>
                                </p:cTn>
                              </p:par>
                            </p:childTnLst>
                          </p:cTn>
                        </p:par>
                        <p:par>
                          <p:cTn id="61" fill="hold">
                            <p:stCondLst>
                              <p:cond delay="6000"/>
                            </p:stCondLst>
                            <p:childTnLst>
                              <p:par>
                                <p:cTn id="62" presetID="23" presetClass="entr" presetSubtype="16"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childTnLst>
                                </p:cTn>
                              </p:par>
                            </p:childTnLst>
                          </p:cTn>
                        </p:par>
                        <p:par>
                          <p:cTn id="66" fill="hold">
                            <p:stCondLst>
                              <p:cond delay="6500"/>
                            </p:stCondLst>
                            <p:childTnLst>
                              <p:par>
                                <p:cTn id="67" presetID="23" presetClass="entr" presetSubtype="16"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54"/>
                                        </p:tgtEl>
                                        <p:attrNameLst>
                                          <p:attrName>style.visibility</p:attrName>
                                        </p:attrNameLst>
                                      </p:cBhvr>
                                      <p:to>
                                        <p:strVal val="hidden"/>
                                      </p:to>
                                    </p:set>
                                  </p:childTnLst>
                                </p:cTn>
                              </p:par>
                              <p:par>
                                <p:cTn id="75" presetID="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hidden"/>
                                      </p:to>
                                    </p:set>
                                  </p:childTnLst>
                                </p:cTn>
                              </p:par>
                              <p:par>
                                <p:cTn id="83" presetID="2" presetClass="entr" presetSubtype="4"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hidden"/>
                                      </p:to>
                                    </p:set>
                                  </p:childTnLst>
                                </p:cTn>
                              </p:par>
                              <p:par>
                                <p:cTn id="91" presetID="2" presetClass="entr" presetSubtype="4" fill="hold" nodeType="with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ppt_x"/>
                                          </p:val>
                                        </p:tav>
                                        <p:tav tm="100000">
                                          <p:val>
                                            <p:strVal val="#ppt_x"/>
                                          </p:val>
                                        </p:tav>
                                      </p:tavLst>
                                    </p:anim>
                                    <p:anim calcmode="lin" valueType="num">
                                      <p:cBhvr additive="base">
                                        <p:cTn id="9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hidden"/>
                                      </p:to>
                                    </p:set>
                                  </p:childTnLst>
                                </p:cTn>
                              </p:par>
                              <p:par>
                                <p:cTn id="99" presetID="2" presetClass="entr" presetSubtype="4" fill="hold" nodeType="with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additive="base">
                                        <p:cTn id="101" dur="500" fill="hold"/>
                                        <p:tgtEl>
                                          <p:spTgt spid="40"/>
                                        </p:tgtEl>
                                        <p:attrNameLst>
                                          <p:attrName>ppt_x</p:attrName>
                                        </p:attrNameLst>
                                      </p:cBhvr>
                                      <p:tavLst>
                                        <p:tav tm="0">
                                          <p:val>
                                            <p:strVal val="#ppt_x"/>
                                          </p:val>
                                        </p:tav>
                                        <p:tav tm="100000">
                                          <p:val>
                                            <p:strVal val="#ppt_x"/>
                                          </p:val>
                                        </p:tav>
                                      </p:tavLst>
                                    </p:anim>
                                    <p:anim calcmode="lin" valueType="num">
                                      <p:cBhvr additive="base">
                                        <p:cTn id="10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par>
                                <p:cTn id="107" presetID="2" presetClass="entr" presetSubtype="4" fill="hold" nodeType="withEffect">
                                  <p:stCondLst>
                                    <p:cond delay="0"/>
                                  </p:stCondLst>
                                  <p:childTnLst>
                                    <p:set>
                                      <p:cBhvr>
                                        <p:cTn id="108" dur="1" fill="hold">
                                          <p:stCondLst>
                                            <p:cond delay="0"/>
                                          </p:stCondLst>
                                        </p:cTn>
                                        <p:tgtEl>
                                          <p:spTgt spid="58"/>
                                        </p:tgtEl>
                                        <p:attrNameLst>
                                          <p:attrName>style.visibility</p:attrName>
                                        </p:attrNameLst>
                                      </p:cBhvr>
                                      <p:to>
                                        <p:strVal val="visible"/>
                                      </p:to>
                                    </p:set>
                                    <p:anim calcmode="lin" valueType="num">
                                      <p:cBhvr additive="base">
                                        <p:cTn id="109" dur="500" fill="hold"/>
                                        <p:tgtEl>
                                          <p:spTgt spid="58"/>
                                        </p:tgtEl>
                                        <p:attrNameLst>
                                          <p:attrName>ppt_x</p:attrName>
                                        </p:attrNameLst>
                                      </p:cBhvr>
                                      <p:tavLst>
                                        <p:tav tm="0">
                                          <p:val>
                                            <p:strVal val="#ppt_x"/>
                                          </p:val>
                                        </p:tav>
                                        <p:tav tm="100000">
                                          <p:val>
                                            <p:strVal val="#ppt_x"/>
                                          </p:val>
                                        </p:tav>
                                      </p:tavLst>
                                    </p:anim>
                                    <p:anim calcmode="lin" valueType="num">
                                      <p:cBhvr additive="base">
                                        <p:cTn id="11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58"/>
                                        </p:tgtEl>
                                        <p:attrNameLst>
                                          <p:attrName>style.visibility</p:attrName>
                                        </p:attrNameLst>
                                      </p:cBhvr>
                                      <p:to>
                                        <p:strVal val="hidden"/>
                                      </p:to>
                                    </p:set>
                                  </p:childTnLst>
                                </p:cTn>
                              </p:par>
                              <p:par>
                                <p:cTn id="115" presetID="2" presetClass="entr" presetSubtype="4" fill="hold" nodeType="withEffect">
                                  <p:stCondLst>
                                    <p:cond delay="0"/>
                                  </p:stCondLst>
                                  <p:childTnLst>
                                    <p:set>
                                      <p:cBhvr>
                                        <p:cTn id="116" dur="1" fill="hold">
                                          <p:stCondLst>
                                            <p:cond delay="0"/>
                                          </p:stCondLst>
                                        </p:cTn>
                                        <p:tgtEl>
                                          <p:spTgt spid="59"/>
                                        </p:tgtEl>
                                        <p:attrNameLst>
                                          <p:attrName>style.visibility</p:attrName>
                                        </p:attrNameLst>
                                      </p:cBhvr>
                                      <p:to>
                                        <p:strVal val="visible"/>
                                      </p:to>
                                    </p:set>
                                    <p:anim calcmode="lin" valueType="num">
                                      <p:cBhvr additive="base">
                                        <p:cTn id="117" dur="500" fill="hold"/>
                                        <p:tgtEl>
                                          <p:spTgt spid="59"/>
                                        </p:tgtEl>
                                        <p:attrNameLst>
                                          <p:attrName>ppt_x</p:attrName>
                                        </p:attrNameLst>
                                      </p:cBhvr>
                                      <p:tavLst>
                                        <p:tav tm="0">
                                          <p:val>
                                            <p:strVal val="#ppt_x"/>
                                          </p:val>
                                        </p:tav>
                                        <p:tav tm="100000">
                                          <p:val>
                                            <p:strVal val="#ppt_x"/>
                                          </p:val>
                                        </p:tav>
                                      </p:tavLst>
                                    </p:anim>
                                    <p:anim calcmode="lin" valueType="num">
                                      <p:cBhvr additive="base">
                                        <p:cTn id="11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59"/>
                                        </p:tgtEl>
                                        <p:attrNameLst>
                                          <p:attrName>style.visibility</p:attrName>
                                        </p:attrNameLst>
                                      </p:cBhvr>
                                      <p:to>
                                        <p:strVal val="hidden"/>
                                      </p:to>
                                    </p:set>
                                  </p:childTnLst>
                                </p:cTn>
                              </p:par>
                              <p:par>
                                <p:cTn id="123" presetID="16" presetClass="entr" presetSubtype="21" fill="hold" grpId="0"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barn(inVertical)">
                                      <p:cBhvr>
                                        <p:cTn id="125" dur="500"/>
                                        <p:tgtEl>
                                          <p:spTgt spid="57"/>
                                        </p:tgtEl>
                                      </p:cBhvr>
                                    </p:animEffect>
                                  </p:childTnLst>
                                </p:cTn>
                              </p:par>
                              <p:par>
                                <p:cTn id="126" presetID="42" presetClass="entr" presetSubtype="0" fill="hold" nodeType="withEffect">
                                  <p:stCondLst>
                                    <p:cond delay="0"/>
                                  </p:stCondLst>
                                  <p:childTnLst>
                                    <p:set>
                                      <p:cBhvr>
                                        <p:cTn id="127" dur="1" fill="hold">
                                          <p:stCondLst>
                                            <p:cond delay="0"/>
                                          </p:stCondLst>
                                        </p:cTn>
                                        <p:tgtEl>
                                          <p:spTgt spid="56"/>
                                        </p:tgtEl>
                                        <p:attrNameLst>
                                          <p:attrName>style.visibility</p:attrName>
                                        </p:attrNameLst>
                                      </p:cBhvr>
                                      <p:to>
                                        <p:strVal val="visible"/>
                                      </p:to>
                                    </p:set>
                                    <p:animEffect transition="in" filter="fade">
                                      <p:cBhvr>
                                        <p:cTn id="128" dur="1000"/>
                                        <p:tgtEl>
                                          <p:spTgt spid="56"/>
                                        </p:tgtEl>
                                      </p:cBhvr>
                                    </p:animEffect>
                                    <p:anim calcmode="lin" valueType="num">
                                      <p:cBhvr>
                                        <p:cTn id="129" dur="1000" fill="hold"/>
                                        <p:tgtEl>
                                          <p:spTgt spid="56"/>
                                        </p:tgtEl>
                                        <p:attrNameLst>
                                          <p:attrName>ppt_x</p:attrName>
                                        </p:attrNameLst>
                                      </p:cBhvr>
                                      <p:tavLst>
                                        <p:tav tm="0">
                                          <p:val>
                                            <p:strVal val="#ppt_x"/>
                                          </p:val>
                                        </p:tav>
                                        <p:tav tm="100000">
                                          <p:val>
                                            <p:strVal val="#ppt_x"/>
                                          </p:val>
                                        </p:tav>
                                      </p:tavLst>
                                    </p:anim>
                                    <p:anim calcmode="lin" valueType="num">
                                      <p:cBhvr>
                                        <p:cTn id="13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7" grpId="0"/>
      <p:bldP spid="28" grpId="0"/>
      <p:bldP spid="30" grpId="0"/>
      <p:bldP spid="33" grpId="0"/>
      <p:bldP spid="35" grpId="0"/>
      <p:bldP spid="36" grpId="0"/>
      <p:bldP spid="37" grpId="0"/>
      <p:bldP spid="38" grpId="0"/>
      <p:bldP spid="24" grpId="0" animBg="1"/>
      <p:bldP spid="40" grpId="0" animBg="1"/>
      <p:bldP spid="54" grpId="1"/>
      <p:bldP spid="32" grpId="0"/>
      <p:bldP spid="26" grpId="0" animBg="1"/>
      <p:bldP spid="2" grpId="0"/>
      <p:bldP spid="3" grpId="0"/>
      <p:bldP spid="57" grpId="0" animBg="1"/>
      <p:bldP spid="58" grpId="0" animBg="1"/>
      <p:bldP spid="59"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8283</TotalTime>
  <Words>995</Words>
  <Application>Microsoft Office PowerPoint</Application>
  <PresentationFormat>Custom</PresentationFormat>
  <Paragraphs>180</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325</cp:revision>
  <dcterms:created xsi:type="dcterms:W3CDTF">2019-09-27T08:30:18Z</dcterms:created>
  <dcterms:modified xsi:type="dcterms:W3CDTF">2021-04-09T12:06:38Z</dcterms:modified>
</cp:coreProperties>
</file>