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" r:id="rId2"/>
    <p:sldId id="259" r:id="rId3"/>
    <p:sldId id="291" r:id="rId4"/>
    <p:sldId id="265" r:id="rId5"/>
    <p:sldId id="292" r:id="rId6"/>
    <p:sldId id="258" r:id="rId7"/>
    <p:sldId id="299" r:id="rId8"/>
    <p:sldId id="267" r:id="rId9"/>
    <p:sldId id="272" r:id="rId10"/>
    <p:sldId id="271" r:id="rId11"/>
    <p:sldId id="298" r:id="rId12"/>
    <p:sldId id="283" r:id="rId13"/>
    <p:sldId id="293" r:id="rId14"/>
    <p:sldId id="273" r:id="rId15"/>
    <p:sldId id="284" r:id="rId16"/>
    <p:sldId id="288" r:id="rId17"/>
    <p:sldId id="285" r:id="rId18"/>
    <p:sldId id="286" r:id="rId19"/>
    <p:sldId id="297" r:id="rId20"/>
    <p:sldId id="296" r:id="rId2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B36E53-37DE-47A5-B9BE-9BABB1AF8623}">
          <p14:sldIdLst>
            <p14:sldId id="290"/>
            <p14:sldId id="259"/>
            <p14:sldId id="291"/>
            <p14:sldId id="265"/>
            <p14:sldId id="292"/>
            <p14:sldId id="258"/>
            <p14:sldId id="299"/>
            <p14:sldId id="267"/>
            <p14:sldId id="272"/>
            <p14:sldId id="271"/>
            <p14:sldId id="298"/>
            <p14:sldId id="283"/>
            <p14:sldId id="293"/>
            <p14:sldId id="273"/>
            <p14:sldId id="284"/>
            <p14:sldId id="288"/>
            <p14:sldId id="285"/>
            <p14:sldId id="286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37" autoAdjust="0"/>
  </p:normalViewPr>
  <p:slideViewPr>
    <p:cSldViewPr snapToGrid="0">
      <p:cViewPr>
        <p:scale>
          <a:sx n="82" d="100"/>
          <a:sy n="82" d="100"/>
        </p:scale>
        <p:origin x="-1674" y="-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1908</a:t>
          </a:r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1912</a:t>
          </a:r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824EC961-09F4-4281-8CFC-C236F4C902BA}">
      <dgm:prSet phldrT="[Text]"/>
      <dgm:spPr/>
      <dgm:t>
        <a:bodyPr/>
        <a:lstStyle/>
        <a:p>
          <a:endParaRPr lang="en-IE"/>
        </a:p>
      </dgm:t>
    </dgm:pt>
    <dgm:pt modelId="{CEABE3F8-2FA5-40D6-8987-9A0422F4D0DB}" type="parTrans" cxnId="{6C39A59E-1525-4D85-BDD2-3E0BD99E7F7A}">
      <dgm:prSet/>
      <dgm:spPr/>
      <dgm:t>
        <a:bodyPr/>
        <a:lstStyle/>
        <a:p>
          <a:endParaRPr lang="en-IE"/>
        </a:p>
      </dgm:t>
    </dgm:pt>
    <dgm:pt modelId="{1CE3210D-719E-4702-A2FD-512AD33E61CC}" type="sibTrans" cxnId="{6C39A59E-1525-4D85-BDD2-3E0BD99E7F7A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1916</a:t>
          </a:r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0" custLinFactNeighborY="2463">
        <dgm:presLayoutVars>
          <dgm:bulletEnabled val="1"/>
        </dgm:presLayoutVars>
      </dgm:prSet>
      <dgm:spPr/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Y="808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X="-408" custLinFactNeighborY="230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Y="155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 custLinFactNeighborY="-238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7910E7FC-D3C0-433D-9FA3-4A826BE0BFCC}" type="presOf" srcId="{59E7C86B-2627-4BFD-9C86-59E519C30A48}" destId="{B944DBBA-8B38-43B1-9C85-72D815E85EC2}" srcOrd="0" destOrd="0" presId="urn:microsoft.com/office/officeart/2005/8/layout/chevron2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6C39A59E-1525-4D85-BDD2-3E0BD99E7F7A}" srcId="{2D4F0709-EB36-4A9E-99A3-CF26B82A57E2}" destId="{824EC961-09F4-4281-8CFC-C236F4C902BA}" srcOrd="0" destOrd="0" parTransId="{CEABE3F8-2FA5-40D6-8987-9A0422F4D0DB}" sibTransId="{1CE3210D-719E-4702-A2FD-512AD33E61CC}"/>
    <dgm:cxn modelId="{2772E94E-1424-4BA2-A308-21D1ACE14CA7}" type="presOf" srcId="{1A1F1943-4D24-45FE-B841-2A02D964A514}" destId="{1CDAD55A-E702-4B88-AE4A-ABE3E39949BD}" srcOrd="0" destOrd="0" presId="urn:microsoft.com/office/officeart/2005/8/layout/chevron2"/>
    <dgm:cxn modelId="{47062C8C-32B0-46AF-91FB-D78E462A7C47}" type="presOf" srcId="{2D4F0709-EB36-4A9E-99A3-CF26B82A57E2}" destId="{A43C336E-D0D6-486E-BC21-DA65ADE07062}" srcOrd="0" destOrd="0" presId="urn:microsoft.com/office/officeart/2005/8/layout/chevron2"/>
    <dgm:cxn modelId="{D249DC0D-AA0A-4F3D-A052-9BB058BAE81B}" type="presOf" srcId="{A1940112-369D-4AA6-B738-6534A8A8AAAB}" destId="{F6935662-3AEC-4CF6-95F4-C2320327560A}" srcOrd="0" destOrd="0" presId="urn:microsoft.com/office/officeart/2005/8/layout/chevron2"/>
    <dgm:cxn modelId="{0AC3F1CD-F588-4A32-83E3-4DB442290D51}" type="presOf" srcId="{3D586E40-F86F-41D1-90D0-6EA23C8C7880}" destId="{449A9AD2-1307-4B60-B2E6-9CFEBAE049C6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3E4A2DF3-3816-4D91-B951-53990282CA4C}" type="presOf" srcId="{824EC961-09F4-4281-8CFC-C236F4C902BA}" destId="{223E13A5-90A0-4BF5-9A29-FD18A21174B1}" srcOrd="0" destOrd="0" presId="urn:microsoft.com/office/officeart/2005/8/layout/chevron2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F19B99AD-49C6-48E3-82E4-4D65F060E8A3}" type="presParOf" srcId="{449A9AD2-1307-4B60-B2E6-9CFEBAE049C6}" destId="{B5512A05-8BE1-4FA0-8A5D-971ED8EA993F}" srcOrd="0" destOrd="0" presId="urn:microsoft.com/office/officeart/2005/8/layout/chevron2"/>
    <dgm:cxn modelId="{8A396608-F456-4047-A1FA-C5EF145D06D3}" type="presParOf" srcId="{B5512A05-8BE1-4FA0-8A5D-971ED8EA993F}" destId="{B944DBBA-8B38-43B1-9C85-72D815E85EC2}" srcOrd="0" destOrd="0" presId="urn:microsoft.com/office/officeart/2005/8/layout/chevron2"/>
    <dgm:cxn modelId="{D9089CEB-C76D-4C2C-833B-5B870204ABD0}" type="presParOf" srcId="{B5512A05-8BE1-4FA0-8A5D-971ED8EA993F}" destId="{9D2DBFDC-6382-463C-9F70-5A9E30EDD91C}" srcOrd="1" destOrd="0" presId="urn:microsoft.com/office/officeart/2005/8/layout/chevron2"/>
    <dgm:cxn modelId="{E1924ED2-23BB-49F9-9200-52BC90001E40}" type="presParOf" srcId="{449A9AD2-1307-4B60-B2E6-9CFEBAE049C6}" destId="{DAFA3ECC-B512-41DD-8DAF-610DEADF829A}" srcOrd="1" destOrd="0" presId="urn:microsoft.com/office/officeart/2005/8/layout/chevron2"/>
    <dgm:cxn modelId="{F0AFFF45-DDFD-4FF0-BE99-E3A9895E9DCC}" type="presParOf" srcId="{449A9AD2-1307-4B60-B2E6-9CFEBAE049C6}" destId="{8587B55B-A5BD-4C58-9EE4-4BA108D15089}" srcOrd="2" destOrd="0" presId="urn:microsoft.com/office/officeart/2005/8/layout/chevron2"/>
    <dgm:cxn modelId="{876C17C5-295E-4863-84B0-40688BBA5527}" type="presParOf" srcId="{8587B55B-A5BD-4C58-9EE4-4BA108D15089}" destId="{A43C336E-D0D6-486E-BC21-DA65ADE07062}" srcOrd="0" destOrd="0" presId="urn:microsoft.com/office/officeart/2005/8/layout/chevron2"/>
    <dgm:cxn modelId="{69C93267-5E72-4CA9-8151-DB1916B83B60}" type="presParOf" srcId="{8587B55B-A5BD-4C58-9EE4-4BA108D15089}" destId="{223E13A5-90A0-4BF5-9A29-FD18A21174B1}" srcOrd="1" destOrd="0" presId="urn:microsoft.com/office/officeart/2005/8/layout/chevron2"/>
    <dgm:cxn modelId="{B10DC8D7-A198-487F-90AB-04516A5FFF23}" type="presParOf" srcId="{449A9AD2-1307-4B60-B2E6-9CFEBAE049C6}" destId="{08975366-62B0-460D-BD55-76D76EFC6637}" srcOrd="3" destOrd="0" presId="urn:microsoft.com/office/officeart/2005/8/layout/chevron2"/>
    <dgm:cxn modelId="{57E3AE2E-63B1-4EE0-9E88-EDB44BE6C270}" type="presParOf" srcId="{449A9AD2-1307-4B60-B2E6-9CFEBAE049C6}" destId="{699A34B4-AC0B-433E-AB7C-5288F92CF095}" srcOrd="4" destOrd="0" presId="urn:microsoft.com/office/officeart/2005/8/layout/chevron2"/>
    <dgm:cxn modelId="{B26AF0F9-6E01-4248-99BC-75331979A7A1}" type="presParOf" srcId="{699A34B4-AC0B-433E-AB7C-5288F92CF095}" destId="{F6935662-3AEC-4CF6-95F4-C2320327560A}" srcOrd="0" destOrd="0" presId="urn:microsoft.com/office/officeart/2005/8/layout/chevron2"/>
    <dgm:cxn modelId="{9660281A-1193-4AFA-A58B-AE1A431AF095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rgbClr val="8BA47F"/>
        </a:solidFill>
      </dgm:spPr>
      <dgm:t>
        <a:bodyPr/>
        <a:lstStyle/>
        <a:p>
          <a:r>
            <a:rPr lang="en-IE"/>
            <a:t>1918</a:t>
          </a:r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/>
      <dgm:t>
        <a:bodyPr/>
        <a:lstStyle/>
        <a:p>
          <a:endParaRPr lang="en-IE" dirty="0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1919</a:t>
          </a:r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rgbClr val="8BA47F"/>
        </a:solidFill>
      </dgm:spPr>
      <dgm:t>
        <a:bodyPr/>
        <a:lstStyle/>
        <a:p>
          <a:r>
            <a:rPr lang="en-IE"/>
            <a:t>1922</a:t>
          </a:r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1459" custLinFactNeighborY="-2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Y="808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Y="2307">
        <dgm:presLayoutVars>
          <dgm:bulletEnabled val="1"/>
        </dgm:presLayoutVars>
      </dgm:prSet>
      <dgm:spPr/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Y="155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 custLinFactNeighborY="53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F9396DDF-5348-41B8-AC35-5D580AFB8D1D}" type="presOf" srcId="{2D4F0709-EB36-4A9E-99A3-CF26B82A57E2}" destId="{A43C336E-D0D6-486E-BC21-DA65ADE07062}" srcOrd="0" destOrd="0" presId="urn:microsoft.com/office/officeart/2005/8/layout/chevron2"/>
    <dgm:cxn modelId="{3E116D39-AC38-4375-933B-85D99237AA52}" type="presOf" srcId="{A1940112-369D-4AA6-B738-6534A8A8AAAB}" destId="{F6935662-3AEC-4CF6-95F4-C2320327560A}" srcOrd="0" destOrd="0" presId="urn:microsoft.com/office/officeart/2005/8/layout/chevron2"/>
    <dgm:cxn modelId="{595832D8-6D2B-4EA0-814C-B0BFE1AF950D}" type="presOf" srcId="{3D586E40-F86F-41D1-90D0-6EA23C8C7880}" destId="{449A9AD2-1307-4B60-B2E6-9CFEBAE049C6}" srcOrd="0" destOrd="0" presId="urn:microsoft.com/office/officeart/2005/8/layout/chevron2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4F374E23-C50D-456A-ABC0-49EC190E7EC1}" type="presOf" srcId="{1A1F1943-4D24-45FE-B841-2A02D964A514}" destId="{1CDAD55A-E702-4B88-AE4A-ABE3E39949BD}" srcOrd="0" destOrd="0" presId="urn:microsoft.com/office/officeart/2005/8/layout/chevron2"/>
    <dgm:cxn modelId="{5FE86798-E44E-452D-A532-15D3B7590B0A}" type="presOf" srcId="{3BE02863-9A4B-4BFB-AB47-F951870FA853}" destId="{9D2DBFDC-6382-463C-9F70-5A9E30EDD91C}" srcOrd="0" destOrd="0" presId="urn:microsoft.com/office/officeart/2005/8/layout/chevron2"/>
    <dgm:cxn modelId="{72078B20-B48B-4264-B947-F788746F5908}" type="presOf" srcId="{59E7C86B-2627-4BFD-9C86-59E519C30A48}" destId="{B944DBBA-8B38-43B1-9C85-72D815E85EC2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7D7EE774-8143-4C50-BC01-131DDFDA9FC5}" type="presParOf" srcId="{449A9AD2-1307-4B60-B2E6-9CFEBAE049C6}" destId="{B5512A05-8BE1-4FA0-8A5D-971ED8EA993F}" srcOrd="0" destOrd="0" presId="urn:microsoft.com/office/officeart/2005/8/layout/chevron2"/>
    <dgm:cxn modelId="{E5D676DB-69A4-4264-8EBD-996B3711440E}" type="presParOf" srcId="{B5512A05-8BE1-4FA0-8A5D-971ED8EA993F}" destId="{B944DBBA-8B38-43B1-9C85-72D815E85EC2}" srcOrd="0" destOrd="0" presId="urn:microsoft.com/office/officeart/2005/8/layout/chevron2"/>
    <dgm:cxn modelId="{D3A44B6E-350A-47BD-A6B9-4EB646E3A68D}" type="presParOf" srcId="{B5512A05-8BE1-4FA0-8A5D-971ED8EA993F}" destId="{9D2DBFDC-6382-463C-9F70-5A9E30EDD91C}" srcOrd="1" destOrd="0" presId="urn:microsoft.com/office/officeart/2005/8/layout/chevron2"/>
    <dgm:cxn modelId="{BF3E6B3A-93C0-454B-971C-F2A4FA7E679A}" type="presParOf" srcId="{449A9AD2-1307-4B60-B2E6-9CFEBAE049C6}" destId="{DAFA3ECC-B512-41DD-8DAF-610DEADF829A}" srcOrd="1" destOrd="0" presId="urn:microsoft.com/office/officeart/2005/8/layout/chevron2"/>
    <dgm:cxn modelId="{25C889BC-5385-4661-A750-AFB996B4CF6D}" type="presParOf" srcId="{449A9AD2-1307-4B60-B2E6-9CFEBAE049C6}" destId="{8587B55B-A5BD-4C58-9EE4-4BA108D15089}" srcOrd="2" destOrd="0" presId="urn:microsoft.com/office/officeart/2005/8/layout/chevron2"/>
    <dgm:cxn modelId="{8419E961-A540-4ED9-B592-BC5E8A80BF9D}" type="presParOf" srcId="{8587B55B-A5BD-4C58-9EE4-4BA108D15089}" destId="{A43C336E-D0D6-486E-BC21-DA65ADE07062}" srcOrd="0" destOrd="0" presId="urn:microsoft.com/office/officeart/2005/8/layout/chevron2"/>
    <dgm:cxn modelId="{0EA35226-A5F0-42BE-8E2E-3CE6E9E5F5A0}" type="presParOf" srcId="{8587B55B-A5BD-4C58-9EE4-4BA108D15089}" destId="{223E13A5-90A0-4BF5-9A29-FD18A21174B1}" srcOrd="1" destOrd="0" presId="urn:microsoft.com/office/officeart/2005/8/layout/chevron2"/>
    <dgm:cxn modelId="{F46D472C-EBF1-48BA-BBAD-E05AF841FCE9}" type="presParOf" srcId="{449A9AD2-1307-4B60-B2E6-9CFEBAE049C6}" destId="{08975366-62B0-460D-BD55-76D76EFC6637}" srcOrd="3" destOrd="0" presId="urn:microsoft.com/office/officeart/2005/8/layout/chevron2"/>
    <dgm:cxn modelId="{8718DD12-BB8C-4C73-9810-41C2BDCE4D26}" type="presParOf" srcId="{449A9AD2-1307-4B60-B2E6-9CFEBAE049C6}" destId="{699A34B4-AC0B-433E-AB7C-5288F92CF095}" srcOrd="4" destOrd="0" presId="urn:microsoft.com/office/officeart/2005/8/layout/chevron2"/>
    <dgm:cxn modelId="{73D766D4-4791-4E58-A1E6-6D7930B9AD48}" type="presParOf" srcId="{699A34B4-AC0B-433E-AB7C-5288F92CF095}" destId="{F6935662-3AEC-4CF6-95F4-C2320327560A}" srcOrd="0" destOrd="0" presId="urn:microsoft.com/office/officeart/2005/8/layout/chevron2"/>
    <dgm:cxn modelId="{6E8CF791-DB4F-4384-9902-1109406D6602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DBBA-8B38-43B1-9C85-72D815E85EC2}">
      <dsp:nvSpPr>
        <dsp:cNvPr id="0" name=""/>
        <dsp:cNvSpPr/>
      </dsp:nvSpPr>
      <dsp:spPr>
        <a:xfrm rot="5400000">
          <a:off x="-142198" y="14342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/>
            <a:t>1908</a:t>
          </a:r>
        </a:p>
      </dsp:txBody>
      <dsp:txXfrm rot="-5400000">
        <a:off x="1" y="333027"/>
        <a:ext cx="663591" cy="284397"/>
      </dsp:txXfrm>
    </dsp:sp>
    <dsp:sp modelId="{9D2DBFDC-6382-463C-9F70-5A9E30EDD91C}">
      <dsp:nvSpPr>
        <dsp:cNvPr id="0" name=""/>
        <dsp:cNvSpPr/>
      </dsp:nvSpPr>
      <dsp:spPr>
        <a:xfrm rot="5400000">
          <a:off x="2291951" y="-1611951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C336E-D0D6-486E-BC21-DA65ADE07062}">
      <dsp:nvSpPr>
        <dsp:cNvPr id="0" name=""/>
        <dsp:cNvSpPr/>
      </dsp:nvSpPr>
      <dsp:spPr>
        <a:xfrm rot="5400000">
          <a:off x="-142198" y="89999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/>
            <a:t>1912</a:t>
          </a:r>
        </a:p>
      </dsp:txBody>
      <dsp:txXfrm rot="-5400000">
        <a:off x="1" y="1089597"/>
        <a:ext cx="663591" cy="284397"/>
      </dsp:txXfrm>
    </dsp:sp>
    <dsp:sp modelId="{223E13A5-90A0-4BF5-9A29-FD18A21174B1}">
      <dsp:nvSpPr>
        <dsp:cNvPr id="0" name=""/>
        <dsp:cNvSpPr/>
      </dsp:nvSpPr>
      <dsp:spPr>
        <a:xfrm rot="5400000">
          <a:off x="2276150" y="-864002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/>
        </a:p>
      </dsp:txBody>
      <dsp:txXfrm rot="-5400000">
        <a:off x="647790" y="794438"/>
        <a:ext cx="3842832" cy="556032"/>
      </dsp:txXfrm>
    </dsp:sp>
    <dsp:sp modelId="{F6935662-3AEC-4CF6-95F4-C2320327560A}">
      <dsp:nvSpPr>
        <dsp:cNvPr id="0" name=""/>
        <dsp:cNvSpPr/>
      </dsp:nvSpPr>
      <dsp:spPr>
        <a:xfrm rot="5400000">
          <a:off x="-142198" y="1642482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/>
            <a:t>1916</a:t>
          </a:r>
        </a:p>
      </dsp:txBody>
      <dsp:txXfrm rot="-5400000">
        <a:off x="1" y="1832080"/>
        <a:ext cx="663591" cy="284397"/>
      </dsp:txXfrm>
    </dsp:sp>
    <dsp:sp modelId="{1CDAD55A-E702-4B88-AE4A-ABE3E39949BD}">
      <dsp:nvSpPr>
        <dsp:cNvPr id="0" name=""/>
        <dsp:cNvSpPr/>
      </dsp:nvSpPr>
      <dsp:spPr>
        <a:xfrm rot="5400000">
          <a:off x="2291951" y="-143997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/>
        </a:p>
      </dsp:txBody>
      <dsp:txXfrm rot="-5400000">
        <a:off x="663591" y="1514443"/>
        <a:ext cx="3842832" cy="556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DBBA-8B38-43B1-9C85-72D815E85EC2}">
      <dsp:nvSpPr>
        <dsp:cNvPr id="0" name=""/>
        <dsp:cNvSpPr/>
      </dsp:nvSpPr>
      <dsp:spPr>
        <a:xfrm rot="5400000">
          <a:off x="-142198" y="14342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/>
            <a:t>1918</a:t>
          </a:r>
        </a:p>
      </dsp:txBody>
      <dsp:txXfrm rot="-5400000">
        <a:off x="1" y="333027"/>
        <a:ext cx="663591" cy="284397"/>
      </dsp:txXfrm>
    </dsp:sp>
    <dsp:sp modelId="{9D2DBFDC-6382-463C-9F70-5A9E30EDD91C}">
      <dsp:nvSpPr>
        <dsp:cNvPr id="0" name=""/>
        <dsp:cNvSpPr/>
      </dsp:nvSpPr>
      <dsp:spPr>
        <a:xfrm rot="5400000">
          <a:off x="2291951" y="-1628360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 dirty="0"/>
        </a:p>
      </dsp:txBody>
      <dsp:txXfrm rot="-5400000">
        <a:off x="663591" y="30080"/>
        <a:ext cx="3842832" cy="556032"/>
      </dsp:txXfrm>
    </dsp:sp>
    <dsp:sp modelId="{A43C336E-D0D6-486E-BC21-DA65ADE07062}">
      <dsp:nvSpPr>
        <dsp:cNvPr id="0" name=""/>
        <dsp:cNvSpPr/>
      </dsp:nvSpPr>
      <dsp:spPr>
        <a:xfrm rot="5400000">
          <a:off x="-142198" y="89999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/>
            <a:t>1919</a:t>
          </a:r>
        </a:p>
      </dsp:txBody>
      <dsp:txXfrm rot="-5400000">
        <a:off x="1" y="1089597"/>
        <a:ext cx="663591" cy="284397"/>
      </dsp:txXfrm>
    </dsp:sp>
    <dsp:sp modelId="{223E13A5-90A0-4BF5-9A29-FD18A21174B1}">
      <dsp:nvSpPr>
        <dsp:cNvPr id="0" name=""/>
        <dsp:cNvSpPr/>
      </dsp:nvSpPr>
      <dsp:spPr>
        <a:xfrm rot="5400000">
          <a:off x="2291951" y="-864002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35662-3AEC-4CF6-95F4-C2320327560A}">
      <dsp:nvSpPr>
        <dsp:cNvPr id="0" name=""/>
        <dsp:cNvSpPr/>
      </dsp:nvSpPr>
      <dsp:spPr>
        <a:xfrm rot="5400000">
          <a:off x="-142198" y="1642482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/>
            <a:t>1922</a:t>
          </a:r>
        </a:p>
      </dsp:txBody>
      <dsp:txXfrm rot="-5400000">
        <a:off x="1" y="1832080"/>
        <a:ext cx="663591" cy="284397"/>
      </dsp:txXfrm>
    </dsp:sp>
    <dsp:sp modelId="{1CDAD55A-E702-4B88-AE4A-ABE3E39949BD}">
      <dsp:nvSpPr>
        <dsp:cNvPr id="0" name=""/>
        <dsp:cNvSpPr/>
      </dsp:nvSpPr>
      <dsp:spPr>
        <a:xfrm rot="5400000">
          <a:off x="2291951" y="-125998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/>
        </a:p>
      </dsp:txBody>
      <dsp:txXfrm rot="-5400000">
        <a:off x="663591" y="1532442"/>
        <a:ext cx="3842832" cy="55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176A4-A704-460E-8F23-9F0D8FBD721D}" type="datetimeFigureOut">
              <a:rPr lang="ga-IE" smtClean="0"/>
              <a:t>28/11/2019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8932E-A1B6-429F-AEA9-EE551724AA28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802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CDC4-7A56-4C9F-9080-6D25D9F8EAB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D9B88-0837-472E-B3C2-DD1FDC05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3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9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5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48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0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3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7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0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2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4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7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2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2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9B88-0837-472E-B3C2-DD1FDC0554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9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B3F07-4C4D-4AAB-8DDE-5B82CFA79373}" type="slidenum">
              <a:rPr lang="ga-IE" smtClean="0"/>
              <a:t>11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1716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1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9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2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5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6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3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7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B06C-8BC2-45A3-894A-9E3174A4FB6B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40A3-8A89-472C-B6B2-3BED79DC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ireachtas.ie/ga/visit-and-learn/votail-100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620" y="1021697"/>
            <a:ext cx="5995288" cy="481421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1096" y="1720645"/>
            <a:ext cx="390163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ga-IE" sz="7200" dirty="0">
                <a:latin typeface="Berlin Sans FB" panose="020E0602020502020306" pitchFamily="34" charset="0"/>
                <a:ea typeface="Tw Cen MT" charset="0"/>
                <a:cs typeface="Tw Cen MT" charset="0"/>
              </a:rPr>
              <a:t>Cearta </a:t>
            </a:r>
            <a:endParaRPr lang="en-GB" sz="7200" dirty="0">
              <a:latin typeface="Berlin Sans FB" panose="020E0602020502020306" pitchFamily="34" charset="0"/>
              <a:ea typeface="Tw Cen MT" charset="0"/>
              <a:cs typeface="Tw Cen MT" charset="0"/>
            </a:endParaRPr>
          </a:p>
          <a:p>
            <a:pPr algn="ctr"/>
            <a:r>
              <a:rPr lang="ga-IE" sz="7200" dirty="0">
                <a:latin typeface="Berlin Sans FB" panose="020E0602020502020306" pitchFamily="34" charset="0"/>
                <a:ea typeface="Tw Cen MT" charset="0"/>
                <a:cs typeface="Tw Cen MT" charset="0"/>
              </a:rPr>
              <a:t>Vótála do Mhná</a:t>
            </a:r>
          </a:p>
        </p:txBody>
      </p:sp>
    </p:spTree>
    <p:extLst>
      <p:ext uri="{BB962C8B-B14F-4D97-AF65-F5344CB8AC3E}">
        <p14:creationId xmlns:p14="http://schemas.microsoft.com/office/powerpoint/2010/main" val="26547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536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822" y="766132"/>
            <a:ext cx="3568077" cy="53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528606-12CD-404C-BBE1-CBF181E9F267}"/>
              </a:ext>
            </a:extLst>
          </p:cNvPr>
          <p:cNvSpPr txBox="1"/>
          <p:nvPr/>
        </p:nvSpPr>
        <p:spPr>
          <a:xfrm>
            <a:off x="4336531" y="811833"/>
            <a:ext cx="7242057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Seo é Forógra na Poblachta a léigh Pádraig Mac Piarais taobh amuigh </a:t>
            </a:r>
            <a:r>
              <a:rPr lang="ga-IE" sz="2400" dirty="0" err="1">
                <a:solidFill>
                  <a:prstClr val="black"/>
                </a:solidFill>
                <a:latin typeface="Tw Cen MT" panose="020B0602020104020603" pitchFamily="34" charset="0"/>
              </a:rPr>
              <a:t>d’Ard-Oifig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 an Phoist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ag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tús Éirí Amach 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na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Cásca in 1916. Luaitear mná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na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hÉireann go sonrach san Fhorógra. Gealltar ann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go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dtoghfaí rialtas buan náisiúnta d’Éirinn ‘le vótaí a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cuid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fear agus ban uile’. 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Ní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raibh cead ag mná vótáil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in Éirinn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sa bhliain 1916 ach is léir gur thuig ceannairí an Éirí Amach tábhacht na mban sa saol polaitiúil in Éirinn.</a:t>
            </a:r>
          </a:p>
          <a:p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Ghlac tuairim agus 300 bean páirt san Éirí Amach.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Chuir cuid acu cóir leighis orthu siúd a bhí gonta.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Thug cuid eile acu teachtaireachtaí agus airm ó áit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háit. Ba mhinic na mná seo ag obair faoi lámhach.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Throid cuid acu in éineacht leis na fir chomh maith.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2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678" y="612649"/>
            <a:ext cx="6380005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Tháinig athrú ar an dearcadh i leith na mban thart ar an am sin sa Bhreatain freisin. Le linn an Chéad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Chogaidh Dhomhanda </a:t>
            </a:r>
            <a:r>
              <a:rPr lang="pt-BR" sz="2400" dirty="0" smtClean="0">
                <a:latin typeface="Tw Cen MT" charset="0"/>
                <a:ea typeface="Tw Cen MT" charset="0"/>
                <a:cs typeface="Tw Cen MT" charset="0"/>
              </a:rPr>
              <a:t>liostáil </a:t>
            </a:r>
            <a:r>
              <a:rPr lang="pt-BR" sz="2400" dirty="0">
                <a:latin typeface="Tw Cen MT" charset="0"/>
                <a:ea typeface="Tw Cen MT" charset="0"/>
                <a:cs typeface="Tw Cen MT" charset="0"/>
              </a:rPr>
              <a:t>go leor d’fhir na Breataine sna fórsaí </a:t>
            </a:r>
            <a:r>
              <a:rPr lang="pt-BR" sz="2400" dirty="0" smtClean="0">
                <a:latin typeface="Tw Cen MT" charset="0"/>
                <a:ea typeface="Tw Cen MT" charset="0"/>
                <a:cs typeface="Tw Cen MT" charset="0"/>
              </a:rPr>
              <a:t>armtha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. B’éigean do na mná obair na bhfear a ghlacadh chucu féin chun go mbeadh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gnáthchórais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na tíre ábalta feidhmiú mar is ceart. D’oibrigh go leor ban mar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shiúinéirí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, mar mheicneoirí, mar mhná poist, mar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phóilíní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agus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mar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sin de. Chuidigh sin go mór leis an dearcadh </a:t>
            </a:r>
            <a:r>
              <a:rPr lang="en-US" sz="240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smtClean="0">
                <a:latin typeface="Tw Cen MT" charset="0"/>
                <a:ea typeface="Tw Cen MT" charset="0"/>
                <a:cs typeface="Tw Cen MT" charset="0"/>
              </a:rPr>
              <a:t>i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leith na mban a athrú sa Bhreatain.</a:t>
            </a:r>
          </a:p>
          <a:p>
            <a:pPr algn="l"/>
            <a:endParaRPr lang="ga-IE" sz="2400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l"/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Chomh maith leis sin tháinig David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Lloyd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George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gcomharbacht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ar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Asquith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mar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phríomh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-aire sa bhliain 1916. Bhí </a:t>
            </a:r>
            <a:r>
              <a:rPr lang="ga-IE" sz="2400" dirty="0" err="1" smtClean="0">
                <a:latin typeface="Tw Cen MT" charset="0"/>
                <a:ea typeface="Tw Cen MT" charset="0"/>
                <a:cs typeface="Tw Cen MT" charset="0"/>
              </a:rPr>
              <a:t>Lloyd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George i bhfách leis an vóta a thabhairt do mhná.</a:t>
            </a:r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34" y="499684"/>
            <a:ext cx="3918713" cy="58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4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Vertical Scroll 7"/>
          <p:cNvSpPr>
            <a:spLocks noChangeAspect="1"/>
          </p:cNvSpPr>
          <p:nvPr/>
        </p:nvSpPr>
        <p:spPr>
          <a:xfrm>
            <a:off x="947265" y="1530000"/>
            <a:ext cx="4027703" cy="3798141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An tAcht um Ionadaíocht an Phobail</a:t>
            </a:r>
          </a:p>
          <a:p>
            <a:pPr algn="ctr"/>
            <a:r>
              <a:rPr lang="ga-IE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Feabhra 1918</a:t>
            </a:r>
            <a:endParaRPr lang="en-GB" sz="32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6AB33C-2B60-49B7-BE84-31481B937E57}"/>
              </a:ext>
            </a:extLst>
          </p:cNvPr>
          <p:cNvSpPr txBox="1"/>
          <p:nvPr/>
        </p:nvSpPr>
        <p:spPr>
          <a:xfrm>
            <a:off x="5452105" y="428248"/>
            <a:ext cx="5996551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Rinneadh dlí den </a:t>
            </a:r>
            <a:r>
              <a:rPr lang="ga-IE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Acht um Ionadaíocht an Phobail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Representation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of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the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People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Act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6 Feabhra 1918. </a:t>
            </a:r>
          </a:p>
          <a:p>
            <a:pPr fontAlgn="base"/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Thug sé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sin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cearta vótála do na daoine seo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leanas in Éirinn agus sa Bhreatain: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fir a bhí os cionn 21 bliain d’aois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fir a bhí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fórsaí armtha agus a bhí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os cionn 19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bliana d’aois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mná a bhí os cionn 30 bliain d’aois a raibh céim ollscoile acu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mná a bhí os cionn 30 bliain d’aois a raibh méid áirithe maoine acu</a:t>
            </a:r>
          </a:p>
          <a:p>
            <a:pPr fontAlgn="base"/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mhór an difríocht fós, áfach, idir na cearta vótála a bhí ag fir agus ag mná.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EB0B29-F39C-4D83-B8D2-DBB0DF0C7973}"/>
              </a:ext>
            </a:extLst>
          </p:cNvPr>
          <p:cNvSpPr/>
          <p:nvPr/>
        </p:nvSpPr>
        <p:spPr>
          <a:xfrm>
            <a:off x="5554979" y="982175"/>
            <a:ext cx="5816273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ga-IE" sz="2400" dirty="0" smtClean="0">
                <a:latin typeface="Tw Cen MT" panose="020B0602020104020603" pitchFamily="34" charset="0"/>
              </a:rPr>
              <a:t>I mí na Samhna ritheadh </a:t>
            </a:r>
            <a:r>
              <a:rPr lang="ga-IE" sz="2400" b="1" dirty="0" smtClean="0">
                <a:latin typeface="Tw Cen MT" panose="020B0602020104020603" pitchFamily="34" charset="0"/>
              </a:rPr>
              <a:t>an tAcht Parlaiminte (Cáiliú na mBan)</a:t>
            </a:r>
            <a:r>
              <a:rPr lang="ga-IE" sz="2400" dirty="0" smtClean="0">
                <a:latin typeface="Tw Cen MT" panose="020B0602020104020603" pitchFamily="34" charset="0"/>
              </a:rPr>
              <a:t>, is é sin an </a:t>
            </a:r>
            <a:r>
              <a:rPr lang="ga-IE" sz="2400" dirty="0" err="1" smtClean="0">
                <a:latin typeface="Tw Cen MT" panose="020B0602020104020603" pitchFamily="34" charset="0"/>
              </a:rPr>
              <a:t>Parliament</a:t>
            </a:r>
            <a:r>
              <a:rPr lang="ga-IE" sz="2400" dirty="0" smtClean="0">
                <a:latin typeface="Tw Cen MT" panose="020B0602020104020603" pitchFamily="34" charset="0"/>
              </a:rPr>
              <a:t> (</a:t>
            </a:r>
            <a:r>
              <a:rPr lang="ga-IE" sz="2400" dirty="0" err="1" smtClean="0">
                <a:latin typeface="Tw Cen MT" panose="020B0602020104020603" pitchFamily="34" charset="0"/>
              </a:rPr>
              <a:t>Qualification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latin typeface="Tw Cen MT" panose="020B0602020104020603" pitchFamily="34" charset="0"/>
              </a:rPr>
              <a:t>of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latin typeface="Tw Cen MT" panose="020B0602020104020603" pitchFamily="34" charset="0"/>
              </a:rPr>
              <a:t>Women</a:t>
            </a:r>
            <a:r>
              <a:rPr lang="ga-IE" sz="2400" dirty="0" smtClean="0">
                <a:latin typeface="Tw Cen MT" panose="020B0602020104020603" pitchFamily="34" charset="0"/>
              </a:rPr>
              <a:t>) </a:t>
            </a:r>
            <a:r>
              <a:rPr lang="ga-IE" sz="2400" dirty="0" err="1" smtClean="0">
                <a:latin typeface="Tw Cen MT" panose="020B0602020104020603" pitchFamily="34" charset="0"/>
              </a:rPr>
              <a:t>Act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</a:p>
          <a:p>
            <a:pPr fontAlgn="base"/>
            <a:endParaRPr lang="ga-IE" sz="2400" dirty="0" smtClean="0">
              <a:latin typeface="Tw Cen MT" panose="020B0602020104020603" pitchFamily="34" charset="0"/>
            </a:endParaRPr>
          </a:p>
          <a:p>
            <a:pPr fontAlgn="base"/>
            <a:r>
              <a:rPr lang="en-US" sz="2400" dirty="0" smtClean="0">
                <a:latin typeface="Tw Cen MT" panose="020B0602020104020603" pitchFamily="34" charset="0"/>
              </a:rPr>
              <a:t>Thug s</a:t>
            </a:r>
            <a:r>
              <a:rPr lang="ga-IE" sz="2400" dirty="0" smtClean="0">
                <a:latin typeface="Tw Cen MT" panose="020B0602020104020603" pitchFamily="34" charset="0"/>
              </a:rPr>
              <a:t>é</a:t>
            </a:r>
            <a:r>
              <a:rPr lang="en-US" sz="2400" dirty="0" smtClean="0">
                <a:latin typeface="Tw Cen MT" panose="020B0602020104020603" pitchFamily="34" charset="0"/>
              </a:rPr>
              <a:t> sin </a:t>
            </a:r>
            <a:r>
              <a:rPr lang="ga-IE" sz="2400" dirty="0" smtClean="0">
                <a:latin typeface="Tw Cen MT" panose="020B0602020104020603" pitchFamily="34" charset="0"/>
              </a:rPr>
              <a:t>cead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do gach bean a bhí os cionn 21 bliain d’aois seasamh sna toghcháin pharlaiminte. </a:t>
            </a:r>
          </a:p>
          <a:p>
            <a:pPr fontAlgn="base"/>
            <a:endParaRPr lang="ga-IE" sz="2400" dirty="0" smtClean="0">
              <a:latin typeface="Tw Cen MT" panose="020B0602020104020603" pitchFamily="34" charset="0"/>
            </a:endParaRPr>
          </a:p>
          <a:p>
            <a:pPr fontAlgn="base"/>
            <a:r>
              <a:rPr lang="ga-IE" sz="2400" dirty="0">
                <a:latin typeface="Tw Cen MT" panose="020B0602020104020603" pitchFamily="34" charset="0"/>
              </a:rPr>
              <a:t>Mar sin, cé go gcaithfeadh bean a bheith os cionn 30 bliain d’aois chun vóta a chaitheamh, agus coinníollacha áirithe á sásamh aici, d’fhéadfadh bean ar bith a bhí os cionn </a:t>
            </a:r>
            <a:r>
              <a:rPr lang="ga-IE" sz="2400" dirty="0" smtClean="0">
                <a:latin typeface="Tw Cen MT" panose="020B0602020104020603" pitchFamily="34" charset="0"/>
              </a:rPr>
              <a:t>21 </a:t>
            </a:r>
            <a:r>
              <a:rPr lang="ga-IE" sz="2400" dirty="0">
                <a:latin typeface="Tw Cen MT" panose="020B0602020104020603" pitchFamily="34" charset="0"/>
              </a:rPr>
              <a:t>bliain d’aois a bheith ina feisire parlaiminte.</a:t>
            </a:r>
            <a:endParaRPr lang="ga-IE" sz="2400" b="0" i="0" dirty="0">
              <a:effectLst/>
              <a:latin typeface="Tw Cen MT" panose="020B0602020104020603" pitchFamily="34" charset="0"/>
            </a:endParaRPr>
          </a:p>
        </p:txBody>
      </p:sp>
      <p:sp>
        <p:nvSpPr>
          <p:cNvPr id="4" name="Vertical Scroll 7">
            <a:extLst>
              <a:ext uri="{FF2B5EF4-FFF2-40B4-BE49-F238E27FC236}">
                <a16:creationId xmlns:a16="http://schemas.microsoft.com/office/drawing/2014/main" xmlns="" id="{11B7C565-4BDC-4B84-A5B9-ACA1DF1CE21F}"/>
              </a:ext>
            </a:extLst>
          </p:cNvPr>
          <p:cNvSpPr>
            <a:spLocks/>
          </p:cNvSpPr>
          <p:nvPr/>
        </p:nvSpPr>
        <p:spPr>
          <a:xfrm>
            <a:off x="946800" y="1529929"/>
            <a:ext cx="4028400" cy="3798141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An tAcht Parlaiminte (Cáiliú na mBan)</a:t>
            </a:r>
          </a:p>
          <a:p>
            <a:pPr algn="ctr"/>
            <a:r>
              <a:rPr lang="ga-IE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Samhain 1918</a:t>
            </a:r>
            <a:endParaRPr lang="en-GB" sz="32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1" name="Picture 2" descr="https://c1.staticflickr.com/7/6048/6225664275_83be1344a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1" y="595810"/>
            <a:ext cx="4042456" cy="57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4295957" y="5199322"/>
            <a:ext cx="6396910" cy="1080000"/>
            <a:chOff x="1109448" y="2685494"/>
            <a:chExt cx="4793550" cy="979593"/>
          </a:xfrm>
          <a:solidFill>
            <a:schemeClr val="bg2">
              <a:lumMod val="75000"/>
            </a:schemeClr>
          </a:solidFill>
        </p:grpSpPr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1918750" y="2801967"/>
              <a:ext cx="3984248" cy="863120"/>
            </a:xfrm>
            <a:prstGeom prst="rect">
              <a:avLst/>
            </a:prstGeom>
            <a:solidFill>
              <a:srgbClr val="E0E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is cuimhin leat faoin gCéad Dáil?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Féach siar ar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mír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‘Cogadh na Saoirse’.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109448" y="2685494"/>
              <a:ext cx="809302" cy="979593"/>
            </a:xfrm>
            <a:prstGeom prst="ellipse">
              <a:avLst/>
            </a:prstGeom>
            <a:solidFill>
              <a:srgbClr val="E0E2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47890" y="595810"/>
            <a:ext cx="627666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ga-IE" sz="2400" dirty="0" smtClean="0">
                <a:latin typeface="Tw Cen MT" panose="020B0602020104020603" pitchFamily="34" charset="0"/>
              </a:rPr>
              <a:t>Vótáil mná sa Bhreatain agus in Éirinn i dtoghchán parlaiminte den chéad uair i mí na Nollag 1918. 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Ba í an Chuntaois </a:t>
            </a:r>
            <a:r>
              <a:rPr lang="ga-IE" sz="2400" dirty="0" err="1" smtClean="0">
                <a:latin typeface="Tw Cen MT" panose="020B0602020104020603" pitchFamily="34" charset="0"/>
              </a:rPr>
              <a:t>Markievicz</a:t>
            </a:r>
            <a:r>
              <a:rPr lang="ga-IE" sz="2400" dirty="0" smtClean="0">
                <a:latin typeface="Tw Cen MT" panose="020B0602020104020603" pitchFamily="34" charset="0"/>
              </a:rPr>
              <a:t> an chéad bhean riamh a toghadh chuig Teach na dTeachtaí in </a:t>
            </a:r>
            <a:r>
              <a:rPr lang="ga-IE" sz="2400" dirty="0" err="1" smtClean="0">
                <a:latin typeface="Tw Cen MT" panose="020B0602020104020603" pitchFamily="34" charset="0"/>
              </a:rPr>
              <a:t>Westminster</a:t>
            </a:r>
            <a:r>
              <a:rPr lang="ga-IE" sz="2400" dirty="0" smtClean="0">
                <a:latin typeface="Tw Cen MT" panose="020B0602020104020603" pitchFamily="34" charset="0"/>
              </a:rPr>
              <a:t>.</a:t>
            </a:r>
          </a:p>
          <a:p>
            <a:pPr fontAlgn="base"/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pPr fontAlgn="base"/>
            <a:r>
              <a:rPr lang="ga-IE" sz="2400" dirty="0">
                <a:latin typeface="Tw Cen MT" panose="020B0602020104020603" pitchFamily="34" charset="0"/>
              </a:rPr>
              <a:t>Níor ghlac an Chuntaois </a:t>
            </a:r>
            <a:r>
              <a:rPr lang="ga-IE" sz="2400" dirty="0" err="1">
                <a:latin typeface="Tw Cen MT" panose="020B0602020104020603" pitchFamily="34" charset="0"/>
              </a:rPr>
              <a:t>Markievicz</a:t>
            </a:r>
            <a:r>
              <a:rPr lang="ga-IE" sz="2400" dirty="0">
                <a:latin typeface="Tw Cen MT" panose="020B0602020104020603" pitchFamily="34" charset="0"/>
              </a:rPr>
              <a:t> ná feisirí eile </a:t>
            </a:r>
            <a:r>
              <a:rPr lang="ga-IE" sz="2400" dirty="0" err="1">
                <a:latin typeface="Tw Cen MT" panose="020B0602020104020603" pitchFamily="34" charset="0"/>
              </a:rPr>
              <a:t>Shinn</a:t>
            </a:r>
            <a:r>
              <a:rPr lang="ga-IE" sz="2400" dirty="0">
                <a:latin typeface="Tw Cen MT" panose="020B0602020104020603" pitchFamily="34" charset="0"/>
              </a:rPr>
              <a:t> Féin a suíocháin in </a:t>
            </a:r>
            <a:r>
              <a:rPr lang="ga-IE" sz="2400" dirty="0" err="1">
                <a:latin typeface="Tw Cen MT" panose="020B0602020104020603" pitchFamily="34" charset="0"/>
              </a:rPr>
              <a:t>Westminster</a:t>
            </a:r>
            <a:r>
              <a:rPr lang="ga-IE" sz="2400" dirty="0">
                <a:latin typeface="Tw Cen MT" panose="020B0602020104020603" pitchFamily="34" charset="0"/>
              </a:rPr>
              <a:t>, áfach. Ina áit sin, bhunaigh siad Dáil Éireann i mBaile Átha Cliath sa bhliain 1919. Ba í an Chuntaois </a:t>
            </a:r>
            <a:r>
              <a:rPr lang="ga-IE" sz="2400" dirty="0" err="1">
                <a:latin typeface="Tw Cen MT" panose="020B0602020104020603" pitchFamily="34" charset="0"/>
              </a:rPr>
              <a:t>Markievicz</a:t>
            </a:r>
            <a:r>
              <a:rPr lang="ga-IE" sz="2400" dirty="0">
                <a:latin typeface="Tw Cen MT" panose="020B0602020104020603" pitchFamily="34" charset="0"/>
              </a:rPr>
              <a:t> an chéad Teachta Dála mná i nDáil Éireann.</a:t>
            </a:r>
            <a:endParaRPr lang="ga-IE" sz="2400" dirty="0" smtClean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4295957" y="5199318"/>
            <a:ext cx="6602700" cy="1080003"/>
            <a:chOff x="1251181" y="2722168"/>
            <a:chExt cx="4947760" cy="979596"/>
          </a:xfrm>
          <a:solidFill>
            <a:schemeClr val="bg2">
              <a:lumMod val="75000"/>
            </a:schemeClr>
          </a:solidFill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2060483" y="2822475"/>
              <a:ext cx="4138458" cy="879289"/>
            </a:xfrm>
            <a:prstGeom prst="rect">
              <a:avLst/>
            </a:prstGeom>
            <a:solidFill>
              <a:srgbClr val="E0E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cuimhin leat cén pháirt a ghlac an Chuntaois </a:t>
              </a:r>
              <a:r>
                <a:rPr lang="ga-IE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Markievicz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Éirí Amach na Cásca?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51181" y="2722168"/>
              <a:ext cx="809302" cy="979592"/>
            </a:xfrm>
            <a:prstGeom prst="ellipse">
              <a:avLst/>
            </a:prstGeom>
            <a:solidFill>
              <a:srgbClr val="E0E2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sp>
        <p:nvSpPr>
          <p:cNvPr id="15" name="Bosca téacs 2"/>
          <p:cNvSpPr txBox="1"/>
          <p:nvPr/>
        </p:nvSpPr>
        <p:spPr>
          <a:xfrm rot="16200000">
            <a:off x="-495038" y="5030232"/>
            <a:ext cx="2406418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31842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784" y="1028645"/>
            <a:ext cx="3200213" cy="480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53685" y="1535979"/>
            <a:ext cx="49320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Bunaíodh Saorstát Éireann sa bhliain 1922. Thug Bunreacht an </a:t>
            </a:r>
            <a:r>
              <a:rPr lang="ga-IE" sz="2400" dirty="0" err="1" smtClean="0">
                <a:latin typeface="Tw Cen MT" panose="020B0602020104020603" pitchFamily="34" charset="0"/>
              </a:rPr>
              <a:t>tSaorstáit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cearta vótála céanna do gach saoránach, fear nó bean, a raibh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21 bliain d’aois slánaithe aige nó aici.</a:t>
            </a:r>
          </a:p>
          <a:p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Bhí ar na mná i dTuaisceart Éireann agus sa Bhreatain fanacht 6 bliana eile go dtí go bhfuair siadsan na cearta céanna in 1928.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4"/>
          <p:cNvSpPr>
            <a:spLocks/>
          </p:cNvSpPr>
          <p:nvPr/>
        </p:nvSpPr>
        <p:spPr>
          <a:xfrm>
            <a:off x="1322917" y="980805"/>
            <a:ext cx="9594166" cy="4896000"/>
          </a:xfrm>
          <a:prstGeom prst="round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7361371"/>
              </p:ext>
            </p:extLst>
          </p:nvPr>
        </p:nvGraphicFramePr>
        <p:xfrm>
          <a:off x="2016000" y="1116000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1301008"/>
              </p:ext>
            </p:extLst>
          </p:nvPr>
        </p:nvGraphicFramePr>
        <p:xfrm>
          <a:off x="2016000" y="3348000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7925" y="4891987"/>
            <a:ext cx="34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600" dirty="0">
                <a:latin typeface="Tw Cen MT" panose="020B0602020104020603" pitchFamily="34" charset="0"/>
              </a:rPr>
              <a:t>Cuireadh an chéad eagrán den nuachtán </a:t>
            </a:r>
            <a:r>
              <a:rPr lang="ga-IE" sz="1600" i="1" dirty="0" err="1">
                <a:latin typeface="Tw Cen MT" panose="020B0602020104020603" pitchFamily="34" charset="0"/>
              </a:rPr>
              <a:t>The</a:t>
            </a:r>
            <a:r>
              <a:rPr lang="ga-IE" sz="1600" i="1" dirty="0">
                <a:latin typeface="Tw Cen MT" panose="020B0602020104020603" pitchFamily="34" charset="0"/>
              </a:rPr>
              <a:t> Irish </a:t>
            </a:r>
            <a:r>
              <a:rPr lang="ga-IE" sz="1600" i="1" dirty="0" err="1">
                <a:latin typeface="Tw Cen MT" panose="020B0602020104020603" pitchFamily="34" charset="0"/>
              </a:rPr>
              <a:t>Citizen</a:t>
            </a:r>
            <a:r>
              <a:rPr lang="ga-IE" sz="1600" dirty="0">
                <a:latin typeface="Tw Cen MT" panose="020B0602020104020603" pitchFamily="34" charset="0"/>
              </a:rPr>
              <a:t> i gcló.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5305" y="2011987"/>
            <a:ext cx="34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600" dirty="0">
                <a:latin typeface="Tw Cen MT" panose="020B0602020104020603" pitchFamily="34" charset="0"/>
              </a:rPr>
              <a:t>Léigh Pádraig Mac Piarais Forógra na Poblachta</a:t>
            </a:r>
            <a:r>
              <a:rPr lang="ga-IE" sz="1600" dirty="0" smtClean="0">
                <a:latin typeface="Tw Cen MT" panose="020B0602020104020603" pitchFamily="34" charset="0"/>
              </a:rPr>
              <a:t>. </a:t>
            </a:r>
            <a:endParaRPr lang="ga-IE" sz="16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7925" y="4171987"/>
            <a:ext cx="34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600" dirty="0">
                <a:latin typeface="Tw Cen MT" panose="020B0602020104020603" pitchFamily="34" charset="0"/>
              </a:rPr>
              <a:t>Bunaíodh </a:t>
            </a:r>
            <a:r>
              <a:rPr lang="pt-BR" sz="1600" dirty="0">
                <a:latin typeface="Tw Cen MT" panose="020B0602020104020603" pitchFamily="34" charset="0"/>
              </a:rPr>
              <a:t>Léig na hÉireann um Cheart Vótála do Mhná</a:t>
            </a:r>
            <a:r>
              <a:rPr lang="ga-IE" sz="1600" dirty="0" smtClean="0">
                <a:latin typeface="Tw Cen MT" panose="020B0602020104020603" pitchFamily="34" charset="0"/>
              </a:rPr>
              <a:t>. </a:t>
            </a:r>
            <a:endParaRPr lang="ga-IE" sz="16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7925" y="3451987"/>
            <a:ext cx="34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1600" dirty="0">
                <a:latin typeface="Tw Cen MT" panose="020B0602020104020603" pitchFamily="34" charset="0"/>
              </a:rPr>
              <a:t>Ceadaíodh do mhná </a:t>
            </a:r>
            <a:r>
              <a:rPr lang="ga-IE" sz="1600" dirty="0" smtClean="0">
                <a:latin typeface="Tw Cen MT" panose="020B0602020104020603" pitchFamily="34" charset="0"/>
              </a:rPr>
              <a:t>vótáil </a:t>
            </a:r>
            <a:r>
              <a:rPr lang="ga-IE" sz="1600" dirty="0">
                <a:latin typeface="Tw Cen MT" panose="020B0602020104020603" pitchFamily="34" charset="0"/>
              </a:rPr>
              <a:t>i </a:t>
            </a:r>
            <a:r>
              <a:rPr lang="ga-IE" sz="1600" dirty="0" smtClean="0">
                <a:latin typeface="Tw Cen MT" panose="020B0602020104020603" pitchFamily="34" charset="0"/>
              </a:rPr>
              <a:t>dtoghcháin</a:t>
            </a:r>
            <a:r>
              <a:rPr lang="en-US" sz="1600" dirty="0" smtClean="0">
                <a:latin typeface="Tw Cen MT" panose="020B0602020104020603" pitchFamily="34" charset="0"/>
              </a:rPr>
              <a:t> </a:t>
            </a:r>
            <a:r>
              <a:rPr lang="ga-IE" sz="1600" dirty="0" smtClean="0">
                <a:latin typeface="Tw Cen MT" panose="020B0602020104020603" pitchFamily="34" charset="0"/>
              </a:rPr>
              <a:t>pharlaiminte </a:t>
            </a:r>
            <a:r>
              <a:rPr lang="ga-IE" sz="1600" dirty="0">
                <a:latin typeface="Tw Cen MT" panose="020B0602020104020603" pitchFamily="34" charset="0"/>
              </a:rPr>
              <a:t>den chéad uair.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5305" y="2731987"/>
            <a:ext cx="34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Tw Cen MT" panose="020B0602020104020603" pitchFamily="34" charset="0"/>
              </a:rPr>
              <a:t>Ghlac</a:t>
            </a:r>
            <a:r>
              <a:rPr lang="en-US" sz="1600" dirty="0" smtClean="0">
                <a:latin typeface="Tw Cen MT" panose="020B0602020104020603" pitchFamily="34" charset="0"/>
              </a:rPr>
              <a:t> </a:t>
            </a:r>
            <a:r>
              <a:rPr lang="ga-IE" sz="1600" dirty="0" smtClean="0">
                <a:latin typeface="Tw Cen MT" panose="020B0602020104020603" pitchFamily="34" charset="0"/>
              </a:rPr>
              <a:t>an </a:t>
            </a:r>
            <a:r>
              <a:rPr lang="ga-IE" sz="1600" dirty="0">
                <a:latin typeface="Tw Cen MT" panose="020B0602020104020603" pitchFamily="34" charset="0"/>
              </a:rPr>
              <a:t>Chuntaois </a:t>
            </a:r>
            <a:r>
              <a:rPr lang="ga-IE" sz="1600" dirty="0" err="1">
                <a:latin typeface="Tw Cen MT" panose="020B0602020104020603" pitchFamily="34" charset="0"/>
              </a:rPr>
              <a:t>Markievicz</a:t>
            </a:r>
            <a:r>
              <a:rPr lang="ga-IE" sz="1600" dirty="0">
                <a:latin typeface="Tw Cen MT" panose="020B0602020104020603" pitchFamily="34" charset="0"/>
              </a:rPr>
              <a:t> </a:t>
            </a:r>
            <a:r>
              <a:rPr lang="en-US" sz="1600" dirty="0" smtClean="0">
                <a:latin typeface="Tw Cen MT" panose="020B0602020104020603" pitchFamily="34" charset="0"/>
              </a:rPr>
              <a:t/>
            </a:r>
            <a:br>
              <a:rPr lang="en-US" sz="1600" dirty="0" smtClean="0">
                <a:latin typeface="Tw Cen MT" panose="020B0602020104020603" pitchFamily="34" charset="0"/>
              </a:rPr>
            </a:br>
            <a:r>
              <a:rPr lang="en-US" sz="1600" dirty="0" smtClean="0">
                <a:latin typeface="Tw Cen MT" panose="020B0602020104020603" pitchFamily="34" charset="0"/>
              </a:rPr>
              <a:t>a </a:t>
            </a:r>
            <a:r>
              <a:rPr lang="ga-IE" sz="1600" dirty="0" smtClean="0">
                <a:latin typeface="Tw Cen MT" panose="020B0602020104020603" pitchFamily="34" charset="0"/>
              </a:rPr>
              <a:t>suíochán </a:t>
            </a:r>
            <a:r>
              <a:rPr lang="ga-IE" sz="1600" dirty="0">
                <a:latin typeface="Tw Cen MT" panose="020B0602020104020603" pitchFamily="34" charset="0"/>
              </a:rPr>
              <a:t>sa </a:t>
            </a:r>
            <a:r>
              <a:rPr lang="en-US" sz="1600" dirty="0" smtClean="0">
                <a:latin typeface="Tw Cen MT" panose="020B0602020104020603" pitchFamily="34" charset="0"/>
              </a:rPr>
              <a:t>C</a:t>
            </a:r>
            <a:r>
              <a:rPr lang="ga-IE" sz="1600" dirty="0" smtClean="0">
                <a:latin typeface="Tw Cen MT" panose="020B0602020104020603" pitchFamily="34" charset="0"/>
              </a:rPr>
              <a:t>héad </a:t>
            </a:r>
            <a:r>
              <a:rPr lang="ga-IE" sz="1600" dirty="0">
                <a:latin typeface="Tw Cen MT" panose="020B0602020104020603" pitchFamily="34" charset="0"/>
              </a:rPr>
              <a:t>D</a:t>
            </a:r>
            <a:r>
              <a:rPr lang="en-GB" sz="1600" dirty="0">
                <a:latin typeface="Tw Cen MT" panose="020B0602020104020603" pitchFamily="34" charset="0"/>
              </a:rPr>
              <a:t>á</a:t>
            </a:r>
            <a:r>
              <a:rPr lang="ga-IE" sz="1600" dirty="0">
                <a:latin typeface="Tw Cen MT" panose="020B0602020104020603" pitchFamily="34" charset="0"/>
              </a:rPr>
              <a:t>il.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5305" y="1291987"/>
            <a:ext cx="34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600" dirty="0" smtClean="0">
                <a:latin typeface="Tw Cen MT" panose="020B0602020104020603" pitchFamily="34" charset="0"/>
              </a:rPr>
              <a:t>Tugadh </a:t>
            </a:r>
            <a:r>
              <a:rPr lang="en-US" sz="1600" dirty="0" err="1" smtClean="0">
                <a:latin typeface="Tw Cen MT" panose="020B0602020104020603" pitchFamily="34" charset="0"/>
              </a:rPr>
              <a:t>cearta</a:t>
            </a:r>
            <a:r>
              <a:rPr lang="en-US" sz="1600" dirty="0" smtClean="0">
                <a:latin typeface="Tw Cen MT" panose="020B0602020104020603" pitchFamily="34" charset="0"/>
              </a:rPr>
              <a:t> </a:t>
            </a:r>
            <a:r>
              <a:rPr lang="ga-IE" sz="1600" dirty="0" smtClean="0">
                <a:latin typeface="Tw Cen MT" panose="020B0602020104020603" pitchFamily="34" charset="0"/>
              </a:rPr>
              <a:t>vótála do mhná os cionn 21 </a:t>
            </a:r>
            <a:r>
              <a:rPr lang="ga-IE" sz="1600" dirty="0">
                <a:latin typeface="Tw Cen MT" panose="020B0602020104020603" pitchFamily="34" charset="0"/>
              </a:rPr>
              <a:t>bliain </a:t>
            </a:r>
            <a:r>
              <a:rPr lang="ga-IE" sz="1600" dirty="0" smtClean="0">
                <a:latin typeface="Tw Cen MT" panose="020B0602020104020603" pitchFamily="34" charset="0"/>
              </a:rPr>
              <a:t>d’aois</a:t>
            </a:r>
            <a:r>
              <a:rPr lang="en-US" sz="1600" dirty="0" smtClean="0">
                <a:latin typeface="Tw Cen MT" panose="020B0602020104020603" pitchFamily="34" charset="0"/>
              </a:rPr>
              <a:t> </a:t>
            </a:r>
            <a:r>
              <a:rPr lang="ga-IE" sz="1600" dirty="0" smtClean="0">
                <a:latin typeface="Tw Cen MT" panose="020B0602020104020603" pitchFamily="34" charset="0"/>
              </a:rPr>
              <a:t>i </a:t>
            </a:r>
            <a:r>
              <a:rPr lang="ga-IE" sz="1600" dirty="0">
                <a:latin typeface="Tw Cen MT" panose="020B0602020104020603" pitchFamily="34" charset="0"/>
              </a:rPr>
              <a:t>Saorstát </a:t>
            </a:r>
            <a:r>
              <a:rPr lang="ga-IE" sz="1600" dirty="0" smtClean="0">
                <a:latin typeface="Tw Cen MT" panose="020B0602020104020603" pitchFamily="34" charset="0"/>
              </a:rPr>
              <a:t>Éireann.</a:t>
            </a:r>
            <a:endParaRPr lang="ga-IE" sz="16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850" y="396000"/>
            <a:ext cx="10048875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600" dirty="0">
                <a:latin typeface="Tw Cen MT" panose="020B0602020104020603" pitchFamily="34" charset="0"/>
              </a:rPr>
              <a:t>Meaitseáil gach eachtra thíos leis an </a:t>
            </a:r>
            <a:r>
              <a:rPr lang="ga-IE" sz="2600" dirty="0" smtClean="0">
                <a:latin typeface="Tw Cen MT" panose="020B0602020104020603" pitchFamily="34" charset="0"/>
              </a:rPr>
              <a:t>mbliain cheart ar </a:t>
            </a:r>
            <a:r>
              <a:rPr lang="ga-IE" sz="2600" dirty="0">
                <a:latin typeface="Tw Cen MT" panose="020B0602020104020603" pitchFamily="34" charset="0"/>
              </a:rPr>
              <a:t>an amlíne. </a:t>
            </a:r>
          </a:p>
        </p:txBody>
      </p:sp>
      <p:sp>
        <p:nvSpPr>
          <p:cNvPr id="30732" name="TextBox 4"/>
          <p:cNvSpPr txBox="1">
            <a:spLocks noChangeArrowheads="1"/>
          </p:cNvSpPr>
          <p:nvPr/>
        </p:nvSpPr>
        <p:spPr bwMode="auto">
          <a:xfrm>
            <a:off x="3543565" y="5976000"/>
            <a:ext cx="5152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Féach leathanach </a:t>
            </a:r>
            <a:r>
              <a:rPr lang="en-US" sz="2400" dirty="0" smtClean="0">
                <a:latin typeface="Tw Cen MT" panose="020B0602020104020603" pitchFamily="34" charset="0"/>
              </a:rPr>
              <a:t>58 </a:t>
            </a:r>
            <a:r>
              <a:rPr lang="ga-IE" sz="2400" dirty="0" smtClean="0">
                <a:latin typeface="Tw Cen MT" panose="020B0602020104020603" pitchFamily="34" charset="0"/>
              </a:rPr>
              <a:t>i do leabhar oibre.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9 0.00417 L -0.05599 0.00417 C -0.06055 0.0044 -0.06471 0.00509 -0.06914 0.00648 C -0.0707 0.00717 -0.07201 0.00879 -0.07344 0.00926 C -0.07552 0.01018 -0.0776 0.01018 -0.07956 0.01088 C -0.0806 0.01111 -0.08164 0.01204 -0.08255 0.0125 C -0.09518 0.01736 -0.07682 0.00903 -0.09388 0.01667 C -0.09492 0.01736 -0.09596 0.01782 -0.09688 0.01852 C -0.09831 0.01944 -0.09987 0.02083 -0.1013 0.02153 L -0.10508 0.02292 C -0.11068 0.03032 -0.10286 0.02106 -0.11198 0.02754 C -0.11315 0.02847 -0.11432 0.03055 -0.1155 0.03171 C -0.11836 0.03495 -0.1194 0.03542 -0.12227 0.03773 C -0.12292 0.03912 -0.1237 0.04097 -0.12461 0.04213 C -0.12526 0.04305 -0.12617 0.04259 -0.12682 0.04375 C -0.12878 0.04676 -0.13047 0.05069 -0.13216 0.05393 C -0.14688 0.08379 -0.13607 0.05949 -0.14102 0.07315 C -0.14284 0.07801 -0.14466 0.08241 -0.14622 0.0868 C -0.14701 0.08866 -0.14857 0.09259 -0.14857 0.09282 C -0.14883 0.09444 -0.14896 0.09676 -0.14935 0.09838 C -0.15 0.10046 -0.15091 0.10231 -0.15156 0.10417 C -0.15716 0.11967 -0.14805 0.09514 -0.15547 0.11504 C -0.15716 0.12477 -0.15482 0.11296 -0.15911 0.12662 C -0.15964 0.12824 -0.15964 0.12986 -0.1599 0.13125 C -0.16042 0.13333 -0.1612 0.13518 -0.16146 0.13727 C -0.16185 0.13912 -0.16185 0.14097 -0.16211 0.14282 C -0.16276 0.14699 -0.16406 0.15231 -0.1651 0.15625 C -0.16576 0.15879 -0.16667 0.16111 -0.16745 0.16389 C -0.16836 0.1669 -0.16979 0.16944 -0.17031 0.17268 C -0.17175 0.18125 -0.17018 0.17292 -0.17344 0.18287 C -0.17396 0.18472 -0.17435 0.1868 -0.17487 0.18889 C -0.17526 0.19051 -0.17604 0.19213 -0.1763 0.19352 C -0.17669 0.19491 -0.17669 0.19653 -0.17708 0.19792 C -0.178 0.20139 -0.17995 0.20509 -0.18099 0.20833 C -0.18177 0.21111 -0.18229 0.21412 -0.1832 0.21713 C -0.18672 0.22986 -0.18333 0.20972 -0.18841 0.23935 C -0.18867 0.24097 -0.18893 0.24236 -0.18919 0.24375 C -0.18945 0.24583 -0.18932 0.24815 -0.18984 0.25 C -0.19036 0.25185 -0.19141 0.25278 -0.19232 0.2544 C -0.19414 0.26528 -0.19271 0.26088 -0.19583 0.26898 C -0.19609 0.2706 -0.19609 0.27222 -0.19661 0.27338 C -0.20078 0.28819 -0.19727 0.27083 -0.20039 0.28565 C -0.20091 0.28796 -0.2013 0.29051 -0.20182 0.29305 C -0.20234 0.29491 -0.20273 0.29676 -0.20352 0.29884 C -0.20378 0.30023 -0.20378 0.30208 -0.2043 0.30324 C -0.20482 0.30555 -0.20573 0.30717 -0.20638 0.30926 C -0.20755 0.31296 -0.20833 0.31713 -0.20951 0.32106 C -0.21029 0.32361 -0.21094 0.32592 -0.21172 0.32847 C -0.21224 0.33055 -0.21328 0.33217 -0.2138 0.33449 C -0.21471 0.33727 -0.21536 0.34051 -0.21628 0.34352 C -0.21888 0.35324 -0.22083 0.35694 -0.22435 0.36852 C -0.22839 0.38102 -0.225 0.37106 -0.22891 0.38194 C -0.22943 0.38333 -0.22995 0.38472 -0.23047 0.38634 C -0.23125 0.38819 -0.2319 0.39004 -0.23268 0.39213 C -0.2332 0.39352 -0.23372 0.39537 -0.23438 0.39676 C -0.23503 0.39838 -0.23568 0.39954 -0.23633 0.40092 C -0.23802 0.41065 -0.23581 0.40023 -0.23932 0.40995 C -0.2401 0.4118 -0.24036 0.41389 -0.24102 0.41574 C -0.24401 0.42616 -0.24232 0.41782 -0.24622 0.42801 C -0.2474 0.43079 -0.24792 0.43403 -0.24922 0.43657 C -0.25091 0.44004 -0.25247 0.44421 -0.25443 0.44699 C -0.25521 0.44792 -0.25599 0.44907 -0.25677 0.45023 C -0.25781 0.45162 -0.25872 0.45324 -0.2599 0.45463 C -0.26068 0.45579 -0.26172 0.45648 -0.26263 0.45764 C -0.26523 0.46504 -0.26289 0.45949 -0.26654 0.46504 C -0.27227 0.47384 -0.26875 0.47083 -0.27318 0.47384 C -0.28086 0.48542 -0.27721 0.48287 -0.2832 0.48565 C -0.28724 0.49421 -0.28294 0.48704 -0.28984 0.49167 C -0.29141 0.49259 -0.29258 0.49467 -0.29414 0.49606 C -0.29505 0.49653 -0.2957 0.49699 -0.29648 0.49745 C -0.29766 0.49838 -0.29896 0.49954 -0.30013 0.50046 C -0.30469 0.50926 -0.30156 0.5044 -0.31146 0.50949 C -0.31641 0.51204 -0.3168 0.5125 -0.32357 0.51412 C -0.33021 0.51574 -0.3276 0.51551 -0.3319 0.51551 L -0.34948 0.52037 " pathEditMode="relative" rAng="0" ptsTypes="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3.7037E-7 C -0.00286 0.00093 -0.00547 0.00231 -0.00807 0.00417 C -0.00977 0.00579 -0.0112 0.00718 -0.01302 0.00833 C -0.01432 0.0088 -0.01563 0.00926 -0.01693 0.01042 C -0.01849 0.01157 -0.0194 0.01319 -0.02096 0.01458 C -0.02175 0.01505 -0.02279 0.01551 -0.0237 0.0162 C -0.02643 0.01806 -0.02878 0.02083 -0.03164 0.02245 C -0.03359 0.02338 -0.03555 0.02407 -0.0375 0.02523 C -0.0431 0.02824 -0.03763 0.02662 -0.04414 0.02824 C -0.04935 0.0331 -0.0457 0.03032 -0.05404 0.03426 C -0.05547 0.03495 -0.0569 0.03542 -0.05807 0.03634 C -0.05938 0.03704 -0.06042 0.03866 -0.06211 0.03912 C -0.06432 0.04074 -0.06901 0.04143 -0.07175 0.04236 C -0.07292 0.04329 -0.07357 0.04444 -0.07474 0.04537 C -0.07591 0.04583 -0.07747 0.04583 -0.07852 0.04653 C -0.08086 0.04699 -0.0849 0.04838 -0.08659 0.04931 C -0.08984 0.05093 -0.09284 0.05347 -0.09635 0.0544 C -0.09857 0.05486 -0.10091 0.05556 -0.10313 0.05648 C -0.10469 0.05648 -0.10664 0.05648 -0.10794 0.05694 C -0.11029 0.0581 -0.11354 0.05949 -0.11589 0.06018 C -0.11784 0.06111 -0.11979 0.06111 -0.12175 0.06157 C -0.12331 0.06181 -0.12513 0.06204 -0.12656 0.0625 C -0.128 0.06296 -0.1293 0.06389 -0.13073 0.06412 C -0.13242 0.06481 -0.13464 0.06505 -0.13633 0.06528 C -0.14661 0.06713 -0.13607 0.06551 -0.15208 0.06736 C -0.15521 0.06806 -0.1582 0.06852 -0.16081 0.06921 C -0.16393 0.07037 -0.16667 0.07153 -0.16992 0.07222 C -0.17865 0.07384 -0.18737 0.07431 -0.19622 0.07523 C -0.22175 0.07778 -0.21003 0.07685 -0.23151 0.07847 C -0.24284 0.08241 -0.23307 0.07917 -0.25117 0.08241 C -0.253 0.08264 -0.25508 0.08287 -0.25703 0.08333 C -0.26341 0.08449 -0.26797 0.08472 -0.27474 0.08518 C -0.30052 0.09421 -0.27656 0.08634 -0.34987 0.08634 " pathEditMode="relative" rAng="0" ptsTypes="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0.00047 L -0.04531 0.0007 C -0.04857 0.00047 -0.0513 0.00047 -0.05391 0.00139 C -0.05586 0.00209 -0.05755 0.00347 -0.05951 0.0044 C -0.06328 0.00602 -0.06628 0.00648 -0.07018 0.00764 C -0.07096 0.00857 -0.07148 0.00996 -0.0724 0.01088 C -0.07318 0.01134 -0.07383 0.01181 -0.07487 0.01227 C -0.07839 0.01412 -0.07747 0.0132 -0.08047 0.01551 C -0.08177 0.01644 -0.0832 0.01783 -0.08451 0.01875 C -0.08607 0.01968 -0.08776 0.0206 -0.08945 0.02176 C -0.09076 0.02269 -0.09206 0.02384 -0.09349 0.025 C -0.09648 0.02732 -0.0957 0.02616 -0.09922 0.02801 C -0.09987 0.02847 -0.10078 0.02917 -0.10156 0.02963 C -0.10273 0.03172 -0.10417 0.03449 -0.1056 0.03611 C -0.10625 0.03658 -0.11628 0.04468 -0.11875 0.04537 C -0.12005 0.04607 -0.12135 0.0463 -0.12253 0.04722 C -0.12969 0.05139 -0.12357 0.04931 -0.12982 0.05185 C -0.1319 0.05278 -0.13568 0.05347 -0.13789 0.05509 C -0.13893 0.05579 -0.13997 0.05718 -0.14128 0.0581 C -0.14271 0.05949 -0.1444 0.06042 -0.14609 0.06134 C -0.1474 0.06204 -0.14805 0.06204 -0.14922 0.06297 C -0.15143 0.06482 -0.15365 0.06667 -0.15586 0.06945 C -0.15742 0.0713 -0.15885 0.07408 -0.16055 0.07547 C -0.16523 0.07894 -0.16914 0.07824 -0.17344 0.08033 C -0.17734 0.08195 -0.18099 0.08449 -0.1849 0.08681 C -0.18672 0.08773 -0.18867 0.08866 -0.19036 0.08982 C -0.19284 0.09121 -0.19531 0.09329 -0.19792 0.09468 C -0.20234 0.09676 -0.19987 0.09584 -0.20495 0.09769 C -0.20586 0.09861 -0.20677 0.10023 -0.20755 0.10093 C -0.21094 0.10347 -0.21523 0.1044 -0.21901 0.10556 C -0.22604 0.11297 -0.21706 0.1044 -0.22839 0.11204 C -0.23633 0.1169 -0.22409 0.1088 -0.23425 0.11667 C -0.23581 0.11783 -0.2375 0.11806 -0.23906 0.11991 C -0.23984 0.12107 -0.2405 0.12222 -0.24141 0.12292 C -0.2431 0.12431 -0.24635 0.12616 -0.24635 0.12639 C -0.2474 0.12778 -0.24844 0.12986 -0.24935 0.13102 C -0.25156 0.13264 -0.25534 0.13449 -0.25768 0.13611 C -0.25846 0.13681 -0.25925 0.1382 -0.26029 0.13889 C -0.26172 0.13982 -0.26341 0.13982 -0.26497 0.14051 C -0.26641 0.14097 -0.26758 0.14144 -0.26901 0.1419 C -0.27031 0.14352 -0.27122 0.14537 -0.27227 0.14676 C -0.27396 0.14884 -0.27995 0.15394 -0.28112 0.15486 C -0.28216 0.15533 -0.2832 0.15556 -0.28438 0.15625 C -0.29766 0.16482 -0.28021 0.1544 -0.29154 0.16273 C -0.29271 0.16343 -0.29388 0.16366 -0.29466 0.16412 C -0.29935 0.17246 -0.29492 0.16621 -0.30039 0.1706 C -0.30221 0.17199 -0.30365 0.17384 -0.30547 0.175 C -0.30677 0.17639 -0.30951 0.17755 -0.31107 0.17847 C -0.31276 0.18079 -0.31471 0.18334 -0.3168 0.18449 C -0.31797 0.18542 -0.3194 0.18565 -0.32083 0.18611 C -0.32643 0.19375 -0.3194 0.18519 -0.3263 0.19097 C -0.34128 0.20394 -0.3263 0.19375 -0.33685 0.19884 C -0.3388 0.2 -0.34036 0.20162 -0.34245 0.20209 C -0.34557 0.20232 -0.34844 0.20209 -0.35104 0.20209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0926 L 0.0474 0.01019 C 0.04219 0.00834 0.03711 0.00834 0.03216 0.00602 C 0.03034 0.00533 0.02852 0.0007 0.02669 0.0007 C 0.00912 -0.00185 -0.00872 -0.00185 -0.02604 -0.00185 L -0.12292 -0.00532 C -0.13073 -0.00625 -0.13828 -0.00578 -0.14583 -0.0081 C -0.15169 -0.00926 -0.15729 -0.01643 -0.16341 -0.01643 C -0.22591 -0.01898 -0.28854 -0.01643 -0.35091 -0.01643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1.25E-6 0.00023 C -0.00404 0.00069 -0.00768 0.00162 -0.01133 0.00162 C -0.01667 0.00138 -0.02174 -0.0007 -0.02708 -0.00162 L -0.03711 -0.00324 C -0.04036 -0.00487 -0.04375 -0.00695 -0.04713 -0.00811 C -0.04909 -0.0088 -0.05078 -0.00903 -0.05286 -0.00973 C -0.05612 -0.01088 -0.05976 -0.01158 -0.06289 -0.01297 C -0.06471 -0.01389 -0.06627 -0.01528 -0.06797 -0.01621 C -0.06901 -0.01852 -0.06992 -0.02176 -0.07135 -0.02408 C -0.0737 -0.02778 -0.07656 -0.0301 -0.07877 -0.03357 C -0.08008 -0.03542 -0.08151 -0.03774 -0.08281 -0.03982 C -0.08672 -0.04491 -0.09101 -0.04885 -0.09453 -0.05394 C -0.09713 -0.05787 -0.09948 -0.06158 -0.10208 -0.06528 C -0.10742 -0.07338 -0.1125 -0.08241 -0.1181 -0.09074 C -0.12096 -0.09514 -0.12435 -0.09838 -0.12708 -0.10324 C -0.1414 -0.13033 -0.12344 -0.09746 -0.14127 -0.1257 C -0.15247 -0.14306 -0.14154 -0.13079 -0.15443 -0.14931 C -0.15716 -0.15301 -0.16029 -0.15533 -0.16289 -0.1588 C -0.1681 -0.16621 -0.17239 -0.1757 -0.17734 -0.18403 C -0.17956 -0.18843 -0.18216 -0.19283 -0.18489 -0.19699 C -0.18672 -0.20047 -0.18932 -0.20301 -0.19127 -0.20625 C -0.19518 -0.2132 -0.19818 -0.22061 -0.20234 -0.22709 C -0.21536 -0.24792 -0.19739 -0.21945 -0.21406 -0.24792 C -0.21823 -0.25533 -0.22265 -0.2625 -0.22734 -0.26991 C -0.2289 -0.27315 -0.23125 -0.27593 -0.23307 -0.2794 C -0.23476 -0.28264 -0.2362 -0.28612 -0.23802 -0.28912 C -0.23971 -0.29144 -0.2414 -0.29283 -0.24323 -0.29514 C -0.2556 -0.31551 -0.24362 -0.29769 -0.25234 -0.31412 C -0.25351 -0.31667 -0.25521 -0.31829 -0.25651 -0.32084 C -0.2582 -0.32408 -0.25963 -0.32824 -0.26133 -0.33149 C -0.2638 -0.33681 -0.26614 -0.34098 -0.26901 -0.34607 C -0.26992 -0.34838 -0.27096 -0.35047 -0.27226 -0.35232 C -0.27305 -0.35348 -0.27409 -0.35417 -0.27461 -0.35556 C -0.28815 -0.38125 -0.26237 -0.33681 -0.28138 -0.36968 C -0.28307 -0.37269 -0.28476 -0.375 -0.28633 -0.37778 C -0.28737 -0.37917 -0.28802 -0.38102 -0.28893 -0.38264 C -0.2901 -0.38496 -0.2918 -0.38681 -0.29323 -0.38889 C -0.30195 -0.40556 -0.29036 -0.38774 -0.30065 -0.4051 C -0.30156 -0.40579 -0.30221 -0.40649 -0.30312 -0.40787 C -0.30404 -0.40926 -0.30469 -0.41112 -0.3056 -0.41274 C -0.30768 -0.41574 -0.3112 -0.42037 -0.31406 -0.42246 C -0.31562 -0.42385 -0.32005 -0.42593 -0.32226 -0.42662 C -0.32409 -0.42755 -0.32617 -0.42778 -0.32812 -0.42848 C -0.3289 -0.4294 -0.32969 -0.43079 -0.3306 -0.43172 C -0.33138 -0.43241 -0.33229 -0.43287 -0.33294 -0.43334 C -0.33633 -0.43496 -0.33984 -0.43658 -0.3431 -0.4382 C -0.34427 -0.43866 -0.34518 -0.43912 -0.34622 -0.43982 L -0.35104 -0.44237 " pathEditMode="relative" rAng="0" ptsTypes="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-1.25E-6 0.00023 C -0.00859 -0.03125 -0.00273 -0.01574 -0.02513 -0.04931 C -0.03255 -0.06042 -0.04713 -0.08079 -0.05508 -0.08935 C -0.06354 -0.09861 -0.07331 -0.10602 -0.0819 -0.11551 C -0.09935 -0.13472 -0.1151 -0.15764 -0.13346 -0.17546 C -0.14049 -0.18218 -0.14752 -0.18843 -0.15443 -0.19537 C -0.16107 -0.20208 -0.16732 -0.20996 -0.17422 -0.21667 C -0.18073 -0.22361 -0.18737 -0.22986 -0.19414 -0.23542 C -0.19765 -0.2382 -0.20156 -0.23958 -0.20508 -0.24306 C -0.21302 -0.25139 -0.22096 -0.26019 -0.22786 -0.2706 C -0.2306 -0.27477 -0.23281 -0.27963 -0.23581 -0.28287 C -0.23789 -0.28542 -0.24062 -0.28542 -0.24284 -0.28727 C -0.26953 -0.31644 -0.24505 -0.29329 -0.26263 -0.31528 C -0.26536 -0.31875 -0.26862 -0.32083 -0.27148 -0.32454 C -0.27591 -0.32986 -0.27982 -0.33634 -0.28437 -0.34121 C -0.28672 -0.34375 -0.28919 -0.3463 -0.2914 -0.34884 C -0.29336 -0.35139 -0.29518 -0.3544 -0.29739 -0.35671 C -0.29857 -0.3581 -0.30026 -0.35833 -0.3013 -0.35949 C -0.30417 -0.36343 -0.30664 -0.36806 -0.30911 -0.37222 C -0.31068 -0.37431 -0.31224 -0.37593 -0.31315 -0.37824 C -0.31419 -0.38033 -0.31523 -0.38241 -0.31627 -0.38426 C -0.31706 -0.38611 -0.31836 -0.3875 -0.31927 -0.38912 C -0.32122 -0.39306 -0.32331 -0.39699 -0.32513 -0.40116 C -0.32656 -0.4044 -0.32734 -0.40787 -0.32917 -0.41042 C -0.33099 -0.41366 -0.33372 -0.41597 -0.33502 -0.41968 C -0.33711 -0.42408 -0.33711 -0.42523 -0.3401 -0.42871 C -0.34101 -0.43009 -0.34219 -0.43079 -0.34297 -0.43195 C -0.34687 -0.43634 -0.34609 -0.43658 -0.35 -0.43796 C -0.35039 -0.43796 -0.35065 -0.43796 -0.35065 -0.43796 " pathEditMode="relative" rAng="0" ptsTypes="AAAAAAAAAAAAAAAA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70784"/>
              </p:ext>
            </p:extLst>
          </p:nvPr>
        </p:nvGraphicFramePr>
        <p:xfrm>
          <a:off x="756000" y="1008000"/>
          <a:ext cx="10744200" cy="5360153"/>
        </p:xfrm>
        <a:graphic>
          <a:graphicData uri="http://schemas.openxmlformats.org/drawingml/2006/table">
            <a:tbl>
              <a:tblPr/>
              <a:tblGrid>
                <a:gridCol w="7921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2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</a:t>
                      </a:r>
                      <a:endParaRPr kumimoji="0" lang="ga-I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Bhí </a:t>
                      </a:r>
                      <a:r>
                        <a:rPr lang="ga-IE" sz="22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Emmeline</a:t>
                      </a: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Pankhurst</a:t>
                      </a: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ina ceannaire ar na </a:t>
                      </a:r>
                      <a:r>
                        <a:rPr lang="ga-IE" sz="22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sufraigéidí</a:t>
                      </a:r>
                      <a:r>
                        <a:rPr lang="ga-IE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 </a:t>
                      </a:r>
                      <a:r>
                        <a:rPr lang="ga-IE" sz="22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Sasana</a:t>
                      </a:r>
                      <a:r>
                        <a:rPr lang="ga-IE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 </a:t>
                      </a:r>
                      <a:endParaRPr lang="ga-IE" sz="2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Bunaíodh </a:t>
                      </a:r>
                      <a:r>
                        <a:rPr lang="ga-IE" sz="2200" b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Léig na hÉireann um Cheart Vótála do Mhná sa </a:t>
                      </a:r>
                      <a:r>
                        <a:rPr lang="ga-IE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bhliain 1916.</a:t>
                      </a:r>
                      <a:endParaRPr lang="ga-IE" sz="22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Bhí </a:t>
                      </a:r>
                      <a:r>
                        <a:rPr lang="ga-IE" sz="220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Asquith</a:t>
                      </a: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</a:t>
                      </a:r>
                      <a:r>
                        <a:rPr lang="ga-IE" sz="22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bhfabhar</a:t>
                      </a: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an vóta a thabhairt do mhná</a:t>
                      </a:r>
                      <a:r>
                        <a:rPr lang="ga-IE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</a:t>
                      </a:r>
                      <a:r>
                        <a:rPr lang="ga-IE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endParaRPr lang="ga-IE" sz="2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Nuachtán ba ea </a:t>
                      </a:r>
                      <a:r>
                        <a:rPr lang="ga-IE" altLang="en-US" sz="2200" i="1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The</a:t>
                      </a:r>
                      <a:r>
                        <a:rPr lang="ga-IE" altLang="en-US" sz="2200" i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Irish </a:t>
                      </a:r>
                      <a:r>
                        <a:rPr lang="ga-IE" altLang="en-US" sz="2200" i="1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Citizen</a:t>
                      </a:r>
                      <a:r>
                        <a:rPr lang="ga-IE" altLang="en-US" sz="22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 </a:t>
                      </a:r>
                      <a:endParaRPr lang="ga-IE" sz="2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Tá mná na hÉireann luaite go sonrach i</a:t>
                      </a:r>
                      <a:r>
                        <a:rPr lang="ga-IE" sz="22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bhForógra na Poblachta</a:t>
                      </a:r>
                      <a:r>
                        <a:rPr lang="ga-IE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 </a:t>
                      </a:r>
                      <a:endParaRPr kumimoji="0" lang="ga-IE" sz="2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4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Bhí Hanna </a:t>
                      </a:r>
                      <a:r>
                        <a:rPr lang="ga-IE" sz="220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Sheehy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-</a:t>
                      </a:r>
                      <a:r>
                        <a:rPr lang="ga-IE" sz="220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Skeffin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</a:t>
                      </a:r>
                      <a:r>
                        <a:rPr lang="ga-IE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ton</a:t>
                      </a:r>
                      <a:r>
                        <a:rPr lang="ga-IE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i gcoinne an vóta a thabhairt do mhná</a:t>
                      </a:r>
                      <a:r>
                        <a:rPr lang="ga-IE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 </a:t>
                      </a:r>
                      <a:endParaRPr lang="ga-IE" sz="2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Bhí na cearta céanna vótála ag mná agus ag fir faoi Bhunreacht </a:t>
                      </a:r>
                      <a:r>
                        <a:rPr lang="en-US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US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</a:t>
                      </a:r>
                      <a:r>
                        <a:rPr lang="ga-IE" sz="22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tSaorstáit</a:t>
                      </a: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</a:t>
                      </a:r>
                      <a:endParaRPr lang="ga-IE" sz="2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8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í Margaret Cousins </a:t>
                      </a:r>
                      <a:r>
                        <a:rPr lang="ga-IE" sz="22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chéad </a:t>
                      </a: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Teachta Dála mná i nDáil</a:t>
                      </a:r>
                      <a:r>
                        <a:rPr lang="ga-IE" sz="22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Éireann.</a:t>
                      </a:r>
                      <a:endParaRPr lang="ga-IE" sz="220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itle 13"/>
          <p:cNvSpPr>
            <a:spLocks/>
          </p:cNvSpPr>
          <p:nvPr/>
        </p:nvSpPr>
        <p:spPr bwMode="auto">
          <a:xfrm>
            <a:off x="3973170" y="396000"/>
            <a:ext cx="427679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6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000" y="162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6000" y="226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6000" y="288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000" y="340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000" y="390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6000" y="442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000" y="507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6000" y="579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3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59825" y="916639"/>
            <a:ext cx="9326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/>
            <a:r>
              <a:rPr lang="ga-IE" sz="4000" dirty="0" smtClean="0">
                <a:latin typeface="Tw Cen MT" panose="020B0602020104020603" pitchFamily="34" charset="0"/>
              </a:rPr>
              <a:t>Tuilleadh eolais:</a:t>
            </a:r>
          </a:p>
          <a:p>
            <a:pPr marL="93662"/>
            <a:r>
              <a:rPr lang="en-GB" sz="4000" dirty="0" smtClean="0">
                <a:latin typeface="Tw Cen MT" panose="020B0602020104020603" pitchFamily="34" charset="0"/>
                <a:hlinkClick r:id="rId2"/>
              </a:rPr>
              <a:t>https</a:t>
            </a:r>
            <a:r>
              <a:rPr lang="en-GB" sz="4000" dirty="0">
                <a:latin typeface="Tw Cen MT" panose="020B0602020104020603" pitchFamily="34" charset="0"/>
                <a:hlinkClick r:id="rId2"/>
              </a:rPr>
              <a:t>://www.oireachtas.ie/ga/visit-and-learn/votail-100/</a:t>
            </a:r>
            <a:r>
              <a:rPr lang="ga-IE" sz="4000" dirty="0">
                <a:latin typeface="Tw Cen MT" panose="020B0602020104020603" pitchFamily="34" charset="0"/>
              </a:rPr>
              <a:t> 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2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143" y="407100"/>
            <a:ext cx="107590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Ard-Mhúsaem na hÉireann,</a:t>
            </a:r>
            <a:r>
              <a:rPr lang="ga-IE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Bord Choláiste na Tríonóide, Conradh na Gaeilge, Leabharlann Náisiúnta na hÉireann,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Tagairtí:</a:t>
            </a:r>
            <a:endParaRPr lang="en-IE" sz="20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Emmeline Pankhurst at Waterloo Station, c.1910. History collection 2016 / </a:t>
            </a:r>
            <a:r>
              <a:rPr lang="en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'A Suffragette's Home', early 20th century. Artist: John Hassall. Heritage Image Partnership Ltd / </a:t>
            </a:r>
            <a:r>
              <a:rPr lang="en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Prime Minister H.H. Asquith, Liberal Prime Minister of the United Kingdom from 1908 to 1916. GL Archive / </a:t>
            </a:r>
            <a:r>
              <a:rPr lang="en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IE" sz="2000" dirty="0" smtClean="0">
                <a:latin typeface="Tw Cen MT" panose="020B0602020104020603" pitchFamily="34" charset="0"/>
                <a:cs typeface="Times New Roman" pitchFamily="18" charset="0"/>
              </a:rPr>
              <a:t>1900s UK Votes For Women Magazine Cover. The Advertising Archives / </a:t>
            </a:r>
            <a:r>
              <a:rPr lang="en-IE" sz="2000" dirty="0" err="1" smtClean="0"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IE" sz="2000" dirty="0" smtClean="0"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 caoinchead ó Leabharlann Náisiúnta na hÉireann: POOLEWP 1282, L_ROY_09151, EPH L 7, 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NPA SHE121, KE 82. © Leabharlann Náisiúnta na hÉireann.</a:t>
            </a:r>
          </a:p>
          <a:p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2019</a:t>
            </a:r>
          </a:p>
          <a:p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63-66 Sráid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</a:p>
          <a:p>
            <a:endParaRPr lang="ga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s://c2.staticflickr.com/8/7027/6775627523_7c66de5c5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6" y="722504"/>
            <a:ext cx="4009468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4475" y="867680"/>
            <a:ext cx="6086528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Bhí ról i bhfad níos teoranta ag mná in Éirinn timpeall 100 bliain ó shin ná mar atá acu sa lá atá inniu ann. Ghlac formhór na ndaoine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leis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,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t-am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sin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,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gur bhain mná agus fir le réimsí éagsúla den saol.</a:t>
            </a:r>
          </a:p>
          <a:p>
            <a:endParaRPr lang="ga-IE" sz="24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Ní bhítí ag súil go mbeadh mná meánaicmeacha ná mná </a:t>
            </a:r>
            <a:r>
              <a:rPr lang="ga-IE" sz="2400" dirty="0" err="1">
                <a:latin typeface="Tw Cen MT" charset="0"/>
                <a:ea typeface="Tw Cen MT" charset="0"/>
                <a:cs typeface="Tw Cen MT" charset="0"/>
              </a:rPr>
              <a:t>uasaicmeacha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 ag obair. Shíl go leor daoine gur cheart dóibh fanacht sa bhaile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agus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cúraimí an tí a ghlacadh orthu féin.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Is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é an pósadh a bhí i ndán dóibh. Ba mhinic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iad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ag brath ar a n-athair nó ar a bhfear céile ó thaobh airgid de.</a:t>
            </a:r>
          </a:p>
        </p:txBody>
      </p:sp>
      <p:sp>
        <p:nvSpPr>
          <p:cNvPr id="5" name="Bosca téacs 2"/>
          <p:cNvSpPr txBox="1"/>
          <p:nvPr/>
        </p:nvSpPr>
        <p:spPr>
          <a:xfrm rot="16200000">
            <a:off x="-346787" y="4698000"/>
            <a:ext cx="2383376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39431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873" y="2809256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5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https://c1.staticflickr.com/9/8523/8530925686_af50f7ab7f_b.jpg">
            <a:extLst>
              <a:ext uri="{FF2B5EF4-FFF2-40B4-BE49-F238E27FC236}">
                <a16:creationId xmlns:a16="http://schemas.microsoft.com/office/drawing/2014/main" xmlns="" id="{E46211EC-C1ED-45BD-B567-49E90090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7" y="1214508"/>
            <a:ext cx="5627361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791A35-6D44-47D5-B0D3-EC1512BAEC06}"/>
              </a:ext>
            </a:extLst>
          </p:cNvPr>
          <p:cNvSpPr txBox="1"/>
          <p:nvPr/>
        </p:nvSpPr>
        <p:spPr>
          <a:xfrm>
            <a:off x="6629400" y="797315"/>
            <a:ext cx="483489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Os a choinne sin, is minic a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bhíodh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ar mhná de chuid an lucht oibre dul amach ag obair agus aire a thabhairt don teach agus don teaghlach chomh maith. Pá íseal a bhíodh acusan as a gcuid oibre,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áfach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– níos ísle ná an pá a bhíodh á íoc leis na fir. Sochaí neamhchothrom a bhí 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ann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2400" dirty="0">
                <a:latin typeface="Tw Cen MT" charset="0"/>
                <a:ea typeface="Tw Cen MT" charset="0"/>
                <a:cs typeface="Tw Cen MT" charset="0"/>
              </a:rPr>
              <a:t>N</a:t>
            </a: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í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raibh na cearta céanna ag mná agus a bhí ag fir.</a:t>
            </a:r>
          </a:p>
          <a:p>
            <a:endParaRPr lang="en-US" sz="24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Is iad na fir a reáchtáil an tír.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Ní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rabhthas ag súil go mbeadh baint </a:t>
            </a:r>
            <a: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en-US" sz="2400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ga-IE" sz="2400" dirty="0" smtClean="0">
                <a:latin typeface="Tw Cen MT" charset="0"/>
                <a:ea typeface="Tw Cen MT" charset="0"/>
                <a:cs typeface="Tw Cen MT" charset="0"/>
              </a:rPr>
              <a:t>ag </a:t>
            </a:r>
            <a:r>
              <a:rPr lang="ga-IE" sz="2400" dirty="0">
                <a:latin typeface="Tw Cen MT" charset="0"/>
                <a:ea typeface="Tw Cen MT" charset="0"/>
                <a:cs typeface="Tw Cen MT" charset="0"/>
              </a:rPr>
              <a:t>mná leis an saol polaitiúil.</a:t>
            </a:r>
            <a:endParaRPr lang="ga-IE" sz="2400" dirty="0" smtClean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6" name="Bosca téacs 2"/>
          <p:cNvSpPr txBox="1"/>
          <p:nvPr/>
        </p:nvSpPr>
        <p:spPr>
          <a:xfrm rot="16200000">
            <a:off x="-522000" y="4250664"/>
            <a:ext cx="2369683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27336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897" y="2005426"/>
            <a:ext cx="4797908" cy="28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2184" y="612649"/>
            <a:ext cx="5464849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I dtús an 20ú </a:t>
            </a:r>
            <a:r>
              <a:rPr lang="ga-IE" sz="2400" dirty="0" smtClean="0">
                <a:latin typeface="Tw Cen MT" panose="020B0602020104020603" pitchFamily="34" charset="0"/>
              </a:rPr>
              <a:t>haois </a:t>
            </a:r>
            <a:r>
              <a:rPr lang="ga-IE" sz="2400" dirty="0">
                <a:latin typeface="Tw Cen MT" panose="020B0602020104020603" pitchFamily="34" charset="0"/>
              </a:rPr>
              <a:t>bhí Éire faoi riail na Breataine. Is ar Pharlaimint </a:t>
            </a:r>
            <a:r>
              <a:rPr lang="ga-IE" sz="2400" dirty="0" err="1">
                <a:latin typeface="Tw Cen MT" panose="020B0602020104020603" pitchFamily="34" charset="0"/>
              </a:rPr>
              <a:t>Westminster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</a:t>
            </a:r>
            <a:r>
              <a:rPr lang="ga-IE" sz="2400" dirty="0">
                <a:latin typeface="Tw Cen MT" panose="020B0602020104020603" pitchFamily="34" charset="0"/>
              </a:rPr>
              <a:t>Londain a bhíodh feisirí na hÉireann ag freastal. Ní raibh cead ag mná a bheith ina bhfeisirí parlaiminte an tráth úd, áfach, ná ní raibh cead acu vóta a chaitheamh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</a:t>
            </a:r>
            <a:r>
              <a:rPr lang="ga-IE" sz="2400" dirty="0">
                <a:latin typeface="Tw Cen MT" panose="020B0602020104020603" pitchFamily="34" charset="0"/>
              </a:rPr>
              <a:t>dtoghcháin pharlaiminte. Fir amháin a bhí ina bhfeisirí parlaiminte agus fir amháin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chaith vótaí sna toghcháin pharlaiminte.</a:t>
            </a:r>
          </a:p>
          <a:p>
            <a:endParaRPr lang="ga-IE" sz="2400" dirty="0">
              <a:latin typeface="Tw Cen MT" panose="020B0602020104020603" pitchFamily="34" charset="0"/>
            </a:endParaRPr>
          </a:p>
          <a:p>
            <a:r>
              <a:rPr lang="ga-IE" sz="2400" dirty="0">
                <a:latin typeface="Tw Cen MT" panose="020B0602020104020603" pitchFamily="34" charset="0"/>
              </a:rPr>
              <a:t>Ba léir do mhná na hÉireann agus na Breataine nach bhfaighidís cothrom na Féinne go deo mura mbeadh cead acu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bheith ina bhfeisirí parlaiminte agus vóta a chaitheamh sna toghcháin pharlaiminte.</a:t>
            </a:r>
          </a:p>
        </p:txBody>
      </p:sp>
    </p:spTree>
    <p:extLst>
      <p:ext uri="{BB962C8B-B14F-4D97-AF65-F5344CB8AC3E}">
        <p14:creationId xmlns:p14="http://schemas.microsoft.com/office/powerpoint/2010/main" val="42043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AADD00-3657-4689-A32E-A9574FB50710}"/>
              </a:ext>
            </a:extLst>
          </p:cNvPr>
          <p:cNvSpPr/>
          <p:nvPr/>
        </p:nvSpPr>
        <p:spPr>
          <a:xfrm>
            <a:off x="711200" y="612649"/>
            <a:ext cx="6527800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ga-IE" sz="2400" dirty="0" smtClean="0">
                <a:latin typeface="Tw Cen MT" panose="020B0602020104020603" pitchFamily="34" charset="0"/>
              </a:rPr>
              <a:t>Cuireadh tús le gluaiseacht na gceart vótála do mhná sa Bhreatain sa 19ú haois. I dtús an 20ú haois, áfach, d’éirigh an ghluaiseacht níos radacaí. Shocraigh grúpa ban go mbeadh sé níos éifeachtaí modhanna </a:t>
            </a:r>
            <a:r>
              <a:rPr lang="ga-IE" sz="2400" dirty="0" err="1" smtClean="0">
                <a:latin typeface="Tw Cen MT" panose="020B0602020104020603" pitchFamily="34" charset="0"/>
              </a:rPr>
              <a:t>míl</a:t>
            </a:r>
            <a:r>
              <a:rPr lang="en-US" sz="2400" dirty="0" err="1" smtClean="0">
                <a:latin typeface="Tw Cen MT" panose="020B0602020104020603" pitchFamily="34" charset="0"/>
              </a:rPr>
              <a:t>ea</a:t>
            </a:r>
            <a:r>
              <a:rPr lang="ga-IE" sz="2400" dirty="0" err="1" smtClean="0">
                <a:latin typeface="Tw Cen MT" panose="020B0602020104020603" pitchFamily="34" charset="0"/>
              </a:rPr>
              <a:t>teacha</a:t>
            </a:r>
            <a:r>
              <a:rPr lang="ga-IE" sz="2400" dirty="0" smtClean="0">
                <a:latin typeface="Tw Cen MT" panose="020B0602020104020603" pitchFamily="34" charset="0"/>
              </a:rPr>
              <a:t> a úsáid chun an vóta a bhaint amach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Na</a:t>
            </a:r>
            <a:r>
              <a:rPr lang="ga-IE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sufraigéidí</a:t>
            </a:r>
            <a:r>
              <a:rPr lang="ga-IE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 tugadh ar an ngrúpa sin.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Emmeline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Pankhurst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ina ceannaire orthu agus d’iarr sí ar mhná ‘gníomhartha seachas focail’ a úsáid chun cearta vótála a bhaint amach.</a:t>
            </a:r>
          </a:p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</a:p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Chuir na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sufraigéidí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isteach ar chruinnithe polaitiúla,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bhris siad fuinneoga, chaith siad clocha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le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polaiteoirí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reáchtáil siad léirsithe agus máirseálacha ollmhóra. Gabhadh a lán ban agus cuireadh i bpríosún iad.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1DCA2D-808A-4772-88F1-79F12B83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880" y="871296"/>
            <a:ext cx="3296319" cy="51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7164" y="5954855"/>
            <a:ext cx="1957750" cy="36933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Emmeline Pankhurst</a:t>
            </a:r>
            <a:endParaRPr lang="ga-IE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999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3426" y="600781"/>
            <a:ext cx="4153499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Bhí go leor daoine go hiomlán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gcoinne cearta vótála a bheith ag mná. Bunaíodh cumainn mar ‘</a:t>
            </a:r>
            <a:r>
              <a:rPr lang="ga-IE" sz="2400" dirty="0" err="1" smtClean="0">
                <a:latin typeface="Tw Cen MT" panose="020B0602020104020603" pitchFamily="34" charset="0"/>
              </a:rPr>
              <a:t>The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latin typeface="Tw Cen MT" panose="020B0602020104020603" pitchFamily="34" charset="0"/>
              </a:rPr>
              <a:t>National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smtClean="0">
                <a:latin typeface="Tw Cen MT" panose="020B0602020104020603" pitchFamily="34" charset="0"/>
              </a:rPr>
              <a:t>Association Opposed to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latin typeface="Tw Cen MT" panose="020B0602020104020603" pitchFamily="34" charset="0"/>
              </a:rPr>
              <a:t>Woman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latin typeface="Tw Cen MT" panose="020B0602020104020603" pitchFamily="34" charset="0"/>
              </a:rPr>
              <a:t>Suffrage</a:t>
            </a:r>
            <a:r>
              <a:rPr lang="ga-IE" sz="2400" dirty="0" smtClean="0">
                <a:latin typeface="Tw Cen MT" panose="020B0602020104020603" pitchFamily="34" charset="0"/>
              </a:rPr>
              <a:t>’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sa Bhreatain le cur i gcoinne ghluaiseacht na mban.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1184" y="627202"/>
            <a:ext cx="3665061" cy="56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0" b="664"/>
          <a:stretch/>
        </p:blipFill>
        <p:spPr bwMode="auto">
          <a:xfrm>
            <a:off x="693426" y="3455421"/>
            <a:ext cx="406907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0288" y="1377929"/>
            <a:ext cx="1950154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Seo sampla den chineál póstaeir a </a:t>
            </a:r>
            <a:r>
              <a:rPr lang="ga-IE" sz="2400" dirty="0" smtClean="0">
                <a:latin typeface="Tw Cen MT" panose="020B0602020104020603" pitchFamily="34" charset="0"/>
              </a:rPr>
              <a:t>bhíodh</a:t>
            </a:r>
            <a:r>
              <a:rPr lang="en-IE" sz="2400" dirty="0" smtClean="0">
                <a:latin typeface="Tw Cen MT" panose="020B0602020104020603" pitchFamily="34" charset="0"/>
              </a:rPr>
              <a:t> ag </a:t>
            </a:r>
            <a:r>
              <a:rPr lang="ga-IE" sz="2400" dirty="0" smtClean="0">
                <a:latin typeface="Tw Cen MT" panose="020B0602020104020603" pitchFamily="34" charset="0"/>
              </a:rPr>
              <a:t>grúpaí </a:t>
            </a:r>
            <a:r>
              <a:rPr lang="ga-IE" sz="2400" dirty="0">
                <a:latin typeface="Tw Cen MT" panose="020B0602020104020603" pitchFamily="34" charset="0"/>
              </a:rPr>
              <a:t>dá leithéid. </a:t>
            </a:r>
          </a:p>
          <a:p>
            <a:endParaRPr lang="ga-IE" sz="2400" dirty="0">
              <a:latin typeface="Tw Cen MT" panose="020B0602020104020603" pitchFamily="34" charset="0"/>
            </a:endParaRPr>
          </a:p>
          <a:p>
            <a:r>
              <a:rPr lang="ga-IE" sz="2400" dirty="0">
                <a:latin typeface="Tw Cen MT" panose="020B0602020104020603" pitchFamily="34" charset="0"/>
              </a:rPr>
              <a:t>Cad é teachtaireacht an </a:t>
            </a:r>
            <a:r>
              <a:rPr lang="ga-IE" sz="2400" dirty="0" err="1">
                <a:latin typeface="Tw Cen MT" panose="020B0602020104020603" pitchFamily="34" charset="0"/>
              </a:rPr>
              <a:t>phóstaeir</a:t>
            </a:r>
            <a:r>
              <a:rPr lang="ga-IE" sz="2400" dirty="0">
                <a:latin typeface="Tw Cen MT" panose="020B0602020104020603" pitchFamily="34" charset="0"/>
              </a:rPr>
              <a:t>, meas tú?</a:t>
            </a:r>
          </a:p>
        </p:txBody>
      </p:sp>
    </p:spTree>
    <p:extLst>
      <p:ext uri="{BB962C8B-B14F-4D97-AF65-F5344CB8AC3E}">
        <p14:creationId xmlns:p14="http://schemas.microsoft.com/office/powerpoint/2010/main" val="38090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3283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806" y="934979"/>
            <a:ext cx="293111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2457" y="612650"/>
            <a:ext cx="6343063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Bunaíodh </a:t>
            </a:r>
            <a:r>
              <a:rPr lang="ga-IE" sz="24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Léig na hÉireann um Cheart Vótála do Mhná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(Irish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Women’s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Franchise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League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)</a:t>
            </a:r>
            <a:r>
              <a:rPr lang="ga-IE" sz="24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sa bhliain 1908 chun ceist na gceart vótála do mhná a chur chun cinn. </a:t>
            </a:r>
          </a:p>
          <a:p>
            <a:pPr fontAlgn="base"/>
            <a:endParaRPr lang="ga-IE" sz="24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Bhí Hanna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Sheehy-Skeffington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agus Margaret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Cousins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ar bhaill bhunaidh na Léige. </a:t>
            </a:r>
          </a:p>
          <a:p>
            <a:pPr fontAlgn="base"/>
            <a:endParaRPr lang="ga-IE" sz="24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Dála na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sufraigéidí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sa Bhreatain, bhí baill de Léig na hÉireann um Cheart Vótála do Mhná sásta modhanna míleatacha a úsáid chun a gcuid aidhmeanna a bhaint amach. Bhris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sufraigéidí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in Éirinn fuinneoga, reáchtáil siad cruinnithe agus chuaigh siad ar stailceanna ocrais nuair a bhí siad sa phríosún. </a:t>
            </a:r>
            <a:endParaRPr lang="ga-IE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770" y="5184373"/>
            <a:ext cx="448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dirty="0">
                <a:solidFill>
                  <a:prstClr val="black"/>
                </a:solidFill>
              </a:rPr>
              <a:t>‘Ní bhainfidh fir na hÉireann fuascailt amach go dtí go mbeidh mná na hÉireann saor.’</a:t>
            </a:r>
            <a:r>
              <a:rPr lang="en-GB" b="1" i="1" dirty="0">
                <a:solidFill>
                  <a:prstClr val="black"/>
                </a:solidFill>
              </a:rPr>
              <a:t/>
            </a:r>
            <a:br>
              <a:rPr lang="en-GB" b="1" i="1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>Hanna Sheehy-Skeffington, Samhain 1909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450" y="1206090"/>
            <a:ext cx="2612427" cy="39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sca téacs 2"/>
          <p:cNvSpPr txBox="1"/>
          <p:nvPr/>
        </p:nvSpPr>
        <p:spPr>
          <a:xfrm rot="16200000">
            <a:off x="-68079" y="3905806"/>
            <a:ext cx="2384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>
                <a:solidFill>
                  <a:prstClr val="black"/>
                </a:solidFill>
              </a:rPr>
              <a:t>Le caoinchead ó Leabharlann Náisiúnta na </a:t>
            </a:r>
            <a:r>
              <a:rPr lang="ga-IE" sz="800" dirty="0" smtClean="0">
                <a:solidFill>
                  <a:prstClr val="black"/>
                </a:solidFill>
              </a:rPr>
              <a:t>hÉireann</a:t>
            </a:r>
            <a:endParaRPr lang="ga-IE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523"/>
          <a:stretch/>
        </p:blipFill>
        <p:spPr bwMode="auto">
          <a:xfrm>
            <a:off x="1231864" y="1116505"/>
            <a:ext cx="3024000" cy="40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t="2208" r="5675"/>
          <a:stretch/>
        </p:blipFill>
        <p:spPr bwMode="auto">
          <a:xfrm>
            <a:off x="1296000" y="1044000"/>
            <a:ext cx="2844000" cy="48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9C0964-F3A1-4416-B006-916227840911}"/>
              </a:ext>
            </a:extLst>
          </p:cNvPr>
          <p:cNvSpPr txBox="1"/>
          <p:nvPr/>
        </p:nvSpPr>
        <p:spPr>
          <a:xfrm>
            <a:off x="4543396" y="1166647"/>
            <a:ext cx="7058054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nuachtán dá gcuid féin ag Léig na hÉireann um Cheart Vótála do Mhná</a:t>
            </a:r>
            <a:r>
              <a:rPr lang="ga-IE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 </a:t>
            </a:r>
            <a:r>
              <a:rPr lang="ga-IE" sz="24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The</a:t>
            </a:r>
            <a:r>
              <a:rPr lang="ga-IE" sz="24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Irish </a:t>
            </a:r>
            <a:r>
              <a:rPr lang="ga-IE" sz="24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Citizen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an t-ainm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bhí air. Cuireadh an chéad eagrán den nuachtán 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gcló i mí na Bealtaine 1912. Bhí mana ag an nuachtán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bhí le feiceáil ag barr an chéad leathanaigh: ‘Cearta na Saoránachta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d’Fhir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do Mhná Araon; Dualgais na Saoránachta ar Fhir agus ar Mhná Araon.’</a:t>
            </a:r>
          </a:p>
          <a:p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iad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Francis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Sheehy-Skeffington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(fear céile Hanna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Sheehy-Skeffington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agus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James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Cousins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(fear céile Margaret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Cousins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a rinne eagarthóireacht ar an nuachtán.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4189" y="1792490"/>
            <a:ext cx="1761349" cy="8695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470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2E571A-D9BD-48D5-886B-D7DB2C8A32FE}"/>
              </a:ext>
            </a:extLst>
          </p:cNvPr>
          <p:cNvSpPr>
            <a:spLocks/>
          </p:cNvSpPr>
          <p:nvPr/>
        </p:nvSpPr>
        <p:spPr>
          <a:xfrm>
            <a:off x="468000" y="314805"/>
            <a:ext cx="11304000" cy="62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04BC5E-0869-42E4-9387-312B6B0A8EA8}"/>
              </a:ext>
            </a:extLst>
          </p:cNvPr>
          <p:cNvSpPr txBox="1"/>
          <p:nvPr/>
        </p:nvSpPr>
        <p:spPr>
          <a:xfrm>
            <a:off x="3546136" y="1158274"/>
            <a:ext cx="7974118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Thug príomh-aire na </a:t>
            </a:r>
            <a:r>
              <a:rPr lang="en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Ríochta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Aontaithe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Herbert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Asquith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cuairt ar Éirinn sa bhliain 1912. Bhí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Asquith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in éadan an vóta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thabhairt do mhná. </a:t>
            </a:r>
          </a:p>
          <a:p>
            <a:pPr fontAlgn="base"/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Lean grúpa </a:t>
            </a:r>
            <a:r>
              <a:rPr lang="en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sufraigéidí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Sasana go hÉirinn é.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hí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sé ar intinn acu agóid a dhéanamh i gcoinne a sheasaimh vótála. Chaith duine den ghrúpa tua leis an b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ríomh-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ire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é ag dul trí Bhaile Átha Cliath i gcóiste. </a:t>
            </a:r>
          </a:p>
          <a:p>
            <a:pPr fontAlgn="base"/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Ansin rinne na mná iarracht an amharclann a raibh </a:t>
            </a:r>
            <a:r>
              <a:rPr lang="ga-IE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Asquith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 le labhairt inti a chur trí thine. Cuireadh stop leo, áfach, agus gearradh príosúnacht cúig bliana ar bheirt de na mná.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17929"/>
          <a:stretch/>
        </p:blipFill>
        <p:spPr bwMode="auto">
          <a:xfrm>
            <a:off x="772030" y="1225415"/>
            <a:ext cx="2592000" cy="44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a:spPr>
      <a:bodyPr wrap="square" rtlCol="0">
        <a:spAutoFit/>
      </a:bodyPr>
      <a:lstStyle>
        <a:defPPr algn="l">
          <a:defRPr sz="2400" dirty="0">
            <a:latin typeface="Tw Cen MT" charset="0"/>
            <a:ea typeface="Tw Cen MT" charset="0"/>
            <a:cs typeface="Tw Cen MT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9850</TotalTime>
  <Words>995</Words>
  <Application>Microsoft Office PowerPoint</Application>
  <PresentationFormat>Custom</PresentationFormat>
  <Paragraphs>130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372</cp:revision>
  <cp:lastPrinted>2019-04-16T12:53:28Z</cp:lastPrinted>
  <dcterms:created xsi:type="dcterms:W3CDTF">2018-03-25T10:51:32Z</dcterms:created>
  <dcterms:modified xsi:type="dcterms:W3CDTF">2019-11-28T09:19:37Z</dcterms:modified>
</cp:coreProperties>
</file>