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78" r:id="rId2"/>
    <p:sldId id="276" r:id="rId3"/>
    <p:sldId id="277" r:id="rId4"/>
    <p:sldId id="298" r:id="rId5"/>
    <p:sldId id="302" r:id="rId6"/>
    <p:sldId id="299" r:id="rId7"/>
    <p:sldId id="264" r:id="rId8"/>
    <p:sldId id="285" r:id="rId9"/>
    <p:sldId id="287" r:id="rId10"/>
    <p:sldId id="292" r:id="rId11"/>
    <p:sldId id="288" r:id="rId12"/>
    <p:sldId id="304" r:id="rId13"/>
    <p:sldId id="284" r:id="rId14"/>
    <p:sldId id="270" r:id="rId15"/>
    <p:sldId id="281" r:id="rId16"/>
    <p:sldId id="303" r:id="rId17"/>
    <p:sldId id="301" r:id="rId1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C3E6"/>
    <a:srgbClr val="F8FCFE"/>
    <a:srgbClr val="E7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65" autoAdjust="0"/>
    <p:restoredTop sz="94660"/>
  </p:normalViewPr>
  <p:slideViewPr>
    <p:cSldViewPr snapToGrid="0">
      <p:cViewPr varScale="1">
        <p:scale>
          <a:sx n="83" d="100"/>
          <a:sy n="83" d="100"/>
        </p:scale>
        <p:origin x="-354" y="-78"/>
      </p:cViewPr>
      <p:guideLst>
        <p:guide orient="horz" pos="2160"/>
        <p:guide pos="3840"/>
      </p:guideLst>
    </p:cSldViewPr>
  </p:slideViewPr>
  <p:notesTextViewPr>
    <p:cViewPr>
      <p:scale>
        <a:sx n="1" d="1"/>
        <a:sy n="1" d="1"/>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inneálaí Ionaid Cheanntásc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ga-IE"/>
          </a:p>
        </p:txBody>
      </p:sp>
      <p:sp>
        <p:nvSpPr>
          <p:cNvPr id="3" name="Coinneálaí Ionaid Dáta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0AECFB64-C311-49A0-A980-84C9056A3945}" type="datetimeFigureOut">
              <a:rPr lang="ga-IE" smtClean="0"/>
              <a:t>12/12/2019</a:t>
            </a:fld>
            <a:endParaRPr lang="ga-IE"/>
          </a:p>
        </p:txBody>
      </p:sp>
      <p:sp>
        <p:nvSpPr>
          <p:cNvPr id="4" name="Coinneálaí Ionaid Bhuntásc 3"/>
          <p:cNvSpPr>
            <a:spLocks noGrp="1"/>
          </p:cNvSpPr>
          <p:nvPr>
            <p:ph type="ftr" sz="quarter" idx="2"/>
          </p:nvPr>
        </p:nvSpPr>
        <p:spPr>
          <a:xfrm>
            <a:off x="0" y="9428584"/>
            <a:ext cx="2945659" cy="496332"/>
          </a:xfrm>
          <a:prstGeom prst="rect">
            <a:avLst/>
          </a:prstGeom>
        </p:spPr>
        <p:txBody>
          <a:bodyPr vert="horz" lIns="91440" tIns="45720" rIns="91440" bIns="45720" rtlCol="0" anchor="b"/>
          <a:lstStyle>
            <a:lvl1pPr algn="l">
              <a:defRPr sz="1200"/>
            </a:lvl1pPr>
          </a:lstStyle>
          <a:p>
            <a:endParaRPr lang="ga-IE"/>
          </a:p>
        </p:txBody>
      </p:sp>
      <p:sp>
        <p:nvSpPr>
          <p:cNvPr id="5" name="Coinneálaí Ionaid Uimhir Sleamhnáin 4"/>
          <p:cNvSpPr>
            <a:spLocks noGrp="1"/>
          </p:cNvSpPr>
          <p:nvPr>
            <p:ph type="sldNum" sz="quarter" idx="3"/>
          </p:nvPr>
        </p:nvSpPr>
        <p:spPr>
          <a:xfrm>
            <a:off x="3850443" y="9428584"/>
            <a:ext cx="2945659" cy="496332"/>
          </a:xfrm>
          <a:prstGeom prst="rect">
            <a:avLst/>
          </a:prstGeom>
        </p:spPr>
        <p:txBody>
          <a:bodyPr vert="horz" lIns="91440" tIns="45720" rIns="91440" bIns="45720" rtlCol="0" anchor="b"/>
          <a:lstStyle>
            <a:lvl1pPr algn="r">
              <a:defRPr sz="1200"/>
            </a:lvl1pPr>
          </a:lstStyle>
          <a:p>
            <a:fld id="{B97211A3-CB0A-44EF-9E85-1DED4D13A04C}" type="slidenum">
              <a:rPr lang="ga-IE" smtClean="0"/>
              <a:t>‹#›</a:t>
            </a:fld>
            <a:endParaRPr lang="ga-IE"/>
          </a:p>
        </p:txBody>
      </p:sp>
    </p:spTree>
    <p:extLst>
      <p:ext uri="{BB962C8B-B14F-4D97-AF65-F5344CB8AC3E}">
        <p14:creationId xmlns:p14="http://schemas.microsoft.com/office/powerpoint/2010/main" val="28583139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5659" cy="49805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2"/>
            <a:ext cx="2945659" cy="498055"/>
          </a:xfrm>
          <a:prstGeom prst="rect">
            <a:avLst/>
          </a:prstGeom>
        </p:spPr>
        <p:txBody>
          <a:bodyPr vert="horz" lIns="91440" tIns="45720" rIns="91440" bIns="45720" rtlCol="0"/>
          <a:lstStyle>
            <a:lvl1pPr algn="r">
              <a:defRPr sz="1200"/>
            </a:lvl1pPr>
          </a:lstStyle>
          <a:p>
            <a:fld id="{86980AED-9652-4323-BB0D-377E7F63EEA6}" type="datetimeFigureOut">
              <a:rPr lang="en-GB" smtClean="0"/>
              <a:t>12/12/2019</a:t>
            </a:fld>
            <a:endParaRPr lang="en-GB"/>
          </a:p>
        </p:txBody>
      </p:sp>
      <p:sp>
        <p:nvSpPr>
          <p:cNvPr id="4" name="Slide Image Placeholder 3"/>
          <p:cNvSpPr>
            <a:spLocks noGrp="1" noRot="1" noChangeAspect="1"/>
          </p:cNvSpPr>
          <p:nvPr>
            <p:ph type="sldImg" idx="2"/>
          </p:nvPr>
        </p:nvSpPr>
        <p:spPr>
          <a:xfrm>
            <a:off x="422275" y="1239838"/>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5"/>
            <a:ext cx="2945659" cy="49805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5"/>
            <a:ext cx="2945659" cy="498054"/>
          </a:xfrm>
          <a:prstGeom prst="rect">
            <a:avLst/>
          </a:prstGeom>
        </p:spPr>
        <p:txBody>
          <a:bodyPr vert="horz" lIns="91440" tIns="45720" rIns="91440" bIns="45720" rtlCol="0" anchor="b"/>
          <a:lstStyle>
            <a:lvl1pPr algn="r">
              <a:defRPr sz="1200"/>
            </a:lvl1pPr>
          </a:lstStyle>
          <a:p>
            <a:fld id="{DAFB890F-E4B1-4B2C-BEFC-E87B9037CB8D}" type="slidenum">
              <a:rPr lang="en-GB" smtClean="0"/>
              <a:t>‹#›</a:t>
            </a:fld>
            <a:endParaRPr lang="en-GB"/>
          </a:p>
        </p:txBody>
      </p:sp>
    </p:spTree>
    <p:extLst>
      <p:ext uri="{BB962C8B-B14F-4D97-AF65-F5344CB8AC3E}">
        <p14:creationId xmlns:p14="http://schemas.microsoft.com/office/powerpoint/2010/main" val="1580242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AFB890F-E4B1-4B2C-BEFC-E87B9037CB8D}" type="slidenum">
              <a:rPr lang="en-GB" smtClean="0"/>
              <a:t>1</a:t>
            </a:fld>
            <a:endParaRPr lang="en-GB"/>
          </a:p>
        </p:txBody>
      </p:sp>
    </p:spTree>
    <p:extLst>
      <p:ext uri="{BB962C8B-B14F-4D97-AF65-F5344CB8AC3E}">
        <p14:creationId xmlns:p14="http://schemas.microsoft.com/office/powerpoint/2010/main" val="1165812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ga-IE" dirty="0"/>
          </a:p>
        </p:txBody>
      </p:sp>
      <p:sp>
        <p:nvSpPr>
          <p:cNvPr id="4" name="Slide Number Placeholder 3"/>
          <p:cNvSpPr>
            <a:spLocks noGrp="1"/>
          </p:cNvSpPr>
          <p:nvPr>
            <p:ph type="sldNum" sz="quarter" idx="10"/>
          </p:nvPr>
        </p:nvSpPr>
        <p:spPr/>
        <p:txBody>
          <a:bodyPr/>
          <a:lstStyle/>
          <a:p>
            <a:fld id="{DAFB890F-E4B1-4B2C-BEFC-E87B9037CB8D}" type="slidenum">
              <a:rPr lang="en-GB" smtClean="0"/>
              <a:t>17</a:t>
            </a:fld>
            <a:endParaRPr lang="en-GB"/>
          </a:p>
        </p:txBody>
      </p:sp>
    </p:spTree>
    <p:extLst>
      <p:ext uri="{BB962C8B-B14F-4D97-AF65-F5344CB8AC3E}">
        <p14:creationId xmlns:p14="http://schemas.microsoft.com/office/powerpoint/2010/main" val="2696274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ga-IE" dirty="0"/>
          </a:p>
        </p:txBody>
      </p:sp>
      <p:sp>
        <p:nvSpPr>
          <p:cNvPr id="4" name="Slide Number Placeholder 3"/>
          <p:cNvSpPr>
            <a:spLocks noGrp="1"/>
          </p:cNvSpPr>
          <p:nvPr>
            <p:ph type="sldNum" sz="quarter" idx="10"/>
          </p:nvPr>
        </p:nvSpPr>
        <p:spPr/>
        <p:txBody>
          <a:bodyPr/>
          <a:lstStyle/>
          <a:p>
            <a:fld id="{DAFB890F-E4B1-4B2C-BEFC-E87B9037CB8D}" type="slidenum">
              <a:rPr lang="en-GB" smtClean="0"/>
              <a:t>5</a:t>
            </a:fld>
            <a:endParaRPr lang="en-GB"/>
          </a:p>
        </p:txBody>
      </p:sp>
    </p:spTree>
    <p:extLst>
      <p:ext uri="{BB962C8B-B14F-4D97-AF65-F5344CB8AC3E}">
        <p14:creationId xmlns:p14="http://schemas.microsoft.com/office/powerpoint/2010/main" val="483256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AFB890F-E4B1-4B2C-BEFC-E87B9037CB8D}" type="slidenum">
              <a:rPr lang="en-GB" smtClean="0"/>
              <a:t>7</a:t>
            </a:fld>
            <a:endParaRPr lang="en-GB"/>
          </a:p>
        </p:txBody>
      </p:sp>
    </p:spTree>
    <p:extLst>
      <p:ext uri="{BB962C8B-B14F-4D97-AF65-F5344CB8AC3E}">
        <p14:creationId xmlns:p14="http://schemas.microsoft.com/office/powerpoint/2010/main" val="1006646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AFB890F-E4B1-4B2C-BEFC-E87B9037CB8D}" type="slidenum">
              <a:rPr lang="en-GB" smtClean="0"/>
              <a:t>8</a:t>
            </a:fld>
            <a:endParaRPr lang="en-GB"/>
          </a:p>
        </p:txBody>
      </p:sp>
    </p:spTree>
    <p:extLst>
      <p:ext uri="{BB962C8B-B14F-4D97-AF65-F5344CB8AC3E}">
        <p14:creationId xmlns:p14="http://schemas.microsoft.com/office/powerpoint/2010/main" val="4261206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AFB890F-E4B1-4B2C-BEFC-E87B9037CB8D}" type="slidenum">
              <a:rPr lang="en-GB" smtClean="0"/>
              <a:t>9</a:t>
            </a:fld>
            <a:endParaRPr lang="en-GB"/>
          </a:p>
        </p:txBody>
      </p:sp>
    </p:spTree>
    <p:extLst>
      <p:ext uri="{BB962C8B-B14F-4D97-AF65-F5344CB8AC3E}">
        <p14:creationId xmlns:p14="http://schemas.microsoft.com/office/powerpoint/2010/main" val="781300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AFB890F-E4B1-4B2C-BEFC-E87B9037CB8D}" type="slidenum">
              <a:rPr lang="en-GB" smtClean="0"/>
              <a:t>11</a:t>
            </a:fld>
            <a:endParaRPr lang="en-GB"/>
          </a:p>
        </p:txBody>
      </p:sp>
    </p:spTree>
    <p:extLst>
      <p:ext uri="{BB962C8B-B14F-4D97-AF65-F5344CB8AC3E}">
        <p14:creationId xmlns:p14="http://schemas.microsoft.com/office/powerpoint/2010/main" val="2994346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ga-IE" dirty="0"/>
          </a:p>
        </p:txBody>
      </p:sp>
      <p:sp>
        <p:nvSpPr>
          <p:cNvPr id="4" name="Slide Number Placeholder 3"/>
          <p:cNvSpPr>
            <a:spLocks noGrp="1"/>
          </p:cNvSpPr>
          <p:nvPr>
            <p:ph type="sldNum" sz="quarter" idx="10"/>
          </p:nvPr>
        </p:nvSpPr>
        <p:spPr/>
        <p:txBody>
          <a:bodyPr/>
          <a:lstStyle/>
          <a:p>
            <a:fld id="{92EBCAEC-62A4-4A7C-98F3-D6DB84628A28}" type="slidenum">
              <a:rPr lang="ga-IE" smtClean="0"/>
              <a:t>12</a:t>
            </a:fld>
            <a:endParaRPr lang="ga-IE"/>
          </a:p>
        </p:txBody>
      </p:sp>
    </p:spTree>
    <p:extLst>
      <p:ext uri="{BB962C8B-B14F-4D97-AF65-F5344CB8AC3E}">
        <p14:creationId xmlns:p14="http://schemas.microsoft.com/office/powerpoint/2010/main" val="4282014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AFB890F-E4B1-4B2C-BEFC-E87B9037CB8D}" type="slidenum">
              <a:rPr lang="en-GB" smtClean="0"/>
              <a:t>13</a:t>
            </a:fld>
            <a:endParaRPr lang="en-GB"/>
          </a:p>
        </p:txBody>
      </p:sp>
    </p:spTree>
    <p:extLst>
      <p:ext uri="{BB962C8B-B14F-4D97-AF65-F5344CB8AC3E}">
        <p14:creationId xmlns:p14="http://schemas.microsoft.com/office/powerpoint/2010/main" val="317441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AFB890F-E4B1-4B2C-BEFC-E87B9037CB8D}" type="slidenum">
              <a:rPr lang="en-GB" smtClean="0"/>
              <a:t>15</a:t>
            </a:fld>
            <a:endParaRPr lang="en-GB"/>
          </a:p>
        </p:txBody>
      </p:sp>
    </p:spTree>
    <p:extLst>
      <p:ext uri="{BB962C8B-B14F-4D97-AF65-F5344CB8AC3E}">
        <p14:creationId xmlns:p14="http://schemas.microsoft.com/office/powerpoint/2010/main" val="2004165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6771B0A-C0AC-482F-B4F5-EBDC9285FAD3}" type="datetimeFigureOut">
              <a:rPr lang="en-GB" smtClean="0"/>
              <a:t>12/12/2019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8C2E63-8B61-4D17-A43E-CD2C88289A79}" type="slidenum">
              <a:rPr lang="en-GB" smtClean="0"/>
              <a:t>‹#›</a:t>
            </a:fld>
            <a:endParaRPr lang="en-GB"/>
          </a:p>
        </p:txBody>
      </p:sp>
    </p:spTree>
    <p:extLst>
      <p:ext uri="{BB962C8B-B14F-4D97-AF65-F5344CB8AC3E}">
        <p14:creationId xmlns:p14="http://schemas.microsoft.com/office/powerpoint/2010/main" val="182944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6771B0A-C0AC-482F-B4F5-EBDC9285FAD3}" type="datetimeFigureOut">
              <a:rPr lang="en-GB" smtClean="0"/>
              <a:t>12/12/2019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8C2E63-8B61-4D17-A43E-CD2C88289A79}" type="slidenum">
              <a:rPr lang="en-GB" smtClean="0"/>
              <a:t>‹#›</a:t>
            </a:fld>
            <a:endParaRPr lang="en-GB"/>
          </a:p>
        </p:txBody>
      </p:sp>
    </p:spTree>
    <p:extLst>
      <p:ext uri="{BB962C8B-B14F-4D97-AF65-F5344CB8AC3E}">
        <p14:creationId xmlns:p14="http://schemas.microsoft.com/office/powerpoint/2010/main" val="3132779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6771B0A-C0AC-482F-B4F5-EBDC9285FAD3}" type="datetimeFigureOut">
              <a:rPr lang="en-GB" smtClean="0"/>
              <a:t>12/12/2019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8C2E63-8B61-4D17-A43E-CD2C88289A79}" type="slidenum">
              <a:rPr lang="en-GB" smtClean="0"/>
              <a:t>‹#›</a:t>
            </a:fld>
            <a:endParaRPr lang="en-GB"/>
          </a:p>
        </p:txBody>
      </p:sp>
    </p:spTree>
    <p:extLst>
      <p:ext uri="{BB962C8B-B14F-4D97-AF65-F5344CB8AC3E}">
        <p14:creationId xmlns:p14="http://schemas.microsoft.com/office/powerpoint/2010/main" val="3744367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6771B0A-C0AC-482F-B4F5-EBDC9285FAD3}" type="datetimeFigureOut">
              <a:rPr lang="en-GB" smtClean="0"/>
              <a:t>12/12/2019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8C2E63-8B61-4D17-A43E-CD2C88289A79}" type="slidenum">
              <a:rPr lang="en-GB" smtClean="0"/>
              <a:t>‹#›</a:t>
            </a:fld>
            <a:endParaRPr lang="en-GB"/>
          </a:p>
        </p:txBody>
      </p:sp>
    </p:spTree>
    <p:extLst>
      <p:ext uri="{BB962C8B-B14F-4D97-AF65-F5344CB8AC3E}">
        <p14:creationId xmlns:p14="http://schemas.microsoft.com/office/powerpoint/2010/main" val="2974106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771B0A-C0AC-482F-B4F5-EBDC9285FAD3}" type="datetimeFigureOut">
              <a:rPr lang="en-GB" smtClean="0"/>
              <a:t>12/12/2019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8C2E63-8B61-4D17-A43E-CD2C88289A79}" type="slidenum">
              <a:rPr lang="en-GB" smtClean="0"/>
              <a:t>‹#›</a:t>
            </a:fld>
            <a:endParaRPr lang="en-GB"/>
          </a:p>
        </p:txBody>
      </p:sp>
    </p:spTree>
    <p:extLst>
      <p:ext uri="{BB962C8B-B14F-4D97-AF65-F5344CB8AC3E}">
        <p14:creationId xmlns:p14="http://schemas.microsoft.com/office/powerpoint/2010/main" val="1844385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6771B0A-C0AC-482F-B4F5-EBDC9285FAD3}" type="datetimeFigureOut">
              <a:rPr lang="en-GB" smtClean="0"/>
              <a:t>12/12/2019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8C2E63-8B61-4D17-A43E-CD2C88289A79}" type="slidenum">
              <a:rPr lang="en-GB" smtClean="0"/>
              <a:t>‹#›</a:t>
            </a:fld>
            <a:endParaRPr lang="en-GB"/>
          </a:p>
        </p:txBody>
      </p:sp>
    </p:spTree>
    <p:extLst>
      <p:ext uri="{BB962C8B-B14F-4D97-AF65-F5344CB8AC3E}">
        <p14:creationId xmlns:p14="http://schemas.microsoft.com/office/powerpoint/2010/main" val="2417359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6771B0A-C0AC-482F-B4F5-EBDC9285FAD3}" type="datetimeFigureOut">
              <a:rPr lang="en-GB" smtClean="0"/>
              <a:t>12/12/2019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D8C2E63-8B61-4D17-A43E-CD2C88289A79}" type="slidenum">
              <a:rPr lang="en-GB" smtClean="0"/>
              <a:t>‹#›</a:t>
            </a:fld>
            <a:endParaRPr lang="en-GB"/>
          </a:p>
        </p:txBody>
      </p:sp>
    </p:spTree>
    <p:extLst>
      <p:ext uri="{BB962C8B-B14F-4D97-AF65-F5344CB8AC3E}">
        <p14:creationId xmlns:p14="http://schemas.microsoft.com/office/powerpoint/2010/main" val="27021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6771B0A-C0AC-482F-B4F5-EBDC9285FAD3}" type="datetimeFigureOut">
              <a:rPr lang="en-GB" smtClean="0"/>
              <a:t>12/12/2019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D8C2E63-8B61-4D17-A43E-CD2C88289A79}" type="slidenum">
              <a:rPr lang="en-GB" smtClean="0"/>
              <a:t>‹#›</a:t>
            </a:fld>
            <a:endParaRPr lang="en-GB"/>
          </a:p>
        </p:txBody>
      </p:sp>
    </p:spTree>
    <p:extLst>
      <p:ext uri="{BB962C8B-B14F-4D97-AF65-F5344CB8AC3E}">
        <p14:creationId xmlns:p14="http://schemas.microsoft.com/office/powerpoint/2010/main" val="1220135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771B0A-C0AC-482F-B4F5-EBDC9285FAD3}" type="datetimeFigureOut">
              <a:rPr lang="en-GB" smtClean="0"/>
              <a:t>12/12/2019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D8C2E63-8B61-4D17-A43E-CD2C88289A79}" type="slidenum">
              <a:rPr lang="en-GB" smtClean="0"/>
              <a:t>‹#›</a:t>
            </a:fld>
            <a:endParaRPr lang="en-GB"/>
          </a:p>
        </p:txBody>
      </p:sp>
    </p:spTree>
    <p:extLst>
      <p:ext uri="{BB962C8B-B14F-4D97-AF65-F5344CB8AC3E}">
        <p14:creationId xmlns:p14="http://schemas.microsoft.com/office/powerpoint/2010/main" val="930226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771B0A-C0AC-482F-B4F5-EBDC9285FAD3}" type="datetimeFigureOut">
              <a:rPr lang="en-GB" smtClean="0"/>
              <a:t>12/12/2019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8C2E63-8B61-4D17-A43E-CD2C88289A79}" type="slidenum">
              <a:rPr lang="en-GB" smtClean="0"/>
              <a:t>‹#›</a:t>
            </a:fld>
            <a:endParaRPr lang="en-GB"/>
          </a:p>
        </p:txBody>
      </p:sp>
    </p:spTree>
    <p:extLst>
      <p:ext uri="{BB962C8B-B14F-4D97-AF65-F5344CB8AC3E}">
        <p14:creationId xmlns:p14="http://schemas.microsoft.com/office/powerpoint/2010/main" val="2752850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771B0A-C0AC-482F-B4F5-EBDC9285FAD3}" type="datetimeFigureOut">
              <a:rPr lang="en-GB" smtClean="0"/>
              <a:t>12/12/2019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8C2E63-8B61-4D17-A43E-CD2C88289A79}" type="slidenum">
              <a:rPr lang="en-GB" smtClean="0"/>
              <a:t>‹#›</a:t>
            </a:fld>
            <a:endParaRPr lang="en-GB"/>
          </a:p>
        </p:txBody>
      </p:sp>
    </p:spTree>
    <p:extLst>
      <p:ext uri="{BB962C8B-B14F-4D97-AF65-F5344CB8AC3E}">
        <p14:creationId xmlns:p14="http://schemas.microsoft.com/office/powerpoint/2010/main" val="11904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771B0A-C0AC-482F-B4F5-EBDC9285FAD3}" type="datetimeFigureOut">
              <a:rPr lang="en-GB" smtClean="0"/>
              <a:t>12/12/2019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8C2E63-8B61-4D17-A43E-CD2C88289A79}" type="slidenum">
              <a:rPr lang="en-GB" smtClean="0"/>
              <a:t>‹#›</a:t>
            </a:fld>
            <a:endParaRPr lang="en-GB"/>
          </a:p>
        </p:txBody>
      </p:sp>
    </p:spTree>
    <p:extLst>
      <p:ext uri="{BB962C8B-B14F-4D97-AF65-F5344CB8AC3E}">
        <p14:creationId xmlns:p14="http://schemas.microsoft.com/office/powerpoint/2010/main" val="3472105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hyperlink" Target="https://cnag.ie/en/membership/139-2016-commemorations/814-an-claidheamh-soluis-online.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hyperlink" Target="http://www.askaboutireland.ie/reading-room/life-society/irish-language-legends/A-stair-na-gaeilge/" TargetMode="External"/><Relationship Id="rId4" Type="http://schemas.openxmlformats.org/officeDocument/2006/relationships/hyperlink" Target="http://www.askaboutireland.ie/learning-zone/primary-students/looking-at-places/meath/fr.-eugene-ogrowney/the-irish-language-in-the-1/"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jpe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7.pn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www.duchas.ie/" TargetMode="Externa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An Gum\Ginearalta\Féach Thart\FÉACH THART - R6\Stair - FT R6\Sleamhnáin - FT - Stair - R6\Íomhánna - Sleamhnáin - FT Stair - R6\Ceannach - Sleamhnáin - FT Stair - R6\09 Stair na Gaeilge_Shutterstock\shutterstock_93543853 [Converted].jpg"/>
          <p:cNvPicPr>
            <a:picLocks noChangeAspect="1" noChangeArrowheads="1"/>
          </p:cNvPicPr>
          <p:nvPr/>
        </p:nvPicPr>
        <p:blipFill rotWithShape="1">
          <a:blip r:embed="rId3" cstate="email">
            <a:duotone>
              <a:schemeClr val="accent1">
                <a:shade val="45000"/>
                <a:satMod val="135000"/>
              </a:schemeClr>
              <a:prstClr val="white"/>
            </a:duotone>
            <a:extLst>
              <a:ext uri="{28A0092B-C50C-407E-A947-70E740481C1C}">
                <a14:useLocalDpi xmlns:a14="http://schemas.microsoft.com/office/drawing/2010/main"/>
              </a:ext>
            </a:extLst>
          </a:blip>
          <a:srcRect l="3556" t="4101" r="3346" b="3814"/>
          <a:stretch/>
        </p:blipFill>
        <p:spPr bwMode="auto">
          <a:xfrm>
            <a:off x="-1" y="-1"/>
            <a:ext cx="12192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3"/>
          <p:cNvSpPr txBox="1"/>
          <p:nvPr/>
        </p:nvSpPr>
        <p:spPr>
          <a:xfrm>
            <a:off x="2605515" y="733022"/>
            <a:ext cx="6980968" cy="1323439"/>
          </a:xfrm>
          <a:prstGeom prst="rect">
            <a:avLst/>
          </a:prstGeom>
          <a:solidFill>
            <a:srgbClr val="F8FCFE">
              <a:alpha val="92157"/>
            </a:srgbClr>
          </a:solidFill>
          <a:ln w="28575">
            <a:solidFill>
              <a:schemeClr val="accent1">
                <a:lumMod val="50000"/>
              </a:schemeClr>
            </a:solidFill>
          </a:ln>
        </p:spPr>
        <p:txBody>
          <a:bodyPr wrap="square" rtlCol="0">
            <a:spAutoFit/>
          </a:bodyPr>
          <a:lstStyle/>
          <a:p>
            <a:pPr algn="ctr"/>
            <a:r>
              <a:rPr lang="ga-IE" sz="8000" dirty="0" smtClean="0">
                <a:latin typeface="Goudy Old Style" panose="02020502050305020303" pitchFamily="18" charset="0"/>
              </a:rPr>
              <a:t>Stair na Gaeilge</a:t>
            </a:r>
            <a:endParaRPr lang="ga-IE" sz="8000" dirty="0">
              <a:latin typeface="Goudy Old Style" panose="02020502050305020303" pitchFamily="18" charset="0"/>
            </a:endParaRPr>
          </a:p>
        </p:txBody>
      </p:sp>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73547" y="2516166"/>
            <a:ext cx="1744843" cy="2651217"/>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9026" y="2647213"/>
            <a:ext cx="3758819" cy="2520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14664" y="2647213"/>
            <a:ext cx="2932713" cy="212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2185238" y="4149347"/>
            <a:ext cx="2850504" cy="2360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9"/>
          <p:cNvPicPr>
            <a:picLocks noChangeAspect="1" noChangeArrowheads="1"/>
          </p:cNvPicPr>
          <p:nvPr/>
        </p:nvPicPr>
        <p:blipFill>
          <a:blip r:embed="rId8"/>
          <a:srcRect/>
          <a:stretch>
            <a:fillRect/>
          </a:stretch>
        </p:blipFill>
        <p:spPr bwMode="auto">
          <a:xfrm>
            <a:off x="6048183" y="4265831"/>
            <a:ext cx="3190875" cy="2127250"/>
          </a:xfrm>
          <a:prstGeom prst="rect">
            <a:avLst/>
          </a:prstGeom>
          <a:noFill/>
          <a:ln w="9525">
            <a:noFill/>
            <a:miter lim="800000"/>
            <a:headEnd/>
            <a:tailEnd/>
          </a:ln>
        </p:spPr>
      </p:pic>
    </p:spTree>
    <p:extLst>
      <p:ext uri="{BB962C8B-B14F-4D97-AF65-F5344CB8AC3E}">
        <p14:creationId xmlns:p14="http://schemas.microsoft.com/office/powerpoint/2010/main" val="3708988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úpa 19"/>
          <p:cNvGrpSpPr/>
          <p:nvPr/>
        </p:nvGrpSpPr>
        <p:grpSpPr>
          <a:xfrm>
            <a:off x="-1" y="-1"/>
            <a:ext cx="12192001" cy="6858001"/>
            <a:chOff x="-1" y="-1"/>
            <a:chExt cx="12192001" cy="6858001"/>
          </a:xfrm>
        </p:grpSpPr>
        <p:pic>
          <p:nvPicPr>
            <p:cNvPr id="21" name="Picture 2" descr="R:\An Gum\Ginearalta\Féach Thart\FÉACH THART - R6\Stair - FT R6\Sleamhnáin - FT - Stair - R6\Íomhánna - Sleamhnáin - FT Stair - R6\Ceannach - Sleamhnáin - FT Stair - R6\09 Stair na Gaeilge_Shutterstock\shutterstock_93543853 [Converted].jpg"/>
            <p:cNvPicPr>
              <a:picLocks noChangeAspect="1" noChangeArrowheads="1"/>
            </p:cNvPicPr>
            <p:nvPr/>
          </p:nvPicPr>
          <p:blipFill rotWithShape="1">
            <a:blip r:embed="rId2" cstate="email">
              <a:duotone>
                <a:schemeClr val="accent1">
                  <a:shade val="45000"/>
                  <a:satMod val="135000"/>
                </a:schemeClr>
                <a:prstClr val="white"/>
              </a:duotone>
              <a:extLst>
                <a:ext uri="{28A0092B-C50C-407E-A947-70E740481C1C}">
                  <a14:useLocalDpi xmlns:a14="http://schemas.microsoft.com/office/drawing/2010/main"/>
                </a:ext>
              </a:extLst>
            </a:blip>
            <a:srcRect l="3556" t="4101" r="3346" b="3814"/>
            <a:stretch/>
          </p:blipFill>
          <p:spPr bwMode="auto">
            <a:xfrm>
              <a:off x="-1" y="-1"/>
              <a:ext cx="12192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
            <p:cNvSpPr/>
            <p:nvPr/>
          </p:nvSpPr>
          <p:spPr>
            <a:xfrm>
              <a:off x="426721" y="304740"/>
              <a:ext cx="11338560" cy="6147580"/>
            </a:xfrm>
            <a:prstGeom prst="rect">
              <a:avLst/>
            </a:prstGeom>
            <a:solidFill>
              <a:schemeClr val="bg1">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ga-IE" dirty="0" smtClean="0"/>
                <a:t>https://cnag.ie/en/2016-commemoration/an-claidheamh-soluis-online.html</a:t>
              </a:r>
              <a:endParaRPr lang="ga-IE" dirty="0"/>
            </a:p>
          </p:txBody>
        </p:sp>
      </p:grpSp>
      <p:pic>
        <p:nvPicPr>
          <p:cNvPr id="8" name="Picture 7" descr="http://centenaries.ucd.ie/wp-content/uploads/2016/02/8.-An-Claidheamh-Soluis-Image-Regina-U%C3%AD-Chollat%C3%A1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168" y="518138"/>
            <a:ext cx="3938031" cy="582172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521973" y="1418631"/>
            <a:ext cx="4791583" cy="1569660"/>
          </a:xfrm>
          <a:prstGeom prst="rect">
            <a:avLst/>
          </a:prstGeom>
        </p:spPr>
        <p:txBody>
          <a:bodyPr wrap="square">
            <a:spAutoFit/>
          </a:bodyPr>
          <a:lstStyle/>
          <a:p>
            <a:r>
              <a:rPr lang="ga-IE" sz="2400" dirty="0" smtClean="0">
                <a:latin typeface="Tw Cen MT" panose="020B0602020104020603" pitchFamily="34" charset="0"/>
              </a:rPr>
              <a:t>Bhunaigh Conradh na Gaeilge nuachtán dá gcuid féin chun </a:t>
            </a:r>
            <a:br>
              <a:rPr lang="ga-IE" sz="2400" dirty="0" smtClean="0">
                <a:latin typeface="Tw Cen MT" panose="020B0602020104020603" pitchFamily="34" charset="0"/>
              </a:rPr>
            </a:br>
            <a:r>
              <a:rPr lang="ga-IE" sz="2400" dirty="0" smtClean="0">
                <a:latin typeface="Tw Cen MT" panose="020B0602020104020603" pitchFamily="34" charset="0"/>
              </a:rPr>
              <a:t>a gcuid aidhmeanna a chur chun cinn. </a:t>
            </a:r>
            <a:r>
              <a:rPr lang="ga-IE" sz="2400" i="1" dirty="0" smtClean="0">
                <a:latin typeface="Tw Cen MT" panose="020B0602020104020603" pitchFamily="34" charset="0"/>
              </a:rPr>
              <a:t>An </a:t>
            </a:r>
            <a:r>
              <a:rPr lang="ga-IE" sz="2400" i="1" dirty="0" err="1" smtClean="0">
                <a:latin typeface="Tw Cen MT" panose="020B0602020104020603" pitchFamily="34" charset="0"/>
              </a:rPr>
              <a:t>Claidheamh</a:t>
            </a:r>
            <a:r>
              <a:rPr lang="ga-IE" sz="2400" i="1" dirty="0" smtClean="0">
                <a:latin typeface="Tw Cen MT" panose="020B0602020104020603" pitchFamily="34" charset="0"/>
              </a:rPr>
              <a:t> </a:t>
            </a:r>
            <a:r>
              <a:rPr lang="ga-IE" sz="2400" i="1" dirty="0" err="1" smtClean="0">
                <a:latin typeface="Tw Cen MT" panose="020B0602020104020603" pitchFamily="34" charset="0"/>
              </a:rPr>
              <a:t>Soluis</a:t>
            </a:r>
            <a:r>
              <a:rPr lang="ga-IE" sz="2400" i="1" dirty="0" smtClean="0">
                <a:latin typeface="Tw Cen MT" panose="020B0602020104020603" pitchFamily="34" charset="0"/>
              </a:rPr>
              <a:t> </a:t>
            </a:r>
            <a:r>
              <a:rPr lang="ga-IE" sz="2400" dirty="0" smtClean="0">
                <a:latin typeface="Tw Cen MT" panose="020B0602020104020603" pitchFamily="34" charset="0"/>
              </a:rPr>
              <a:t>a tugadh air. </a:t>
            </a:r>
            <a:endParaRPr lang="ga-IE" sz="2400" dirty="0">
              <a:latin typeface="Tw Cen MT" panose="020B0602020104020603" pitchFamily="34" charset="0"/>
            </a:endParaRPr>
          </a:p>
        </p:txBody>
      </p:sp>
      <p:grpSp>
        <p:nvGrpSpPr>
          <p:cNvPr id="3" name="Grúpa 2"/>
          <p:cNvGrpSpPr/>
          <p:nvPr/>
        </p:nvGrpSpPr>
        <p:grpSpPr>
          <a:xfrm>
            <a:off x="4553062" y="3845521"/>
            <a:ext cx="4217555" cy="766913"/>
            <a:chOff x="5361870" y="2825680"/>
            <a:chExt cx="4217555" cy="766913"/>
          </a:xfrm>
        </p:grpSpPr>
        <p:sp>
          <p:nvSpPr>
            <p:cNvPr id="10" name="Rectangle 9"/>
            <p:cNvSpPr>
              <a:spLocks/>
            </p:cNvSpPr>
            <p:nvPr/>
          </p:nvSpPr>
          <p:spPr bwMode="auto">
            <a:xfrm>
              <a:off x="5979425" y="2872593"/>
              <a:ext cx="3600000" cy="720000"/>
            </a:xfrm>
            <a:prstGeom prst="rect">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marL="266700">
                <a:defRPr/>
              </a:pPr>
              <a:r>
                <a:rPr lang="ga-IE" dirty="0" smtClean="0">
                  <a:solidFill>
                    <a:schemeClr val="tx1"/>
                  </a:solidFill>
                  <a:latin typeface="Arial" panose="020B0604020202020204" pitchFamily="34" charset="0"/>
                  <a:cs typeface="Arial" panose="020B0604020202020204" pitchFamily="34" charset="0"/>
                </a:rPr>
                <a:t>Cén dáta atá ar an eagrán seo den nuachtán?</a:t>
              </a:r>
              <a:endParaRPr lang="ga-IE" dirty="0">
                <a:solidFill>
                  <a:schemeClr val="tx1"/>
                </a:solidFill>
                <a:latin typeface="Arial" panose="020B0604020202020204" pitchFamily="34" charset="0"/>
                <a:cs typeface="Arial" panose="020B0604020202020204" pitchFamily="34" charset="0"/>
              </a:endParaRPr>
            </a:p>
          </p:txBody>
        </p:sp>
        <p:sp>
          <p:nvSpPr>
            <p:cNvPr id="19" name="Oval 23"/>
            <p:cNvSpPr/>
            <p:nvPr/>
          </p:nvSpPr>
          <p:spPr bwMode="auto">
            <a:xfrm>
              <a:off x="5361870" y="2825680"/>
              <a:ext cx="756000" cy="756000"/>
            </a:xfrm>
            <a:prstGeom prst="ellipse">
              <a:avLst/>
            </a:prstGeom>
            <a:solidFill>
              <a:schemeClr val="accent1">
                <a:lumMod val="60000"/>
                <a:lumOff val="4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4400" b="1" dirty="0" smtClean="0"/>
                <a:t>?</a:t>
              </a:r>
              <a:endParaRPr lang="ga-IE" sz="4400" b="1" dirty="0"/>
            </a:p>
          </p:txBody>
        </p:sp>
      </p:grpSp>
      <p:sp>
        <p:nvSpPr>
          <p:cNvPr id="4" name="Rectangle 3"/>
          <p:cNvSpPr/>
          <p:nvPr/>
        </p:nvSpPr>
        <p:spPr>
          <a:xfrm>
            <a:off x="1656000" y="5428197"/>
            <a:ext cx="8856000" cy="923330"/>
          </a:xfrm>
          <a:prstGeom prst="rect">
            <a:avLst/>
          </a:prstGeom>
          <a:solidFill>
            <a:srgbClr val="9DC3E6"/>
          </a:solidFill>
          <a:ln>
            <a:solidFill>
              <a:schemeClr val="accent1">
                <a:lumMod val="50000"/>
              </a:schemeClr>
            </a:solidFill>
          </a:ln>
          <a:effectLst>
            <a:outerShdw blurRad="50800" dist="38100" dir="2700000" algn="tl" rotWithShape="0">
              <a:prstClr val="black">
                <a:alpha val="40000"/>
              </a:prstClr>
            </a:outerShdw>
          </a:effectLst>
        </p:spPr>
        <p:txBody>
          <a:bodyPr wrap="square" anchor="ctr">
            <a:spAutoFit/>
          </a:bodyPr>
          <a:lstStyle/>
          <a:p>
            <a:r>
              <a:rPr lang="ga-IE" dirty="0" smtClean="0">
                <a:latin typeface="Arial" panose="020B0604020202020204" pitchFamily="34" charset="0"/>
                <a:cs typeface="Arial" panose="020B0604020202020204" pitchFamily="34" charset="0"/>
              </a:rPr>
              <a:t>Is féidir </a:t>
            </a:r>
            <a:r>
              <a:rPr lang="ga-IE" dirty="0" err="1" smtClean="0">
                <a:latin typeface="Arial" panose="020B0604020202020204" pitchFamily="34" charset="0"/>
                <a:cs typeface="Arial" panose="020B0604020202020204" pitchFamily="34" charset="0"/>
              </a:rPr>
              <a:t>seanchóipeanna</a:t>
            </a:r>
            <a:r>
              <a:rPr lang="ga-IE" dirty="0" smtClean="0">
                <a:latin typeface="Arial" panose="020B0604020202020204" pitchFamily="34" charset="0"/>
                <a:cs typeface="Arial" panose="020B0604020202020204" pitchFamily="34" charset="0"/>
              </a:rPr>
              <a:t> de </a:t>
            </a:r>
            <a:r>
              <a:rPr lang="ga-IE" i="1" dirty="0" smtClean="0">
                <a:latin typeface="Arial" panose="020B0604020202020204" pitchFamily="34" charset="0"/>
                <a:cs typeface="Arial" panose="020B0604020202020204" pitchFamily="34" charset="0"/>
              </a:rPr>
              <a:t>An </a:t>
            </a:r>
            <a:r>
              <a:rPr lang="ga-IE" i="1" dirty="0" err="1" smtClean="0">
                <a:latin typeface="Arial" panose="020B0604020202020204" pitchFamily="34" charset="0"/>
                <a:cs typeface="Arial" panose="020B0604020202020204" pitchFamily="34" charset="0"/>
              </a:rPr>
              <a:t>Claidheamh</a:t>
            </a:r>
            <a:r>
              <a:rPr lang="ga-IE" i="1" dirty="0" smtClean="0">
                <a:latin typeface="Arial" panose="020B0604020202020204" pitchFamily="34" charset="0"/>
                <a:cs typeface="Arial" panose="020B0604020202020204" pitchFamily="34" charset="0"/>
              </a:rPr>
              <a:t> </a:t>
            </a:r>
            <a:r>
              <a:rPr lang="ga-IE" i="1" dirty="0" err="1" smtClean="0">
                <a:latin typeface="Arial" panose="020B0604020202020204" pitchFamily="34" charset="0"/>
                <a:cs typeface="Arial" panose="020B0604020202020204" pitchFamily="34" charset="0"/>
              </a:rPr>
              <a:t>Soluis</a:t>
            </a:r>
            <a:r>
              <a:rPr lang="ga-IE" i="1" dirty="0" smtClean="0">
                <a:latin typeface="Arial" panose="020B0604020202020204" pitchFamily="34" charset="0"/>
                <a:cs typeface="Arial" panose="020B0604020202020204" pitchFamily="34" charset="0"/>
              </a:rPr>
              <a:t> </a:t>
            </a:r>
            <a:r>
              <a:rPr lang="ga-IE" dirty="0" smtClean="0">
                <a:latin typeface="Arial" panose="020B0604020202020204" pitchFamily="34" charset="0"/>
                <a:cs typeface="Arial" panose="020B0604020202020204" pitchFamily="34" charset="0"/>
              </a:rPr>
              <a:t>a fheiceáil ach cliceáil ar an nasc: </a:t>
            </a:r>
            <a:r>
              <a:rPr lang="ga-IE" dirty="0">
                <a:latin typeface="Arial" panose="020B0604020202020204" pitchFamily="34" charset="0"/>
                <a:cs typeface="Arial" panose="020B0604020202020204" pitchFamily="34" charset="0"/>
                <a:hlinkClick r:id="rId4"/>
              </a:rPr>
              <a:t>https://</a:t>
            </a:r>
            <a:r>
              <a:rPr lang="ga-IE" dirty="0" smtClean="0">
                <a:latin typeface="Arial" panose="020B0604020202020204" pitchFamily="34" charset="0"/>
                <a:cs typeface="Arial" panose="020B0604020202020204" pitchFamily="34" charset="0"/>
                <a:hlinkClick r:id="rId4"/>
              </a:rPr>
              <a:t>cnag.ie/en/membership/139-2016-commemorations/814-an-claidheamh-soluis-online.html</a:t>
            </a:r>
            <a:r>
              <a:rPr lang="en-US" dirty="0" smtClean="0">
                <a:latin typeface="Arial" panose="020B0604020202020204" pitchFamily="34" charset="0"/>
                <a:cs typeface="Arial" panose="020B0604020202020204" pitchFamily="34" charset="0"/>
              </a:rPr>
              <a:t> </a:t>
            </a:r>
            <a:endParaRPr lang="ga-IE" dirty="0">
              <a:latin typeface="Arial" panose="020B0604020202020204" pitchFamily="34" charset="0"/>
              <a:cs typeface="Arial" panose="020B0604020202020204" pitchFamily="34" charset="0"/>
            </a:endParaRPr>
          </a:p>
        </p:txBody>
      </p:sp>
      <p:grpSp>
        <p:nvGrpSpPr>
          <p:cNvPr id="2" name="Grúpa 1"/>
          <p:cNvGrpSpPr/>
          <p:nvPr/>
        </p:nvGrpSpPr>
        <p:grpSpPr>
          <a:xfrm>
            <a:off x="4553062" y="3827756"/>
            <a:ext cx="4743337" cy="795591"/>
            <a:chOff x="5033844" y="3487149"/>
            <a:chExt cx="4743337" cy="795591"/>
          </a:xfrm>
        </p:grpSpPr>
        <p:sp>
          <p:nvSpPr>
            <p:cNvPr id="13" name="Rectangle 12"/>
            <p:cNvSpPr>
              <a:spLocks/>
            </p:cNvSpPr>
            <p:nvPr/>
          </p:nvSpPr>
          <p:spPr bwMode="auto">
            <a:xfrm>
              <a:off x="5651398" y="3540914"/>
              <a:ext cx="4125783" cy="741826"/>
            </a:xfrm>
            <a:prstGeom prst="rect">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anchor="ctr"/>
            <a:lstStyle/>
            <a:p>
              <a:pPr marL="266700">
                <a:defRPr/>
              </a:pPr>
              <a:r>
                <a:rPr lang="ga-IE" dirty="0" smtClean="0">
                  <a:solidFill>
                    <a:schemeClr val="tx1"/>
                  </a:solidFill>
                  <a:latin typeface="Arial" panose="020B0604020202020204" pitchFamily="34" charset="0"/>
                  <a:cs typeface="Arial" panose="020B0604020202020204" pitchFamily="34" charset="0"/>
                </a:rPr>
                <a:t>Céard atá le feiceáil sa ghrianghraf, meas tú?</a:t>
              </a:r>
              <a:endParaRPr lang="ga-IE" dirty="0">
                <a:solidFill>
                  <a:schemeClr val="tx1"/>
                </a:solidFill>
                <a:latin typeface="Arial" panose="020B0604020202020204" pitchFamily="34" charset="0"/>
                <a:cs typeface="Arial" panose="020B0604020202020204" pitchFamily="34" charset="0"/>
              </a:endParaRPr>
            </a:p>
          </p:txBody>
        </p:sp>
        <p:sp>
          <p:nvSpPr>
            <p:cNvPr id="18" name="Oval 23"/>
            <p:cNvSpPr/>
            <p:nvPr/>
          </p:nvSpPr>
          <p:spPr bwMode="auto">
            <a:xfrm>
              <a:off x="5033844" y="3487149"/>
              <a:ext cx="756000" cy="756000"/>
            </a:xfrm>
            <a:prstGeom prst="ellipse">
              <a:avLst/>
            </a:prstGeom>
            <a:solidFill>
              <a:schemeClr val="accent1">
                <a:lumMod val="60000"/>
                <a:lumOff val="4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4400" b="1" dirty="0" smtClean="0"/>
                <a:t>?</a:t>
              </a:r>
              <a:endParaRPr lang="ga-IE" sz="4400" b="1" dirty="0"/>
            </a:p>
          </p:txBody>
        </p:sp>
      </p:grpSp>
    </p:spTree>
    <p:extLst>
      <p:ext uri="{BB962C8B-B14F-4D97-AF65-F5344CB8AC3E}">
        <p14:creationId xmlns:p14="http://schemas.microsoft.com/office/powerpoint/2010/main" val="7937194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par>
                                <p:cTn id="29" presetID="1" presetClass="exit" presetSubtype="0" fill="hold" nodeType="withEffect">
                                  <p:stCondLst>
                                    <p:cond delay="0"/>
                                  </p:stCondLst>
                                  <p:childTnLst>
                                    <p:set>
                                      <p:cBhvr>
                                        <p:cTn id="30" dur="1" fill="hold">
                                          <p:stCondLst>
                                            <p:cond delay="0"/>
                                          </p:stCondLst>
                                        </p:cTn>
                                        <p:tgtEl>
                                          <p:spTgt spid="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úpa 15"/>
          <p:cNvGrpSpPr/>
          <p:nvPr/>
        </p:nvGrpSpPr>
        <p:grpSpPr>
          <a:xfrm>
            <a:off x="-1" y="0"/>
            <a:ext cx="12192001" cy="6858001"/>
            <a:chOff x="-1" y="-1"/>
            <a:chExt cx="12192001" cy="6858001"/>
          </a:xfrm>
        </p:grpSpPr>
        <p:pic>
          <p:nvPicPr>
            <p:cNvPr id="17" name="Picture 2" descr="R:\An Gum\Ginearalta\Féach Thart\FÉACH THART - R6\Stair - FT R6\Sleamhnáin - FT - Stair - R6\Íomhánna - Sleamhnáin - FT Stair - R6\Ceannach - Sleamhnáin - FT Stair - R6\09 Stair na Gaeilge_Shutterstock\shutterstock_93543853 [Converted].jpg"/>
            <p:cNvPicPr>
              <a:picLocks noChangeAspect="1" noChangeArrowheads="1"/>
            </p:cNvPicPr>
            <p:nvPr/>
          </p:nvPicPr>
          <p:blipFill rotWithShape="1">
            <a:blip r:embed="rId3" cstate="email">
              <a:duotone>
                <a:schemeClr val="accent1">
                  <a:shade val="45000"/>
                  <a:satMod val="135000"/>
                </a:schemeClr>
                <a:prstClr val="white"/>
              </a:duotone>
              <a:extLst>
                <a:ext uri="{28A0092B-C50C-407E-A947-70E740481C1C}">
                  <a14:useLocalDpi xmlns:a14="http://schemas.microsoft.com/office/drawing/2010/main"/>
                </a:ext>
              </a:extLst>
            </a:blip>
            <a:srcRect l="3556" t="4101" r="3346" b="3814"/>
            <a:stretch/>
          </p:blipFill>
          <p:spPr bwMode="auto">
            <a:xfrm>
              <a:off x="-1" y="-1"/>
              <a:ext cx="12192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2"/>
            <p:cNvSpPr/>
            <p:nvPr/>
          </p:nvSpPr>
          <p:spPr>
            <a:xfrm>
              <a:off x="426721" y="304740"/>
              <a:ext cx="11338560" cy="6147580"/>
            </a:xfrm>
            <a:prstGeom prst="rect">
              <a:avLst/>
            </a:prstGeom>
            <a:solidFill>
              <a:schemeClr val="bg1">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ga-IE" dirty="0" smtClean="0"/>
                <a:t>https://cnag.ie/en/2016-commemoration/an-claidheamh-soluis-online.html</a:t>
              </a:r>
              <a:endParaRPr lang="ga-IE" dirty="0"/>
            </a:p>
          </p:txBody>
        </p:sp>
      </p:gr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74272" y="732765"/>
            <a:ext cx="5670550" cy="4624779"/>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a:grpSpLocks noChangeAspect="1"/>
          </p:cNvGrpSpPr>
          <p:nvPr/>
        </p:nvGrpSpPr>
        <p:grpSpPr bwMode="auto">
          <a:xfrm>
            <a:off x="7089871" y="4847106"/>
            <a:ext cx="4358057" cy="768081"/>
            <a:chOff x="1034573" y="2594557"/>
            <a:chExt cx="4670295" cy="955712"/>
          </a:xfrm>
          <a:solidFill>
            <a:schemeClr val="accent1">
              <a:lumMod val="60000"/>
              <a:lumOff val="40000"/>
            </a:schemeClr>
          </a:solidFill>
        </p:grpSpPr>
        <p:sp>
          <p:nvSpPr>
            <p:cNvPr id="7" name="Rectangle 6"/>
            <p:cNvSpPr>
              <a:spLocks/>
            </p:cNvSpPr>
            <p:nvPr/>
          </p:nvSpPr>
          <p:spPr>
            <a:xfrm>
              <a:off x="1471282" y="2594557"/>
              <a:ext cx="4233586" cy="895886"/>
            </a:xfrm>
            <a:prstGeom prst="rect">
              <a:avLst/>
            </a:prstGeom>
            <a:grp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47675">
                <a:defRPr/>
              </a:pPr>
              <a:r>
                <a:rPr lang="ga-IE" dirty="0" smtClean="0">
                  <a:solidFill>
                    <a:schemeClr val="tx1"/>
                  </a:solidFill>
                  <a:latin typeface="Arial" panose="020B0604020202020204" pitchFamily="34" charset="0"/>
                  <a:cs typeface="Arial" panose="020B0604020202020204" pitchFamily="34" charset="0"/>
                </a:rPr>
                <a:t>Cén bhliain</a:t>
              </a:r>
              <a:r>
                <a:rPr lang="en-US" dirty="0" smtClean="0">
                  <a:solidFill>
                    <a:schemeClr val="tx1"/>
                  </a:solidFill>
                  <a:latin typeface="Arial" panose="020B0604020202020204" pitchFamily="34" charset="0"/>
                  <a:cs typeface="Arial" panose="020B0604020202020204" pitchFamily="34" charset="0"/>
                </a:rPr>
                <a:t> </a:t>
              </a:r>
              <a:r>
                <a:rPr lang="ga-IE" dirty="0" smtClean="0">
                  <a:solidFill>
                    <a:schemeClr val="tx1"/>
                  </a:solidFill>
                  <a:latin typeface="Arial" panose="020B0604020202020204" pitchFamily="34" charset="0"/>
                  <a:cs typeface="Arial" panose="020B0604020202020204" pitchFamily="34" charset="0"/>
                </a:rPr>
                <a:t>lena mbaineann sé?</a:t>
              </a:r>
              <a:endParaRPr lang="ga-IE" dirty="0">
                <a:solidFill>
                  <a:schemeClr val="tx1"/>
                </a:solidFill>
                <a:latin typeface="Arial" panose="020B0604020202020204" pitchFamily="34" charset="0"/>
                <a:cs typeface="Arial" panose="020B0604020202020204" pitchFamily="34" charset="0"/>
              </a:endParaRPr>
            </a:p>
          </p:txBody>
        </p:sp>
        <p:sp>
          <p:nvSpPr>
            <p:cNvPr id="8" name="Oval 7"/>
            <p:cNvSpPr/>
            <p:nvPr/>
          </p:nvSpPr>
          <p:spPr>
            <a:xfrm>
              <a:off x="1034573" y="2609588"/>
              <a:ext cx="810164" cy="940681"/>
            </a:xfrm>
            <a:prstGeom prst="ellipse">
              <a:avLst/>
            </a:prstGeom>
            <a:grp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4400" b="1" dirty="0" smtClean="0"/>
                <a:t>?</a:t>
              </a:r>
              <a:endParaRPr lang="ga-IE" sz="4400" b="1" dirty="0"/>
            </a:p>
          </p:txBody>
        </p:sp>
      </p:grpSp>
      <p:sp>
        <p:nvSpPr>
          <p:cNvPr id="9" name="Rectangle 8"/>
          <p:cNvSpPr/>
          <p:nvPr/>
        </p:nvSpPr>
        <p:spPr>
          <a:xfrm>
            <a:off x="6780046" y="1127326"/>
            <a:ext cx="3636942" cy="1200329"/>
          </a:xfrm>
          <a:prstGeom prst="rect">
            <a:avLst/>
          </a:prstGeom>
        </p:spPr>
        <p:txBody>
          <a:bodyPr wrap="square">
            <a:spAutoFit/>
          </a:bodyPr>
          <a:lstStyle/>
          <a:p>
            <a:r>
              <a:rPr lang="ga-IE" sz="2400" dirty="0">
                <a:latin typeface="Tw Cen MT" panose="020B0602020104020603" pitchFamily="34" charset="0"/>
              </a:rPr>
              <a:t>Seo cárta ballraíochta chraobh Bhaile Átha Cliath de Chonradh na Gaeilge.</a:t>
            </a:r>
          </a:p>
        </p:txBody>
      </p:sp>
      <p:sp>
        <p:nvSpPr>
          <p:cNvPr id="10" name="Rectangle 9"/>
          <p:cNvSpPr/>
          <p:nvPr/>
        </p:nvSpPr>
        <p:spPr>
          <a:xfrm>
            <a:off x="6780046" y="2532144"/>
            <a:ext cx="4354119" cy="1569660"/>
          </a:xfrm>
          <a:prstGeom prst="rect">
            <a:avLst/>
          </a:prstGeom>
        </p:spPr>
        <p:txBody>
          <a:bodyPr wrap="square">
            <a:spAutoFit/>
          </a:bodyPr>
          <a:lstStyle/>
          <a:p>
            <a:r>
              <a:rPr lang="ga-IE" sz="2400" dirty="0" smtClean="0">
                <a:latin typeface="Tw Cen MT" panose="020B0602020104020603" pitchFamily="34" charset="0"/>
              </a:rPr>
              <a:t>‘Ní Éireannach go Gaeilgeoir’ </a:t>
            </a:r>
            <a:r>
              <a:rPr lang="en-US" sz="2400" dirty="0" smtClean="0">
                <a:latin typeface="Tw Cen MT" panose="020B0602020104020603" pitchFamily="34" charset="0"/>
              </a:rPr>
              <a:t/>
            </a:r>
            <a:br>
              <a:rPr lang="en-US" sz="2400" dirty="0" smtClean="0">
                <a:latin typeface="Tw Cen MT" panose="020B0602020104020603" pitchFamily="34" charset="0"/>
              </a:rPr>
            </a:br>
            <a:r>
              <a:rPr lang="ga-IE" sz="2400" dirty="0" smtClean="0">
                <a:latin typeface="Tw Cen MT" panose="020B0602020104020603" pitchFamily="34" charset="0"/>
              </a:rPr>
              <a:t>agus ‘Is ionann bheith gan teanga</a:t>
            </a:r>
            <a:r>
              <a:rPr lang="en-US" sz="2400" dirty="0" smtClean="0">
                <a:latin typeface="Tw Cen MT" panose="020B0602020104020603" pitchFamily="34" charset="0"/>
              </a:rPr>
              <a:t> </a:t>
            </a:r>
            <a:r>
              <a:rPr lang="en-US" sz="2400" dirty="0" err="1" smtClean="0">
                <a:latin typeface="Tw Cen MT" panose="020B0602020104020603" pitchFamily="34" charset="0"/>
              </a:rPr>
              <a:t>agus</a:t>
            </a:r>
            <a:r>
              <a:rPr lang="ga-IE" sz="2400" dirty="0" smtClean="0">
                <a:latin typeface="Tw Cen MT" panose="020B0602020104020603" pitchFamily="34" charset="0"/>
              </a:rPr>
              <a:t> bheith gan tír’ atá scríofa </a:t>
            </a:r>
            <a:r>
              <a:rPr lang="en-US" sz="2400" dirty="0" smtClean="0">
                <a:latin typeface="Tw Cen MT" panose="020B0602020104020603" pitchFamily="34" charset="0"/>
              </a:rPr>
              <a:t/>
            </a:r>
            <a:br>
              <a:rPr lang="en-US" sz="2400" dirty="0" smtClean="0">
                <a:latin typeface="Tw Cen MT" panose="020B0602020104020603" pitchFamily="34" charset="0"/>
              </a:rPr>
            </a:br>
            <a:r>
              <a:rPr lang="ga-IE" sz="2400" dirty="0" smtClean="0">
                <a:latin typeface="Tw Cen MT" panose="020B0602020104020603" pitchFamily="34" charset="0"/>
              </a:rPr>
              <a:t>ar an gcárta. </a:t>
            </a:r>
            <a:endParaRPr lang="ga-IE" sz="2400" dirty="0">
              <a:latin typeface="Tw Cen MT" panose="020B0602020104020603" pitchFamily="34" charset="0"/>
            </a:endParaRPr>
          </a:p>
        </p:txBody>
      </p:sp>
      <p:grpSp>
        <p:nvGrpSpPr>
          <p:cNvPr id="2" name="Grúpa 1"/>
          <p:cNvGrpSpPr/>
          <p:nvPr/>
        </p:nvGrpSpPr>
        <p:grpSpPr>
          <a:xfrm>
            <a:off x="7089870" y="4835746"/>
            <a:ext cx="4358057" cy="763188"/>
            <a:chOff x="7333021" y="6354557"/>
            <a:chExt cx="4287540" cy="763188"/>
          </a:xfrm>
        </p:grpSpPr>
        <p:sp>
          <p:nvSpPr>
            <p:cNvPr id="12" name="Rectangle 11"/>
            <p:cNvSpPr>
              <a:spLocks/>
            </p:cNvSpPr>
            <p:nvPr/>
          </p:nvSpPr>
          <p:spPr bwMode="auto">
            <a:xfrm>
              <a:off x="7811048" y="6354557"/>
              <a:ext cx="3809513" cy="731360"/>
            </a:xfrm>
            <a:prstGeom prst="rect">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47675">
                <a:defRPr/>
              </a:pPr>
              <a:r>
                <a:rPr lang="ga-IE" dirty="0" smtClean="0">
                  <a:solidFill>
                    <a:schemeClr val="tx1"/>
                  </a:solidFill>
                  <a:latin typeface="Arial" panose="020B0604020202020204" pitchFamily="34" charset="0"/>
                  <a:cs typeface="Arial" panose="020B0604020202020204" pitchFamily="34" charset="0"/>
                </a:rPr>
                <a:t>An aontaíonn tú leis na ráitis sin? Cén fáth?</a:t>
              </a:r>
              <a:endParaRPr lang="ga-IE" dirty="0">
                <a:solidFill>
                  <a:schemeClr val="tx1"/>
                </a:solidFill>
                <a:latin typeface="Arial" panose="020B0604020202020204" pitchFamily="34" charset="0"/>
                <a:cs typeface="Arial" panose="020B0604020202020204" pitchFamily="34" charset="0"/>
              </a:endParaRPr>
            </a:p>
          </p:txBody>
        </p:sp>
        <p:sp>
          <p:nvSpPr>
            <p:cNvPr id="19" name="Oval 7"/>
            <p:cNvSpPr/>
            <p:nvPr/>
          </p:nvSpPr>
          <p:spPr bwMode="auto">
            <a:xfrm>
              <a:off x="7333021" y="6361744"/>
              <a:ext cx="756000" cy="756001"/>
            </a:xfrm>
            <a:prstGeom prst="ellipse">
              <a:avLst/>
            </a:prstGeom>
            <a:solidFill>
              <a:schemeClr val="accent1">
                <a:lumMod val="60000"/>
                <a:lumOff val="4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4400" b="1" dirty="0" smtClean="0"/>
                <a:t>?</a:t>
              </a:r>
              <a:endParaRPr lang="ga-IE" sz="4400" b="1" dirty="0"/>
            </a:p>
          </p:txBody>
        </p:sp>
      </p:grpSp>
      <p:sp>
        <p:nvSpPr>
          <p:cNvPr id="14" name="Bosca téacs 2"/>
          <p:cNvSpPr txBox="1"/>
          <p:nvPr/>
        </p:nvSpPr>
        <p:spPr>
          <a:xfrm rot="16200000">
            <a:off x="-684000" y="3924000"/>
            <a:ext cx="2755996" cy="215444"/>
          </a:xfrm>
          <a:prstGeom prst="rect">
            <a:avLst/>
          </a:prstGeom>
          <a:noFill/>
        </p:spPr>
        <p:txBody>
          <a:bodyPr wrap="square" rtlCol="0">
            <a:spAutoFit/>
          </a:bodyPr>
          <a:lstStyle/>
          <a:p>
            <a:r>
              <a:rPr lang="en-US" sz="800" dirty="0" smtClean="0"/>
              <a:t>Le </a:t>
            </a:r>
            <a:r>
              <a:rPr lang="ga-IE" sz="800" dirty="0" smtClean="0"/>
              <a:t>caoinchead ó Leabharlann Náisiúnta na hÉireann</a:t>
            </a:r>
            <a:endParaRPr lang="ga-IE" sz="800" dirty="0"/>
          </a:p>
        </p:txBody>
      </p:sp>
    </p:spTree>
    <p:extLst>
      <p:ext uri="{BB962C8B-B14F-4D97-AF65-F5344CB8AC3E}">
        <p14:creationId xmlns:p14="http://schemas.microsoft.com/office/powerpoint/2010/main" val="36494462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6"/>
                                        </p:tgtEl>
                                        <p:attrNameLst>
                                          <p:attrName>style.visibility</p:attrName>
                                        </p:attrNameLst>
                                      </p:cBhvr>
                                      <p:to>
                                        <p:strVal val="hidden"/>
                                      </p:to>
                                    </p:set>
                                  </p:childTnLst>
                                </p:cTn>
                              </p:par>
                              <p:par>
                                <p:cTn id="21" presetID="42"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anim calcmode="lin" valueType="num">
                                      <p:cBhvr>
                                        <p:cTn id="31" dur="1000" fill="hold"/>
                                        <p:tgtEl>
                                          <p:spTgt spid="2"/>
                                        </p:tgtEl>
                                        <p:attrNameLst>
                                          <p:attrName>ppt_x</p:attrName>
                                        </p:attrNameLst>
                                      </p:cBhvr>
                                      <p:tavLst>
                                        <p:tav tm="0">
                                          <p:val>
                                            <p:strVal val="#ppt_x"/>
                                          </p:val>
                                        </p:tav>
                                        <p:tav tm="100000">
                                          <p:val>
                                            <p:strVal val="#ppt_x"/>
                                          </p:val>
                                        </p:tav>
                                      </p:tavLst>
                                    </p:anim>
                                    <p:anim calcmode="lin" valueType="num">
                                      <p:cBhvr>
                                        <p:cTn id="3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úpa 19"/>
          <p:cNvGrpSpPr/>
          <p:nvPr/>
        </p:nvGrpSpPr>
        <p:grpSpPr>
          <a:xfrm>
            <a:off x="-1" y="-1"/>
            <a:ext cx="12192001" cy="6858001"/>
            <a:chOff x="-1" y="-1"/>
            <a:chExt cx="12192001" cy="6858001"/>
          </a:xfrm>
        </p:grpSpPr>
        <p:pic>
          <p:nvPicPr>
            <p:cNvPr id="21" name="Picture 2" descr="R:\An Gum\Ginearalta\Féach Thart\FÉACH THART - R6\Stair - FT R6\Sleamhnáin - FT - Stair - R6\Íomhánna - Sleamhnáin - FT Stair - R6\Ceannach - Sleamhnáin - FT Stair - R6\09 Stair na Gaeilge_Shutterstock\shutterstock_93543853 [Converted].jpg"/>
            <p:cNvPicPr>
              <a:picLocks noChangeAspect="1" noChangeArrowheads="1"/>
            </p:cNvPicPr>
            <p:nvPr/>
          </p:nvPicPr>
          <p:blipFill rotWithShape="1">
            <a:blip r:embed="rId3" cstate="email">
              <a:duotone>
                <a:schemeClr val="accent1">
                  <a:shade val="45000"/>
                  <a:satMod val="135000"/>
                </a:schemeClr>
                <a:prstClr val="white"/>
              </a:duotone>
              <a:extLst>
                <a:ext uri="{28A0092B-C50C-407E-A947-70E740481C1C}">
                  <a14:useLocalDpi xmlns:a14="http://schemas.microsoft.com/office/drawing/2010/main"/>
                </a:ext>
              </a:extLst>
            </a:blip>
            <a:srcRect l="3556" t="4101" r="3346" b="3814"/>
            <a:stretch/>
          </p:blipFill>
          <p:spPr bwMode="auto">
            <a:xfrm>
              <a:off x="-1" y="-1"/>
              <a:ext cx="12192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
            <p:cNvSpPr/>
            <p:nvPr/>
          </p:nvSpPr>
          <p:spPr>
            <a:xfrm>
              <a:off x="426721" y="304740"/>
              <a:ext cx="11338560" cy="6147580"/>
            </a:xfrm>
            <a:prstGeom prst="rect">
              <a:avLst/>
            </a:prstGeom>
            <a:solidFill>
              <a:schemeClr val="bg1">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ga-IE" dirty="0" smtClean="0"/>
                <a:t>https://cnag.ie/en/2016-commemoration/an-claidheamh-soluis-online.html</a:t>
              </a:r>
              <a:endParaRPr lang="ga-IE" dirty="0"/>
            </a:p>
          </p:txBody>
        </p:sp>
      </p:grpSp>
      <p:sp>
        <p:nvSpPr>
          <p:cNvPr id="7" name="Rectangle 6"/>
          <p:cNvSpPr/>
          <p:nvPr/>
        </p:nvSpPr>
        <p:spPr>
          <a:xfrm>
            <a:off x="1185686" y="1080000"/>
            <a:ext cx="9820627" cy="1134282"/>
          </a:xfrm>
          <a:prstGeom prst="rect">
            <a:avLst/>
          </a:prstGeom>
          <a:solidFill>
            <a:srgbClr val="9DC3E6"/>
          </a:solidFill>
          <a:ln>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altLang="en-US" sz="2000" dirty="0">
                <a:solidFill>
                  <a:schemeClr val="tx1"/>
                </a:solidFill>
                <a:latin typeface="Tw Cen MT" panose="020B0602020104020603" pitchFamily="34" charset="0"/>
              </a:rPr>
              <a:t>Tá an Ghaeilge á foghlaim ag formhór na ndaltaí scoile in Éirinn sa lá atá inniu ann. </a:t>
            </a:r>
            <a:r>
              <a:rPr lang="en-US" altLang="en-US" sz="2000" dirty="0" smtClean="0">
                <a:solidFill>
                  <a:schemeClr val="tx1"/>
                </a:solidFill>
                <a:latin typeface="Tw Cen MT" panose="020B0602020104020603" pitchFamily="34" charset="0"/>
              </a:rPr>
              <a:t/>
            </a:r>
            <a:br>
              <a:rPr lang="en-US" altLang="en-US" sz="2000" dirty="0" smtClean="0">
                <a:solidFill>
                  <a:schemeClr val="tx1"/>
                </a:solidFill>
                <a:latin typeface="Tw Cen MT" panose="020B0602020104020603" pitchFamily="34" charset="0"/>
              </a:rPr>
            </a:br>
            <a:r>
              <a:rPr lang="ga-IE" altLang="en-US" sz="2000" dirty="0" smtClean="0">
                <a:solidFill>
                  <a:schemeClr val="tx1"/>
                </a:solidFill>
                <a:latin typeface="Tw Cen MT" panose="020B0602020104020603" pitchFamily="34" charset="0"/>
              </a:rPr>
              <a:t>Tá </a:t>
            </a:r>
            <a:r>
              <a:rPr lang="ga-IE" altLang="en-US" sz="2000" dirty="0">
                <a:solidFill>
                  <a:schemeClr val="tx1"/>
                </a:solidFill>
                <a:latin typeface="Tw Cen MT" panose="020B0602020104020603" pitchFamily="34" charset="0"/>
              </a:rPr>
              <a:t>beagnach 400 scoil lán-Ghaeilge ann. Is trí Ghaeilge a fhaigheann na daltaí </a:t>
            </a:r>
            <a:r>
              <a:rPr lang="en-US" altLang="en-US" sz="2000" dirty="0" smtClean="0">
                <a:solidFill>
                  <a:schemeClr val="tx1"/>
                </a:solidFill>
                <a:latin typeface="Tw Cen MT" panose="020B0602020104020603" pitchFamily="34" charset="0"/>
              </a:rPr>
              <a:t/>
            </a:r>
            <a:br>
              <a:rPr lang="en-US" altLang="en-US" sz="2000" dirty="0" smtClean="0">
                <a:solidFill>
                  <a:schemeClr val="tx1"/>
                </a:solidFill>
                <a:latin typeface="Tw Cen MT" panose="020B0602020104020603" pitchFamily="34" charset="0"/>
              </a:rPr>
            </a:br>
            <a:r>
              <a:rPr lang="ga-IE" altLang="en-US" sz="2000" dirty="0" smtClean="0">
                <a:solidFill>
                  <a:schemeClr val="tx1"/>
                </a:solidFill>
                <a:latin typeface="Tw Cen MT" panose="020B0602020104020603" pitchFamily="34" charset="0"/>
              </a:rPr>
              <a:t>sna </a:t>
            </a:r>
            <a:r>
              <a:rPr lang="ga-IE" altLang="en-US" sz="2000" dirty="0">
                <a:solidFill>
                  <a:schemeClr val="tx1"/>
                </a:solidFill>
                <a:latin typeface="Tw Cen MT" panose="020B0602020104020603" pitchFamily="34" charset="0"/>
              </a:rPr>
              <a:t>scoileanna sin a gcuid </a:t>
            </a:r>
            <a:r>
              <a:rPr lang="ga-IE" altLang="en-US" sz="2000" dirty="0" smtClean="0">
                <a:solidFill>
                  <a:schemeClr val="tx1"/>
                </a:solidFill>
                <a:latin typeface="Tw Cen MT" panose="020B0602020104020603" pitchFamily="34" charset="0"/>
              </a:rPr>
              <a:t>oideachais </a:t>
            </a:r>
            <a:r>
              <a:rPr lang="ga-IE" altLang="en-US" sz="2000" dirty="0">
                <a:solidFill>
                  <a:schemeClr val="tx1"/>
                </a:solidFill>
                <a:latin typeface="Tw Cen MT" panose="020B0602020104020603" pitchFamily="34" charset="0"/>
              </a:rPr>
              <a:t>uile.</a:t>
            </a:r>
            <a:endParaRPr lang="ga-IE" altLang="en-US" sz="2000" dirty="0">
              <a:solidFill>
                <a:schemeClr val="tx1"/>
              </a:solidFill>
              <a:latin typeface="Tw Cen MT" panose="020B0602020104020603" pitchFamily="34" charset="0"/>
              <a:ea typeface="ＭＳ Ｐゴシック" panose="020B0600070205080204" pitchFamily="34" charset="-128"/>
            </a:endParaRPr>
          </a:p>
        </p:txBody>
      </p:sp>
      <p:sp>
        <p:nvSpPr>
          <p:cNvPr id="9" name="Rectangle 8"/>
          <p:cNvSpPr/>
          <p:nvPr/>
        </p:nvSpPr>
        <p:spPr>
          <a:xfrm>
            <a:off x="1185686" y="3312000"/>
            <a:ext cx="9820627" cy="1440000"/>
          </a:xfrm>
          <a:prstGeom prst="rect">
            <a:avLst/>
          </a:prstGeom>
          <a:solidFill>
            <a:srgbClr val="9DC3E6"/>
          </a:solidFill>
          <a:ln>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2000" dirty="0" smtClean="0">
                <a:solidFill>
                  <a:schemeClr val="tx1"/>
                </a:solidFill>
                <a:latin typeface="Tw Cen MT" panose="020B0602020104020603" pitchFamily="34" charset="0"/>
              </a:rPr>
              <a:t>Tá meon an phobail i leith na Gaeilge</a:t>
            </a:r>
            <a:r>
              <a:rPr lang="en-US" sz="2000" dirty="0" smtClean="0">
                <a:solidFill>
                  <a:schemeClr val="tx1"/>
                </a:solidFill>
                <a:latin typeface="Tw Cen MT" panose="020B0602020104020603" pitchFamily="34" charset="0"/>
              </a:rPr>
              <a:t> </a:t>
            </a:r>
            <a:r>
              <a:rPr lang="ga-IE" sz="2000" dirty="0" smtClean="0">
                <a:solidFill>
                  <a:schemeClr val="tx1"/>
                </a:solidFill>
                <a:latin typeface="Tw Cen MT" panose="020B0602020104020603" pitchFamily="34" charset="0"/>
              </a:rPr>
              <a:t>i ndiaidh athrú go mór</a:t>
            </a:r>
            <a:r>
              <a:rPr lang="en-US" sz="2000" dirty="0" smtClean="0">
                <a:solidFill>
                  <a:schemeClr val="tx1"/>
                </a:solidFill>
                <a:latin typeface="Tw Cen MT" panose="020B0602020104020603" pitchFamily="34" charset="0"/>
              </a:rPr>
              <a:t> le </a:t>
            </a:r>
            <a:r>
              <a:rPr lang="ga-IE" sz="2000" dirty="0" smtClean="0">
                <a:solidFill>
                  <a:schemeClr val="tx1"/>
                </a:solidFill>
                <a:latin typeface="Tw Cen MT" panose="020B0602020104020603" pitchFamily="34" charset="0"/>
              </a:rPr>
              <a:t>blianta beaga anuas agus </a:t>
            </a:r>
            <a:r>
              <a:rPr lang="en-US" sz="2000" dirty="0" smtClean="0">
                <a:solidFill>
                  <a:schemeClr val="tx1"/>
                </a:solidFill>
                <a:latin typeface="Tw Cen MT" panose="020B0602020104020603" pitchFamily="34" charset="0"/>
              </a:rPr>
              <a:t/>
            </a:r>
            <a:br>
              <a:rPr lang="en-US" sz="2000" dirty="0" smtClean="0">
                <a:solidFill>
                  <a:schemeClr val="tx1"/>
                </a:solidFill>
                <a:latin typeface="Tw Cen MT" panose="020B0602020104020603" pitchFamily="34" charset="0"/>
              </a:rPr>
            </a:br>
            <a:r>
              <a:rPr lang="ga-IE" sz="2000" dirty="0" smtClean="0">
                <a:solidFill>
                  <a:schemeClr val="tx1"/>
                </a:solidFill>
                <a:latin typeface="Tw Cen MT" panose="020B0602020104020603" pitchFamily="34" charset="0"/>
              </a:rPr>
              <a:t>tá daoine báúil leis an teanga</a:t>
            </a:r>
            <a:r>
              <a:rPr lang="en-US" sz="2000" dirty="0" smtClean="0">
                <a:solidFill>
                  <a:schemeClr val="tx1"/>
                </a:solidFill>
                <a:latin typeface="Tw Cen MT" panose="020B0602020104020603" pitchFamily="34" charset="0"/>
              </a:rPr>
              <a:t> </a:t>
            </a:r>
            <a:r>
              <a:rPr lang="ga-IE" sz="2000" dirty="0" smtClean="0">
                <a:solidFill>
                  <a:schemeClr val="tx1"/>
                </a:solidFill>
                <a:latin typeface="Tw Cen MT" panose="020B0602020104020603" pitchFamily="34" charset="0"/>
              </a:rPr>
              <a:t>ar </a:t>
            </a:r>
            <a:r>
              <a:rPr lang="ga-IE" sz="2000" dirty="0">
                <a:solidFill>
                  <a:schemeClr val="tx1"/>
                </a:solidFill>
                <a:latin typeface="Tw Cen MT" panose="020B0602020104020603" pitchFamily="34" charset="0"/>
              </a:rPr>
              <a:t>an </a:t>
            </a:r>
            <a:r>
              <a:rPr lang="ga-IE" sz="2000" dirty="0" smtClean="0">
                <a:solidFill>
                  <a:schemeClr val="tx1"/>
                </a:solidFill>
                <a:latin typeface="Tw Cen MT" panose="020B0602020104020603" pitchFamily="34" charset="0"/>
              </a:rPr>
              <a:t>iomlán. De réir Dhaonáireamh 2016, tá sé ar a gcumas ag </a:t>
            </a:r>
            <a:r>
              <a:rPr lang="ga-IE" sz="2000" dirty="0" smtClean="0">
                <a:solidFill>
                  <a:schemeClr val="tx1"/>
                </a:solidFill>
              </a:rPr>
              <a:t>1.76 </a:t>
            </a:r>
            <a:r>
              <a:rPr lang="ga-IE" sz="2000" dirty="0" smtClean="0">
                <a:solidFill>
                  <a:schemeClr val="tx1"/>
                </a:solidFill>
                <a:latin typeface="Tw Cen MT" panose="020B0602020104020603" pitchFamily="34" charset="0"/>
              </a:rPr>
              <a:t>milliún duine in Éirinn an Ghaeilge a labhairt. Ní labhraíonn ach timpeall 73,000 duine an teanga ar bhonn laethúil</a:t>
            </a:r>
            <a:r>
              <a:rPr lang="en-US" sz="2000" dirty="0" smtClean="0">
                <a:solidFill>
                  <a:schemeClr val="tx1"/>
                </a:solidFill>
                <a:latin typeface="Tw Cen MT" panose="020B0602020104020603" pitchFamily="34" charset="0"/>
              </a:rPr>
              <a:t> </a:t>
            </a:r>
            <a:r>
              <a:rPr lang="ga-IE" sz="2000" dirty="0" smtClean="0">
                <a:solidFill>
                  <a:schemeClr val="tx1"/>
                </a:solidFill>
                <a:latin typeface="Tw Cen MT" panose="020B0602020104020603" pitchFamily="34" charset="0"/>
              </a:rPr>
              <a:t>taobh amuigh den chóras oideachais, áfach.</a:t>
            </a:r>
            <a:endParaRPr lang="ga-IE" altLang="en-US" sz="2000" dirty="0">
              <a:solidFill>
                <a:schemeClr val="tx1"/>
              </a:solidFill>
              <a:latin typeface="Tw Cen MT" panose="020B0602020104020603" pitchFamily="34" charset="0"/>
              <a:ea typeface="ＭＳ Ｐゴシック" panose="020B0600070205080204" pitchFamily="34" charset="-128"/>
            </a:endParaRPr>
          </a:p>
        </p:txBody>
      </p:sp>
      <p:sp>
        <p:nvSpPr>
          <p:cNvPr id="12" name="Title 1"/>
          <p:cNvSpPr txBox="1">
            <a:spLocks/>
          </p:cNvSpPr>
          <p:nvPr/>
        </p:nvSpPr>
        <p:spPr>
          <a:xfrm>
            <a:off x="1726267" y="443575"/>
            <a:ext cx="8694083" cy="99377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ga-IE" altLang="en-US" dirty="0" smtClean="0">
                <a:ln w="13462">
                  <a:solidFill>
                    <a:schemeClr val="bg1"/>
                  </a:solidFill>
                  <a:prstDash val="solid"/>
                </a:ln>
                <a:solidFill>
                  <a:schemeClr val="tx1">
                    <a:lumMod val="85000"/>
                    <a:lumOff val="15000"/>
                  </a:schemeClr>
                </a:solidFill>
                <a:latin typeface="Berlin Sans FB Demi" panose="020E0802020502020306" pitchFamily="34" charset="0"/>
              </a:rPr>
              <a:t>An Ghaeilge sa lá atá inniu ann</a:t>
            </a:r>
          </a:p>
        </p:txBody>
      </p:sp>
      <p:sp>
        <p:nvSpPr>
          <p:cNvPr id="13" name="Rectangle 12"/>
          <p:cNvSpPr/>
          <p:nvPr/>
        </p:nvSpPr>
        <p:spPr>
          <a:xfrm>
            <a:off x="1185689" y="4878000"/>
            <a:ext cx="9820627" cy="1440000"/>
          </a:xfrm>
          <a:prstGeom prst="rect">
            <a:avLst/>
          </a:prstGeom>
          <a:solidFill>
            <a:srgbClr val="9DC3E6"/>
          </a:solidFill>
          <a:ln>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2000" dirty="0" smtClean="0">
                <a:solidFill>
                  <a:schemeClr val="tx1"/>
                </a:solidFill>
                <a:latin typeface="Tw Cen MT" panose="020B0602020104020603" pitchFamily="34" charset="0"/>
              </a:rPr>
              <a:t>Tá Conradh na Gaeilge agus go leor eagraíochtaí eile ag oibriú leo chun an Ghaeilge a chur chun cinn sa lá atá inniu ann. Úsáidtear modhanna nua-aimseartha chun an Ghaeilge </a:t>
            </a:r>
            <a:r>
              <a:rPr lang="en-US" sz="2000" dirty="0" smtClean="0">
                <a:solidFill>
                  <a:schemeClr val="tx1"/>
                </a:solidFill>
                <a:latin typeface="Tw Cen MT" panose="020B0602020104020603" pitchFamily="34" charset="0"/>
              </a:rPr>
              <a:t/>
            </a:r>
            <a:br>
              <a:rPr lang="en-US" sz="2000" dirty="0" smtClean="0">
                <a:solidFill>
                  <a:schemeClr val="tx1"/>
                </a:solidFill>
                <a:latin typeface="Tw Cen MT" panose="020B0602020104020603" pitchFamily="34" charset="0"/>
              </a:rPr>
            </a:br>
            <a:r>
              <a:rPr lang="ga-IE" sz="2000" dirty="0" smtClean="0">
                <a:solidFill>
                  <a:schemeClr val="tx1"/>
                </a:solidFill>
                <a:latin typeface="Tw Cen MT" panose="020B0602020104020603" pitchFamily="34" charset="0"/>
              </a:rPr>
              <a:t>a scaipeadh, ar Raidió na Gaeltachta agus TG4, mar shampla</a:t>
            </a:r>
            <a:r>
              <a:rPr lang="en-US" sz="2000" dirty="0" smtClean="0">
                <a:solidFill>
                  <a:schemeClr val="tx1"/>
                </a:solidFill>
                <a:latin typeface="Tw Cen MT" panose="020B0602020104020603" pitchFamily="34" charset="0"/>
              </a:rPr>
              <a:t>. </a:t>
            </a:r>
            <a:r>
              <a:rPr lang="ga-IE" sz="2000" dirty="0" smtClean="0">
                <a:solidFill>
                  <a:schemeClr val="tx1"/>
                </a:solidFill>
                <a:latin typeface="Tw Cen MT" panose="020B0602020104020603" pitchFamily="34" charset="0"/>
              </a:rPr>
              <a:t>Chomh maith leis sin, </a:t>
            </a:r>
            <a:br>
              <a:rPr lang="ga-IE" sz="2000" dirty="0" smtClean="0">
                <a:solidFill>
                  <a:schemeClr val="tx1"/>
                </a:solidFill>
                <a:latin typeface="Tw Cen MT" panose="020B0602020104020603" pitchFamily="34" charset="0"/>
              </a:rPr>
            </a:br>
            <a:r>
              <a:rPr lang="ga-IE" sz="2000" dirty="0" smtClean="0">
                <a:solidFill>
                  <a:schemeClr val="tx1"/>
                </a:solidFill>
                <a:latin typeface="Tw Cen MT" panose="020B0602020104020603" pitchFamily="34" charset="0"/>
              </a:rPr>
              <a:t>tá ábhar Gaeilge a</a:t>
            </a:r>
            <a:r>
              <a:rPr lang="en-US" sz="2000" dirty="0" smtClean="0">
                <a:solidFill>
                  <a:schemeClr val="tx1"/>
                </a:solidFill>
                <a:latin typeface="Tw Cen MT" panose="020B0602020104020603" pitchFamily="34" charset="0"/>
              </a:rPr>
              <a:t>r</a:t>
            </a:r>
            <a:r>
              <a:rPr lang="ga-IE" sz="2000" dirty="0" smtClean="0">
                <a:solidFill>
                  <a:schemeClr val="tx1"/>
                </a:solidFill>
                <a:latin typeface="Tw Cen MT" panose="020B0602020104020603" pitchFamily="34" charset="0"/>
              </a:rPr>
              <a:t> fáil ar an idirlíon do chainteoirí Gaeilge ar fud an domhain.</a:t>
            </a:r>
            <a:endParaRPr lang="ga-IE" altLang="en-US" sz="2000" dirty="0">
              <a:solidFill>
                <a:schemeClr val="tx1"/>
              </a:solidFill>
              <a:latin typeface="Tw Cen MT" panose="020B0602020104020603" pitchFamily="34" charset="0"/>
              <a:ea typeface="ＭＳ Ｐゴシック" panose="020B0600070205080204" pitchFamily="34" charset="-128"/>
            </a:endParaRPr>
          </a:p>
        </p:txBody>
      </p:sp>
      <p:sp>
        <p:nvSpPr>
          <p:cNvPr id="8" name="Rectangle 7"/>
          <p:cNvSpPr/>
          <p:nvPr/>
        </p:nvSpPr>
        <p:spPr>
          <a:xfrm>
            <a:off x="1185689" y="2322000"/>
            <a:ext cx="9820628" cy="869224"/>
          </a:xfrm>
          <a:prstGeom prst="rect">
            <a:avLst/>
          </a:prstGeom>
          <a:solidFill>
            <a:srgbClr val="9DC3E6"/>
          </a:solidFill>
          <a:ln>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2000" dirty="0" smtClean="0">
                <a:solidFill>
                  <a:schemeClr val="tx1"/>
                </a:solidFill>
                <a:latin typeface="Tw Cen MT" panose="020B0602020104020603" pitchFamily="34" charset="0"/>
              </a:rPr>
              <a:t>Labhraítear an Ghaeilge mar theanga phobail sa Ghaeltacht. </a:t>
            </a:r>
            <a:r>
              <a:rPr lang="en-US" sz="2000" dirty="0" smtClean="0">
                <a:solidFill>
                  <a:schemeClr val="tx1"/>
                </a:solidFill>
                <a:latin typeface="Tw Cen MT" panose="020B0602020104020603" pitchFamily="34" charset="0"/>
              </a:rPr>
              <a:t/>
            </a:r>
            <a:br>
              <a:rPr lang="en-US" sz="2000" dirty="0" smtClean="0">
                <a:solidFill>
                  <a:schemeClr val="tx1"/>
                </a:solidFill>
                <a:latin typeface="Tw Cen MT" panose="020B0602020104020603" pitchFamily="34" charset="0"/>
              </a:rPr>
            </a:br>
            <a:r>
              <a:rPr lang="ga-IE" sz="2000" dirty="0" smtClean="0">
                <a:solidFill>
                  <a:schemeClr val="tx1"/>
                </a:solidFill>
                <a:latin typeface="Tw Cen MT" panose="020B0602020104020603" pitchFamily="34" charset="0"/>
              </a:rPr>
              <a:t>Tá 7 gcontae ann a bhfuil ceantair Ghaeltachta iontu. An féidir leat iad a ainmniú?</a:t>
            </a:r>
            <a:endParaRPr lang="ga-IE" altLang="en-US" sz="2000" dirty="0">
              <a:solidFill>
                <a:schemeClr val="tx1"/>
              </a:solidFill>
              <a:latin typeface="Tw Cen MT" panose="020B0602020104020603" pitchFamily="34" charset="0"/>
              <a:ea typeface="ＭＳ Ｐゴシック" panose="020B0600070205080204" pitchFamily="34" charset="-128"/>
            </a:endParaRPr>
          </a:p>
        </p:txBody>
      </p:sp>
      <p:pic>
        <p:nvPicPr>
          <p:cNvPr id="11" name="Picture 10" descr="http://www.udaras.ie/wp-content/uploads/2012/10/mapa.jpg"/>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864000" y="2182870"/>
            <a:ext cx="1081156" cy="1103443"/>
          </a:xfrm>
          <a:prstGeom prst="rect">
            <a:avLst/>
          </a:prstGeom>
          <a:noFill/>
          <a:ln w="9525">
            <a:noFill/>
            <a:miter lim="800000"/>
            <a:headEnd/>
            <a:tailEnd/>
          </a:ln>
        </p:spPr>
      </p:pic>
      <p:sp>
        <p:nvSpPr>
          <p:cNvPr id="14" name="Rectangle 13"/>
          <p:cNvSpPr>
            <a:spLocks/>
          </p:cNvSpPr>
          <p:nvPr/>
        </p:nvSpPr>
        <p:spPr bwMode="auto">
          <a:xfrm>
            <a:off x="5446874" y="5062344"/>
            <a:ext cx="5998397" cy="741826"/>
          </a:xfrm>
          <a:prstGeom prst="rect">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anchor="ctr"/>
          <a:lstStyle/>
          <a:p>
            <a:pPr marL="266700">
              <a:defRPr/>
            </a:pPr>
            <a:r>
              <a:rPr lang="ga-IE" dirty="0">
                <a:solidFill>
                  <a:schemeClr val="tx1"/>
                </a:solidFill>
                <a:latin typeface="Arial" panose="020B0604020202020204" pitchFamily="34" charset="0"/>
                <a:cs typeface="Arial" panose="020B0604020202020204" pitchFamily="34" charset="0"/>
              </a:rPr>
              <a:t>Dá mbeadh Dubhghlas de hÍde beo sa lá atá inniu ann, </a:t>
            </a:r>
            <a:r>
              <a:rPr lang="en-US" dirty="0" smtClean="0">
                <a:solidFill>
                  <a:schemeClr val="tx1"/>
                </a:solidFill>
                <a:latin typeface="Arial" panose="020B0604020202020204" pitchFamily="34" charset="0"/>
                <a:cs typeface="Arial" panose="020B0604020202020204" pitchFamily="34" charset="0"/>
              </a:rPr>
              <a:t/>
            </a:r>
            <a:br>
              <a:rPr lang="en-US" dirty="0" smtClean="0">
                <a:solidFill>
                  <a:schemeClr val="tx1"/>
                </a:solidFill>
                <a:latin typeface="Arial" panose="020B0604020202020204" pitchFamily="34" charset="0"/>
                <a:cs typeface="Arial" panose="020B0604020202020204" pitchFamily="34" charset="0"/>
              </a:rPr>
            </a:br>
            <a:r>
              <a:rPr lang="ga-IE" dirty="0" smtClean="0">
                <a:solidFill>
                  <a:schemeClr val="tx1"/>
                </a:solidFill>
                <a:latin typeface="Arial" panose="020B0604020202020204" pitchFamily="34" charset="0"/>
                <a:cs typeface="Arial" panose="020B0604020202020204" pitchFamily="34" charset="0"/>
              </a:rPr>
              <a:t>an </a:t>
            </a:r>
            <a:r>
              <a:rPr lang="ga-IE" dirty="0">
                <a:solidFill>
                  <a:schemeClr val="tx1"/>
                </a:solidFill>
                <a:latin typeface="Arial" panose="020B0604020202020204" pitchFamily="34" charset="0"/>
                <a:cs typeface="Arial" panose="020B0604020202020204" pitchFamily="34" charset="0"/>
              </a:rPr>
              <a:t>mbeadh sé sásta le staid na Gaeilge, meas tú?</a:t>
            </a:r>
          </a:p>
        </p:txBody>
      </p:sp>
      <p:sp>
        <p:nvSpPr>
          <p:cNvPr id="15" name="Oval 23"/>
          <p:cNvSpPr/>
          <p:nvPr/>
        </p:nvSpPr>
        <p:spPr bwMode="auto">
          <a:xfrm>
            <a:off x="4829320" y="5008579"/>
            <a:ext cx="756000" cy="756000"/>
          </a:xfrm>
          <a:prstGeom prst="ellipse">
            <a:avLst/>
          </a:prstGeom>
          <a:solidFill>
            <a:schemeClr val="accent1">
              <a:lumMod val="60000"/>
              <a:lumOff val="4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4400" b="1" dirty="0" smtClean="0"/>
              <a:t>?</a:t>
            </a:r>
            <a:endParaRPr lang="ga-IE" sz="4400" b="1" dirty="0"/>
          </a:p>
        </p:txBody>
      </p:sp>
    </p:spTree>
    <p:extLst>
      <p:ext uri="{BB962C8B-B14F-4D97-AF65-F5344CB8AC3E}">
        <p14:creationId xmlns:p14="http://schemas.microsoft.com/office/powerpoint/2010/main" val="28116117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13"/>
                                        </p:tgtEl>
                                      </p:cBhvr>
                                    </p:animEffect>
                                    <p:set>
                                      <p:cBhvr>
                                        <p:cTn id="40" dur="1" fill="hold">
                                          <p:stCondLst>
                                            <p:cond delay="499"/>
                                          </p:stCondLst>
                                        </p:cTn>
                                        <p:tgtEl>
                                          <p:spTgt spid="13"/>
                                        </p:tgtEl>
                                        <p:attrNameLst>
                                          <p:attrName>style.visibility</p:attrName>
                                        </p:attrNameLst>
                                      </p:cBhvr>
                                      <p:to>
                                        <p:strVal val="hidden"/>
                                      </p:to>
                                    </p:set>
                                  </p:childTnLst>
                                </p:cTn>
                              </p:par>
                              <p:par>
                                <p:cTn id="41" presetID="42"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1000" fill="hold"/>
                                        <p:tgtEl>
                                          <p:spTgt spid="1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000"/>
                                        <p:tgtEl>
                                          <p:spTgt spid="15"/>
                                        </p:tgtEl>
                                      </p:cBhvr>
                                    </p:animEffect>
                                    <p:anim calcmode="lin" valueType="num">
                                      <p:cBhvr>
                                        <p:cTn id="49" dur="1000" fill="hold"/>
                                        <p:tgtEl>
                                          <p:spTgt spid="15"/>
                                        </p:tgtEl>
                                        <p:attrNameLst>
                                          <p:attrName>ppt_x</p:attrName>
                                        </p:attrNameLst>
                                      </p:cBhvr>
                                      <p:tavLst>
                                        <p:tav tm="0">
                                          <p:val>
                                            <p:strVal val="#ppt_x"/>
                                          </p:val>
                                        </p:tav>
                                        <p:tav tm="100000">
                                          <p:val>
                                            <p:strVal val="#ppt_x"/>
                                          </p:val>
                                        </p:tav>
                                      </p:tavLst>
                                    </p:anim>
                                    <p:anim calcmode="lin" valueType="num">
                                      <p:cBhvr>
                                        <p:cTn id="50" dur="1000" fill="hold"/>
                                        <p:tgtEl>
                                          <p:spTgt spid="15"/>
                                        </p:tgtEl>
                                        <p:attrNameLst>
                                          <p:attrName>ppt_y</p:attrName>
                                        </p:attrNameLst>
                                      </p:cBhvr>
                                      <p:tavLst>
                                        <p:tav tm="0">
                                          <p:val>
                                            <p:strVal val="#ppt_y+.1"/>
                                          </p:val>
                                        </p:tav>
                                        <p:tav tm="100000">
                                          <p:val>
                                            <p:strVal val="#ppt_y"/>
                                          </p:val>
                                        </p:tav>
                                      </p:tavLst>
                                    </p:anim>
                                  </p:childTnLst>
                                </p:cTn>
                              </p:par>
                              <p:par>
                                <p:cTn id="51" presetID="10" presetClass="exit" presetSubtype="0" fill="hold" grpId="1" nodeType="withEffect">
                                  <p:stCondLst>
                                    <p:cond delay="0"/>
                                  </p:stCondLst>
                                  <p:childTnLst>
                                    <p:animEffect transition="out" filter="fade">
                                      <p:cBhvr>
                                        <p:cTn id="52" dur="500"/>
                                        <p:tgtEl>
                                          <p:spTgt spid="7"/>
                                        </p:tgtEl>
                                      </p:cBhvr>
                                    </p:animEffect>
                                    <p:set>
                                      <p:cBhvr>
                                        <p:cTn id="53" dur="1" fill="hold">
                                          <p:stCondLst>
                                            <p:cond delay="499"/>
                                          </p:stCondLst>
                                        </p:cTn>
                                        <p:tgtEl>
                                          <p:spTgt spid="7"/>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8"/>
                                        </p:tgtEl>
                                      </p:cBhvr>
                                    </p:animEffect>
                                    <p:set>
                                      <p:cBhvr>
                                        <p:cTn id="56" dur="1" fill="hold">
                                          <p:stCondLst>
                                            <p:cond delay="499"/>
                                          </p:stCondLst>
                                        </p:cTn>
                                        <p:tgtEl>
                                          <p:spTgt spid="8"/>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11"/>
                                        </p:tgtEl>
                                      </p:cBhvr>
                                    </p:animEffect>
                                    <p:set>
                                      <p:cBhvr>
                                        <p:cTn id="59" dur="1" fill="hold">
                                          <p:stCondLst>
                                            <p:cond delay="499"/>
                                          </p:stCondLst>
                                        </p:cTn>
                                        <p:tgtEl>
                                          <p:spTgt spid="11"/>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9"/>
                                        </p:tgtEl>
                                      </p:cBhvr>
                                    </p:animEffect>
                                    <p:set>
                                      <p:cBhvr>
                                        <p:cTn id="6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animBg="1"/>
      <p:bldP spid="9" grpId="1" animBg="1"/>
      <p:bldP spid="13" grpId="0" animBg="1"/>
      <p:bldP spid="13" grpId="1" animBg="1"/>
      <p:bldP spid="8" grpId="0" animBg="1"/>
      <p:bldP spid="8" grpId="1"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úpa 13"/>
          <p:cNvGrpSpPr/>
          <p:nvPr/>
        </p:nvGrpSpPr>
        <p:grpSpPr>
          <a:xfrm>
            <a:off x="-1" y="-1"/>
            <a:ext cx="12192001" cy="6858001"/>
            <a:chOff x="-1" y="-1"/>
            <a:chExt cx="12192001" cy="6858001"/>
          </a:xfrm>
        </p:grpSpPr>
        <p:pic>
          <p:nvPicPr>
            <p:cNvPr id="15" name="Picture 2" descr="R:\An Gum\Ginearalta\Féach Thart\FÉACH THART - R6\Stair - FT R6\Sleamhnáin - FT - Stair - R6\Íomhánna - Sleamhnáin - FT Stair - R6\Ceannach - Sleamhnáin - FT Stair - R6\09 Stair na Gaeilge_Shutterstock\shutterstock_93543853 [Converted].jpg"/>
            <p:cNvPicPr>
              <a:picLocks noChangeAspect="1" noChangeArrowheads="1"/>
            </p:cNvPicPr>
            <p:nvPr/>
          </p:nvPicPr>
          <p:blipFill rotWithShape="1">
            <a:blip r:embed="rId3" cstate="email">
              <a:duotone>
                <a:schemeClr val="accent1">
                  <a:shade val="45000"/>
                  <a:satMod val="135000"/>
                </a:schemeClr>
                <a:prstClr val="white"/>
              </a:duotone>
              <a:extLst>
                <a:ext uri="{28A0092B-C50C-407E-A947-70E740481C1C}">
                  <a14:useLocalDpi xmlns:a14="http://schemas.microsoft.com/office/drawing/2010/main"/>
                </a:ext>
              </a:extLst>
            </a:blip>
            <a:srcRect l="3556" t="4101" r="3346" b="3814"/>
            <a:stretch/>
          </p:blipFill>
          <p:spPr bwMode="auto">
            <a:xfrm>
              <a:off x="-1" y="-1"/>
              <a:ext cx="12192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2"/>
            <p:cNvSpPr/>
            <p:nvPr/>
          </p:nvSpPr>
          <p:spPr>
            <a:xfrm>
              <a:off x="426721" y="304740"/>
              <a:ext cx="11338560" cy="6147580"/>
            </a:xfrm>
            <a:prstGeom prst="rect">
              <a:avLst/>
            </a:prstGeom>
            <a:solidFill>
              <a:schemeClr val="bg1">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ga-IE" dirty="0" smtClean="0"/>
                <a:t>https://cnag.ie/en/2016-commemoration/an-claidheamh-soluis-online.html</a:t>
              </a:r>
              <a:endParaRPr lang="ga-IE" dirty="0"/>
            </a:p>
          </p:txBody>
        </p:sp>
      </p:grpSp>
      <p:sp>
        <p:nvSpPr>
          <p:cNvPr id="19" name="TextBox 18"/>
          <p:cNvSpPr txBox="1"/>
          <p:nvPr/>
        </p:nvSpPr>
        <p:spPr>
          <a:xfrm>
            <a:off x="1012621" y="2921984"/>
            <a:ext cx="5800555" cy="1200329"/>
          </a:xfrm>
          <a:prstGeom prst="rect">
            <a:avLst/>
          </a:prstGeom>
          <a:noFill/>
        </p:spPr>
        <p:txBody>
          <a:bodyPr wrap="square" rtlCol="0">
            <a:spAutoFit/>
          </a:bodyPr>
          <a:lstStyle/>
          <a:p>
            <a:r>
              <a:rPr lang="ga-IE" sz="2400" dirty="0" smtClean="0">
                <a:latin typeface="Tw Cen MT" panose="020B0602020104020603" pitchFamily="34" charset="0"/>
              </a:rPr>
              <a:t>Léirítear na háiteanna</a:t>
            </a:r>
            <a:r>
              <a:rPr lang="en-US" sz="2400" dirty="0" smtClean="0">
                <a:latin typeface="Tw Cen MT" panose="020B0602020104020603" pitchFamily="34" charset="0"/>
              </a:rPr>
              <a:t> </a:t>
            </a:r>
            <a:r>
              <a:rPr lang="ga-IE" sz="2400" dirty="0" smtClean="0">
                <a:latin typeface="Tw Cen MT" panose="020B0602020104020603" pitchFamily="34" charset="0"/>
              </a:rPr>
              <a:t>lena mbaineann </a:t>
            </a:r>
            <a:br>
              <a:rPr lang="ga-IE" sz="2400" dirty="0" smtClean="0">
                <a:latin typeface="Tw Cen MT" panose="020B0602020104020603" pitchFamily="34" charset="0"/>
              </a:rPr>
            </a:br>
            <a:r>
              <a:rPr lang="ga-IE" sz="2400" dirty="0" smtClean="0">
                <a:latin typeface="Tw Cen MT" panose="020B0602020104020603" pitchFamily="34" charset="0"/>
              </a:rPr>
              <a:t>na teangacha Ceilteacha ar an léarscáil. </a:t>
            </a:r>
            <a:r>
              <a:rPr lang="en-US" sz="2400" dirty="0" smtClean="0">
                <a:latin typeface="Tw Cen MT" panose="020B0602020104020603" pitchFamily="34" charset="0"/>
              </a:rPr>
              <a:t/>
            </a:r>
            <a:br>
              <a:rPr lang="en-US" sz="2400" dirty="0" smtClean="0">
                <a:latin typeface="Tw Cen MT" panose="020B0602020104020603" pitchFamily="34" charset="0"/>
              </a:rPr>
            </a:br>
            <a:r>
              <a:rPr lang="ga-IE" sz="2400" dirty="0" smtClean="0">
                <a:latin typeface="Tw Cen MT" panose="020B0602020104020603" pitchFamily="34" charset="0"/>
              </a:rPr>
              <a:t>An féidir leat iad a ainmniú?</a:t>
            </a:r>
            <a:endParaRPr lang="ga-IE" sz="2400" dirty="0">
              <a:latin typeface="Tw Cen MT" panose="020B0602020104020603" pitchFamily="34" charset="0"/>
            </a:endParaRPr>
          </a:p>
        </p:txBody>
      </p:sp>
      <p:sp>
        <p:nvSpPr>
          <p:cNvPr id="21" name="TextBox 20"/>
          <p:cNvSpPr txBox="1"/>
          <p:nvPr/>
        </p:nvSpPr>
        <p:spPr>
          <a:xfrm>
            <a:off x="1012620" y="1035981"/>
            <a:ext cx="5800555" cy="1569660"/>
          </a:xfrm>
          <a:prstGeom prst="rect">
            <a:avLst/>
          </a:prstGeom>
          <a:noFill/>
        </p:spPr>
        <p:txBody>
          <a:bodyPr wrap="square" rtlCol="0">
            <a:spAutoFit/>
          </a:bodyPr>
          <a:lstStyle/>
          <a:p>
            <a:r>
              <a:rPr lang="ga-IE" sz="2400" dirty="0" smtClean="0">
                <a:latin typeface="Tw Cen MT" panose="020B0602020104020603" pitchFamily="34" charset="0"/>
              </a:rPr>
              <a:t>Is teangacha Ceilteacha iad Gaeilge </a:t>
            </a:r>
            <a:r>
              <a:rPr lang="en-US" sz="2400" dirty="0" smtClean="0">
                <a:latin typeface="Tw Cen MT" panose="020B0602020104020603" pitchFamily="34" charset="0"/>
              </a:rPr>
              <a:t/>
            </a:r>
            <a:br>
              <a:rPr lang="en-US" sz="2400" dirty="0" smtClean="0">
                <a:latin typeface="Tw Cen MT" panose="020B0602020104020603" pitchFamily="34" charset="0"/>
              </a:rPr>
            </a:br>
            <a:r>
              <a:rPr lang="ga-IE" sz="2400" dirty="0" smtClean="0">
                <a:latin typeface="Tw Cen MT" panose="020B0602020104020603" pitchFamily="34" charset="0"/>
              </a:rPr>
              <a:t>na hAlban, Gaeilge Mhanann, an Bhreatnais, </a:t>
            </a:r>
            <a:r>
              <a:rPr lang="en-US" sz="2400" dirty="0" smtClean="0">
                <a:latin typeface="Tw Cen MT" panose="020B0602020104020603" pitchFamily="34" charset="0"/>
              </a:rPr>
              <a:t/>
            </a:r>
            <a:br>
              <a:rPr lang="en-US" sz="2400" dirty="0" smtClean="0">
                <a:latin typeface="Tw Cen MT" panose="020B0602020104020603" pitchFamily="34" charset="0"/>
              </a:rPr>
            </a:br>
            <a:r>
              <a:rPr lang="ga-IE" sz="2400" dirty="0" smtClean="0">
                <a:latin typeface="Tw Cen MT" panose="020B0602020104020603" pitchFamily="34" charset="0"/>
              </a:rPr>
              <a:t>an Bhriotáinis agus an Choirnis, chomh maith leis an nGaeilge. </a:t>
            </a:r>
            <a:endParaRPr lang="ga-IE" sz="2400" dirty="0">
              <a:latin typeface="Tw Cen MT" panose="020B0602020104020603" pitchFamily="34" charset="0"/>
            </a:endParaRPr>
          </a:p>
        </p:txBody>
      </p:sp>
      <p:pic>
        <p:nvPicPr>
          <p:cNvPr id="2"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335751" y="533911"/>
            <a:ext cx="4064661" cy="5689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8725077" y="5544307"/>
            <a:ext cx="1188000" cy="338554"/>
          </a:xfrm>
          <a:prstGeom prst="rect">
            <a:avLst/>
          </a:prstGeom>
          <a:solidFill>
            <a:srgbClr val="F8FCFE"/>
          </a:solidFill>
          <a:ln>
            <a:solidFill>
              <a:schemeClr val="bg1">
                <a:lumMod val="50000"/>
              </a:schemeClr>
            </a:solidFill>
          </a:ln>
        </p:spPr>
        <p:txBody>
          <a:bodyPr wrap="square" rtlCol="0">
            <a:spAutoFit/>
          </a:bodyPr>
          <a:lstStyle/>
          <a:p>
            <a:r>
              <a:rPr lang="ga-IE" sz="1600" dirty="0" smtClean="0">
                <a:latin typeface="Tw Cen MT" panose="020B0602020104020603" pitchFamily="34" charset="0"/>
              </a:rPr>
              <a:t>An Bhriotáin</a:t>
            </a:r>
            <a:endParaRPr lang="ga-IE" sz="1600" dirty="0">
              <a:latin typeface="Tw Cen MT" panose="020B0602020104020603" pitchFamily="34" charset="0"/>
            </a:endParaRPr>
          </a:p>
        </p:txBody>
      </p:sp>
      <p:sp>
        <p:nvSpPr>
          <p:cNvPr id="17" name="TextBox 16"/>
          <p:cNvSpPr txBox="1"/>
          <p:nvPr/>
        </p:nvSpPr>
        <p:spPr>
          <a:xfrm>
            <a:off x="8825657" y="5045226"/>
            <a:ext cx="258051" cy="769441"/>
          </a:xfrm>
          <a:prstGeom prst="rect">
            <a:avLst/>
          </a:prstGeom>
          <a:noFill/>
        </p:spPr>
        <p:txBody>
          <a:bodyPr wrap="square" rtlCol="0">
            <a:spAutoFit/>
          </a:bodyPr>
          <a:lstStyle/>
          <a:p>
            <a:r>
              <a:rPr lang="en-US" sz="4400" b="1" dirty="0" smtClean="0">
                <a:solidFill>
                  <a:srgbClr val="FF0000"/>
                </a:solidFill>
                <a:latin typeface="Kristen ITC" panose="03050502040202030202" pitchFamily="66" charset="0"/>
              </a:rPr>
              <a:t>?</a:t>
            </a:r>
            <a:endParaRPr lang="ga-IE" sz="4400" b="1" dirty="0">
              <a:solidFill>
                <a:srgbClr val="FF0000"/>
              </a:solidFill>
              <a:latin typeface="Kristen ITC" panose="03050502040202030202" pitchFamily="66" charset="0"/>
            </a:endParaRPr>
          </a:p>
        </p:txBody>
      </p:sp>
      <p:sp>
        <p:nvSpPr>
          <p:cNvPr id="18" name="TextBox 17"/>
          <p:cNvSpPr txBox="1"/>
          <p:nvPr/>
        </p:nvSpPr>
        <p:spPr>
          <a:xfrm>
            <a:off x="8830175" y="4421734"/>
            <a:ext cx="258051" cy="769441"/>
          </a:xfrm>
          <a:prstGeom prst="rect">
            <a:avLst/>
          </a:prstGeom>
          <a:noFill/>
        </p:spPr>
        <p:txBody>
          <a:bodyPr wrap="square" rtlCol="0">
            <a:spAutoFit/>
          </a:bodyPr>
          <a:lstStyle/>
          <a:p>
            <a:r>
              <a:rPr lang="en-US" sz="4400" b="1" dirty="0" smtClean="0">
                <a:solidFill>
                  <a:srgbClr val="FF0000"/>
                </a:solidFill>
                <a:latin typeface="Kristen ITC" panose="03050502040202030202" pitchFamily="66" charset="0"/>
              </a:rPr>
              <a:t>?</a:t>
            </a:r>
            <a:endParaRPr lang="ga-IE" sz="4400" b="1" dirty="0">
              <a:solidFill>
                <a:srgbClr val="FF0000"/>
              </a:solidFill>
              <a:latin typeface="Kristen ITC" panose="03050502040202030202" pitchFamily="66" charset="0"/>
            </a:endParaRPr>
          </a:p>
        </p:txBody>
      </p:sp>
      <p:sp>
        <p:nvSpPr>
          <p:cNvPr id="12" name="TextBox 11"/>
          <p:cNvSpPr txBox="1"/>
          <p:nvPr/>
        </p:nvSpPr>
        <p:spPr>
          <a:xfrm>
            <a:off x="7563535" y="4706672"/>
            <a:ext cx="1692000" cy="338554"/>
          </a:xfrm>
          <a:prstGeom prst="rect">
            <a:avLst/>
          </a:prstGeom>
          <a:solidFill>
            <a:srgbClr val="F8FCFE"/>
          </a:solidFill>
          <a:ln>
            <a:solidFill>
              <a:schemeClr val="bg1">
                <a:lumMod val="50000"/>
              </a:schemeClr>
            </a:solidFill>
          </a:ln>
        </p:spPr>
        <p:txBody>
          <a:bodyPr wrap="square" rtlCol="0">
            <a:spAutoFit/>
          </a:bodyPr>
          <a:lstStyle/>
          <a:p>
            <a:r>
              <a:rPr lang="ga-IE" sz="1600" dirty="0" smtClean="0">
                <a:latin typeface="Tw Cen MT" panose="020B0602020104020603" pitchFamily="34" charset="0"/>
              </a:rPr>
              <a:t>Corn na Breataine</a:t>
            </a:r>
            <a:endParaRPr lang="ga-IE" sz="1600" dirty="0">
              <a:latin typeface="Tw Cen MT" panose="020B0602020104020603" pitchFamily="34" charset="0"/>
            </a:endParaRPr>
          </a:p>
        </p:txBody>
      </p:sp>
      <p:sp>
        <p:nvSpPr>
          <p:cNvPr id="20" name="TextBox 19"/>
          <p:cNvSpPr txBox="1"/>
          <p:nvPr/>
        </p:nvSpPr>
        <p:spPr>
          <a:xfrm>
            <a:off x="9375326" y="3578242"/>
            <a:ext cx="258051" cy="769441"/>
          </a:xfrm>
          <a:prstGeom prst="rect">
            <a:avLst/>
          </a:prstGeom>
          <a:noFill/>
        </p:spPr>
        <p:txBody>
          <a:bodyPr wrap="square" rtlCol="0">
            <a:spAutoFit/>
          </a:bodyPr>
          <a:lstStyle/>
          <a:p>
            <a:r>
              <a:rPr lang="en-US" sz="4400" b="1" dirty="0" smtClean="0">
                <a:solidFill>
                  <a:srgbClr val="FF0000"/>
                </a:solidFill>
                <a:latin typeface="Kristen ITC" panose="03050502040202030202" pitchFamily="66" charset="0"/>
              </a:rPr>
              <a:t>?</a:t>
            </a:r>
            <a:endParaRPr lang="ga-IE" sz="4400" b="1" dirty="0">
              <a:solidFill>
                <a:srgbClr val="FF0000"/>
              </a:solidFill>
              <a:latin typeface="Kristen ITC" panose="03050502040202030202" pitchFamily="66" charset="0"/>
            </a:endParaRPr>
          </a:p>
        </p:txBody>
      </p:sp>
      <p:sp>
        <p:nvSpPr>
          <p:cNvPr id="13" name="TextBox 12"/>
          <p:cNvSpPr txBox="1"/>
          <p:nvPr/>
        </p:nvSpPr>
        <p:spPr>
          <a:xfrm>
            <a:off x="8954683" y="3762908"/>
            <a:ext cx="1260000" cy="584775"/>
          </a:xfrm>
          <a:prstGeom prst="rect">
            <a:avLst/>
          </a:prstGeom>
          <a:solidFill>
            <a:srgbClr val="F8FCFE"/>
          </a:solidFill>
          <a:ln>
            <a:solidFill>
              <a:schemeClr val="bg1">
                <a:lumMod val="50000"/>
              </a:schemeClr>
            </a:solidFill>
          </a:ln>
        </p:spPr>
        <p:txBody>
          <a:bodyPr wrap="square" rtlCol="0">
            <a:spAutoFit/>
          </a:bodyPr>
          <a:lstStyle/>
          <a:p>
            <a:pPr algn="ctr"/>
            <a:r>
              <a:rPr lang="ga-IE" sz="1600" dirty="0" smtClean="0">
                <a:latin typeface="Tw Cen MT" panose="020B0602020104020603" pitchFamily="34" charset="0"/>
              </a:rPr>
              <a:t>An Bhreatain Bheag</a:t>
            </a:r>
            <a:endParaRPr lang="ga-IE" sz="1600" dirty="0">
              <a:latin typeface="Tw Cen MT" panose="020B0602020104020603" pitchFamily="34" charset="0"/>
            </a:endParaRPr>
          </a:p>
        </p:txBody>
      </p:sp>
      <p:sp>
        <p:nvSpPr>
          <p:cNvPr id="22" name="TextBox 21"/>
          <p:cNvSpPr txBox="1"/>
          <p:nvPr/>
        </p:nvSpPr>
        <p:spPr>
          <a:xfrm>
            <a:off x="9387113" y="1990088"/>
            <a:ext cx="258051" cy="769441"/>
          </a:xfrm>
          <a:prstGeom prst="rect">
            <a:avLst/>
          </a:prstGeom>
          <a:noFill/>
        </p:spPr>
        <p:txBody>
          <a:bodyPr wrap="square" rtlCol="0">
            <a:spAutoFit/>
          </a:bodyPr>
          <a:lstStyle/>
          <a:p>
            <a:r>
              <a:rPr lang="en-US" sz="4400" b="1" dirty="0" smtClean="0">
                <a:solidFill>
                  <a:srgbClr val="FF0000"/>
                </a:solidFill>
                <a:latin typeface="Kristen ITC" panose="03050502040202030202" pitchFamily="66" charset="0"/>
              </a:rPr>
              <a:t>?</a:t>
            </a:r>
            <a:endParaRPr lang="ga-IE" sz="4400" b="1" dirty="0">
              <a:solidFill>
                <a:srgbClr val="FF0000"/>
              </a:solidFill>
              <a:latin typeface="Kristen ITC" panose="03050502040202030202" pitchFamily="66" charset="0"/>
            </a:endParaRPr>
          </a:p>
        </p:txBody>
      </p:sp>
      <p:sp>
        <p:nvSpPr>
          <p:cNvPr id="23" name="TextBox 22"/>
          <p:cNvSpPr txBox="1"/>
          <p:nvPr/>
        </p:nvSpPr>
        <p:spPr>
          <a:xfrm>
            <a:off x="9225969" y="2931296"/>
            <a:ext cx="258051" cy="769441"/>
          </a:xfrm>
          <a:prstGeom prst="rect">
            <a:avLst/>
          </a:prstGeom>
          <a:noFill/>
        </p:spPr>
        <p:txBody>
          <a:bodyPr wrap="square" rtlCol="0">
            <a:spAutoFit/>
          </a:bodyPr>
          <a:lstStyle/>
          <a:p>
            <a:r>
              <a:rPr lang="en-US" sz="4400" b="1" dirty="0" smtClean="0">
                <a:solidFill>
                  <a:srgbClr val="FF0000"/>
                </a:solidFill>
                <a:latin typeface="Kristen ITC" panose="03050502040202030202" pitchFamily="66" charset="0"/>
              </a:rPr>
              <a:t>?</a:t>
            </a:r>
            <a:endParaRPr lang="ga-IE" sz="4400" b="1" dirty="0">
              <a:solidFill>
                <a:srgbClr val="FF0000"/>
              </a:solidFill>
              <a:latin typeface="Kristen ITC" panose="03050502040202030202" pitchFamily="66" charset="0"/>
            </a:endParaRPr>
          </a:p>
        </p:txBody>
      </p:sp>
      <p:sp>
        <p:nvSpPr>
          <p:cNvPr id="24" name="TextBox 23"/>
          <p:cNvSpPr txBox="1"/>
          <p:nvPr/>
        </p:nvSpPr>
        <p:spPr>
          <a:xfrm>
            <a:off x="8394024" y="3146149"/>
            <a:ext cx="258051" cy="769441"/>
          </a:xfrm>
          <a:prstGeom prst="rect">
            <a:avLst/>
          </a:prstGeom>
          <a:noFill/>
        </p:spPr>
        <p:txBody>
          <a:bodyPr wrap="square" rtlCol="0">
            <a:spAutoFit/>
          </a:bodyPr>
          <a:lstStyle/>
          <a:p>
            <a:r>
              <a:rPr lang="en-US" sz="4400" b="1" dirty="0" smtClean="0">
                <a:solidFill>
                  <a:srgbClr val="FF0000"/>
                </a:solidFill>
                <a:latin typeface="Kristen ITC" panose="03050502040202030202" pitchFamily="66" charset="0"/>
              </a:rPr>
              <a:t>?</a:t>
            </a:r>
            <a:endParaRPr lang="ga-IE" sz="4400" b="1" dirty="0">
              <a:solidFill>
                <a:srgbClr val="FF0000"/>
              </a:solidFill>
              <a:latin typeface="Kristen ITC" panose="03050502040202030202" pitchFamily="66" charset="0"/>
            </a:endParaRPr>
          </a:p>
        </p:txBody>
      </p:sp>
      <p:sp>
        <p:nvSpPr>
          <p:cNvPr id="5" name="TextBox 4"/>
          <p:cNvSpPr txBox="1"/>
          <p:nvPr/>
        </p:nvSpPr>
        <p:spPr>
          <a:xfrm>
            <a:off x="8316000" y="3361593"/>
            <a:ext cx="504000" cy="338554"/>
          </a:xfrm>
          <a:prstGeom prst="rect">
            <a:avLst/>
          </a:prstGeom>
          <a:solidFill>
            <a:srgbClr val="F8FCFE"/>
          </a:solidFill>
          <a:ln>
            <a:solidFill>
              <a:schemeClr val="bg1">
                <a:lumMod val="50000"/>
              </a:schemeClr>
            </a:solidFill>
          </a:ln>
        </p:spPr>
        <p:txBody>
          <a:bodyPr wrap="square" rtlCol="0">
            <a:spAutoFit/>
          </a:bodyPr>
          <a:lstStyle/>
          <a:p>
            <a:pPr algn="ctr"/>
            <a:r>
              <a:rPr lang="ga-IE" sz="1600" dirty="0" smtClean="0">
                <a:latin typeface="Tw Cen MT" panose="020B0602020104020603" pitchFamily="34" charset="0"/>
              </a:rPr>
              <a:t>Éire</a:t>
            </a:r>
            <a:endParaRPr lang="ga-IE" sz="1600" dirty="0">
              <a:latin typeface="Tw Cen MT" panose="020B0602020104020603" pitchFamily="34" charset="0"/>
            </a:endParaRPr>
          </a:p>
        </p:txBody>
      </p:sp>
      <p:sp>
        <p:nvSpPr>
          <p:cNvPr id="11" name="TextBox 10"/>
          <p:cNvSpPr txBox="1"/>
          <p:nvPr/>
        </p:nvSpPr>
        <p:spPr>
          <a:xfrm>
            <a:off x="8959201" y="3179460"/>
            <a:ext cx="792000" cy="338554"/>
          </a:xfrm>
          <a:prstGeom prst="rect">
            <a:avLst/>
          </a:prstGeom>
          <a:solidFill>
            <a:srgbClr val="F8FCFE"/>
          </a:solidFill>
          <a:ln>
            <a:solidFill>
              <a:schemeClr val="bg1">
                <a:lumMod val="50000"/>
              </a:schemeClr>
            </a:solidFill>
          </a:ln>
        </p:spPr>
        <p:txBody>
          <a:bodyPr wrap="none" rtlCol="0">
            <a:spAutoFit/>
          </a:bodyPr>
          <a:lstStyle/>
          <a:p>
            <a:pPr algn="ctr"/>
            <a:r>
              <a:rPr lang="ga-IE" sz="1600" dirty="0" smtClean="0">
                <a:latin typeface="Tw Cen MT" panose="020B0602020104020603" pitchFamily="34" charset="0"/>
              </a:rPr>
              <a:t>Manainn</a:t>
            </a:r>
            <a:endParaRPr lang="ga-IE" sz="1600" dirty="0">
              <a:latin typeface="Tw Cen MT" panose="020B0602020104020603" pitchFamily="34" charset="0"/>
            </a:endParaRPr>
          </a:p>
        </p:txBody>
      </p:sp>
      <p:sp>
        <p:nvSpPr>
          <p:cNvPr id="4" name="TextBox 3"/>
          <p:cNvSpPr txBox="1"/>
          <p:nvPr/>
        </p:nvSpPr>
        <p:spPr>
          <a:xfrm>
            <a:off x="9096552" y="2133447"/>
            <a:ext cx="720000" cy="338554"/>
          </a:xfrm>
          <a:prstGeom prst="rect">
            <a:avLst/>
          </a:prstGeom>
          <a:solidFill>
            <a:srgbClr val="F8FCFE"/>
          </a:solidFill>
          <a:ln>
            <a:solidFill>
              <a:schemeClr val="bg1">
                <a:lumMod val="50000"/>
              </a:schemeClr>
            </a:solidFill>
          </a:ln>
        </p:spPr>
        <p:txBody>
          <a:bodyPr wrap="square" rtlCol="0">
            <a:spAutoFit/>
          </a:bodyPr>
          <a:lstStyle/>
          <a:p>
            <a:pPr algn="ctr"/>
            <a:r>
              <a:rPr lang="ga-IE" sz="1600" dirty="0" smtClean="0">
                <a:latin typeface="Tw Cen MT" panose="020B0602020104020603" pitchFamily="34" charset="0"/>
              </a:rPr>
              <a:t>Albain</a:t>
            </a:r>
            <a:endParaRPr lang="ga-IE" sz="1600" dirty="0">
              <a:latin typeface="Tw Cen MT" panose="020B0602020104020603" pitchFamily="34" charset="0"/>
            </a:endParaRPr>
          </a:p>
        </p:txBody>
      </p:sp>
    </p:spTree>
    <p:extLst>
      <p:ext uri="{BB962C8B-B14F-4D97-AF65-F5344CB8AC3E}">
        <p14:creationId xmlns:p14="http://schemas.microsoft.com/office/powerpoint/2010/main" val="10595698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par>
                                <p:cTn id="30" presetID="1" presetClass="exit" presetSubtype="0" fill="hold" grpId="1" nodeType="withEffect">
                                  <p:stCondLst>
                                    <p:cond delay="0"/>
                                  </p:stCondLst>
                                  <p:childTnLst>
                                    <p:set>
                                      <p:cBhvr>
                                        <p:cTn id="31" dur="1" fill="hold">
                                          <p:stCondLst>
                                            <p:cond delay="0"/>
                                          </p:stCondLst>
                                        </p:cTn>
                                        <p:tgtEl>
                                          <p:spTgt spid="1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1000" fill="hold"/>
                                        <p:tgtEl>
                                          <p:spTgt spid="18"/>
                                        </p:tgtEl>
                                        <p:attrNameLst>
                                          <p:attrName>ppt_w</p:attrName>
                                        </p:attrNameLst>
                                      </p:cBhvr>
                                      <p:tavLst>
                                        <p:tav tm="0">
                                          <p:val>
                                            <p:fltVal val="0"/>
                                          </p:val>
                                        </p:tav>
                                        <p:tav tm="100000">
                                          <p:val>
                                            <p:strVal val="#ppt_w"/>
                                          </p:val>
                                        </p:tav>
                                      </p:tavLst>
                                    </p:anim>
                                    <p:anim calcmode="lin" valueType="num">
                                      <p:cBhvr>
                                        <p:cTn id="37" dur="1000" fill="hold"/>
                                        <p:tgtEl>
                                          <p:spTgt spid="18"/>
                                        </p:tgtEl>
                                        <p:attrNameLst>
                                          <p:attrName>ppt_h</p:attrName>
                                        </p:attrNameLst>
                                      </p:cBhvr>
                                      <p:tavLst>
                                        <p:tav tm="0">
                                          <p:val>
                                            <p:fltVal val="0"/>
                                          </p:val>
                                        </p:tav>
                                        <p:tav tm="100000">
                                          <p:val>
                                            <p:strVal val="#ppt_h"/>
                                          </p:val>
                                        </p:tav>
                                      </p:tavLst>
                                    </p:anim>
                                    <p:anim calcmode="lin" valueType="num">
                                      <p:cBhvr>
                                        <p:cTn id="38" dur="1000" fill="hold"/>
                                        <p:tgtEl>
                                          <p:spTgt spid="18"/>
                                        </p:tgtEl>
                                        <p:attrNameLst>
                                          <p:attrName>style.rotation</p:attrName>
                                        </p:attrNameLst>
                                      </p:cBhvr>
                                      <p:tavLst>
                                        <p:tav tm="0">
                                          <p:val>
                                            <p:fltVal val="90"/>
                                          </p:val>
                                        </p:tav>
                                        <p:tav tm="100000">
                                          <p:val>
                                            <p:fltVal val="0"/>
                                          </p:val>
                                        </p:tav>
                                      </p:tavLst>
                                    </p:anim>
                                    <p:animEffect transition="in" filter="fade">
                                      <p:cBhvr>
                                        <p:cTn id="39" dur="10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down)">
                                      <p:cBhvr>
                                        <p:cTn id="44" dur="500"/>
                                        <p:tgtEl>
                                          <p:spTgt spid="12"/>
                                        </p:tgtEl>
                                      </p:cBhvr>
                                    </p:animEffect>
                                  </p:childTnLst>
                                </p:cTn>
                              </p:par>
                              <p:par>
                                <p:cTn id="45" presetID="1" presetClass="exit" presetSubtype="0" fill="hold" grpId="1" nodeType="withEffect">
                                  <p:stCondLst>
                                    <p:cond delay="0"/>
                                  </p:stCondLst>
                                  <p:childTnLst>
                                    <p:set>
                                      <p:cBhvr>
                                        <p:cTn id="46" dur="1" fill="hold">
                                          <p:stCondLst>
                                            <p:cond delay="0"/>
                                          </p:stCondLst>
                                        </p:cTn>
                                        <p:tgtEl>
                                          <p:spTgt spid="1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1000" fill="hold"/>
                                        <p:tgtEl>
                                          <p:spTgt spid="20"/>
                                        </p:tgtEl>
                                        <p:attrNameLst>
                                          <p:attrName>ppt_w</p:attrName>
                                        </p:attrNameLst>
                                      </p:cBhvr>
                                      <p:tavLst>
                                        <p:tav tm="0">
                                          <p:val>
                                            <p:fltVal val="0"/>
                                          </p:val>
                                        </p:tav>
                                        <p:tav tm="100000">
                                          <p:val>
                                            <p:strVal val="#ppt_w"/>
                                          </p:val>
                                        </p:tav>
                                      </p:tavLst>
                                    </p:anim>
                                    <p:anim calcmode="lin" valueType="num">
                                      <p:cBhvr>
                                        <p:cTn id="52" dur="1000" fill="hold"/>
                                        <p:tgtEl>
                                          <p:spTgt spid="20"/>
                                        </p:tgtEl>
                                        <p:attrNameLst>
                                          <p:attrName>ppt_h</p:attrName>
                                        </p:attrNameLst>
                                      </p:cBhvr>
                                      <p:tavLst>
                                        <p:tav tm="0">
                                          <p:val>
                                            <p:fltVal val="0"/>
                                          </p:val>
                                        </p:tav>
                                        <p:tav tm="100000">
                                          <p:val>
                                            <p:strVal val="#ppt_h"/>
                                          </p:val>
                                        </p:tav>
                                      </p:tavLst>
                                    </p:anim>
                                    <p:anim calcmode="lin" valueType="num">
                                      <p:cBhvr>
                                        <p:cTn id="53" dur="1000" fill="hold"/>
                                        <p:tgtEl>
                                          <p:spTgt spid="20"/>
                                        </p:tgtEl>
                                        <p:attrNameLst>
                                          <p:attrName>style.rotation</p:attrName>
                                        </p:attrNameLst>
                                      </p:cBhvr>
                                      <p:tavLst>
                                        <p:tav tm="0">
                                          <p:val>
                                            <p:fltVal val="90"/>
                                          </p:val>
                                        </p:tav>
                                        <p:tav tm="100000">
                                          <p:val>
                                            <p:fltVal val="0"/>
                                          </p:val>
                                        </p:tav>
                                      </p:tavLst>
                                    </p:anim>
                                    <p:animEffect transition="in" filter="fade">
                                      <p:cBhvr>
                                        <p:cTn id="54" dur="10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wipe(down)">
                                      <p:cBhvr>
                                        <p:cTn id="59" dur="500"/>
                                        <p:tgtEl>
                                          <p:spTgt spid="13"/>
                                        </p:tgtEl>
                                      </p:cBhvr>
                                    </p:animEffect>
                                  </p:childTnLst>
                                </p:cTn>
                              </p:par>
                              <p:par>
                                <p:cTn id="60" presetID="1" presetClass="exit" presetSubtype="0" fill="hold" grpId="1" nodeType="withEffect">
                                  <p:stCondLst>
                                    <p:cond delay="0"/>
                                  </p:stCondLst>
                                  <p:childTnLst>
                                    <p:set>
                                      <p:cBhvr>
                                        <p:cTn id="61" dur="1" fill="hold">
                                          <p:stCondLst>
                                            <p:cond delay="0"/>
                                          </p:stCondLst>
                                        </p:cTn>
                                        <p:tgtEl>
                                          <p:spTgt spid="20"/>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grpId="0" nodeType="click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1000" fill="hold"/>
                                        <p:tgtEl>
                                          <p:spTgt spid="22"/>
                                        </p:tgtEl>
                                        <p:attrNameLst>
                                          <p:attrName>ppt_w</p:attrName>
                                        </p:attrNameLst>
                                      </p:cBhvr>
                                      <p:tavLst>
                                        <p:tav tm="0">
                                          <p:val>
                                            <p:fltVal val="0"/>
                                          </p:val>
                                        </p:tav>
                                        <p:tav tm="100000">
                                          <p:val>
                                            <p:strVal val="#ppt_w"/>
                                          </p:val>
                                        </p:tav>
                                      </p:tavLst>
                                    </p:anim>
                                    <p:anim calcmode="lin" valueType="num">
                                      <p:cBhvr>
                                        <p:cTn id="67" dur="1000" fill="hold"/>
                                        <p:tgtEl>
                                          <p:spTgt spid="22"/>
                                        </p:tgtEl>
                                        <p:attrNameLst>
                                          <p:attrName>ppt_h</p:attrName>
                                        </p:attrNameLst>
                                      </p:cBhvr>
                                      <p:tavLst>
                                        <p:tav tm="0">
                                          <p:val>
                                            <p:fltVal val="0"/>
                                          </p:val>
                                        </p:tav>
                                        <p:tav tm="100000">
                                          <p:val>
                                            <p:strVal val="#ppt_h"/>
                                          </p:val>
                                        </p:tav>
                                      </p:tavLst>
                                    </p:anim>
                                    <p:anim calcmode="lin" valueType="num">
                                      <p:cBhvr>
                                        <p:cTn id="68" dur="1000" fill="hold"/>
                                        <p:tgtEl>
                                          <p:spTgt spid="22"/>
                                        </p:tgtEl>
                                        <p:attrNameLst>
                                          <p:attrName>style.rotation</p:attrName>
                                        </p:attrNameLst>
                                      </p:cBhvr>
                                      <p:tavLst>
                                        <p:tav tm="0">
                                          <p:val>
                                            <p:fltVal val="90"/>
                                          </p:val>
                                        </p:tav>
                                        <p:tav tm="100000">
                                          <p:val>
                                            <p:fltVal val="0"/>
                                          </p:val>
                                        </p:tav>
                                      </p:tavLst>
                                    </p:anim>
                                    <p:animEffect transition="in" filter="fade">
                                      <p:cBhvr>
                                        <p:cTn id="69" dur="1000"/>
                                        <p:tgtEl>
                                          <p:spTgt spid="22"/>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4"/>
                                        </p:tgtEl>
                                        <p:attrNameLst>
                                          <p:attrName>style.visibility</p:attrName>
                                        </p:attrNameLst>
                                      </p:cBhvr>
                                      <p:to>
                                        <p:strVal val="visible"/>
                                      </p:to>
                                    </p:set>
                                    <p:animEffect transition="in" filter="wipe(down)">
                                      <p:cBhvr>
                                        <p:cTn id="74" dur="500"/>
                                        <p:tgtEl>
                                          <p:spTgt spid="4"/>
                                        </p:tgtEl>
                                      </p:cBhvr>
                                    </p:animEffect>
                                  </p:childTnLst>
                                </p:cTn>
                              </p:par>
                              <p:par>
                                <p:cTn id="75" presetID="1" presetClass="exit" presetSubtype="0" fill="hold" grpId="1" nodeType="withEffect">
                                  <p:stCondLst>
                                    <p:cond delay="0"/>
                                  </p:stCondLst>
                                  <p:childTnLst>
                                    <p:set>
                                      <p:cBhvr>
                                        <p:cTn id="76" dur="1" fill="hold">
                                          <p:stCondLst>
                                            <p:cond delay="0"/>
                                          </p:stCondLst>
                                        </p:cTn>
                                        <p:tgtEl>
                                          <p:spTgt spid="22"/>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grpId="0" nodeType="clickEffect">
                                  <p:stCondLst>
                                    <p:cond delay="0"/>
                                  </p:stCondLst>
                                  <p:childTnLst>
                                    <p:set>
                                      <p:cBhvr>
                                        <p:cTn id="80" dur="1" fill="hold">
                                          <p:stCondLst>
                                            <p:cond delay="0"/>
                                          </p:stCondLst>
                                        </p:cTn>
                                        <p:tgtEl>
                                          <p:spTgt spid="23"/>
                                        </p:tgtEl>
                                        <p:attrNameLst>
                                          <p:attrName>style.visibility</p:attrName>
                                        </p:attrNameLst>
                                      </p:cBhvr>
                                      <p:to>
                                        <p:strVal val="visible"/>
                                      </p:to>
                                    </p:set>
                                    <p:anim calcmode="lin" valueType="num">
                                      <p:cBhvr>
                                        <p:cTn id="81" dur="1000" fill="hold"/>
                                        <p:tgtEl>
                                          <p:spTgt spid="23"/>
                                        </p:tgtEl>
                                        <p:attrNameLst>
                                          <p:attrName>ppt_w</p:attrName>
                                        </p:attrNameLst>
                                      </p:cBhvr>
                                      <p:tavLst>
                                        <p:tav tm="0">
                                          <p:val>
                                            <p:fltVal val="0"/>
                                          </p:val>
                                        </p:tav>
                                        <p:tav tm="100000">
                                          <p:val>
                                            <p:strVal val="#ppt_w"/>
                                          </p:val>
                                        </p:tav>
                                      </p:tavLst>
                                    </p:anim>
                                    <p:anim calcmode="lin" valueType="num">
                                      <p:cBhvr>
                                        <p:cTn id="82" dur="1000" fill="hold"/>
                                        <p:tgtEl>
                                          <p:spTgt spid="23"/>
                                        </p:tgtEl>
                                        <p:attrNameLst>
                                          <p:attrName>ppt_h</p:attrName>
                                        </p:attrNameLst>
                                      </p:cBhvr>
                                      <p:tavLst>
                                        <p:tav tm="0">
                                          <p:val>
                                            <p:fltVal val="0"/>
                                          </p:val>
                                        </p:tav>
                                        <p:tav tm="100000">
                                          <p:val>
                                            <p:strVal val="#ppt_h"/>
                                          </p:val>
                                        </p:tav>
                                      </p:tavLst>
                                    </p:anim>
                                    <p:anim calcmode="lin" valueType="num">
                                      <p:cBhvr>
                                        <p:cTn id="83" dur="1000" fill="hold"/>
                                        <p:tgtEl>
                                          <p:spTgt spid="23"/>
                                        </p:tgtEl>
                                        <p:attrNameLst>
                                          <p:attrName>style.rotation</p:attrName>
                                        </p:attrNameLst>
                                      </p:cBhvr>
                                      <p:tavLst>
                                        <p:tav tm="0">
                                          <p:val>
                                            <p:fltVal val="90"/>
                                          </p:val>
                                        </p:tav>
                                        <p:tav tm="100000">
                                          <p:val>
                                            <p:fltVal val="0"/>
                                          </p:val>
                                        </p:tav>
                                      </p:tavLst>
                                    </p:anim>
                                    <p:animEffect transition="in" filter="fade">
                                      <p:cBhvr>
                                        <p:cTn id="84" dur="1000"/>
                                        <p:tgtEl>
                                          <p:spTgt spid="23"/>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11"/>
                                        </p:tgtEl>
                                        <p:attrNameLst>
                                          <p:attrName>style.visibility</p:attrName>
                                        </p:attrNameLst>
                                      </p:cBhvr>
                                      <p:to>
                                        <p:strVal val="visible"/>
                                      </p:to>
                                    </p:set>
                                    <p:animEffect transition="in" filter="wipe(down)">
                                      <p:cBhvr>
                                        <p:cTn id="89" dur="500"/>
                                        <p:tgtEl>
                                          <p:spTgt spid="11"/>
                                        </p:tgtEl>
                                      </p:cBhvr>
                                    </p:animEffect>
                                  </p:childTnLst>
                                </p:cTn>
                              </p:par>
                              <p:par>
                                <p:cTn id="90" presetID="1" presetClass="exit" presetSubtype="0" fill="hold" grpId="1" nodeType="withEffect">
                                  <p:stCondLst>
                                    <p:cond delay="0"/>
                                  </p:stCondLst>
                                  <p:childTnLst>
                                    <p:set>
                                      <p:cBhvr>
                                        <p:cTn id="91" dur="1" fill="hold">
                                          <p:stCondLst>
                                            <p:cond delay="0"/>
                                          </p:stCondLst>
                                        </p:cTn>
                                        <p:tgtEl>
                                          <p:spTgt spid="23"/>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31" presetClass="entr" presetSubtype="0" fill="hold" grpId="0" nodeType="click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 calcmode="lin" valueType="num">
                                      <p:cBhvr>
                                        <p:cTn id="98" dur="1000" fill="hold"/>
                                        <p:tgtEl>
                                          <p:spTgt spid="24"/>
                                        </p:tgtEl>
                                        <p:attrNameLst>
                                          <p:attrName>style.rotation</p:attrName>
                                        </p:attrNameLst>
                                      </p:cBhvr>
                                      <p:tavLst>
                                        <p:tav tm="0">
                                          <p:val>
                                            <p:fltVal val="90"/>
                                          </p:val>
                                        </p:tav>
                                        <p:tav tm="100000">
                                          <p:val>
                                            <p:fltVal val="0"/>
                                          </p:val>
                                        </p:tav>
                                      </p:tavLst>
                                    </p:anim>
                                    <p:animEffect transition="in" filter="fade">
                                      <p:cBhvr>
                                        <p:cTn id="99" dur="1000"/>
                                        <p:tgtEl>
                                          <p:spTgt spid="24"/>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4" fill="hold" grpId="0" nodeType="clickEffect">
                                  <p:stCondLst>
                                    <p:cond delay="0"/>
                                  </p:stCondLst>
                                  <p:childTnLst>
                                    <p:set>
                                      <p:cBhvr>
                                        <p:cTn id="103" dur="1" fill="hold">
                                          <p:stCondLst>
                                            <p:cond delay="0"/>
                                          </p:stCondLst>
                                        </p:cTn>
                                        <p:tgtEl>
                                          <p:spTgt spid="5"/>
                                        </p:tgtEl>
                                        <p:attrNameLst>
                                          <p:attrName>style.visibility</p:attrName>
                                        </p:attrNameLst>
                                      </p:cBhvr>
                                      <p:to>
                                        <p:strVal val="visible"/>
                                      </p:to>
                                    </p:set>
                                    <p:animEffect transition="in" filter="wipe(down)">
                                      <p:cBhvr>
                                        <p:cTn id="104" dur="500"/>
                                        <p:tgtEl>
                                          <p:spTgt spid="5"/>
                                        </p:tgtEl>
                                      </p:cBhvr>
                                    </p:animEffect>
                                  </p:childTnLst>
                                </p:cTn>
                              </p:par>
                              <p:par>
                                <p:cTn id="105" presetID="1" presetClass="exit" presetSubtype="0" fill="hold" grpId="1" nodeType="withEffect">
                                  <p:stCondLst>
                                    <p:cond delay="0"/>
                                  </p:stCondLst>
                                  <p:childTnLst>
                                    <p:set>
                                      <p:cBhvr>
                                        <p:cTn id="106"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10" grpId="0" animBg="1"/>
      <p:bldP spid="17" grpId="0"/>
      <p:bldP spid="17" grpId="1"/>
      <p:bldP spid="18" grpId="0"/>
      <p:bldP spid="18" grpId="1"/>
      <p:bldP spid="12" grpId="0" animBg="1"/>
      <p:bldP spid="20" grpId="0"/>
      <p:bldP spid="20" grpId="1"/>
      <p:bldP spid="13" grpId="0" animBg="1"/>
      <p:bldP spid="22" grpId="0"/>
      <p:bldP spid="22" grpId="1"/>
      <p:bldP spid="23" grpId="0"/>
      <p:bldP spid="23" grpId="1"/>
      <p:bldP spid="24" grpId="0"/>
      <p:bldP spid="24" grpId="1"/>
      <p:bldP spid="5" grpId="0" animBg="1"/>
      <p:bldP spid="11"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úpa 14"/>
          <p:cNvGrpSpPr/>
          <p:nvPr/>
        </p:nvGrpSpPr>
        <p:grpSpPr>
          <a:xfrm>
            <a:off x="-1" y="-1"/>
            <a:ext cx="12192001" cy="6858001"/>
            <a:chOff x="-1" y="-1"/>
            <a:chExt cx="12192001" cy="6858001"/>
          </a:xfrm>
        </p:grpSpPr>
        <p:pic>
          <p:nvPicPr>
            <p:cNvPr id="16" name="Picture 2" descr="R:\An Gum\Ginearalta\Féach Thart\FÉACH THART - R6\Stair - FT R6\Sleamhnáin - FT - Stair - R6\Íomhánna - Sleamhnáin - FT Stair - R6\Ceannach - Sleamhnáin - FT Stair - R6\09 Stair na Gaeilge_Shutterstock\shutterstock_93543853 [Converted].jpg"/>
            <p:cNvPicPr>
              <a:picLocks noChangeAspect="1" noChangeArrowheads="1"/>
            </p:cNvPicPr>
            <p:nvPr/>
          </p:nvPicPr>
          <p:blipFill rotWithShape="1">
            <a:blip r:embed="rId2" cstate="email">
              <a:duotone>
                <a:schemeClr val="accent1">
                  <a:shade val="45000"/>
                  <a:satMod val="135000"/>
                </a:schemeClr>
                <a:prstClr val="white"/>
              </a:duotone>
              <a:extLst>
                <a:ext uri="{28A0092B-C50C-407E-A947-70E740481C1C}">
                  <a14:useLocalDpi xmlns:a14="http://schemas.microsoft.com/office/drawing/2010/main"/>
                </a:ext>
              </a:extLst>
            </a:blip>
            <a:srcRect l="3556" t="4101" r="3346" b="3814"/>
            <a:stretch/>
          </p:blipFill>
          <p:spPr bwMode="auto">
            <a:xfrm>
              <a:off x="-1" y="-1"/>
              <a:ext cx="12192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2"/>
            <p:cNvSpPr/>
            <p:nvPr/>
          </p:nvSpPr>
          <p:spPr>
            <a:xfrm>
              <a:off x="426721" y="304740"/>
              <a:ext cx="11338560" cy="6147580"/>
            </a:xfrm>
            <a:prstGeom prst="rect">
              <a:avLst/>
            </a:prstGeom>
            <a:solidFill>
              <a:schemeClr val="bg1">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ga-IE" dirty="0" smtClean="0"/>
                <a:t>https://cnag.ie/en/2016-commemoration/an-claidheamh-soluis-online.html</a:t>
              </a:r>
              <a:endParaRPr lang="ga-IE" dirty="0"/>
            </a:p>
          </p:txBody>
        </p:sp>
      </p:grpSp>
      <p:graphicFrame>
        <p:nvGraphicFramePr>
          <p:cNvPr id="5" name="Group 73"/>
          <p:cNvGraphicFramePr>
            <a:graphicFrameLocks noGrp="1"/>
          </p:cNvGraphicFramePr>
          <p:nvPr>
            <p:extLst>
              <p:ext uri="{D42A27DB-BD31-4B8C-83A1-F6EECF244321}">
                <p14:modId xmlns:p14="http://schemas.microsoft.com/office/powerpoint/2010/main" val="1516804790"/>
              </p:ext>
            </p:extLst>
          </p:nvPr>
        </p:nvGraphicFramePr>
        <p:xfrm>
          <a:off x="838199" y="1054365"/>
          <a:ext cx="10086975" cy="4889235"/>
        </p:xfrm>
        <a:graphic>
          <a:graphicData uri="http://schemas.openxmlformats.org/drawingml/2006/table">
            <a:tbl>
              <a:tblPr/>
              <a:tblGrid>
                <a:gridCol w="7239001"/>
                <a:gridCol w="1114425"/>
                <a:gridCol w="1733549"/>
              </a:tblGrid>
              <a:tr h="5370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ga-IE" sz="2800" b="0" i="0" u="none" strike="noStrike" kern="1200" cap="none" normalizeH="0" baseline="0" dirty="0" smtClean="0">
                          <a:ln>
                            <a:noFill/>
                          </a:ln>
                          <a:solidFill>
                            <a:schemeClr val="tx1"/>
                          </a:solidFill>
                          <a:effectLst/>
                          <a:latin typeface="Berlin Sans FB" panose="020E0602020502020306" pitchFamily="34" charset="0"/>
                          <a:ea typeface="+mn-ea"/>
                          <a:cs typeface="Times New Roman" pitchFamily="18" charset="0"/>
                        </a:rPr>
                        <a:t>Ráiteas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ga-IE" sz="2800" b="0" i="0" u="none" strike="noStrike" kern="1200" cap="none" normalizeH="0" baseline="0" dirty="0" smtClean="0">
                          <a:ln>
                            <a:noFill/>
                          </a:ln>
                          <a:solidFill>
                            <a:schemeClr val="tx1"/>
                          </a:solidFill>
                          <a:effectLst/>
                          <a:latin typeface="Berlin Sans FB" panose="020E0602020502020306" pitchFamily="34" charset="0"/>
                          <a:ea typeface="+mn-ea"/>
                          <a:cs typeface="Times New Roman" pitchFamily="18" charset="0"/>
                        </a:rPr>
                        <a:t>Fíor</a:t>
                      </a:r>
                      <a:r>
                        <a:rPr kumimoji="0" lang="ga-IE" sz="2800" b="0" i="0" u="none" strike="noStrike" cap="none" normalizeH="0" baseline="0" dirty="0" smtClean="0">
                          <a:ln>
                            <a:noFill/>
                          </a:ln>
                          <a:solidFill>
                            <a:schemeClr val="tx1"/>
                          </a:solidFill>
                          <a:effectLst/>
                          <a:latin typeface="Comic Sans MS" pitchFamily="66" charset="0"/>
                          <a:cs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ga-IE" sz="2800" b="0" i="0" u="none" strike="noStrike" kern="1200" cap="none" normalizeH="0" baseline="0" dirty="0" smtClean="0">
                          <a:ln>
                            <a:noFill/>
                          </a:ln>
                          <a:solidFill>
                            <a:schemeClr val="tx1"/>
                          </a:solidFill>
                          <a:effectLst/>
                          <a:latin typeface="Berlin Sans FB" panose="020E0602020502020306" pitchFamily="34" charset="0"/>
                          <a:ea typeface="+mn-ea"/>
                          <a:cs typeface="Times New Roman" pitchFamily="18" charset="0"/>
                        </a:rPr>
                        <a:t>Bréagach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07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ga-IE" sz="2200" b="0" i="0" u="none" strike="noStrike" cap="none" normalizeH="0" baseline="0" noProof="0" dirty="0" smtClean="0">
                          <a:ln>
                            <a:noFill/>
                          </a:ln>
                          <a:solidFill>
                            <a:schemeClr val="tx1"/>
                          </a:solidFill>
                          <a:effectLst/>
                          <a:latin typeface="Tw Cen MT" panose="020B0602020104020603" pitchFamily="34" charset="0"/>
                          <a:cs typeface="Times New Roman" pitchFamily="18" charset="0"/>
                        </a:rPr>
                        <a:t>Thug na Lochlannaigh an Ghaeilge go hÉirinn.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ga-IE" sz="2200" b="0" noProof="0" dirty="0" smtClean="0">
                          <a:latin typeface="Tw Cen MT" panose="020B0602020104020603" pitchFamily="34" charset="0"/>
                        </a:rPr>
                        <a:t>Bunaíodh Conradh na Gaeilge sa bhliain</a:t>
                      </a:r>
                      <a:r>
                        <a:rPr lang="ga-IE" sz="2200" b="0" baseline="0" noProof="0" dirty="0" smtClean="0">
                          <a:latin typeface="Tw Cen MT" panose="020B0602020104020603" pitchFamily="34" charset="0"/>
                        </a:rPr>
                        <a:t> 1893.</a:t>
                      </a:r>
                      <a:endParaRPr kumimoji="0" lang="ga-IE" sz="2200" b="0" i="0" u="none" strike="noStrike" cap="none" normalizeH="0" baseline="0" noProof="0" dirty="0" smtClean="0">
                        <a:ln>
                          <a:noFill/>
                        </a:ln>
                        <a:solidFill>
                          <a:schemeClr val="tx1"/>
                        </a:solidFill>
                        <a:effectLst/>
                        <a:latin typeface="Tw Cen MT" panose="020B0602020104020603" pitchFamily="34"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2138">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ga-IE" sz="2200" noProof="0" dirty="0" smtClean="0">
                          <a:latin typeface="Tw Cen MT" panose="020B0602020104020603" pitchFamily="34" charset="0"/>
                        </a:rPr>
                        <a:t>I nGaeilge a dhéantaí an teagasc sna scoileanna</a:t>
                      </a:r>
                      <a:r>
                        <a:rPr lang="ga-IE" sz="2200" baseline="0" noProof="0" dirty="0" smtClean="0">
                          <a:latin typeface="Tw Cen MT" panose="020B0602020104020603" pitchFamily="34" charset="0"/>
                        </a:rPr>
                        <a:t> náisiúnta </a:t>
                      </a:r>
                      <a:br>
                        <a:rPr lang="ga-IE" sz="2200" baseline="0" noProof="0" dirty="0" smtClean="0">
                          <a:latin typeface="Tw Cen MT" panose="020B0602020104020603" pitchFamily="34" charset="0"/>
                        </a:rPr>
                      </a:br>
                      <a:r>
                        <a:rPr lang="ga-IE" sz="2200" baseline="0" noProof="0" dirty="0" smtClean="0">
                          <a:latin typeface="Tw Cen MT" panose="020B0602020104020603" pitchFamily="34" charset="0"/>
                        </a:rPr>
                        <a:t>sa 19ú haois.</a:t>
                      </a:r>
                      <a:endParaRPr lang="ga-IE" altLang="en-US" sz="2200" noProof="0" dirty="0" smtClean="0">
                        <a:solidFill>
                          <a:schemeClr val="tx1"/>
                        </a:solidFill>
                        <a:latin typeface="Tw Cen MT" panose="020B0602020104020603"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2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ga-IE" sz="2200" noProof="0" dirty="0" smtClean="0">
                          <a:latin typeface="Tw Cen MT" panose="020B0602020104020603" pitchFamily="34" charset="0"/>
                        </a:rPr>
                        <a:t>Thit líon na gcainteoirí Gaeilge in Éirinn go tubaisteach le linn an </a:t>
                      </a:r>
                      <a:r>
                        <a:rPr lang="ga-IE" sz="2200" noProof="0" dirty="0" err="1" smtClean="0">
                          <a:latin typeface="Tw Cen MT" panose="020B0602020104020603" pitchFamily="34" charset="0"/>
                        </a:rPr>
                        <a:t>Ghorta</a:t>
                      </a:r>
                      <a:r>
                        <a:rPr lang="ga-IE" sz="2200" noProof="0" dirty="0" smtClean="0">
                          <a:latin typeface="Tw Cen MT" panose="020B0602020104020603" pitchFamily="34" charset="0"/>
                        </a:rPr>
                        <a:t> Mhóir.</a:t>
                      </a:r>
                      <a:endParaRPr kumimoji="0" lang="ga-IE" sz="2200" b="0" i="0" u="none" strike="noStrike" cap="none" normalizeH="0" baseline="0" noProof="0" dirty="0" smtClean="0">
                        <a:ln>
                          <a:noFill/>
                        </a:ln>
                        <a:solidFill>
                          <a:schemeClr val="tx1"/>
                        </a:solidFill>
                        <a:effectLst/>
                        <a:latin typeface="Tw Cen MT" panose="020B0602020104020603" pitchFamily="34"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2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ga-IE" sz="2200" noProof="0" dirty="0" smtClean="0">
                          <a:latin typeface="Tw Cen MT" panose="020B0602020104020603" pitchFamily="34" charset="0"/>
                        </a:rPr>
                        <a:t>Rinneadh</a:t>
                      </a:r>
                      <a:r>
                        <a:rPr lang="ga-IE" sz="2200" baseline="0" noProof="0" dirty="0" smtClean="0">
                          <a:latin typeface="Tw Cen MT" panose="020B0602020104020603" pitchFamily="34" charset="0"/>
                        </a:rPr>
                        <a:t> inscríbhinní o</a:t>
                      </a:r>
                      <a:r>
                        <a:rPr lang="ga-IE" sz="2200" noProof="0" dirty="0" smtClean="0">
                          <a:latin typeface="Tw Cen MT" panose="020B0602020104020603" pitchFamily="34" charset="0"/>
                        </a:rPr>
                        <a:t>ghaim ar ghalláin chloiche sa 5ú agus </a:t>
                      </a:r>
                      <a:br>
                        <a:rPr lang="ga-IE" sz="2200" noProof="0" dirty="0" smtClean="0">
                          <a:latin typeface="Tw Cen MT" panose="020B0602020104020603" pitchFamily="34" charset="0"/>
                        </a:rPr>
                      </a:br>
                      <a:r>
                        <a:rPr lang="ga-IE" sz="2200" noProof="0" dirty="0" smtClean="0">
                          <a:latin typeface="Tw Cen MT" panose="020B0602020104020603" pitchFamily="34" charset="0"/>
                        </a:rPr>
                        <a:t>sa 6ú haois.</a:t>
                      </a:r>
                      <a:endParaRPr kumimoji="0" lang="ga-IE" sz="2200" b="0" i="0" u="none" strike="noStrike" cap="none" normalizeH="0" baseline="0" noProof="0" dirty="0" smtClean="0">
                        <a:ln>
                          <a:noFill/>
                        </a:ln>
                        <a:solidFill>
                          <a:schemeClr val="tx1"/>
                        </a:solidFill>
                        <a:effectLst/>
                        <a:latin typeface="Tw Cen MT" panose="020B0602020104020603" pitchFamily="34"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5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ga-IE" sz="2200" b="0" i="0" u="none" strike="noStrike" cap="none" normalizeH="0" baseline="0" noProof="0" dirty="0" smtClean="0">
                          <a:ln>
                            <a:noFill/>
                          </a:ln>
                          <a:solidFill>
                            <a:schemeClr val="tx1"/>
                          </a:solidFill>
                          <a:effectLst/>
                          <a:latin typeface="Tw Cen MT" panose="020B0602020104020603" pitchFamily="34" charset="0"/>
                          <a:cs typeface="Times New Roman" pitchFamily="18" charset="0"/>
                        </a:rPr>
                        <a:t>Is ón bhFraincis a tháinig an focal ‘bád’.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ga-IE" sz="2200" noProof="0" dirty="0" smtClean="0">
                          <a:latin typeface="Tw Cen MT" panose="020B0602020104020603" pitchFamily="34" charset="0"/>
                        </a:rPr>
                        <a:t>Léadh na Lochlannaigh </a:t>
                      </a:r>
                      <a:r>
                        <a:rPr lang="ga-IE" sz="2200" i="1" noProof="0" dirty="0" smtClean="0">
                          <a:latin typeface="Tw Cen MT" panose="020B0602020104020603" pitchFamily="34" charset="0"/>
                        </a:rPr>
                        <a:t>An</a:t>
                      </a:r>
                      <a:r>
                        <a:rPr lang="ga-IE" sz="2200" i="1" baseline="0" noProof="0" dirty="0" smtClean="0">
                          <a:latin typeface="Tw Cen MT" panose="020B0602020104020603" pitchFamily="34" charset="0"/>
                        </a:rPr>
                        <a:t> </a:t>
                      </a:r>
                      <a:r>
                        <a:rPr lang="ga-IE" sz="2200" i="1" baseline="0" noProof="0" dirty="0" err="1" smtClean="0">
                          <a:latin typeface="Tw Cen MT" panose="020B0602020104020603" pitchFamily="34" charset="0"/>
                        </a:rPr>
                        <a:t>Claidheamh</a:t>
                      </a:r>
                      <a:r>
                        <a:rPr lang="ga-IE" sz="2200" i="1" baseline="0" noProof="0" dirty="0" smtClean="0">
                          <a:latin typeface="Tw Cen MT" panose="020B0602020104020603" pitchFamily="34" charset="0"/>
                        </a:rPr>
                        <a:t> </a:t>
                      </a:r>
                      <a:r>
                        <a:rPr lang="ga-IE" sz="2200" i="1" baseline="0" noProof="0" dirty="0" err="1" smtClean="0">
                          <a:latin typeface="Tw Cen MT" panose="020B0602020104020603" pitchFamily="34" charset="0"/>
                        </a:rPr>
                        <a:t>Soluis</a:t>
                      </a:r>
                      <a:r>
                        <a:rPr lang="ga-IE" sz="2200" i="1" baseline="0" noProof="0" dirty="0" smtClean="0">
                          <a:latin typeface="Tw Cen MT" panose="020B0602020104020603" pitchFamily="34" charset="0"/>
                        </a:rPr>
                        <a:t> </a:t>
                      </a:r>
                      <a:r>
                        <a:rPr lang="ga-IE" sz="2200" baseline="0" noProof="0" dirty="0" smtClean="0">
                          <a:latin typeface="Tw Cen MT" panose="020B0602020104020603" pitchFamily="34" charset="0"/>
                        </a:rPr>
                        <a:t>go rialta.</a:t>
                      </a:r>
                      <a:endParaRPr lang="ga-IE" sz="2200" noProof="0" dirty="0" smtClean="0">
                        <a:latin typeface="Tw Cen MT" panose="020B0602020104020603"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6" name="Picture 101" descr="C:\Users\maire\Downloads\maighnéid\40px-Red_check.svg.png"/>
          <p:cNvPicPr>
            <a:picLocks noChangeAspect="1" noChangeArrowheads="1"/>
          </p:cNvPicPr>
          <p:nvPr/>
        </p:nvPicPr>
        <p:blipFill>
          <a:blip r:embed="rId3"/>
          <a:srcRect/>
          <a:stretch>
            <a:fillRect/>
          </a:stretch>
        </p:blipFill>
        <p:spPr bwMode="auto">
          <a:xfrm>
            <a:off x="9792000" y="1656000"/>
            <a:ext cx="457200" cy="457200"/>
          </a:xfrm>
          <a:prstGeom prst="rect">
            <a:avLst/>
          </a:prstGeom>
          <a:noFill/>
          <a:ln w="9525">
            <a:noFill/>
            <a:miter lim="800000"/>
            <a:headEnd/>
            <a:tailEnd/>
          </a:ln>
        </p:spPr>
      </p:pic>
      <p:pic>
        <p:nvPicPr>
          <p:cNvPr id="7" name="Picture 103" descr="C:\Users\maire\Downloads\maighnéid\40px-Red_check.svg.png"/>
          <p:cNvPicPr>
            <a:picLocks noChangeAspect="1" noChangeArrowheads="1"/>
          </p:cNvPicPr>
          <p:nvPr/>
        </p:nvPicPr>
        <p:blipFill>
          <a:blip r:embed="rId3"/>
          <a:srcRect/>
          <a:stretch>
            <a:fillRect/>
          </a:stretch>
        </p:blipFill>
        <p:spPr bwMode="auto">
          <a:xfrm>
            <a:off x="9792000" y="2844000"/>
            <a:ext cx="457200" cy="457200"/>
          </a:xfrm>
          <a:prstGeom prst="rect">
            <a:avLst/>
          </a:prstGeom>
          <a:noFill/>
          <a:ln w="9525">
            <a:noFill/>
            <a:miter lim="800000"/>
            <a:headEnd/>
            <a:tailEnd/>
          </a:ln>
        </p:spPr>
      </p:pic>
      <p:pic>
        <p:nvPicPr>
          <p:cNvPr id="8" name="Picture 104" descr="C:\Users\maire\Downloads\maighnéid\40px-Red_check.svg.png"/>
          <p:cNvPicPr>
            <a:picLocks noChangeAspect="1" noChangeArrowheads="1"/>
          </p:cNvPicPr>
          <p:nvPr/>
        </p:nvPicPr>
        <p:blipFill>
          <a:blip r:embed="rId3"/>
          <a:srcRect/>
          <a:stretch>
            <a:fillRect/>
          </a:stretch>
        </p:blipFill>
        <p:spPr bwMode="auto">
          <a:xfrm>
            <a:off x="8424000" y="2179598"/>
            <a:ext cx="457200" cy="457200"/>
          </a:xfrm>
          <a:prstGeom prst="rect">
            <a:avLst/>
          </a:prstGeom>
          <a:noFill/>
          <a:ln w="9525">
            <a:noFill/>
            <a:miter lim="800000"/>
            <a:headEnd/>
            <a:tailEnd/>
          </a:ln>
        </p:spPr>
      </p:pic>
      <p:pic>
        <p:nvPicPr>
          <p:cNvPr id="9" name="Picture 105" descr="C:\Users\maire\Downloads\maighnéid\40px-Red_check.svg.png"/>
          <p:cNvPicPr>
            <a:picLocks noChangeAspect="1" noChangeArrowheads="1"/>
          </p:cNvPicPr>
          <p:nvPr/>
        </p:nvPicPr>
        <p:blipFill>
          <a:blip r:embed="rId3"/>
          <a:srcRect/>
          <a:stretch>
            <a:fillRect/>
          </a:stretch>
        </p:blipFill>
        <p:spPr bwMode="auto">
          <a:xfrm>
            <a:off x="8424000" y="4356000"/>
            <a:ext cx="457200" cy="457200"/>
          </a:xfrm>
          <a:prstGeom prst="rect">
            <a:avLst/>
          </a:prstGeom>
          <a:noFill/>
          <a:ln w="9525">
            <a:noFill/>
            <a:miter lim="800000"/>
            <a:headEnd/>
            <a:tailEnd/>
          </a:ln>
        </p:spPr>
      </p:pic>
      <p:pic>
        <p:nvPicPr>
          <p:cNvPr id="10" name="Picture 106" descr="C:\Users\maire\Downloads\maighnéid\40px-Red_check.svg.png"/>
          <p:cNvPicPr>
            <a:picLocks noChangeAspect="1" noChangeArrowheads="1"/>
          </p:cNvPicPr>
          <p:nvPr/>
        </p:nvPicPr>
        <p:blipFill>
          <a:blip r:embed="rId3"/>
          <a:srcRect/>
          <a:stretch>
            <a:fillRect/>
          </a:stretch>
        </p:blipFill>
        <p:spPr bwMode="auto">
          <a:xfrm>
            <a:off x="8424000" y="3564000"/>
            <a:ext cx="457200" cy="457200"/>
          </a:xfrm>
          <a:prstGeom prst="rect">
            <a:avLst/>
          </a:prstGeom>
          <a:noFill/>
          <a:ln w="9525">
            <a:noFill/>
            <a:miter lim="800000"/>
            <a:headEnd/>
            <a:tailEnd/>
          </a:ln>
        </p:spPr>
      </p:pic>
      <p:pic>
        <p:nvPicPr>
          <p:cNvPr id="11" name="Picture 107" descr="C:\Users\maire\Downloads\maighnéid\40px-Red_check.svg.png"/>
          <p:cNvPicPr>
            <a:picLocks noChangeAspect="1" noChangeArrowheads="1"/>
          </p:cNvPicPr>
          <p:nvPr/>
        </p:nvPicPr>
        <p:blipFill>
          <a:blip r:embed="rId3"/>
          <a:srcRect/>
          <a:stretch>
            <a:fillRect/>
          </a:stretch>
        </p:blipFill>
        <p:spPr bwMode="auto">
          <a:xfrm>
            <a:off x="9792000" y="4968000"/>
            <a:ext cx="457200" cy="457200"/>
          </a:xfrm>
          <a:prstGeom prst="rect">
            <a:avLst/>
          </a:prstGeom>
          <a:noFill/>
          <a:ln w="9525">
            <a:noFill/>
            <a:miter lim="800000"/>
            <a:headEnd/>
            <a:tailEnd/>
          </a:ln>
        </p:spPr>
      </p:pic>
      <p:pic>
        <p:nvPicPr>
          <p:cNvPr id="13" name="Picture 110" descr="C:\Users\maire\Downloads\maighnéid\40px-Red_check.svg.png"/>
          <p:cNvPicPr>
            <a:picLocks noChangeAspect="1" noChangeArrowheads="1"/>
          </p:cNvPicPr>
          <p:nvPr/>
        </p:nvPicPr>
        <p:blipFill>
          <a:blip r:embed="rId3"/>
          <a:srcRect/>
          <a:stretch>
            <a:fillRect/>
          </a:stretch>
        </p:blipFill>
        <p:spPr bwMode="auto">
          <a:xfrm>
            <a:off x="9792000" y="5461266"/>
            <a:ext cx="457200" cy="457200"/>
          </a:xfrm>
          <a:prstGeom prst="rect">
            <a:avLst/>
          </a:prstGeom>
          <a:noFill/>
          <a:ln w="9525">
            <a:noFill/>
            <a:miter lim="800000"/>
            <a:headEnd/>
            <a:tailEnd/>
          </a:ln>
        </p:spPr>
      </p:pic>
      <p:sp>
        <p:nvSpPr>
          <p:cNvPr id="14" name="Title 13"/>
          <p:cNvSpPr>
            <a:spLocks/>
          </p:cNvSpPr>
          <p:nvPr/>
        </p:nvSpPr>
        <p:spPr bwMode="auto">
          <a:xfrm>
            <a:off x="2857500" y="465343"/>
            <a:ext cx="6477000" cy="503237"/>
          </a:xfrm>
          <a:prstGeom prst="rect">
            <a:avLst/>
          </a:prstGeom>
          <a:noFill/>
          <a:ln w="9525">
            <a:noFill/>
            <a:miter lim="800000"/>
            <a:headEnd/>
            <a:tailEnd/>
          </a:ln>
        </p:spPr>
        <p:txBody>
          <a:bodyPr anchor="ctr"/>
          <a:lstStyle/>
          <a:p>
            <a:pPr algn="ctr"/>
            <a:r>
              <a:rPr lang="ga-IE" sz="3200" dirty="0">
                <a:latin typeface="Berlin Sans FB" panose="020E0602020502020306" pitchFamily="34" charset="0"/>
              </a:rPr>
              <a:t>Fíor nó Bréagach?</a:t>
            </a:r>
          </a:p>
        </p:txBody>
      </p:sp>
    </p:spTree>
    <p:extLst>
      <p:ext uri="{BB962C8B-B14F-4D97-AF65-F5344CB8AC3E}">
        <p14:creationId xmlns:p14="http://schemas.microsoft.com/office/powerpoint/2010/main" val="3826334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ssolv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dissolv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dissolv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úpa 7"/>
          <p:cNvGrpSpPr/>
          <p:nvPr/>
        </p:nvGrpSpPr>
        <p:grpSpPr>
          <a:xfrm>
            <a:off x="-1" y="-1"/>
            <a:ext cx="12192001" cy="6858001"/>
            <a:chOff x="-1" y="-1"/>
            <a:chExt cx="12192001" cy="6858001"/>
          </a:xfrm>
        </p:grpSpPr>
        <p:pic>
          <p:nvPicPr>
            <p:cNvPr id="9" name="Picture 2" descr="R:\An Gum\Ginearalta\Féach Thart\FÉACH THART - R6\Stair - FT R6\Sleamhnáin - FT - Stair - R6\Íomhánna - Sleamhnáin - FT Stair - R6\Ceannach - Sleamhnáin - FT Stair - R6\09 Stair na Gaeilge_Shutterstock\shutterstock_93543853 [Converted].jpg"/>
            <p:cNvPicPr>
              <a:picLocks noChangeAspect="1" noChangeArrowheads="1"/>
            </p:cNvPicPr>
            <p:nvPr/>
          </p:nvPicPr>
          <p:blipFill rotWithShape="1">
            <a:blip r:embed="rId3" cstate="email">
              <a:duotone>
                <a:schemeClr val="accent1">
                  <a:shade val="45000"/>
                  <a:satMod val="135000"/>
                </a:schemeClr>
                <a:prstClr val="white"/>
              </a:duotone>
              <a:extLst>
                <a:ext uri="{28A0092B-C50C-407E-A947-70E740481C1C}">
                  <a14:useLocalDpi xmlns:a14="http://schemas.microsoft.com/office/drawing/2010/main"/>
                </a:ext>
              </a:extLst>
            </a:blip>
            <a:srcRect l="3556" t="4101" r="3346" b="3814"/>
            <a:stretch/>
          </p:blipFill>
          <p:spPr bwMode="auto">
            <a:xfrm>
              <a:off x="-1" y="-1"/>
              <a:ext cx="12192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2"/>
            <p:cNvSpPr/>
            <p:nvPr/>
          </p:nvSpPr>
          <p:spPr>
            <a:xfrm>
              <a:off x="426721" y="304740"/>
              <a:ext cx="11338560" cy="6147580"/>
            </a:xfrm>
            <a:prstGeom prst="rect">
              <a:avLst/>
            </a:prstGeom>
            <a:solidFill>
              <a:schemeClr val="bg1">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ga-IE" dirty="0" smtClean="0"/>
                <a:t>https://cnag.ie/en/2016-commemoration/an-claidheamh-soluis-online.html</a:t>
              </a:r>
              <a:endParaRPr lang="ga-IE" dirty="0"/>
            </a:p>
          </p:txBody>
        </p:sp>
      </p:grpSp>
      <p:sp>
        <p:nvSpPr>
          <p:cNvPr id="7" name="Rectangle 6"/>
          <p:cNvSpPr/>
          <p:nvPr/>
        </p:nvSpPr>
        <p:spPr>
          <a:xfrm>
            <a:off x="1495896" y="1331816"/>
            <a:ext cx="9200210" cy="3816429"/>
          </a:xfrm>
          <a:prstGeom prst="rect">
            <a:avLst/>
          </a:prstGeom>
        </p:spPr>
        <p:txBody>
          <a:bodyPr wrap="square">
            <a:spAutoFit/>
          </a:bodyPr>
          <a:lstStyle/>
          <a:p>
            <a:r>
              <a:rPr lang="ga-IE" sz="3200" dirty="0" smtClean="0">
                <a:latin typeface="Tw Cen MT" panose="020B0602020104020603" pitchFamily="34" charset="0"/>
              </a:rPr>
              <a:t>Tuilleadh eolais:</a:t>
            </a:r>
            <a:endParaRPr lang="ga-IE" sz="3200" dirty="0" smtClean="0">
              <a:latin typeface="Tw Cen MT" panose="020B0602020104020603" pitchFamily="34" charset="0"/>
              <a:hlinkClick r:id="rId4"/>
            </a:endParaRPr>
          </a:p>
          <a:p>
            <a:r>
              <a:rPr lang="ga-IE" sz="3200" dirty="0" smtClean="0">
                <a:latin typeface="Tw Cen MT" panose="020B0602020104020603" pitchFamily="34" charset="0"/>
                <a:hlinkClick r:id="rId4"/>
              </a:rPr>
              <a:t>www.askaboutireland.ie/learning-zone/primary-students/looking-at-places/meath/fr.-eugene-ogrowney/the-irish-language-in-the-1/</a:t>
            </a:r>
            <a:r>
              <a:rPr lang="ga-IE" sz="3200" dirty="0" smtClean="0">
                <a:latin typeface="Tw Cen MT" panose="020B0602020104020603" pitchFamily="34" charset="0"/>
              </a:rPr>
              <a:t> </a:t>
            </a:r>
          </a:p>
          <a:p>
            <a:endParaRPr lang="ga-IE" sz="3200" dirty="0" smtClean="0">
              <a:latin typeface="Tw Cen MT" panose="020B0602020104020603" pitchFamily="34" charset="0"/>
            </a:endParaRPr>
          </a:p>
          <a:p>
            <a:r>
              <a:rPr lang="ga-IE" sz="3200" dirty="0" smtClean="0">
                <a:latin typeface="Tw Cen MT" panose="020B0602020104020603" pitchFamily="34" charset="0"/>
                <a:hlinkClick r:id="rId5"/>
              </a:rPr>
              <a:t>www.askaboutireland.ie/reading-room/life-society/irish-language-legends/A-stair-na-gaeilge/</a:t>
            </a:r>
            <a:r>
              <a:rPr lang="ga-IE" sz="3200" dirty="0" smtClean="0">
                <a:latin typeface="Tw Cen MT" panose="020B0602020104020603" pitchFamily="34" charset="0"/>
              </a:rPr>
              <a:t> </a:t>
            </a:r>
          </a:p>
          <a:p>
            <a:endParaRPr lang="ga-IE" dirty="0"/>
          </a:p>
        </p:txBody>
      </p:sp>
      <p:sp>
        <p:nvSpPr>
          <p:cNvPr id="4" name="Rectangle 3"/>
          <p:cNvSpPr/>
          <p:nvPr/>
        </p:nvSpPr>
        <p:spPr>
          <a:xfrm>
            <a:off x="1672203" y="2388952"/>
            <a:ext cx="6096000" cy="369332"/>
          </a:xfrm>
          <a:prstGeom prst="rect">
            <a:avLst/>
          </a:prstGeom>
        </p:spPr>
        <p:txBody>
          <a:bodyPr>
            <a:spAutoFit/>
          </a:bodyPr>
          <a:lstStyle/>
          <a:p>
            <a:endParaRPr lang="ga-IE" dirty="0"/>
          </a:p>
        </p:txBody>
      </p:sp>
    </p:spTree>
    <p:extLst>
      <p:ext uri="{BB962C8B-B14F-4D97-AF65-F5344CB8AC3E}">
        <p14:creationId xmlns:p14="http://schemas.microsoft.com/office/powerpoint/2010/main" val="3332382181"/>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úpa 4"/>
          <p:cNvGrpSpPr/>
          <p:nvPr/>
        </p:nvGrpSpPr>
        <p:grpSpPr>
          <a:xfrm>
            <a:off x="-1" y="-1"/>
            <a:ext cx="12192001" cy="6858001"/>
            <a:chOff x="-1" y="-1"/>
            <a:chExt cx="12192001" cy="6858001"/>
          </a:xfrm>
        </p:grpSpPr>
        <p:pic>
          <p:nvPicPr>
            <p:cNvPr id="6" name="Picture 2" descr="R:\An Gum\Ginearalta\Féach Thart\FÉACH THART - R6\Stair - FT R6\Sleamhnáin - FT - Stair - R6\Íomhánna - Sleamhnáin - FT Stair - R6\Ceannach - Sleamhnáin - FT Stair - R6\09 Stair na Gaeilge_Shutterstock\shutterstock_93543853 [Converted].jpg"/>
            <p:cNvPicPr>
              <a:picLocks noChangeAspect="1" noChangeArrowheads="1"/>
            </p:cNvPicPr>
            <p:nvPr/>
          </p:nvPicPr>
          <p:blipFill rotWithShape="1">
            <a:blip r:embed="rId2" cstate="email">
              <a:duotone>
                <a:schemeClr val="accent1">
                  <a:shade val="45000"/>
                  <a:satMod val="135000"/>
                </a:schemeClr>
                <a:prstClr val="white"/>
              </a:duotone>
              <a:extLst>
                <a:ext uri="{28A0092B-C50C-407E-A947-70E740481C1C}">
                  <a14:useLocalDpi xmlns:a14="http://schemas.microsoft.com/office/drawing/2010/main"/>
                </a:ext>
              </a:extLst>
            </a:blip>
            <a:srcRect l="3556" t="4101" r="3346" b="3814"/>
            <a:stretch/>
          </p:blipFill>
          <p:spPr bwMode="auto">
            <a:xfrm>
              <a:off x="-1" y="-1"/>
              <a:ext cx="12192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p:nvPr/>
          </p:nvSpPr>
          <p:spPr>
            <a:xfrm>
              <a:off x="426721" y="304740"/>
              <a:ext cx="11338560" cy="6147580"/>
            </a:xfrm>
            <a:prstGeom prst="rect">
              <a:avLst/>
            </a:prstGeom>
            <a:solidFill>
              <a:schemeClr val="bg1">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https://cnag.ie/en/2016-commemoration/an-claidheamh-soluis-online.html</a:t>
              </a:r>
            </a:p>
          </p:txBody>
        </p:sp>
      </p:grpSp>
      <p:sp>
        <p:nvSpPr>
          <p:cNvPr id="2" name="TextBox 1"/>
          <p:cNvSpPr txBox="1"/>
          <p:nvPr/>
        </p:nvSpPr>
        <p:spPr>
          <a:xfrm>
            <a:off x="426721" y="327566"/>
            <a:ext cx="11338560" cy="5909310"/>
          </a:xfrm>
          <a:prstGeom prst="rect">
            <a:avLst/>
          </a:prstGeom>
          <a:noFill/>
        </p:spPr>
        <p:txBody>
          <a:bodyPr wrap="square" rtlCol="0">
            <a:spAutoFit/>
          </a:bodyPr>
          <a:lstStyle/>
          <a:p>
            <a:r>
              <a:rPr lang="en-IE" b="1" dirty="0" err="1" smtClean="0">
                <a:solidFill>
                  <a:srgbClr val="000000"/>
                </a:solidFill>
                <a:latin typeface="Tw Cen MT" panose="020B0602020104020603" pitchFamily="34" charset="0"/>
                <a:cs typeface="Times New Roman" pitchFamily="18" charset="0"/>
              </a:rPr>
              <a:t>Ealaín</a:t>
            </a:r>
            <a:r>
              <a:rPr lang="en-IE" b="1" dirty="0" smtClean="0">
                <a:solidFill>
                  <a:srgbClr val="000000"/>
                </a:solidFill>
                <a:latin typeface="Tw Cen MT" panose="020B0602020104020603" pitchFamily="34" charset="0"/>
                <a:cs typeface="Times New Roman" pitchFamily="18" charset="0"/>
              </a:rPr>
              <a:t>: </a:t>
            </a:r>
            <a:r>
              <a:rPr lang="ga-IE" dirty="0" smtClean="0">
                <a:solidFill>
                  <a:srgbClr val="000000"/>
                </a:solidFill>
                <a:latin typeface="Tw Cen MT" panose="020B0602020104020603" pitchFamily="34" charset="0"/>
                <a:cs typeface="Times New Roman" pitchFamily="18" charset="0"/>
              </a:rPr>
              <a:t>Peter Donnelly, </a:t>
            </a:r>
            <a:r>
              <a:rPr lang="ga-IE" dirty="0" err="1" smtClean="0">
                <a:solidFill>
                  <a:srgbClr val="000000"/>
                </a:solidFill>
                <a:latin typeface="Tw Cen MT" panose="020B0602020104020603" pitchFamily="34" charset="0"/>
                <a:cs typeface="Times New Roman" pitchFamily="18" charset="0"/>
              </a:rPr>
              <a:t>Dómhnal</a:t>
            </a:r>
            <a:r>
              <a:rPr lang="ga-IE" dirty="0" smtClean="0">
                <a:solidFill>
                  <a:srgbClr val="000000"/>
                </a:solidFill>
                <a:latin typeface="Tw Cen MT" panose="020B0602020104020603" pitchFamily="34" charset="0"/>
                <a:cs typeface="Times New Roman" pitchFamily="18" charset="0"/>
              </a:rPr>
              <a:t> Ó Bric, Christine </a:t>
            </a:r>
            <a:r>
              <a:rPr lang="ga-IE" dirty="0" err="1" smtClean="0">
                <a:solidFill>
                  <a:srgbClr val="000000"/>
                </a:solidFill>
                <a:latin typeface="Tw Cen MT" panose="020B0602020104020603" pitchFamily="34" charset="0"/>
                <a:cs typeface="Times New Roman" pitchFamily="18" charset="0"/>
              </a:rPr>
              <a:t>Warner</a:t>
            </a:r>
            <a:endParaRPr lang="en-IE" b="1" dirty="0" smtClean="0">
              <a:solidFill>
                <a:srgbClr val="000000"/>
              </a:solidFill>
              <a:latin typeface="Tw Cen MT" panose="020B0602020104020603" pitchFamily="34" charset="0"/>
              <a:cs typeface="Times New Roman" pitchFamily="18" charset="0"/>
            </a:endParaRPr>
          </a:p>
          <a:p>
            <a:r>
              <a:rPr lang="ga-IE" b="1" dirty="0" smtClean="0">
                <a:solidFill>
                  <a:srgbClr val="000000"/>
                </a:solidFill>
                <a:latin typeface="Tw Cen MT" panose="020B0602020104020603" pitchFamily="34" charset="0"/>
                <a:cs typeface="Times New Roman" pitchFamily="18" charset="0"/>
              </a:rPr>
              <a:t>Íomhánna</a:t>
            </a:r>
            <a:r>
              <a:rPr lang="en-IE" b="1" dirty="0" smtClean="0">
                <a:solidFill>
                  <a:srgbClr val="000000"/>
                </a:solidFill>
                <a:latin typeface="Tw Cen MT" panose="020B0602020104020603" pitchFamily="34" charset="0"/>
                <a:cs typeface="Times New Roman" pitchFamily="18" charset="0"/>
              </a:rPr>
              <a:t> </a:t>
            </a:r>
            <a:r>
              <a:rPr lang="en-IE" b="1" dirty="0" err="1" smtClean="0">
                <a:solidFill>
                  <a:srgbClr val="000000"/>
                </a:solidFill>
                <a:latin typeface="Tw Cen MT" panose="020B0602020104020603" pitchFamily="34" charset="0"/>
                <a:cs typeface="Times New Roman" pitchFamily="18" charset="0"/>
              </a:rPr>
              <a:t>eile</a:t>
            </a:r>
            <a:r>
              <a:rPr lang="ga-IE" b="1" dirty="0" smtClean="0">
                <a:solidFill>
                  <a:srgbClr val="000000"/>
                </a:solidFill>
                <a:latin typeface="Tw Cen MT" panose="020B0602020104020603" pitchFamily="34" charset="0"/>
                <a:cs typeface="Times New Roman" pitchFamily="18" charset="0"/>
              </a:rPr>
              <a:t>:</a:t>
            </a:r>
            <a:r>
              <a:rPr lang="en-IE" b="1" dirty="0" smtClean="0">
                <a:solidFill>
                  <a:srgbClr val="000000"/>
                </a:solidFill>
                <a:latin typeface="Tw Cen MT" panose="020B0602020104020603" pitchFamily="34" charset="0"/>
                <a:cs typeface="Times New Roman" pitchFamily="18" charset="0"/>
              </a:rPr>
              <a:t> </a:t>
            </a:r>
            <a:r>
              <a:rPr lang="en-IE" dirty="0" err="1" smtClean="0">
                <a:solidFill>
                  <a:srgbClr val="000000"/>
                </a:solidFill>
                <a:latin typeface="Tw Cen MT" panose="020B0602020104020603" pitchFamily="34" charset="0"/>
                <a:cs typeface="Times New Roman" pitchFamily="18" charset="0"/>
              </a:rPr>
              <a:t>Ard-Mhúsaem</a:t>
            </a:r>
            <a:r>
              <a:rPr lang="en-IE" dirty="0" smtClean="0">
                <a:solidFill>
                  <a:srgbClr val="000000"/>
                </a:solidFill>
                <a:latin typeface="Tw Cen MT" panose="020B0602020104020603" pitchFamily="34" charset="0"/>
                <a:cs typeface="Times New Roman" pitchFamily="18" charset="0"/>
              </a:rPr>
              <a:t> </a:t>
            </a:r>
            <a:r>
              <a:rPr lang="en-IE" dirty="0" err="1" smtClean="0">
                <a:solidFill>
                  <a:srgbClr val="000000"/>
                </a:solidFill>
                <a:latin typeface="Tw Cen MT" panose="020B0602020104020603" pitchFamily="34" charset="0"/>
                <a:cs typeface="Times New Roman" pitchFamily="18" charset="0"/>
              </a:rPr>
              <a:t>na</a:t>
            </a:r>
            <a:r>
              <a:rPr lang="en-IE" dirty="0" smtClean="0">
                <a:solidFill>
                  <a:srgbClr val="000000"/>
                </a:solidFill>
                <a:latin typeface="Tw Cen MT" panose="020B0602020104020603" pitchFamily="34" charset="0"/>
                <a:cs typeface="Times New Roman" pitchFamily="18" charset="0"/>
              </a:rPr>
              <a:t> </a:t>
            </a:r>
            <a:r>
              <a:rPr lang="en-IE" dirty="0" err="1" smtClean="0">
                <a:solidFill>
                  <a:srgbClr val="000000"/>
                </a:solidFill>
                <a:latin typeface="Tw Cen MT" panose="020B0602020104020603" pitchFamily="34" charset="0"/>
                <a:cs typeface="Times New Roman" pitchFamily="18" charset="0"/>
              </a:rPr>
              <a:t>hÉireann</a:t>
            </a:r>
            <a:r>
              <a:rPr lang="en-IE" dirty="0" smtClean="0">
                <a:solidFill>
                  <a:srgbClr val="000000"/>
                </a:solidFill>
                <a:latin typeface="Tw Cen MT" panose="020B0602020104020603" pitchFamily="34" charset="0"/>
                <a:cs typeface="Times New Roman" pitchFamily="18" charset="0"/>
              </a:rPr>
              <a:t>, </a:t>
            </a:r>
            <a:r>
              <a:rPr lang="ga-IE" dirty="0" smtClean="0">
                <a:solidFill>
                  <a:srgbClr val="000000"/>
                </a:solidFill>
                <a:latin typeface="Tw Cen MT" panose="020B0602020104020603" pitchFamily="34" charset="0"/>
                <a:cs typeface="Times New Roman" pitchFamily="18" charset="0"/>
              </a:rPr>
              <a:t>Cnuasach Bhéaloideas Éireann,</a:t>
            </a:r>
            <a:r>
              <a:rPr lang="ga-IE" b="1" dirty="0" smtClean="0">
                <a:solidFill>
                  <a:srgbClr val="000000"/>
                </a:solidFill>
                <a:latin typeface="Tw Cen MT" panose="020B0602020104020603" pitchFamily="34" charset="0"/>
                <a:cs typeface="Times New Roman" pitchFamily="18" charset="0"/>
              </a:rPr>
              <a:t> </a:t>
            </a:r>
            <a:r>
              <a:rPr lang="ga-IE" dirty="0" smtClean="0">
                <a:solidFill>
                  <a:srgbClr val="000000"/>
                </a:solidFill>
                <a:latin typeface="Tw Cen MT" panose="020B0602020104020603" pitchFamily="34" charset="0"/>
                <a:cs typeface="Times New Roman" pitchFamily="18" charset="0"/>
              </a:rPr>
              <a:t>Conradh na Gaeilge, Leabharlann Náisiúnta na hÉireann, Máire Ní </a:t>
            </a:r>
            <a:r>
              <a:rPr lang="ga-IE" dirty="0" err="1" smtClean="0">
                <a:solidFill>
                  <a:srgbClr val="000000"/>
                </a:solidFill>
                <a:latin typeface="Tw Cen MT" panose="020B0602020104020603" pitchFamily="34" charset="0"/>
                <a:cs typeface="Times New Roman" pitchFamily="18" charset="0"/>
              </a:rPr>
              <a:t>Ghallchobhair</a:t>
            </a:r>
            <a:r>
              <a:rPr lang="ga-IE" dirty="0" smtClean="0">
                <a:solidFill>
                  <a:srgbClr val="000000"/>
                </a:solidFill>
                <a:latin typeface="Tw Cen MT" panose="020B0602020104020603" pitchFamily="34" charset="0"/>
                <a:cs typeface="Times New Roman" pitchFamily="18" charset="0"/>
              </a:rPr>
              <a:t>, </a:t>
            </a:r>
            <a:r>
              <a:rPr lang="ga-IE" dirty="0" err="1" smtClean="0">
                <a:solidFill>
                  <a:srgbClr val="000000"/>
                </a:solidFill>
                <a:latin typeface="Tw Cen MT" panose="020B0602020104020603" pitchFamily="34" charset="0"/>
                <a:cs typeface="Times New Roman" pitchFamily="18" charset="0"/>
              </a:rPr>
              <a:t>Shutterstock</a:t>
            </a:r>
            <a:r>
              <a:rPr lang="ga-IE" dirty="0" smtClean="0">
                <a:solidFill>
                  <a:srgbClr val="000000"/>
                </a:solidFill>
                <a:latin typeface="Tw Cen MT" panose="020B0602020104020603" pitchFamily="34" charset="0"/>
                <a:cs typeface="Times New Roman" pitchFamily="18" charset="0"/>
              </a:rPr>
              <a:t>, TG4, Údarás na Gaeltachta</a:t>
            </a:r>
            <a:endParaRPr lang="en-IE" dirty="0" smtClean="0">
              <a:solidFill>
                <a:srgbClr val="000000"/>
              </a:solidFill>
              <a:latin typeface="Tw Cen MT" panose="020B0602020104020603" pitchFamily="34" charset="0"/>
              <a:cs typeface="Times New Roman" pitchFamily="18" charset="0"/>
            </a:endParaRPr>
          </a:p>
          <a:p>
            <a:r>
              <a:rPr lang="en-IE" b="1" dirty="0" err="1" smtClean="0">
                <a:solidFill>
                  <a:srgbClr val="000000"/>
                </a:solidFill>
                <a:latin typeface="Tw Cen MT" panose="020B0602020104020603" pitchFamily="34" charset="0"/>
                <a:cs typeface="Times New Roman" pitchFamily="18" charset="0"/>
              </a:rPr>
              <a:t>Tagairtí</a:t>
            </a:r>
            <a:r>
              <a:rPr lang="en-IE" b="1" dirty="0" smtClean="0">
                <a:solidFill>
                  <a:srgbClr val="000000"/>
                </a:solidFill>
                <a:latin typeface="Tw Cen MT" panose="020B0602020104020603" pitchFamily="34" charset="0"/>
                <a:cs typeface="Times New Roman" pitchFamily="18" charset="0"/>
              </a:rPr>
              <a:t>:</a:t>
            </a:r>
            <a:endParaRPr lang="ga-IE" b="1" dirty="0" smtClean="0">
              <a:solidFill>
                <a:srgbClr val="000000"/>
              </a:solidFill>
              <a:latin typeface="Tw Cen MT" panose="020B0602020104020603" pitchFamily="34" charset="0"/>
              <a:cs typeface="Times New Roman" pitchFamily="18" charset="0"/>
            </a:endParaRPr>
          </a:p>
          <a:p>
            <a:r>
              <a:rPr lang="en-IE" dirty="0" smtClean="0">
                <a:solidFill>
                  <a:srgbClr val="000000"/>
                </a:solidFill>
                <a:latin typeface="Tw Cen MT" panose="020B0602020104020603" pitchFamily="34" charset="0"/>
                <a:cs typeface="Times New Roman" pitchFamily="18" charset="0"/>
              </a:rPr>
              <a:t>Le </a:t>
            </a:r>
            <a:r>
              <a:rPr lang="en-IE" dirty="0" err="1" smtClean="0">
                <a:solidFill>
                  <a:srgbClr val="000000"/>
                </a:solidFill>
                <a:latin typeface="Tw Cen MT" panose="020B0602020104020603" pitchFamily="34" charset="0"/>
                <a:cs typeface="Times New Roman" pitchFamily="18" charset="0"/>
              </a:rPr>
              <a:t>caoinchead</a:t>
            </a:r>
            <a:r>
              <a:rPr lang="en-IE" dirty="0" smtClean="0">
                <a:solidFill>
                  <a:srgbClr val="000000"/>
                </a:solidFill>
                <a:latin typeface="Tw Cen MT" panose="020B0602020104020603" pitchFamily="34" charset="0"/>
                <a:cs typeface="Times New Roman" pitchFamily="18" charset="0"/>
              </a:rPr>
              <a:t> ó </a:t>
            </a:r>
            <a:r>
              <a:rPr lang="en-IE" dirty="0" err="1" smtClean="0">
                <a:solidFill>
                  <a:srgbClr val="000000"/>
                </a:solidFill>
                <a:latin typeface="Tw Cen MT" panose="020B0602020104020603" pitchFamily="34" charset="0"/>
                <a:cs typeface="Times New Roman" pitchFamily="18" charset="0"/>
              </a:rPr>
              <a:t>Chnuasach</a:t>
            </a:r>
            <a:r>
              <a:rPr lang="en-IE" dirty="0" smtClean="0">
                <a:solidFill>
                  <a:srgbClr val="000000"/>
                </a:solidFill>
                <a:latin typeface="Tw Cen MT" panose="020B0602020104020603" pitchFamily="34" charset="0"/>
                <a:cs typeface="Times New Roman" pitchFamily="18" charset="0"/>
              </a:rPr>
              <a:t> </a:t>
            </a:r>
            <a:r>
              <a:rPr lang="ga-IE" dirty="0" smtClean="0">
                <a:solidFill>
                  <a:srgbClr val="000000"/>
                </a:solidFill>
                <a:latin typeface="Tw Cen MT" panose="020B0602020104020603" pitchFamily="34" charset="0"/>
                <a:cs typeface="Times New Roman" pitchFamily="18" charset="0"/>
              </a:rPr>
              <a:t>Bhéaloideas Éireann</a:t>
            </a:r>
            <a:r>
              <a:rPr lang="en-IE" dirty="0" smtClean="0">
                <a:solidFill>
                  <a:srgbClr val="000000"/>
                </a:solidFill>
                <a:latin typeface="Tw Cen MT" panose="020B0602020104020603" pitchFamily="34" charset="0"/>
                <a:cs typeface="Times New Roman" pitchFamily="18" charset="0"/>
              </a:rPr>
              <a:t> (</a:t>
            </a:r>
            <a:r>
              <a:rPr lang="en-US" dirty="0" err="1" smtClean="0">
                <a:solidFill>
                  <a:srgbClr val="000000"/>
                </a:solidFill>
                <a:latin typeface="Tw Cen MT" panose="020B0602020104020603" pitchFamily="34" charset="0"/>
                <a:cs typeface="Times New Roman" pitchFamily="18" charset="0"/>
              </a:rPr>
              <a:t>Bailiúchán</a:t>
            </a:r>
            <a:r>
              <a:rPr lang="en-US" dirty="0" smtClean="0">
                <a:solidFill>
                  <a:srgbClr val="000000"/>
                </a:solidFill>
                <a:latin typeface="Tw Cen MT" panose="020B0602020104020603" pitchFamily="34" charset="0"/>
                <a:cs typeface="Times New Roman" pitchFamily="18" charset="0"/>
              </a:rPr>
              <a:t> </a:t>
            </a:r>
            <a:r>
              <a:rPr lang="en-US" dirty="0" err="1" smtClean="0">
                <a:solidFill>
                  <a:srgbClr val="000000"/>
                </a:solidFill>
                <a:latin typeface="Tw Cen MT" panose="020B0602020104020603" pitchFamily="34" charset="0"/>
                <a:cs typeface="Times New Roman" pitchFamily="18" charset="0"/>
              </a:rPr>
              <a:t>na</a:t>
            </a:r>
            <a:r>
              <a:rPr lang="en-US" dirty="0" smtClean="0">
                <a:solidFill>
                  <a:srgbClr val="000000"/>
                </a:solidFill>
                <a:latin typeface="Tw Cen MT" panose="020B0602020104020603" pitchFamily="34" charset="0"/>
                <a:cs typeface="Times New Roman" pitchFamily="18" charset="0"/>
              </a:rPr>
              <a:t> </a:t>
            </a:r>
            <a:r>
              <a:rPr lang="en-US" dirty="0" err="1" smtClean="0">
                <a:solidFill>
                  <a:srgbClr val="000000"/>
                </a:solidFill>
                <a:latin typeface="Tw Cen MT" panose="020B0602020104020603" pitchFamily="34" charset="0"/>
                <a:cs typeface="Times New Roman" pitchFamily="18" charset="0"/>
              </a:rPr>
              <a:t>Scol</a:t>
            </a:r>
            <a:r>
              <a:rPr lang="en-US" dirty="0" smtClean="0">
                <a:solidFill>
                  <a:srgbClr val="000000"/>
                </a:solidFill>
                <a:latin typeface="Tw Cen MT" panose="020B0602020104020603" pitchFamily="34" charset="0"/>
                <a:cs typeface="Times New Roman" pitchFamily="18" charset="0"/>
              </a:rPr>
              <a:t>):</a:t>
            </a:r>
            <a:endParaRPr lang="ga-IE" dirty="0" smtClean="0">
              <a:solidFill>
                <a:srgbClr val="000000"/>
              </a:solidFill>
              <a:latin typeface="Tw Cen MT" panose="020B0602020104020603" pitchFamily="34" charset="0"/>
              <a:cs typeface="Times New Roman" pitchFamily="18" charset="0"/>
            </a:endParaRPr>
          </a:p>
          <a:p>
            <a:r>
              <a:rPr lang="en-US" dirty="0" err="1" smtClean="0">
                <a:solidFill>
                  <a:srgbClr val="000000"/>
                </a:solidFill>
                <a:latin typeface="Tw Cen MT" panose="020B0602020104020603" pitchFamily="34" charset="0"/>
                <a:cs typeface="Times New Roman" pitchFamily="18" charset="0"/>
              </a:rPr>
              <a:t>Imleabhar</a:t>
            </a:r>
            <a:r>
              <a:rPr lang="en-US" dirty="0" smtClean="0">
                <a:solidFill>
                  <a:srgbClr val="000000"/>
                </a:solidFill>
                <a:latin typeface="Tw Cen MT" panose="020B0602020104020603" pitchFamily="34" charset="0"/>
                <a:cs typeface="Times New Roman" pitchFamily="18" charset="0"/>
              </a:rPr>
              <a:t> 0641, </a:t>
            </a:r>
            <a:r>
              <a:rPr lang="en-US" dirty="0" err="1" smtClean="0">
                <a:solidFill>
                  <a:srgbClr val="000000"/>
                </a:solidFill>
                <a:latin typeface="Tw Cen MT" panose="020B0602020104020603" pitchFamily="34" charset="0"/>
                <a:cs typeface="Times New Roman" pitchFamily="18" charset="0"/>
              </a:rPr>
              <a:t>Leathanach</a:t>
            </a:r>
            <a:r>
              <a:rPr lang="en-US" dirty="0" smtClean="0">
                <a:solidFill>
                  <a:srgbClr val="000000"/>
                </a:solidFill>
                <a:latin typeface="Tw Cen MT" panose="020B0602020104020603" pitchFamily="34" charset="0"/>
                <a:cs typeface="Times New Roman" pitchFamily="18" charset="0"/>
              </a:rPr>
              <a:t> 184 Na </a:t>
            </a:r>
            <a:r>
              <a:rPr lang="en-US" dirty="0" err="1" smtClean="0">
                <a:solidFill>
                  <a:srgbClr val="000000"/>
                </a:solidFill>
                <a:latin typeface="Tw Cen MT" panose="020B0602020104020603" pitchFamily="34" charset="0"/>
                <a:cs typeface="Times New Roman" pitchFamily="18" charset="0"/>
              </a:rPr>
              <a:t>Bataí</a:t>
            </a:r>
            <a:r>
              <a:rPr lang="en-US" dirty="0" smtClean="0">
                <a:solidFill>
                  <a:srgbClr val="000000"/>
                </a:solidFill>
                <a:latin typeface="Tw Cen MT" panose="020B0602020104020603" pitchFamily="34" charset="0"/>
                <a:cs typeface="Times New Roman" pitchFamily="18" charset="0"/>
              </a:rPr>
              <a:t> </a:t>
            </a:r>
            <a:r>
              <a:rPr lang="en-US" dirty="0" err="1" smtClean="0">
                <a:solidFill>
                  <a:srgbClr val="000000"/>
                </a:solidFill>
                <a:latin typeface="Tw Cen MT" panose="020B0602020104020603" pitchFamily="34" charset="0"/>
                <a:cs typeface="Times New Roman" pitchFamily="18" charset="0"/>
              </a:rPr>
              <a:t>Scóir</a:t>
            </a:r>
            <a:r>
              <a:rPr lang="ga-IE" dirty="0" smtClean="0">
                <a:solidFill>
                  <a:srgbClr val="000000"/>
                </a:solidFill>
                <a:latin typeface="Tw Cen MT" panose="020B0602020104020603" pitchFamily="34" charset="0"/>
                <a:cs typeface="Times New Roman" pitchFamily="18" charset="0"/>
              </a:rPr>
              <a:t>. Bailitheoir: </a:t>
            </a:r>
            <a:r>
              <a:rPr lang="en-US" dirty="0" smtClean="0">
                <a:solidFill>
                  <a:srgbClr val="000000"/>
                </a:solidFill>
                <a:latin typeface="Tw Cen MT" panose="020B0602020104020603" pitchFamily="34" charset="0"/>
                <a:cs typeface="Times New Roman" pitchFamily="18" charset="0"/>
              </a:rPr>
              <a:t>Pádraig Ó </a:t>
            </a:r>
            <a:r>
              <a:rPr lang="en-US" dirty="0" err="1" smtClean="0">
                <a:solidFill>
                  <a:srgbClr val="000000"/>
                </a:solidFill>
                <a:latin typeface="Tw Cen MT" panose="020B0602020104020603" pitchFamily="34" charset="0"/>
                <a:cs typeface="Times New Roman" pitchFamily="18" charset="0"/>
              </a:rPr>
              <a:t>Cuirrín</a:t>
            </a:r>
            <a:r>
              <a:rPr lang="ga-IE" dirty="0" smtClean="0">
                <a:solidFill>
                  <a:srgbClr val="000000"/>
                </a:solidFill>
                <a:latin typeface="Tw Cen MT" panose="020B0602020104020603" pitchFamily="34" charset="0"/>
                <a:cs typeface="Times New Roman" pitchFamily="18" charset="0"/>
              </a:rPr>
              <a:t>. Faisnéiseoir: </a:t>
            </a:r>
            <a:r>
              <a:rPr lang="en-US" dirty="0" smtClean="0">
                <a:solidFill>
                  <a:srgbClr val="000000"/>
                </a:solidFill>
                <a:latin typeface="Tw Cen MT" panose="020B0602020104020603" pitchFamily="34" charset="0"/>
                <a:cs typeface="Times New Roman" pitchFamily="18" charset="0"/>
              </a:rPr>
              <a:t>Pádraig Ó </a:t>
            </a:r>
            <a:r>
              <a:rPr lang="en-US" dirty="0" err="1" smtClean="0">
                <a:solidFill>
                  <a:srgbClr val="000000"/>
                </a:solidFill>
                <a:latin typeface="Tw Cen MT" panose="020B0602020104020603" pitchFamily="34" charset="0"/>
                <a:cs typeface="Times New Roman" pitchFamily="18" charset="0"/>
              </a:rPr>
              <a:t>Cuirrín</a:t>
            </a:r>
            <a:r>
              <a:rPr lang="ga-IE" dirty="0" smtClean="0">
                <a:solidFill>
                  <a:srgbClr val="000000"/>
                </a:solidFill>
                <a:latin typeface="Tw Cen MT" panose="020B0602020104020603" pitchFamily="34" charset="0"/>
                <a:cs typeface="Times New Roman" pitchFamily="18" charset="0"/>
              </a:rPr>
              <a:t>, Baile </a:t>
            </a:r>
            <a:r>
              <a:rPr lang="en-US" dirty="0" err="1" smtClean="0">
                <a:solidFill>
                  <a:srgbClr val="000000"/>
                </a:solidFill>
                <a:latin typeface="Tw Cen MT" panose="020B0602020104020603" pitchFamily="34" charset="0"/>
                <a:cs typeface="Times New Roman" pitchFamily="18" charset="0"/>
              </a:rPr>
              <a:t>na</a:t>
            </a:r>
            <a:r>
              <a:rPr lang="en-US" dirty="0" smtClean="0">
                <a:solidFill>
                  <a:srgbClr val="000000"/>
                </a:solidFill>
                <a:latin typeface="Tw Cen MT" panose="020B0602020104020603" pitchFamily="34" charset="0"/>
                <a:cs typeface="Times New Roman" pitchFamily="18" charset="0"/>
              </a:rPr>
              <a:t> </a:t>
            </a:r>
            <a:r>
              <a:rPr lang="en-US" dirty="0" err="1" smtClean="0">
                <a:solidFill>
                  <a:srgbClr val="000000"/>
                </a:solidFill>
                <a:latin typeface="Tw Cen MT" panose="020B0602020104020603" pitchFamily="34" charset="0"/>
                <a:cs typeface="Times New Roman" pitchFamily="18" charset="0"/>
              </a:rPr>
              <a:t>Móna</a:t>
            </a:r>
            <a:r>
              <a:rPr lang="ga-IE" dirty="0" smtClean="0">
                <a:solidFill>
                  <a:srgbClr val="000000"/>
                </a:solidFill>
                <a:latin typeface="Tw Cen MT" panose="020B0602020104020603" pitchFamily="34" charset="0"/>
                <a:cs typeface="Times New Roman" pitchFamily="18" charset="0"/>
              </a:rPr>
              <a:t>, Co. Phort Láirge. © Cnuasach Bhéaloideas Éireann, UCD.</a:t>
            </a:r>
          </a:p>
          <a:p>
            <a:r>
              <a:rPr lang="ga-IE" dirty="0" smtClean="0">
                <a:solidFill>
                  <a:srgbClr val="000000"/>
                </a:solidFill>
                <a:latin typeface="Tw Cen MT" panose="020B0602020104020603" pitchFamily="34" charset="0"/>
                <a:cs typeface="Times New Roman" pitchFamily="18" charset="0"/>
              </a:rPr>
              <a:t>Le caoinchead ó Leabharlann Náisiúnta na hÉireann:</a:t>
            </a:r>
            <a:r>
              <a:rPr lang="en-US" dirty="0" smtClean="0">
                <a:solidFill>
                  <a:srgbClr val="000000"/>
                </a:solidFill>
                <a:latin typeface="Tw Cen MT" panose="020B0602020104020603" pitchFamily="34" charset="0"/>
                <a:cs typeface="Times New Roman" pitchFamily="18" charset="0"/>
              </a:rPr>
              <a:t> MS 13,959/7, NPA DHYC, KE 77</a:t>
            </a:r>
            <a:r>
              <a:rPr lang="ga-IE" dirty="0" smtClean="0">
                <a:solidFill>
                  <a:srgbClr val="000000"/>
                </a:solidFill>
                <a:latin typeface="Tw Cen MT" panose="020B0602020104020603" pitchFamily="34" charset="0"/>
                <a:cs typeface="Times New Roman" pitchFamily="18" charset="0"/>
              </a:rPr>
              <a:t>. © Leabharlann Náisiúnta na hÉireann.</a:t>
            </a:r>
            <a:endParaRPr lang="en-US" dirty="0" smtClean="0">
              <a:solidFill>
                <a:srgbClr val="000000"/>
              </a:solidFill>
              <a:latin typeface="Tw Cen MT" panose="020B0602020104020603" pitchFamily="34" charset="0"/>
              <a:cs typeface="Times New Roman" pitchFamily="18" charset="0"/>
            </a:endParaRPr>
          </a:p>
          <a:p>
            <a:r>
              <a:rPr lang="en-US" dirty="0">
                <a:solidFill>
                  <a:srgbClr val="000000"/>
                </a:solidFill>
                <a:latin typeface="Tw Cen MT" panose="020B0602020104020603" pitchFamily="34" charset="0"/>
                <a:cs typeface="Times New Roman" pitchFamily="18" charset="0"/>
              </a:rPr>
              <a:t>IRELAND - CIRCA 1944: A postage stamp printed in Ireland represents Michael </a:t>
            </a:r>
            <a:r>
              <a:rPr lang="en-US" dirty="0" err="1">
                <a:solidFill>
                  <a:srgbClr val="000000"/>
                </a:solidFill>
                <a:latin typeface="Tw Cen MT" panose="020B0602020104020603" pitchFamily="34" charset="0"/>
                <a:cs typeface="Times New Roman" pitchFamily="18" charset="0"/>
              </a:rPr>
              <a:t>O'Clery</a:t>
            </a:r>
            <a:r>
              <a:rPr lang="en-US" dirty="0">
                <a:solidFill>
                  <a:srgbClr val="000000"/>
                </a:solidFill>
                <a:latin typeface="Tw Cen MT" panose="020B0602020104020603" pitchFamily="34" charset="0"/>
                <a:cs typeface="Times New Roman" pitchFamily="18" charset="0"/>
              </a:rPr>
              <a:t> and has the inscription - To the glory of God and the glory of Ireland circa </a:t>
            </a:r>
            <a:r>
              <a:rPr lang="en-US" dirty="0" smtClean="0">
                <a:solidFill>
                  <a:srgbClr val="000000"/>
                </a:solidFill>
                <a:latin typeface="Tw Cen MT" panose="020B0602020104020603" pitchFamily="34" charset="0"/>
                <a:cs typeface="Times New Roman" pitchFamily="18" charset="0"/>
              </a:rPr>
              <a:t>1944</a:t>
            </a:r>
            <a:r>
              <a:rPr lang="en-US" dirty="0">
                <a:solidFill>
                  <a:srgbClr val="000000"/>
                </a:solidFill>
                <a:latin typeface="Tw Cen MT" panose="020B0602020104020603" pitchFamily="34" charset="0"/>
                <a:cs typeface="Times New Roman" pitchFamily="18" charset="0"/>
              </a:rPr>
              <a:t>. </a:t>
            </a:r>
            <a:r>
              <a:rPr lang="en-US" dirty="0" err="1">
                <a:solidFill>
                  <a:srgbClr val="000000"/>
                </a:solidFill>
                <a:latin typeface="Tw Cen MT" panose="020B0602020104020603" pitchFamily="34" charset="0"/>
                <a:cs typeface="Times New Roman" pitchFamily="18" charset="0"/>
              </a:rPr>
              <a:t>IgorGolovniov</a:t>
            </a:r>
            <a:r>
              <a:rPr lang="en-US" dirty="0">
                <a:solidFill>
                  <a:srgbClr val="000000"/>
                </a:solidFill>
                <a:latin typeface="Tw Cen MT" panose="020B0602020104020603" pitchFamily="34" charset="0"/>
                <a:cs typeface="Times New Roman" pitchFamily="18" charset="0"/>
              </a:rPr>
              <a:t> / Shutterstock.com</a:t>
            </a:r>
            <a:endParaRPr lang="ga-IE" dirty="0" smtClean="0">
              <a:solidFill>
                <a:srgbClr val="000000"/>
              </a:solidFill>
              <a:latin typeface="Tw Cen MT" panose="020B0602020104020603" pitchFamily="34" charset="0"/>
              <a:cs typeface="Times New Roman" pitchFamily="18" charset="0"/>
            </a:endParaRPr>
          </a:p>
          <a:p>
            <a:r>
              <a:rPr lang="en-US" dirty="0" smtClean="0">
                <a:latin typeface="Tw Cen MT" panose="020B0602020104020603" pitchFamily="34" charset="0"/>
              </a:rPr>
              <a:t>KILMALKEDAR </a:t>
            </a:r>
            <a:r>
              <a:rPr lang="en-US" dirty="0">
                <a:latin typeface="Tw Cen MT" panose="020B0602020104020603" pitchFamily="34" charset="0"/>
              </a:rPr>
              <a:t>- AUGUST 17 : Ogham stone on 17 August 2016 at </a:t>
            </a:r>
            <a:r>
              <a:rPr lang="en-US" dirty="0" err="1">
                <a:latin typeface="Tw Cen MT" panose="020B0602020104020603" pitchFamily="34" charset="0"/>
              </a:rPr>
              <a:t>Kilmalkedar</a:t>
            </a:r>
            <a:r>
              <a:rPr lang="en-US" dirty="0">
                <a:latin typeface="Tw Cen MT" panose="020B0602020104020603" pitchFamily="34" charset="0"/>
              </a:rPr>
              <a:t>, Ireland. Ogham is the ancient Gaelic writing system</a:t>
            </a:r>
            <a:r>
              <a:rPr lang="en-US" dirty="0" smtClean="0">
                <a:latin typeface="Tw Cen MT" panose="020B0602020104020603" pitchFamily="34" charset="0"/>
              </a:rPr>
              <a:t>. </a:t>
            </a:r>
            <a:r>
              <a:rPr lang="ga-IE" dirty="0" err="1">
                <a:latin typeface="Tw Cen MT" panose="020B0602020104020603" pitchFamily="34" charset="0"/>
              </a:rPr>
              <a:t>Attila</a:t>
            </a:r>
            <a:r>
              <a:rPr lang="ga-IE" dirty="0">
                <a:latin typeface="Tw Cen MT" panose="020B0602020104020603" pitchFamily="34" charset="0"/>
              </a:rPr>
              <a:t> </a:t>
            </a:r>
            <a:r>
              <a:rPr lang="en-US" dirty="0" smtClean="0">
                <a:latin typeface="Tw Cen MT" panose="020B0602020104020603" pitchFamily="34" charset="0"/>
              </a:rPr>
              <a:t>J</a:t>
            </a:r>
            <a:r>
              <a:rPr lang="ga-IE" dirty="0" smtClean="0">
                <a:latin typeface="Tw Cen MT" panose="020B0602020104020603" pitchFamily="34" charset="0"/>
              </a:rPr>
              <a:t>ANDI</a:t>
            </a:r>
            <a:r>
              <a:rPr lang="en-US" dirty="0" smtClean="0">
                <a:latin typeface="Tw Cen MT" panose="020B0602020104020603" pitchFamily="34" charset="0"/>
              </a:rPr>
              <a:t> </a:t>
            </a:r>
            <a:r>
              <a:rPr lang="ga-IE" dirty="0" smtClean="0">
                <a:latin typeface="Tw Cen MT" panose="020B0602020104020603" pitchFamily="34" charset="0"/>
              </a:rPr>
              <a:t>/</a:t>
            </a:r>
            <a:r>
              <a:rPr lang="en-US" dirty="0" smtClean="0">
                <a:latin typeface="Tw Cen MT" panose="020B0602020104020603" pitchFamily="34" charset="0"/>
              </a:rPr>
              <a:t> </a:t>
            </a:r>
            <a:r>
              <a:rPr lang="ga-IE" dirty="0" smtClean="0">
                <a:latin typeface="Tw Cen MT" panose="020B0602020104020603" pitchFamily="34" charset="0"/>
              </a:rPr>
              <a:t>Shutterstock.com</a:t>
            </a:r>
            <a:endParaRPr lang="en-US" dirty="0">
              <a:latin typeface="Tw Cen MT" panose="020B0602020104020603" pitchFamily="34" charset="0"/>
            </a:endParaRPr>
          </a:p>
          <a:p>
            <a:endParaRPr lang="ga-IE" dirty="0" smtClean="0">
              <a:solidFill>
                <a:srgbClr val="000000"/>
              </a:solidFill>
              <a:latin typeface="Tw Cen MT" panose="020B0602020104020603" pitchFamily="34" charset="0"/>
              <a:cs typeface="Times New Roman" pitchFamily="18" charset="0"/>
            </a:endParaRPr>
          </a:p>
          <a:p>
            <a:r>
              <a:rPr lang="ga-IE" dirty="0" smtClean="0">
                <a:solidFill>
                  <a:srgbClr val="000000"/>
                </a:solidFill>
                <a:latin typeface="Tw Cen MT" panose="020B0602020104020603" pitchFamily="34" charset="0"/>
                <a:cs typeface="Times New Roman" pitchFamily="18" charset="0"/>
              </a:rPr>
              <a:t>Rinneadh gach iarracht teacht ar úinéir an chóipchirt i gcás na n‑íomhánna atá ar na sleamhnáin seo. Má rinneadh faillí ar aon bhealach ó thaobh cóipchirt de ba cheart d’úinéir an chóipchirt teagmháil a dhéanamh leis na foilsitheoirí. Beidh na foilsitheoirí lántoilteanach socruithe cuí a dhéanamh leis.</a:t>
            </a:r>
          </a:p>
          <a:p>
            <a:endParaRPr lang="ga-IE" dirty="0" smtClean="0">
              <a:solidFill>
                <a:srgbClr val="000000"/>
              </a:solidFill>
              <a:latin typeface="Tw Cen MT" panose="020B0602020104020603" pitchFamily="34" charset="0"/>
              <a:cs typeface="Times New Roman" pitchFamily="18" charset="0"/>
            </a:endParaRPr>
          </a:p>
          <a:p>
            <a:r>
              <a:rPr lang="ga-IE" dirty="0" smtClean="0">
                <a:solidFill>
                  <a:srgbClr val="000000"/>
                </a:solidFill>
                <a:latin typeface="Tw Cen MT" panose="020B0602020104020603" pitchFamily="34" charset="0"/>
                <a:cs typeface="Times New Roman" pitchFamily="18" charset="0"/>
              </a:rPr>
              <a:t>© Foras na Gaeilge, 201</a:t>
            </a:r>
            <a:r>
              <a:rPr lang="en-US" dirty="0" smtClean="0">
                <a:solidFill>
                  <a:srgbClr val="000000"/>
                </a:solidFill>
                <a:latin typeface="Tw Cen MT" panose="020B0602020104020603" pitchFamily="34" charset="0"/>
                <a:cs typeface="Times New Roman" pitchFamily="18" charset="0"/>
              </a:rPr>
              <a:t>9</a:t>
            </a:r>
            <a:endParaRPr lang="ga-IE" dirty="0" smtClean="0">
              <a:solidFill>
                <a:srgbClr val="000000"/>
              </a:solidFill>
              <a:latin typeface="Tw Cen MT" panose="020B0602020104020603" pitchFamily="34" charset="0"/>
              <a:cs typeface="Times New Roman" pitchFamily="18" charset="0"/>
            </a:endParaRPr>
          </a:p>
          <a:p>
            <a:endParaRPr lang="ga-IE" dirty="0" smtClean="0">
              <a:solidFill>
                <a:srgbClr val="000000"/>
              </a:solidFill>
              <a:latin typeface="Tw Cen MT" panose="020B0602020104020603" pitchFamily="34" charset="0"/>
              <a:cs typeface="Times New Roman" pitchFamily="18" charset="0"/>
            </a:endParaRPr>
          </a:p>
          <a:p>
            <a:r>
              <a:rPr lang="ga-IE" dirty="0" smtClean="0">
                <a:solidFill>
                  <a:srgbClr val="000000"/>
                </a:solidFill>
                <a:latin typeface="Tw Cen MT" panose="020B0602020104020603" pitchFamily="34" charset="0"/>
                <a:cs typeface="Times New Roman" pitchFamily="18" charset="0"/>
              </a:rPr>
              <a:t>An Gúm, </a:t>
            </a:r>
            <a:r>
              <a:rPr lang="en-US" dirty="0" err="1" smtClean="0">
                <a:solidFill>
                  <a:srgbClr val="000000"/>
                </a:solidFill>
                <a:latin typeface="Tw Cen MT" panose="020B0602020104020603" pitchFamily="34" charset="0"/>
                <a:cs typeface="Times New Roman" pitchFamily="18" charset="0"/>
              </a:rPr>
              <a:t>Foras</a:t>
            </a:r>
            <a:r>
              <a:rPr lang="en-US" dirty="0" smtClean="0">
                <a:solidFill>
                  <a:srgbClr val="000000"/>
                </a:solidFill>
                <a:latin typeface="Tw Cen MT" panose="020B0602020104020603" pitchFamily="34" charset="0"/>
                <a:cs typeface="Times New Roman" pitchFamily="18" charset="0"/>
              </a:rPr>
              <a:t> </a:t>
            </a:r>
            <a:r>
              <a:rPr lang="en-US" dirty="0" err="1" smtClean="0">
                <a:solidFill>
                  <a:srgbClr val="000000"/>
                </a:solidFill>
                <a:latin typeface="Tw Cen MT" panose="020B0602020104020603" pitchFamily="34" charset="0"/>
                <a:cs typeface="Times New Roman" pitchFamily="18" charset="0"/>
              </a:rPr>
              <a:t>na</a:t>
            </a:r>
            <a:r>
              <a:rPr lang="en-US" dirty="0" smtClean="0">
                <a:solidFill>
                  <a:srgbClr val="000000"/>
                </a:solidFill>
                <a:latin typeface="Tw Cen MT" panose="020B0602020104020603" pitchFamily="34" charset="0"/>
                <a:cs typeface="Times New Roman" pitchFamily="18" charset="0"/>
              </a:rPr>
              <a:t> </a:t>
            </a:r>
            <a:r>
              <a:rPr lang="en-US" dirty="0" err="1" smtClean="0">
                <a:solidFill>
                  <a:srgbClr val="000000"/>
                </a:solidFill>
                <a:latin typeface="Tw Cen MT" panose="020B0602020104020603" pitchFamily="34" charset="0"/>
                <a:cs typeface="Times New Roman" pitchFamily="18" charset="0"/>
              </a:rPr>
              <a:t>Gaeilge</a:t>
            </a:r>
            <a:r>
              <a:rPr lang="en-US" dirty="0" smtClean="0">
                <a:solidFill>
                  <a:srgbClr val="000000"/>
                </a:solidFill>
                <a:latin typeface="Tw Cen MT" panose="020B0602020104020603" pitchFamily="34" charset="0"/>
                <a:cs typeface="Times New Roman" pitchFamily="18" charset="0"/>
              </a:rPr>
              <a:t>, </a:t>
            </a:r>
            <a:r>
              <a:rPr lang="ga-IE" dirty="0" smtClean="0">
                <a:solidFill>
                  <a:srgbClr val="000000"/>
                </a:solidFill>
                <a:latin typeface="Tw Cen MT" panose="020B0602020104020603" pitchFamily="34" charset="0"/>
                <a:cs typeface="Times New Roman" pitchFamily="18" charset="0"/>
              </a:rPr>
              <a:t>63-66 Sráid </a:t>
            </a:r>
            <a:r>
              <a:rPr lang="ga-IE" dirty="0" err="1" smtClean="0">
                <a:solidFill>
                  <a:srgbClr val="000000"/>
                </a:solidFill>
                <a:latin typeface="Tw Cen MT" panose="020B0602020104020603" pitchFamily="34" charset="0"/>
                <a:cs typeface="Times New Roman" pitchFamily="18" charset="0"/>
              </a:rPr>
              <a:t>Amiens</a:t>
            </a:r>
            <a:r>
              <a:rPr lang="ga-IE" dirty="0" smtClean="0">
                <a:solidFill>
                  <a:srgbClr val="000000"/>
                </a:solidFill>
                <a:latin typeface="Tw Cen MT" panose="020B0602020104020603" pitchFamily="34" charset="0"/>
                <a:cs typeface="Times New Roman" pitchFamily="18" charset="0"/>
              </a:rPr>
              <a:t>, Baile Átha Cliath 1</a:t>
            </a:r>
          </a:p>
        </p:txBody>
      </p:sp>
    </p:spTree>
    <p:extLst>
      <p:ext uri="{BB962C8B-B14F-4D97-AF65-F5344CB8AC3E}">
        <p14:creationId xmlns:p14="http://schemas.microsoft.com/office/powerpoint/2010/main" val="33078197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úpa 4"/>
          <p:cNvGrpSpPr/>
          <p:nvPr/>
        </p:nvGrpSpPr>
        <p:grpSpPr>
          <a:xfrm>
            <a:off x="-1" y="-1"/>
            <a:ext cx="12192001" cy="6858001"/>
            <a:chOff x="-1" y="-1"/>
            <a:chExt cx="12192001" cy="6858001"/>
          </a:xfrm>
        </p:grpSpPr>
        <p:pic>
          <p:nvPicPr>
            <p:cNvPr id="6" name="Picture 2" descr="R:\An Gum\Ginearalta\Féach Thart\FÉACH THART - R6\Stair - FT R6\Sleamhnáin - FT - Stair - R6\Íomhánna - Sleamhnáin - FT Stair - R6\Ceannach - Sleamhnáin - FT Stair - R6\09 Stair na Gaeilge_Shutterstock\shutterstock_93543853 [Converted].jpg"/>
            <p:cNvPicPr>
              <a:picLocks noChangeAspect="1" noChangeArrowheads="1"/>
            </p:cNvPicPr>
            <p:nvPr/>
          </p:nvPicPr>
          <p:blipFill rotWithShape="1">
            <a:blip r:embed="rId3" cstate="email">
              <a:duotone>
                <a:schemeClr val="accent1">
                  <a:shade val="45000"/>
                  <a:satMod val="135000"/>
                </a:schemeClr>
                <a:prstClr val="white"/>
              </a:duotone>
              <a:extLst>
                <a:ext uri="{28A0092B-C50C-407E-A947-70E740481C1C}">
                  <a14:useLocalDpi xmlns:a14="http://schemas.microsoft.com/office/drawing/2010/main"/>
                </a:ext>
              </a:extLst>
            </a:blip>
            <a:srcRect l="3556" t="4101" r="3346" b="3814"/>
            <a:stretch/>
          </p:blipFill>
          <p:spPr bwMode="auto">
            <a:xfrm>
              <a:off x="-1" y="-1"/>
              <a:ext cx="12192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p:nvPr/>
          </p:nvSpPr>
          <p:spPr>
            <a:xfrm>
              <a:off x="426721" y="304740"/>
              <a:ext cx="11338560" cy="6147580"/>
            </a:xfrm>
            <a:prstGeom prst="rect">
              <a:avLst/>
            </a:prstGeom>
            <a:solidFill>
              <a:schemeClr val="bg1">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https://cnag.ie/en/2016-commemoration/an-claidheamh-soluis-online.html</a:t>
              </a:r>
            </a:p>
          </p:txBody>
        </p:sp>
      </p:grpSp>
      <p:pic>
        <p:nvPicPr>
          <p:cNvPr id="3" name="Picture 4"/>
          <p:cNvPicPr>
            <a:picLocks noChangeAspect="1" noChangeArrowheads="1"/>
          </p:cNvPicPr>
          <p:nvPr/>
        </p:nvPicPr>
        <p:blipFill>
          <a:blip r:embed="rId4"/>
          <a:srcRect/>
          <a:stretch>
            <a:fillRect/>
          </a:stretch>
        </p:blipFill>
        <p:spPr bwMode="auto">
          <a:xfrm>
            <a:off x="4351873" y="2809256"/>
            <a:ext cx="3319587" cy="628650"/>
          </a:xfrm>
          <a:prstGeom prst="rect">
            <a:avLst/>
          </a:prstGeom>
          <a:noFill/>
          <a:ln w="9525">
            <a:noFill/>
            <a:miter lim="800000"/>
            <a:headEnd/>
            <a:tailEnd/>
          </a:ln>
        </p:spPr>
      </p:pic>
    </p:spTree>
    <p:extLst>
      <p:ext uri="{BB962C8B-B14F-4D97-AF65-F5344CB8AC3E}">
        <p14:creationId xmlns:p14="http://schemas.microsoft.com/office/powerpoint/2010/main" val="35472041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úpa 40"/>
          <p:cNvGrpSpPr/>
          <p:nvPr/>
        </p:nvGrpSpPr>
        <p:grpSpPr>
          <a:xfrm>
            <a:off x="-12001" y="0"/>
            <a:ext cx="12192001" cy="6858001"/>
            <a:chOff x="-1" y="-1"/>
            <a:chExt cx="12192001" cy="6858001"/>
          </a:xfrm>
        </p:grpSpPr>
        <p:pic>
          <p:nvPicPr>
            <p:cNvPr id="42" name="Picture 2" descr="R:\An Gum\Ginearalta\Féach Thart\FÉACH THART - R6\Stair - FT R6\Sleamhnáin - FT - Stair - R6\Íomhánna - Sleamhnáin - FT Stair - R6\Ceannach - Sleamhnáin - FT Stair - R6\09 Stair na Gaeilge_Shutterstock\shutterstock_93543853 [Converted].jpg"/>
            <p:cNvPicPr>
              <a:picLocks noChangeAspect="1" noChangeArrowheads="1"/>
            </p:cNvPicPr>
            <p:nvPr/>
          </p:nvPicPr>
          <p:blipFill rotWithShape="1">
            <a:blip r:embed="rId2" cstate="email">
              <a:duotone>
                <a:schemeClr val="accent1">
                  <a:shade val="45000"/>
                  <a:satMod val="135000"/>
                </a:schemeClr>
                <a:prstClr val="white"/>
              </a:duotone>
              <a:extLst>
                <a:ext uri="{28A0092B-C50C-407E-A947-70E740481C1C}">
                  <a14:useLocalDpi xmlns:a14="http://schemas.microsoft.com/office/drawing/2010/main"/>
                </a:ext>
              </a:extLst>
            </a:blip>
            <a:srcRect l="3556" t="4101" r="3346" b="3814"/>
            <a:stretch/>
          </p:blipFill>
          <p:spPr bwMode="auto">
            <a:xfrm>
              <a:off x="-1" y="-1"/>
              <a:ext cx="12192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2"/>
            <p:cNvSpPr/>
            <p:nvPr/>
          </p:nvSpPr>
          <p:spPr>
            <a:xfrm>
              <a:off x="426721" y="304740"/>
              <a:ext cx="11338560" cy="6147580"/>
            </a:xfrm>
            <a:prstGeom prst="rect">
              <a:avLst/>
            </a:prstGeom>
            <a:solidFill>
              <a:schemeClr val="bg1">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ga-IE" dirty="0" smtClean="0"/>
                <a:t>https://cnag.ie/en/2016-commemoration/an-claidheamh-soluis-online.html</a:t>
              </a:r>
              <a:endParaRPr lang="ga-IE" dirty="0"/>
            </a:p>
          </p:txBody>
        </p:sp>
      </p:grpSp>
      <p:sp>
        <p:nvSpPr>
          <p:cNvPr id="18" name="TextBox 17"/>
          <p:cNvSpPr txBox="1"/>
          <p:nvPr/>
        </p:nvSpPr>
        <p:spPr>
          <a:xfrm>
            <a:off x="1074957" y="676048"/>
            <a:ext cx="5250013" cy="1569660"/>
          </a:xfrm>
          <a:prstGeom prst="rect">
            <a:avLst/>
          </a:prstGeom>
          <a:noFill/>
        </p:spPr>
        <p:txBody>
          <a:bodyPr wrap="square" rtlCol="0">
            <a:spAutoFit/>
          </a:bodyPr>
          <a:lstStyle/>
          <a:p>
            <a:r>
              <a:rPr lang="ga-IE" sz="2400" dirty="0" smtClean="0">
                <a:latin typeface="Tw Cen MT" panose="020B0602020104020603" pitchFamily="34" charset="0"/>
              </a:rPr>
              <a:t>Tá an Ghaeilge á labhairt in Éirinn </a:t>
            </a:r>
            <a:br>
              <a:rPr lang="ga-IE" sz="2400" dirty="0" smtClean="0">
                <a:latin typeface="Tw Cen MT" panose="020B0602020104020603" pitchFamily="34" charset="0"/>
              </a:rPr>
            </a:br>
            <a:r>
              <a:rPr lang="ga-IE" sz="2400" dirty="0" smtClean="0">
                <a:latin typeface="Tw Cen MT" panose="020B0602020104020603" pitchFamily="34" charset="0"/>
              </a:rPr>
              <a:t>le breis agus dhá mhíle bliain. Is teanga Cheilteach í. Is iad na Ceiltigh a thug </a:t>
            </a:r>
            <a:br>
              <a:rPr lang="ga-IE" sz="2400" dirty="0" smtClean="0">
                <a:latin typeface="Tw Cen MT" panose="020B0602020104020603" pitchFamily="34" charset="0"/>
              </a:rPr>
            </a:br>
            <a:r>
              <a:rPr lang="ga-IE" sz="2400" dirty="0" smtClean="0">
                <a:latin typeface="Tw Cen MT" panose="020B0602020104020603" pitchFamily="34" charset="0"/>
              </a:rPr>
              <a:t>an Ghaeilge go hÉirinn.  </a:t>
            </a:r>
            <a:endParaRPr lang="ga-IE" sz="2400" dirty="0">
              <a:latin typeface="Tw Cen MT" panose="020B0602020104020603" pitchFamily="34" charset="0"/>
            </a:endParaRPr>
          </a:p>
        </p:txBody>
      </p:sp>
      <p:sp>
        <p:nvSpPr>
          <p:cNvPr id="20" name="TextBox 53"/>
          <p:cNvSpPr txBox="1">
            <a:spLocks noChangeArrowheads="1"/>
          </p:cNvSpPr>
          <p:nvPr/>
        </p:nvSpPr>
        <p:spPr bwMode="auto">
          <a:xfrm>
            <a:off x="1078833" y="2466641"/>
            <a:ext cx="5372485" cy="1200329"/>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ga-IE" sz="2400" dirty="0" smtClean="0">
                <a:latin typeface="Tw Cen MT" panose="020B0602020104020603" pitchFamily="34" charset="0"/>
              </a:rPr>
              <a:t>Ba í an Ghaeilge an phríomhtheanga labhartha in Éirinn ó aimsir na gCeilteach suas go dtí tús an 19ú haois.</a:t>
            </a:r>
            <a:endParaRPr lang="ga-IE" sz="2400" dirty="0">
              <a:latin typeface="Tw Cen MT" panose="020B0602020104020603" pitchFamily="34" charset="0"/>
            </a:endParaRPr>
          </a:p>
        </p:txBody>
      </p:sp>
      <p:grpSp>
        <p:nvGrpSpPr>
          <p:cNvPr id="22" name="Group 21"/>
          <p:cNvGrpSpPr>
            <a:grpSpLocks/>
          </p:cNvGrpSpPr>
          <p:nvPr/>
        </p:nvGrpSpPr>
        <p:grpSpPr bwMode="auto">
          <a:xfrm>
            <a:off x="553466" y="3667469"/>
            <a:ext cx="3384000" cy="1133336"/>
            <a:chOff x="671518" y="2141978"/>
            <a:chExt cx="4582970" cy="2014873"/>
          </a:xfrm>
          <a:solidFill>
            <a:schemeClr val="bg2">
              <a:lumMod val="75000"/>
            </a:schemeClr>
          </a:solidFill>
        </p:grpSpPr>
        <p:sp>
          <p:nvSpPr>
            <p:cNvPr id="23" name="Rectangle 22"/>
            <p:cNvSpPr>
              <a:spLocks/>
            </p:cNvSpPr>
            <p:nvPr/>
          </p:nvSpPr>
          <p:spPr>
            <a:xfrm>
              <a:off x="1646618" y="2876817"/>
              <a:ext cx="3607870" cy="1280034"/>
            </a:xfrm>
            <a:prstGeom prst="rect">
              <a:avLst/>
            </a:prstGeom>
            <a:solidFill>
              <a:schemeClr val="accent1">
                <a:lumMod val="60000"/>
                <a:lumOff val="4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216000" anchor="ctr"/>
            <a:lstStyle/>
            <a:p>
              <a:pPr>
                <a:defRPr/>
              </a:pPr>
              <a:r>
                <a:rPr lang="ga-IE" dirty="0" err="1" smtClean="0">
                  <a:solidFill>
                    <a:schemeClr val="tx1"/>
                  </a:solidFill>
                  <a:latin typeface="Arial" panose="020B0604020202020204" pitchFamily="34" charset="0"/>
                  <a:cs typeface="Arial" panose="020B0604020202020204" pitchFamily="34" charset="0"/>
                </a:rPr>
                <a:t>Cérbh</a:t>
              </a:r>
              <a:r>
                <a:rPr lang="ga-IE" dirty="0" smtClean="0">
                  <a:solidFill>
                    <a:schemeClr val="tx1"/>
                  </a:solidFill>
                  <a:latin typeface="Arial" panose="020B0604020202020204" pitchFamily="34" charset="0"/>
                  <a:cs typeface="Arial" panose="020B0604020202020204" pitchFamily="34" charset="0"/>
                </a:rPr>
                <a:t> iad na Ceiltigh?</a:t>
              </a:r>
              <a:endParaRPr lang="ga-IE" dirty="0">
                <a:solidFill>
                  <a:schemeClr val="tx1"/>
                </a:solidFill>
                <a:latin typeface="Arial" panose="020B0604020202020204" pitchFamily="34" charset="0"/>
                <a:cs typeface="Arial" panose="020B0604020202020204" pitchFamily="34" charset="0"/>
              </a:endParaRPr>
            </a:p>
          </p:txBody>
        </p:sp>
        <p:sp>
          <p:nvSpPr>
            <p:cNvPr id="24" name="Oval 23"/>
            <p:cNvSpPr/>
            <p:nvPr/>
          </p:nvSpPr>
          <p:spPr>
            <a:xfrm>
              <a:off x="671518" y="2141978"/>
              <a:ext cx="975100" cy="1280034"/>
            </a:xfrm>
            <a:prstGeom prst="ellipse">
              <a:avLst/>
            </a:prstGeom>
            <a:solidFill>
              <a:schemeClr val="accent1">
                <a:lumMod val="60000"/>
                <a:lumOff val="4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4400" b="1" dirty="0" smtClean="0"/>
                <a:t>?</a:t>
              </a:r>
              <a:endParaRPr lang="ga-IE" sz="4400" b="1" dirty="0"/>
            </a:p>
          </p:txBody>
        </p:sp>
      </p:grpSp>
      <p:pic>
        <p:nvPicPr>
          <p:cNvPr id="28" name="Picture 27"/>
          <p:cNvPicPr>
            <a:picLocks noChangeAspect="1" noChangeArrowheads="1"/>
          </p:cNvPicPr>
          <p:nvPr/>
        </p:nvPicPr>
        <p:blipFill>
          <a:blip r:embed="rId3"/>
          <a:srcRect/>
          <a:stretch>
            <a:fillRect/>
          </a:stretch>
        </p:blipFill>
        <p:spPr bwMode="auto">
          <a:xfrm>
            <a:off x="7406065" y="717169"/>
            <a:ext cx="3213100" cy="3670300"/>
          </a:xfrm>
          <a:prstGeom prst="rect">
            <a:avLst/>
          </a:prstGeom>
          <a:noFill/>
          <a:ln w="9525">
            <a:noFill/>
            <a:miter lim="800000"/>
            <a:headEnd/>
            <a:tailEnd/>
          </a:ln>
        </p:spPr>
      </p:pic>
      <p:grpSp>
        <p:nvGrpSpPr>
          <p:cNvPr id="35" name="Grúpa 1"/>
          <p:cNvGrpSpPr/>
          <p:nvPr/>
        </p:nvGrpSpPr>
        <p:grpSpPr>
          <a:xfrm>
            <a:off x="684000" y="5495925"/>
            <a:ext cx="10800000" cy="1032064"/>
            <a:chOff x="-1295546" y="2056071"/>
            <a:chExt cx="11150733" cy="1032064"/>
          </a:xfrm>
        </p:grpSpPr>
        <p:sp>
          <p:nvSpPr>
            <p:cNvPr id="48" name="Rectangle 15"/>
            <p:cNvSpPr>
              <a:spLocks noChangeArrowheads="1"/>
            </p:cNvSpPr>
            <p:nvPr/>
          </p:nvSpPr>
          <p:spPr bwMode="auto">
            <a:xfrm>
              <a:off x="600079" y="2752146"/>
              <a:ext cx="645920" cy="335989"/>
            </a:xfrm>
            <a:prstGeom prst="rect">
              <a:avLst/>
            </a:prstGeom>
            <a:noFill/>
            <a:ln w="12700">
              <a:noFill/>
              <a:miter lim="800000"/>
              <a:headEnd/>
              <a:tailEnd/>
            </a:ln>
          </p:spPr>
          <p:txBody>
            <a:bodyPr wrap="square" lIns="90488" tIns="44450" rIns="90488" bIns="44450">
              <a:spAutoFit/>
            </a:bodyPr>
            <a:lstStyle/>
            <a:p>
              <a:r>
                <a:rPr lang="en-US" sz="1600" b="1" dirty="0" smtClean="0">
                  <a:solidFill>
                    <a:srgbClr val="FF0000"/>
                  </a:solidFill>
                </a:rPr>
                <a:t>1500</a:t>
              </a:r>
              <a:endParaRPr lang="en-US" sz="1600" b="1" dirty="0">
                <a:solidFill>
                  <a:srgbClr val="FF0000"/>
                </a:solidFill>
              </a:endParaRPr>
            </a:p>
          </p:txBody>
        </p:sp>
        <p:sp>
          <p:nvSpPr>
            <p:cNvPr id="49" name="Rectangle 16"/>
            <p:cNvSpPr>
              <a:spLocks noChangeArrowheads="1"/>
            </p:cNvSpPr>
            <p:nvPr/>
          </p:nvSpPr>
          <p:spPr bwMode="auto">
            <a:xfrm>
              <a:off x="2904563" y="2752146"/>
              <a:ext cx="533136" cy="335989"/>
            </a:xfrm>
            <a:prstGeom prst="rect">
              <a:avLst/>
            </a:prstGeom>
            <a:noFill/>
            <a:ln w="12700">
              <a:noFill/>
              <a:miter lim="800000"/>
              <a:headEnd/>
              <a:tailEnd/>
            </a:ln>
          </p:spPr>
          <p:txBody>
            <a:bodyPr wrap="none" lIns="90488" tIns="44450" rIns="90488" bIns="44450">
              <a:spAutoFit/>
            </a:bodyPr>
            <a:lstStyle/>
            <a:p>
              <a:r>
                <a:rPr lang="en-US" sz="1600" b="1" dirty="0" smtClean="0">
                  <a:solidFill>
                    <a:srgbClr val="FF0000"/>
                  </a:solidFill>
                </a:rPr>
                <a:t>500</a:t>
              </a:r>
              <a:endParaRPr lang="en-US" sz="1600" b="1" dirty="0">
                <a:solidFill>
                  <a:srgbClr val="FF0000"/>
                </a:solidFill>
              </a:endParaRPr>
            </a:p>
          </p:txBody>
        </p:sp>
        <p:sp>
          <p:nvSpPr>
            <p:cNvPr id="50" name="Rectangle 17"/>
            <p:cNvSpPr>
              <a:spLocks noChangeArrowheads="1"/>
            </p:cNvSpPr>
            <p:nvPr/>
          </p:nvSpPr>
          <p:spPr bwMode="auto">
            <a:xfrm>
              <a:off x="5134710" y="2752146"/>
              <a:ext cx="533136" cy="335989"/>
            </a:xfrm>
            <a:prstGeom prst="rect">
              <a:avLst/>
            </a:prstGeom>
            <a:noFill/>
            <a:ln w="12700">
              <a:noFill/>
              <a:miter lim="800000"/>
              <a:headEnd/>
              <a:tailEnd/>
            </a:ln>
          </p:spPr>
          <p:txBody>
            <a:bodyPr wrap="none" lIns="90488" tIns="44450" rIns="90488" bIns="44450">
              <a:spAutoFit/>
            </a:bodyPr>
            <a:lstStyle/>
            <a:p>
              <a:r>
                <a:rPr lang="en-US" sz="1600" b="1" dirty="0" smtClean="0">
                  <a:solidFill>
                    <a:srgbClr val="FF0000"/>
                  </a:solidFill>
                </a:rPr>
                <a:t>500</a:t>
              </a:r>
              <a:endParaRPr lang="en-US" sz="1600" b="1" dirty="0">
                <a:solidFill>
                  <a:srgbClr val="FF0000"/>
                </a:solidFill>
              </a:endParaRPr>
            </a:p>
          </p:txBody>
        </p:sp>
        <p:sp>
          <p:nvSpPr>
            <p:cNvPr id="51" name="Rectangle 18"/>
            <p:cNvSpPr>
              <a:spLocks noChangeArrowheads="1"/>
            </p:cNvSpPr>
            <p:nvPr/>
          </p:nvSpPr>
          <p:spPr bwMode="auto">
            <a:xfrm>
              <a:off x="7327688" y="2752146"/>
              <a:ext cx="645284" cy="335989"/>
            </a:xfrm>
            <a:prstGeom prst="rect">
              <a:avLst/>
            </a:prstGeom>
            <a:noFill/>
            <a:ln w="12700">
              <a:noFill/>
              <a:miter lim="800000"/>
              <a:headEnd/>
              <a:tailEnd/>
            </a:ln>
          </p:spPr>
          <p:txBody>
            <a:bodyPr wrap="none" lIns="90488" tIns="44450" rIns="90488" bIns="44450">
              <a:spAutoFit/>
            </a:bodyPr>
            <a:lstStyle/>
            <a:p>
              <a:r>
                <a:rPr lang="en-US" sz="1600" b="1" dirty="0" smtClean="0">
                  <a:solidFill>
                    <a:srgbClr val="FF0000"/>
                  </a:solidFill>
                </a:rPr>
                <a:t>1500</a:t>
              </a:r>
              <a:endParaRPr lang="en-US" sz="1600" b="1" dirty="0">
                <a:solidFill>
                  <a:srgbClr val="FF0000"/>
                </a:solidFill>
              </a:endParaRPr>
            </a:p>
          </p:txBody>
        </p:sp>
        <p:sp>
          <p:nvSpPr>
            <p:cNvPr id="53" name="Rectangle 4"/>
            <p:cNvSpPr>
              <a:spLocks noChangeArrowheads="1"/>
            </p:cNvSpPr>
            <p:nvPr/>
          </p:nvSpPr>
          <p:spPr bwMode="auto">
            <a:xfrm>
              <a:off x="-1295546" y="2457388"/>
              <a:ext cx="11150733" cy="267395"/>
            </a:xfrm>
            <a:prstGeom prst="rect">
              <a:avLst/>
            </a:prstGeom>
            <a:solidFill>
              <a:srgbClr val="E5405D"/>
            </a:solidFill>
            <a:ln w="12700">
              <a:solidFill>
                <a:schemeClr val="tx1"/>
              </a:solidFill>
              <a:miter lim="800000"/>
              <a:headEnd/>
              <a:tailEnd/>
            </a:ln>
          </p:spPr>
          <p:txBody>
            <a:bodyPr wrap="none" anchor="ctr"/>
            <a:lstStyle/>
            <a:p>
              <a:endParaRPr lang="en-IE">
                <a:solidFill>
                  <a:srgbClr val="000000"/>
                </a:solidFill>
              </a:endParaRPr>
            </a:p>
          </p:txBody>
        </p:sp>
        <p:grpSp>
          <p:nvGrpSpPr>
            <p:cNvPr id="54" name="Grúpa 45"/>
            <p:cNvGrpSpPr/>
            <p:nvPr/>
          </p:nvGrpSpPr>
          <p:grpSpPr>
            <a:xfrm>
              <a:off x="934600" y="2056071"/>
              <a:ext cx="7805514" cy="763087"/>
              <a:chOff x="934600" y="2056071"/>
              <a:chExt cx="7805514" cy="763087"/>
            </a:xfrm>
          </p:grpSpPr>
          <p:sp>
            <p:nvSpPr>
              <p:cNvPr id="56" name="Line 6"/>
              <p:cNvSpPr>
                <a:spLocks noChangeShapeType="1"/>
              </p:cNvSpPr>
              <p:nvPr/>
            </p:nvSpPr>
            <p:spPr bwMode="auto">
              <a:xfrm>
                <a:off x="4279821" y="2056071"/>
                <a:ext cx="0" cy="763087"/>
              </a:xfrm>
              <a:prstGeom prst="line">
                <a:avLst/>
              </a:prstGeom>
              <a:noFill/>
              <a:ln w="12700">
                <a:solidFill>
                  <a:schemeClr val="tx1"/>
                </a:solidFill>
                <a:round/>
                <a:headEnd/>
                <a:tailEnd/>
              </a:ln>
            </p:spPr>
            <p:txBody>
              <a:bodyPr wrap="none" anchor="ctr"/>
              <a:lstStyle/>
              <a:p>
                <a:endParaRPr lang="ga-IE">
                  <a:solidFill>
                    <a:prstClr val="black"/>
                  </a:solidFill>
                </a:endParaRPr>
              </a:p>
            </p:txBody>
          </p:sp>
          <p:sp>
            <p:nvSpPr>
              <p:cNvPr id="57" name="Line 7"/>
              <p:cNvSpPr>
                <a:spLocks noChangeShapeType="1"/>
              </p:cNvSpPr>
              <p:nvPr/>
            </p:nvSpPr>
            <p:spPr bwMode="auto">
              <a:xfrm>
                <a:off x="5394894" y="2455767"/>
                <a:ext cx="0" cy="361770"/>
              </a:xfrm>
              <a:prstGeom prst="line">
                <a:avLst/>
              </a:prstGeom>
              <a:noFill/>
              <a:ln w="12700">
                <a:solidFill>
                  <a:schemeClr val="tx1"/>
                </a:solidFill>
                <a:round/>
                <a:headEnd/>
                <a:tailEnd/>
              </a:ln>
            </p:spPr>
            <p:txBody>
              <a:bodyPr wrap="none" anchor="ctr"/>
              <a:lstStyle/>
              <a:p>
                <a:endParaRPr lang="ga-IE">
                  <a:solidFill>
                    <a:prstClr val="black"/>
                  </a:solidFill>
                </a:endParaRPr>
              </a:p>
            </p:txBody>
          </p:sp>
          <p:sp>
            <p:nvSpPr>
              <p:cNvPr id="58" name="Line 8"/>
              <p:cNvSpPr>
                <a:spLocks noChangeShapeType="1"/>
              </p:cNvSpPr>
              <p:nvPr/>
            </p:nvSpPr>
            <p:spPr bwMode="auto">
              <a:xfrm>
                <a:off x="6509967" y="2455767"/>
                <a:ext cx="0" cy="361770"/>
              </a:xfrm>
              <a:prstGeom prst="line">
                <a:avLst/>
              </a:prstGeom>
              <a:noFill/>
              <a:ln w="12700">
                <a:solidFill>
                  <a:schemeClr val="tx1"/>
                </a:solidFill>
                <a:round/>
                <a:headEnd/>
                <a:tailEnd/>
              </a:ln>
            </p:spPr>
            <p:txBody>
              <a:bodyPr wrap="none" anchor="ctr"/>
              <a:lstStyle/>
              <a:p>
                <a:endParaRPr lang="ga-IE">
                  <a:solidFill>
                    <a:prstClr val="black"/>
                  </a:solidFill>
                </a:endParaRPr>
              </a:p>
            </p:txBody>
          </p:sp>
          <p:sp>
            <p:nvSpPr>
              <p:cNvPr id="59" name="Line 9"/>
              <p:cNvSpPr>
                <a:spLocks noChangeShapeType="1"/>
              </p:cNvSpPr>
              <p:nvPr/>
            </p:nvSpPr>
            <p:spPr bwMode="auto">
              <a:xfrm>
                <a:off x="7625041" y="2455767"/>
                <a:ext cx="0" cy="361770"/>
              </a:xfrm>
              <a:prstGeom prst="line">
                <a:avLst/>
              </a:prstGeom>
              <a:noFill/>
              <a:ln w="12700">
                <a:solidFill>
                  <a:schemeClr val="tx1"/>
                </a:solidFill>
                <a:round/>
                <a:headEnd/>
                <a:tailEnd/>
              </a:ln>
            </p:spPr>
            <p:txBody>
              <a:bodyPr wrap="none" anchor="ctr"/>
              <a:lstStyle/>
              <a:p>
                <a:endParaRPr lang="ga-IE">
                  <a:solidFill>
                    <a:prstClr val="black"/>
                  </a:solidFill>
                </a:endParaRPr>
              </a:p>
            </p:txBody>
          </p:sp>
          <p:sp>
            <p:nvSpPr>
              <p:cNvPr id="60" name="Line 10"/>
              <p:cNvSpPr>
                <a:spLocks noChangeShapeType="1"/>
              </p:cNvSpPr>
              <p:nvPr/>
            </p:nvSpPr>
            <p:spPr bwMode="auto">
              <a:xfrm>
                <a:off x="8740114" y="2455767"/>
                <a:ext cx="0" cy="361770"/>
              </a:xfrm>
              <a:prstGeom prst="line">
                <a:avLst/>
              </a:prstGeom>
              <a:noFill/>
              <a:ln w="12700">
                <a:solidFill>
                  <a:schemeClr val="tx1"/>
                </a:solidFill>
                <a:round/>
                <a:headEnd/>
                <a:tailEnd/>
              </a:ln>
            </p:spPr>
            <p:txBody>
              <a:bodyPr wrap="none" anchor="ctr"/>
              <a:lstStyle/>
              <a:p>
                <a:endParaRPr lang="ga-IE">
                  <a:solidFill>
                    <a:prstClr val="black"/>
                  </a:solidFill>
                </a:endParaRPr>
              </a:p>
            </p:txBody>
          </p:sp>
          <p:sp>
            <p:nvSpPr>
              <p:cNvPr id="63" name="Line 5"/>
              <p:cNvSpPr>
                <a:spLocks noChangeShapeType="1"/>
              </p:cNvSpPr>
              <p:nvPr/>
            </p:nvSpPr>
            <p:spPr bwMode="auto">
              <a:xfrm>
                <a:off x="934600" y="2457388"/>
                <a:ext cx="0" cy="361770"/>
              </a:xfrm>
              <a:prstGeom prst="line">
                <a:avLst/>
              </a:prstGeom>
              <a:noFill/>
              <a:ln w="12700">
                <a:solidFill>
                  <a:schemeClr val="tx1"/>
                </a:solidFill>
                <a:round/>
                <a:headEnd/>
                <a:tailEnd/>
              </a:ln>
            </p:spPr>
            <p:txBody>
              <a:bodyPr wrap="none" anchor="ctr"/>
              <a:lstStyle/>
              <a:p>
                <a:endParaRPr lang="ga-IE">
                  <a:solidFill>
                    <a:prstClr val="black"/>
                  </a:solidFill>
                </a:endParaRPr>
              </a:p>
            </p:txBody>
          </p:sp>
          <p:sp>
            <p:nvSpPr>
              <p:cNvPr id="64" name="Line 5"/>
              <p:cNvSpPr>
                <a:spLocks noChangeShapeType="1"/>
              </p:cNvSpPr>
              <p:nvPr/>
            </p:nvSpPr>
            <p:spPr bwMode="auto">
              <a:xfrm>
                <a:off x="2049674" y="2457388"/>
                <a:ext cx="0" cy="361770"/>
              </a:xfrm>
              <a:prstGeom prst="line">
                <a:avLst/>
              </a:prstGeom>
              <a:noFill/>
              <a:ln w="12700">
                <a:solidFill>
                  <a:schemeClr val="tx1"/>
                </a:solidFill>
                <a:round/>
                <a:headEnd/>
                <a:tailEnd/>
              </a:ln>
            </p:spPr>
            <p:txBody>
              <a:bodyPr wrap="none" anchor="ctr"/>
              <a:lstStyle/>
              <a:p>
                <a:endParaRPr lang="ga-IE">
                  <a:solidFill>
                    <a:prstClr val="black"/>
                  </a:solidFill>
                </a:endParaRPr>
              </a:p>
            </p:txBody>
          </p:sp>
          <p:sp>
            <p:nvSpPr>
              <p:cNvPr id="65" name="Line 5"/>
              <p:cNvSpPr>
                <a:spLocks noChangeShapeType="1"/>
              </p:cNvSpPr>
              <p:nvPr/>
            </p:nvSpPr>
            <p:spPr bwMode="auto">
              <a:xfrm>
                <a:off x="3164748" y="2455767"/>
                <a:ext cx="0" cy="361770"/>
              </a:xfrm>
              <a:prstGeom prst="line">
                <a:avLst/>
              </a:prstGeom>
              <a:noFill/>
              <a:ln w="12700">
                <a:solidFill>
                  <a:schemeClr val="tx1"/>
                </a:solidFill>
                <a:round/>
                <a:headEnd/>
                <a:tailEnd/>
              </a:ln>
            </p:spPr>
            <p:txBody>
              <a:bodyPr wrap="none" anchor="ctr"/>
              <a:lstStyle/>
              <a:p>
                <a:endParaRPr lang="ga-IE">
                  <a:solidFill>
                    <a:prstClr val="black"/>
                  </a:solidFill>
                </a:endParaRPr>
              </a:p>
            </p:txBody>
          </p:sp>
        </p:grpSp>
      </p:grpSp>
      <p:sp>
        <p:nvSpPr>
          <p:cNvPr id="66" name="Line 5"/>
          <p:cNvSpPr>
            <a:spLocks noChangeShapeType="1"/>
          </p:cNvSpPr>
          <p:nvPr/>
        </p:nvSpPr>
        <p:spPr bwMode="auto">
          <a:xfrm>
            <a:off x="1764000" y="5895620"/>
            <a:ext cx="0" cy="363600"/>
          </a:xfrm>
          <a:prstGeom prst="line">
            <a:avLst/>
          </a:prstGeom>
          <a:noFill/>
          <a:ln w="12700">
            <a:solidFill>
              <a:schemeClr val="tx1"/>
            </a:solidFill>
            <a:round/>
            <a:headEnd/>
            <a:tailEnd/>
          </a:ln>
        </p:spPr>
        <p:txBody>
          <a:bodyPr wrap="none" anchor="ctr"/>
          <a:lstStyle/>
          <a:p>
            <a:endParaRPr lang="ga-IE">
              <a:solidFill>
                <a:prstClr val="black"/>
              </a:solidFill>
            </a:endParaRPr>
          </a:p>
        </p:txBody>
      </p:sp>
      <p:sp>
        <p:nvSpPr>
          <p:cNvPr id="74" name="Text Box 32"/>
          <p:cNvSpPr txBox="1">
            <a:spLocks noChangeArrowheads="1"/>
          </p:cNvSpPr>
          <p:nvPr/>
        </p:nvSpPr>
        <p:spPr bwMode="auto">
          <a:xfrm>
            <a:off x="6192000" y="5391719"/>
            <a:ext cx="685363" cy="525401"/>
          </a:xfrm>
          <a:prstGeom prst="rect">
            <a:avLst/>
          </a:prstGeom>
          <a:noFill/>
          <a:ln w="22225" algn="ctr">
            <a:noFill/>
            <a:miter lim="800000"/>
            <a:headEnd/>
            <a:tailEnd/>
          </a:ln>
        </p:spPr>
        <p:txBody>
          <a:bodyPr wrap="square" lIns="90000" tIns="46800" rIns="90000" bIns="46800">
            <a:spAutoFit/>
          </a:bodyPr>
          <a:lstStyle/>
          <a:p>
            <a:r>
              <a:rPr lang="en-GB" sz="2800" b="1" dirty="0">
                <a:latin typeface="Calibri" pitchFamily="34" charset="0"/>
              </a:rPr>
              <a:t>AD</a:t>
            </a:r>
            <a:endParaRPr lang="en-US" sz="2800" b="1" dirty="0">
              <a:latin typeface="Calibri" pitchFamily="34" charset="0"/>
            </a:endParaRPr>
          </a:p>
        </p:txBody>
      </p:sp>
      <p:sp>
        <p:nvSpPr>
          <p:cNvPr id="80" name="Line 33"/>
          <p:cNvSpPr>
            <a:spLocks noChangeShapeType="1"/>
          </p:cNvSpPr>
          <p:nvPr/>
        </p:nvSpPr>
        <p:spPr bwMode="auto">
          <a:xfrm flipV="1">
            <a:off x="6768000" y="5621825"/>
            <a:ext cx="2121048" cy="19643"/>
          </a:xfrm>
          <a:prstGeom prst="line">
            <a:avLst/>
          </a:prstGeom>
          <a:noFill/>
          <a:ln w="22225">
            <a:solidFill>
              <a:schemeClr val="tx1"/>
            </a:solidFill>
            <a:round/>
            <a:headEnd/>
            <a:tailEnd type="triangle" w="med" len="med"/>
          </a:ln>
        </p:spPr>
        <p:txBody>
          <a:bodyPr lIns="90000" tIns="46800" rIns="90000" bIns="46800"/>
          <a:lstStyle/>
          <a:p>
            <a:endParaRPr lang="ga-IE"/>
          </a:p>
        </p:txBody>
      </p:sp>
      <p:sp>
        <p:nvSpPr>
          <p:cNvPr id="81" name="Text Box 31"/>
          <p:cNvSpPr txBox="1">
            <a:spLocks noChangeArrowheads="1"/>
          </p:cNvSpPr>
          <p:nvPr/>
        </p:nvSpPr>
        <p:spPr bwMode="auto">
          <a:xfrm>
            <a:off x="5256000" y="5391719"/>
            <a:ext cx="887265" cy="525401"/>
          </a:xfrm>
          <a:prstGeom prst="rect">
            <a:avLst/>
          </a:prstGeom>
          <a:noFill/>
          <a:ln w="22225" algn="ctr">
            <a:noFill/>
            <a:miter lim="800000"/>
            <a:headEnd/>
            <a:tailEnd/>
          </a:ln>
        </p:spPr>
        <p:txBody>
          <a:bodyPr wrap="square" lIns="90000" tIns="46800" rIns="90000" bIns="46800">
            <a:spAutoFit/>
          </a:bodyPr>
          <a:lstStyle/>
          <a:p>
            <a:r>
              <a:rPr lang="en-GB" sz="2800" b="1" dirty="0" err="1">
                <a:latin typeface="Calibri" pitchFamily="34" charset="0"/>
              </a:rPr>
              <a:t>RCh</a:t>
            </a:r>
            <a:endParaRPr lang="en-US" sz="2800" b="1" dirty="0">
              <a:latin typeface="Calibri" pitchFamily="34" charset="0"/>
            </a:endParaRPr>
          </a:p>
        </p:txBody>
      </p:sp>
      <p:sp>
        <p:nvSpPr>
          <p:cNvPr id="82" name="Line 34"/>
          <p:cNvSpPr>
            <a:spLocks noChangeShapeType="1"/>
          </p:cNvSpPr>
          <p:nvPr/>
        </p:nvSpPr>
        <p:spPr bwMode="auto">
          <a:xfrm flipH="1">
            <a:off x="3780000" y="5663652"/>
            <a:ext cx="1442475" cy="0"/>
          </a:xfrm>
          <a:prstGeom prst="line">
            <a:avLst/>
          </a:prstGeom>
          <a:noFill/>
          <a:ln w="22225">
            <a:solidFill>
              <a:schemeClr val="tx1"/>
            </a:solidFill>
            <a:round/>
            <a:headEnd/>
            <a:tailEnd type="triangle" w="med" len="med"/>
          </a:ln>
        </p:spPr>
        <p:txBody>
          <a:bodyPr lIns="90000" tIns="46800" rIns="90000" bIns="46800"/>
          <a:lstStyle/>
          <a:p>
            <a:endParaRPr lang="ga-IE"/>
          </a:p>
        </p:txBody>
      </p:sp>
      <p:sp>
        <p:nvSpPr>
          <p:cNvPr id="83" name="Rectangle 19"/>
          <p:cNvSpPr>
            <a:spLocks noChangeArrowheads="1"/>
          </p:cNvSpPr>
          <p:nvPr/>
        </p:nvSpPr>
        <p:spPr bwMode="auto">
          <a:xfrm>
            <a:off x="10116000" y="6192000"/>
            <a:ext cx="597212" cy="335989"/>
          </a:xfrm>
          <a:prstGeom prst="rect">
            <a:avLst/>
          </a:prstGeom>
          <a:noFill/>
          <a:ln w="12700">
            <a:noFill/>
            <a:miter lim="800000"/>
            <a:headEnd/>
            <a:tailEnd/>
          </a:ln>
        </p:spPr>
        <p:txBody>
          <a:bodyPr wrap="square" lIns="90488" tIns="44450" rIns="90488" bIns="44450">
            <a:spAutoFit/>
          </a:bodyPr>
          <a:lstStyle/>
          <a:p>
            <a:r>
              <a:rPr lang="en-US" sz="1600" b="1" dirty="0">
                <a:solidFill>
                  <a:srgbClr val="FF0000"/>
                </a:solidFill>
              </a:rPr>
              <a:t>2</a:t>
            </a:r>
            <a:r>
              <a:rPr lang="en-US" sz="1600" b="1" dirty="0" smtClean="0">
                <a:solidFill>
                  <a:srgbClr val="FF0000"/>
                </a:solidFill>
              </a:rPr>
              <a:t>000</a:t>
            </a:r>
            <a:endParaRPr lang="en-US" sz="1600" b="1" dirty="0">
              <a:solidFill>
                <a:srgbClr val="FF0000"/>
              </a:solidFill>
            </a:endParaRPr>
          </a:p>
        </p:txBody>
      </p:sp>
      <p:sp>
        <p:nvSpPr>
          <p:cNvPr id="37" name="Rectangle 36"/>
          <p:cNvSpPr>
            <a:spLocks/>
          </p:cNvSpPr>
          <p:nvPr/>
        </p:nvSpPr>
        <p:spPr bwMode="auto">
          <a:xfrm>
            <a:off x="1273466" y="3863431"/>
            <a:ext cx="4176000" cy="1293873"/>
          </a:xfrm>
          <a:prstGeom prst="rect">
            <a:avLst/>
          </a:prstGeom>
          <a:solidFill>
            <a:schemeClr val="accent1">
              <a:lumMod val="60000"/>
              <a:lumOff val="4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216000" rIns="108000" anchor="ctr"/>
          <a:lstStyle/>
          <a:p>
            <a:r>
              <a:rPr lang="ga-IE" dirty="0">
                <a:solidFill>
                  <a:schemeClr val="tx1"/>
                </a:solidFill>
                <a:latin typeface="Arial" panose="020B0604020202020204" pitchFamily="34" charset="0"/>
                <a:cs typeface="Arial" panose="020B0604020202020204" pitchFamily="34" charset="0"/>
              </a:rPr>
              <a:t>Grúpa treibheanna ba ea na Ceiltigh </a:t>
            </a:r>
            <a:br>
              <a:rPr lang="ga-IE" dirty="0">
                <a:solidFill>
                  <a:schemeClr val="tx1"/>
                </a:solidFill>
                <a:latin typeface="Arial" panose="020B0604020202020204" pitchFamily="34" charset="0"/>
                <a:cs typeface="Arial" panose="020B0604020202020204" pitchFamily="34" charset="0"/>
              </a:rPr>
            </a:br>
            <a:r>
              <a:rPr lang="ga-IE" dirty="0">
                <a:solidFill>
                  <a:schemeClr val="tx1"/>
                </a:solidFill>
                <a:latin typeface="Arial" panose="020B0604020202020204" pitchFamily="34" charset="0"/>
                <a:cs typeface="Arial" panose="020B0604020202020204" pitchFamily="34" charset="0"/>
              </a:rPr>
              <a:t>a mhair san Eoraip breis agus dhá </a:t>
            </a:r>
            <a:r>
              <a:rPr lang="en-US" dirty="0" smtClean="0">
                <a:solidFill>
                  <a:schemeClr val="tx1"/>
                </a:solidFill>
                <a:latin typeface="Arial" panose="020B0604020202020204" pitchFamily="34" charset="0"/>
                <a:cs typeface="Arial" panose="020B0604020202020204" pitchFamily="34" charset="0"/>
              </a:rPr>
              <a:t/>
            </a:r>
            <a:br>
              <a:rPr lang="en-US" dirty="0" smtClean="0">
                <a:solidFill>
                  <a:schemeClr val="tx1"/>
                </a:solidFill>
                <a:latin typeface="Arial" panose="020B0604020202020204" pitchFamily="34" charset="0"/>
                <a:cs typeface="Arial" panose="020B0604020202020204" pitchFamily="34" charset="0"/>
              </a:rPr>
            </a:br>
            <a:r>
              <a:rPr lang="ga-IE" dirty="0" smtClean="0">
                <a:solidFill>
                  <a:schemeClr val="tx1"/>
                </a:solidFill>
                <a:latin typeface="Arial" panose="020B0604020202020204" pitchFamily="34" charset="0"/>
                <a:cs typeface="Arial" panose="020B0604020202020204" pitchFamily="34" charset="0"/>
              </a:rPr>
              <a:t>mhíle </a:t>
            </a:r>
            <a:r>
              <a:rPr lang="ga-IE" dirty="0">
                <a:solidFill>
                  <a:schemeClr val="tx1"/>
                </a:solidFill>
                <a:latin typeface="Arial" panose="020B0604020202020204" pitchFamily="34" charset="0"/>
                <a:cs typeface="Arial" panose="020B0604020202020204" pitchFamily="34" charset="0"/>
              </a:rPr>
              <a:t>bliain ó shin. Tháinig na Ceiltigh go hÉirinn timpeall 600 </a:t>
            </a:r>
            <a:r>
              <a:rPr lang="ga-IE" dirty="0" err="1">
                <a:solidFill>
                  <a:schemeClr val="tx1"/>
                </a:solidFill>
                <a:latin typeface="Arial" panose="020B0604020202020204" pitchFamily="34" charset="0"/>
                <a:cs typeface="Arial" panose="020B0604020202020204" pitchFamily="34" charset="0"/>
              </a:rPr>
              <a:t>RCh</a:t>
            </a:r>
            <a:r>
              <a:rPr lang="ga-IE" dirty="0">
                <a:solidFill>
                  <a:schemeClr val="tx1"/>
                </a:solidFill>
                <a:latin typeface="Arial" panose="020B0604020202020204" pitchFamily="34" charset="0"/>
                <a:cs typeface="Arial" panose="020B0604020202020204" pitchFamily="34" charset="0"/>
              </a:rPr>
              <a:t>.</a:t>
            </a:r>
          </a:p>
        </p:txBody>
      </p:sp>
      <p:sp>
        <p:nvSpPr>
          <p:cNvPr id="84" name="Rectangle 19"/>
          <p:cNvSpPr>
            <a:spLocks noChangeArrowheads="1"/>
          </p:cNvSpPr>
          <p:nvPr/>
        </p:nvSpPr>
        <p:spPr bwMode="auto">
          <a:xfrm>
            <a:off x="7956000" y="6192000"/>
            <a:ext cx="597212" cy="335989"/>
          </a:xfrm>
          <a:prstGeom prst="rect">
            <a:avLst/>
          </a:prstGeom>
          <a:noFill/>
          <a:ln w="12700">
            <a:noFill/>
            <a:miter lim="800000"/>
            <a:headEnd/>
            <a:tailEnd/>
          </a:ln>
        </p:spPr>
        <p:txBody>
          <a:bodyPr wrap="square" lIns="90488" tIns="44450" rIns="90488" bIns="44450">
            <a:spAutoFit/>
          </a:bodyPr>
          <a:lstStyle/>
          <a:p>
            <a:r>
              <a:rPr lang="en-US" sz="1600" b="1" dirty="0" smtClean="0">
                <a:solidFill>
                  <a:srgbClr val="FF0000"/>
                </a:solidFill>
              </a:rPr>
              <a:t>1000</a:t>
            </a:r>
            <a:endParaRPr lang="en-US" sz="1600" b="1" dirty="0">
              <a:solidFill>
                <a:srgbClr val="FF0000"/>
              </a:solidFill>
            </a:endParaRPr>
          </a:p>
        </p:txBody>
      </p:sp>
      <p:sp>
        <p:nvSpPr>
          <p:cNvPr id="85" name="Rectangle 19"/>
          <p:cNvSpPr>
            <a:spLocks noChangeArrowheads="1"/>
          </p:cNvSpPr>
          <p:nvPr/>
        </p:nvSpPr>
        <p:spPr bwMode="auto">
          <a:xfrm>
            <a:off x="5940000" y="6183621"/>
            <a:ext cx="366100" cy="335989"/>
          </a:xfrm>
          <a:prstGeom prst="rect">
            <a:avLst/>
          </a:prstGeom>
          <a:noFill/>
          <a:ln w="12700">
            <a:noFill/>
            <a:miter lim="800000"/>
            <a:headEnd/>
            <a:tailEnd/>
          </a:ln>
        </p:spPr>
        <p:txBody>
          <a:bodyPr wrap="square" lIns="90488" tIns="44450" rIns="90488" bIns="44450">
            <a:spAutoFit/>
          </a:bodyPr>
          <a:lstStyle/>
          <a:p>
            <a:r>
              <a:rPr lang="en-US" sz="1600" b="1" dirty="0" smtClean="0">
                <a:solidFill>
                  <a:srgbClr val="FF0000"/>
                </a:solidFill>
              </a:rPr>
              <a:t>0</a:t>
            </a:r>
            <a:endParaRPr lang="en-US" sz="1600" b="1" dirty="0">
              <a:solidFill>
                <a:srgbClr val="FF0000"/>
              </a:solidFill>
            </a:endParaRPr>
          </a:p>
        </p:txBody>
      </p:sp>
      <p:sp>
        <p:nvSpPr>
          <p:cNvPr id="86" name="Rectangle 19"/>
          <p:cNvSpPr>
            <a:spLocks noChangeArrowheads="1"/>
          </p:cNvSpPr>
          <p:nvPr/>
        </p:nvSpPr>
        <p:spPr bwMode="auto">
          <a:xfrm>
            <a:off x="3600000" y="6192000"/>
            <a:ext cx="597212" cy="335989"/>
          </a:xfrm>
          <a:prstGeom prst="rect">
            <a:avLst/>
          </a:prstGeom>
          <a:noFill/>
          <a:ln w="12700">
            <a:noFill/>
            <a:miter lim="800000"/>
            <a:headEnd/>
            <a:tailEnd/>
          </a:ln>
        </p:spPr>
        <p:txBody>
          <a:bodyPr wrap="square" lIns="90488" tIns="44450" rIns="90488" bIns="44450">
            <a:spAutoFit/>
          </a:bodyPr>
          <a:lstStyle/>
          <a:p>
            <a:r>
              <a:rPr lang="en-US" sz="1600" b="1" dirty="0" smtClean="0">
                <a:solidFill>
                  <a:srgbClr val="FF0000"/>
                </a:solidFill>
              </a:rPr>
              <a:t>1000</a:t>
            </a:r>
            <a:endParaRPr lang="en-US" sz="1600" b="1" dirty="0">
              <a:solidFill>
                <a:srgbClr val="FF0000"/>
              </a:solidFill>
            </a:endParaRPr>
          </a:p>
        </p:txBody>
      </p:sp>
      <p:sp>
        <p:nvSpPr>
          <p:cNvPr id="87" name="Rectangle 19"/>
          <p:cNvSpPr>
            <a:spLocks noChangeArrowheads="1"/>
          </p:cNvSpPr>
          <p:nvPr/>
        </p:nvSpPr>
        <p:spPr bwMode="auto">
          <a:xfrm>
            <a:off x="1440000" y="6192000"/>
            <a:ext cx="597212" cy="335989"/>
          </a:xfrm>
          <a:prstGeom prst="rect">
            <a:avLst/>
          </a:prstGeom>
          <a:noFill/>
          <a:ln w="12700">
            <a:noFill/>
            <a:miter lim="800000"/>
            <a:headEnd/>
            <a:tailEnd/>
          </a:ln>
        </p:spPr>
        <p:txBody>
          <a:bodyPr wrap="square" lIns="90488" tIns="44450" rIns="90488" bIns="44450">
            <a:spAutoFit/>
          </a:bodyPr>
          <a:lstStyle/>
          <a:p>
            <a:r>
              <a:rPr lang="en-US" sz="1600" b="1" dirty="0" smtClean="0">
                <a:solidFill>
                  <a:srgbClr val="FF0000"/>
                </a:solidFill>
              </a:rPr>
              <a:t>2000</a:t>
            </a:r>
            <a:endParaRPr lang="en-US" sz="1600" b="1" dirty="0">
              <a:solidFill>
                <a:srgbClr val="FF0000"/>
              </a:solidFill>
            </a:endParaRPr>
          </a:p>
        </p:txBody>
      </p:sp>
      <p:sp>
        <p:nvSpPr>
          <p:cNvPr id="38" name="Rectangle 37"/>
          <p:cNvSpPr/>
          <p:nvPr/>
        </p:nvSpPr>
        <p:spPr>
          <a:xfrm>
            <a:off x="4824000" y="5906937"/>
            <a:ext cx="5184000" cy="2448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a:p>
        </p:txBody>
      </p:sp>
      <p:sp>
        <p:nvSpPr>
          <p:cNvPr id="2" name="TextBox 1"/>
          <p:cNvSpPr txBox="1"/>
          <p:nvPr/>
        </p:nvSpPr>
        <p:spPr>
          <a:xfrm>
            <a:off x="5868000" y="4510367"/>
            <a:ext cx="2592000" cy="923330"/>
          </a:xfrm>
          <a:prstGeom prst="rect">
            <a:avLst/>
          </a:prstGeom>
          <a:solidFill>
            <a:schemeClr val="accent1">
              <a:lumMod val="20000"/>
              <a:lumOff val="80000"/>
            </a:schemeClr>
          </a:solidFill>
          <a:ln>
            <a:solidFill>
              <a:schemeClr val="accent1">
                <a:shade val="50000"/>
              </a:schemeClr>
            </a:solidFill>
          </a:ln>
        </p:spPr>
        <p:txBody>
          <a:bodyPr wrap="square" rtlCol="0">
            <a:spAutoFit/>
          </a:bodyPr>
          <a:lstStyle/>
          <a:p>
            <a:pPr algn="ctr"/>
            <a:r>
              <a:rPr lang="ga-IE" dirty="0" smtClean="0">
                <a:latin typeface="Tw Cen MT" panose="020B0602020104020603" pitchFamily="34" charset="0"/>
              </a:rPr>
              <a:t>An Ghaeilge ina príomhtheanga labhartha in Éirinn</a:t>
            </a:r>
            <a:endParaRPr lang="ga-IE" dirty="0">
              <a:latin typeface="Tw Cen MT" panose="020B0602020104020603" pitchFamily="34" charset="0"/>
            </a:endParaRPr>
          </a:p>
        </p:txBody>
      </p:sp>
      <p:cxnSp>
        <p:nvCxnSpPr>
          <p:cNvPr id="4" name="Straight Connector 3"/>
          <p:cNvCxnSpPr>
            <a:stCxn id="2" idx="2"/>
          </p:cNvCxnSpPr>
          <p:nvPr/>
        </p:nvCxnSpPr>
        <p:spPr>
          <a:xfrm>
            <a:off x="7164000" y="5433697"/>
            <a:ext cx="0" cy="47958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2409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anim calcmode="lin" valueType="num">
                                      <p:cBhvr>
                                        <p:cTn id="29" dur="1000" fill="hold"/>
                                        <p:tgtEl>
                                          <p:spTgt spid="20"/>
                                        </p:tgtEl>
                                        <p:attrNameLst>
                                          <p:attrName>ppt_x</p:attrName>
                                        </p:attrNameLst>
                                      </p:cBhvr>
                                      <p:tavLst>
                                        <p:tav tm="0">
                                          <p:val>
                                            <p:strVal val="#ppt_x"/>
                                          </p:val>
                                        </p:tav>
                                        <p:tav tm="100000">
                                          <p:val>
                                            <p:strVal val="#ppt_x"/>
                                          </p:val>
                                        </p:tav>
                                      </p:tavLst>
                                    </p:anim>
                                    <p:anim calcmode="lin" valueType="num">
                                      <p:cBhvr>
                                        <p:cTn id="30" dur="1000" fill="hold"/>
                                        <p:tgtEl>
                                          <p:spTgt spid="20"/>
                                        </p:tgtEl>
                                        <p:attrNameLst>
                                          <p:attrName>ppt_y</p:attrName>
                                        </p:attrNameLst>
                                      </p:cBhvr>
                                      <p:tavLst>
                                        <p:tav tm="0">
                                          <p:val>
                                            <p:strVal val="#ppt_y+.1"/>
                                          </p:val>
                                        </p:tav>
                                        <p:tav tm="100000">
                                          <p:val>
                                            <p:strVal val="#ppt_y"/>
                                          </p:val>
                                        </p:tav>
                                      </p:tavLst>
                                    </p:anim>
                                  </p:childTnLst>
                                </p:cTn>
                              </p:par>
                              <p:par>
                                <p:cTn id="31" presetID="1" presetClass="exit" presetSubtype="0" fill="hold" nodeType="withEffect">
                                  <p:stCondLst>
                                    <p:cond delay="0"/>
                                  </p:stCondLst>
                                  <p:childTnLst>
                                    <p:set>
                                      <p:cBhvr>
                                        <p:cTn id="32" dur="1" fill="hold">
                                          <p:stCondLst>
                                            <p:cond delay="0"/>
                                          </p:stCondLst>
                                        </p:cTn>
                                        <p:tgtEl>
                                          <p:spTgt spid="22"/>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3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500"/>
                                        <p:tgtEl>
                                          <p:spTgt spid="3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500"/>
                                        <p:tgtEl>
                                          <p:spTgt spid="2"/>
                                        </p:tgtEl>
                                      </p:cBhvr>
                                    </p:animEffect>
                                  </p:childTnLst>
                                </p:cTn>
                              </p:par>
                              <p:par>
                                <p:cTn id="43" presetID="10" presetClass="entr" presetSubtype="0" fill="hold" nodeType="with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37" grpId="0" animBg="1"/>
      <p:bldP spid="37" grpId="1" animBg="1"/>
      <p:bldP spid="38" grpId="0" animBg="1"/>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 name="Grúpa 73"/>
          <p:cNvGrpSpPr/>
          <p:nvPr/>
        </p:nvGrpSpPr>
        <p:grpSpPr>
          <a:xfrm>
            <a:off x="-1" y="-1"/>
            <a:ext cx="12192001" cy="6858001"/>
            <a:chOff x="-1" y="-1"/>
            <a:chExt cx="12192001" cy="6858001"/>
          </a:xfrm>
        </p:grpSpPr>
        <p:pic>
          <p:nvPicPr>
            <p:cNvPr id="75" name="Picture 2" descr="R:\An Gum\Ginearalta\Féach Thart\FÉACH THART - R6\Stair - FT R6\Sleamhnáin - FT - Stair - R6\Íomhánna - Sleamhnáin - FT Stair - R6\Ceannach - Sleamhnáin - FT Stair - R6\09 Stair na Gaeilge_Shutterstock\shutterstock_93543853 [Converted].jpg"/>
            <p:cNvPicPr>
              <a:picLocks noChangeAspect="1" noChangeArrowheads="1"/>
            </p:cNvPicPr>
            <p:nvPr/>
          </p:nvPicPr>
          <p:blipFill rotWithShape="1">
            <a:blip r:embed="rId2" cstate="email">
              <a:duotone>
                <a:schemeClr val="accent1">
                  <a:shade val="45000"/>
                  <a:satMod val="135000"/>
                </a:schemeClr>
                <a:prstClr val="white"/>
              </a:duotone>
              <a:extLst>
                <a:ext uri="{28A0092B-C50C-407E-A947-70E740481C1C}">
                  <a14:useLocalDpi xmlns:a14="http://schemas.microsoft.com/office/drawing/2010/main"/>
                </a:ext>
              </a:extLst>
            </a:blip>
            <a:srcRect l="3556" t="4101" r="3346" b="3814"/>
            <a:stretch/>
          </p:blipFill>
          <p:spPr bwMode="auto">
            <a:xfrm>
              <a:off x="-1" y="-1"/>
              <a:ext cx="12192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76" name="Rectangle 2"/>
            <p:cNvSpPr/>
            <p:nvPr/>
          </p:nvSpPr>
          <p:spPr>
            <a:xfrm>
              <a:off x="426721" y="304740"/>
              <a:ext cx="11338560" cy="6147580"/>
            </a:xfrm>
            <a:prstGeom prst="rect">
              <a:avLst/>
            </a:prstGeom>
            <a:solidFill>
              <a:schemeClr val="bg1">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ga-IE" dirty="0" smtClean="0"/>
                <a:t>https://cnag.ie/en/2016-commemoration/an-claidheamh-soluis-online.html</a:t>
              </a:r>
              <a:endParaRPr lang="ga-IE" dirty="0"/>
            </a:p>
          </p:txBody>
        </p:sp>
      </p:grpSp>
      <p:sp>
        <p:nvSpPr>
          <p:cNvPr id="5" name="Rectangle 4"/>
          <p:cNvSpPr/>
          <p:nvPr/>
        </p:nvSpPr>
        <p:spPr>
          <a:xfrm>
            <a:off x="742950" y="3373575"/>
            <a:ext cx="6847876" cy="1200329"/>
          </a:xfrm>
          <a:prstGeom prst="rect">
            <a:avLst/>
          </a:prstGeom>
        </p:spPr>
        <p:txBody>
          <a:bodyPr wrap="square">
            <a:spAutoFit/>
          </a:bodyPr>
          <a:lstStyle/>
          <a:p>
            <a:r>
              <a:rPr lang="ga-IE" sz="2400" dirty="0" smtClean="0">
                <a:latin typeface="Tw Cen MT" panose="020B0602020104020603" pitchFamily="34" charset="0"/>
              </a:rPr>
              <a:t>Maireann inscríbhinní oghaim ar ghalláin chloiche mórthimpeall na hÉireann. Sa 5ú agus sa 6ú haois </a:t>
            </a:r>
            <a:br>
              <a:rPr lang="ga-IE" sz="2400" dirty="0" smtClean="0">
                <a:latin typeface="Tw Cen MT" panose="020B0602020104020603" pitchFamily="34" charset="0"/>
              </a:rPr>
            </a:br>
            <a:r>
              <a:rPr lang="ga-IE" sz="2400" dirty="0" smtClean="0">
                <a:latin typeface="Tw Cen MT" panose="020B0602020104020603" pitchFamily="34" charset="0"/>
              </a:rPr>
              <a:t>is mó a rinneadh iad.  </a:t>
            </a:r>
            <a:endParaRPr lang="ga-IE" sz="2400" dirty="0">
              <a:latin typeface="Tw Cen MT" panose="020B0602020104020603" pitchFamily="34" charset="0"/>
            </a:endParaRPr>
          </a:p>
        </p:txBody>
      </p:sp>
      <p:sp>
        <p:nvSpPr>
          <p:cNvPr id="6" name="Rectangle 5"/>
          <p:cNvSpPr/>
          <p:nvPr/>
        </p:nvSpPr>
        <p:spPr>
          <a:xfrm>
            <a:off x="742950" y="854083"/>
            <a:ext cx="6847876" cy="2308324"/>
          </a:xfrm>
          <a:prstGeom prst="rect">
            <a:avLst/>
          </a:prstGeom>
        </p:spPr>
        <p:txBody>
          <a:bodyPr wrap="square">
            <a:spAutoFit/>
          </a:bodyPr>
          <a:lstStyle/>
          <a:p>
            <a:r>
              <a:rPr lang="ga-IE" sz="2400" b="1" dirty="0" smtClean="0">
                <a:latin typeface="Tw Cen MT" panose="020B0602020104020603" pitchFamily="34" charset="0"/>
              </a:rPr>
              <a:t>Cloch oghaim </a:t>
            </a:r>
            <a:r>
              <a:rPr lang="ga-IE" sz="2400" dirty="0" smtClean="0">
                <a:latin typeface="Tw Cen MT" panose="020B0602020104020603" pitchFamily="34" charset="0"/>
              </a:rPr>
              <a:t>atá ann. Is ar na clocha oghaim a fhaightear na samplaí is luaithe den Ghaeilge scríofa. Córas simplí scríbhneoireachta ba ea an t-ogham </a:t>
            </a:r>
            <a:r>
              <a:rPr lang="en-US" sz="2400" dirty="0" smtClean="0">
                <a:latin typeface="Tw Cen MT" panose="020B0602020104020603" pitchFamily="34" charset="0"/>
              </a:rPr>
              <a:t/>
            </a:r>
            <a:br>
              <a:rPr lang="en-US" sz="2400" dirty="0" smtClean="0">
                <a:latin typeface="Tw Cen MT" panose="020B0602020104020603" pitchFamily="34" charset="0"/>
              </a:rPr>
            </a:br>
            <a:r>
              <a:rPr lang="ga-IE" sz="2400" dirty="0" smtClean="0">
                <a:latin typeface="Tw Cen MT" panose="020B0602020104020603" pitchFamily="34" charset="0"/>
              </a:rPr>
              <a:t>ina </a:t>
            </a:r>
            <a:r>
              <a:rPr lang="ga-IE" sz="2400" dirty="0" err="1" smtClean="0">
                <a:latin typeface="Tw Cen MT" panose="020B0602020104020603" pitchFamily="34" charset="0"/>
              </a:rPr>
              <a:t>ndéantaí</a:t>
            </a:r>
            <a:r>
              <a:rPr lang="ga-IE" sz="2400" dirty="0" smtClean="0">
                <a:latin typeface="Tw Cen MT" panose="020B0602020104020603" pitchFamily="34" charset="0"/>
              </a:rPr>
              <a:t> línte a ghreanadh i gcloch chun focail </a:t>
            </a:r>
            <a:r>
              <a:rPr lang="en-US" sz="2400" dirty="0" smtClean="0">
                <a:latin typeface="Tw Cen MT" panose="020B0602020104020603" pitchFamily="34" charset="0"/>
              </a:rPr>
              <a:t/>
            </a:r>
            <a:br>
              <a:rPr lang="en-US" sz="2400" dirty="0" smtClean="0">
                <a:latin typeface="Tw Cen MT" panose="020B0602020104020603" pitchFamily="34" charset="0"/>
              </a:rPr>
            </a:br>
            <a:r>
              <a:rPr lang="ga-IE" sz="2400" dirty="0" smtClean="0">
                <a:latin typeface="Tw Cen MT" panose="020B0602020104020603" pitchFamily="34" charset="0"/>
              </a:rPr>
              <a:t>a léiriú. Ainmneacha daoine a léirítí ar na clocha oghaim den chuid is mó. </a:t>
            </a:r>
            <a:endParaRPr lang="ga-IE" sz="2400" dirty="0">
              <a:latin typeface="Tw Cen MT" panose="020B0602020104020603" pitchFamily="34"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755507" y="960863"/>
            <a:ext cx="3417318" cy="512217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8" name="Group 7"/>
          <p:cNvGrpSpPr>
            <a:grpSpLocks noChangeAspect="1"/>
          </p:cNvGrpSpPr>
          <p:nvPr/>
        </p:nvGrpSpPr>
        <p:grpSpPr bwMode="auto">
          <a:xfrm>
            <a:off x="1074957" y="4993935"/>
            <a:ext cx="3246280" cy="1041664"/>
            <a:chOff x="1323602" y="3006601"/>
            <a:chExt cx="5333536" cy="1296133"/>
          </a:xfrm>
          <a:solidFill>
            <a:schemeClr val="bg2">
              <a:lumMod val="75000"/>
            </a:schemeClr>
          </a:solidFill>
        </p:grpSpPr>
        <p:sp>
          <p:nvSpPr>
            <p:cNvPr id="9" name="Rectangle 8"/>
            <p:cNvSpPr>
              <a:spLocks/>
            </p:cNvSpPr>
            <p:nvPr/>
          </p:nvSpPr>
          <p:spPr>
            <a:xfrm>
              <a:off x="1323602" y="3406844"/>
              <a:ext cx="4376869" cy="895890"/>
            </a:xfrm>
            <a:prstGeom prst="rect">
              <a:avLst/>
            </a:prstGeom>
            <a:solidFill>
              <a:schemeClr val="accent1">
                <a:lumMod val="60000"/>
                <a:lumOff val="4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ga-IE" dirty="0" smtClean="0">
                  <a:solidFill>
                    <a:schemeClr val="tx1"/>
                  </a:solidFill>
                  <a:latin typeface="Arial" panose="020B0604020202020204" pitchFamily="34" charset="0"/>
                  <a:cs typeface="Arial" panose="020B0604020202020204" pitchFamily="34" charset="0"/>
                </a:rPr>
                <a:t> Céard é seo, meas tú?</a:t>
              </a:r>
              <a:endParaRPr lang="ga-IE" dirty="0">
                <a:solidFill>
                  <a:schemeClr val="tx1"/>
                </a:solidFill>
                <a:latin typeface="Arial" panose="020B0604020202020204" pitchFamily="34" charset="0"/>
                <a:cs typeface="Arial" panose="020B0604020202020204" pitchFamily="34" charset="0"/>
              </a:endParaRPr>
            </a:p>
          </p:txBody>
        </p:sp>
        <p:sp>
          <p:nvSpPr>
            <p:cNvPr id="10" name="Oval 9"/>
            <p:cNvSpPr/>
            <p:nvPr/>
          </p:nvSpPr>
          <p:spPr>
            <a:xfrm>
              <a:off x="5415054" y="3006601"/>
              <a:ext cx="1242084" cy="940685"/>
            </a:xfrm>
            <a:prstGeom prst="ellipse">
              <a:avLst/>
            </a:prstGeom>
            <a:solidFill>
              <a:schemeClr val="accent1">
                <a:lumMod val="60000"/>
                <a:lumOff val="4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4400" b="1" dirty="0" smtClean="0"/>
                <a:t>?</a:t>
              </a:r>
              <a:endParaRPr lang="ga-IE" sz="4400" b="1" dirty="0"/>
            </a:p>
          </p:txBody>
        </p:sp>
      </p:grpSp>
    </p:spTree>
    <p:extLst>
      <p:ext uri="{BB962C8B-B14F-4D97-AF65-F5344CB8AC3E}">
        <p14:creationId xmlns:p14="http://schemas.microsoft.com/office/powerpoint/2010/main" val="26930521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8"/>
                                        </p:tgtEl>
                                        <p:attrNameLst>
                                          <p:attrName>style.visibility</p:attrName>
                                        </p:attrNameLst>
                                      </p:cBhvr>
                                      <p:to>
                                        <p:strVal val="hidden"/>
                                      </p:to>
                                    </p:set>
                                  </p:childTnLst>
                                </p:cTn>
                              </p:par>
                              <p:par>
                                <p:cTn id="14" presetID="42"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úpa 9"/>
          <p:cNvGrpSpPr/>
          <p:nvPr/>
        </p:nvGrpSpPr>
        <p:grpSpPr>
          <a:xfrm>
            <a:off x="-1" y="-1"/>
            <a:ext cx="12192001" cy="6858001"/>
            <a:chOff x="-1" y="-1"/>
            <a:chExt cx="12192001" cy="6858001"/>
          </a:xfrm>
        </p:grpSpPr>
        <p:pic>
          <p:nvPicPr>
            <p:cNvPr id="13" name="Picture 2" descr="R:\An Gum\Ginearalta\Féach Thart\FÉACH THART - R6\Stair - FT R6\Sleamhnáin - FT - Stair - R6\Íomhánna - Sleamhnáin - FT Stair - R6\Ceannach - Sleamhnáin - FT Stair - R6\09 Stair na Gaeilge_Shutterstock\shutterstock_93543853 [Converted].jpg"/>
            <p:cNvPicPr>
              <a:picLocks noChangeAspect="1" noChangeArrowheads="1"/>
            </p:cNvPicPr>
            <p:nvPr/>
          </p:nvPicPr>
          <p:blipFill rotWithShape="1">
            <a:blip r:embed="rId2" cstate="email">
              <a:duotone>
                <a:schemeClr val="accent1">
                  <a:shade val="45000"/>
                  <a:satMod val="135000"/>
                </a:schemeClr>
                <a:prstClr val="white"/>
              </a:duotone>
              <a:extLst>
                <a:ext uri="{28A0092B-C50C-407E-A947-70E740481C1C}">
                  <a14:useLocalDpi xmlns:a14="http://schemas.microsoft.com/office/drawing/2010/main"/>
                </a:ext>
              </a:extLst>
            </a:blip>
            <a:srcRect l="3556" t="4101" r="3346" b="3814"/>
            <a:stretch/>
          </p:blipFill>
          <p:spPr bwMode="auto">
            <a:xfrm>
              <a:off x="-1" y="-1"/>
              <a:ext cx="12192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2"/>
            <p:cNvSpPr/>
            <p:nvPr/>
          </p:nvSpPr>
          <p:spPr>
            <a:xfrm>
              <a:off x="426721" y="304740"/>
              <a:ext cx="11338560" cy="6147580"/>
            </a:xfrm>
            <a:prstGeom prst="rect">
              <a:avLst/>
            </a:prstGeom>
            <a:solidFill>
              <a:schemeClr val="bg1">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ga-IE" dirty="0" smtClean="0"/>
                <a:t>https://cnag.ie/en/2016-commemoration/an-claidheamh-soluis-online.html</a:t>
              </a:r>
              <a:endParaRPr lang="ga-IE" dirty="0"/>
            </a:p>
          </p:txBody>
        </p:sp>
      </p:grpSp>
      <p:pic>
        <p:nvPicPr>
          <p:cNvPr id="5" name="Picture 3"/>
          <p:cNvPicPr>
            <a:picLocks noChangeAspect="1" noChangeArrowheads="1"/>
          </p:cNvPicPr>
          <p:nvPr/>
        </p:nvPicPr>
        <p:blipFill rotWithShape="1">
          <a:blip r:embed="rId3"/>
          <a:srcRect b="8103"/>
          <a:stretch/>
        </p:blipFill>
        <p:spPr bwMode="auto">
          <a:xfrm>
            <a:off x="483871" y="3960000"/>
            <a:ext cx="8594616" cy="2484000"/>
          </a:xfrm>
          <a:prstGeom prst="rect">
            <a:avLst/>
          </a:prstGeom>
          <a:noFill/>
          <a:ln w="9525">
            <a:noFill/>
            <a:miter lim="800000"/>
            <a:headEnd/>
            <a:tailEnd/>
          </a:ln>
        </p:spPr>
      </p:pic>
      <p:sp>
        <p:nvSpPr>
          <p:cNvPr id="9" name="TextBox 20"/>
          <p:cNvSpPr txBox="1"/>
          <p:nvPr/>
        </p:nvSpPr>
        <p:spPr>
          <a:xfrm>
            <a:off x="869205" y="1141419"/>
            <a:ext cx="7290064" cy="2123658"/>
          </a:xfrm>
          <a:prstGeom prst="rect">
            <a:avLst/>
          </a:prstGeom>
          <a:noFill/>
        </p:spPr>
        <p:txBody>
          <a:bodyPr wrap="square" rtlCol="0">
            <a:spAutoFit/>
          </a:bodyPr>
          <a:lstStyle/>
          <a:p>
            <a:r>
              <a:rPr lang="ga-IE" sz="2200" dirty="0" smtClean="0">
                <a:latin typeface="Tw Cen MT" panose="020B0602020104020603" pitchFamily="34" charset="0"/>
              </a:rPr>
              <a:t>Tosaíodh ar an nGaeilge a scríobh in aibítir na Laidine</a:t>
            </a:r>
            <a:br>
              <a:rPr lang="ga-IE" sz="2200" dirty="0" smtClean="0">
                <a:latin typeface="Tw Cen MT" panose="020B0602020104020603" pitchFamily="34" charset="0"/>
              </a:rPr>
            </a:br>
            <a:r>
              <a:rPr lang="ga-IE" sz="2200" dirty="0" smtClean="0">
                <a:latin typeface="Tw Cen MT" panose="020B0602020104020603" pitchFamily="34" charset="0"/>
              </a:rPr>
              <a:t>i ndiaidh theacht na Críostaíochta go hÉirinn timpeall AD 400. Idir sin agus an 17ú haois bhí borradh faoi litríocht scríofa na Gaeilge. Breacadh síos dánta, beathaí na naomh, annála, téacsanna dlí, téacsanna fealsúnachta, téacsanna leighis agus go leor eile. </a:t>
            </a:r>
            <a:endParaRPr lang="ga-IE" sz="2200" dirty="0">
              <a:latin typeface="Tw Cen MT" panose="020B0602020104020603" pitchFamily="34" charset="0"/>
            </a:endParaRPr>
          </a:p>
        </p:txBody>
      </p:sp>
      <p:sp>
        <p:nvSpPr>
          <p:cNvPr id="15" name="TextBox 20"/>
          <p:cNvSpPr txBox="1"/>
          <p:nvPr/>
        </p:nvSpPr>
        <p:spPr>
          <a:xfrm>
            <a:off x="869205" y="3300095"/>
            <a:ext cx="7290064" cy="1446550"/>
          </a:xfrm>
          <a:prstGeom prst="rect">
            <a:avLst/>
          </a:prstGeom>
          <a:noFill/>
        </p:spPr>
        <p:txBody>
          <a:bodyPr wrap="square" rtlCol="0">
            <a:spAutoFit/>
          </a:bodyPr>
          <a:lstStyle/>
          <a:p>
            <a:r>
              <a:rPr lang="ga-IE" sz="2200" dirty="0">
                <a:latin typeface="Tw Cen MT" panose="020B0602020104020603" pitchFamily="34" charset="0"/>
              </a:rPr>
              <a:t>Breacadh síos scéalta eachtraíochta a bhí sa traidisiún béil chomh maith, Táin Bó Cuailgne, mar shampla. Rinneadh aistriúchán ar scéalta eachtraíochta a bhí sa Laidin, sa Bhéarla agus sa Fhraincis freisin.</a:t>
            </a:r>
          </a:p>
        </p:txBody>
      </p:sp>
      <p:sp>
        <p:nvSpPr>
          <p:cNvPr id="16" name="TextBox 20"/>
          <p:cNvSpPr txBox="1"/>
          <p:nvPr/>
        </p:nvSpPr>
        <p:spPr>
          <a:xfrm>
            <a:off x="8670609" y="3993290"/>
            <a:ext cx="2888911" cy="1785104"/>
          </a:xfrm>
          <a:prstGeom prst="rect">
            <a:avLst/>
          </a:prstGeom>
          <a:noFill/>
        </p:spPr>
        <p:txBody>
          <a:bodyPr wrap="square" rtlCol="0">
            <a:spAutoFit/>
          </a:bodyPr>
          <a:lstStyle/>
          <a:p>
            <a:pPr algn="ctr"/>
            <a:r>
              <a:rPr lang="ga-IE" sz="2200" dirty="0" smtClean="0">
                <a:latin typeface="Tw Cen MT" panose="020B0602020104020603" pitchFamily="34" charset="0"/>
              </a:rPr>
              <a:t>Tháinig meath </a:t>
            </a:r>
            <a:br>
              <a:rPr lang="ga-IE" sz="2200" dirty="0" smtClean="0">
                <a:latin typeface="Tw Cen MT" panose="020B0602020104020603" pitchFamily="34" charset="0"/>
              </a:rPr>
            </a:br>
            <a:r>
              <a:rPr lang="ga-IE" sz="2200" dirty="0" smtClean="0">
                <a:latin typeface="Tw Cen MT" panose="020B0602020104020603" pitchFamily="34" charset="0"/>
              </a:rPr>
              <a:t>ar litríocht scríofa </a:t>
            </a:r>
            <a:br>
              <a:rPr lang="ga-IE" sz="2200" dirty="0" smtClean="0">
                <a:latin typeface="Tw Cen MT" panose="020B0602020104020603" pitchFamily="34" charset="0"/>
              </a:rPr>
            </a:br>
            <a:r>
              <a:rPr lang="ga-IE" sz="2200" dirty="0" smtClean="0">
                <a:latin typeface="Tw Cen MT" panose="020B0602020104020603" pitchFamily="34" charset="0"/>
              </a:rPr>
              <a:t>na Gaeilge ó thús </a:t>
            </a:r>
            <a:br>
              <a:rPr lang="ga-IE" sz="2200" dirty="0" smtClean="0">
                <a:latin typeface="Tw Cen MT" panose="020B0602020104020603" pitchFamily="34" charset="0"/>
              </a:rPr>
            </a:br>
            <a:r>
              <a:rPr lang="ga-IE" sz="2200" dirty="0" smtClean="0">
                <a:latin typeface="Tw Cen MT" panose="020B0602020104020603" pitchFamily="34" charset="0"/>
              </a:rPr>
              <a:t>an 17ú haois</a:t>
            </a:r>
            <a:br>
              <a:rPr lang="ga-IE" sz="2200" dirty="0" smtClean="0">
                <a:latin typeface="Tw Cen MT" panose="020B0602020104020603" pitchFamily="34" charset="0"/>
              </a:rPr>
            </a:br>
            <a:r>
              <a:rPr lang="ga-IE" sz="2200" dirty="0" smtClean="0">
                <a:latin typeface="Tw Cen MT" panose="020B0602020104020603" pitchFamily="34" charset="0"/>
              </a:rPr>
              <a:t>ar aghaidh.</a:t>
            </a:r>
            <a:endParaRPr lang="ga-IE" sz="2200" dirty="0">
              <a:latin typeface="Tw Cen MT" panose="020B0602020104020603" pitchFamily="34" charset="0"/>
            </a:endParaRPr>
          </a:p>
        </p:txBody>
      </p:sp>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95234" y="1141419"/>
            <a:ext cx="2850504" cy="2360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itle 1"/>
          <p:cNvSpPr txBox="1">
            <a:spLocks/>
          </p:cNvSpPr>
          <p:nvPr/>
        </p:nvSpPr>
        <p:spPr>
          <a:xfrm>
            <a:off x="2847976" y="413961"/>
            <a:ext cx="6467474" cy="72745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ga-IE" altLang="en-US" b="1" dirty="0" smtClean="0">
                <a:ln w="13462">
                  <a:solidFill>
                    <a:schemeClr val="bg1"/>
                  </a:solidFill>
                  <a:prstDash val="solid"/>
                </a:ln>
                <a:solidFill>
                  <a:schemeClr val="tx1">
                    <a:lumMod val="85000"/>
                    <a:lumOff val="15000"/>
                  </a:schemeClr>
                </a:solidFill>
                <a:latin typeface="Berlin Sans FB Demi" panose="020E0802020502020306" pitchFamily="34" charset="0"/>
              </a:rPr>
              <a:t>Ré Órga na Litríochta</a:t>
            </a:r>
          </a:p>
        </p:txBody>
      </p:sp>
    </p:spTree>
    <p:extLst>
      <p:ext uri="{BB962C8B-B14F-4D97-AF65-F5344CB8AC3E}">
        <p14:creationId xmlns:p14="http://schemas.microsoft.com/office/powerpoint/2010/main" val="10792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Grúpa 93"/>
          <p:cNvGrpSpPr/>
          <p:nvPr/>
        </p:nvGrpSpPr>
        <p:grpSpPr>
          <a:xfrm>
            <a:off x="-1" y="-1"/>
            <a:ext cx="12192001" cy="6858001"/>
            <a:chOff x="-1" y="-1"/>
            <a:chExt cx="12192001" cy="6858001"/>
          </a:xfrm>
        </p:grpSpPr>
        <p:pic>
          <p:nvPicPr>
            <p:cNvPr id="95" name="Picture 2" descr="R:\An Gum\Ginearalta\Féach Thart\FÉACH THART - R6\Stair - FT R6\Sleamhnáin - FT - Stair - R6\Íomhánna - Sleamhnáin - FT Stair - R6\Ceannach - Sleamhnáin - FT Stair - R6\09 Stair na Gaeilge_Shutterstock\shutterstock_93543853 [Converted].jpg"/>
            <p:cNvPicPr>
              <a:picLocks noChangeAspect="1" noChangeArrowheads="1"/>
            </p:cNvPicPr>
            <p:nvPr/>
          </p:nvPicPr>
          <p:blipFill rotWithShape="1">
            <a:blip r:embed="rId3" cstate="email">
              <a:duotone>
                <a:schemeClr val="accent1">
                  <a:shade val="45000"/>
                  <a:satMod val="135000"/>
                </a:schemeClr>
                <a:prstClr val="white"/>
              </a:duotone>
              <a:extLst>
                <a:ext uri="{28A0092B-C50C-407E-A947-70E740481C1C}">
                  <a14:useLocalDpi xmlns:a14="http://schemas.microsoft.com/office/drawing/2010/main"/>
                </a:ext>
              </a:extLst>
            </a:blip>
            <a:srcRect l="3556" t="4101" r="3346" b="3814"/>
            <a:stretch/>
          </p:blipFill>
          <p:spPr bwMode="auto">
            <a:xfrm>
              <a:off x="-1" y="-1"/>
              <a:ext cx="12192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96" name="Rectangle 2"/>
            <p:cNvSpPr/>
            <p:nvPr/>
          </p:nvSpPr>
          <p:spPr>
            <a:xfrm>
              <a:off x="426721" y="304740"/>
              <a:ext cx="11338560" cy="6147580"/>
            </a:xfrm>
            <a:prstGeom prst="rect">
              <a:avLst/>
            </a:prstGeom>
            <a:solidFill>
              <a:schemeClr val="bg1">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ga-IE" dirty="0" smtClean="0"/>
                <a:t>https://cnag.ie/en/2016-commemoration/an-claidheamh-soluis-online.html</a:t>
              </a:r>
              <a:endParaRPr lang="ga-IE" dirty="0"/>
            </a:p>
          </p:txBody>
        </p:sp>
      </p:grpSp>
      <p:sp>
        <p:nvSpPr>
          <p:cNvPr id="70" name="Rectangle 22"/>
          <p:cNvSpPr>
            <a:spLocks/>
          </p:cNvSpPr>
          <p:nvPr/>
        </p:nvSpPr>
        <p:spPr bwMode="auto">
          <a:xfrm rot="161349">
            <a:off x="9854917" y="3974203"/>
            <a:ext cx="1116000" cy="540000"/>
          </a:xfrm>
          <a:prstGeom prst="rect">
            <a:avLst/>
          </a:prstGeom>
          <a:solidFill>
            <a:schemeClr val="accent1">
              <a:lumMod val="60000"/>
              <a:lumOff val="4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dirty="0" smtClean="0">
                <a:solidFill>
                  <a:schemeClr val="tx1"/>
                </a:solidFill>
                <a:latin typeface="Arial" panose="020B0604020202020204" pitchFamily="34" charset="0"/>
                <a:cs typeface="Arial" panose="020B0604020202020204" pitchFamily="34" charset="0"/>
              </a:rPr>
              <a:t>ospidéal</a:t>
            </a:r>
            <a:endParaRPr lang="ga-IE" dirty="0">
              <a:solidFill>
                <a:schemeClr val="tx1"/>
              </a:solidFill>
              <a:latin typeface="Arial" panose="020B0604020202020204" pitchFamily="34" charset="0"/>
              <a:cs typeface="Arial" panose="020B0604020202020204" pitchFamily="34" charset="0"/>
            </a:endParaRPr>
          </a:p>
        </p:txBody>
      </p:sp>
      <p:sp>
        <p:nvSpPr>
          <p:cNvPr id="69" name="Rectangle 22"/>
          <p:cNvSpPr>
            <a:spLocks/>
          </p:cNvSpPr>
          <p:nvPr/>
        </p:nvSpPr>
        <p:spPr bwMode="auto">
          <a:xfrm rot="1411916">
            <a:off x="10312273" y="2469369"/>
            <a:ext cx="1008000" cy="540000"/>
          </a:xfrm>
          <a:prstGeom prst="rect">
            <a:avLst/>
          </a:prstGeom>
          <a:solidFill>
            <a:schemeClr val="accent1">
              <a:lumMod val="60000"/>
              <a:lumOff val="4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dirty="0" smtClean="0">
                <a:solidFill>
                  <a:schemeClr val="tx1"/>
                </a:solidFill>
                <a:latin typeface="Arial" panose="020B0604020202020204" pitchFamily="34" charset="0"/>
                <a:cs typeface="Arial" panose="020B0604020202020204" pitchFamily="34" charset="0"/>
              </a:rPr>
              <a:t>seomra</a:t>
            </a:r>
            <a:endParaRPr lang="ga-IE" dirty="0">
              <a:solidFill>
                <a:schemeClr val="tx1"/>
              </a:solidFill>
              <a:latin typeface="Arial" panose="020B0604020202020204" pitchFamily="34" charset="0"/>
              <a:cs typeface="Arial" panose="020B0604020202020204" pitchFamily="34" charset="0"/>
            </a:endParaRPr>
          </a:p>
        </p:txBody>
      </p:sp>
      <p:sp>
        <p:nvSpPr>
          <p:cNvPr id="68" name="Rectangle 22"/>
          <p:cNvSpPr>
            <a:spLocks/>
          </p:cNvSpPr>
          <p:nvPr/>
        </p:nvSpPr>
        <p:spPr bwMode="auto">
          <a:xfrm rot="21066836">
            <a:off x="9051682" y="3084863"/>
            <a:ext cx="1008000" cy="540000"/>
          </a:xfrm>
          <a:prstGeom prst="rect">
            <a:avLst/>
          </a:prstGeom>
          <a:solidFill>
            <a:schemeClr val="accent1">
              <a:lumMod val="60000"/>
              <a:lumOff val="4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dirty="0" smtClean="0">
                <a:solidFill>
                  <a:schemeClr val="tx1"/>
                </a:solidFill>
                <a:latin typeface="Arial" panose="020B0604020202020204" pitchFamily="34" charset="0"/>
                <a:cs typeface="Arial" panose="020B0604020202020204" pitchFamily="34" charset="0"/>
              </a:rPr>
              <a:t>coláiste</a:t>
            </a:r>
            <a:endParaRPr lang="ga-IE" dirty="0">
              <a:solidFill>
                <a:schemeClr val="tx1"/>
              </a:solidFill>
              <a:latin typeface="Arial" panose="020B0604020202020204" pitchFamily="34" charset="0"/>
              <a:cs typeface="Arial" panose="020B0604020202020204" pitchFamily="34" charset="0"/>
            </a:endParaRPr>
          </a:p>
        </p:txBody>
      </p:sp>
      <p:grpSp>
        <p:nvGrpSpPr>
          <p:cNvPr id="11" name="Grúpa 10"/>
          <p:cNvGrpSpPr/>
          <p:nvPr/>
        </p:nvGrpSpPr>
        <p:grpSpPr>
          <a:xfrm rot="600000">
            <a:off x="8457680" y="208860"/>
            <a:ext cx="3066053" cy="1498495"/>
            <a:chOff x="9263006" y="146218"/>
            <a:chExt cx="2443449" cy="1498495"/>
          </a:xfrm>
        </p:grpSpPr>
        <p:sp>
          <p:nvSpPr>
            <p:cNvPr id="66" name="Rectangle 22"/>
            <p:cNvSpPr>
              <a:spLocks/>
            </p:cNvSpPr>
            <p:nvPr/>
          </p:nvSpPr>
          <p:spPr bwMode="auto">
            <a:xfrm>
              <a:off x="9263006" y="636713"/>
              <a:ext cx="2295177" cy="1008000"/>
            </a:xfrm>
            <a:prstGeom prst="rect">
              <a:avLst/>
            </a:prstGeom>
            <a:solidFill>
              <a:schemeClr val="accent1">
                <a:lumMod val="60000"/>
                <a:lumOff val="4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ga-IE" dirty="0" smtClean="0">
                  <a:solidFill>
                    <a:schemeClr val="tx1"/>
                  </a:solidFill>
                  <a:latin typeface="Arial" panose="020B0604020202020204" pitchFamily="34" charset="0"/>
                  <a:cs typeface="Arial" panose="020B0604020202020204" pitchFamily="34" charset="0"/>
                </a:rPr>
                <a:t>An raibh a fhios agat </a:t>
              </a:r>
              <a:br>
                <a:rPr lang="ga-IE" dirty="0" smtClean="0">
                  <a:solidFill>
                    <a:schemeClr val="tx1"/>
                  </a:solidFill>
                  <a:latin typeface="Arial" panose="020B0604020202020204" pitchFamily="34" charset="0"/>
                  <a:cs typeface="Arial" panose="020B0604020202020204" pitchFamily="34" charset="0"/>
                </a:rPr>
              </a:br>
              <a:r>
                <a:rPr lang="ga-IE" dirty="0" smtClean="0">
                  <a:solidFill>
                    <a:schemeClr val="tx1"/>
                  </a:solidFill>
                  <a:latin typeface="Arial" panose="020B0604020202020204" pitchFamily="34" charset="0"/>
                  <a:cs typeface="Arial" panose="020B0604020202020204" pitchFamily="34" charset="0"/>
                </a:rPr>
                <a:t>gur ón bhFraincis </a:t>
              </a:r>
              <a:br>
                <a:rPr lang="ga-IE" dirty="0" smtClean="0">
                  <a:solidFill>
                    <a:schemeClr val="tx1"/>
                  </a:solidFill>
                  <a:latin typeface="Arial" panose="020B0604020202020204" pitchFamily="34" charset="0"/>
                  <a:cs typeface="Arial" panose="020B0604020202020204" pitchFamily="34" charset="0"/>
                </a:rPr>
              </a:br>
              <a:r>
                <a:rPr lang="ga-IE" dirty="0" smtClean="0">
                  <a:solidFill>
                    <a:schemeClr val="tx1"/>
                  </a:solidFill>
                  <a:latin typeface="Arial" panose="020B0604020202020204" pitchFamily="34" charset="0"/>
                  <a:cs typeface="Arial" panose="020B0604020202020204" pitchFamily="34" charset="0"/>
                </a:rPr>
                <a:t>a tháinig na focail seo?</a:t>
              </a:r>
              <a:endParaRPr lang="ga-IE" dirty="0">
                <a:solidFill>
                  <a:schemeClr val="tx1"/>
                </a:solidFill>
                <a:latin typeface="Arial" panose="020B0604020202020204" pitchFamily="34" charset="0"/>
                <a:cs typeface="Arial" panose="020B0604020202020204" pitchFamily="34" charset="0"/>
              </a:endParaRPr>
            </a:p>
          </p:txBody>
        </p:sp>
        <p:sp>
          <p:nvSpPr>
            <p:cNvPr id="67" name="Oval 23"/>
            <p:cNvSpPr/>
            <p:nvPr/>
          </p:nvSpPr>
          <p:spPr bwMode="auto">
            <a:xfrm>
              <a:off x="11103971" y="146218"/>
              <a:ext cx="602484" cy="756000"/>
            </a:xfrm>
            <a:prstGeom prst="ellipse">
              <a:avLst/>
            </a:prstGeom>
            <a:solidFill>
              <a:schemeClr val="accent1">
                <a:lumMod val="60000"/>
                <a:lumOff val="4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4400" b="1" dirty="0" smtClean="0">
                  <a:latin typeface="Arial" panose="020B0604020202020204" pitchFamily="34" charset="0"/>
                  <a:cs typeface="Arial" panose="020B0604020202020204" pitchFamily="34" charset="0"/>
                </a:rPr>
                <a:t>?</a:t>
              </a:r>
              <a:endParaRPr lang="ga-IE" sz="4400" b="1" dirty="0">
                <a:latin typeface="Arial" panose="020B0604020202020204" pitchFamily="34" charset="0"/>
                <a:cs typeface="Arial" panose="020B0604020202020204" pitchFamily="34" charset="0"/>
              </a:endParaRPr>
            </a:p>
          </p:txBody>
        </p:sp>
      </p:grpSp>
      <p:sp>
        <p:nvSpPr>
          <p:cNvPr id="29" name="TextBox 28"/>
          <p:cNvSpPr txBox="1"/>
          <p:nvPr/>
        </p:nvSpPr>
        <p:spPr>
          <a:xfrm>
            <a:off x="3419729" y="576000"/>
            <a:ext cx="5040542" cy="1754326"/>
          </a:xfrm>
          <a:prstGeom prst="rect">
            <a:avLst/>
          </a:prstGeom>
          <a:noFill/>
        </p:spPr>
        <p:txBody>
          <a:bodyPr wrap="square" rtlCol="0">
            <a:spAutoFit/>
          </a:bodyPr>
          <a:lstStyle/>
          <a:p>
            <a:r>
              <a:rPr lang="ga-IE" dirty="0" smtClean="0">
                <a:latin typeface="Tw Cen MT" panose="020B0602020104020603" pitchFamily="34" charset="0"/>
              </a:rPr>
              <a:t>Bhí tionchar ag teangacha eile ar an nGaeilge </a:t>
            </a:r>
            <a:br>
              <a:rPr lang="ga-IE" dirty="0" smtClean="0">
                <a:latin typeface="Tw Cen MT" panose="020B0602020104020603" pitchFamily="34" charset="0"/>
              </a:rPr>
            </a:br>
            <a:r>
              <a:rPr lang="ga-IE" dirty="0" smtClean="0">
                <a:latin typeface="Tw Cen MT" panose="020B0602020104020603" pitchFamily="34" charset="0"/>
              </a:rPr>
              <a:t>thar na blianta. Le teacht na Críostaíochta, tháinig daoine go hÉirinn a raibh an Laidin acu. Teanga </a:t>
            </a:r>
            <a:br>
              <a:rPr lang="ga-IE" dirty="0" smtClean="0">
                <a:latin typeface="Tw Cen MT" panose="020B0602020104020603" pitchFamily="34" charset="0"/>
              </a:rPr>
            </a:br>
            <a:r>
              <a:rPr lang="ga-IE" dirty="0" smtClean="0">
                <a:latin typeface="Tw Cen MT" panose="020B0602020104020603" pitchFamily="34" charset="0"/>
              </a:rPr>
              <a:t>na Rómhánach ba ea an Laidin agus ba í teanga </a:t>
            </a:r>
            <a:br>
              <a:rPr lang="ga-IE" dirty="0" smtClean="0">
                <a:latin typeface="Tw Cen MT" panose="020B0602020104020603" pitchFamily="34" charset="0"/>
              </a:rPr>
            </a:br>
            <a:r>
              <a:rPr lang="ga-IE" dirty="0" smtClean="0">
                <a:latin typeface="Tw Cen MT" panose="020B0602020104020603" pitchFamily="34" charset="0"/>
              </a:rPr>
              <a:t>na heaglaise Críostaí freisin í. Tugadh go leor focail Laidine isteach sa Ghaeilge ag an am sin.</a:t>
            </a:r>
            <a:endParaRPr lang="ga-IE" dirty="0">
              <a:latin typeface="Tw Cen MT" panose="020B0602020104020603" pitchFamily="34" charset="0"/>
            </a:endParaRPr>
          </a:p>
        </p:txBody>
      </p:sp>
      <p:pic>
        <p:nvPicPr>
          <p:cNvPr id="31" name="Picture 30"/>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51742" y="720000"/>
            <a:ext cx="1815693" cy="1459105"/>
          </a:xfrm>
          <a:prstGeom prst="rect">
            <a:avLst/>
          </a:prstGeom>
          <a:noFill/>
          <a:ln w="9525">
            <a:solidFill>
              <a:srgbClr val="008000"/>
            </a:solidFill>
            <a:miter lim="800000"/>
            <a:headEnd/>
            <a:tailEnd/>
          </a:ln>
        </p:spPr>
      </p:pic>
      <p:pic>
        <p:nvPicPr>
          <p:cNvPr id="39" name="Picture 2"/>
          <p:cNvPicPr>
            <a:picLocks noChangeAspect="1" noChangeArrowheads="1"/>
          </p:cNvPicPr>
          <p:nvPr/>
        </p:nvPicPr>
        <p:blipFill>
          <a:blip r:embed="rId5"/>
          <a:srcRect/>
          <a:stretch>
            <a:fillRect/>
          </a:stretch>
        </p:blipFill>
        <p:spPr bwMode="auto">
          <a:xfrm>
            <a:off x="1201363" y="2290602"/>
            <a:ext cx="1716453" cy="1459100"/>
          </a:xfrm>
          <a:prstGeom prst="rect">
            <a:avLst/>
          </a:prstGeom>
          <a:noFill/>
          <a:ln w="9525">
            <a:noFill/>
            <a:miter lim="800000"/>
            <a:headEnd/>
            <a:tailEnd/>
          </a:ln>
        </p:spPr>
      </p:pic>
      <p:sp>
        <p:nvSpPr>
          <p:cNvPr id="40" name="TextBox 1"/>
          <p:cNvSpPr txBox="1">
            <a:spLocks noChangeArrowheads="1"/>
          </p:cNvSpPr>
          <p:nvPr/>
        </p:nvSpPr>
        <p:spPr bwMode="auto">
          <a:xfrm>
            <a:off x="3419729" y="2468517"/>
            <a:ext cx="5040542" cy="923330"/>
          </a:xfrm>
          <a:prstGeom prst="rect">
            <a:avLst/>
          </a:prstGeom>
          <a:noFill/>
          <a:ln w="9525">
            <a:noFill/>
            <a:miter lim="800000"/>
            <a:headEnd/>
            <a:tailEnd/>
          </a:ln>
        </p:spPr>
        <p:txBody>
          <a:bodyPr wrap="square">
            <a:spAutoFit/>
          </a:bodyPr>
          <a:lstStyle/>
          <a:p>
            <a:r>
              <a:rPr lang="ga-IE" dirty="0" smtClean="0">
                <a:latin typeface="Tw Cen MT" panose="020B0602020104020603" pitchFamily="34" charset="0"/>
              </a:rPr>
              <a:t>Tháinig na Lochlannaigh go hÉirinn sa bhliain 795. </a:t>
            </a:r>
            <a:br>
              <a:rPr lang="ga-IE" dirty="0" smtClean="0">
                <a:latin typeface="Tw Cen MT" panose="020B0602020104020603" pitchFamily="34" charset="0"/>
              </a:rPr>
            </a:br>
            <a:r>
              <a:rPr lang="ga-IE" dirty="0" smtClean="0">
                <a:latin typeface="Tw Cen MT" panose="020B0602020104020603" pitchFamily="34" charset="0"/>
              </a:rPr>
              <a:t>Tugadh roinnt iasachtaí isteach sa Ghaeilge </a:t>
            </a:r>
            <a:br>
              <a:rPr lang="ga-IE" dirty="0" smtClean="0">
                <a:latin typeface="Tw Cen MT" panose="020B0602020104020603" pitchFamily="34" charset="0"/>
              </a:rPr>
            </a:br>
            <a:r>
              <a:rPr lang="ga-IE" dirty="0" smtClean="0">
                <a:latin typeface="Tw Cen MT" panose="020B0602020104020603" pitchFamily="34" charset="0"/>
              </a:rPr>
              <a:t>ón tSean-Lochlainnis sa tréimhse sin. </a:t>
            </a:r>
            <a:endParaRPr lang="ga-IE" dirty="0">
              <a:latin typeface="Tw Cen MT" panose="020B0602020104020603" pitchFamily="34" charset="0"/>
            </a:endParaRPr>
          </a:p>
        </p:txBody>
      </p:sp>
      <p:pic>
        <p:nvPicPr>
          <p:cNvPr id="41" name="Picture 40"/>
          <p:cNvPicPr>
            <a:picLocks noChangeAspect="1" noChangeArrowheads="1"/>
          </p:cNvPicPr>
          <p:nvPr/>
        </p:nvPicPr>
        <p:blipFill>
          <a:blip r:embed="rId6"/>
          <a:srcRect/>
          <a:stretch>
            <a:fillRect/>
          </a:stretch>
        </p:blipFill>
        <p:spPr bwMode="auto">
          <a:xfrm>
            <a:off x="944626" y="3874762"/>
            <a:ext cx="2229927" cy="1203650"/>
          </a:xfrm>
          <a:prstGeom prst="rect">
            <a:avLst/>
          </a:prstGeom>
          <a:noFill/>
          <a:ln w="3175">
            <a:solidFill>
              <a:schemeClr val="tx1"/>
            </a:solidFill>
            <a:miter lim="800000"/>
            <a:headEnd/>
            <a:tailEnd/>
          </a:ln>
        </p:spPr>
      </p:pic>
      <p:sp>
        <p:nvSpPr>
          <p:cNvPr id="46" name="TextBox 1"/>
          <p:cNvSpPr txBox="1">
            <a:spLocks noChangeArrowheads="1"/>
          </p:cNvSpPr>
          <p:nvPr/>
        </p:nvSpPr>
        <p:spPr bwMode="auto">
          <a:xfrm>
            <a:off x="3427304" y="3451949"/>
            <a:ext cx="5040542" cy="1477328"/>
          </a:xfrm>
          <a:prstGeom prst="rect">
            <a:avLst/>
          </a:prstGeom>
          <a:noFill/>
          <a:ln w="9525">
            <a:noFill/>
            <a:miter lim="800000"/>
            <a:headEnd/>
            <a:tailEnd/>
          </a:ln>
        </p:spPr>
        <p:txBody>
          <a:bodyPr wrap="square">
            <a:spAutoFit/>
          </a:bodyPr>
          <a:lstStyle/>
          <a:p>
            <a:r>
              <a:rPr lang="ga-IE" dirty="0" smtClean="0">
                <a:latin typeface="Tw Cen MT" panose="020B0602020104020603" pitchFamily="34" charset="0"/>
              </a:rPr>
              <a:t>Tháinig na Normannaigh go hÉirinn sa bhliain 1169. </a:t>
            </a:r>
            <a:br>
              <a:rPr lang="ga-IE" dirty="0" smtClean="0">
                <a:latin typeface="Tw Cen MT" panose="020B0602020104020603" pitchFamily="34" charset="0"/>
              </a:rPr>
            </a:br>
            <a:r>
              <a:rPr lang="ga-IE" dirty="0" smtClean="0">
                <a:latin typeface="Tw Cen MT" panose="020B0602020104020603" pitchFamily="34" charset="0"/>
              </a:rPr>
              <a:t>Thug siad an Béarla agus an Fhraincis isteach sa tír. De réir a chéile, áfach, d’fhoghlaim na Normannaigh an Ghaeilge. Bhí an Ghaeilge fós i dtreis in Éirinn, mar sin, faoin mbliain 1500.</a:t>
            </a:r>
            <a:endParaRPr lang="ga-IE" dirty="0">
              <a:latin typeface="Tw Cen MT" panose="020B0602020104020603" pitchFamily="34" charset="0"/>
            </a:endParaRPr>
          </a:p>
        </p:txBody>
      </p:sp>
      <p:sp>
        <p:nvSpPr>
          <p:cNvPr id="63" name="Rectangle 22"/>
          <p:cNvSpPr>
            <a:spLocks/>
          </p:cNvSpPr>
          <p:nvPr/>
        </p:nvSpPr>
        <p:spPr bwMode="auto">
          <a:xfrm rot="21030463">
            <a:off x="9049714" y="3078070"/>
            <a:ext cx="1008000" cy="540000"/>
          </a:xfrm>
          <a:prstGeom prst="rect">
            <a:avLst/>
          </a:prstGeom>
          <a:solidFill>
            <a:schemeClr val="accent1">
              <a:lumMod val="60000"/>
              <a:lumOff val="4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dirty="0" smtClean="0">
                <a:solidFill>
                  <a:schemeClr val="tx1"/>
                </a:solidFill>
                <a:latin typeface="Arial" panose="020B0604020202020204" pitchFamily="34" charset="0"/>
                <a:cs typeface="Arial" panose="020B0604020202020204" pitchFamily="34" charset="0"/>
              </a:rPr>
              <a:t>pingin</a:t>
            </a:r>
            <a:endParaRPr lang="ga-IE" dirty="0">
              <a:solidFill>
                <a:schemeClr val="tx1"/>
              </a:solidFill>
              <a:latin typeface="Arial" panose="020B0604020202020204" pitchFamily="34" charset="0"/>
              <a:cs typeface="Arial" panose="020B0604020202020204" pitchFamily="34" charset="0"/>
            </a:endParaRPr>
          </a:p>
        </p:txBody>
      </p:sp>
      <p:sp>
        <p:nvSpPr>
          <p:cNvPr id="64" name="Rectangle 22"/>
          <p:cNvSpPr>
            <a:spLocks/>
          </p:cNvSpPr>
          <p:nvPr/>
        </p:nvSpPr>
        <p:spPr bwMode="auto">
          <a:xfrm rot="1440000">
            <a:off x="10311914" y="2466491"/>
            <a:ext cx="1008000" cy="540000"/>
          </a:xfrm>
          <a:prstGeom prst="rect">
            <a:avLst/>
          </a:prstGeom>
          <a:solidFill>
            <a:schemeClr val="accent1">
              <a:lumMod val="60000"/>
              <a:lumOff val="4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dirty="0" smtClean="0">
                <a:solidFill>
                  <a:schemeClr val="tx1"/>
                </a:solidFill>
                <a:latin typeface="Arial" panose="020B0604020202020204" pitchFamily="34" charset="0"/>
                <a:cs typeface="Arial" panose="020B0604020202020204" pitchFamily="34" charset="0"/>
              </a:rPr>
              <a:t>bád</a:t>
            </a:r>
            <a:endParaRPr lang="ga-IE" dirty="0">
              <a:solidFill>
                <a:schemeClr val="tx1"/>
              </a:solidFill>
              <a:latin typeface="Arial" panose="020B0604020202020204" pitchFamily="34" charset="0"/>
              <a:cs typeface="Arial" panose="020B0604020202020204" pitchFamily="34" charset="0"/>
            </a:endParaRPr>
          </a:p>
        </p:txBody>
      </p:sp>
      <p:sp>
        <p:nvSpPr>
          <p:cNvPr id="65" name="Rectangle 22"/>
          <p:cNvSpPr>
            <a:spLocks/>
          </p:cNvSpPr>
          <p:nvPr/>
        </p:nvSpPr>
        <p:spPr bwMode="auto">
          <a:xfrm rot="180000">
            <a:off x="9856742" y="3977608"/>
            <a:ext cx="1098581" cy="540000"/>
          </a:xfrm>
          <a:prstGeom prst="rect">
            <a:avLst/>
          </a:prstGeom>
          <a:solidFill>
            <a:schemeClr val="accent1">
              <a:lumMod val="60000"/>
              <a:lumOff val="4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dirty="0" smtClean="0">
                <a:solidFill>
                  <a:schemeClr val="tx1"/>
                </a:solidFill>
                <a:latin typeface="Arial" panose="020B0604020202020204" pitchFamily="34" charset="0"/>
                <a:cs typeface="Arial" panose="020B0604020202020204" pitchFamily="34" charset="0"/>
              </a:rPr>
              <a:t>margadh</a:t>
            </a:r>
            <a:endParaRPr lang="ga-IE" dirty="0">
              <a:solidFill>
                <a:schemeClr val="tx1"/>
              </a:solidFill>
              <a:latin typeface="Arial" panose="020B0604020202020204" pitchFamily="34" charset="0"/>
              <a:cs typeface="Arial" panose="020B0604020202020204" pitchFamily="34" charset="0"/>
            </a:endParaRPr>
          </a:p>
        </p:txBody>
      </p:sp>
      <p:sp>
        <p:nvSpPr>
          <p:cNvPr id="71" name="Rectangle 22"/>
          <p:cNvSpPr>
            <a:spLocks/>
          </p:cNvSpPr>
          <p:nvPr/>
        </p:nvSpPr>
        <p:spPr bwMode="auto">
          <a:xfrm rot="1440000">
            <a:off x="10311913" y="2472255"/>
            <a:ext cx="1008000" cy="540000"/>
          </a:xfrm>
          <a:prstGeom prst="rect">
            <a:avLst/>
          </a:prstGeom>
          <a:solidFill>
            <a:schemeClr val="accent1">
              <a:lumMod val="60000"/>
              <a:lumOff val="4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dirty="0" smtClean="0">
                <a:solidFill>
                  <a:schemeClr val="tx1"/>
                </a:solidFill>
                <a:latin typeface="Arial" panose="020B0604020202020204" pitchFamily="34" charset="0"/>
                <a:cs typeface="Arial" panose="020B0604020202020204" pitchFamily="34" charset="0"/>
              </a:rPr>
              <a:t>eaglais</a:t>
            </a:r>
            <a:endParaRPr lang="ga-IE" dirty="0">
              <a:solidFill>
                <a:schemeClr val="tx1"/>
              </a:solidFill>
              <a:latin typeface="Arial" panose="020B0604020202020204" pitchFamily="34" charset="0"/>
              <a:cs typeface="Arial" panose="020B0604020202020204" pitchFamily="34" charset="0"/>
            </a:endParaRPr>
          </a:p>
        </p:txBody>
      </p:sp>
      <p:sp>
        <p:nvSpPr>
          <p:cNvPr id="76" name="Rectangle 22"/>
          <p:cNvSpPr>
            <a:spLocks/>
          </p:cNvSpPr>
          <p:nvPr/>
        </p:nvSpPr>
        <p:spPr bwMode="auto">
          <a:xfrm rot="21060000">
            <a:off x="9042857" y="3085769"/>
            <a:ext cx="1008000" cy="540000"/>
          </a:xfrm>
          <a:prstGeom prst="rect">
            <a:avLst/>
          </a:prstGeom>
          <a:solidFill>
            <a:schemeClr val="accent1">
              <a:lumMod val="60000"/>
              <a:lumOff val="4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dirty="0" smtClean="0">
                <a:solidFill>
                  <a:schemeClr val="tx1"/>
                </a:solidFill>
                <a:latin typeface="Arial" panose="020B0604020202020204" pitchFamily="34" charset="0"/>
                <a:cs typeface="Arial" panose="020B0604020202020204" pitchFamily="34" charset="0"/>
              </a:rPr>
              <a:t>litir</a:t>
            </a:r>
            <a:endParaRPr lang="ga-IE" dirty="0">
              <a:solidFill>
                <a:schemeClr val="tx1"/>
              </a:solidFill>
              <a:latin typeface="Arial" panose="020B0604020202020204" pitchFamily="34" charset="0"/>
              <a:cs typeface="Arial" panose="020B0604020202020204" pitchFamily="34" charset="0"/>
            </a:endParaRPr>
          </a:p>
        </p:txBody>
      </p:sp>
      <p:sp>
        <p:nvSpPr>
          <p:cNvPr id="77" name="Rectangle 22"/>
          <p:cNvSpPr>
            <a:spLocks/>
          </p:cNvSpPr>
          <p:nvPr/>
        </p:nvSpPr>
        <p:spPr bwMode="auto">
          <a:xfrm rot="153672">
            <a:off x="9856790" y="3972976"/>
            <a:ext cx="1116469" cy="540000"/>
          </a:xfrm>
          <a:prstGeom prst="rect">
            <a:avLst/>
          </a:prstGeom>
          <a:solidFill>
            <a:schemeClr val="accent1">
              <a:lumMod val="60000"/>
              <a:lumOff val="4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dirty="0" smtClean="0">
                <a:solidFill>
                  <a:schemeClr val="tx1"/>
                </a:solidFill>
                <a:latin typeface="Arial" panose="020B0604020202020204" pitchFamily="34" charset="0"/>
                <a:cs typeface="Arial" panose="020B0604020202020204" pitchFamily="34" charset="0"/>
              </a:rPr>
              <a:t>scríobh</a:t>
            </a:r>
            <a:endParaRPr lang="ga-IE" dirty="0">
              <a:solidFill>
                <a:schemeClr val="tx1"/>
              </a:solidFill>
              <a:latin typeface="Arial" panose="020B0604020202020204" pitchFamily="34" charset="0"/>
              <a:cs typeface="Arial" panose="020B0604020202020204" pitchFamily="34" charset="0"/>
            </a:endParaRPr>
          </a:p>
        </p:txBody>
      </p:sp>
      <p:grpSp>
        <p:nvGrpSpPr>
          <p:cNvPr id="12" name="Grúpa 11"/>
          <p:cNvGrpSpPr/>
          <p:nvPr/>
        </p:nvGrpSpPr>
        <p:grpSpPr>
          <a:xfrm rot="600000">
            <a:off x="8457259" y="213714"/>
            <a:ext cx="3061804" cy="1493232"/>
            <a:chOff x="9911235" y="4230223"/>
            <a:chExt cx="3061804" cy="1493232"/>
          </a:xfrm>
        </p:grpSpPr>
        <p:sp>
          <p:nvSpPr>
            <p:cNvPr id="85" name="Rectangle 22"/>
            <p:cNvSpPr>
              <a:spLocks/>
            </p:cNvSpPr>
            <p:nvPr/>
          </p:nvSpPr>
          <p:spPr bwMode="auto">
            <a:xfrm>
              <a:off x="9911235" y="4715455"/>
              <a:ext cx="2880000" cy="1008000"/>
            </a:xfrm>
            <a:prstGeom prst="rect">
              <a:avLst/>
            </a:prstGeom>
            <a:solidFill>
              <a:schemeClr val="accent1">
                <a:lumMod val="60000"/>
                <a:lumOff val="4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ga-IE" dirty="0" smtClean="0">
                  <a:solidFill>
                    <a:schemeClr val="tx1"/>
                  </a:solidFill>
                  <a:latin typeface="Arial" panose="020B0604020202020204" pitchFamily="34" charset="0"/>
                  <a:cs typeface="Arial" panose="020B0604020202020204" pitchFamily="34" charset="0"/>
                </a:rPr>
                <a:t>An raibh a fhios agat </a:t>
              </a:r>
              <a:r>
                <a:rPr lang="ga-IE" dirty="0">
                  <a:solidFill>
                    <a:schemeClr val="tx1"/>
                  </a:solidFill>
                  <a:latin typeface="Arial" panose="020B0604020202020204" pitchFamily="34" charset="0"/>
                  <a:cs typeface="Arial" panose="020B0604020202020204" pitchFamily="34" charset="0"/>
                </a:rPr>
                <a:t/>
              </a:r>
              <a:br>
                <a:rPr lang="ga-IE" dirty="0">
                  <a:solidFill>
                    <a:schemeClr val="tx1"/>
                  </a:solidFill>
                  <a:latin typeface="Arial" panose="020B0604020202020204" pitchFamily="34" charset="0"/>
                  <a:cs typeface="Arial" panose="020B0604020202020204" pitchFamily="34" charset="0"/>
                </a:rPr>
              </a:br>
              <a:r>
                <a:rPr lang="ga-IE" dirty="0" smtClean="0">
                  <a:solidFill>
                    <a:schemeClr val="tx1"/>
                  </a:solidFill>
                  <a:latin typeface="Arial" panose="020B0604020202020204" pitchFamily="34" charset="0"/>
                  <a:cs typeface="Arial" panose="020B0604020202020204" pitchFamily="34" charset="0"/>
                </a:rPr>
                <a:t>gur ón tSean-Lochlainnis </a:t>
              </a:r>
              <a:br>
                <a:rPr lang="ga-IE" dirty="0" smtClean="0">
                  <a:solidFill>
                    <a:schemeClr val="tx1"/>
                  </a:solidFill>
                  <a:latin typeface="Arial" panose="020B0604020202020204" pitchFamily="34" charset="0"/>
                  <a:cs typeface="Arial" panose="020B0604020202020204" pitchFamily="34" charset="0"/>
                </a:rPr>
              </a:br>
              <a:r>
                <a:rPr lang="ga-IE" dirty="0" smtClean="0">
                  <a:solidFill>
                    <a:schemeClr val="tx1"/>
                  </a:solidFill>
                  <a:latin typeface="Arial" panose="020B0604020202020204" pitchFamily="34" charset="0"/>
                  <a:cs typeface="Arial" panose="020B0604020202020204" pitchFamily="34" charset="0"/>
                </a:rPr>
                <a:t>a tháinig na focail seo?</a:t>
              </a:r>
              <a:endParaRPr lang="ga-IE" dirty="0">
                <a:solidFill>
                  <a:schemeClr val="tx1"/>
                </a:solidFill>
                <a:latin typeface="Arial" panose="020B0604020202020204" pitchFamily="34" charset="0"/>
                <a:cs typeface="Arial" panose="020B0604020202020204" pitchFamily="34" charset="0"/>
              </a:endParaRPr>
            </a:p>
          </p:txBody>
        </p:sp>
        <p:sp>
          <p:nvSpPr>
            <p:cNvPr id="86" name="Oval 23"/>
            <p:cNvSpPr/>
            <p:nvPr/>
          </p:nvSpPr>
          <p:spPr bwMode="auto">
            <a:xfrm>
              <a:off x="12217039" y="4230223"/>
              <a:ext cx="756000" cy="756000"/>
            </a:xfrm>
            <a:prstGeom prst="ellipse">
              <a:avLst/>
            </a:prstGeom>
            <a:solidFill>
              <a:schemeClr val="accent1">
                <a:lumMod val="60000"/>
                <a:lumOff val="4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4400" b="1" dirty="0" smtClean="0">
                  <a:latin typeface="Arial" panose="020B0604020202020204" pitchFamily="34" charset="0"/>
                  <a:cs typeface="Arial" panose="020B0604020202020204" pitchFamily="34" charset="0"/>
                </a:rPr>
                <a:t>?</a:t>
              </a:r>
              <a:endParaRPr lang="ga-IE" sz="4400" b="1" dirty="0">
                <a:latin typeface="Arial" panose="020B0604020202020204" pitchFamily="34" charset="0"/>
                <a:cs typeface="Arial" panose="020B0604020202020204" pitchFamily="34" charset="0"/>
              </a:endParaRPr>
            </a:p>
          </p:txBody>
        </p:sp>
      </p:grpSp>
      <p:grpSp>
        <p:nvGrpSpPr>
          <p:cNvPr id="32" name="Grúpa 31"/>
          <p:cNvGrpSpPr/>
          <p:nvPr/>
        </p:nvGrpSpPr>
        <p:grpSpPr>
          <a:xfrm rot="625050">
            <a:off x="8446599" y="201214"/>
            <a:ext cx="3077264" cy="1509727"/>
            <a:chOff x="10752195" y="913248"/>
            <a:chExt cx="3077264" cy="1509727"/>
          </a:xfrm>
        </p:grpSpPr>
        <p:sp>
          <p:nvSpPr>
            <p:cNvPr id="88" name="Rectangle 22"/>
            <p:cNvSpPr>
              <a:spLocks/>
            </p:cNvSpPr>
            <p:nvPr/>
          </p:nvSpPr>
          <p:spPr bwMode="auto">
            <a:xfrm rot="21571084">
              <a:off x="10752195" y="1414975"/>
              <a:ext cx="2880000" cy="1008000"/>
            </a:xfrm>
            <a:prstGeom prst="rect">
              <a:avLst/>
            </a:prstGeom>
            <a:solidFill>
              <a:schemeClr val="accent1">
                <a:lumMod val="60000"/>
                <a:lumOff val="4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ga-IE" dirty="0" smtClean="0">
                  <a:solidFill>
                    <a:schemeClr val="tx1"/>
                  </a:solidFill>
                  <a:latin typeface="Arial" panose="020B0604020202020204" pitchFamily="34" charset="0"/>
                  <a:cs typeface="Arial" panose="020B0604020202020204" pitchFamily="34" charset="0"/>
                </a:rPr>
                <a:t>An raibh a fhios agat </a:t>
              </a:r>
              <a:br>
                <a:rPr lang="ga-IE" dirty="0" smtClean="0">
                  <a:solidFill>
                    <a:schemeClr val="tx1"/>
                  </a:solidFill>
                  <a:latin typeface="Arial" panose="020B0604020202020204" pitchFamily="34" charset="0"/>
                  <a:cs typeface="Arial" panose="020B0604020202020204" pitchFamily="34" charset="0"/>
                </a:rPr>
              </a:br>
              <a:r>
                <a:rPr lang="ga-IE" dirty="0" smtClean="0">
                  <a:solidFill>
                    <a:schemeClr val="tx1"/>
                  </a:solidFill>
                  <a:latin typeface="Arial" panose="020B0604020202020204" pitchFamily="34" charset="0"/>
                  <a:cs typeface="Arial" panose="020B0604020202020204" pitchFamily="34" charset="0"/>
                </a:rPr>
                <a:t>gur ón Laidin a tháinig </a:t>
              </a:r>
              <a:br>
                <a:rPr lang="ga-IE" dirty="0" smtClean="0">
                  <a:solidFill>
                    <a:schemeClr val="tx1"/>
                  </a:solidFill>
                  <a:latin typeface="Arial" panose="020B0604020202020204" pitchFamily="34" charset="0"/>
                  <a:cs typeface="Arial" panose="020B0604020202020204" pitchFamily="34" charset="0"/>
                </a:rPr>
              </a:br>
              <a:r>
                <a:rPr lang="ga-IE" dirty="0" smtClean="0">
                  <a:solidFill>
                    <a:schemeClr val="tx1"/>
                  </a:solidFill>
                  <a:latin typeface="Arial" panose="020B0604020202020204" pitchFamily="34" charset="0"/>
                  <a:cs typeface="Arial" panose="020B0604020202020204" pitchFamily="34" charset="0"/>
                </a:rPr>
                <a:t>na focail seo?</a:t>
              </a:r>
              <a:endParaRPr lang="ga-IE" dirty="0">
                <a:solidFill>
                  <a:schemeClr val="tx1"/>
                </a:solidFill>
                <a:latin typeface="Arial" panose="020B0604020202020204" pitchFamily="34" charset="0"/>
                <a:cs typeface="Arial" panose="020B0604020202020204" pitchFamily="34" charset="0"/>
              </a:endParaRPr>
            </a:p>
          </p:txBody>
        </p:sp>
        <p:sp>
          <p:nvSpPr>
            <p:cNvPr id="89" name="Oval 23"/>
            <p:cNvSpPr/>
            <p:nvPr/>
          </p:nvSpPr>
          <p:spPr bwMode="auto">
            <a:xfrm>
              <a:off x="13073459" y="913248"/>
              <a:ext cx="756000" cy="756000"/>
            </a:xfrm>
            <a:prstGeom prst="ellipse">
              <a:avLst/>
            </a:prstGeom>
            <a:solidFill>
              <a:schemeClr val="accent1">
                <a:lumMod val="60000"/>
                <a:lumOff val="4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4400" b="1" dirty="0" smtClean="0">
                  <a:latin typeface="Arial" panose="020B0604020202020204" pitchFamily="34" charset="0"/>
                  <a:cs typeface="Arial" panose="020B0604020202020204" pitchFamily="34" charset="0"/>
                </a:rPr>
                <a:t>?</a:t>
              </a:r>
              <a:endParaRPr lang="ga-IE" sz="4400" b="1" dirty="0">
                <a:latin typeface="Arial" panose="020B0604020202020204" pitchFamily="34" charset="0"/>
                <a:cs typeface="Arial" panose="020B0604020202020204" pitchFamily="34" charset="0"/>
              </a:endParaRPr>
            </a:p>
          </p:txBody>
        </p:sp>
      </p:grpSp>
      <p:grpSp>
        <p:nvGrpSpPr>
          <p:cNvPr id="57" name="Grúpa 1"/>
          <p:cNvGrpSpPr/>
          <p:nvPr/>
        </p:nvGrpSpPr>
        <p:grpSpPr>
          <a:xfrm>
            <a:off x="684000" y="5495925"/>
            <a:ext cx="10800000" cy="1032064"/>
            <a:chOff x="-1295546" y="2056071"/>
            <a:chExt cx="11150733" cy="1032064"/>
          </a:xfrm>
        </p:grpSpPr>
        <p:sp>
          <p:nvSpPr>
            <p:cNvPr id="58" name="Rectangle 15"/>
            <p:cNvSpPr>
              <a:spLocks noChangeArrowheads="1"/>
            </p:cNvSpPr>
            <p:nvPr/>
          </p:nvSpPr>
          <p:spPr bwMode="auto">
            <a:xfrm>
              <a:off x="600079" y="2752146"/>
              <a:ext cx="645920" cy="335989"/>
            </a:xfrm>
            <a:prstGeom prst="rect">
              <a:avLst/>
            </a:prstGeom>
            <a:noFill/>
            <a:ln w="12700">
              <a:noFill/>
              <a:miter lim="800000"/>
              <a:headEnd/>
              <a:tailEnd/>
            </a:ln>
          </p:spPr>
          <p:txBody>
            <a:bodyPr wrap="square" lIns="90488" tIns="44450" rIns="90488" bIns="44450">
              <a:spAutoFit/>
            </a:bodyPr>
            <a:lstStyle/>
            <a:p>
              <a:r>
                <a:rPr lang="ga-IE" sz="1600" b="1" dirty="0" smtClean="0">
                  <a:solidFill>
                    <a:srgbClr val="FF0000"/>
                  </a:solidFill>
                </a:rPr>
                <a:t>1500</a:t>
              </a:r>
              <a:endParaRPr lang="ga-IE" sz="1600" b="1" dirty="0">
                <a:solidFill>
                  <a:srgbClr val="FF0000"/>
                </a:solidFill>
              </a:endParaRPr>
            </a:p>
          </p:txBody>
        </p:sp>
        <p:sp>
          <p:nvSpPr>
            <p:cNvPr id="59" name="Rectangle 16"/>
            <p:cNvSpPr>
              <a:spLocks noChangeArrowheads="1"/>
            </p:cNvSpPr>
            <p:nvPr/>
          </p:nvSpPr>
          <p:spPr bwMode="auto">
            <a:xfrm>
              <a:off x="2904563" y="2752146"/>
              <a:ext cx="511415" cy="335989"/>
            </a:xfrm>
            <a:prstGeom prst="rect">
              <a:avLst/>
            </a:prstGeom>
            <a:noFill/>
            <a:ln w="12700">
              <a:noFill/>
              <a:miter lim="800000"/>
              <a:headEnd/>
              <a:tailEnd/>
            </a:ln>
          </p:spPr>
          <p:txBody>
            <a:bodyPr wrap="none" lIns="90488" tIns="44450" rIns="90488" bIns="44450">
              <a:spAutoFit/>
            </a:bodyPr>
            <a:lstStyle/>
            <a:p>
              <a:r>
                <a:rPr lang="ga-IE" sz="1600" b="1" dirty="0" smtClean="0">
                  <a:solidFill>
                    <a:srgbClr val="FF0000"/>
                  </a:solidFill>
                </a:rPr>
                <a:t>500</a:t>
              </a:r>
              <a:endParaRPr lang="ga-IE" sz="1600" b="1" dirty="0">
                <a:solidFill>
                  <a:srgbClr val="FF0000"/>
                </a:solidFill>
              </a:endParaRPr>
            </a:p>
          </p:txBody>
        </p:sp>
        <p:sp>
          <p:nvSpPr>
            <p:cNvPr id="60" name="Rectangle 17"/>
            <p:cNvSpPr>
              <a:spLocks noChangeArrowheads="1"/>
            </p:cNvSpPr>
            <p:nvPr/>
          </p:nvSpPr>
          <p:spPr bwMode="auto">
            <a:xfrm>
              <a:off x="5134710" y="2752146"/>
              <a:ext cx="511415" cy="335989"/>
            </a:xfrm>
            <a:prstGeom prst="rect">
              <a:avLst/>
            </a:prstGeom>
            <a:noFill/>
            <a:ln w="12700">
              <a:noFill/>
              <a:miter lim="800000"/>
              <a:headEnd/>
              <a:tailEnd/>
            </a:ln>
          </p:spPr>
          <p:txBody>
            <a:bodyPr wrap="none" lIns="90488" tIns="44450" rIns="90488" bIns="44450">
              <a:spAutoFit/>
            </a:bodyPr>
            <a:lstStyle/>
            <a:p>
              <a:r>
                <a:rPr lang="ga-IE" sz="1600" b="1" dirty="0" smtClean="0">
                  <a:solidFill>
                    <a:srgbClr val="FF0000"/>
                  </a:solidFill>
                </a:rPr>
                <a:t>500</a:t>
              </a:r>
              <a:endParaRPr lang="ga-IE" sz="1600" b="1" dirty="0">
                <a:solidFill>
                  <a:srgbClr val="FF0000"/>
                </a:solidFill>
              </a:endParaRPr>
            </a:p>
          </p:txBody>
        </p:sp>
        <p:sp>
          <p:nvSpPr>
            <p:cNvPr id="61" name="Rectangle 18"/>
            <p:cNvSpPr>
              <a:spLocks noChangeArrowheads="1"/>
            </p:cNvSpPr>
            <p:nvPr/>
          </p:nvSpPr>
          <p:spPr bwMode="auto">
            <a:xfrm>
              <a:off x="7327688" y="2752146"/>
              <a:ext cx="618994" cy="335989"/>
            </a:xfrm>
            <a:prstGeom prst="rect">
              <a:avLst/>
            </a:prstGeom>
            <a:noFill/>
            <a:ln w="12700">
              <a:noFill/>
              <a:miter lim="800000"/>
              <a:headEnd/>
              <a:tailEnd/>
            </a:ln>
          </p:spPr>
          <p:txBody>
            <a:bodyPr wrap="none" lIns="90488" tIns="44450" rIns="90488" bIns="44450">
              <a:spAutoFit/>
            </a:bodyPr>
            <a:lstStyle/>
            <a:p>
              <a:r>
                <a:rPr lang="ga-IE" sz="1600" b="1" dirty="0" smtClean="0">
                  <a:solidFill>
                    <a:srgbClr val="FF0000"/>
                  </a:solidFill>
                </a:rPr>
                <a:t>1500</a:t>
              </a:r>
              <a:endParaRPr lang="ga-IE" sz="1600" b="1" dirty="0">
                <a:solidFill>
                  <a:srgbClr val="FF0000"/>
                </a:solidFill>
              </a:endParaRPr>
            </a:p>
          </p:txBody>
        </p:sp>
        <p:sp>
          <p:nvSpPr>
            <p:cNvPr id="62" name="Rectangle 4"/>
            <p:cNvSpPr>
              <a:spLocks noChangeArrowheads="1"/>
            </p:cNvSpPr>
            <p:nvPr/>
          </p:nvSpPr>
          <p:spPr bwMode="auto">
            <a:xfrm>
              <a:off x="-1295546" y="2457388"/>
              <a:ext cx="11150733" cy="267395"/>
            </a:xfrm>
            <a:prstGeom prst="rect">
              <a:avLst/>
            </a:prstGeom>
            <a:solidFill>
              <a:srgbClr val="E5405D"/>
            </a:solidFill>
            <a:ln w="12700">
              <a:solidFill>
                <a:schemeClr val="tx1"/>
              </a:solidFill>
              <a:miter lim="800000"/>
              <a:headEnd/>
              <a:tailEnd/>
            </a:ln>
          </p:spPr>
          <p:txBody>
            <a:bodyPr wrap="none" anchor="ctr"/>
            <a:lstStyle/>
            <a:p>
              <a:endParaRPr lang="ga-IE" dirty="0">
                <a:solidFill>
                  <a:srgbClr val="000000"/>
                </a:solidFill>
              </a:endParaRPr>
            </a:p>
          </p:txBody>
        </p:sp>
        <p:grpSp>
          <p:nvGrpSpPr>
            <p:cNvPr id="72" name="Grúpa 45"/>
            <p:cNvGrpSpPr/>
            <p:nvPr/>
          </p:nvGrpSpPr>
          <p:grpSpPr>
            <a:xfrm>
              <a:off x="934600" y="2056071"/>
              <a:ext cx="7805514" cy="763087"/>
              <a:chOff x="934600" y="2056071"/>
              <a:chExt cx="7805514" cy="763087"/>
            </a:xfrm>
          </p:grpSpPr>
          <p:sp>
            <p:nvSpPr>
              <p:cNvPr id="73" name="Line 6"/>
              <p:cNvSpPr>
                <a:spLocks noChangeShapeType="1"/>
              </p:cNvSpPr>
              <p:nvPr/>
            </p:nvSpPr>
            <p:spPr bwMode="auto">
              <a:xfrm>
                <a:off x="4279821" y="2056071"/>
                <a:ext cx="0" cy="763087"/>
              </a:xfrm>
              <a:prstGeom prst="line">
                <a:avLst/>
              </a:prstGeom>
              <a:noFill/>
              <a:ln w="12700">
                <a:solidFill>
                  <a:schemeClr val="tx1"/>
                </a:solidFill>
                <a:round/>
                <a:headEnd/>
                <a:tailEnd/>
              </a:ln>
            </p:spPr>
            <p:txBody>
              <a:bodyPr wrap="none" anchor="ctr"/>
              <a:lstStyle/>
              <a:p>
                <a:endParaRPr lang="ga-IE" dirty="0">
                  <a:solidFill>
                    <a:prstClr val="black"/>
                  </a:solidFill>
                </a:endParaRPr>
              </a:p>
            </p:txBody>
          </p:sp>
          <p:sp>
            <p:nvSpPr>
              <p:cNvPr id="74" name="Line 7"/>
              <p:cNvSpPr>
                <a:spLocks noChangeShapeType="1"/>
              </p:cNvSpPr>
              <p:nvPr/>
            </p:nvSpPr>
            <p:spPr bwMode="auto">
              <a:xfrm>
                <a:off x="5394894" y="2455767"/>
                <a:ext cx="0" cy="361770"/>
              </a:xfrm>
              <a:prstGeom prst="line">
                <a:avLst/>
              </a:prstGeom>
              <a:noFill/>
              <a:ln w="12700">
                <a:solidFill>
                  <a:schemeClr val="tx1"/>
                </a:solidFill>
                <a:round/>
                <a:headEnd/>
                <a:tailEnd/>
              </a:ln>
            </p:spPr>
            <p:txBody>
              <a:bodyPr wrap="none" anchor="ctr"/>
              <a:lstStyle/>
              <a:p>
                <a:endParaRPr lang="ga-IE" dirty="0">
                  <a:solidFill>
                    <a:prstClr val="black"/>
                  </a:solidFill>
                </a:endParaRPr>
              </a:p>
            </p:txBody>
          </p:sp>
          <p:sp>
            <p:nvSpPr>
              <p:cNvPr id="75" name="Line 8"/>
              <p:cNvSpPr>
                <a:spLocks noChangeShapeType="1"/>
              </p:cNvSpPr>
              <p:nvPr/>
            </p:nvSpPr>
            <p:spPr bwMode="auto">
              <a:xfrm>
                <a:off x="6509967" y="2455767"/>
                <a:ext cx="0" cy="361770"/>
              </a:xfrm>
              <a:prstGeom prst="line">
                <a:avLst/>
              </a:prstGeom>
              <a:noFill/>
              <a:ln w="12700">
                <a:solidFill>
                  <a:schemeClr val="tx1"/>
                </a:solidFill>
                <a:round/>
                <a:headEnd/>
                <a:tailEnd/>
              </a:ln>
            </p:spPr>
            <p:txBody>
              <a:bodyPr wrap="none" anchor="ctr"/>
              <a:lstStyle/>
              <a:p>
                <a:endParaRPr lang="ga-IE" dirty="0">
                  <a:solidFill>
                    <a:prstClr val="black"/>
                  </a:solidFill>
                </a:endParaRPr>
              </a:p>
            </p:txBody>
          </p:sp>
          <p:sp>
            <p:nvSpPr>
              <p:cNvPr id="78" name="Line 9"/>
              <p:cNvSpPr>
                <a:spLocks noChangeShapeType="1"/>
              </p:cNvSpPr>
              <p:nvPr/>
            </p:nvSpPr>
            <p:spPr bwMode="auto">
              <a:xfrm>
                <a:off x="7625041" y="2455767"/>
                <a:ext cx="0" cy="361770"/>
              </a:xfrm>
              <a:prstGeom prst="line">
                <a:avLst/>
              </a:prstGeom>
              <a:noFill/>
              <a:ln w="12700">
                <a:solidFill>
                  <a:schemeClr val="tx1"/>
                </a:solidFill>
                <a:round/>
                <a:headEnd/>
                <a:tailEnd/>
              </a:ln>
            </p:spPr>
            <p:txBody>
              <a:bodyPr wrap="none" anchor="ctr"/>
              <a:lstStyle/>
              <a:p>
                <a:endParaRPr lang="ga-IE" dirty="0">
                  <a:solidFill>
                    <a:prstClr val="black"/>
                  </a:solidFill>
                </a:endParaRPr>
              </a:p>
            </p:txBody>
          </p:sp>
          <p:sp>
            <p:nvSpPr>
              <p:cNvPr id="79" name="Line 10"/>
              <p:cNvSpPr>
                <a:spLocks noChangeShapeType="1"/>
              </p:cNvSpPr>
              <p:nvPr/>
            </p:nvSpPr>
            <p:spPr bwMode="auto">
              <a:xfrm>
                <a:off x="8740114" y="2455767"/>
                <a:ext cx="0" cy="361770"/>
              </a:xfrm>
              <a:prstGeom prst="line">
                <a:avLst/>
              </a:prstGeom>
              <a:noFill/>
              <a:ln w="12700">
                <a:solidFill>
                  <a:schemeClr val="tx1"/>
                </a:solidFill>
                <a:round/>
                <a:headEnd/>
                <a:tailEnd/>
              </a:ln>
            </p:spPr>
            <p:txBody>
              <a:bodyPr wrap="none" anchor="ctr"/>
              <a:lstStyle/>
              <a:p>
                <a:endParaRPr lang="ga-IE" dirty="0">
                  <a:solidFill>
                    <a:prstClr val="black"/>
                  </a:solidFill>
                </a:endParaRPr>
              </a:p>
            </p:txBody>
          </p:sp>
          <p:sp>
            <p:nvSpPr>
              <p:cNvPr id="80" name="Line 5"/>
              <p:cNvSpPr>
                <a:spLocks noChangeShapeType="1"/>
              </p:cNvSpPr>
              <p:nvPr/>
            </p:nvSpPr>
            <p:spPr bwMode="auto">
              <a:xfrm>
                <a:off x="934600" y="2457388"/>
                <a:ext cx="0" cy="361770"/>
              </a:xfrm>
              <a:prstGeom prst="line">
                <a:avLst/>
              </a:prstGeom>
              <a:noFill/>
              <a:ln w="12700">
                <a:solidFill>
                  <a:schemeClr val="tx1"/>
                </a:solidFill>
                <a:round/>
                <a:headEnd/>
                <a:tailEnd/>
              </a:ln>
            </p:spPr>
            <p:txBody>
              <a:bodyPr wrap="none" anchor="ctr"/>
              <a:lstStyle/>
              <a:p>
                <a:endParaRPr lang="ga-IE" dirty="0">
                  <a:solidFill>
                    <a:prstClr val="black"/>
                  </a:solidFill>
                </a:endParaRPr>
              </a:p>
            </p:txBody>
          </p:sp>
          <p:sp>
            <p:nvSpPr>
              <p:cNvPr id="84" name="Line 5"/>
              <p:cNvSpPr>
                <a:spLocks noChangeShapeType="1"/>
              </p:cNvSpPr>
              <p:nvPr/>
            </p:nvSpPr>
            <p:spPr bwMode="auto">
              <a:xfrm>
                <a:off x="2049674" y="2457388"/>
                <a:ext cx="0" cy="361770"/>
              </a:xfrm>
              <a:prstGeom prst="line">
                <a:avLst/>
              </a:prstGeom>
              <a:noFill/>
              <a:ln w="12700">
                <a:solidFill>
                  <a:schemeClr val="tx1"/>
                </a:solidFill>
                <a:round/>
                <a:headEnd/>
                <a:tailEnd/>
              </a:ln>
            </p:spPr>
            <p:txBody>
              <a:bodyPr wrap="none" anchor="ctr"/>
              <a:lstStyle/>
              <a:p>
                <a:endParaRPr lang="ga-IE" dirty="0">
                  <a:solidFill>
                    <a:prstClr val="black"/>
                  </a:solidFill>
                </a:endParaRPr>
              </a:p>
            </p:txBody>
          </p:sp>
          <p:sp>
            <p:nvSpPr>
              <p:cNvPr id="87" name="Line 5"/>
              <p:cNvSpPr>
                <a:spLocks noChangeShapeType="1"/>
              </p:cNvSpPr>
              <p:nvPr/>
            </p:nvSpPr>
            <p:spPr bwMode="auto">
              <a:xfrm>
                <a:off x="3164748" y="2455767"/>
                <a:ext cx="0" cy="361770"/>
              </a:xfrm>
              <a:prstGeom prst="line">
                <a:avLst/>
              </a:prstGeom>
              <a:noFill/>
              <a:ln w="12700">
                <a:solidFill>
                  <a:schemeClr val="tx1"/>
                </a:solidFill>
                <a:round/>
                <a:headEnd/>
                <a:tailEnd/>
              </a:ln>
            </p:spPr>
            <p:txBody>
              <a:bodyPr wrap="none" anchor="ctr"/>
              <a:lstStyle/>
              <a:p>
                <a:endParaRPr lang="ga-IE" dirty="0">
                  <a:solidFill>
                    <a:prstClr val="black"/>
                  </a:solidFill>
                </a:endParaRPr>
              </a:p>
            </p:txBody>
          </p:sp>
        </p:grpSp>
      </p:grpSp>
      <p:sp>
        <p:nvSpPr>
          <p:cNvPr id="90" name="Line 5"/>
          <p:cNvSpPr>
            <a:spLocks noChangeShapeType="1"/>
          </p:cNvSpPr>
          <p:nvPr/>
        </p:nvSpPr>
        <p:spPr bwMode="auto">
          <a:xfrm>
            <a:off x="1764000" y="5895620"/>
            <a:ext cx="0" cy="363600"/>
          </a:xfrm>
          <a:prstGeom prst="line">
            <a:avLst/>
          </a:prstGeom>
          <a:noFill/>
          <a:ln w="12700">
            <a:solidFill>
              <a:schemeClr val="tx1"/>
            </a:solidFill>
            <a:round/>
            <a:headEnd/>
            <a:tailEnd/>
          </a:ln>
        </p:spPr>
        <p:txBody>
          <a:bodyPr wrap="none" anchor="ctr"/>
          <a:lstStyle/>
          <a:p>
            <a:endParaRPr lang="ga-IE" dirty="0">
              <a:solidFill>
                <a:prstClr val="black"/>
              </a:solidFill>
            </a:endParaRPr>
          </a:p>
        </p:txBody>
      </p:sp>
      <p:sp>
        <p:nvSpPr>
          <p:cNvPr id="91" name="Text Box 32"/>
          <p:cNvSpPr txBox="1">
            <a:spLocks noChangeArrowheads="1"/>
          </p:cNvSpPr>
          <p:nvPr/>
        </p:nvSpPr>
        <p:spPr bwMode="auto">
          <a:xfrm>
            <a:off x="6192000" y="5391719"/>
            <a:ext cx="685363" cy="525401"/>
          </a:xfrm>
          <a:prstGeom prst="rect">
            <a:avLst/>
          </a:prstGeom>
          <a:noFill/>
          <a:ln w="22225" algn="ctr">
            <a:noFill/>
            <a:miter lim="800000"/>
            <a:headEnd/>
            <a:tailEnd/>
          </a:ln>
        </p:spPr>
        <p:txBody>
          <a:bodyPr wrap="square" lIns="90000" tIns="46800" rIns="90000" bIns="46800">
            <a:spAutoFit/>
          </a:bodyPr>
          <a:lstStyle/>
          <a:p>
            <a:r>
              <a:rPr lang="ga-IE" sz="2800" b="1" dirty="0" smtClean="0">
                <a:latin typeface="Calibri" pitchFamily="34" charset="0"/>
              </a:rPr>
              <a:t>AD</a:t>
            </a:r>
            <a:endParaRPr lang="ga-IE" sz="2800" b="1" dirty="0">
              <a:latin typeface="Calibri" pitchFamily="34" charset="0"/>
            </a:endParaRPr>
          </a:p>
        </p:txBody>
      </p:sp>
      <p:sp>
        <p:nvSpPr>
          <p:cNvPr id="92" name="Line 33"/>
          <p:cNvSpPr>
            <a:spLocks noChangeShapeType="1"/>
          </p:cNvSpPr>
          <p:nvPr/>
        </p:nvSpPr>
        <p:spPr bwMode="auto">
          <a:xfrm flipV="1">
            <a:off x="6768000" y="5621825"/>
            <a:ext cx="2121048" cy="19643"/>
          </a:xfrm>
          <a:prstGeom prst="line">
            <a:avLst/>
          </a:prstGeom>
          <a:noFill/>
          <a:ln w="22225">
            <a:solidFill>
              <a:schemeClr val="tx1"/>
            </a:solidFill>
            <a:round/>
            <a:headEnd/>
            <a:tailEnd type="triangle" w="med" len="med"/>
          </a:ln>
        </p:spPr>
        <p:txBody>
          <a:bodyPr lIns="90000" tIns="46800" rIns="90000" bIns="46800"/>
          <a:lstStyle/>
          <a:p>
            <a:endParaRPr lang="ga-IE" dirty="0"/>
          </a:p>
        </p:txBody>
      </p:sp>
      <p:sp>
        <p:nvSpPr>
          <p:cNvPr id="93" name="Text Box 31"/>
          <p:cNvSpPr txBox="1">
            <a:spLocks noChangeArrowheads="1"/>
          </p:cNvSpPr>
          <p:nvPr/>
        </p:nvSpPr>
        <p:spPr bwMode="auto">
          <a:xfrm>
            <a:off x="5256000" y="5391719"/>
            <a:ext cx="887265" cy="525401"/>
          </a:xfrm>
          <a:prstGeom prst="rect">
            <a:avLst/>
          </a:prstGeom>
          <a:noFill/>
          <a:ln w="22225" algn="ctr">
            <a:noFill/>
            <a:miter lim="800000"/>
            <a:headEnd/>
            <a:tailEnd/>
          </a:ln>
        </p:spPr>
        <p:txBody>
          <a:bodyPr wrap="square" lIns="90000" tIns="46800" rIns="90000" bIns="46800">
            <a:spAutoFit/>
          </a:bodyPr>
          <a:lstStyle/>
          <a:p>
            <a:r>
              <a:rPr lang="ga-IE" sz="2800" b="1" dirty="0" err="1" smtClean="0">
                <a:latin typeface="Calibri" pitchFamily="34" charset="0"/>
              </a:rPr>
              <a:t>RCh</a:t>
            </a:r>
            <a:endParaRPr lang="ga-IE" sz="2800" b="1" dirty="0">
              <a:latin typeface="Calibri" pitchFamily="34" charset="0"/>
            </a:endParaRPr>
          </a:p>
        </p:txBody>
      </p:sp>
      <p:sp>
        <p:nvSpPr>
          <p:cNvPr id="115" name="Line 34"/>
          <p:cNvSpPr>
            <a:spLocks noChangeShapeType="1"/>
          </p:cNvSpPr>
          <p:nvPr/>
        </p:nvSpPr>
        <p:spPr bwMode="auto">
          <a:xfrm flipH="1">
            <a:off x="3780000" y="5663652"/>
            <a:ext cx="1442475" cy="0"/>
          </a:xfrm>
          <a:prstGeom prst="line">
            <a:avLst/>
          </a:prstGeom>
          <a:noFill/>
          <a:ln w="22225">
            <a:solidFill>
              <a:schemeClr val="tx1"/>
            </a:solidFill>
            <a:round/>
            <a:headEnd/>
            <a:tailEnd type="triangle" w="med" len="med"/>
          </a:ln>
        </p:spPr>
        <p:txBody>
          <a:bodyPr lIns="90000" tIns="46800" rIns="90000" bIns="46800"/>
          <a:lstStyle/>
          <a:p>
            <a:endParaRPr lang="ga-IE" dirty="0"/>
          </a:p>
        </p:txBody>
      </p:sp>
      <p:sp>
        <p:nvSpPr>
          <p:cNvPr id="116" name="Rectangle 19"/>
          <p:cNvSpPr>
            <a:spLocks noChangeArrowheads="1"/>
          </p:cNvSpPr>
          <p:nvPr/>
        </p:nvSpPr>
        <p:spPr bwMode="auto">
          <a:xfrm>
            <a:off x="10116000" y="6192000"/>
            <a:ext cx="597212" cy="335989"/>
          </a:xfrm>
          <a:prstGeom prst="rect">
            <a:avLst/>
          </a:prstGeom>
          <a:noFill/>
          <a:ln w="12700">
            <a:noFill/>
            <a:miter lim="800000"/>
            <a:headEnd/>
            <a:tailEnd/>
          </a:ln>
        </p:spPr>
        <p:txBody>
          <a:bodyPr wrap="square" lIns="90488" tIns="44450" rIns="90488" bIns="44450">
            <a:spAutoFit/>
          </a:bodyPr>
          <a:lstStyle/>
          <a:p>
            <a:r>
              <a:rPr lang="ga-IE" sz="1600" b="1" dirty="0" smtClean="0">
                <a:solidFill>
                  <a:srgbClr val="FF0000"/>
                </a:solidFill>
              </a:rPr>
              <a:t>2000</a:t>
            </a:r>
            <a:endParaRPr lang="ga-IE" sz="1600" b="1" dirty="0">
              <a:solidFill>
                <a:srgbClr val="FF0000"/>
              </a:solidFill>
            </a:endParaRPr>
          </a:p>
        </p:txBody>
      </p:sp>
      <p:sp>
        <p:nvSpPr>
          <p:cNvPr id="117" name="Rectangle 19"/>
          <p:cNvSpPr>
            <a:spLocks noChangeArrowheads="1"/>
          </p:cNvSpPr>
          <p:nvPr/>
        </p:nvSpPr>
        <p:spPr bwMode="auto">
          <a:xfrm>
            <a:off x="7956000" y="6192000"/>
            <a:ext cx="597212" cy="335989"/>
          </a:xfrm>
          <a:prstGeom prst="rect">
            <a:avLst/>
          </a:prstGeom>
          <a:noFill/>
          <a:ln w="12700">
            <a:noFill/>
            <a:miter lim="800000"/>
            <a:headEnd/>
            <a:tailEnd/>
          </a:ln>
        </p:spPr>
        <p:txBody>
          <a:bodyPr wrap="square" lIns="90488" tIns="44450" rIns="90488" bIns="44450">
            <a:spAutoFit/>
          </a:bodyPr>
          <a:lstStyle/>
          <a:p>
            <a:r>
              <a:rPr lang="ga-IE" sz="1600" b="1" dirty="0" smtClean="0">
                <a:solidFill>
                  <a:srgbClr val="FF0000"/>
                </a:solidFill>
              </a:rPr>
              <a:t>1000</a:t>
            </a:r>
            <a:endParaRPr lang="ga-IE" sz="1600" b="1" dirty="0">
              <a:solidFill>
                <a:srgbClr val="FF0000"/>
              </a:solidFill>
            </a:endParaRPr>
          </a:p>
        </p:txBody>
      </p:sp>
      <p:sp>
        <p:nvSpPr>
          <p:cNvPr id="118" name="Rectangle 19"/>
          <p:cNvSpPr>
            <a:spLocks noChangeArrowheads="1"/>
          </p:cNvSpPr>
          <p:nvPr/>
        </p:nvSpPr>
        <p:spPr bwMode="auto">
          <a:xfrm>
            <a:off x="5940000" y="6183621"/>
            <a:ext cx="366100" cy="335989"/>
          </a:xfrm>
          <a:prstGeom prst="rect">
            <a:avLst/>
          </a:prstGeom>
          <a:noFill/>
          <a:ln w="12700">
            <a:noFill/>
            <a:miter lim="800000"/>
            <a:headEnd/>
            <a:tailEnd/>
          </a:ln>
        </p:spPr>
        <p:txBody>
          <a:bodyPr wrap="square" lIns="90488" tIns="44450" rIns="90488" bIns="44450">
            <a:spAutoFit/>
          </a:bodyPr>
          <a:lstStyle/>
          <a:p>
            <a:r>
              <a:rPr lang="ga-IE" sz="1600" b="1" dirty="0" smtClean="0">
                <a:solidFill>
                  <a:srgbClr val="FF0000"/>
                </a:solidFill>
              </a:rPr>
              <a:t>0</a:t>
            </a:r>
            <a:endParaRPr lang="ga-IE" sz="1600" b="1" dirty="0">
              <a:solidFill>
                <a:srgbClr val="FF0000"/>
              </a:solidFill>
            </a:endParaRPr>
          </a:p>
        </p:txBody>
      </p:sp>
      <p:sp>
        <p:nvSpPr>
          <p:cNvPr id="119" name="Rectangle 19"/>
          <p:cNvSpPr>
            <a:spLocks noChangeArrowheads="1"/>
          </p:cNvSpPr>
          <p:nvPr/>
        </p:nvSpPr>
        <p:spPr bwMode="auto">
          <a:xfrm>
            <a:off x="3600000" y="6192000"/>
            <a:ext cx="597212" cy="335989"/>
          </a:xfrm>
          <a:prstGeom prst="rect">
            <a:avLst/>
          </a:prstGeom>
          <a:noFill/>
          <a:ln w="12700">
            <a:noFill/>
            <a:miter lim="800000"/>
            <a:headEnd/>
            <a:tailEnd/>
          </a:ln>
        </p:spPr>
        <p:txBody>
          <a:bodyPr wrap="square" lIns="90488" tIns="44450" rIns="90488" bIns="44450">
            <a:spAutoFit/>
          </a:bodyPr>
          <a:lstStyle/>
          <a:p>
            <a:r>
              <a:rPr lang="ga-IE" sz="1600" b="1" dirty="0" smtClean="0">
                <a:solidFill>
                  <a:srgbClr val="FF0000"/>
                </a:solidFill>
              </a:rPr>
              <a:t>1000</a:t>
            </a:r>
            <a:endParaRPr lang="ga-IE" sz="1600" b="1" dirty="0">
              <a:solidFill>
                <a:srgbClr val="FF0000"/>
              </a:solidFill>
            </a:endParaRPr>
          </a:p>
        </p:txBody>
      </p:sp>
      <p:sp>
        <p:nvSpPr>
          <p:cNvPr id="120" name="Rectangle 19"/>
          <p:cNvSpPr>
            <a:spLocks noChangeArrowheads="1"/>
          </p:cNvSpPr>
          <p:nvPr/>
        </p:nvSpPr>
        <p:spPr bwMode="auto">
          <a:xfrm>
            <a:off x="1440000" y="6192000"/>
            <a:ext cx="597212" cy="335989"/>
          </a:xfrm>
          <a:prstGeom prst="rect">
            <a:avLst/>
          </a:prstGeom>
          <a:noFill/>
          <a:ln w="12700">
            <a:noFill/>
            <a:miter lim="800000"/>
            <a:headEnd/>
            <a:tailEnd/>
          </a:ln>
        </p:spPr>
        <p:txBody>
          <a:bodyPr wrap="square" lIns="90488" tIns="44450" rIns="90488" bIns="44450">
            <a:spAutoFit/>
          </a:bodyPr>
          <a:lstStyle/>
          <a:p>
            <a:r>
              <a:rPr lang="ga-IE" sz="1600" b="1" dirty="0" smtClean="0">
                <a:solidFill>
                  <a:srgbClr val="FF0000"/>
                </a:solidFill>
              </a:rPr>
              <a:t>2000</a:t>
            </a:r>
            <a:endParaRPr lang="ga-IE" sz="1600" b="1" dirty="0">
              <a:solidFill>
                <a:srgbClr val="FF0000"/>
              </a:solidFill>
            </a:endParaRPr>
          </a:p>
        </p:txBody>
      </p:sp>
      <p:sp>
        <p:nvSpPr>
          <p:cNvPr id="121" name="Rectangle 120"/>
          <p:cNvSpPr/>
          <p:nvPr/>
        </p:nvSpPr>
        <p:spPr>
          <a:xfrm>
            <a:off x="6948000" y="5904000"/>
            <a:ext cx="864000" cy="2448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122" name="Rectangle 121"/>
          <p:cNvSpPr/>
          <p:nvPr/>
        </p:nvSpPr>
        <p:spPr>
          <a:xfrm>
            <a:off x="7812000" y="5904000"/>
            <a:ext cx="864000" cy="2448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123" name="Rectangle 122"/>
          <p:cNvSpPr/>
          <p:nvPr/>
        </p:nvSpPr>
        <p:spPr>
          <a:xfrm>
            <a:off x="8676000" y="5904000"/>
            <a:ext cx="640800" cy="2448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pic>
        <p:nvPicPr>
          <p:cNvPr id="27" name="Picture 1"/>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124447" y="4910536"/>
            <a:ext cx="511106" cy="962365"/>
          </a:xfrm>
          <a:prstGeom prst="rect">
            <a:avLst/>
          </a:prstGeom>
          <a:noFill/>
          <a:ln w="9525">
            <a:noFill/>
            <a:miter lim="800000"/>
            <a:headEnd/>
            <a:tailEnd/>
          </a:ln>
        </p:spPr>
      </p:pic>
      <p:pic>
        <p:nvPicPr>
          <p:cNvPr id="42" name="Picture 41"/>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808503" y="5020749"/>
            <a:ext cx="851784" cy="852152"/>
          </a:xfrm>
          <a:prstGeom prst="rect">
            <a:avLst/>
          </a:prstGeom>
          <a:noFill/>
          <a:ln w="9525">
            <a:noFill/>
            <a:miter lim="800000"/>
            <a:headEnd/>
            <a:tailEnd/>
          </a:ln>
        </p:spPr>
      </p:pic>
      <p:pic>
        <p:nvPicPr>
          <p:cNvPr id="43" name="Picture 42"/>
          <p:cNvPicPr>
            <a:picLocks noChangeAspect="1" noChangeArrowheads="1"/>
          </p:cNvPicPr>
          <p:nvPr/>
        </p:nvPicPr>
        <p:blipFill>
          <a:blip r:embed="rId9"/>
          <a:srcRect/>
          <a:stretch>
            <a:fillRect/>
          </a:stretch>
        </p:blipFill>
        <p:spPr bwMode="auto">
          <a:xfrm>
            <a:off x="8553212" y="5020749"/>
            <a:ext cx="907224" cy="907224"/>
          </a:xfrm>
          <a:prstGeom prst="rect">
            <a:avLst/>
          </a:prstGeom>
          <a:noFill/>
          <a:ln w="9525">
            <a:noFill/>
            <a:miter lim="800000"/>
            <a:headEnd/>
            <a:tailEnd/>
          </a:ln>
        </p:spPr>
      </p:pic>
    </p:spTree>
    <p:extLst>
      <p:ext uri="{BB962C8B-B14F-4D97-AF65-F5344CB8AC3E}">
        <p14:creationId xmlns:p14="http://schemas.microsoft.com/office/powerpoint/2010/main" val="4757479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500" fill="hold"/>
                                        <p:tgtEl>
                                          <p:spTgt spid="27"/>
                                        </p:tgtEl>
                                        <p:attrNameLst>
                                          <p:attrName>ppt_x</p:attrName>
                                        </p:attrNameLst>
                                      </p:cBhvr>
                                      <p:tavLst>
                                        <p:tav tm="0">
                                          <p:val>
                                            <p:strVal val="0-#ppt_w/2"/>
                                          </p:val>
                                        </p:tav>
                                        <p:tav tm="100000">
                                          <p:val>
                                            <p:strVal val="#ppt_x"/>
                                          </p:val>
                                        </p:tav>
                                      </p:tavLst>
                                    </p:anim>
                                    <p:anim calcmode="lin" valueType="num">
                                      <p:cBhvr additive="base">
                                        <p:cTn id="18" dur="500" fill="hold"/>
                                        <p:tgtEl>
                                          <p:spTgt spid="27"/>
                                        </p:tgtEl>
                                        <p:attrNameLst>
                                          <p:attrName>ppt_y</p:attrName>
                                        </p:attrNameLst>
                                      </p:cBhvr>
                                      <p:tavLst>
                                        <p:tav tm="0">
                                          <p:val>
                                            <p:strVal val="#ppt_y"/>
                                          </p:val>
                                        </p:tav>
                                        <p:tav tm="100000">
                                          <p:val>
                                            <p:strVal val="#ppt_y"/>
                                          </p:val>
                                        </p:tav>
                                      </p:tavLst>
                                    </p:anim>
                                  </p:childTnLst>
                                </p:cTn>
                              </p:par>
                              <p:par>
                                <p:cTn id="19" presetID="10" presetClass="exit" presetSubtype="0" fill="hold" grpId="0" nodeType="withEffect">
                                  <p:stCondLst>
                                    <p:cond delay="0"/>
                                  </p:stCondLst>
                                  <p:childTnLst>
                                    <p:animEffect transition="out" filter="fade">
                                      <p:cBhvr>
                                        <p:cTn id="20" dur="500"/>
                                        <p:tgtEl>
                                          <p:spTgt spid="92"/>
                                        </p:tgtEl>
                                      </p:cBhvr>
                                    </p:animEffect>
                                    <p:set>
                                      <p:cBhvr>
                                        <p:cTn id="21" dur="1" fill="hold">
                                          <p:stCondLst>
                                            <p:cond delay="499"/>
                                          </p:stCondLst>
                                        </p:cTn>
                                        <p:tgtEl>
                                          <p:spTgt spid="92"/>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121"/>
                                        </p:tgtEl>
                                        <p:attrNameLst>
                                          <p:attrName>style.visibility</p:attrName>
                                        </p:attrNameLst>
                                      </p:cBhvr>
                                      <p:to>
                                        <p:strVal val="visible"/>
                                      </p:to>
                                    </p:set>
                                    <p:animEffect transition="in" filter="fade">
                                      <p:cBhvr>
                                        <p:cTn id="24" dur="500"/>
                                        <p:tgtEl>
                                          <p:spTgt spid="121"/>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31" presetClass="entr" presetSubtype="0" fill="hold" grpId="0" nodeType="afterEffect">
                                  <p:stCondLst>
                                    <p:cond delay="0"/>
                                  </p:stCondLst>
                                  <p:childTnLst>
                                    <p:set>
                                      <p:cBhvr>
                                        <p:cTn id="34" dur="1" fill="hold">
                                          <p:stCondLst>
                                            <p:cond delay="0"/>
                                          </p:stCondLst>
                                        </p:cTn>
                                        <p:tgtEl>
                                          <p:spTgt spid="71"/>
                                        </p:tgtEl>
                                        <p:attrNameLst>
                                          <p:attrName>style.visibility</p:attrName>
                                        </p:attrNameLst>
                                      </p:cBhvr>
                                      <p:to>
                                        <p:strVal val="visible"/>
                                      </p:to>
                                    </p:set>
                                    <p:anim calcmode="lin" valueType="num">
                                      <p:cBhvr>
                                        <p:cTn id="35" dur="1000" fill="hold"/>
                                        <p:tgtEl>
                                          <p:spTgt spid="71"/>
                                        </p:tgtEl>
                                        <p:attrNameLst>
                                          <p:attrName>ppt_w</p:attrName>
                                        </p:attrNameLst>
                                      </p:cBhvr>
                                      <p:tavLst>
                                        <p:tav tm="0">
                                          <p:val>
                                            <p:fltVal val="0"/>
                                          </p:val>
                                        </p:tav>
                                        <p:tav tm="100000">
                                          <p:val>
                                            <p:strVal val="#ppt_w"/>
                                          </p:val>
                                        </p:tav>
                                      </p:tavLst>
                                    </p:anim>
                                    <p:anim calcmode="lin" valueType="num">
                                      <p:cBhvr>
                                        <p:cTn id="36" dur="1000" fill="hold"/>
                                        <p:tgtEl>
                                          <p:spTgt spid="71"/>
                                        </p:tgtEl>
                                        <p:attrNameLst>
                                          <p:attrName>ppt_h</p:attrName>
                                        </p:attrNameLst>
                                      </p:cBhvr>
                                      <p:tavLst>
                                        <p:tav tm="0">
                                          <p:val>
                                            <p:fltVal val="0"/>
                                          </p:val>
                                        </p:tav>
                                        <p:tav tm="100000">
                                          <p:val>
                                            <p:strVal val="#ppt_h"/>
                                          </p:val>
                                        </p:tav>
                                      </p:tavLst>
                                    </p:anim>
                                    <p:anim calcmode="lin" valueType="num">
                                      <p:cBhvr>
                                        <p:cTn id="37" dur="1000" fill="hold"/>
                                        <p:tgtEl>
                                          <p:spTgt spid="71"/>
                                        </p:tgtEl>
                                        <p:attrNameLst>
                                          <p:attrName>style.rotation</p:attrName>
                                        </p:attrNameLst>
                                      </p:cBhvr>
                                      <p:tavLst>
                                        <p:tav tm="0">
                                          <p:val>
                                            <p:fltVal val="90"/>
                                          </p:val>
                                        </p:tav>
                                        <p:tav tm="100000">
                                          <p:val>
                                            <p:fltVal val="0"/>
                                          </p:val>
                                        </p:tav>
                                      </p:tavLst>
                                    </p:anim>
                                    <p:animEffect transition="in" filter="fade">
                                      <p:cBhvr>
                                        <p:cTn id="38" dur="1000"/>
                                        <p:tgtEl>
                                          <p:spTgt spid="71"/>
                                        </p:tgtEl>
                                      </p:cBhvr>
                                    </p:animEffect>
                                  </p:childTnLst>
                                </p:cTn>
                              </p:par>
                            </p:childTnLst>
                          </p:cTn>
                        </p:par>
                        <p:par>
                          <p:cTn id="39" fill="hold">
                            <p:stCondLst>
                              <p:cond delay="2000"/>
                            </p:stCondLst>
                            <p:childTnLst>
                              <p:par>
                                <p:cTn id="40" presetID="31" presetClass="entr" presetSubtype="0" fill="hold" grpId="0" nodeType="afterEffect">
                                  <p:stCondLst>
                                    <p:cond delay="0"/>
                                  </p:stCondLst>
                                  <p:childTnLst>
                                    <p:set>
                                      <p:cBhvr>
                                        <p:cTn id="41" dur="1" fill="hold">
                                          <p:stCondLst>
                                            <p:cond delay="0"/>
                                          </p:stCondLst>
                                        </p:cTn>
                                        <p:tgtEl>
                                          <p:spTgt spid="76"/>
                                        </p:tgtEl>
                                        <p:attrNameLst>
                                          <p:attrName>style.visibility</p:attrName>
                                        </p:attrNameLst>
                                      </p:cBhvr>
                                      <p:to>
                                        <p:strVal val="visible"/>
                                      </p:to>
                                    </p:set>
                                    <p:anim calcmode="lin" valueType="num">
                                      <p:cBhvr>
                                        <p:cTn id="42" dur="1000" fill="hold"/>
                                        <p:tgtEl>
                                          <p:spTgt spid="76"/>
                                        </p:tgtEl>
                                        <p:attrNameLst>
                                          <p:attrName>ppt_w</p:attrName>
                                        </p:attrNameLst>
                                      </p:cBhvr>
                                      <p:tavLst>
                                        <p:tav tm="0">
                                          <p:val>
                                            <p:fltVal val="0"/>
                                          </p:val>
                                        </p:tav>
                                        <p:tav tm="100000">
                                          <p:val>
                                            <p:strVal val="#ppt_w"/>
                                          </p:val>
                                        </p:tav>
                                      </p:tavLst>
                                    </p:anim>
                                    <p:anim calcmode="lin" valueType="num">
                                      <p:cBhvr>
                                        <p:cTn id="43" dur="1000" fill="hold"/>
                                        <p:tgtEl>
                                          <p:spTgt spid="76"/>
                                        </p:tgtEl>
                                        <p:attrNameLst>
                                          <p:attrName>ppt_h</p:attrName>
                                        </p:attrNameLst>
                                      </p:cBhvr>
                                      <p:tavLst>
                                        <p:tav tm="0">
                                          <p:val>
                                            <p:fltVal val="0"/>
                                          </p:val>
                                        </p:tav>
                                        <p:tav tm="100000">
                                          <p:val>
                                            <p:strVal val="#ppt_h"/>
                                          </p:val>
                                        </p:tav>
                                      </p:tavLst>
                                    </p:anim>
                                    <p:anim calcmode="lin" valueType="num">
                                      <p:cBhvr>
                                        <p:cTn id="44" dur="1000" fill="hold"/>
                                        <p:tgtEl>
                                          <p:spTgt spid="76"/>
                                        </p:tgtEl>
                                        <p:attrNameLst>
                                          <p:attrName>style.rotation</p:attrName>
                                        </p:attrNameLst>
                                      </p:cBhvr>
                                      <p:tavLst>
                                        <p:tav tm="0">
                                          <p:val>
                                            <p:fltVal val="90"/>
                                          </p:val>
                                        </p:tav>
                                        <p:tav tm="100000">
                                          <p:val>
                                            <p:fltVal val="0"/>
                                          </p:val>
                                        </p:tav>
                                      </p:tavLst>
                                    </p:anim>
                                    <p:animEffect transition="in" filter="fade">
                                      <p:cBhvr>
                                        <p:cTn id="45" dur="1000"/>
                                        <p:tgtEl>
                                          <p:spTgt spid="7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 calcmode="lin" valueType="num">
                                      <p:cBhvr>
                                        <p:cTn id="49" dur="500" fill="hold"/>
                                        <p:tgtEl>
                                          <p:spTgt spid="77"/>
                                        </p:tgtEl>
                                        <p:attrNameLst>
                                          <p:attrName>ppt_w</p:attrName>
                                        </p:attrNameLst>
                                      </p:cBhvr>
                                      <p:tavLst>
                                        <p:tav tm="0">
                                          <p:val>
                                            <p:fltVal val="0"/>
                                          </p:val>
                                        </p:tav>
                                        <p:tav tm="100000">
                                          <p:val>
                                            <p:strVal val="#ppt_w"/>
                                          </p:val>
                                        </p:tav>
                                      </p:tavLst>
                                    </p:anim>
                                    <p:anim calcmode="lin" valueType="num">
                                      <p:cBhvr>
                                        <p:cTn id="50" dur="500" fill="hold"/>
                                        <p:tgtEl>
                                          <p:spTgt spid="77"/>
                                        </p:tgtEl>
                                        <p:attrNameLst>
                                          <p:attrName>ppt_h</p:attrName>
                                        </p:attrNameLst>
                                      </p:cBhvr>
                                      <p:tavLst>
                                        <p:tav tm="0">
                                          <p:val>
                                            <p:fltVal val="0"/>
                                          </p:val>
                                        </p:tav>
                                        <p:tav tm="100000">
                                          <p:val>
                                            <p:strVal val="#ppt_h"/>
                                          </p:val>
                                        </p:tav>
                                      </p:tavLst>
                                    </p:anim>
                                    <p:animEffect transition="in" filter="fade">
                                      <p:cBhvr>
                                        <p:cTn id="51" dur="500"/>
                                        <p:tgtEl>
                                          <p:spTgt spid="77"/>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nodeType="clickEffect">
                                  <p:stCondLst>
                                    <p:cond delay="0"/>
                                  </p:stCondLst>
                                  <p:childTnLst>
                                    <p:set>
                                      <p:cBhvr>
                                        <p:cTn id="55" dur="1" fill="hold">
                                          <p:stCondLst>
                                            <p:cond delay="0"/>
                                          </p:stCondLst>
                                        </p:cTn>
                                        <p:tgtEl>
                                          <p:spTgt spid="32"/>
                                        </p:tgtEl>
                                        <p:attrNameLst>
                                          <p:attrName>style.visibility</p:attrName>
                                        </p:attrNameLst>
                                      </p:cBhvr>
                                      <p:to>
                                        <p:strVal val="hidden"/>
                                      </p:to>
                                    </p:set>
                                  </p:childTnLst>
                                </p:cTn>
                              </p:par>
                              <p:par>
                                <p:cTn id="56" presetID="1" presetClass="exit" presetSubtype="0" fill="hold" grpId="1" nodeType="withEffect">
                                  <p:stCondLst>
                                    <p:cond delay="0"/>
                                  </p:stCondLst>
                                  <p:childTnLst>
                                    <p:set>
                                      <p:cBhvr>
                                        <p:cTn id="57" dur="1" fill="hold">
                                          <p:stCondLst>
                                            <p:cond delay="0"/>
                                          </p:stCondLst>
                                        </p:cTn>
                                        <p:tgtEl>
                                          <p:spTgt spid="71"/>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76"/>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77"/>
                                        </p:tgtEl>
                                        <p:attrNameLst>
                                          <p:attrName>style.visibility</p:attrName>
                                        </p:attrNameLst>
                                      </p:cBhvr>
                                      <p:to>
                                        <p:strVal val="hidden"/>
                                      </p:to>
                                    </p:set>
                                  </p:childTnLst>
                                </p:cTn>
                              </p:par>
                              <p:par>
                                <p:cTn id="62" presetID="42" presetClass="entr" presetSubtype="0" fill="hold" grpId="0" nodeType="with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fade">
                                      <p:cBhvr>
                                        <p:cTn id="69" dur="1000"/>
                                        <p:tgtEl>
                                          <p:spTgt spid="39"/>
                                        </p:tgtEl>
                                      </p:cBhvr>
                                    </p:animEffect>
                                    <p:anim calcmode="lin" valueType="num">
                                      <p:cBhvr>
                                        <p:cTn id="70" dur="1000" fill="hold"/>
                                        <p:tgtEl>
                                          <p:spTgt spid="39"/>
                                        </p:tgtEl>
                                        <p:attrNameLst>
                                          <p:attrName>ppt_x</p:attrName>
                                        </p:attrNameLst>
                                      </p:cBhvr>
                                      <p:tavLst>
                                        <p:tav tm="0">
                                          <p:val>
                                            <p:strVal val="#ppt_x"/>
                                          </p:val>
                                        </p:tav>
                                        <p:tav tm="100000">
                                          <p:val>
                                            <p:strVal val="#ppt_x"/>
                                          </p:val>
                                        </p:tav>
                                      </p:tavLst>
                                    </p:anim>
                                    <p:anim calcmode="lin" valueType="num">
                                      <p:cBhvr>
                                        <p:cTn id="71" dur="1000" fill="hold"/>
                                        <p:tgtEl>
                                          <p:spTgt spid="39"/>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par>
                                <p:cTn id="77" presetID="10" presetClass="entr" presetSubtype="0" fill="hold" grpId="0" nodeType="withEffect">
                                  <p:stCondLst>
                                    <p:cond delay="0"/>
                                  </p:stCondLst>
                                  <p:childTnLst>
                                    <p:set>
                                      <p:cBhvr>
                                        <p:cTn id="78" dur="1" fill="hold">
                                          <p:stCondLst>
                                            <p:cond delay="0"/>
                                          </p:stCondLst>
                                        </p:cTn>
                                        <p:tgtEl>
                                          <p:spTgt spid="122"/>
                                        </p:tgtEl>
                                        <p:attrNameLst>
                                          <p:attrName>style.visibility</p:attrName>
                                        </p:attrNameLst>
                                      </p:cBhvr>
                                      <p:to>
                                        <p:strVal val="visible"/>
                                      </p:to>
                                    </p:set>
                                    <p:animEffect transition="in" filter="fade">
                                      <p:cBhvr>
                                        <p:cTn id="79" dur="500"/>
                                        <p:tgtEl>
                                          <p:spTgt spid="122"/>
                                        </p:tgtEl>
                                      </p:cBhvr>
                                    </p:animEffect>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12"/>
                                        </p:tgtEl>
                                        <p:attrNameLst>
                                          <p:attrName>style.visibility</p:attrName>
                                        </p:attrNameLst>
                                      </p:cBhvr>
                                      <p:to>
                                        <p:strVal val="visible"/>
                                      </p:to>
                                    </p:set>
                                    <p:animEffect transition="in" filter="fade">
                                      <p:cBhvr>
                                        <p:cTn id="84" dur="1000"/>
                                        <p:tgtEl>
                                          <p:spTgt spid="12"/>
                                        </p:tgtEl>
                                      </p:cBhvr>
                                    </p:animEffect>
                                    <p:anim calcmode="lin" valueType="num">
                                      <p:cBhvr>
                                        <p:cTn id="85" dur="1000" fill="hold"/>
                                        <p:tgtEl>
                                          <p:spTgt spid="12"/>
                                        </p:tgtEl>
                                        <p:attrNameLst>
                                          <p:attrName>ppt_x</p:attrName>
                                        </p:attrNameLst>
                                      </p:cBhvr>
                                      <p:tavLst>
                                        <p:tav tm="0">
                                          <p:val>
                                            <p:strVal val="#ppt_x"/>
                                          </p:val>
                                        </p:tav>
                                        <p:tav tm="100000">
                                          <p:val>
                                            <p:strVal val="#ppt_x"/>
                                          </p:val>
                                        </p:tav>
                                      </p:tavLst>
                                    </p:anim>
                                    <p:anim calcmode="lin" valueType="num">
                                      <p:cBhvr>
                                        <p:cTn id="86" dur="1000" fill="hold"/>
                                        <p:tgtEl>
                                          <p:spTgt spid="12"/>
                                        </p:tgtEl>
                                        <p:attrNameLst>
                                          <p:attrName>ppt_y</p:attrName>
                                        </p:attrNameLst>
                                      </p:cBhvr>
                                      <p:tavLst>
                                        <p:tav tm="0">
                                          <p:val>
                                            <p:strVal val="#ppt_y+.1"/>
                                          </p:val>
                                        </p:tav>
                                        <p:tav tm="100000">
                                          <p:val>
                                            <p:strVal val="#ppt_y"/>
                                          </p:val>
                                        </p:tav>
                                      </p:tavLst>
                                    </p:anim>
                                  </p:childTnLst>
                                </p:cTn>
                              </p:par>
                            </p:childTnLst>
                          </p:cTn>
                        </p:par>
                        <p:par>
                          <p:cTn id="87" fill="hold">
                            <p:stCondLst>
                              <p:cond delay="1000"/>
                            </p:stCondLst>
                            <p:childTnLst>
                              <p:par>
                                <p:cTn id="88" presetID="31" presetClass="entr" presetSubtype="0"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 calcmode="lin" valueType="num">
                                      <p:cBhvr>
                                        <p:cTn id="90" dur="1000" fill="hold"/>
                                        <p:tgtEl>
                                          <p:spTgt spid="63"/>
                                        </p:tgtEl>
                                        <p:attrNameLst>
                                          <p:attrName>ppt_w</p:attrName>
                                        </p:attrNameLst>
                                      </p:cBhvr>
                                      <p:tavLst>
                                        <p:tav tm="0">
                                          <p:val>
                                            <p:fltVal val="0"/>
                                          </p:val>
                                        </p:tav>
                                        <p:tav tm="100000">
                                          <p:val>
                                            <p:strVal val="#ppt_w"/>
                                          </p:val>
                                        </p:tav>
                                      </p:tavLst>
                                    </p:anim>
                                    <p:anim calcmode="lin" valueType="num">
                                      <p:cBhvr>
                                        <p:cTn id="91" dur="1000" fill="hold"/>
                                        <p:tgtEl>
                                          <p:spTgt spid="63"/>
                                        </p:tgtEl>
                                        <p:attrNameLst>
                                          <p:attrName>ppt_h</p:attrName>
                                        </p:attrNameLst>
                                      </p:cBhvr>
                                      <p:tavLst>
                                        <p:tav tm="0">
                                          <p:val>
                                            <p:fltVal val="0"/>
                                          </p:val>
                                        </p:tav>
                                        <p:tav tm="100000">
                                          <p:val>
                                            <p:strVal val="#ppt_h"/>
                                          </p:val>
                                        </p:tav>
                                      </p:tavLst>
                                    </p:anim>
                                    <p:anim calcmode="lin" valueType="num">
                                      <p:cBhvr>
                                        <p:cTn id="92" dur="1000" fill="hold"/>
                                        <p:tgtEl>
                                          <p:spTgt spid="63"/>
                                        </p:tgtEl>
                                        <p:attrNameLst>
                                          <p:attrName>style.rotation</p:attrName>
                                        </p:attrNameLst>
                                      </p:cBhvr>
                                      <p:tavLst>
                                        <p:tav tm="0">
                                          <p:val>
                                            <p:fltVal val="90"/>
                                          </p:val>
                                        </p:tav>
                                        <p:tav tm="100000">
                                          <p:val>
                                            <p:fltVal val="0"/>
                                          </p:val>
                                        </p:tav>
                                      </p:tavLst>
                                    </p:anim>
                                    <p:animEffect transition="in" filter="fade">
                                      <p:cBhvr>
                                        <p:cTn id="93" dur="1000"/>
                                        <p:tgtEl>
                                          <p:spTgt spid="63"/>
                                        </p:tgtEl>
                                      </p:cBhvr>
                                    </p:animEffect>
                                  </p:childTnLst>
                                </p:cTn>
                              </p:par>
                            </p:childTnLst>
                          </p:cTn>
                        </p:par>
                        <p:par>
                          <p:cTn id="94" fill="hold">
                            <p:stCondLst>
                              <p:cond delay="2000"/>
                            </p:stCondLst>
                            <p:childTnLst>
                              <p:par>
                                <p:cTn id="95" presetID="31" presetClass="entr" presetSubtype="0" fill="hold" grpId="0" nodeType="afterEffect">
                                  <p:stCondLst>
                                    <p:cond delay="0"/>
                                  </p:stCondLst>
                                  <p:childTnLst>
                                    <p:set>
                                      <p:cBhvr>
                                        <p:cTn id="96" dur="1" fill="hold">
                                          <p:stCondLst>
                                            <p:cond delay="0"/>
                                          </p:stCondLst>
                                        </p:cTn>
                                        <p:tgtEl>
                                          <p:spTgt spid="64"/>
                                        </p:tgtEl>
                                        <p:attrNameLst>
                                          <p:attrName>style.visibility</p:attrName>
                                        </p:attrNameLst>
                                      </p:cBhvr>
                                      <p:to>
                                        <p:strVal val="visible"/>
                                      </p:to>
                                    </p:set>
                                    <p:anim calcmode="lin" valueType="num">
                                      <p:cBhvr>
                                        <p:cTn id="97" dur="1000" fill="hold"/>
                                        <p:tgtEl>
                                          <p:spTgt spid="64"/>
                                        </p:tgtEl>
                                        <p:attrNameLst>
                                          <p:attrName>ppt_w</p:attrName>
                                        </p:attrNameLst>
                                      </p:cBhvr>
                                      <p:tavLst>
                                        <p:tav tm="0">
                                          <p:val>
                                            <p:fltVal val="0"/>
                                          </p:val>
                                        </p:tav>
                                        <p:tav tm="100000">
                                          <p:val>
                                            <p:strVal val="#ppt_w"/>
                                          </p:val>
                                        </p:tav>
                                      </p:tavLst>
                                    </p:anim>
                                    <p:anim calcmode="lin" valueType="num">
                                      <p:cBhvr>
                                        <p:cTn id="98" dur="1000" fill="hold"/>
                                        <p:tgtEl>
                                          <p:spTgt spid="64"/>
                                        </p:tgtEl>
                                        <p:attrNameLst>
                                          <p:attrName>ppt_h</p:attrName>
                                        </p:attrNameLst>
                                      </p:cBhvr>
                                      <p:tavLst>
                                        <p:tav tm="0">
                                          <p:val>
                                            <p:fltVal val="0"/>
                                          </p:val>
                                        </p:tav>
                                        <p:tav tm="100000">
                                          <p:val>
                                            <p:strVal val="#ppt_h"/>
                                          </p:val>
                                        </p:tav>
                                      </p:tavLst>
                                    </p:anim>
                                    <p:anim calcmode="lin" valueType="num">
                                      <p:cBhvr>
                                        <p:cTn id="99" dur="1000" fill="hold"/>
                                        <p:tgtEl>
                                          <p:spTgt spid="64"/>
                                        </p:tgtEl>
                                        <p:attrNameLst>
                                          <p:attrName>style.rotation</p:attrName>
                                        </p:attrNameLst>
                                      </p:cBhvr>
                                      <p:tavLst>
                                        <p:tav tm="0">
                                          <p:val>
                                            <p:fltVal val="90"/>
                                          </p:val>
                                        </p:tav>
                                        <p:tav tm="100000">
                                          <p:val>
                                            <p:fltVal val="0"/>
                                          </p:val>
                                        </p:tav>
                                      </p:tavLst>
                                    </p:anim>
                                    <p:animEffect transition="in" filter="fade">
                                      <p:cBhvr>
                                        <p:cTn id="100" dur="1000"/>
                                        <p:tgtEl>
                                          <p:spTgt spid="64"/>
                                        </p:tgtEl>
                                      </p:cBhvr>
                                    </p:animEffect>
                                  </p:childTnLst>
                                </p:cTn>
                              </p:par>
                            </p:childTnLst>
                          </p:cTn>
                        </p:par>
                        <p:par>
                          <p:cTn id="101" fill="hold">
                            <p:stCondLst>
                              <p:cond delay="3000"/>
                            </p:stCondLst>
                            <p:childTnLst>
                              <p:par>
                                <p:cTn id="102" presetID="53" presetClass="entr" presetSubtype="16" fill="hold" grpId="0" nodeType="afterEffect">
                                  <p:stCondLst>
                                    <p:cond delay="0"/>
                                  </p:stCondLst>
                                  <p:childTnLst>
                                    <p:set>
                                      <p:cBhvr>
                                        <p:cTn id="103" dur="1" fill="hold">
                                          <p:stCondLst>
                                            <p:cond delay="0"/>
                                          </p:stCondLst>
                                        </p:cTn>
                                        <p:tgtEl>
                                          <p:spTgt spid="65"/>
                                        </p:tgtEl>
                                        <p:attrNameLst>
                                          <p:attrName>style.visibility</p:attrName>
                                        </p:attrNameLst>
                                      </p:cBhvr>
                                      <p:to>
                                        <p:strVal val="visible"/>
                                      </p:to>
                                    </p:set>
                                    <p:anim calcmode="lin" valueType="num">
                                      <p:cBhvr>
                                        <p:cTn id="104" dur="500" fill="hold"/>
                                        <p:tgtEl>
                                          <p:spTgt spid="65"/>
                                        </p:tgtEl>
                                        <p:attrNameLst>
                                          <p:attrName>ppt_w</p:attrName>
                                        </p:attrNameLst>
                                      </p:cBhvr>
                                      <p:tavLst>
                                        <p:tav tm="0">
                                          <p:val>
                                            <p:fltVal val="0"/>
                                          </p:val>
                                        </p:tav>
                                        <p:tav tm="100000">
                                          <p:val>
                                            <p:strVal val="#ppt_w"/>
                                          </p:val>
                                        </p:tav>
                                      </p:tavLst>
                                    </p:anim>
                                    <p:anim calcmode="lin" valueType="num">
                                      <p:cBhvr>
                                        <p:cTn id="105" dur="500" fill="hold"/>
                                        <p:tgtEl>
                                          <p:spTgt spid="65"/>
                                        </p:tgtEl>
                                        <p:attrNameLst>
                                          <p:attrName>ppt_h</p:attrName>
                                        </p:attrNameLst>
                                      </p:cBhvr>
                                      <p:tavLst>
                                        <p:tav tm="0">
                                          <p:val>
                                            <p:fltVal val="0"/>
                                          </p:val>
                                        </p:tav>
                                        <p:tav tm="100000">
                                          <p:val>
                                            <p:strVal val="#ppt_h"/>
                                          </p:val>
                                        </p:tav>
                                      </p:tavLst>
                                    </p:anim>
                                    <p:animEffect transition="in" filter="fade">
                                      <p:cBhvr>
                                        <p:cTn id="106" dur="500"/>
                                        <p:tgtEl>
                                          <p:spTgt spid="65"/>
                                        </p:tgtEl>
                                      </p:cBhvr>
                                    </p:animEffect>
                                  </p:childTnLst>
                                </p:cTn>
                              </p:par>
                            </p:childTnLst>
                          </p:cTn>
                        </p:par>
                      </p:childTnLst>
                    </p:cTn>
                  </p:par>
                  <p:par>
                    <p:cTn id="107" fill="hold">
                      <p:stCondLst>
                        <p:cond delay="indefinite"/>
                      </p:stCondLst>
                      <p:childTnLst>
                        <p:par>
                          <p:cTn id="108" fill="hold">
                            <p:stCondLst>
                              <p:cond delay="0"/>
                            </p:stCondLst>
                            <p:childTnLst>
                              <p:par>
                                <p:cTn id="109" presetID="1" presetClass="exit" presetSubtype="0" fill="hold" nodeType="clickEffect">
                                  <p:stCondLst>
                                    <p:cond delay="0"/>
                                  </p:stCondLst>
                                  <p:childTnLst>
                                    <p:set>
                                      <p:cBhvr>
                                        <p:cTn id="110" dur="1" fill="hold">
                                          <p:stCondLst>
                                            <p:cond delay="0"/>
                                          </p:stCondLst>
                                        </p:cTn>
                                        <p:tgtEl>
                                          <p:spTgt spid="12"/>
                                        </p:tgtEl>
                                        <p:attrNameLst>
                                          <p:attrName>style.visibility</p:attrName>
                                        </p:attrNameLst>
                                      </p:cBhvr>
                                      <p:to>
                                        <p:strVal val="hidden"/>
                                      </p:to>
                                    </p:set>
                                  </p:childTnLst>
                                </p:cTn>
                              </p:par>
                              <p:par>
                                <p:cTn id="111" presetID="1" presetClass="exit" presetSubtype="0" fill="hold" grpId="1" nodeType="withEffect">
                                  <p:stCondLst>
                                    <p:cond delay="0"/>
                                  </p:stCondLst>
                                  <p:childTnLst>
                                    <p:set>
                                      <p:cBhvr>
                                        <p:cTn id="112" dur="1" fill="hold">
                                          <p:stCondLst>
                                            <p:cond delay="0"/>
                                          </p:stCondLst>
                                        </p:cTn>
                                        <p:tgtEl>
                                          <p:spTgt spid="63"/>
                                        </p:tgtEl>
                                        <p:attrNameLst>
                                          <p:attrName>style.visibility</p:attrName>
                                        </p:attrNameLst>
                                      </p:cBhvr>
                                      <p:to>
                                        <p:strVal val="hidden"/>
                                      </p:to>
                                    </p:set>
                                  </p:childTnLst>
                                </p:cTn>
                              </p:par>
                              <p:par>
                                <p:cTn id="113" presetID="1" presetClass="exit" presetSubtype="0" fill="hold" grpId="1" nodeType="withEffect">
                                  <p:stCondLst>
                                    <p:cond delay="0"/>
                                  </p:stCondLst>
                                  <p:childTnLst>
                                    <p:set>
                                      <p:cBhvr>
                                        <p:cTn id="114" dur="1" fill="hold">
                                          <p:stCondLst>
                                            <p:cond delay="0"/>
                                          </p:stCondLst>
                                        </p:cTn>
                                        <p:tgtEl>
                                          <p:spTgt spid="64"/>
                                        </p:tgtEl>
                                        <p:attrNameLst>
                                          <p:attrName>style.visibility</p:attrName>
                                        </p:attrNameLst>
                                      </p:cBhvr>
                                      <p:to>
                                        <p:strVal val="hidden"/>
                                      </p:to>
                                    </p:set>
                                  </p:childTnLst>
                                </p:cTn>
                              </p:par>
                              <p:par>
                                <p:cTn id="115" presetID="1" presetClass="exit" presetSubtype="0" fill="hold" grpId="1" nodeType="withEffect">
                                  <p:stCondLst>
                                    <p:cond delay="0"/>
                                  </p:stCondLst>
                                  <p:childTnLst>
                                    <p:set>
                                      <p:cBhvr>
                                        <p:cTn id="116" dur="1" fill="hold">
                                          <p:stCondLst>
                                            <p:cond delay="0"/>
                                          </p:stCondLst>
                                        </p:cTn>
                                        <p:tgtEl>
                                          <p:spTgt spid="65"/>
                                        </p:tgtEl>
                                        <p:attrNameLst>
                                          <p:attrName>style.visibility</p:attrName>
                                        </p:attrNameLst>
                                      </p:cBhvr>
                                      <p:to>
                                        <p:strVal val="hidden"/>
                                      </p:to>
                                    </p:set>
                                  </p:childTnLst>
                                </p:cTn>
                              </p:par>
                              <p:par>
                                <p:cTn id="117" presetID="42" presetClass="entr" presetSubtype="0" fill="hold" nodeType="withEffect">
                                  <p:stCondLst>
                                    <p:cond delay="0"/>
                                  </p:stCondLst>
                                  <p:childTnLst>
                                    <p:set>
                                      <p:cBhvr>
                                        <p:cTn id="118" dur="1" fill="hold">
                                          <p:stCondLst>
                                            <p:cond delay="0"/>
                                          </p:stCondLst>
                                        </p:cTn>
                                        <p:tgtEl>
                                          <p:spTgt spid="41"/>
                                        </p:tgtEl>
                                        <p:attrNameLst>
                                          <p:attrName>style.visibility</p:attrName>
                                        </p:attrNameLst>
                                      </p:cBhvr>
                                      <p:to>
                                        <p:strVal val="visible"/>
                                      </p:to>
                                    </p:set>
                                    <p:animEffect transition="in" filter="fade">
                                      <p:cBhvr>
                                        <p:cTn id="119" dur="1000"/>
                                        <p:tgtEl>
                                          <p:spTgt spid="41"/>
                                        </p:tgtEl>
                                      </p:cBhvr>
                                    </p:animEffect>
                                    <p:anim calcmode="lin" valueType="num">
                                      <p:cBhvr>
                                        <p:cTn id="120" dur="1000" fill="hold"/>
                                        <p:tgtEl>
                                          <p:spTgt spid="41"/>
                                        </p:tgtEl>
                                        <p:attrNameLst>
                                          <p:attrName>ppt_x</p:attrName>
                                        </p:attrNameLst>
                                      </p:cBhvr>
                                      <p:tavLst>
                                        <p:tav tm="0">
                                          <p:val>
                                            <p:strVal val="#ppt_x"/>
                                          </p:val>
                                        </p:tav>
                                        <p:tav tm="100000">
                                          <p:val>
                                            <p:strVal val="#ppt_x"/>
                                          </p:val>
                                        </p:tav>
                                      </p:tavLst>
                                    </p:anim>
                                    <p:anim calcmode="lin" valueType="num">
                                      <p:cBhvr>
                                        <p:cTn id="121" dur="1000" fill="hold"/>
                                        <p:tgtEl>
                                          <p:spTgt spid="41"/>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par>
                                <p:cTn id="127" presetID="16" presetClass="entr" presetSubtype="21" fill="hold" nodeType="withEffect">
                                  <p:stCondLst>
                                    <p:cond delay="0"/>
                                  </p:stCondLst>
                                  <p:childTnLst>
                                    <p:set>
                                      <p:cBhvr>
                                        <p:cTn id="128" dur="1" fill="hold">
                                          <p:stCondLst>
                                            <p:cond delay="0"/>
                                          </p:stCondLst>
                                        </p:cTn>
                                        <p:tgtEl>
                                          <p:spTgt spid="43"/>
                                        </p:tgtEl>
                                        <p:attrNameLst>
                                          <p:attrName>style.visibility</p:attrName>
                                        </p:attrNameLst>
                                      </p:cBhvr>
                                      <p:to>
                                        <p:strVal val="visible"/>
                                      </p:to>
                                    </p:set>
                                    <p:animEffect transition="in" filter="barn(inVertical)">
                                      <p:cBhvr>
                                        <p:cTn id="129" dur="500"/>
                                        <p:tgtEl>
                                          <p:spTgt spid="43"/>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123"/>
                                        </p:tgtEl>
                                        <p:attrNameLst>
                                          <p:attrName>style.visibility</p:attrName>
                                        </p:attrNameLst>
                                      </p:cBhvr>
                                      <p:to>
                                        <p:strVal val="visible"/>
                                      </p:to>
                                    </p:set>
                                    <p:animEffect transition="in" filter="fade">
                                      <p:cBhvr>
                                        <p:cTn id="132" dur="500"/>
                                        <p:tgtEl>
                                          <p:spTgt spid="123"/>
                                        </p:tgtEl>
                                      </p:cBhvr>
                                    </p:animEffect>
                                  </p:childTnLst>
                                </p:cTn>
                              </p:par>
                            </p:childTnLst>
                          </p:cTn>
                        </p:par>
                      </p:childTnLst>
                    </p:cTn>
                  </p:par>
                  <p:par>
                    <p:cTn id="133" fill="hold">
                      <p:stCondLst>
                        <p:cond delay="indefinite"/>
                      </p:stCondLst>
                      <p:childTnLst>
                        <p:par>
                          <p:cTn id="134" fill="hold">
                            <p:stCondLst>
                              <p:cond delay="0"/>
                            </p:stCondLst>
                            <p:childTnLst>
                              <p:par>
                                <p:cTn id="135" presetID="42" presetClass="entr" presetSubtype="0" fill="hold" nodeType="clickEffect">
                                  <p:stCondLst>
                                    <p:cond delay="0"/>
                                  </p:stCondLst>
                                  <p:childTnLst>
                                    <p:set>
                                      <p:cBhvr>
                                        <p:cTn id="136" dur="1" fill="hold">
                                          <p:stCondLst>
                                            <p:cond delay="0"/>
                                          </p:stCondLst>
                                        </p:cTn>
                                        <p:tgtEl>
                                          <p:spTgt spid="11"/>
                                        </p:tgtEl>
                                        <p:attrNameLst>
                                          <p:attrName>style.visibility</p:attrName>
                                        </p:attrNameLst>
                                      </p:cBhvr>
                                      <p:to>
                                        <p:strVal val="visible"/>
                                      </p:to>
                                    </p:set>
                                    <p:animEffect transition="in" filter="fade">
                                      <p:cBhvr>
                                        <p:cTn id="137" dur="1000"/>
                                        <p:tgtEl>
                                          <p:spTgt spid="11"/>
                                        </p:tgtEl>
                                      </p:cBhvr>
                                    </p:animEffect>
                                    <p:anim calcmode="lin" valueType="num">
                                      <p:cBhvr>
                                        <p:cTn id="138" dur="1000" fill="hold"/>
                                        <p:tgtEl>
                                          <p:spTgt spid="11"/>
                                        </p:tgtEl>
                                        <p:attrNameLst>
                                          <p:attrName>ppt_x</p:attrName>
                                        </p:attrNameLst>
                                      </p:cBhvr>
                                      <p:tavLst>
                                        <p:tav tm="0">
                                          <p:val>
                                            <p:strVal val="#ppt_x"/>
                                          </p:val>
                                        </p:tav>
                                        <p:tav tm="100000">
                                          <p:val>
                                            <p:strVal val="#ppt_x"/>
                                          </p:val>
                                        </p:tav>
                                      </p:tavLst>
                                    </p:anim>
                                    <p:anim calcmode="lin" valueType="num">
                                      <p:cBhvr>
                                        <p:cTn id="139" dur="1000" fill="hold"/>
                                        <p:tgtEl>
                                          <p:spTgt spid="11"/>
                                        </p:tgtEl>
                                        <p:attrNameLst>
                                          <p:attrName>ppt_y</p:attrName>
                                        </p:attrNameLst>
                                      </p:cBhvr>
                                      <p:tavLst>
                                        <p:tav tm="0">
                                          <p:val>
                                            <p:strVal val="#ppt_y+.1"/>
                                          </p:val>
                                        </p:tav>
                                        <p:tav tm="100000">
                                          <p:val>
                                            <p:strVal val="#ppt_y"/>
                                          </p:val>
                                        </p:tav>
                                      </p:tavLst>
                                    </p:anim>
                                  </p:childTnLst>
                                </p:cTn>
                              </p:par>
                            </p:childTnLst>
                          </p:cTn>
                        </p:par>
                        <p:par>
                          <p:cTn id="140" fill="hold">
                            <p:stCondLst>
                              <p:cond delay="1000"/>
                            </p:stCondLst>
                            <p:childTnLst>
                              <p:par>
                                <p:cTn id="141" presetID="31" presetClass="entr" presetSubtype="0" fill="hold" grpId="0" nodeType="afterEffect">
                                  <p:stCondLst>
                                    <p:cond delay="0"/>
                                  </p:stCondLst>
                                  <p:childTnLst>
                                    <p:set>
                                      <p:cBhvr>
                                        <p:cTn id="142" dur="1" fill="hold">
                                          <p:stCondLst>
                                            <p:cond delay="0"/>
                                          </p:stCondLst>
                                        </p:cTn>
                                        <p:tgtEl>
                                          <p:spTgt spid="68"/>
                                        </p:tgtEl>
                                        <p:attrNameLst>
                                          <p:attrName>style.visibility</p:attrName>
                                        </p:attrNameLst>
                                      </p:cBhvr>
                                      <p:to>
                                        <p:strVal val="visible"/>
                                      </p:to>
                                    </p:set>
                                    <p:anim calcmode="lin" valueType="num">
                                      <p:cBhvr>
                                        <p:cTn id="143" dur="1000" fill="hold"/>
                                        <p:tgtEl>
                                          <p:spTgt spid="68"/>
                                        </p:tgtEl>
                                        <p:attrNameLst>
                                          <p:attrName>ppt_w</p:attrName>
                                        </p:attrNameLst>
                                      </p:cBhvr>
                                      <p:tavLst>
                                        <p:tav tm="0">
                                          <p:val>
                                            <p:fltVal val="0"/>
                                          </p:val>
                                        </p:tav>
                                        <p:tav tm="100000">
                                          <p:val>
                                            <p:strVal val="#ppt_w"/>
                                          </p:val>
                                        </p:tav>
                                      </p:tavLst>
                                    </p:anim>
                                    <p:anim calcmode="lin" valueType="num">
                                      <p:cBhvr>
                                        <p:cTn id="144" dur="1000" fill="hold"/>
                                        <p:tgtEl>
                                          <p:spTgt spid="68"/>
                                        </p:tgtEl>
                                        <p:attrNameLst>
                                          <p:attrName>ppt_h</p:attrName>
                                        </p:attrNameLst>
                                      </p:cBhvr>
                                      <p:tavLst>
                                        <p:tav tm="0">
                                          <p:val>
                                            <p:fltVal val="0"/>
                                          </p:val>
                                        </p:tav>
                                        <p:tav tm="100000">
                                          <p:val>
                                            <p:strVal val="#ppt_h"/>
                                          </p:val>
                                        </p:tav>
                                      </p:tavLst>
                                    </p:anim>
                                    <p:anim calcmode="lin" valueType="num">
                                      <p:cBhvr>
                                        <p:cTn id="145" dur="1000" fill="hold"/>
                                        <p:tgtEl>
                                          <p:spTgt spid="68"/>
                                        </p:tgtEl>
                                        <p:attrNameLst>
                                          <p:attrName>style.rotation</p:attrName>
                                        </p:attrNameLst>
                                      </p:cBhvr>
                                      <p:tavLst>
                                        <p:tav tm="0">
                                          <p:val>
                                            <p:fltVal val="90"/>
                                          </p:val>
                                        </p:tav>
                                        <p:tav tm="100000">
                                          <p:val>
                                            <p:fltVal val="0"/>
                                          </p:val>
                                        </p:tav>
                                      </p:tavLst>
                                    </p:anim>
                                    <p:animEffect transition="in" filter="fade">
                                      <p:cBhvr>
                                        <p:cTn id="146" dur="1000"/>
                                        <p:tgtEl>
                                          <p:spTgt spid="68"/>
                                        </p:tgtEl>
                                      </p:cBhvr>
                                    </p:animEffect>
                                  </p:childTnLst>
                                </p:cTn>
                              </p:par>
                            </p:childTnLst>
                          </p:cTn>
                        </p:par>
                        <p:par>
                          <p:cTn id="147" fill="hold">
                            <p:stCondLst>
                              <p:cond delay="2000"/>
                            </p:stCondLst>
                            <p:childTnLst>
                              <p:par>
                                <p:cTn id="148" presetID="31" presetClass="entr" presetSubtype="0"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1000" fill="hold"/>
                                        <p:tgtEl>
                                          <p:spTgt spid="69"/>
                                        </p:tgtEl>
                                        <p:attrNameLst>
                                          <p:attrName>ppt_w</p:attrName>
                                        </p:attrNameLst>
                                      </p:cBhvr>
                                      <p:tavLst>
                                        <p:tav tm="0">
                                          <p:val>
                                            <p:fltVal val="0"/>
                                          </p:val>
                                        </p:tav>
                                        <p:tav tm="100000">
                                          <p:val>
                                            <p:strVal val="#ppt_w"/>
                                          </p:val>
                                        </p:tav>
                                      </p:tavLst>
                                    </p:anim>
                                    <p:anim calcmode="lin" valueType="num">
                                      <p:cBhvr>
                                        <p:cTn id="151" dur="1000" fill="hold"/>
                                        <p:tgtEl>
                                          <p:spTgt spid="69"/>
                                        </p:tgtEl>
                                        <p:attrNameLst>
                                          <p:attrName>ppt_h</p:attrName>
                                        </p:attrNameLst>
                                      </p:cBhvr>
                                      <p:tavLst>
                                        <p:tav tm="0">
                                          <p:val>
                                            <p:fltVal val="0"/>
                                          </p:val>
                                        </p:tav>
                                        <p:tav tm="100000">
                                          <p:val>
                                            <p:strVal val="#ppt_h"/>
                                          </p:val>
                                        </p:tav>
                                      </p:tavLst>
                                    </p:anim>
                                    <p:anim calcmode="lin" valueType="num">
                                      <p:cBhvr>
                                        <p:cTn id="152" dur="1000" fill="hold"/>
                                        <p:tgtEl>
                                          <p:spTgt spid="69"/>
                                        </p:tgtEl>
                                        <p:attrNameLst>
                                          <p:attrName>style.rotation</p:attrName>
                                        </p:attrNameLst>
                                      </p:cBhvr>
                                      <p:tavLst>
                                        <p:tav tm="0">
                                          <p:val>
                                            <p:fltVal val="90"/>
                                          </p:val>
                                        </p:tav>
                                        <p:tav tm="100000">
                                          <p:val>
                                            <p:fltVal val="0"/>
                                          </p:val>
                                        </p:tav>
                                      </p:tavLst>
                                    </p:anim>
                                    <p:animEffect transition="in" filter="fade">
                                      <p:cBhvr>
                                        <p:cTn id="153" dur="1000"/>
                                        <p:tgtEl>
                                          <p:spTgt spid="69"/>
                                        </p:tgtEl>
                                      </p:cBhvr>
                                    </p:animEffect>
                                  </p:childTnLst>
                                </p:cTn>
                              </p:par>
                            </p:childTnLst>
                          </p:cTn>
                        </p:par>
                        <p:par>
                          <p:cTn id="154" fill="hold">
                            <p:stCondLst>
                              <p:cond delay="3000"/>
                            </p:stCondLst>
                            <p:childTnLst>
                              <p:par>
                                <p:cTn id="155" presetID="53" presetClass="entr" presetSubtype="16" fill="hold" grpId="0" nodeType="afterEffect">
                                  <p:stCondLst>
                                    <p:cond delay="0"/>
                                  </p:stCondLst>
                                  <p:childTnLst>
                                    <p:set>
                                      <p:cBhvr>
                                        <p:cTn id="156" dur="1" fill="hold">
                                          <p:stCondLst>
                                            <p:cond delay="0"/>
                                          </p:stCondLst>
                                        </p:cTn>
                                        <p:tgtEl>
                                          <p:spTgt spid="70"/>
                                        </p:tgtEl>
                                        <p:attrNameLst>
                                          <p:attrName>style.visibility</p:attrName>
                                        </p:attrNameLst>
                                      </p:cBhvr>
                                      <p:to>
                                        <p:strVal val="visible"/>
                                      </p:to>
                                    </p:set>
                                    <p:anim calcmode="lin" valueType="num">
                                      <p:cBhvr>
                                        <p:cTn id="157" dur="500" fill="hold"/>
                                        <p:tgtEl>
                                          <p:spTgt spid="70"/>
                                        </p:tgtEl>
                                        <p:attrNameLst>
                                          <p:attrName>ppt_w</p:attrName>
                                        </p:attrNameLst>
                                      </p:cBhvr>
                                      <p:tavLst>
                                        <p:tav tm="0">
                                          <p:val>
                                            <p:fltVal val="0"/>
                                          </p:val>
                                        </p:tav>
                                        <p:tav tm="100000">
                                          <p:val>
                                            <p:strVal val="#ppt_w"/>
                                          </p:val>
                                        </p:tav>
                                      </p:tavLst>
                                    </p:anim>
                                    <p:anim calcmode="lin" valueType="num">
                                      <p:cBhvr>
                                        <p:cTn id="158" dur="500" fill="hold"/>
                                        <p:tgtEl>
                                          <p:spTgt spid="70"/>
                                        </p:tgtEl>
                                        <p:attrNameLst>
                                          <p:attrName>ppt_h</p:attrName>
                                        </p:attrNameLst>
                                      </p:cBhvr>
                                      <p:tavLst>
                                        <p:tav tm="0">
                                          <p:val>
                                            <p:fltVal val="0"/>
                                          </p:val>
                                        </p:tav>
                                        <p:tav tm="100000">
                                          <p:val>
                                            <p:strVal val="#ppt_h"/>
                                          </p:val>
                                        </p:tav>
                                      </p:tavLst>
                                    </p:anim>
                                    <p:animEffect transition="in" filter="fade">
                                      <p:cBhvr>
                                        <p:cTn id="159"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69" grpId="0" animBg="1"/>
      <p:bldP spid="68" grpId="0" animBg="1"/>
      <p:bldP spid="29" grpId="0"/>
      <p:bldP spid="40" grpId="0"/>
      <p:bldP spid="46" grpId="0"/>
      <p:bldP spid="63" grpId="0" animBg="1"/>
      <p:bldP spid="63" grpId="1" animBg="1"/>
      <p:bldP spid="64" grpId="0" animBg="1"/>
      <p:bldP spid="64" grpId="1" animBg="1"/>
      <p:bldP spid="65" grpId="0" animBg="1"/>
      <p:bldP spid="65" grpId="1" animBg="1"/>
      <p:bldP spid="71" grpId="0" animBg="1"/>
      <p:bldP spid="71" grpId="1" animBg="1"/>
      <p:bldP spid="76" grpId="0" animBg="1"/>
      <p:bldP spid="76" grpId="1" animBg="1"/>
      <p:bldP spid="77" grpId="0" animBg="1"/>
      <p:bldP spid="77" grpId="1" animBg="1"/>
      <p:bldP spid="92" grpId="0" animBg="1"/>
      <p:bldP spid="121" grpId="0" animBg="1"/>
      <p:bldP spid="122" grpId="0" animBg="1"/>
      <p:bldP spid="1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úpa 10"/>
          <p:cNvGrpSpPr/>
          <p:nvPr/>
        </p:nvGrpSpPr>
        <p:grpSpPr>
          <a:xfrm>
            <a:off x="-1" y="-1"/>
            <a:ext cx="12192001" cy="6858001"/>
            <a:chOff x="-1" y="-1"/>
            <a:chExt cx="12192001" cy="6858001"/>
          </a:xfrm>
        </p:grpSpPr>
        <p:pic>
          <p:nvPicPr>
            <p:cNvPr id="13" name="Picture 2" descr="R:\An Gum\Ginearalta\Féach Thart\FÉACH THART - R6\Stair - FT R6\Sleamhnáin - FT - Stair - R6\Íomhánna - Sleamhnáin - FT Stair - R6\Ceannach - Sleamhnáin - FT Stair - R6\09 Stair na Gaeilge_Shutterstock\shutterstock_93543853 [Converted].jpg"/>
            <p:cNvPicPr>
              <a:picLocks noChangeAspect="1" noChangeArrowheads="1"/>
            </p:cNvPicPr>
            <p:nvPr/>
          </p:nvPicPr>
          <p:blipFill rotWithShape="1">
            <a:blip r:embed="rId2" cstate="email">
              <a:duotone>
                <a:schemeClr val="accent1">
                  <a:shade val="45000"/>
                  <a:satMod val="135000"/>
                </a:schemeClr>
                <a:prstClr val="white"/>
              </a:duotone>
              <a:extLst>
                <a:ext uri="{28A0092B-C50C-407E-A947-70E740481C1C}">
                  <a14:useLocalDpi xmlns:a14="http://schemas.microsoft.com/office/drawing/2010/main"/>
                </a:ext>
              </a:extLst>
            </a:blip>
            <a:srcRect l="3556" t="4101" r="3346" b="3814"/>
            <a:stretch/>
          </p:blipFill>
          <p:spPr bwMode="auto">
            <a:xfrm>
              <a:off x="-1" y="-1"/>
              <a:ext cx="12192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2"/>
            <p:cNvSpPr/>
            <p:nvPr/>
          </p:nvSpPr>
          <p:spPr>
            <a:xfrm>
              <a:off x="426721" y="304740"/>
              <a:ext cx="11338560" cy="6147580"/>
            </a:xfrm>
            <a:prstGeom prst="rect">
              <a:avLst/>
            </a:prstGeom>
            <a:solidFill>
              <a:schemeClr val="bg1">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ga-IE" dirty="0" smtClean="0"/>
                <a:t>https://cnag.ie/en/2016-commemoration/an-claidheamh-soluis-online.html</a:t>
              </a:r>
              <a:endParaRPr lang="ga-IE" dirty="0"/>
            </a:p>
          </p:txBody>
        </p:sp>
      </p:grpSp>
      <p:sp>
        <p:nvSpPr>
          <p:cNvPr id="7" name="Rectangle 6"/>
          <p:cNvSpPr/>
          <p:nvPr/>
        </p:nvSpPr>
        <p:spPr>
          <a:xfrm>
            <a:off x="1196687" y="1227439"/>
            <a:ext cx="9798619" cy="1656000"/>
          </a:xfrm>
          <a:prstGeom prst="rect">
            <a:avLst/>
          </a:prstGeom>
          <a:solidFill>
            <a:srgbClr val="9DC3E6"/>
          </a:solidFill>
          <a:ln>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ga-IE" sz="2400" dirty="0" smtClean="0">
                <a:solidFill>
                  <a:schemeClr val="tx1"/>
                </a:solidFill>
                <a:latin typeface="Tw Cen MT" panose="020B0602020104020603" pitchFamily="34" charset="0"/>
              </a:rPr>
              <a:t>D’éirigh úsáid an Bhéarla níos forleithne in Éirinn sa 16ú agus sa 17ú </a:t>
            </a:r>
            <a:r>
              <a:rPr lang="en-US" sz="2400" dirty="0" err="1" smtClean="0">
                <a:solidFill>
                  <a:schemeClr val="tx1"/>
                </a:solidFill>
                <a:latin typeface="Tw Cen MT" panose="020B0602020104020603" pitchFamily="34" charset="0"/>
              </a:rPr>
              <a:t>haois</a:t>
            </a:r>
            <a:r>
              <a:rPr lang="ga-IE" sz="2400" dirty="0" smtClean="0">
                <a:solidFill>
                  <a:schemeClr val="tx1"/>
                </a:solidFill>
                <a:latin typeface="Tw Cen MT" panose="020B0602020104020603" pitchFamily="34" charset="0"/>
              </a:rPr>
              <a:t>. Briseadh an uasaicme Ghaelach, rinneadh plandáil ar thalamh na nGael agus cuireadh dlí Shasana i bhfeidhm i ngach cearn d’Éirinn. Béarla a bhí ag an uasaicme nua agus ba é an Béarla a d’úsáidtí mar theanga riaracháin.</a:t>
            </a:r>
            <a:endParaRPr lang="ga-IE" sz="2400" dirty="0">
              <a:solidFill>
                <a:schemeClr val="tx1"/>
              </a:solidFill>
              <a:latin typeface="Tw Cen MT" panose="020B0602020104020603" pitchFamily="34" charset="0"/>
            </a:endParaRPr>
          </a:p>
        </p:txBody>
      </p:sp>
      <p:sp>
        <p:nvSpPr>
          <p:cNvPr id="8" name="Rectangle 7"/>
          <p:cNvSpPr/>
          <p:nvPr/>
        </p:nvSpPr>
        <p:spPr>
          <a:xfrm>
            <a:off x="1196686" y="2988000"/>
            <a:ext cx="9798619" cy="972000"/>
          </a:xfrm>
          <a:prstGeom prst="rect">
            <a:avLst/>
          </a:prstGeom>
          <a:solidFill>
            <a:srgbClr val="9DC3E6"/>
          </a:solidFill>
          <a:ln>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ga-IE" sz="2400" dirty="0" smtClean="0">
                <a:solidFill>
                  <a:schemeClr val="tx1"/>
                </a:solidFill>
                <a:latin typeface="Tw Cen MT" panose="020B0602020104020603" pitchFamily="34" charset="0"/>
              </a:rPr>
              <a:t>Ón mbliain 1537 ar aghaidh thosaigh rialtas Shasana ag bunú scoileanna </a:t>
            </a:r>
            <a:r>
              <a:rPr lang="en-US" sz="2400" dirty="0" smtClean="0">
                <a:solidFill>
                  <a:schemeClr val="tx1"/>
                </a:solidFill>
                <a:latin typeface="Tw Cen MT" panose="020B0602020104020603" pitchFamily="34" charset="0"/>
              </a:rPr>
              <a:t/>
            </a:r>
            <a:br>
              <a:rPr lang="en-US" sz="2400" dirty="0" smtClean="0">
                <a:solidFill>
                  <a:schemeClr val="tx1"/>
                </a:solidFill>
                <a:latin typeface="Tw Cen MT" panose="020B0602020104020603" pitchFamily="34" charset="0"/>
              </a:rPr>
            </a:br>
            <a:r>
              <a:rPr lang="ga-IE" sz="2400" dirty="0" smtClean="0">
                <a:solidFill>
                  <a:schemeClr val="tx1"/>
                </a:solidFill>
                <a:latin typeface="Tw Cen MT" panose="020B0602020104020603" pitchFamily="34" charset="0"/>
              </a:rPr>
              <a:t>in Éirinn. Bhí an Béarla á theagasc sna scoileanna </a:t>
            </a:r>
            <a:r>
              <a:rPr lang="en-US" sz="2400" dirty="0" smtClean="0">
                <a:solidFill>
                  <a:schemeClr val="tx1"/>
                </a:solidFill>
                <a:latin typeface="Tw Cen MT" panose="020B0602020104020603" pitchFamily="34" charset="0"/>
              </a:rPr>
              <a:t>sin</a:t>
            </a:r>
            <a:r>
              <a:rPr lang="ga-IE" sz="2400" dirty="0" smtClean="0">
                <a:solidFill>
                  <a:schemeClr val="tx1"/>
                </a:solidFill>
                <a:latin typeface="Tw Cen MT" panose="020B0602020104020603" pitchFamily="34" charset="0"/>
              </a:rPr>
              <a:t>. </a:t>
            </a:r>
            <a:endParaRPr lang="ga-IE" sz="2400" dirty="0">
              <a:solidFill>
                <a:schemeClr val="tx1"/>
              </a:solidFill>
              <a:latin typeface="Tw Cen MT" panose="020B0602020104020603" pitchFamily="34" charset="0"/>
            </a:endParaRPr>
          </a:p>
        </p:txBody>
      </p:sp>
      <p:sp>
        <p:nvSpPr>
          <p:cNvPr id="9" name="Rectangle 8"/>
          <p:cNvSpPr/>
          <p:nvPr/>
        </p:nvSpPr>
        <p:spPr>
          <a:xfrm>
            <a:off x="1196685" y="4068000"/>
            <a:ext cx="9798619" cy="2268000"/>
          </a:xfrm>
          <a:prstGeom prst="rect">
            <a:avLst/>
          </a:prstGeom>
          <a:solidFill>
            <a:srgbClr val="9DC3E6"/>
          </a:solidFill>
          <a:ln>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ga-IE" sz="2100" dirty="0" smtClean="0">
              <a:solidFill>
                <a:schemeClr val="tx1"/>
              </a:solidFill>
              <a:latin typeface="Tw Cen MT" panose="020B0602020104020603" pitchFamily="34" charset="0"/>
            </a:endParaRPr>
          </a:p>
          <a:p>
            <a:pPr algn="ctr"/>
            <a:r>
              <a:rPr lang="ga-IE" sz="2400" dirty="0" smtClean="0">
                <a:solidFill>
                  <a:schemeClr val="tx1"/>
                </a:solidFill>
                <a:latin typeface="Tw Cen MT" panose="020B0602020104020603" pitchFamily="34" charset="0"/>
              </a:rPr>
              <a:t>Buille eile don Ghaeilge ba ea an Gorta Mór a bhí in Éirinn idir 1845 agus 1849. Ba í an Ghaeilge an teanga a labhair go leor de na daoine bochta</a:t>
            </a:r>
            <a:br>
              <a:rPr lang="ga-IE" sz="2400" dirty="0" smtClean="0">
                <a:solidFill>
                  <a:schemeClr val="tx1"/>
                </a:solidFill>
                <a:latin typeface="Tw Cen MT" panose="020B0602020104020603" pitchFamily="34" charset="0"/>
              </a:rPr>
            </a:br>
            <a:r>
              <a:rPr lang="ga-IE" sz="2400" dirty="0" smtClean="0">
                <a:solidFill>
                  <a:schemeClr val="tx1"/>
                </a:solidFill>
                <a:latin typeface="Tw Cen MT" panose="020B0602020104020603" pitchFamily="34" charset="0"/>
              </a:rPr>
              <a:t> sa tréimhse sin. Cailleadh cuid mhór acu sin le linn an </a:t>
            </a:r>
            <a:r>
              <a:rPr lang="en-US" sz="2400" dirty="0" err="1" smtClean="0">
                <a:solidFill>
                  <a:schemeClr val="tx1"/>
                </a:solidFill>
                <a:latin typeface="Tw Cen MT" panose="020B0602020104020603" pitchFamily="34" charset="0"/>
              </a:rPr>
              <a:t>Ghorta</a:t>
            </a:r>
            <a:r>
              <a:rPr lang="en-US" sz="2400" smtClean="0">
                <a:solidFill>
                  <a:schemeClr val="tx1"/>
                </a:solidFill>
                <a:latin typeface="Tw Cen MT" panose="020B0602020104020603" pitchFamily="34" charset="0"/>
              </a:rPr>
              <a:t> </a:t>
            </a:r>
            <a:r>
              <a:rPr lang="ga-IE" sz="2400" smtClean="0">
                <a:solidFill>
                  <a:schemeClr val="tx1"/>
                </a:solidFill>
                <a:latin typeface="Tw Cen MT" panose="020B0602020104020603" pitchFamily="34" charset="0"/>
              </a:rPr>
              <a:t>agus </a:t>
            </a:r>
            <a:r>
              <a:rPr lang="ga-IE" sz="2400" dirty="0" smtClean="0">
                <a:solidFill>
                  <a:schemeClr val="tx1"/>
                </a:solidFill>
                <a:latin typeface="Tw Cen MT" panose="020B0602020104020603" pitchFamily="34" charset="0"/>
              </a:rPr>
              <a:t>chuaigh </a:t>
            </a:r>
            <a:br>
              <a:rPr lang="ga-IE" sz="2400" dirty="0" smtClean="0">
                <a:solidFill>
                  <a:schemeClr val="tx1"/>
                </a:solidFill>
                <a:latin typeface="Tw Cen MT" panose="020B0602020104020603" pitchFamily="34" charset="0"/>
              </a:rPr>
            </a:br>
            <a:r>
              <a:rPr lang="ga-IE" sz="2400" dirty="0" smtClean="0">
                <a:solidFill>
                  <a:schemeClr val="tx1"/>
                </a:solidFill>
                <a:latin typeface="Tw Cen MT" panose="020B0602020104020603" pitchFamily="34" charset="0"/>
              </a:rPr>
              <a:t>go leor eile ar imirce. Bualadh iarthar na tíre go háirithe, an áit a raibh </a:t>
            </a:r>
            <a:br>
              <a:rPr lang="ga-IE" sz="2400" dirty="0" smtClean="0">
                <a:solidFill>
                  <a:schemeClr val="tx1"/>
                </a:solidFill>
                <a:latin typeface="Tw Cen MT" panose="020B0602020104020603" pitchFamily="34" charset="0"/>
              </a:rPr>
            </a:br>
            <a:r>
              <a:rPr lang="ga-IE" sz="2400" dirty="0" smtClean="0">
                <a:solidFill>
                  <a:schemeClr val="tx1"/>
                </a:solidFill>
                <a:latin typeface="Tw Cen MT" panose="020B0602020104020603" pitchFamily="34" charset="0"/>
              </a:rPr>
              <a:t>an pobal ba láidre Gaeilge. Thit líon na gcainteoirí Gaeilge in Éirinn </a:t>
            </a:r>
            <a:br>
              <a:rPr lang="ga-IE" sz="2400" dirty="0" smtClean="0">
                <a:solidFill>
                  <a:schemeClr val="tx1"/>
                </a:solidFill>
                <a:latin typeface="Tw Cen MT" panose="020B0602020104020603" pitchFamily="34" charset="0"/>
              </a:rPr>
            </a:br>
            <a:r>
              <a:rPr lang="ga-IE" sz="2400" dirty="0" smtClean="0">
                <a:solidFill>
                  <a:schemeClr val="tx1"/>
                </a:solidFill>
                <a:latin typeface="Tw Cen MT" panose="020B0602020104020603" pitchFamily="34" charset="0"/>
              </a:rPr>
              <a:t>go tubaisteach mar thoradh air sin. </a:t>
            </a:r>
            <a:r>
              <a:rPr lang="ga-IE" sz="2000" dirty="0" smtClean="0">
                <a:solidFill>
                  <a:schemeClr val="tx1"/>
                </a:solidFill>
              </a:rPr>
              <a:t> </a:t>
            </a:r>
          </a:p>
          <a:p>
            <a:pPr algn="ctr">
              <a:defRPr/>
            </a:pPr>
            <a:endParaRPr lang="ga-IE" altLang="en-US" sz="2000" dirty="0">
              <a:solidFill>
                <a:schemeClr val="tx1"/>
              </a:solidFill>
              <a:latin typeface="Tw Cen MT" panose="020B0602020104020603" pitchFamily="34" charset="0"/>
              <a:ea typeface="ＭＳ Ｐゴシック" panose="020B0600070205080204" pitchFamily="34" charset="-128"/>
            </a:endParaRPr>
          </a:p>
        </p:txBody>
      </p:sp>
      <p:sp>
        <p:nvSpPr>
          <p:cNvPr id="12" name="Title 1"/>
          <p:cNvSpPr txBox="1">
            <a:spLocks/>
          </p:cNvSpPr>
          <p:nvPr/>
        </p:nvSpPr>
        <p:spPr>
          <a:xfrm>
            <a:off x="3562350" y="428059"/>
            <a:ext cx="5048249" cy="99377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ga-IE" altLang="en-US" b="1" dirty="0" smtClean="0">
                <a:ln w="13462">
                  <a:solidFill>
                    <a:schemeClr val="bg1"/>
                  </a:solidFill>
                  <a:prstDash val="solid"/>
                </a:ln>
                <a:solidFill>
                  <a:schemeClr val="tx1">
                    <a:lumMod val="85000"/>
                    <a:lumOff val="15000"/>
                  </a:schemeClr>
                </a:solidFill>
                <a:latin typeface="Berlin Sans FB Demi" panose="020E0802020502020306" pitchFamily="34" charset="0"/>
              </a:rPr>
              <a:t>Meath na Gaeilge</a:t>
            </a:r>
          </a:p>
        </p:txBody>
      </p:sp>
    </p:spTree>
    <p:extLst>
      <p:ext uri="{BB962C8B-B14F-4D97-AF65-F5344CB8AC3E}">
        <p14:creationId xmlns:p14="http://schemas.microsoft.com/office/powerpoint/2010/main" val="23792821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úpa 10"/>
          <p:cNvGrpSpPr/>
          <p:nvPr/>
        </p:nvGrpSpPr>
        <p:grpSpPr>
          <a:xfrm>
            <a:off x="-1" y="-1"/>
            <a:ext cx="12192001" cy="6858001"/>
            <a:chOff x="-1" y="-1"/>
            <a:chExt cx="12192001" cy="6858001"/>
          </a:xfrm>
        </p:grpSpPr>
        <p:pic>
          <p:nvPicPr>
            <p:cNvPr id="12" name="Picture 2" descr="R:\An Gum\Ginearalta\Féach Thart\FÉACH THART - R6\Stair - FT R6\Sleamhnáin - FT - Stair - R6\Íomhánna - Sleamhnáin - FT Stair - R6\Ceannach - Sleamhnáin - FT Stair - R6\09 Stair na Gaeilge_Shutterstock\shutterstock_93543853 [Converted].jpg"/>
            <p:cNvPicPr>
              <a:picLocks noChangeAspect="1" noChangeArrowheads="1"/>
            </p:cNvPicPr>
            <p:nvPr/>
          </p:nvPicPr>
          <p:blipFill rotWithShape="1">
            <a:blip r:embed="rId3" cstate="email">
              <a:duotone>
                <a:schemeClr val="accent1">
                  <a:shade val="45000"/>
                  <a:satMod val="135000"/>
                </a:schemeClr>
                <a:prstClr val="white"/>
              </a:duotone>
              <a:extLst>
                <a:ext uri="{28A0092B-C50C-407E-A947-70E740481C1C}">
                  <a14:useLocalDpi xmlns:a14="http://schemas.microsoft.com/office/drawing/2010/main"/>
                </a:ext>
              </a:extLst>
            </a:blip>
            <a:srcRect l="3556" t="4101" r="3346" b="3814"/>
            <a:stretch/>
          </p:blipFill>
          <p:spPr bwMode="auto">
            <a:xfrm>
              <a:off x="-1" y="-1"/>
              <a:ext cx="12192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2"/>
            <p:cNvSpPr/>
            <p:nvPr/>
          </p:nvSpPr>
          <p:spPr>
            <a:xfrm>
              <a:off x="426721" y="304740"/>
              <a:ext cx="11338560" cy="6147580"/>
            </a:xfrm>
            <a:prstGeom prst="rect">
              <a:avLst/>
            </a:prstGeom>
            <a:solidFill>
              <a:schemeClr val="bg1">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ga-IE" dirty="0" smtClean="0"/>
                <a:t>https://cnag.ie/en/2016-commemoration/an-claidheamh-soluis-online.html</a:t>
              </a:r>
              <a:endParaRPr lang="ga-IE" dirty="0"/>
            </a:p>
          </p:txBody>
        </p:sp>
      </p:grpSp>
      <p:sp>
        <p:nvSpPr>
          <p:cNvPr id="8" name="Rectangle 7"/>
          <p:cNvSpPr>
            <a:spLocks noChangeArrowheads="1"/>
          </p:cNvSpPr>
          <p:nvPr/>
        </p:nvSpPr>
        <p:spPr bwMode="auto">
          <a:xfrm>
            <a:off x="661664" y="464795"/>
            <a:ext cx="5836582" cy="3046988"/>
          </a:xfrm>
          <a:prstGeom prst="rect">
            <a:avLst/>
          </a:prstGeom>
          <a:noFill/>
          <a:ln w="9525">
            <a:noFill/>
            <a:miter lim="800000"/>
            <a:headEnd/>
            <a:tailEnd/>
          </a:ln>
        </p:spPr>
        <p:txBody>
          <a:bodyPr wrap="square">
            <a:spAutoFit/>
          </a:bodyPr>
          <a:lstStyle/>
          <a:p>
            <a:r>
              <a:rPr lang="ga-IE" sz="2400" dirty="0" smtClean="0">
                <a:latin typeface="Tw Cen MT" panose="020B0602020104020603" pitchFamily="34" charset="0"/>
              </a:rPr>
              <a:t>Sa bhliain 1831 chuir rialtas na Breataine tús le córas na scoileanna náisiúnta in Éirinn. </a:t>
            </a:r>
            <a:br>
              <a:rPr lang="ga-IE" sz="2400" dirty="0" smtClean="0">
                <a:latin typeface="Tw Cen MT" panose="020B0602020104020603" pitchFamily="34" charset="0"/>
              </a:rPr>
            </a:br>
            <a:r>
              <a:rPr lang="ga-IE" sz="2400" dirty="0" smtClean="0">
                <a:latin typeface="Tw Cen MT" panose="020B0602020104020603" pitchFamily="34" charset="0"/>
              </a:rPr>
              <a:t>Den chéad uair riamh bhí oideachas ar fáil saor in aisce do gach páiste idir 6 bliana agus 12 bhliain d’aois sa tír. I mBéarla amháin a dhéantaí an teagasc sna scoileanna náisiúnta, áfach, agus chuir na múinteoirí brú ar na páistí gan an Ghaeilge a labhairt. </a:t>
            </a:r>
            <a:endParaRPr lang="ga-IE" sz="2400" dirty="0">
              <a:latin typeface="Tw Cen MT" panose="020B0602020104020603" pitchFamily="34" charset="0"/>
            </a:endParaRPr>
          </a:p>
        </p:txBody>
      </p:sp>
      <p:pic>
        <p:nvPicPr>
          <p:cNvPr id="9" name="Picture 8" descr="2014-10-29 051.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7733245" y="1020727"/>
            <a:ext cx="3114743" cy="1935124"/>
          </a:xfrm>
          <a:prstGeom prst="rect">
            <a:avLst/>
          </a:prstGeom>
          <a:ln w="88900" cap="sq" cmpd="thickThin">
            <a:solidFill>
              <a:srgbClr val="000000"/>
            </a:solidFill>
            <a:prstDash val="solid"/>
            <a:miter lim="800000"/>
          </a:ln>
          <a:effectLst>
            <a:innerShdw blurRad="76200">
              <a:srgbClr val="000000"/>
            </a:innerShdw>
          </a:effectLst>
        </p:spPr>
      </p:pic>
      <p:pic>
        <p:nvPicPr>
          <p:cNvPr id="10" name="Picture 2"/>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4211" b="95000" l="10176" r="90102">
                        <a14:foregroundMark x1="57909" y1="88947" x2="62905" y2="95000"/>
                        <a14:foregroundMark x1="18501" y1="12895" x2="12211" y2="7368"/>
                        <a14:foregroundMark x1="48104" y1="6053" x2="47179" y2="4211"/>
                        <a14:foregroundMark x1="12673" y1="10263" x2="10176" y2="8947"/>
                      </a14:backgroundRemoval>
                    </a14:imgEffect>
                  </a14:imgLayer>
                </a14:imgProps>
              </a:ext>
              <a:ext uri="{28A0092B-C50C-407E-A947-70E740481C1C}">
                <a14:useLocalDpi xmlns:a14="http://schemas.microsoft.com/office/drawing/2010/main" val="0"/>
              </a:ext>
            </a:extLst>
          </a:blip>
          <a:srcRect l="1499" t="-245" r="-1499" b="245"/>
          <a:stretch/>
        </p:blipFill>
        <p:spPr bwMode="auto">
          <a:xfrm rot="6331683">
            <a:off x="1436466" y="2268000"/>
            <a:ext cx="3015835" cy="513246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521569" y="3822904"/>
            <a:ext cx="6096000" cy="2308324"/>
          </a:xfrm>
          <a:prstGeom prst="rect">
            <a:avLst/>
          </a:prstGeom>
        </p:spPr>
        <p:txBody>
          <a:bodyPr>
            <a:spAutoFit/>
          </a:bodyPr>
          <a:lstStyle/>
          <a:p>
            <a:r>
              <a:rPr lang="ga-IE" sz="2400" dirty="0" smtClean="0">
                <a:latin typeface="Tw Cen MT" panose="020B0602020104020603" pitchFamily="34" charset="0"/>
              </a:rPr>
              <a:t>Baineadh úsáid as an </a:t>
            </a:r>
            <a:r>
              <a:rPr lang="ga-IE" sz="2400" dirty="0" err="1" smtClean="0">
                <a:latin typeface="Tw Cen MT" panose="020B0602020104020603" pitchFamily="34" charset="0"/>
              </a:rPr>
              <a:t>m</a:t>
            </a:r>
            <a:r>
              <a:rPr lang="ga-IE" sz="2400" b="1" dirty="0" err="1" smtClean="0">
                <a:latin typeface="Tw Cen MT" panose="020B0602020104020603" pitchFamily="34" charset="0"/>
              </a:rPr>
              <a:t>bata</a:t>
            </a:r>
            <a:r>
              <a:rPr lang="ga-IE" sz="2400" b="1" dirty="0" smtClean="0">
                <a:latin typeface="Tw Cen MT" panose="020B0602020104020603" pitchFamily="34" charset="0"/>
              </a:rPr>
              <a:t> scóir</a:t>
            </a:r>
            <a:r>
              <a:rPr lang="ga-IE" sz="2400" dirty="0" smtClean="0">
                <a:latin typeface="Tw Cen MT" panose="020B0602020104020603" pitchFamily="34" charset="0"/>
              </a:rPr>
              <a:t> sna scoileanna. Bhí ar na páistí scoile an bata seo </a:t>
            </a:r>
            <a:br>
              <a:rPr lang="ga-IE" sz="2400" dirty="0" smtClean="0">
                <a:latin typeface="Tw Cen MT" panose="020B0602020104020603" pitchFamily="34" charset="0"/>
              </a:rPr>
            </a:br>
            <a:r>
              <a:rPr lang="ga-IE" sz="2400" dirty="0" smtClean="0">
                <a:latin typeface="Tw Cen MT" panose="020B0602020104020603" pitchFamily="34" charset="0"/>
              </a:rPr>
              <a:t>a chur timpeall a muiníl. Gach uair a labhraídís as Gaeilge, dhéantaí marc ar an </a:t>
            </a:r>
            <a:r>
              <a:rPr lang="ga-IE" sz="2400" dirty="0" err="1" smtClean="0">
                <a:latin typeface="Tw Cen MT" panose="020B0602020104020603" pitchFamily="34" charset="0"/>
              </a:rPr>
              <a:t>mbata</a:t>
            </a:r>
            <a:r>
              <a:rPr lang="ga-IE" sz="2400" dirty="0" smtClean="0">
                <a:latin typeface="Tw Cen MT" panose="020B0602020104020603" pitchFamily="34" charset="0"/>
              </a:rPr>
              <a:t>. </a:t>
            </a:r>
            <a:br>
              <a:rPr lang="ga-IE" sz="2400" dirty="0" smtClean="0">
                <a:latin typeface="Tw Cen MT" panose="020B0602020104020603" pitchFamily="34" charset="0"/>
              </a:rPr>
            </a:br>
            <a:r>
              <a:rPr lang="ga-IE" sz="2400" dirty="0" smtClean="0">
                <a:latin typeface="Tw Cen MT" panose="020B0602020104020603" pitchFamily="34" charset="0"/>
              </a:rPr>
              <a:t>Ag deireadh an lae bhuailtí na páistí in aghaidh gach mairc a bhí ar an </a:t>
            </a:r>
            <a:r>
              <a:rPr lang="ga-IE" sz="2400" dirty="0" err="1" smtClean="0">
                <a:latin typeface="Tw Cen MT" panose="020B0602020104020603" pitchFamily="34" charset="0"/>
              </a:rPr>
              <a:t>mbata</a:t>
            </a:r>
            <a:r>
              <a:rPr lang="ga-IE" sz="2400" dirty="0" smtClean="0">
                <a:latin typeface="Tw Cen MT" panose="020B0602020104020603" pitchFamily="34" charset="0"/>
              </a:rPr>
              <a:t> acu.</a:t>
            </a:r>
            <a:endParaRPr lang="ga-IE" sz="2400" dirty="0">
              <a:latin typeface="Tw Cen MT" panose="020B0602020104020603" pitchFamily="34" charset="0"/>
            </a:endParaRPr>
          </a:p>
        </p:txBody>
      </p:sp>
    </p:spTree>
    <p:extLst>
      <p:ext uri="{BB962C8B-B14F-4D97-AF65-F5344CB8AC3E}">
        <p14:creationId xmlns:p14="http://schemas.microsoft.com/office/powerpoint/2010/main" val="42730710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úpa 25"/>
          <p:cNvGrpSpPr/>
          <p:nvPr/>
        </p:nvGrpSpPr>
        <p:grpSpPr>
          <a:xfrm>
            <a:off x="-1" y="-1"/>
            <a:ext cx="12192001" cy="6858001"/>
            <a:chOff x="-1" y="-1"/>
            <a:chExt cx="12192001" cy="6858001"/>
          </a:xfrm>
        </p:grpSpPr>
        <p:pic>
          <p:nvPicPr>
            <p:cNvPr id="27" name="Picture 2" descr="R:\An Gum\Ginearalta\Féach Thart\FÉACH THART - R6\Stair - FT R6\Sleamhnáin - FT - Stair - R6\Íomhánna - Sleamhnáin - FT Stair - R6\Ceannach - Sleamhnáin - FT Stair - R6\09 Stair na Gaeilge_Shutterstock\shutterstock_93543853 [Converted].jpg"/>
            <p:cNvPicPr>
              <a:picLocks noChangeAspect="1" noChangeArrowheads="1"/>
            </p:cNvPicPr>
            <p:nvPr/>
          </p:nvPicPr>
          <p:blipFill rotWithShape="1">
            <a:blip r:embed="rId3" cstate="email">
              <a:duotone>
                <a:schemeClr val="accent1">
                  <a:shade val="45000"/>
                  <a:satMod val="135000"/>
                </a:schemeClr>
                <a:prstClr val="white"/>
              </a:duotone>
              <a:extLst>
                <a:ext uri="{28A0092B-C50C-407E-A947-70E740481C1C}">
                  <a14:useLocalDpi xmlns:a14="http://schemas.microsoft.com/office/drawing/2010/main"/>
                </a:ext>
              </a:extLst>
            </a:blip>
            <a:srcRect l="3556" t="4101" r="3346" b="3814"/>
            <a:stretch/>
          </p:blipFill>
          <p:spPr bwMode="auto">
            <a:xfrm>
              <a:off x="-1" y="-1"/>
              <a:ext cx="12192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
            <p:cNvSpPr/>
            <p:nvPr/>
          </p:nvSpPr>
          <p:spPr>
            <a:xfrm>
              <a:off x="426721" y="304740"/>
              <a:ext cx="11338560" cy="6147580"/>
            </a:xfrm>
            <a:prstGeom prst="rect">
              <a:avLst/>
            </a:prstGeom>
            <a:solidFill>
              <a:schemeClr val="bg1">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ga-IE" dirty="0" smtClean="0"/>
                <a:t>https://cnag.ie/en/2016-commemoration/an-claidheamh-soluis-online.html</a:t>
              </a:r>
              <a:endParaRPr lang="ga-IE" dirty="0"/>
            </a:p>
          </p:txBody>
        </p:sp>
      </p:gr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0999" t="23244" b="4844"/>
          <a:stretch/>
        </p:blipFill>
        <p:spPr>
          <a:xfrm>
            <a:off x="1164892" y="692459"/>
            <a:ext cx="4356677" cy="4387052"/>
          </a:xfrm>
          <a:prstGeom prst="rect">
            <a:avLst/>
          </a:prstGeom>
          <a:ln>
            <a:noFill/>
          </a:ln>
          <a:effectLst>
            <a:outerShdw blurRad="190500" algn="tl" rotWithShape="0">
              <a:srgbClr val="000000">
                <a:alpha val="70000"/>
              </a:srgbClr>
            </a:outerShdw>
          </a:effectLst>
        </p:spPr>
      </p:pic>
      <p:sp>
        <p:nvSpPr>
          <p:cNvPr id="6" name="TextBox 5"/>
          <p:cNvSpPr txBox="1"/>
          <p:nvPr/>
        </p:nvSpPr>
        <p:spPr>
          <a:xfrm>
            <a:off x="6129670" y="1150636"/>
            <a:ext cx="4233530" cy="1200329"/>
          </a:xfrm>
          <a:prstGeom prst="rect">
            <a:avLst/>
          </a:prstGeom>
          <a:noFill/>
        </p:spPr>
        <p:txBody>
          <a:bodyPr wrap="square" rtlCol="0">
            <a:spAutoFit/>
          </a:bodyPr>
          <a:lstStyle/>
          <a:p>
            <a:r>
              <a:rPr lang="ga-IE" sz="2400" dirty="0" smtClean="0">
                <a:latin typeface="Tw Cen MT" panose="020B0602020104020603" pitchFamily="34" charset="0"/>
              </a:rPr>
              <a:t>Seo cuntas faoin mbata scóir </a:t>
            </a:r>
            <a:br>
              <a:rPr lang="ga-IE" sz="2400" dirty="0" smtClean="0">
                <a:latin typeface="Tw Cen MT" panose="020B0602020104020603" pitchFamily="34" charset="0"/>
              </a:rPr>
            </a:br>
            <a:r>
              <a:rPr lang="ga-IE" sz="2400" dirty="0" smtClean="0">
                <a:latin typeface="Tw Cen MT" panose="020B0602020104020603" pitchFamily="34" charset="0"/>
              </a:rPr>
              <a:t>a scríobh buachaill óg sa bhliain 1938. An féidir leat é a léamh?</a:t>
            </a:r>
            <a:endParaRPr lang="ga-IE" sz="2400" dirty="0">
              <a:latin typeface="Tw Cen MT" panose="020B0602020104020603" pitchFamily="34" charset="0"/>
            </a:endParaRPr>
          </a:p>
        </p:txBody>
      </p:sp>
      <p:sp>
        <p:nvSpPr>
          <p:cNvPr id="8" name="Rectangle 7"/>
          <p:cNvSpPr>
            <a:spLocks/>
          </p:cNvSpPr>
          <p:nvPr/>
        </p:nvSpPr>
        <p:spPr bwMode="auto">
          <a:xfrm>
            <a:off x="6095999" y="3720236"/>
            <a:ext cx="4212000" cy="720000"/>
          </a:xfrm>
          <a:prstGeom prst="rect">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ga-IE" dirty="0" smtClean="0">
                <a:solidFill>
                  <a:schemeClr val="tx1"/>
                </a:solidFill>
                <a:latin typeface="Arial" panose="020B0604020202020204" pitchFamily="34" charset="0"/>
                <a:cs typeface="Arial" panose="020B0604020202020204" pitchFamily="34" charset="0"/>
              </a:rPr>
              <a:t>     Cé a scríobh an tuairisc seo? </a:t>
            </a:r>
            <a:endParaRPr lang="ga-IE" dirty="0">
              <a:solidFill>
                <a:schemeClr val="tx1"/>
              </a:solidFill>
              <a:latin typeface="Arial" panose="020B0604020202020204" pitchFamily="34" charset="0"/>
              <a:cs typeface="Arial" panose="020B0604020202020204" pitchFamily="34" charset="0"/>
            </a:endParaRPr>
          </a:p>
        </p:txBody>
      </p:sp>
      <p:sp>
        <p:nvSpPr>
          <p:cNvPr id="11" name="Rectangle 10"/>
          <p:cNvSpPr>
            <a:spLocks/>
          </p:cNvSpPr>
          <p:nvPr/>
        </p:nvSpPr>
        <p:spPr bwMode="auto">
          <a:xfrm>
            <a:off x="6096001" y="3719274"/>
            <a:ext cx="4212000" cy="720000"/>
          </a:xfrm>
          <a:prstGeom prst="rect">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ga-IE" dirty="0" smtClean="0">
                <a:solidFill>
                  <a:schemeClr val="tx1"/>
                </a:solidFill>
                <a:latin typeface="Arial" panose="020B0604020202020204" pitchFamily="34" charset="0"/>
                <a:cs typeface="Arial" panose="020B0604020202020204" pitchFamily="34" charset="0"/>
              </a:rPr>
              <a:t>   Cé a thug an t-eolas dó?</a:t>
            </a:r>
            <a:endParaRPr lang="ga-IE" dirty="0">
              <a:solidFill>
                <a:schemeClr val="tx1"/>
              </a:solidFill>
              <a:latin typeface="Arial" panose="020B0604020202020204" pitchFamily="34" charset="0"/>
              <a:cs typeface="Arial" panose="020B0604020202020204" pitchFamily="34" charset="0"/>
            </a:endParaRPr>
          </a:p>
        </p:txBody>
      </p:sp>
      <p:sp>
        <p:nvSpPr>
          <p:cNvPr id="17" name="Rectangle 16"/>
          <p:cNvSpPr>
            <a:spLocks/>
          </p:cNvSpPr>
          <p:nvPr/>
        </p:nvSpPr>
        <p:spPr bwMode="auto">
          <a:xfrm>
            <a:off x="6095999" y="3720236"/>
            <a:ext cx="4212000" cy="720000"/>
          </a:xfrm>
          <a:prstGeom prst="rect">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ga-IE" dirty="0" smtClean="0">
                <a:solidFill>
                  <a:schemeClr val="tx1"/>
                </a:solidFill>
                <a:latin typeface="Arial" panose="020B0604020202020204" pitchFamily="34" charset="0"/>
                <a:cs typeface="Arial" panose="020B0604020202020204" pitchFamily="34" charset="0"/>
              </a:rPr>
              <a:t>Cad a rinne a sheanathair chun deich ngearradh a fháil ar an </a:t>
            </a:r>
            <a:r>
              <a:rPr lang="ga-IE" dirty="0" err="1" smtClean="0">
                <a:solidFill>
                  <a:schemeClr val="tx1"/>
                </a:solidFill>
                <a:latin typeface="Arial" panose="020B0604020202020204" pitchFamily="34" charset="0"/>
                <a:cs typeface="Arial" panose="020B0604020202020204" pitchFamily="34" charset="0"/>
              </a:rPr>
              <a:t>mbata</a:t>
            </a:r>
            <a:r>
              <a:rPr lang="ga-IE" dirty="0" smtClean="0">
                <a:solidFill>
                  <a:schemeClr val="tx1"/>
                </a:solidFill>
                <a:latin typeface="Arial" panose="020B0604020202020204" pitchFamily="34" charset="0"/>
                <a:cs typeface="Arial" panose="020B0604020202020204" pitchFamily="34" charset="0"/>
              </a:rPr>
              <a:t>?</a:t>
            </a:r>
            <a:endParaRPr lang="ga-IE" dirty="0">
              <a:solidFill>
                <a:schemeClr val="tx1"/>
              </a:solidFill>
              <a:latin typeface="Arial" panose="020B0604020202020204" pitchFamily="34" charset="0"/>
              <a:cs typeface="Arial" panose="020B0604020202020204" pitchFamily="34" charset="0"/>
            </a:endParaRPr>
          </a:p>
        </p:txBody>
      </p:sp>
      <p:sp>
        <p:nvSpPr>
          <p:cNvPr id="20" name="Rectangle 19"/>
          <p:cNvSpPr>
            <a:spLocks/>
          </p:cNvSpPr>
          <p:nvPr/>
        </p:nvSpPr>
        <p:spPr bwMode="auto">
          <a:xfrm>
            <a:off x="6096001" y="3720236"/>
            <a:ext cx="4212000" cy="720000"/>
          </a:xfrm>
          <a:prstGeom prst="rect">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ga-IE" dirty="0" smtClean="0">
                <a:solidFill>
                  <a:schemeClr val="tx1"/>
                </a:solidFill>
                <a:latin typeface="Arial" panose="020B0604020202020204" pitchFamily="34" charset="0"/>
                <a:cs typeface="Arial" panose="020B0604020202020204" pitchFamily="34" charset="0"/>
              </a:rPr>
              <a:t>Céard a tharla nuair a chuaigh sé abhaile?</a:t>
            </a:r>
            <a:endParaRPr lang="ga-IE" dirty="0">
              <a:solidFill>
                <a:schemeClr val="tx1"/>
              </a:solidFill>
              <a:latin typeface="Arial" panose="020B0604020202020204" pitchFamily="34" charset="0"/>
              <a:cs typeface="Arial" panose="020B0604020202020204" pitchFamily="34" charset="0"/>
            </a:endParaRPr>
          </a:p>
        </p:txBody>
      </p:sp>
      <p:sp>
        <p:nvSpPr>
          <p:cNvPr id="22" name="TextBox 21"/>
          <p:cNvSpPr txBox="1"/>
          <p:nvPr/>
        </p:nvSpPr>
        <p:spPr>
          <a:xfrm>
            <a:off x="936000" y="5382512"/>
            <a:ext cx="10332000" cy="923330"/>
          </a:xfrm>
          <a:prstGeom prst="rect">
            <a:avLst/>
          </a:prstGeom>
          <a:solidFill>
            <a:srgbClr val="9DC3E6"/>
          </a:solidFill>
          <a:ln>
            <a:solidFill>
              <a:schemeClr val="accent1">
                <a:lumMod val="50000"/>
              </a:schemeClr>
            </a:solidFill>
          </a:ln>
          <a:effectLst>
            <a:outerShdw blurRad="50800" dist="38100" dir="2700000" algn="tl" rotWithShape="0">
              <a:prstClr val="black">
                <a:alpha val="40000"/>
              </a:prstClr>
            </a:outerShdw>
          </a:effectLst>
        </p:spPr>
        <p:txBody>
          <a:bodyPr wrap="square" rtlCol="0">
            <a:spAutoFit/>
          </a:bodyPr>
          <a:lstStyle/>
          <a:p>
            <a:r>
              <a:rPr lang="ga-IE" dirty="0" smtClean="0">
                <a:latin typeface="Arial" panose="020B0604020202020204" pitchFamily="34" charset="0"/>
                <a:cs typeface="Arial" panose="020B0604020202020204" pitchFamily="34" charset="0"/>
              </a:rPr>
              <a:t>Sa bhliain 1938 iarradh ar pháistí scoile in Éirinn cuimhní cinn a bhailiú óna dtuismitheoirí agus óna </a:t>
            </a:r>
            <a:r>
              <a:rPr lang="ga-IE" dirty="0" err="1" smtClean="0">
                <a:latin typeface="Arial" panose="020B0604020202020204" pitchFamily="34" charset="0"/>
                <a:cs typeface="Arial" panose="020B0604020202020204" pitchFamily="34" charset="0"/>
              </a:rPr>
              <a:t>seantuismitheoirí</a:t>
            </a:r>
            <a:r>
              <a:rPr lang="ga-IE" dirty="0" smtClean="0">
                <a:latin typeface="Arial" panose="020B0604020202020204" pitchFamily="34" charset="0"/>
                <a:cs typeface="Arial" panose="020B0604020202020204" pitchFamily="34" charset="0"/>
              </a:rPr>
              <a:t> agus iad a scríobh síos. Rinne na páistí é seo mar obair bhaile uair sa tseachtain. </a:t>
            </a:r>
            <a:br>
              <a:rPr lang="ga-IE" dirty="0" smtClean="0">
                <a:latin typeface="Arial" panose="020B0604020202020204" pitchFamily="34" charset="0"/>
                <a:cs typeface="Arial" panose="020B0604020202020204" pitchFamily="34" charset="0"/>
              </a:rPr>
            </a:br>
            <a:r>
              <a:rPr lang="ga-IE" dirty="0" smtClean="0">
                <a:latin typeface="Arial" panose="020B0604020202020204" pitchFamily="34" charset="0"/>
                <a:cs typeface="Arial" panose="020B0604020202020204" pitchFamily="34" charset="0"/>
              </a:rPr>
              <a:t>Tá an t-ábhar a bhailigh siad ar fáil ag </a:t>
            </a:r>
            <a:r>
              <a:rPr lang="ga-IE" dirty="0" smtClean="0">
                <a:latin typeface="Arial" panose="020B0604020202020204" pitchFamily="34" charset="0"/>
                <a:cs typeface="Arial" panose="020B0604020202020204" pitchFamily="34" charset="0"/>
                <a:hlinkClick r:id="rId5"/>
              </a:rPr>
              <a:t>www.duchas.ie</a:t>
            </a:r>
            <a:r>
              <a:rPr lang="ga-IE" dirty="0" smtClean="0">
                <a:latin typeface="Arial" panose="020B0604020202020204" pitchFamily="34" charset="0"/>
                <a:cs typeface="Arial" panose="020B0604020202020204" pitchFamily="34" charset="0"/>
              </a:rPr>
              <a:t>.</a:t>
            </a:r>
          </a:p>
        </p:txBody>
      </p:sp>
      <p:sp>
        <p:nvSpPr>
          <p:cNvPr id="5" name="TextBox 4"/>
          <p:cNvSpPr txBox="1"/>
          <p:nvPr/>
        </p:nvSpPr>
        <p:spPr>
          <a:xfrm>
            <a:off x="5784112" y="3274828"/>
            <a:ext cx="691116" cy="369332"/>
          </a:xfrm>
          <a:prstGeom prst="rect">
            <a:avLst/>
          </a:prstGeom>
          <a:noFill/>
        </p:spPr>
        <p:txBody>
          <a:bodyPr wrap="square" rtlCol="0">
            <a:spAutoFit/>
          </a:bodyPr>
          <a:lstStyle/>
          <a:p>
            <a:endParaRPr lang="ga-IE" dirty="0"/>
          </a:p>
        </p:txBody>
      </p:sp>
      <p:sp>
        <p:nvSpPr>
          <p:cNvPr id="14" name="Rectangle 13"/>
          <p:cNvSpPr>
            <a:spLocks/>
          </p:cNvSpPr>
          <p:nvPr/>
        </p:nvSpPr>
        <p:spPr bwMode="auto">
          <a:xfrm>
            <a:off x="6095999" y="3720236"/>
            <a:ext cx="4212000" cy="720000"/>
          </a:xfrm>
          <a:prstGeom prst="rect">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ga-IE" dirty="0" smtClean="0">
                <a:solidFill>
                  <a:schemeClr val="tx1"/>
                </a:solidFill>
                <a:latin typeface="Arial" panose="020B0604020202020204" pitchFamily="34" charset="0"/>
                <a:cs typeface="Arial" panose="020B0604020202020204" pitchFamily="34" charset="0"/>
              </a:rPr>
              <a:t>Cén fáth ar cuireadh bata scóir timpeall mhuineál a sheanathar?</a:t>
            </a:r>
            <a:endParaRPr lang="ga-IE" dirty="0">
              <a:solidFill>
                <a:schemeClr val="tx1"/>
              </a:solidFill>
              <a:latin typeface="Arial" panose="020B0604020202020204" pitchFamily="34" charset="0"/>
              <a:cs typeface="Arial" panose="020B0604020202020204" pitchFamily="34" charset="0"/>
            </a:endParaRPr>
          </a:p>
        </p:txBody>
      </p:sp>
      <p:sp>
        <p:nvSpPr>
          <p:cNvPr id="16" name="Oval 23"/>
          <p:cNvSpPr/>
          <p:nvPr/>
        </p:nvSpPr>
        <p:spPr bwMode="auto">
          <a:xfrm>
            <a:off x="10211063" y="3683274"/>
            <a:ext cx="756000" cy="756000"/>
          </a:xfrm>
          <a:prstGeom prst="ellipse">
            <a:avLst/>
          </a:prstGeom>
          <a:solidFill>
            <a:schemeClr val="accent1">
              <a:lumMod val="60000"/>
              <a:lumOff val="4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4400" b="1" dirty="0" smtClean="0"/>
              <a:t>?</a:t>
            </a:r>
            <a:endParaRPr lang="ga-IE" sz="4400" b="1" dirty="0"/>
          </a:p>
        </p:txBody>
      </p:sp>
    </p:spTree>
    <p:extLst>
      <p:ext uri="{BB962C8B-B14F-4D97-AF65-F5344CB8AC3E}">
        <p14:creationId xmlns:p14="http://schemas.microsoft.com/office/powerpoint/2010/main" val="37030998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8"/>
                                        </p:tgtEl>
                                        <p:attrNameLst>
                                          <p:attrName>style.visibility</p:attrName>
                                        </p:attrNameLst>
                                      </p:cBhvr>
                                      <p:to>
                                        <p:strVal val="hidden"/>
                                      </p:to>
                                    </p:set>
                                  </p:childTnLst>
                                </p:cTn>
                              </p:par>
                              <p:par>
                                <p:cTn id="26" presetID="42"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1"/>
                                        </p:tgtEl>
                                        <p:attrNameLst>
                                          <p:attrName>style.visibility</p:attrName>
                                        </p:attrNameLst>
                                      </p:cBhvr>
                                      <p:to>
                                        <p:strVal val="hidden"/>
                                      </p:to>
                                    </p:set>
                                  </p:childTnLst>
                                </p:cTn>
                              </p:par>
                              <p:par>
                                <p:cTn id="35" presetID="42"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1" nodeType="clickEffect">
                                  <p:stCondLst>
                                    <p:cond delay="0"/>
                                  </p:stCondLst>
                                  <p:childTnLst>
                                    <p:set>
                                      <p:cBhvr>
                                        <p:cTn id="43" dur="1" fill="hold">
                                          <p:stCondLst>
                                            <p:cond delay="0"/>
                                          </p:stCondLst>
                                        </p:cTn>
                                        <p:tgtEl>
                                          <p:spTgt spid="14"/>
                                        </p:tgtEl>
                                        <p:attrNameLst>
                                          <p:attrName>style.visibility</p:attrName>
                                        </p:attrNameLst>
                                      </p:cBhvr>
                                      <p:to>
                                        <p:strVal val="hidden"/>
                                      </p:to>
                                    </p:set>
                                  </p:childTnLst>
                                </p:cTn>
                              </p:par>
                              <p:par>
                                <p:cTn id="44" presetID="42"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1000"/>
                                        <p:tgtEl>
                                          <p:spTgt spid="17"/>
                                        </p:tgtEl>
                                      </p:cBhvr>
                                    </p:animEffect>
                                    <p:anim calcmode="lin" valueType="num">
                                      <p:cBhvr>
                                        <p:cTn id="47" dur="1000" fill="hold"/>
                                        <p:tgtEl>
                                          <p:spTgt spid="17"/>
                                        </p:tgtEl>
                                        <p:attrNameLst>
                                          <p:attrName>ppt_x</p:attrName>
                                        </p:attrNameLst>
                                      </p:cBhvr>
                                      <p:tavLst>
                                        <p:tav tm="0">
                                          <p:val>
                                            <p:strVal val="#ppt_x"/>
                                          </p:val>
                                        </p:tav>
                                        <p:tav tm="100000">
                                          <p:val>
                                            <p:strVal val="#ppt_x"/>
                                          </p:val>
                                        </p:tav>
                                      </p:tavLst>
                                    </p:anim>
                                    <p:anim calcmode="lin" valueType="num">
                                      <p:cBhvr>
                                        <p:cTn id="4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17"/>
                                        </p:tgtEl>
                                        <p:attrNameLst>
                                          <p:attrName>style.visibility</p:attrName>
                                        </p:attrNameLst>
                                      </p:cBhvr>
                                      <p:to>
                                        <p:strVal val="hidden"/>
                                      </p:to>
                                    </p:set>
                                  </p:childTnLst>
                                </p:cTn>
                              </p:par>
                              <p:par>
                                <p:cTn id="53" presetID="42"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1000"/>
                                        <p:tgtEl>
                                          <p:spTgt spid="20"/>
                                        </p:tgtEl>
                                      </p:cBhvr>
                                    </p:animEffect>
                                    <p:anim calcmode="lin" valueType="num">
                                      <p:cBhvr>
                                        <p:cTn id="56" dur="1000" fill="hold"/>
                                        <p:tgtEl>
                                          <p:spTgt spid="20"/>
                                        </p:tgtEl>
                                        <p:attrNameLst>
                                          <p:attrName>ppt_x</p:attrName>
                                        </p:attrNameLst>
                                      </p:cBhvr>
                                      <p:tavLst>
                                        <p:tav tm="0">
                                          <p:val>
                                            <p:strVal val="#ppt_x"/>
                                          </p:val>
                                        </p:tav>
                                        <p:tav tm="100000">
                                          <p:val>
                                            <p:strVal val="#ppt_x"/>
                                          </p:val>
                                        </p:tav>
                                      </p:tavLst>
                                    </p:anim>
                                    <p:anim calcmode="lin" valueType="num">
                                      <p:cBhvr>
                                        <p:cTn id="5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grpId="1" nodeType="clickEffect">
                                  <p:stCondLst>
                                    <p:cond delay="0"/>
                                  </p:stCondLst>
                                  <p:childTnLst>
                                    <p:set>
                                      <p:cBhvr>
                                        <p:cTn id="61" dur="1" fill="hold">
                                          <p:stCondLst>
                                            <p:cond delay="0"/>
                                          </p:stCondLst>
                                        </p:cTn>
                                        <p:tgtEl>
                                          <p:spTgt spid="20"/>
                                        </p:tgtEl>
                                        <p:attrNameLst>
                                          <p:attrName>style.visibility</p:attrName>
                                        </p:attrNameLst>
                                      </p:cBhvr>
                                      <p:to>
                                        <p:strVal val="hidden"/>
                                      </p:to>
                                    </p:set>
                                  </p:childTnLst>
                                </p:cTn>
                              </p:par>
                              <p:par>
                                <p:cTn id="62" presetID="42" presetClass="entr" presetSubtype="0"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par>
                                <p:cTn id="67" presetID="1" presetClass="exit" presetSubtype="0" fill="hold" grpId="1" nodeType="withEffect">
                                  <p:stCondLst>
                                    <p:cond delay="0"/>
                                  </p:stCondLst>
                                  <p:childTnLst>
                                    <p:set>
                                      <p:cBhvr>
                                        <p:cTn id="68"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8" grpId="1" animBg="1"/>
      <p:bldP spid="11" grpId="0" animBg="1"/>
      <p:bldP spid="11" grpId="1" animBg="1"/>
      <p:bldP spid="17" grpId="0" animBg="1"/>
      <p:bldP spid="17" grpId="1" animBg="1"/>
      <p:bldP spid="20" grpId="0" animBg="1"/>
      <p:bldP spid="20" grpId="1" animBg="1"/>
      <p:bldP spid="22" grpId="0" animBg="1"/>
      <p:bldP spid="14" grpId="0" animBg="1"/>
      <p:bldP spid="14" grpId="1" animBg="1"/>
      <p:bldP spid="16" grpId="0" animBg="1"/>
      <p:bldP spid="1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Grúpa 74"/>
          <p:cNvGrpSpPr/>
          <p:nvPr/>
        </p:nvGrpSpPr>
        <p:grpSpPr>
          <a:xfrm>
            <a:off x="-1" y="-1"/>
            <a:ext cx="12192001" cy="6858001"/>
            <a:chOff x="-1" y="-1"/>
            <a:chExt cx="12192001" cy="6858001"/>
          </a:xfrm>
        </p:grpSpPr>
        <p:pic>
          <p:nvPicPr>
            <p:cNvPr id="76" name="Picture 2" descr="R:\An Gum\Ginearalta\Féach Thart\FÉACH THART - R6\Stair - FT R6\Sleamhnáin - FT - Stair - R6\Íomhánna - Sleamhnáin - FT Stair - R6\Ceannach - Sleamhnáin - FT Stair - R6\09 Stair na Gaeilge_Shutterstock\shutterstock_93543853 [Converted].jpg"/>
            <p:cNvPicPr>
              <a:picLocks noChangeAspect="1" noChangeArrowheads="1"/>
            </p:cNvPicPr>
            <p:nvPr/>
          </p:nvPicPr>
          <p:blipFill rotWithShape="1">
            <a:blip r:embed="rId3" cstate="email">
              <a:duotone>
                <a:schemeClr val="accent1">
                  <a:shade val="45000"/>
                  <a:satMod val="135000"/>
                </a:schemeClr>
                <a:prstClr val="white"/>
              </a:duotone>
              <a:extLst>
                <a:ext uri="{28A0092B-C50C-407E-A947-70E740481C1C}">
                  <a14:useLocalDpi xmlns:a14="http://schemas.microsoft.com/office/drawing/2010/main"/>
                </a:ext>
              </a:extLst>
            </a:blip>
            <a:srcRect l="3556" t="4101" r="3346" b="3814"/>
            <a:stretch/>
          </p:blipFill>
          <p:spPr bwMode="auto">
            <a:xfrm>
              <a:off x="-1" y="-1"/>
              <a:ext cx="12192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2"/>
            <p:cNvSpPr/>
            <p:nvPr/>
          </p:nvSpPr>
          <p:spPr>
            <a:xfrm>
              <a:off x="426721" y="304740"/>
              <a:ext cx="11338560" cy="6147580"/>
            </a:xfrm>
            <a:prstGeom prst="rect">
              <a:avLst/>
            </a:prstGeom>
            <a:solidFill>
              <a:schemeClr val="bg1">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ga-IE" dirty="0" smtClean="0"/>
                <a:t>https://cnag.ie/en/2016-commemoration/an-claidheamh-soluis-online.html</a:t>
              </a:r>
              <a:endParaRPr lang="ga-IE" dirty="0"/>
            </a:p>
          </p:txBody>
        </p:sp>
      </p:grpSp>
      <p:sp>
        <p:nvSpPr>
          <p:cNvPr id="4" name="Rectangle 3"/>
          <p:cNvSpPr/>
          <p:nvPr/>
        </p:nvSpPr>
        <p:spPr>
          <a:xfrm>
            <a:off x="601978" y="1224000"/>
            <a:ext cx="10988045" cy="1631216"/>
          </a:xfrm>
          <a:prstGeom prst="rect">
            <a:avLst/>
          </a:prstGeom>
        </p:spPr>
        <p:txBody>
          <a:bodyPr wrap="square">
            <a:spAutoFit/>
          </a:bodyPr>
          <a:lstStyle/>
          <a:p>
            <a:r>
              <a:rPr lang="ga-IE" sz="2000" dirty="0" smtClean="0">
                <a:latin typeface="Tw Cen MT" panose="020B0602020104020603" pitchFamily="34" charset="0"/>
              </a:rPr>
              <a:t>Ghéaraigh an t-aistriú teanga ó Ghaeilge go Béarla le linn an 19ú haois. Bhí 800,000 cainteoir dúchais ann sa bhliain 1891, ach bhí líon na gcainteoirí ag titim go tubaisteach bliain i ndiaidh bliana. Bhí na gnáthdhaoine ar a míle dícheall ag iarraidh Béarla a fhoghlaim mar gur theastaigh Béarla uathu chun </a:t>
            </a:r>
            <a:br>
              <a:rPr lang="ga-IE" sz="2000" dirty="0" smtClean="0">
                <a:latin typeface="Tw Cen MT" panose="020B0602020104020603" pitchFamily="34" charset="0"/>
              </a:rPr>
            </a:br>
            <a:r>
              <a:rPr lang="ga-IE" sz="2000" dirty="0" smtClean="0">
                <a:latin typeface="Tw Cen MT" panose="020B0602020104020603" pitchFamily="34" charset="0"/>
              </a:rPr>
              <a:t>dul</a:t>
            </a:r>
            <a:r>
              <a:rPr lang="en-US" sz="2000" dirty="0" smtClean="0">
                <a:latin typeface="Tw Cen MT" panose="020B0602020104020603" pitchFamily="34" charset="0"/>
              </a:rPr>
              <a:t> </a:t>
            </a:r>
            <a:r>
              <a:rPr lang="en-US" sz="2000" dirty="0" err="1" smtClean="0">
                <a:latin typeface="Tw Cen MT" panose="020B0602020104020603" pitchFamily="34" charset="0"/>
              </a:rPr>
              <a:t>chun</a:t>
            </a:r>
            <a:r>
              <a:rPr lang="ga-IE" sz="2000" dirty="0" smtClean="0">
                <a:latin typeface="Tw Cen MT" panose="020B0602020104020603" pitchFamily="34" charset="0"/>
              </a:rPr>
              <a:t> cinn a dhéanamh sa saol –</a:t>
            </a:r>
            <a:r>
              <a:rPr lang="en-US" sz="2000" dirty="0" smtClean="0">
                <a:latin typeface="Tw Cen MT" panose="020B0602020104020603" pitchFamily="34" charset="0"/>
              </a:rPr>
              <a:t> </a:t>
            </a:r>
            <a:r>
              <a:rPr lang="ga-IE" sz="2000" dirty="0" smtClean="0">
                <a:latin typeface="Tw Cen MT" panose="020B0602020104020603" pitchFamily="34" charset="0"/>
              </a:rPr>
              <a:t>chun a bheith ag plé leis na húdaráis, chun obair a fháil sna bailte móra agus chun dul ar imirce. </a:t>
            </a:r>
            <a:endParaRPr lang="ga-IE" sz="2200" dirty="0" smtClean="0">
              <a:latin typeface="Tw Cen MT" panose="020B0602020104020603" pitchFamily="34"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95999" y="2859284"/>
            <a:ext cx="2363342" cy="297359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601976" y="2844000"/>
            <a:ext cx="5293999" cy="3170099"/>
          </a:xfrm>
          <a:prstGeom prst="rect">
            <a:avLst/>
          </a:prstGeom>
        </p:spPr>
        <p:txBody>
          <a:bodyPr wrap="square">
            <a:spAutoFit/>
          </a:bodyPr>
          <a:lstStyle/>
          <a:p>
            <a:r>
              <a:rPr lang="ga-IE" sz="2000" dirty="0" smtClean="0">
                <a:latin typeface="Tw Cen MT" panose="020B0602020104020603" pitchFamily="34" charset="0"/>
              </a:rPr>
              <a:t>Sa bhliain 1893 bhunaigh Dubhghlas de hÍde, </a:t>
            </a:r>
            <a:br>
              <a:rPr lang="ga-IE" sz="2000" dirty="0" smtClean="0">
                <a:latin typeface="Tw Cen MT" panose="020B0602020104020603" pitchFamily="34" charset="0"/>
              </a:rPr>
            </a:br>
            <a:r>
              <a:rPr lang="ga-IE" sz="2000" dirty="0" smtClean="0">
                <a:latin typeface="Tw Cen MT" panose="020B0602020104020603" pitchFamily="34" charset="0"/>
              </a:rPr>
              <a:t>Eoin Mac Néill agus daoine eile </a:t>
            </a:r>
            <a:r>
              <a:rPr lang="ga-IE" sz="2000" b="1" dirty="0" smtClean="0">
                <a:latin typeface="Tw Cen MT" panose="020B0602020104020603" pitchFamily="34" charset="0"/>
              </a:rPr>
              <a:t>Conradh na Gaeilge</a:t>
            </a:r>
            <a:r>
              <a:rPr lang="ga-IE" sz="2000" dirty="0">
                <a:latin typeface="Tw Cen MT" panose="020B0602020104020603" pitchFamily="34" charset="0"/>
              </a:rPr>
              <a:t>. Ba é an aidhm a bhí ag an eagraíocht ná an Ghaeilge agus an cultúr Gaelach a chothú agus a chur chun cinn. Chuir Conradh na Gaeilge ceol agus rince na hÉireann chun cinn, d’fhoilsigh siad leabhair i nGaeilge agus chuir siad ranganna Gaeilge ar siúl ar fud na tíre</a:t>
            </a:r>
            <a:r>
              <a:rPr lang="ga-IE" sz="2000" dirty="0" smtClean="0">
                <a:latin typeface="Tw Cen MT" panose="020B0602020104020603" pitchFamily="34" charset="0"/>
              </a:rPr>
              <a:t>.</a:t>
            </a:r>
            <a:r>
              <a:rPr lang="en-US" sz="2000" dirty="0" smtClean="0">
                <a:latin typeface="Tw Cen MT" panose="020B0602020104020603" pitchFamily="34" charset="0"/>
              </a:rPr>
              <a:t> </a:t>
            </a:r>
            <a:r>
              <a:rPr lang="ga-IE" sz="2000" dirty="0" smtClean="0">
                <a:latin typeface="Tw Cen MT" panose="020B0602020104020603" pitchFamily="34" charset="0"/>
              </a:rPr>
              <a:t>Ba </a:t>
            </a:r>
            <a:r>
              <a:rPr lang="ga-IE" sz="2000" dirty="0">
                <a:latin typeface="Tw Cen MT" panose="020B0602020104020603" pitchFamily="34" charset="0"/>
              </a:rPr>
              <a:t>é </a:t>
            </a:r>
            <a:r>
              <a:rPr lang="ga-IE" sz="2000" b="1" dirty="0" smtClean="0">
                <a:latin typeface="Tw Cen MT" panose="020B0602020104020603" pitchFamily="34" charset="0"/>
              </a:rPr>
              <a:t>Dubhghlas de hÍde </a:t>
            </a:r>
            <a:r>
              <a:rPr lang="ga-IE" sz="2000" dirty="0" smtClean="0">
                <a:latin typeface="Tw Cen MT" panose="020B0602020104020603" pitchFamily="34" charset="0"/>
              </a:rPr>
              <a:t>an chéad uachtarán</a:t>
            </a:r>
            <a:r>
              <a:rPr lang="en-US" sz="2000" dirty="0" smtClean="0">
                <a:latin typeface="Tw Cen MT" panose="020B0602020104020603" pitchFamily="34" charset="0"/>
              </a:rPr>
              <a:t> </a:t>
            </a:r>
            <a:r>
              <a:rPr lang="ga-IE" sz="2000" dirty="0" smtClean="0">
                <a:latin typeface="Tw Cen MT" panose="020B0602020104020603" pitchFamily="34" charset="0"/>
              </a:rPr>
              <a:t>ar Chonradh na Gaeilge.  </a:t>
            </a:r>
            <a:endParaRPr lang="ga-IE" sz="2000" dirty="0">
              <a:latin typeface="Tw Cen MT" panose="020B0602020104020603" pitchFamily="34" charset="0"/>
            </a:endParaRPr>
          </a:p>
        </p:txBody>
      </p:sp>
      <p:sp>
        <p:nvSpPr>
          <p:cNvPr id="12" name="Rectangle 11"/>
          <p:cNvSpPr/>
          <p:nvPr/>
        </p:nvSpPr>
        <p:spPr>
          <a:xfrm>
            <a:off x="6312684" y="5396282"/>
            <a:ext cx="2146657" cy="400110"/>
          </a:xfrm>
          <a:prstGeom prst="rect">
            <a:avLst/>
          </a:prstGeom>
        </p:spPr>
        <p:txBody>
          <a:bodyPr wrap="square">
            <a:spAutoFit/>
          </a:bodyPr>
          <a:lstStyle/>
          <a:p>
            <a:r>
              <a:rPr lang="ga-IE" sz="2000" dirty="0" smtClean="0">
                <a:solidFill>
                  <a:schemeClr val="bg1"/>
                </a:solidFill>
                <a:latin typeface="Tw Cen MT" panose="020B0602020104020603" pitchFamily="34" charset="0"/>
              </a:rPr>
              <a:t>Dubhghlas de hÍde</a:t>
            </a:r>
          </a:p>
        </p:txBody>
      </p:sp>
      <p:sp>
        <p:nvSpPr>
          <p:cNvPr id="34" name="Title 1"/>
          <p:cNvSpPr txBox="1">
            <a:spLocks/>
          </p:cNvSpPr>
          <p:nvPr/>
        </p:nvSpPr>
        <p:spPr>
          <a:xfrm>
            <a:off x="2514600" y="437194"/>
            <a:ext cx="7166602" cy="99377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ga-IE" altLang="en-US" b="1" dirty="0" smtClean="0">
                <a:ln w="13462">
                  <a:solidFill>
                    <a:schemeClr val="bg1"/>
                  </a:solidFill>
                  <a:prstDash val="solid"/>
                </a:ln>
                <a:solidFill>
                  <a:schemeClr val="tx1">
                    <a:lumMod val="85000"/>
                    <a:lumOff val="15000"/>
                  </a:schemeClr>
                </a:solidFill>
                <a:latin typeface="Berlin Sans FB Demi" panose="020E0802020502020306" pitchFamily="34" charset="0"/>
              </a:rPr>
              <a:t>Athbheochan na Gaeilge</a:t>
            </a:r>
          </a:p>
        </p:txBody>
      </p:sp>
      <p:pic>
        <p:nvPicPr>
          <p:cNvPr id="54" name="Picture 2" descr="http://www.nli.ie/1916/exhibition/en/content/stagesetters/force/eoinmacneill/img/0057.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3028" b="1591"/>
          <a:stretch/>
        </p:blipFill>
        <p:spPr bwMode="auto">
          <a:xfrm>
            <a:off x="8751644" y="2859284"/>
            <a:ext cx="2556199" cy="2973596"/>
          </a:xfrm>
          <a:prstGeom prst="rect">
            <a:avLst/>
          </a:prstGeom>
          <a:noFill/>
          <a:extLst>
            <a:ext uri="{909E8E84-426E-40DD-AFC4-6F175D3DCCD1}">
              <a14:hiddenFill xmlns:a14="http://schemas.microsoft.com/office/drawing/2010/main">
                <a:solidFill>
                  <a:srgbClr val="FFFFFF"/>
                </a:solidFill>
              </a14:hiddenFill>
            </a:ext>
          </a:extLst>
        </p:spPr>
      </p:pic>
      <p:sp>
        <p:nvSpPr>
          <p:cNvPr id="52" name="Bosca téacs 2"/>
          <p:cNvSpPr txBox="1"/>
          <p:nvPr/>
        </p:nvSpPr>
        <p:spPr>
          <a:xfrm rot="5400000">
            <a:off x="7349798" y="4645680"/>
            <a:ext cx="2326000" cy="215444"/>
          </a:xfrm>
          <a:prstGeom prst="rect">
            <a:avLst/>
          </a:prstGeom>
          <a:noFill/>
        </p:spPr>
        <p:txBody>
          <a:bodyPr wrap="square" rtlCol="0">
            <a:spAutoFit/>
          </a:bodyPr>
          <a:lstStyle/>
          <a:p>
            <a:r>
              <a:rPr lang="en-US" sz="800" dirty="0" smtClean="0"/>
              <a:t>Le </a:t>
            </a:r>
            <a:r>
              <a:rPr lang="ga-IE" sz="800" dirty="0" smtClean="0"/>
              <a:t>caoinchead ó Leabharlann Náisiúnta na hÉireann</a:t>
            </a:r>
            <a:endParaRPr lang="ga-IE" sz="800" dirty="0"/>
          </a:p>
        </p:txBody>
      </p:sp>
      <p:sp>
        <p:nvSpPr>
          <p:cNvPr id="53" name="Bosca téacs 2"/>
          <p:cNvSpPr txBox="1"/>
          <p:nvPr/>
        </p:nvSpPr>
        <p:spPr>
          <a:xfrm rot="5400000">
            <a:off x="10169745" y="4662875"/>
            <a:ext cx="2406842" cy="215444"/>
          </a:xfrm>
          <a:prstGeom prst="rect">
            <a:avLst/>
          </a:prstGeom>
          <a:noFill/>
        </p:spPr>
        <p:txBody>
          <a:bodyPr wrap="square" rtlCol="0">
            <a:spAutoFit/>
          </a:bodyPr>
          <a:lstStyle/>
          <a:p>
            <a:r>
              <a:rPr lang="en-US" sz="800" dirty="0" smtClean="0"/>
              <a:t>Le </a:t>
            </a:r>
            <a:r>
              <a:rPr lang="ga-IE" sz="800" dirty="0" smtClean="0"/>
              <a:t>caoinchead ó Leabharlann Náisiúnta na hÉireann</a:t>
            </a:r>
            <a:endParaRPr lang="ga-IE" sz="800" dirty="0"/>
          </a:p>
        </p:txBody>
      </p:sp>
      <p:sp>
        <p:nvSpPr>
          <p:cNvPr id="13" name="Rectangle 12"/>
          <p:cNvSpPr/>
          <p:nvPr/>
        </p:nvSpPr>
        <p:spPr>
          <a:xfrm>
            <a:off x="9561521" y="5395772"/>
            <a:ext cx="1699708" cy="400110"/>
          </a:xfrm>
          <a:prstGeom prst="rect">
            <a:avLst/>
          </a:prstGeom>
        </p:spPr>
        <p:txBody>
          <a:bodyPr wrap="square">
            <a:spAutoFit/>
          </a:bodyPr>
          <a:lstStyle/>
          <a:p>
            <a:r>
              <a:rPr lang="ga-IE" sz="2000" dirty="0" smtClean="0">
                <a:solidFill>
                  <a:schemeClr val="bg1"/>
                </a:solidFill>
                <a:latin typeface="Tw Cen MT" panose="020B0602020104020603" pitchFamily="34" charset="0"/>
              </a:rPr>
              <a:t>Eoin Mac Néill</a:t>
            </a:r>
          </a:p>
        </p:txBody>
      </p:sp>
    </p:spTree>
    <p:extLst>
      <p:ext uri="{BB962C8B-B14F-4D97-AF65-F5344CB8AC3E}">
        <p14:creationId xmlns:p14="http://schemas.microsoft.com/office/powerpoint/2010/main" val="383402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1000"/>
                                        <p:tgtEl>
                                          <p:spTgt spid="54"/>
                                        </p:tgtEl>
                                      </p:cBhvr>
                                    </p:animEffect>
                                    <p:anim calcmode="lin" valueType="num">
                                      <p:cBhvr>
                                        <p:cTn id="20" dur="1000" fill="hold"/>
                                        <p:tgtEl>
                                          <p:spTgt spid="54"/>
                                        </p:tgtEl>
                                        <p:attrNameLst>
                                          <p:attrName>ppt_x</p:attrName>
                                        </p:attrNameLst>
                                      </p:cBhvr>
                                      <p:tavLst>
                                        <p:tav tm="0">
                                          <p:val>
                                            <p:strVal val="#ppt_x"/>
                                          </p:val>
                                        </p:tav>
                                        <p:tav tm="100000">
                                          <p:val>
                                            <p:strVal val="#ppt_x"/>
                                          </p:val>
                                        </p:tav>
                                      </p:tavLst>
                                    </p:anim>
                                    <p:anim calcmode="lin" valueType="num">
                                      <p:cBhvr>
                                        <p:cTn id="21" dur="1000" fill="hold"/>
                                        <p:tgtEl>
                                          <p:spTgt spid="5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050"/>
                                        </p:tgtEl>
                                        <p:attrNameLst>
                                          <p:attrName>style.visibility</p:attrName>
                                        </p:attrNameLst>
                                      </p:cBhvr>
                                      <p:to>
                                        <p:strVal val="visible"/>
                                      </p:to>
                                    </p:set>
                                    <p:animEffect transition="in" filter="fade">
                                      <p:cBhvr>
                                        <p:cTn id="39" dur="1000"/>
                                        <p:tgtEl>
                                          <p:spTgt spid="2050"/>
                                        </p:tgtEl>
                                      </p:cBhvr>
                                    </p:animEffect>
                                    <p:anim calcmode="lin" valueType="num">
                                      <p:cBhvr>
                                        <p:cTn id="40" dur="1000" fill="hold"/>
                                        <p:tgtEl>
                                          <p:spTgt spid="2050"/>
                                        </p:tgtEl>
                                        <p:attrNameLst>
                                          <p:attrName>ppt_x</p:attrName>
                                        </p:attrNameLst>
                                      </p:cBhvr>
                                      <p:tavLst>
                                        <p:tav tm="0">
                                          <p:val>
                                            <p:strVal val="#ppt_x"/>
                                          </p:val>
                                        </p:tav>
                                        <p:tav tm="100000">
                                          <p:val>
                                            <p:strVal val="#ppt_x"/>
                                          </p:val>
                                        </p:tav>
                                      </p:tavLst>
                                    </p:anim>
                                    <p:anim calcmode="lin" valueType="num">
                                      <p:cBhvr>
                                        <p:cTn id="41" dur="1000" fill="hold"/>
                                        <p:tgtEl>
                                          <p:spTgt spid="2050"/>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fade">
                                      <p:cBhvr>
                                        <p:cTn id="44" dur="1000"/>
                                        <p:tgtEl>
                                          <p:spTgt spid="52"/>
                                        </p:tgtEl>
                                      </p:cBhvr>
                                    </p:animEffect>
                                    <p:anim calcmode="lin" valueType="num">
                                      <p:cBhvr>
                                        <p:cTn id="45" dur="1000" fill="hold"/>
                                        <p:tgtEl>
                                          <p:spTgt spid="52"/>
                                        </p:tgtEl>
                                        <p:attrNameLst>
                                          <p:attrName>ppt_x</p:attrName>
                                        </p:attrNameLst>
                                      </p:cBhvr>
                                      <p:tavLst>
                                        <p:tav tm="0">
                                          <p:val>
                                            <p:strVal val="#ppt_x"/>
                                          </p:val>
                                        </p:tav>
                                        <p:tav tm="100000">
                                          <p:val>
                                            <p:strVal val="#ppt_x"/>
                                          </p:val>
                                        </p:tav>
                                      </p:tavLst>
                                    </p:anim>
                                    <p:anim calcmode="lin" valueType="num">
                                      <p:cBhvr>
                                        <p:cTn id="4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52" grpId="0"/>
      <p:bldP spid="53"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éama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13261</TotalTime>
  <Words>1109</Words>
  <Application>Microsoft Office PowerPoint</Application>
  <PresentationFormat>Custom</PresentationFormat>
  <Paragraphs>166</Paragraphs>
  <Slides>17</Slides>
  <Notes>10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maire ni ghallchobhair</dc:creator>
  <cp:lastModifiedBy>Cáit Nic Fhionnlaoich</cp:lastModifiedBy>
  <cp:revision>530</cp:revision>
  <cp:lastPrinted>2018-07-27T10:45:04Z</cp:lastPrinted>
  <dcterms:created xsi:type="dcterms:W3CDTF">2017-11-14T15:01:07Z</dcterms:created>
  <dcterms:modified xsi:type="dcterms:W3CDTF">2019-12-12T10:54:24Z</dcterms:modified>
</cp:coreProperties>
</file>