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64" r:id="rId11"/>
    <p:sldId id="265" r:id="rId12"/>
    <p:sldId id="266" r:id="rId13"/>
    <p:sldId id="267" r:id="rId14"/>
    <p:sldId id="269" r:id="rId15"/>
    <p:sldId id="270" r:id="rId16"/>
    <p:sldId id="268" r:id="rId17"/>
    <p:sldId id="271" r:id="rId18"/>
    <p:sldId id="272" r:id="rId19"/>
    <p:sldId id="283" r:id="rId20"/>
    <p:sldId id="274" r:id="rId21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7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099" autoAdjust="0"/>
    <p:restoredTop sz="86626" autoAdjust="0"/>
  </p:normalViewPr>
  <p:slideViewPr>
    <p:cSldViewPr snapToGrid="0">
      <p:cViewPr>
        <p:scale>
          <a:sx n="66" d="100"/>
          <a:sy n="66" d="100"/>
        </p:scale>
        <p:origin x="-546" y="-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ga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C820F-7243-463A-AF21-1DEEA857B097}" type="datetimeFigureOut">
              <a:rPr lang="ga-IE" smtClean="0"/>
              <a:t>27/11/2019</a:t>
            </a:fld>
            <a:endParaRPr lang="ga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ga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29EFC-BEE2-4135-BF0E-368046205717}" type="slidenum">
              <a:rPr lang="ga-IE" smtClean="0"/>
              <a:t>‹#›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2076141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EA667-F6C3-4858-8923-42F9EA8DA728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10357-25E1-4E27-9001-B3F80A9F2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826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10357-25E1-4E27-9001-B3F80A9F29B7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20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10357-25E1-4E27-9001-B3F80A9F29B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38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10357-25E1-4E27-9001-B3F80A9F29B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716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10357-25E1-4E27-9001-B3F80A9F29B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773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10357-25E1-4E27-9001-B3F80A9F29B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20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10357-25E1-4E27-9001-B3F80A9F29B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20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10357-25E1-4E27-9001-B3F80A9F29B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883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10357-25E1-4E27-9001-B3F80A9F29B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236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10357-25E1-4E27-9001-B3F80A9F29B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000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7F1AE-FACA-4B85-9530-65F78A87E8F9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9F41-2012-42E9-A23F-2087E3CA2D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272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7F1AE-FACA-4B85-9530-65F78A87E8F9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9F41-2012-42E9-A23F-2087E3CA2D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808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7F1AE-FACA-4B85-9530-65F78A87E8F9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9F41-2012-42E9-A23F-2087E3CA2D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667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7F1AE-FACA-4B85-9530-65F78A87E8F9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9F41-2012-42E9-A23F-2087E3CA2D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598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7F1AE-FACA-4B85-9530-65F78A87E8F9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9F41-2012-42E9-A23F-2087E3CA2D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155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7F1AE-FACA-4B85-9530-65F78A87E8F9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9F41-2012-42E9-A23F-2087E3CA2D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946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7F1AE-FACA-4B85-9530-65F78A87E8F9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9F41-2012-42E9-A23F-2087E3CA2D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084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7F1AE-FACA-4B85-9530-65F78A87E8F9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9F41-2012-42E9-A23F-2087E3CA2D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396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7F1AE-FACA-4B85-9530-65F78A87E8F9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9F41-2012-42E9-A23F-2087E3CA2D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041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7F1AE-FACA-4B85-9530-65F78A87E8F9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9F41-2012-42E9-A23F-2087E3CA2D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351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7F1AE-FACA-4B85-9530-65F78A87E8F9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9F41-2012-42E9-A23F-2087E3CA2D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11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7F1AE-FACA-4B85-9530-65F78A87E8F9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D9F41-2012-42E9-A23F-2087E3CA2D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900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watch?v=qOJawpxY9wc" TargetMode="External"/><Relationship Id="rId5" Type="http://schemas.openxmlformats.org/officeDocument/2006/relationships/hyperlink" Target="http://www.youtube.com/watch?v=-jUYWfFKd80" TargetMode="External"/><Relationship Id="rId4" Type="http://schemas.openxmlformats.org/officeDocument/2006/relationships/hyperlink" Target="http://www.theirishstory.com/2012/10/01/the-irish-story-archive-on-the-irish-war-of-independence/#.Wbzc-MiGPIX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8" b="92698" l="2684" r="93753">
                        <a14:foregroundMark x1="4118" y1="67471" x2="39611" y2="52203"/>
                        <a14:foregroundMark x1="24479" y1="90947" x2="15595" y2="13217"/>
                        <a14:foregroundMark x1="9949" y1="87447" x2="29292" y2="35546"/>
                        <a14:foregroundMark x1="21101" y1="61376" x2="44424" y2="90766"/>
                        <a14:foregroundMark x1="26053" y1="75075" x2="30449" y2="90163"/>
                        <a14:foregroundMark x1="30865" y1="85456" x2="32531" y2="90585"/>
                        <a14:foregroundMark x1="22536" y1="35305" x2="30727" y2="140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7626" y="45290"/>
            <a:ext cx="8982780" cy="648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>
            <a:spLocks noChangeAspect="1"/>
          </p:cNvSpPr>
          <p:nvPr/>
        </p:nvSpPr>
        <p:spPr>
          <a:xfrm>
            <a:off x="661180" y="186065"/>
            <a:ext cx="11015003" cy="62038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66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Cogadh na </a:t>
            </a:r>
            <a:r>
              <a:rPr lang="en-GB" sz="66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Saoirse</a:t>
            </a:r>
            <a:endParaRPr lang="en-GB" sz="6600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45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8" b="92698" l="2684" r="93753">
                        <a14:foregroundMark x1="4118" y1="67471" x2="39611" y2="52203"/>
                        <a14:foregroundMark x1="24479" y1="90947" x2="15595" y2="13217"/>
                        <a14:foregroundMark x1="9949" y1="87447" x2="29292" y2="35546"/>
                        <a14:foregroundMark x1="21101" y1="61376" x2="44424" y2="90766"/>
                        <a14:foregroundMark x1="26053" y1="75075" x2="30449" y2="90163"/>
                        <a14:foregroundMark x1="30865" y1="85456" x2="32531" y2="90585"/>
                        <a14:foregroundMark x1="22536" y1="35305" x2="30727" y2="140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7626" y="45290"/>
            <a:ext cx="8982780" cy="648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>
            <a:spLocks noChangeAspect="1"/>
          </p:cNvSpPr>
          <p:nvPr/>
        </p:nvSpPr>
        <p:spPr>
          <a:xfrm>
            <a:off x="505326" y="186065"/>
            <a:ext cx="11114587" cy="6479430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4" name="Title 20"/>
          <p:cNvSpPr txBox="1">
            <a:spLocks/>
          </p:cNvSpPr>
          <p:nvPr/>
        </p:nvSpPr>
        <p:spPr>
          <a:xfrm>
            <a:off x="2505075" y="393201"/>
            <a:ext cx="7200900" cy="993775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ga-IE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Na Dúchrónaigh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32417" y="1471708"/>
            <a:ext cx="4754033" cy="319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winkl" panose="020B060402020202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ga-IE" altLang="en-US" sz="22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I dtús na bliana 1920 cuireadh fórsa nua go hÉirinn chun tacú leis an RIC agus chun smacht a chur ar na hÓglaigh. Na </a:t>
            </a:r>
            <a:r>
              <a:rPr lang="ga-IE" altLang="en-US" sz="2200" b="1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Dúchrónaigh</a:t>
            </a:r>
            <a:r>
              <a:rPr lang="ga-IE" altLang="en-US" sz="2200" b="1" dirty="0" smtClean="0">
                <a:solidFill>
                  <a:srgbClr val="FF0000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 </a:t>
            </a:r>
            <a:r>
              <a:rPr lang="ga-IE" altLang="en-US" sz="22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(</a:t>
            </a:r>
            <a:r>
              <a:rPr lang="en-US" altLang="en-US" sz="2200" i="1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The</a:t>
            </a:r>
            <a:r>
              <a:rPr lang="en-US" altLang="en-US" sz="22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</a:t>
            </a:r>
            <a:r>
              <a:rPr lang="ga-IE" altLang="en-US" sz="2200" i="1" dirty="0" err="1" smtClean="0">
                <a:latin typeface="Tw Cen MT" panose="020B0602020104020603" pitchFamily="34" charset="0"/>
                <a:ea typeface="MS PGothic" panose="020B0600070205080204" pitchFamily="34" charset="-128"/>
              </a:rPr>
              <a:t>Black</a:t>
            </a:r>
            <a:r>
              <a:rPr lang="ga-IE" altLang="en-US" sz="2200" i="1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</a:t>
            </a:r>
            <a:r>
              <a:rPr lang="ga-IE" altLang="en-US" sz="2200" i="1" dirty="0" err="1" smtClean="0">
                <a:latin typeface="Tw Cen MT" panose="020B0602020104020603" pitchFamily="34" charset="0"/>
                <a:ea typeface="MS PGothic" panose="020B0600070205080204" pitchFamily="34" charset="-128"/>
              </a:rPr>
              <a:t>and</a:t>
            </a:r>
            <a:r>
              <a:rPr lang="ga-IE" altLang="en-US" sz="2200" i="1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</a:t>
            </a:r>
            <a:r>
              <a:rPr lang="ga-IE" altLang="en-US" sz="2200" i="1" dirty="0" err="1" smtClean="0">
                <a:latin typeface="Tw Cen MT" panose="020B0602020104020603" pitchFamily="34" charset="0"/>
                <a:ea typeface="MS PGothic" panose="020B0600070205080204" pitchFamily="34" charset="-128"/>
              </a:rPr>
              <a:t>Tans</a:t>
            </a:r>
            <a:r>
              <a:rPr lang="ga-IE" altLang="en-US" sz="22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) a tugadh orthu seo mar gheall ar an éide a chaithidís: éide saighdiúra chomh maith le caipín agus crios de chuid an RIC.</a:t>
            </a:r>
          </a:p>
          <a:p>
            <a:pPr marL="0" indent="0" eaLnBrk="1" hangingPunct="1"/>
            <a:endParaRPr lang="ga-IE" altLang="en-US" sz="2200" dirty="0" smtClean="0">
              <a:latin typeface="Tw Cen MT" panose="020B0602020104020603" pitchFamily="34" charset="0"/>
              <a:ea typeface="MS PGothic" panose="020B0600070205080204" pitchFamily="34" charset="-128"/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7025" y="1550653"/>
            <a:ext cx="4281862" cy="3034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56218" y="4867275"/>
            <a:ext cx="91164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altLang="en-US" sz="2200" dirty="0">
                <a:latin typeface="Tw Cen MT" panose="020B0602020104020603" pitchFamily="34" charset="0"/>
                <a:ea typeface="MS PGothic" panose="020B0600070205080204" pitchFamily="34" charset="-128"/>
              </a:rPr>
              <a:t>Thugadh na Dúchrónaigh ruathar faoi thithe agus faoi oifigí ar lorg </a:t>
            </a:r>
            <a:r>
              <a:rPr lang="ga-IE" altLang="en-US" sz="22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Óglach</a:t>
            </a:r>
            <a:r>
              <a:rPr lang="en-US" altLang="en-US" sz="22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</a:t>
            </a:r>
            <a:r>
              <a:rPr lang="ga-IE" altLang="en-US" sz="22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agus </a:t>
            </a:r>
            <a:r>
              <a:rPr lang="ga-IE" altLang="en-US" sz="2200" dirty="0">
                <a:latin typeface="Tw Cen MT" panose="020B0602020104020603" pitchFamily="34" charset="0"/>
                <a:ea typeface="MS PGothic" panose="020B0600070205080204" pitchFamily="34" charset="-128"/>
              </a:rPr>
              <a:t>airm. Théadh leoraithe lán de Dhúchrónaigh isteach sna bailte, </a:t>
            </a:r>
            <a:r>
              <a:rPr lang="ga-IE" altLang="en-US" sz="22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iad </a:t>
            </a:r>
            <a:r>
              <a:rPr lang="ga-IE" altLang="en-US" sz="2200" dirty="0">
                <a:latin typeface="Tw Cen MT" panose="020B0602020104020603" pitchFamily="34" charset="0"/>
                <a:ea typeface="MS PGothic" panose="020B0600070205080204" pitchFamily="34" charset="-128"/>
              </a:rPr>
              <a:t>ag scaoileadh urchar go fánach </a:t>
            </a:r>
            <a:r>
              <a:rPr lang="ga-IE" altLang="en-US" sz="22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agus </a:t>
            </a:r>
            <a:r>
              <a:rPr lang="ga-IE" altLang="en-US" sz="2200" dirty="0">
                <a:latin typeface="Tw Cen MT" panose="020B0602020104020603" pitchFamily="34" charset="0"/>
                <a:ea typeface="MS PGothic" panose="020B0600070205080204" pitchFamily="34" charset="-128"/>
              </a:rPr>
              <a:t>ag scanrú na ndaoine.   </a:t>
            </a:r>
          </a:p>
          <a:p>
            <a:endParaRPr lang="ga-IE" sz="2200" dirty="0"/>
          </a:p>
        </p:txBody>
      </p:sp>
      <p:sp>
        <p:nvSpPr>
          <p:cNvPr id="10" name="Bosca téacs 2"/>
          <p:cNvSpPr txBox="1"/>
          <p:nvPr/>
        </p:nvSpPr>
        <p:spPr>
          <a:xfrm rot="5400000">
            <a:off x="9828000" y="3384000"/>
            <a:ext cx="23957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Le </a:t>
            </a:r>
            <a:r>
              <a:rPr lang="ga-IE" sz="800" dirty="0" smtClean="0"/>
              <a:t>caoinchead ó Leabharlann Náisiúnta na hÉireann</a:t>
            </a:r>
            <a:endParaRPr lang="ga-IE" sz="800" dirty="0"/>
          </a:p>
        </p:txBody>
      </p:sp>
    </p:spTree>
    <p:extLst>
      <p:ext uri="{BB962C8B-B14F-4D97-AF65-F5344CB8AC3E}">
        <p14:creationId xmlns:p14="http://schemas.microsoft.com/office/powerpoint/2010/main" val="138998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" grpId="0" build="p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8" b="92698" l="2684" r="93753">
                        <a14:foregroundMark x1="4118" y1="67471" x2="39611" y2="52203"/>
                        <a14:foregroundMark x1="24479" y1="90947" x2="15595" y2="13217"/>
                        <a14:foregroundMark x1="9949" y1="87447" x2="29292" y2="35546"/>
                        <a14:foregroundMark x1="21101" y1="61376" x2="44424" y2="90766"/>
                        <a14:foregroundMark x1="26053" y1="75075" x2="30449" y2="90163"/>
                        <a14:foregroundMark x1="30865" y1="85456" x2="32531" y2="90585"/>
                        <a14:foregroundMark x1="22536" y1="35305" x2="30727" y2="140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7626" y="45290"/>
            <a:ext cx="8982780" cy="648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>
            <a:spLocks noChangeAspect="1"/>
          </p:cNvSpPr>
          <p:nvPr/>
        </p:nvSpPr>
        <p:spPr>
          <a:xfrm>
            <a:off x="505326" y="186065"/>
            <a:ext cx="11114587" cy="6479430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4" name="Title 20"/>
          <p:cNvSpPr txBox="1">
            <a:spLocks/>
          </p:cNvSpPr>
          <p:nvPr/>
        </p:nvSpPr>
        <p:spPr>
          <a:xfrm>
            <a:off x="3516968" y="417689"/>
            <a:ext cx="5097643" cy="993775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ga-IE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Domhnach na Fola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54920" y="1102424"/>
            <a:ext cx="5524096" cy="506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winkl" panose="020B060402020202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‘Domhnach na Fola’ a thugtar ar an Domhnach, </a:t>
            </a:r>
            <a:b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an 21 Samhain 1920. An mhaidin sin mharaigh buíon Óglach faoi stiúir Mhichíl Uí Choileáin </a:t>
            </a:r>
            <a:b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grúpa spiairí de chuid na Breataine.</a:t>
            </a:r>
          </a:p>
          <a:p>
            <a:pPr marL="0" indent="0" eaLnBrk="1" hangingPunct="1"/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Tar éis lóin scaoil fórsaí na Breataine le slua </a:t>
            </a:r>
            <a:b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i bPáirc an Chrócaigh a bhí ag féachaint </a:t>
            </a:r>
            <a:b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ar chluiche peile idir Baile Átha Cliath agus Tiobraid Árann.</a:t>
            </a:r>
          </a:p>
          <a:p>
            <a:pPr marL="0" indent="0" eaLnBrk="1" hangingPunct="1"/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14 dhuine a maraíodh i bPáirc an Chrócaigh agus gortaíodh breis agus trí scór eile.</a:t>
            </a:r>
          </a:p>
          <a:p>
            <a:pPr marL="0" indent="0" eaLnBrk="1" hangingPunct="1"/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Maraíodh imreoir amháin, Micheál Ó hÓgáin, agus is i gcuimhne air siúd a ainmníodh Ardán Uí Ógáin </a:t>
            </a:r>
            <a:b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i bPáirc an Chrócaigh. </a:t>
            </a:r>
            <a:endParaRPr lang="ga-IE" altLang="en-US" sz="2000" dirty="0">
              <a:latin typeface="Tw Cen MT" panose="020B0602020104020603" pitchFamily="34" charset="0"/>
              <a:ea typeface="MS PGothic" panose="020B0600070205080204" pitchFamily="34" charset="-12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280" y="3669096"/>
            <a:ext cx="2840600" cy="27604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950" y="1102424"/>
            <a:ext cx="3173261" cy="2365242"/>
          </a:xfrm>
          <a:prstGeom prst="rect">
            <a:avLst/>
          </a:prstGeom>
        </p:spPr>
      </p:pic>
      <p:pic>
        <p:nvPicPr>
          <p:cNvPr id="1026" name="Picture 2" descr="C:\Users\cnicfhionnlaoich\AppData\Local\Microsoft\Windows\Temporary Internet Files\Content.Outlook\ZPBPOK0V\Tip190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008"/>
          <a:stretch/>
        </p:blipFill>
        <p:spPr bwMode="auto">
          <a:xfrm>
            <a:off x="6964445" y="3567924"/>
            <a:ext cx="3684270" cy="28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Bosca téacs 2"/>
          <p:cNvSpPr txBox="1"/>
          <p:nvPr/>
        </p:nvSpPr>
        <p:spPr>
          <a:xfrm>
            <a:off x="6964446" y="6398363"/>
            <a:ext cx="3684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a-IE" sz="1400" dirty="0" smtClean="0">
                <a:latin typeface="Tw Cen MT" panose="020B0602020104020603" pitchFamily="34" charset="0"/>
              </a:rPr>
              <a:t>Foireann Thiobraid Árann</a:t>
            </a:r>
            <a:r>
              <a:rPr lang="en-US" sz="1400" dirty="0" smtClean="0">
                <a:latin typeface="Tw Cen MT" panose="020B0602020104020603" pitchFamily="34" charset="0"/>
              </a:rPr>
              <a:t>, 21 Samhain 1920</a:t>
            </a:r>
            <a:endParaRPr lang="ga-IE" sz="1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94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3" grpId="0"/>
      <p:bldP spid="1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8" b="92698" l="2684" r="93753">
                        <a14:foregroundMark x1="4118" y1="67471" x2="39611" y2="52203"/>
                        <a14:foregroundMark x1="24479" y1="90947" x2="15595" y2="13217"/>
                        <a14:foregroundMark x1="9949" y1="87447" x2="29292" y2="35546"/>
                        <a14:foregroundMark x1="21101" y1="61376" x2="44424" y2="90766"/>
                        <a14:foregroundMark x1="26053" y1="75075" x2="30449" y2="90163"/>
                        <a14:foregroundMark x1="30865" y1="85456" x2="32531" y2="90585"/>
                        <a14:foregroundMark x1="22536" y1="35305" x2="30727" y2="140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7626" y="45290"/>
            <a:ext cx="8982780" cy="648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>
            <a:spLocks noChangeAspect="1"/>
          </p:cNvSpPr>
          <p:nvPr/>
        </p:nvSpPr>
        <p:spPr>
          <a:xfrm>
            <a:off x="505326" y="186065"/>
            <a:ext cx="11114587" cy="6479430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4" name="Title 20"/>
          <p:cNvSpPr txBox="1">
            <a:spLocks/>
          </p:cNvSpPr>
          <p:nvPr/>
        </p:nvSpPr>
        <p:spPr>
          <a:xfrm>
            <a:off x="4271211" y="433137"/>
            <a:ext cx="3621506" cy="1219357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ga-IE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Sos Cogaidh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6263" y="1433035"/>
            <a:ext cx="4942916" cy="476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winkl" panose="020B060402020202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Faoin mbliain 1921 bhí an chosúlacht </a:t>
            </a:r>
            <a:r>
              <a:rPr lang="en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/>
            </a:r>
            <a:br>
              <a:rPr lang="en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ar an scéal nach dtiocfadh réiteach </a:t>
            </a:r>
            <a:r>
              <a:rPr lang="en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/>
            </a:r>
            <a:br>
              <a:rPr lang="en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ar Chogadh na Saoirse go deo.</a:t>
            </a:r>
          </a:p>
          <a:p>
            <a:pPr marL="0" indent="0" eaLnBrk="1" hangingPunct="1"/>
            <a:endParaRPr lang="ga-IE" altLang="en-US" sz="2000" dirty="0" smtClean="0">
              <a:latin typeface="Tw Cen MT" panose="020B0602020104020603" pitchFamily="34" charset="0"/>
              <a:ea typeface="MS PGothic" panose="020B0600070205080204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Cé go raibh na bailte móra faoi smacht </a:t>
            </a:r>
            <a: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/>
            </a:r>
            <a:b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Arm na Breataine den chuid is mó, </a:t>
            </a:r>
            <a: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/>
            </a:r>
            <a:b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bhí greim daingean ag na hÓglaigh </a:t>
            </a:r>
            <a: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/>
            </a:r>
            <a:b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ar na ceantair thuaithe. </a:t>
            </a:r>
          </a:p>
          <a:p>
            <a:pPr marL="0" indent="0" eaLnBrk="1" hangingPunct="1"/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Bhí muintir na hÉireann agus na Breataine </a:t>
            </a:r>
            <a:b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ag súil go mór go dtiocfadh deireadh </a:t>
            </a:r>
            <a:r>
              <a:rPr lang="en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/>
            </a:r>
            <a:br>
              <a:rPr lang="en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leis an bhforéigean. </a:t>
            </a:r>
          </a:p>
          <a:p>
            <a:pPr marL="0" indent="0" eaLnBrk="1" hangingPunct="1"/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I mí Iúil 1921 d’fhógair an dá thaobh sos cogaidh.  </a:t>
            </a:r>
            <a:endParaRPr lang="ga-IE" altLang="en-US" sz="2000" dirty="0">
              <a:latin typeface="Tw Cen MT" panose="020B0602020104020603" pitchFamily="34" charset="0"/>
              <a:ea typeface="MS PGothic" panose="020B0600070205080204" pitchFamily="34" charset="-128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58" b="89831" l="6401" r="920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00241" y="1549165"/>
            <a:ext cx="5518124" cy="367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42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utoUpdateAnimBg="0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8" b="92698" l="2684" r="93753">
                        <a14:foregroundMark x1="4118" y1="67471" x2="39611" y2="52203"/>
                        <a14:foregroundMark x1="24479" y1="90947" x2="15595" y2="13217"/>
                        <a14:foregroundMark x1="9949" y1="87447" x2="29292" y2="35546"/>
                        <a14:foregroundMark x1="21101" y1="61376" x2="44424" y2="90766"/>
                        <a14:foregroundMark x1="26053" y1="75075" x2="30449" y2="90163"/>
                        <a14:foregroundMark x1="30865" y1="85456" x2="32531" y2="90585"/>
                        <a14:foregroundMark x1="22536" y1="35305" x2="30727" y2="140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7626" y="45290"/>
            <a:ext cx="8982780" cy="648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>
            <a:spLocks noChangeAspect="1"/>
          </p:cNvSpPr>
          <p:nvPr/>
        </p:nvSpPr>
        <p:spPr>
          <a:xfrm>
            <a:off x="505326" y="186065"/>
            <a:ext cx="11114587" cy="6479430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4" name="Title 20"/>
          <p:cNvSpPr txBox="1">
            <a:spLocks/>
          </p:cNvSpPr>
          <p:nvPr/>
        </p:nvSpPr>
        <p:spPr>
          <a:xfrm>
            <a:off x="2863516" y="433137"/>
            <a:ext cx="6460958" cy="926432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ga-IE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An Conradh Angla-Éireannach</a:t>
            </a:r>
          </a:p>
        </p:txBody>
      </p:sp>
      <p:sp>
        <p:nvSpPr>
          <p:cNvPr id="5" name="Rectangle 4"/>
          <p:cNvSpPr/>
          <p:nvPr/>
        </p:nvSpPr>
        <p:spPr>
          <a:xfrm>
            <a:off x="1450038" y="1776233"/>
            <a:ext cx="5579214" cy="353094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ga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I mí Dheireadh Fómhair 1921 chuaigh </a:t>
            </a:r>
            <a:r>
              <a:rPr lang="en-US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/>
            </a:r>
            <a:br>
              <a:rPr lang="en-US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toscaireacht ó Éirinn go Londain le téarmaí</a:t>
            </a:r>
            <a:r>
              <a:rPr lang="en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 </a:t>
            </a:r>
            <a:br>
              <a:rPr lang="en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síochána a phlé</a:t>
            </a:r>
            <a:r>
              <a:rPr lang="en-US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 </a:t>
            </a:r>
            <a:r>
              <a:rPr lang="ga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le rialtas na Breataine. </a:t>
            </a:r>
            <a:r>
              <a:rPr lang="en-US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/>
            </a:r>
            <a:br>
              <a:rPr lang="en-US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Ina measc bhí Micheál Ó Coileáin agus </a:t>
            </a:r>
            <a:r>
              <a:rPr lang="en-US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/>
            </a:r>
            <a:br>
              <a:rPr lang="en-US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Art Ó Gríofa. Cé go raibh de </a:t>
            </a:r>
            <a:r>
              <a:rPr lang="ga-IE" altLang="en-US" sz="2000" dirty="0" err="1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Valéra</a:t>
            </a:r>
            <a:r>
              <a:rPr lang="ga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/>
            </a:r>
            <a:br>
              <a:rPr lang="en-US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ina uachtarán ar an Dáil</a:t>
            </a:r>
            <a:r>
              <a:rPr lang="en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 ag an am</a:t>
            </a:r>
            <a:r>
              <a:rPr lang="ga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, </a:t>
            </a:r>
            <a:r>
              <a:rPr lang="en-US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/>
            </a:r>
            <a:br>
              <a:rPr lang="en-US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ní dheachaigh sé féin go Londain, </a:t>
            </a:r>
            <a:r>
              <a:rPr lang="en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/>
            </a:r>
            <a:br>
              <a:rPr lang="en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rud a chuir ionadh ar a lán daoine.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ga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 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ga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Shínigh toscaireacht na hÉireann an Conradh </a:t>
            </a:r>
            <a:r>
              <a:rPr lang="en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/>
            </a:r>
            <a:br>
              <a:rPr lang="en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Angla-Éireannach ar</a:t>
            </a:r>
            <a:r>
              <a:rPr lang="en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 an</a:t>
            </a:r>
            <a:r>
              <a:rPr lang="ga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 6 Nollaig 1921.</a:t>
            </a:r>
            <a:endParaRPr lang="ga-IE" sz="2000" dirty="0">
              <a:latin typeface="Tw Cen MT" panose="020B06020201040206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766" y="1895199"/>
            <a:ext cx="4442143" cy="3240000"/>
          </a:xfrm>
          <a:prstGeom prst="rect">
            <a:avLst/>
          </a:prstGeom>
        </p:spPr>
      </p:pic>
      <p:sp>
        <p:nvSpPr>
          <p:cNvPr id="10" name="Bosca téacs 2"/>
          <p:cNvSpPr txBox="1"/>
          <p:nvPr/>
        </p:nvSpPr>
        <p:spPr>
          <a:xfrm rot="5400000">
            <a:off x="9828000" y="3960000"/>
            <a:ext cx="24358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Le </a:t>
            </a:r>
            <a:r>
              <a:rPr lang="ga-IE" sz="800" dirty="0" smtClean="0"/>
              <a:t>caoinchead ó Leabharlann Náisiúnta na hÉireann</a:t>
            </a:r>
            <a:endParaRPr lang="ga-IE" sz="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018" y="1359569"/>
            <a:ext cx="2827637" cy="4822931"/>
          </a:xfrm>
          <a:prstGeom prst="rect">
            <a:avLst/>
          </a:prstGeom>
          <a:ln w="6350">
            <a:solidFill>
              <a:srgbClr val="1C1C1C"/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0726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8" b="92698" l="2684" r="93753">
                        <a14:foregroundMark x1="4118" y1="67471" x2="39611" y2="52203"/>
                        <a14:foregroundMark x1="24479" y1="90947" x2="15595" y2="13217"/>
                        <a14:foregroundMark x1="9949" y1="87447" x2="29292" y2="35546"/>
                        <a14:foregroundMark x1="21101" y1="61376" x2="44424" y2="90766"/>
                        <a14:foregroundMark x1="26053" y1="75075" x2="30449" y2="90163"/>
                        <a14:foregroundMark x1="30865" y1="85456" x2="32531" y2="90585"/>
                        <a14:foregroundMark x1="22536" y1="35305" x2="30727" y2="140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7626" y="45290"/>
            <a:ext cx="8982780" cy="648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>
            <a:spLocks noChangeAspect="1"/>
          </p:cNvSpPr>
          <p:nvPr/>
        </p:nvSpPr>
        <p:spPr>
          <a:xfrm>
            <a:off x="505326" y="186065"/>
            <a:ext cx="11114587" cy="6479430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4" name="Title 20"/>
          <p:cNvSpPr txBox="1">
            <a:spLocks/>
          </p:cNvSpPr>
          <p:nvPr/>
        </p:nvSpPr>
        <p:spPr>
          <a:xfrm>
            <a:off x="1431758" y="457200"/>
            <a:ext cx="9338647" cy="914401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ga-IE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An Conradh Angla-Éireannach - Téarmaí</a:t>
            </a:r>
          </a:p>
        </p:txBody>
      </p:sp>
      <p:sp>
        <p:nvSpPr>
          <p:cNvPr id="7" name="Rectangle 6"/>
          <p:cNvSpPr/>
          <p:nvPr/>
        </p:nvSpPr>
        <p:spPr>
          <a:xfrm>
            <a:off x="749289" y="1213117"/>
            <a:ext cx="7359995" cy="476205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ga-IE" sz="2000" b="1" dirty="0" smtClean="0">
              <a:latin typeface="Comic Sans MS" panose="030F0702030302020204" pitchFamily="66" charset="0"/>
            </a:endParaRPr>
          </a:p>
          <a:p>
            <a:pPr marL="261938" lvl="0" indent="-261938">
              <a:buFont typeface="Arial" panose="020B0604020202020204" pitchFamily="34" charset="0"/>
              <a:buChar char="•"/>
            </a:pPr>
            <a:r>
              <a:rPr lang="ga-IE" sz="2000" dirty="0" smtClean="0">
                <a:latin typeface="Tw Cen MT" panose="020B0602020104020603" pitchFamily="34" charset="0"/>
              </a:rPr>
              <a:t>Bunaíodh Saorstát Éireann ach gan na sé chontae i dTuaisceart Éireann san áireamh: Doire, Aontroim, Tír Eoghain, Ard Mhacha, </a:t>
            </a:r>
            <a:r>
              <a:rPr lang="en-US" sz="2000" dirty="0" smtClean="0">
                <a:latin typeface="Tw Cen MT" panose="020B0602020104020603" pitchFamily="34" charset="0"/>
              </a:rPr>
              <a:t/>
            </a:r>
            <a:br>
              <a:rPr lang="en-US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Fear Manach agus an Dún.</a:t>
            </a:r>
          </a:p>
          <a:p>
            <a:pPr marL="261938" lvl="0" indent="-261938">
              <a:buFont typeface="Arial" panose="020B0604020202020204" pitchFamily="34" charset="0"/>
              <a:buChar char="•"/>
            </a:pPr>
            <a:r>
              <a:rPr lang="ga-IE" sz="2000" dirty="0" smtClean="0">
                <a:latin typeface="Tw Cen MT" panose="020B0602020104020603" pitchFamily="34" charset="0"/>
              </a:rPr>
              <a:t>Dá réir sin, roinneadh Éire ina dhá cuid – na 26 contae sa Saorstát </a:t>
            </a:r>
            <a:br>
              <a:rPr lang="ga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ó dheas agus na 6 chontae i dTuaisceart Éireann.</a:t>
            </a:r>
          </a:p>
          <a:p>
            <a:pPr marL="261938" indent="-261938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ga-IE" sz="2000" dirty="0">
                <a:latin typeface="Tw Cen MT" panose="020B0602020104020603" pitchFamily="34" charset="0"/>
              </a:rPr>
              <a:t>Socraíodh go mbeadh rialtas, parlaimint agus arm dá chuid féin ag Saorstát Éireann. Mar sin féin, bheadh ar na feisirí mionn dílseachta </a:t>
            </a:r>
            <a:br>
              <a:rPr lang="ga-IE" sz="2000" dirty="0">
                <a:latin typeface="Tw Cen MT" panose="020B0602020104020603" pitchFamily="34" charset="0"/>
              </a:rPr>
            </a:br>
            <a:r>
              <a:rPr lang="ga-IE" sz="2000" dirty="0">
                <a:latin typeface="Tw Cen MT" panose="020B0602020104020603" pitchFamily="34" charset="0"/>
              </a:rPr>
              <a:t>a thabhairt do Rí na Breataine. Ní bheadh neamhspleáchas iomlán bainte amach ag Saorstát Éireann.</a:t>
            </a:r>
          </a:p>
          <a:p>
            <a:pPr marL="261938" indent="-261938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ga-IE" sz="2000" dirty="0">
                <a:latin typeface="Tw Cen MT" panose="020B0602020104020603" pitchFamily="34" charset="0"/>
              </a:rPr>
              <a:t>Bheadh parlaimint dá gcuid féin ag muintir Thuaisceart</a:t>
            </a:r>
            <a:r>
              <a:rPr lang="en-US" sz="2000" dirty="0">
                <a:latin typeface="Tw Cen MT" panose="020B0602020104020603" pitchFamily="34" charset="0"/>
              </a:rPr>
              <a:t> Éireann </a:t>
            </a:r>
            <a:r>
              <a:rPr lang="ga-IE" sz="2000" dirty="0">
                <a:latin typeface="Tw Cen MT" panose="020B0602020104020603" pitchFamily="34" charset="0"/>
              </a:rPr>
              <a:t>freisin, agus an </a:t>
            </a:r>
            <a:r>
              <a:rPr lang="ga-IE" sz="2000" dirty="0" err="1">
                <a:latin typeface="Tw Cen MT" panose="020B0602020104020603" pitchFamily="34" charset="0"/>
              </a:rPr>
              <a:t>pharlaimint</a:t>
            </a:r>
            <a:r>
              <a:rPr lang="ga-IE" sz="2000" dirty="0">
                <a:latin typeface="Tw Cen MT" panose="020B0602020104020603" pitchFamily="34" charset="0"/>
              </a:rPr>
              <a:t> sin faoi Rí na Breataine, ach bheadh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ga-IE" sz="2000" dirty="0">
                <a:latin typeface="Tw Cen MT" panose="020B0602020104020603" pitchFamily="34" charset="0"/>
              </a:rPr>
              <a:t>Tuaisceart Éireann </a:t>
            </a:r>
            <a:r>
              <a:rPr lang="en-US" sz="2000" dirty="0">
                <a:latin typeface="Tw Cen MT" panose="020B0602020104020603" pitchFamily="34" charset="0"/>
              </a:rPr>
              <a:t>mar </a:t>
            </a:r>
            <a:r>
              <a:rPr lang="ga-IE" sz="2000" dirty="0">
                <a:latin typeface="Tw Cen MT" panose="020B0602020104020603" pitchFamily="34" charset="0"/>
              </a:rPr>
              <a:t>chuid den Ríocht Aontaithe go fóill.  </a:t>
            </a:r>
          </a:p>
          <a:p>
            <a:pPr marL="261938" indent="-261938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ga-IE" sz="2000" dirty="0">
                <a:latin typeface="Tw Cen MT" panose="020B0602020104020603" pitchFamily="34" charset="0"/>
              </a:rPr>
              <a:t>Socraíodh go gcoinneodh Arm na Breataine seilbh ar chuid de chalafoirt na hÉireann.  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22" b="94603" l="7847" r="92632">
                        <a14:foregroundMark x1="63541" y1="53448" x2="13397" y2="83958"/>
                        <a14:foregroundMark x1="16459" y1="86207" x2="69091" y2="62669"/>
                        <a14:foregroundMark x1="15024" y1="89355" x2="69569" y2="69715"/>
                        <a14:foregroundMark x1="21435" y1="91454" x2="43062" y2="81709"/>
                        <a14:foregroundMark x1="9569" y1="79235" x2="36077" y2="69715"/>
                        <a14:foregroundMark x1="20287" y1="68816" x2="60191" y2="47976"/>
                        <a14:foregroundMark x1="28325" y1="58846" x2="36938" y2="58621"/>
                        <a14:foregroundMark x1="24211" y1="57496" x2="24211" y2="57496"/>
                        <a14:foregroundMark x1="22010" y1="56372" x2="26124" y2="58171"/>
                        <a14:foregroundMark x1="22775" y1="54348" x2="59330" y2="36657"/>
                        <a14:foregroundMark x1="15885" y1="50450" x2="44689" y2="34408"/>
                        <a14:foregroundMark x1="14737" y1="38006" x2="38086" y2="39355"/>
                        <a14:foregroundMark x1="17321" y1="32609" x2="38086" y2="35982"/>
                        <a14:foregroundMark x1="15024" y1="35082" x2="15024" y2="35082"/>
                        <a14:foregroundMark x1="18660" y1="42129" x2="18660" y2="42129"/>
                        <a14:foregroundMark x1="16746" y1="44378" x2="16746" y2="44378"/>
                        <a14:foregroundMark x1="14545" y1="46402" x2="14545" y2="46402"/>
                        <a14:foregroundMark x1="38086" y1="23088" x2="62679" y2="17916"/>
                        <a14:foregroundMark x1="50526" y1="32159" x2="84019" y2="17241"/>
                        <a14:foregroundMark x1="75407" y1="39580" x2="88134" y2="30585"/>
                        <a14:foregroundMark x1="54641" y1="23988" x2="46316" y2="37331"/>
                        <a14:foregroundMark x1="52153" y1="39805" x2="50813" y2="51799"/>
                        <a14:foregroundMark x1="44115" y1="54123" x2="47751" y2="63118"/>
                        <a14:foregroundMark x1="56555" y1="12219" x2="55502" y2="9295"/>
                        <a14:foregroundMark x1="54354" y1="13568" x2="53301" y2="10420"/>
                        <a14:foregroundMark x1="46890" y1="9520" x2="46890" y2="9520"/>
                        <a14:foregroundMark x1="42201" y1="15667" x2="42201" y2="15667"/>
                        <a14:foregroundMark x1="79330" y1="8846" x2="79330" y2="8846"/>
                        <a14:foregroundMark x1="70431" y1="26237" x2="80383" y2="23313"/>
                        <a14:foregroundMark x1="82584" y1="25337" x2="73780" y2="39355"/>
                        <a14:foregroundMark x1="89569" y1="24438" x2="90335" y2="27886"/>
                        <a14:foregroundMark x1="90048" y1="28336" x2="90335" y2="29685"/>
                        <a14:foregroundMark x1="44689" y1="24213" x2="39426" y2="24213"/>
                        <a14:foregroundMark x1="47464" y1="12894" x2="45550" y2="14918"/>
                        <a14:foregroundMark x1="51100" y1="10645" x2="49378" y2="12444"/>
                        <a14:foregroundMark x1="41053" y1="21289" x2="39139" y2="21064"/>
                        <a14:foregroundMark x1="48038" y1="23988" x2="45263" y2="28561"/>
                        <a14:foregroundMark x1="44402" y1="27886" x2="40000" y2="30360"/>
                        <a14:foregroundMark x1="34737" y1="31259" x2="42488" y2="33058"/>
                        <a14:foregroundMark x1="35024" y1="90105" x2="42201" y2="88006"/>
                        <a14:foregroundMark x1="41340" y1="88681" x2="45837" y2="85532"/>
                        <a14:foregroundMark x1="45550" y1="85082" x2="45550" y2="81034"/>
                        <a14:foregroundMark x1="46890" y1="85307" x2="52440" y2="82834"/>
                        <a14:foregroundMark x1="52153" y1="82159" x2="57416" y2="80135"/>
                        <a14:foregroundMark x1="44976" y1="13343" x2="43541" y2="17466"/>
                        <a14:foregroundMark x1="41914" y1="19265" x2="45263" y2="19490"/>
                        <a14:foregroundMark x1="46603" y1="20165" x2="43541" y2="17016"/>
                        <a14:foregroundMark x1="47177" y1="19940" x2="41340" y2="21289"/>
                        <a14:foregroundMark x1="46316" y1="11769" x2="44115" y2="14018"/>
                        <a14:foregroundMark x1="56555" y1="12444" x2="56555" y2="16342"/>
                        <a14:foregroundMark x1="87847" y1="24663" x2="89569" y2="29460"/>
                        <a14:foregroundMark x1="90622" y1="29910" x2="88134" y2="33058"/>
                        <a14:foregroundMark x1="84785" y1="32159" x2="87847" y2="33058"/>
                        <a14:foregroundMark x1="84593" y1="33283" x2="82871" y2="36657"/>
                        <a14:foregroundMark x1="80096" y1="37106" x2="82871" y2="35982"/>
                        <a14:foregroundMark x1="38565" y1="21964" x2="37799" y2="22639"/>
                        <a14:foregroundMark x1="40766" y1="24213" x2="38086" y2="23088"/>
                        <a14:foregroundMark x1="57990" y1="9520" x2="57990" y2="11544"/>
                        <a14:foregroundMark x1="55215" y1="12444" x2="57703" y2="14693"/>
                        <a14:foregroundMark x1="34163" y1="53898" x2="37225" y2="56147"/>
                        <a14:foregroundMark x1="34737" y1="64693" x2="38086" y2="67691"/>
                        <a14:foregroundMark x1="56268" y1="16567" x2="59904" y2="12669"/>
                        <a14:foregroundMark x1="60191" y1="15442" x2="55502" y2="8396"/>
                        <a14:foregroundMark x1="55215" y1="10420" x2="56555" y2="15142"/>
                        <a14:foregroundMark x1="52727" y1="15667" x2="61818" y2="10645"/>
                        <a14:foregroundMark x1="53301" y1="14918" x2="58565" y2="9520"/>
                        <a14:foregroundMark x1="60766" y1="13568" x2="53780" y2="12894"/>
                        <a14:foregroundMark x1="58852" y1="10420" x2="50813" y2="14918"/>
                        <a14:foregroundMark x1="74354" y1="9970" x2="78469" y2="11094"/>
                        <a14:backgroundMark x1="87847" y1="25787" x2="88708" y2="27886"/>
                        <a14:backgroundMark x1="58565" y1="14018" x2="57990" y2="12219"/>
                        <a14:backgroundMark x1="78182" y1="22189" x2="73780" y2="262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4405" y="1072127"/>
            <a:ext cx="4345508" cy="531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24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8" b="92698" l="2684" r="93753">
                        <a14:foregroundMark x1="4118" y1="67471" x2="39611" y2="52203"/>
                        <a14:foregroundMark x1="24479" y1="90947" x2="15595" y2="13217"/>
                        <a14:foregroundMark x1="9949" y1="87447" x2="29292" y2="35546"/>
                        <a14:foregroundMark x1="21101" y1="61376" x2="44424" y2="90766"/>
                        <a14:foregroundMark x1="26053" y1="75075" x2="30449" y2="90163"/>
                        <a14:foregroundMark x1="30865" y1="85456" x2="32531" y2="90585"/>
                        <a14:foregroundMark x1="22536" y1="35305" x2="30727" y2="140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7626" y="45290"/>
            <a:ext cx="8982780" cy="648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>
            <a:spLocks noChangeAspect="1"/>
          </p:cNvSpPr>
          <p:nvPr/>
        </p:nvSpPr>
        <p:spPr>
          <a:xfrm>
            <a:off x="505326" y="186065"/>
            <a:ext cx="11114587" cy="6479430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46527" y="2841928"/>
            <a:ext cx="4473323" cy="13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winkl" panose="020B060402020202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9pPr>
          </a:lstStyle>
          <a:p>
            <a:pPr marL="0" indent="0" eaLnBrk="1" hangingPunct="1"/>
            <a:r>
              <a:rPr lang="en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‘</a:t>
            </a: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Tá barántas mo bháis féin sínithe agam,</a:t>
            </a:r>
            <a:r>
              <a:rPr lang="en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’ </a:t>
            </a:r>
            <a:br>
              <a:rPr lang="en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a scríobh Micheál Ó Coileáin ina dhialann </a:t>
            </a:r>
            <a:r>
              <a:rPr lang="en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/>
            </a:r>
            <a:br>
              <a:rPr lang="en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tar éis dó an Conradh Angla-Éireannach </a:t>
            </a:r>
            <a:r>
              <a:rPr lang="en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/>
            </a:r>
            <a:br>
              <a:rPr lang="en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a shíniú. Céard a bhí i gceist aige, meas tú?</a:t>
            </a:r>
            <a:endParaRPr lang="ga-IE" altLang="en-US" sz="2000" dirty="0">
              <a:latin typeface="Tw Cen MT" panose="020B0602020104020603" pitchFamily="34" charset="0"/>
              <a:ea typeface="MS PGothic" panose="020B0600070205080204" pitchFamily="34" charset="-128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5200" y="1929163"/>
            <a:ext cx="2368851" cy="3281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osca téacs 2"/>
          <p:cNvSpPr txBox="1"/>
          <p:nvPr/>
        </p:nvSpPr>
        <p:spPr>
          <a:xfrm rot="5400000">
            <a:off x="8460000" y="4104000"/>
            <a:ext cx="25609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Le </a:t>
            </a:r>
            <a:r>
              <a:rPr lang="ga-IE" sz="800" dirty="0" smtClean="0"/>
              <a:t>caoinchead ó Leabharlann Náisiúnta na hÉireann</a:t>
            </a:r>
            <a:endParaRPr lang="ga-IE" sz="800" dirty="0"/>
          </a:p>
        </p:txBody>
      </p:sp>
    </p:spTree>
    <p:extLst>
      <p:ext uri="{BB962C8B-B14F-4D97-AF65-F5344CB8AC3E}">
        <p14:creationId xmlns:p14="http://schemas.microsoft.com/office/powerpoint/2010/main" val="48020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8" b="92698" l="2684" r="93753">
                        <a14:foregroundMark x1="4118" y1="67471" x2="39611" y2="52203"/>
                        <a14:foregroundMark x1="24479" y1="90947" x2="15595" y2="13217"/>
                        <a14:foregroundMark x1="9949" y1="87447" x2="29292" y2="35546"/>
                        <a14:foregroundMark x1="21101" y1="61376" x2="44424" y2="90766"/>
                        <a14:foregroundMark x1="26053" y1="75075" x2="30449" y2="90163"/>
                        <a14:foregroundMark x1="30865" y1="85456" x2="32531" y2="90585"/>
                        <a14:foregroundMark x1="22536" y1="35305" x2="30727" y2="140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7626" y="45290"/>
            <a:ext cx="8982780" cy="648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>
            <a:spLocks noChangeAspect="1"/>
          </p:cNvSpPr>
          <p:nvPr/>
        </p:nvSpPr>
        <p:spPr>
          <a:xfrm>
            <a:off x="505326" y="186065"/>
            <a:ext cx="11114587" cy="6479430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4" name="Title 20"/>
          <p:cNvSpPr txBox="1">
            <a:spLocks/>
          </p:cNvSpPr>
          <p:nvPr/>
        </p:nvSpPr>
        <p:spPr>
          <a:xfrm>
            <a:off x="3212432" y="427173"/>
            <a:ext cx="5804133" cy="993775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ga-IE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Scoilt sa Dáil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55909" y="1139493"/>
            <a:ext cx="4436599" cy="506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winkl" panose="020B060402020202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Ní raibh na </a:t>
            </a:r>
            <a:r>
              <a:rPr lang="ga-IE" altLang="en-US" sz="2000" dirty="0" err="1" smtClean="0">
                <a:latin typeface="Tw Cen MT" panose="020B0602020104020603" pitchFamily="34" charset="0"/>
                <a:ea typeface="MS PGothic" panose="020B0600070205080204" pitchFamily="34" charset="-128"/>
              </a:rPr>
              <a:t>Teachtaí</a:t>
            </a: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Dála ar aon </a:t>
            </a:r>
            <a: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/>
            </a:r>
            <a:b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tuairim faoin gConradh. Bhí cuid acu </a:t>
            </a:r>
            <a:r>
              <a:rPr lang="en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/>
            </a:r>
            <a:br>
              <a:rPr lang="en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i bhfabhar glacadh leis agus bhí cuid eile acu a bhí glan ina aghaidh. Thosaigh an díospóireacht ar an gConradh sa Dáil ar an 14 Nollaig 1921.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Bhí de </a:t>
            </a:r>
            <a:r>
              <a:rPr lang="ga-IE" altLang="en-US" sz="2000" dirty="0" err="1" smtClean="0">
                <a:latin typeface="Tw Cen MT" panose="020B0602020104020603" pitchFamily="34" charset="0"/>
                <a:ea typeface="MS PGothic" panose="020B0600070205080204" pitchFamily="34" charset="-128"/>
              </a:rPr>
              <a:t>Valéra</a:t>
            </a: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i gcoinne an Chonartha. </a:t>
            </a:r>
            <a:r>
              <a:rPr lang="en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/>
            </a:r>
            <a:br>
              <a:rPr lang="en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Ní raibh sé sásta an </a:t>
            </a:r>
            <a:r>
              <a:rPr lang="en-US" altLang="en-US" sz="2000" dirty="0" err="1" smtClean="0">
                <a:latin typeface="Tw Cen MT" panose="020B0602020104020603" pitchFamily="34" charset="0"/>
                <a:ea typeface="MS PGothic" panose="020B0600070205080204" pitchFamily="34" charset="-128"/>
              </a:rPr>
              <a:t>mionn</a:t>
            </a:r>
            <a: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</a:t>
            </a: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dílseachta </a:t>
            </a:r>
            <a:r>
              <a:rPr lang="en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/>
            </a:r>
            <a:br>
              <a:rPr lang="en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a thabhairt agus bhí sé ag iarraidh </a:t>
            </a:r>
            <a: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/>
            </a:r>
            <a:b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go mbeadh Éire ina poblacht.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Ag taobhú go láidir leis an gConradh </a:t>
            </a:r>
            <a:r>
              <a:rPr lang="en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/>
            </a:r>
            <a:br>
              <a:rPr lang="en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a bhí Micheál Ó Coileáin agus Art </a:t>
            </a:r>
            <a: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/>
            </a:r>
            <a:b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Ó Gríofa. Cheap siad gurbh é an Conradh an margadh ab fhearr a bhí </a:t>
            </a:r>
            <a: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/>
            </a:r>
            <a:b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ar fáil ag</a:t>
            </a:r>
            <a:r>
              <a:rPr lang="ga-IE" altLang="en-US" sz="2000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 </a:t>
            </a: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muintir na hÉireann ag an am.</a:t>
            </a:r>
            <a:endParaRPr lang="ga-IE" altLang="en-US" sz="2000" dirty="0">
              <a:latin typeface="Tw Cen MT" panose="020B0602020104020603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293793" y="1139493"/>
            <a:ext cx="4344896" cy="38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winkl" panose="020B060402020202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Dúirt Ó Coileáin gur thug an Conradh an tsaoirse do mhuintir na hÉireann chun tuilleadh saoirse a bhaint amach. </a:t>
            </a:r>
            <a:b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Céard a bhí i gceist aige, meas tú?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Cuireadh an Conradh ar vóta sa Dáil </a:t>
            </a:r>
            <a:b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ar an 7 Eanáir 1922. 64 duine a vótáil </a:t>
            </a:r>
            <a:b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ar a shon agus 57 duine a vótáil ina éadan.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D’éirigh de </a:t>
            </a:r>
            <a:r>
              <a:rPr lang="ga-IE" altLang="en-US" sz="2000" dirty="0" err="1" smtClean="0">
                <a:latin typeface="Tw Cen MT" panose="020B0602020104020603" pitchFamily="34" charset="0"/>
                <a:ea typeface="MS PGothic" panose="020B0600070205080204" pitchFamily="34" charset="-128"/>
              </a:rPr>
              <a:t>Valéra</a:t>
            </a: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as uachtaránacht  </a:t>
            </a:r>
            <a:b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na Dála agus toghadh Art Ó Gríofa </a:t>
            </a:r>
            <a:b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ina áit. D’fhág de </a:t>
            </a:r>
            <a:r>
              <a:rPr lang="ga-IE" altLang="en-US" sz="2000" dirty="0" err="1" smtClean="0">
                <a:latin typeface="Tw Cen MT" panose="020B0602020104020603" pitchFamily="34" charset="0"/>
                <a:ea typeface="MS PGothic" panose="020B0600070205080204" pitchFamily="34" charset="-128"/>
              </a:rPr>
              <a:t>Valéra</a:t>
            </a: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agus a lucht leanúna an Dáil.</a:t>
            </a:r>
            <a:endParaRPr lang="ga-IE" altLang="en-US" sz="2000" dirty="0">
              <a:latin typeface="Tw Cen MT" panose="020B0602020104020603" pitchFamily="34" charset="0"/>
              <a:ea typeface="MS PGothic" panose="020B0600070205080204" pitchFamily="34" charset="-128"/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 bwMode="auto">
          <a:xfrm>
            <a:off x="6293793" y="5311278"/>
            <a:ext cx="4652013" cy="780727"/>
            <a:chOff x="603615" y="2469773"/>
            <a:chExt cx="4623222" cy="125530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8" name="Rectangle 7"/>
            <p:cNvSpPr>
              <a:spLocks noChangeAspect="1"/>
            </p:cNvSpPr>
            <p:nvPr/>
          </p:nvSpPr>
          <p:spPr>
            <a:xfrm>
              <a:off x="1392236" y="2680701"/>
              <a:ext cx="3834601" cy="10443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ga-IE" sz="2000" dirty="0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Cad é do mheas ar an gConradh?</a:t>
              </a:r>
              <a:endParaRPr lang="ga-IE" sz="2000" dirty="0">
                <a:solidFill>
                  <a:schemeClr val="tx1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03615" y="2469773"/>
              <a:ext cx="906463" cy="906790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ga-IE" sz="4400" b="1" dirty="0" smtClean="0"/>
                <a:t>?</a:t>
              </a:r>
              <a:endParaRPr lang="ga-IE" sz="4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5793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8" b="92698" l="2684" r="93753">
                        <a14:foregroundMark x1="4118" y1="67471" x2="39611" y2="52203"/>
                        <a14:foregroundMark x1="24479" y1="90947" x2="15595" y2="13217"/>
                        <a14:foregroundMark x1="9949" y1="87447" x2="29292" y2="35546"/>
                        <a14:foregroundMark x1="21101" y1="61376" x2="44424" y2="90766"/>
                        <a14:foregroundMark x1="26053" y1="75075" x2="30449" y2="90163"/>
                        <a14:foregroundMark x1="30865" y1="85456" x2="32531" y2="90585"/>
                        <a14:foregroundMark x1="22536" y1="35305" x2="30727" y2="140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7626" y="45290"/>
            <a:ext cx="8982780" cy="648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>
            <a:spLocks noChangeAspect="1"/>
          </p:cNvSpPr>
          <p:nvPr/>
        </p:nvSpPr>
        <p:spPr>
          <a:xfrm>
            <a:off x="505326" y="186065"/>
            <a:ext cx="11114587" cy="6479430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graphicFrame>
        <p:nvGraphicFramePr>
          <p:cNvPr id="8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369898"/>
              </p:ext>
            </p:extLst>
          </p:nvPr>
        </p:nvGraphicFramePr>
        <p:xfrm>
          <a:off x="1200333" y="890168"/>
          <a:ext cx="9724571" cy="5464478"/>
        </p:xfrm>
        <a:graphic>
          <a:graphicData uri="http://schemas.openxmlformats.org/drawingml/2006/table">
            <a:tbl>
              <a:tblPr/>
              <a:tblGrid>
                <a:gridCol w="6691085"/>
                <a:gridCol w="1146629"/>
                <a:gridCol w="1886857"/>
              </a:tblGrid>
              <a:tr h="361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Times New Roman" pitchFamily="18" charset="0"/>
                        </a:rPr>
                        <a:t>Ráiteas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Times New Roman" pitchFamily="18" charset="0"/>
                        </a:rPr>
                        <a:t>Fíor 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Times New Roman" pitchFamily="18" charset="0"/>
                        </a:rPr>
                        <a:t>Bréagach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46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Bhuaigh Sinn Féin tromlach na </a:t>
                      </a: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suíochán</a:t>
                      </a:r>
                      <a:r>
                        <a: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 a </a:t>
                      </a: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bhí ar fáil in Éirinn</a:t>
                      </a:r>
                      <a:b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</a:b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in </a:t>
                      </a: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olltoghchán na bliana 1918.</a:t>
                      </a:r>
                      <a:endParaRPr lang="ga-IE" sz="2000" noProof="0" dirty="0" smtClean="0">
                        <a:solidFill>
                          <a:srgbClr val="000000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17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2000" noProof="0" dirty="0" smtClean="0">
                          <a:latin typeface="Tw Cen MT" panose="020B0602020104020603" pitchFamily="34" charset="0"/>
                        </a:rPr>
                        <a:t>Tháinig</a:t>
                      </a:r>
                      <a:r>
                        <a:rPr lang="ga-IE" sz="2000" baseline="0" noProof="0" dirty="0" smtClean="0">
                          <a:latin typeface="Tw Cen MT" panose="020B0602020104020603" pitchFamily="34" charset="0"/>
                        </a:rPr>
                        <a:t> an Chéad Dáil le chéile i mí Eanáir</a:t>
                      </a:r>
                      <a:r>
                        <a:rPr lang="en-IE" sz="2000" baseline="0" noProof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ga-IE" sz="2000" baseline="0" noProof="0" dirty="0" smtClean="0">
                          <a:latin typeface="Tw Cen MT" panose="020B0602020104020603" pitchFamily="34" charset="0"/>
                        </a:rPr>
                        <a:t>1919.</a:t>
                      </a:r>
                      <a:endParaRPr lang="ga-IE" sz="2000" noProof="0" dirty="0" smtClean="0">
                        <a:latin typeface="Tw Cen MT" panose="020B0602020104020603" pitchFamily="34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46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altLang="en-US" sz="2000" dirty="0" smtClean="0">
                          <a:latin typeface="Tw Cen MT" panose="020B0602020104020603" pitchFamily="34" charset="0"/>
                          <a:ea typeface="MS PGothic" panose="020B0600070205080204" pitchFamily="34" charset="-128"/>
                        </a:rPr>
                        <a:t>Maraíodh 14 dhuine </a:t>
                      </a:r>
                      <a:r>
                        <a:rPr lang="ga-IE" altLang="en-US" sz="2000" baseline="0" dirty="0" smtClean="0">
                          <a:latin typeface="Tw Cen MT" panose="020B0602020104020603" pitchFamily="34" charset="0"/>
                          <a:ea typeface="MS PGothic" panose="020B0600070205080204" pitchFamily="34" charset="-128"/>
                        </a:rPr>
                        <a:t>i bPáirc an Chrócaigh nuair a s</a:t>
                      </a:r>
                      <a:r>
                        <a:rPr lang="ga-IE" altLang="en-US" sz="2000" dirty="0" smtClean="0">
                          <a:latin typeface="Tw Cen MT" panose="020B0602020104020603" pitchFamily="34" charset="0"/>
                          <a:ea typeface="MS PGothic" panose="020B0600070205080204" pitchFamily="34" charset="-128"/>
                        </a:rPr>
                        <a:t>caoil fórsaí na Breataine le slua ann.   </a:t>
                      </a:r>
                      <a:endParaRPr lang="ga-IE" sz="2000" noProof="0" dirty="0" smtClean="0">
                        <a:latin typeface="Tw Cen MT" panose="020B0602020104020603" pitchFamily="34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ga-IE" altLang="en-US" sz="2000" dirty="0" smtClean="0">
                          <a:latin typeface="Tw Cen MT" panose="020B0602020104020603" pitchFamily="34" charset="0"/>
                          <a:ea typeface="ＭＳ Ｐゴシック" panose="020B0600070205080204" pitchFamily="34" charset="-128"/>
                        </a:rPr>
                        <a:t>Chuaigh de </a:t>
                      </a:r>
                      <a:r>
                        <a:rPr lang="ga-IE" altLang="en-US" sz="2000" dirty="0" err="1" smtClean="0">
                          <a:latin typeface="Tw Cen MT" panose="020B0602020104020603" pitchFamily="34" charset="0"/>
                          <a:ea typeface="ＭＳ Ｐゴシック" panose="020B0600070205080204" pitchFamily="34" charset="-128"/>
                        </a:rPr>
                        <a:t>Valéra</a:t>
                      </a:r>
                      <a:r>
                        <a:rPr lang="en-IE" altLang="en-US" sz="2000" dirty="0" smtClean="0">
                          <a:latin typeface="Tw Cen MT" panose="020B0602020104020603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lang="ga-IE" altLang="en-US" sz="2000" dirty="0" smtClean="0">
                          <a:latin typeface="Tw Cen MT" panose="020B0602020104020603" pitchFamily="34" charset="0"/>
                          <a:ea typeface="ＭＳ Ｐゴシック" panose="020B0600070205080204" pitchFamily="34" charset="-128"/>
                        </a:rPr>
                        <a:t>go Londain i</a:t>
                      </a:r>
                      <a:r>
                        <a:rPr lang="ga-IE" altLang="en-US" sz="2000" baseline="0" dirty="0" smtClean="0">
                          <a:latin typeface="Tw Cen MT" panose="020B0602020104020603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lang="ga-IE" altLang="en-US" sz="2000" dirty="0" smtClean="0">
                          <a:latin typeface="Tw Cen MT" panose="020B0602020104020603" pitchFamily="34" charset="0"/>
                          <a:ea typeface="ＭＳ Ｐゴシック" panose="020B0600070205080204" pitchFamily="34" charset="-128"/>
                        </a:rPr>
                        <a:t>mí Dheireadh Fómhair 1921 </a:t>
                      </a:r>
                      <a:r>
                        <a:rPr lang="en-US" altLang="en-US" sz="2000" dirty="0" smtClean="0">
                          <a:latin typeface="Tw Cen MT" panose="020B0602020104020603" pitchFamily="34" charset="0"/>
                          <a:ea typeface="ＭＳ Ｐゴシック" panose="020B0600070205080204" pitchFamily="34" charset="-128"/>
                        </a:rPr>
                        <a:t/>
                      </a:r>
                      <a:br>
                        <a:rPr lang="en-US" altLang="en-US" sz="2000" dirty="0" smtClean="0">
                          <a:latin typeface="Tw Cen MT" panose="020B0602020104020603" pitchFamily="34" charset="0"/>
                          <a:ea typeface="ＭＳ Ｐゴシック" panose="020B0600070205080204" pitchFamily="34" charset="-128"/>
                        </a:rPr>
                      </a:br>
                      <a:r>
                        <a:rPr lang="ga-IE" altLang="en-US" sz="2000" dirty="0" smtClean="0">
                          <a:latin typeface="Tw Cen MT" panose="020B0602020104020603" pitchFamily="34" charset="0"/>
                          <a:ea typeface="ＭＳ Ｐゴシック" panose="020B0600070205080204" pitchFamily="34" charset="-128"/>
                        </a:rPr>
                        <a:t>le </a:t>
                      </a:r>
                      <a:r>
                        <a:rPr lang="ga-IE" altLang="en-US" sz="2000" noProof="0" dirty="0" smtClean="0">
                          <a:latin typeface="Tw Cen MT" panose="020B0602020104020603" pitchFamily="34" charset="0"/>
                          <a:ea typeface="ＭＳ Ｐゴシック" panose="020B0600070205080204" pitchFamily="34" charset="-128"/>
                        </a:rPr>
                        <a:t>téarmaí</a:t>
                      </a:r>
                      <a:r>
                        <a:rPr lang="en-IE" altLang="en-US" sz="2000" dirty="0" smtClean="0">
                          <a:latin typeface="Tw Cen MT" panose="020B0602020104020603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lang="ga-IE" altLang="en-US" sz="2000" dirty="0" smtClean="0">
                          <a:latin typeface="Tw Cen MT" panose="020B0602020104020603" pitchFamily="34" charset="0"/>
                          <a:ea typeface="ＭＳ Ｐゴシック" panose="020B0600070205080204" pitchFamily="34" charset="-128"/>
                        </a:rPr>
                        <a:t>síochána a phlé le </a:t>
                      </a:r>
                      <a:r>
                        <a:rPr lang="ga-IE" altLang="en-US" sz="2000" noProof="0" dirty="0" smtClean="0">
                          <a:latin typeface="Tw Cen MT" panose="020B0602020104020603" pitchFamily="34" charset="0"/>
                          <a:ea typeface="ＭＳ Ｐゴシック" panose="020B0600070205080204" pitchFamily="34" charset="-128"/>
                        </a:rPr>
                        <a:t>rialtas</a:t>
                      </a:r>
                      <a:r>
                        <a:rPr lang="en-IE" altLang="en-US" sz="2000" dirty="0" smtClean="0">
                          <a:latin typeface="Tw Cen MT" panose="020B0602020104020603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lang="ga-IE" altLang="en-US" sz="2000" dirty="0" smtClean="0">
                          <a:latin typeface="Tw Cen MT" panose="020B0602020104020603" pitchFamily="34" charset="0"/>
                          <a:ea typeface="ＭＳ Ｐゴシック" panose="020B0600070205080204" pitchFamily="34" charset="-128"/>
                        </a:rPr>
                        <a:t>na Breataine. </a:t>
                      </a:r>
                      <a:endParaRPr lang="ga-IE" sz="2000" noProof="0" dirty="0" smtClean="0">
                        <a:latin typeface="Tw Cen MT" panose="020B0602020104020603" pitchFamily="34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3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ga-IE" sz="2000" noProof="0" dirty="0" smtClean="0">
                          <a:latin typeface="Tw Cen MT" panose="020B0602020104020603" pitchFamily="34" charset="0"/>
                        </a:rPr>
                        <a:t>Bhí Éamon</a:t>
                      </a:r>
                      <a:r>
                        <a:rPr lang="en-IE" sz="2000" baseline="0" noProof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ga-IE" sz="2000" noProof="0" dirty="0" smtClean="0">
                          <a:latin typeface="Tw Cen MT" panose="020B0602020104020603" pitchFamily="34" charset="0"/>
                        </a:rPr>
                        <a:t>de </a:t>
                      </a:r>
                      <a:r>
                        <a:rPr lang="ga-IE" sz="2000" noProof="0" dirty="0" err="1" smtClean="0">
                          <a:latin typeface="Tw Cen MT" panose="020B0602020104020603" pitchFamily="34" charset="0"/>
                        </a:rPr>
                        <a:t>Valéra</a:t>
                      </a:r>
                      <a:r>
                        <a:rPr lang="ga-IE" sz="2000" noProof="0" dirty="0" smtClean="0">
                          <a:latin typeface="Tw Cen MT" panose="020B0602020104020603" pitchFamily="34" charset="0"/>
                        </a:rPr>
                        <a:t> i</a:t>
                      </a:r>
                      <a:r>
                        <a:rPr lang="ga-IE" sz="2000" baseline="0" noProof="0" dirty="0" smtClean="0">
                          <a:latin typeface="Tw Cen MT" panose="020B0602020104020603" pitchFamily="34" charset="0"/>
                        </a:rPr>
                        <a:t> gcoinne an Chonartha.</a:t>
                      </a:r>
                      <a:endParaRPr kumimoji="0" lang="ga-IE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6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ga-IE" sz="2000" noProof="0" dirty="0" smtClean="0">
                          <a:latin typeface="Tw Cen MT" panose="020B0602020104020603" pitchFamily="34" charset="0"/>
                        </a:rPr>
                        <a:t>Síníodh</a:t>
                      </a:r>
                      <a:r>
                        <a:rPr lang="ga-IE" sz="2000" baseline="0" noProof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ga-IE" altLang="en-US" sz="2000" dirty="0" smtClean="0">
                          <a:latin typeface="Tw Cen MT" panose="020B0602020104020603" pitchFamily="34" charset="0"/>
                          <a:ea typeface="ＭＳ Ｐゴシック" panose="020B0600070205080204" pitchFamily="34" charset="-128"/>
                        </a:rPr>
                        <a:t>an Conradh ar an 6 Nollaig 1921.</a:t>
                      </a:r>
                      <a:endParaRPr kumimoji="0" lang="ga-IE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2000" noProof="0" dirty="0" smtClean="0">
                          <a:latin typeface="Tw Cen MT" panose="020B0602020104020603" pitchFamily="34" charset="0"/>
                        </a:rPr>
                        <a:t>2</a:t>
                      </a:r>
                      <a:r>
                        <a:rPr lang="en-IE" sz="2000" noProof="0" dirty="0" smtClean="0">
                          <a:latin typeface="Tw Cen MT" panose="020B0602020104020603" pitchFamily="34" charset="0"/>
                        </a:rPr>
                        <a:t>5</a:t>
                      </a:r>
                      <a:r>
                        <a:rPr lang="ga-IE" sz="2000" noProof="0" dirty="0" smtClean="0">
                          <a:latin typeface="Tw Cen MT" panose="020B0602020104020603" pitchFamily="34" charset="0"/>
                        </a:rPr>
                        <a:t> contae </a:t>
                      </a:r>
                      <a:r>
                        <a:rPr lang="en-IE" sz="2000" noProof="0" dirty="0" smtClean="0">
                          <a:latin typeface="Tw Cen MT" panose="020B0602020104020603" pitchFamily="34" charset="0"/>
                        </a:rPr>
                        <a:t>a </a:t>
                      </a:r>
                      <a:r>
                        <a:rPr lang="ga-IE" sz="2000" noProof="0" dirty="0" smtClean="0">
                          <a:latin typeface="Tw Cen MT" panose="020B0602020104020603" pitchFamily="34" charset="0"/>
                        </a:rPr>
                        <a:t>bhí sa Saorstát nua</a:t>
                      </a:r>
                      <a:r>
                        <a:rPr lang="ga-IE" sz="2000" baseline="0" noProof="0" dirty="0" smtClean="0">
                          <a:latin typeface="Tw Cen MT" panose="020B0602020104020603" pitchFamily="34" charset="0"/>
                        </a:rPr>
                        <a:t>.</a:t>
                      </a:r>
                      <a:endParaRPr lang="ga-IE" sz="2000" noProof="0" dirty="0" smtClean="0">
                        <a:latin typeface="Tw Cen MT" panose="020B0602020104020603" pitchFamily="34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99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Is é</a:t>
                      </a: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 Micheál Ó Coileáin </a:t>
                      </a:r>
                      <a:r>
                        <a:rPr kumimoji="0" lang="en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a </a:t>
                      </a: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bhunaigh</a:t>
                      </a:r>
                      <a:r>
                        <a:rPr kumimoji="0" lang="en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Sinn Féin.  </a:t>
                      </a:r>
                      <a:endParaRPr lang="ga-IE" sz="2000" noProof="0" dirty="0" smtClean="0">
                        <a:solidFill>
                          <a:srgbClr val="000000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itle 13"/>
          <p:cNvSpPr>
            <a:spLocks/>
          </p:cNvSpPr>
          <p:nvPr/>
        </p:nvSpPr>
        <p:spPr bwMode="auto">
          <a:xfrm>
            <a:off x="4251866" y="302179"/>
            <a:ext cx="3621505" cy="51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ga-IE" sz="3200" dirty="0">
                <a:latin typeface="Berlin Sans FB" panose="020E0602020502020306" pitchFamily="34" charset="0"/>
              </a:rPr>
              <a:t>Fíor nó Bréagach?</a:t>
            </a:r>
          </a:p>
        </p:txBody>
      </p:sp>
      <p:pic>
        <p:nvPicPr>
          <p:cNvPr id="10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08000" y="1512000"/>
            <a:ext cx="51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08000" y="2160000"/>
            <a:ext cx="51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08000" y="2772000"/>
            <a:ext cx="51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84000" y="3528000"/>
            <a:ext cx="51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08000" y="4716000"/>
            <a:ext cx="51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83999" y="5819400"/>
            <a:ext cx="51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84000" y="5256000"/>
            <a:ext cx="51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08000" y="4176000"/>
            <a:ext cx="51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171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8" b="92698" l="2684" r="93753">
                        <a14:foregroundMark x1="4118" y1="67471" x2="39611" y2="52203"/>
                        <a14:foregroundMark x1="24479" y1="90947" x2="15595" y2="13217"/>
                        <a14:foregroundMark x1="9949" y1="87447" x2="29292" y2="35546"/>
                        <a14:foregroundMark x1="21101" y1="61376" x2="44424" y2="90766"/>
                        <a14:foregroundMark x1="26053" y1="75075" x2="30449" y2="90163"/>
                        <a14:foregroundMark x1="30865" y1="85456" x2="32531" y2="90585"/>
                        <a14:foregroundMark x1="22536" y1="35305" x2="30727" y2="140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7626" y="45290"/>
            <a:ext cx="8982780" cy="648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>
            <a:spLocks noChangeAspect="1"/>
          </p:cNvSpPr>
          <p:nvPr/>
        </p:nvSpPr>
        <p:spPr>
          <a:xfrm>
            <a:off x="505326" y="186065"/>
            <a:ext cx="11114587" cy="6479430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6" name="Rectangle 5"/>
          <p:cNvSpPr/>
          <p:nvPr/>
        </p:nvSpPr>
        <p:spPr>
          <a:xfrm>
            <a:off x="902724" y="3727748"/>
            <a:ext cx="74832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altLang="en-US" sz="2400" dirty="0" smtClean="0">
                <a:latin typeface="Tw Cen MT" panose="020B0602020104020603" pitchFamily="34" charset="0"/>
              </a:rPr>
              <a:t>Tuilleadh eolais le fáil ar an suíomh</a:t>
            </a:r>
            <a:r>
              <a:rPr lang="en-IE" altLang="en-US" sz="2400" dirty="0" smtClean="0">
                <a:latin typeface="Tw Cen MT" panose="020B0602020104020603" pitchFamily="34" charset="0"/>
              </a:rPr>
              <a:t> </a:t>
            </a:r>
            <a:r>
              <a:rPr lang="ga-IE" altLang="en-US" sz="2400" dirty="0" smtClean="0">
                <a:latin typeface="Tw Cen MT" panose="020B0602020104020603" pitchFamily="34" charset="0"/>
              </a:rPr>
              <a:t>seo:</a:t>
            </a:r>
          </a:p>
          <a:p>
            <a:r>
              <a:rPr lang="ga-IE" sz="2400" dirty="0" smtClean="0">
                <a:latin typeface="Tw Cen MT" panose="020B0602020104020603" pitchFamily="34" charset="0"/>
                <a:hlinkClick r:id="rId4"/>
              </a:rPr>
              <a:t>www.theirishstory.com/2012/10/01/the-irish-story-archive-on-the-irish-war-of-independence/#.Wbzc-MiGPIX</a:t>
            </a:r>
            <a:endParaRPr lang="ga-IE" sz="2400" dirty="0" smtClean="0">
              <a:latin typeface="Tw Cen MT" panose="020B0602020104020603" pitchFamily="34" charset="0"/>
            </a:endParaRPr>
          </a:p>
          <a:p>
            <a:endParaRPr lang="ga-IE" altLang="en-US" dirty="0" smtClean="0">
              <a:latin typeface="Tw Cen MT" panose="020B06020201040206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2724" y="865426"/>
            <a:ext cx="102385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altLang="en-US" sz="2400" dirty="0" smtClean="0">
                <a:latin typeface="Tw Cen MT" panose="020B0602020104020603" pitchFamily="34" charset="0"/>
              </a:rPr>
              <a:t>Cliceáil</a:t>
            </a:r>
            <a:r>
              <a:rPr lang="en-IE" altLang="en-US" sz="2400" dirty="0" smtClean="0">
                <a:latin typeface="Tw Cen MT" panose="020B0602020104020603" pitchFamily="34" charset="0"/>
              </a:rPr>
              <a:t> </a:t>
            </a:r>
            <a:r>
              <a:rPr lang="ga-IE" altLang="en-US" sz="2400" dirty="0" smtClean="0">
                <a:latin typeface="Tw Cen MT" panose="020B0602020104020603" pitchFamily="34" charset="0"/>
              </a:rPr>
              <a:t>ar </a:t>
            </a:r>
            <a:r>
              <a:rPr lang="en-IE" altLang="en-US" sz="2400" dirty="0">
                <a:latin typeface="Tw Cen MT" panose="020B0602020104020603" pitchFamily="34" charset="0"/>
              </a:rPr>
              <a:t>an </a:t>
            </a:r>
            <a:r>
              <a:rPr lang="ga-IE" altLang="en-US" sz="2400" dirty="0" smtClean="0">
                <a:latin typeface="Tw Cen MT" panose="020B0602020104020603" pitchFamily="34" charset="0"/>
              </a:rPr>
              <a:t>nasc</a:t>
            </a:r>
            <a:r>
              <a:rPr lang="en-IE" altLang="en-US" sz="2400" dirty="0" smtClean="0">
                <a:latin typeface="Tw Cen MT" panose="020B0602020104020603" pitchFamily="34" charset="0"/>
              </a:rPr>
              <a:t> </a:t>
            </a:r>
            <a:r>
              <a:rPr lang="ga-IE" altLang="en-US" sz="2400" dirty="0">
                <a:latin typeface="Tw Cen MT" panose="020B0602020104020603" pitchFamily="34" charset="0"/>
              </a:rPr>
              <a:t>thíos chun féachaint ar fhíseán faoi </a:t>
            </a:r>
            <a:r>
              <a:rPr lang="en-IE" altLang="en-US" sz="2400" dirty="0" smtClean="0">
                <a:latin typeface="Tw Cen MT" panose="020B0602020104020603" pitchFamily="34" charset="0"/>
              </a:rPr>
              <a:t/>
            </a:r>
            <a:br>
              <a:rPr lang="en-IE" altLang="en-US" sz="2400" dirty="0" smtClean="0">
                <a:latin typeface="Tw Cen MT" panose="020B0602020104020603" pitchFamily="34" charset="0"/>
              </a:rPr>
            </a:br>
            <a:r>
              <a:rPr lang="ga-IE" altLang="en-US" sz="2400" dirty="0" smtClean="0">
                <a:latin typeface="Tw Cen MT" panose="020B0602020104020603" pitchFamily="34" charset="0"/>
              </a:rPr>
              <a:t>Chogadh </a:t>
            </a:r>
            <a:r>
              <a:rPr lang="ga-IE" altLang="en-US" sz="2400" dirty="0">
                <a:latin typeface="Tw Cen MT" panose="020B0602020104020603" pitchFamily="34" charset="0"/>
              </a:rPr>
              <a:t>na Saoirse:</a:t>
            </a:r>
          </a:p>
          <a:p>
            <a:r>
              <a:rPr lang="ga-IE" sz="2400" dirty="0" smtClean="0">
                <a:latin typeface="Tw Cen MT" panose="020B0602020104020603" pitchFamily="34" charset="0"/>
                <a:hlinkClick r:id="rId5"/>
              </a:rPr>
              <a:t>www.youtube.com/watch?v=-jUYWfFKd80</a:t>
            </a:r>
            <a:r>
              <a:rPr lang="ga-IE" sz="2400" dirty="0" smtClean="0">
                <a:latin typeface="Tw Cen MT" panose="020B0602020104020603" pitchFamily="34" charset="0"/>
              </a:rPr>
              <a:t> </a:t>
            </a:r>
          </a:p>
          <a:p>
            <a:endParaRPr lang="en-IE" altLang="en-US" dirty="0" smtClean="0">
              <a:latin typeface="Tw Cen MT" panose="020B0602020104020603" pitchFamily="34" charset="0"/>
            </a:endParaRPr>
          </a:p>
          <a:p>
            <a:r>
              <a:rPr lang="ga-IE" altLang="en-US" sz="2400" dirty="0">
                <a:latin typeface="Tw Cen MT" panose="020B0602020104020603" pitchFamily="34" charset="0"/>
              </a:rPr>
              <a:t>Cliceáil </a:t>
            </a:r>
            <a:r>
              <a:rPr lang="ga-IE" altLang="en-US" sz="2400" dirty="0" smtClean="0">
                <a:latin typeface="Tw Cen MT" panose="020B0602020104020603" pitchFamily="34" charset="0"/>
              </a:rPr>
              <a:t>ar</a:t>
            </a:r>
            <a:r>
              <a:rPr lang="en-IE" altLang="en-US" sz="2400" dirty="0" smtClean="0">
                <a:latin typeface="Tw Cen MT" panose="020B0602020104020603" pitchFamily="34" charset="0"/>
              </a:rPr>
              <a:t> an </a:t>
            </a:r>
            <a:r>
              <a:rPr lang="ga-IE" altLang="en-US" sz="2400" dirty="0">
                <a:latin typeface="Tw Cen MT" panose="020B0602020104020603" pitchFamily="34" charset="0"/>
              </a:rPr>
              <a:t>nasc</a:t>
            </a:r>
            <a:r>
              <a:rPr lang="en-IE" altLang="en-US" sz="2400" dirty="0">
                <a:latin typeface="Tw Cen MT" panose="020B0602020104020603" pitchFamily="34" charset="0"/>
              </a:rPr>
              <a:t> </a:t>
            </a:r>
            <a:r>
              <a:rPr lang="ga-IE" altLang="en-US" sz="2400" dirty="0">
                <a:latin typeface="Tw Cen MT" panose="020B0602020104020603" pitchFamily="34" charset="0"/>
              </a:rPr>
              <a:t>thíos chun féachaint ar fhíseán faoi</a:t>
            </a:r>
            <a:r>
              <a:rPr lang="en-IE" altLang="en-US" sz="2400" dirty="0">
                <a:latin typeface="Tw Cen MT" panose="020B0602020104020603" pitchFamily="34" charset="0"/>
              </a:rPr>
              <a:t>n </a:t>
            </a:r>
            <a:r>
              <a:rPr lang="en-IE" altLang="en-US" sz="2400" dirty="0" smtClean="0">
                <a:latin typeface="Tw Cen MT" panose="020B0602020104020603" pitchFamily="34" charset="0"/>
              </a:rPr>
              <a:t/>
            </a:r>
            <a:br>
              <a:rPr lang="en-IE" altLang="en-US" sz="2400" dirty="0" smtClean="0">
                <a:latin typeface="Tw Cen MT" panose="020B0602020104020603" pitchFamily="34" charset="0"/>
              </a:rPr>
            </a:br>
            <a:r>
              <a:rPr lang="ga-IE" altLang="en-US" sz="2400" dirty="0" smtClean="0">
                <a:latin typeface="Tw Cen MT" panose="020B0602020104020603" pitchFamily="34" charset="0"/>
              </a:rPr>
              <a:t>gConradh Angla-Éireannach:</a:t>
            </a:r>
            <a:endParaRPr lang="ga-IE" altLang="en-US" sz="2400" dirty="0">
              <a:latin typeface="Tw Cen MT" panose="020B0602020104020603" pitchFamily="34" charset="0"/>
            </a:endParaRPr>
          </a:p>
          <a:p>
            <a:r>
              <a:rPr lang="ga-IE" sz="2400" dirty="0">
                <a:latin typeface="Tw Cen MT" panose="020B0602020104020603" pitchFamily="34" charset="0"/>
                <a:hlinkClick r:id="rId6"/>
              </a:rPr>
              <a:t>www.youtube.com/watch?v=qOJawpxY9wc</a:t>
            </a:r>
            <a:endParaRPr lang="en-IE" sz="2400" dirty="0">
              <a:latin typeface="Tw Cen MT" panose="020B0602020104020603" pitchFamily="34" charset="0"/>
            </a:endParaRPr>
          </a:p>
          <a:p>
            <a:endParaRPr lang="ga-IE" altLang="en-US" dirty="0" smtClean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39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8" b="92698" l="2684" r="93753">
                        <a14:foregroundMark x1="4118" y1="67471" x2="39611" y2="52203"/>
                        <a14:foregroundMark x1="24479" y1="90947" x2="15595" y2="13217"/>
                        <a14:foregroundMark x1="9949" y1="87447" x2="29292" y2="35546"/>
                        <a14:foregroundMark x1="21101" y1="61376" x2="44424" y2="90766"/>
                        <a14:foregroundMark x1="26053" y1="75075" x2="30449" y2="90163"/>
                        <a14:foregroundMark x1="30865" y1="85456" x2="32531" y2="90585"/>
                        <a14:foregroundMark x1="22536" y1="35305" x2="30727" y2="140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7626" y="45306"/>
            <a:ext cx="8982780" cy="648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spect="1"/>
          </p:cNvSpPr>
          <p:nvPr/>
        </p:nvSpPr>
        <p:spPr>
          <a:xfrm>
            <a:off x="505334" y="186065"/>
            <a:ext cx="11114587" cy="6479430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>
              <a:solidFill>
                <a:prstClr val="white"/>
              </a:solidFill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11194" y="671513"/>
            <a:ext cx="11042097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200" b="1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Íomhánna: </a:t>
            </a:r>
            <a:r>
              <a:rPr lang="ga-IE" sz="22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Alamy</a:t>
            </a:r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; Leabharlann Náisiúnta na hÉireann; Músaem agus Cartlann CLG, Páirc an Chrócaigh; </a:t>
            </a:r>
            <a:r>
              <a:rPr lang="ga-IE" sz="22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Shutterstock</a:t>
            </a:r>
            <a:r>
              <a:rPr lang="en-US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; The National Archives (An </a:t>
            </a:r>
            <a:r>
              <a:rPr lang="en-US" sz="22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Ríocht</a:t>
            </a:r>
            <a:r>
              <a:rPr lang="en-US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Aontaithe</a:t>
            </a:r>
            <a:r>
              <a:rPr lang="en-US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)</a:t>
            </a:r>
            <a:endParaRPr lang="ga-IE" sz="2200" dirty="0" smtClean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200" b="1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Tagairtí:</a:t>
            </a:r>
          </a:p>
          <a:p>
            <a:r>
              <a:rPr lang="ga-IE" sz="22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Kilmichael</a:t>
            </a:r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22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Ambush</a:t>
            </a:r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22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monument</a:t>
            </a:r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in </a:t>
            </a:r>
            <a:r>
              <a:rPr lang="ga-IE" sz="22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County</a:t>
            </a:r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22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Cork</a:t>
            </a:r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. </a:t>
            </a:r>
            <a:r>
              <a:rPr lang="ga-IE" sz="22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jackie</a:t>
            </a:r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22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ellis</a:t>
            </a:r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/ </a:t>
            </a:r>
            <a:r>
              <a:rPr lang="ga-IE" sz="22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Alamy</a:t>
            </a:r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22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Stock</a:t>
            </a:r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22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Photo</a:t>
            </a:r>
            <a:endParaRPr lang="ga-IE" sz="2200" dirty="0" smtClean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Le caoinchead ó Leabharlann Náisiúnta na hÉireann: </a:t>
            </a:r>
            <a:r>
              <a:rPr lang="ga-IE" sz="2200" dirty="0" smtClean="0">
                <a:solidFill>
                  <a:prstClr val="black"/>
                </a:solidFill>
                <a:latin typeface="Tw Cen MT" panose="020B0602020104020603" pitchFamily="34" charset="0"/>
                <a:cs typeface="Times New Roman" pitchFamily="18" charset="0"/>
              </a:rPr>
              <a:t>NPA POLF24, </a:t>
            </a:r>
            <a:r>
              <a:rPr lang="ga-IE" sz="2200" dirty="0" err="1" smtClean="0">
                <a:solidFill>
                  <a:prstClr val="black"/>
                </a:solidFill>
                <a:latin typeface="Tw Cen MT" panose="020B0602020104020603" pitchFamily="34" charset="0"/>
                <a:cs typeface="Times New Roman" pitchFamily="18" charset="0"/>
              </a:rPr>
              <a:t>Ke</a:t>
            </a:r>
            <a:r>
              <a:rPr lang="ga-IE" sz="2200" dirty="0" smtClean="0">
                <a:solidFill>
                  <a:prstClr val="black"/>
                </a:solidFill>
                <a:latin typeface="Tw Cen MT" panose="020B0602020104020603" pitchFamily="34" charset="0"/>
                <a:cs typeface="Times New Roman" pitchFamily="18" charset="0"/>
              </a:rPr>
              <a:t> 281, POOLEIMP 323, </a:t>
            </a:r>
            <a:r>
              <a:rPr lang="ga-IE" sz="22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NPA DAIL, </a:t>
            </a:r>
            <a:r>
              <a:rPr lang="ga-IE" sz="2200" dirty="0" smtClean="0">
                <a:solidFill>
                  <a:prstClr val="black"/>
                </a:solidFill>
                <a:latin typeface="Tw Cen MT" panose="020B0602020104020603" pitchFamily="34" charset="0"/>
                <a:cs typeface="Times New Roman" pitchFamily="18" charset="0"/>
              </a:rPr>
              <a:t>NPA DOCE5, HOGW 123,</a:t>
            </a:r>
            <a:r>
              <a:rPr lang="ga-IE" sz="22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HOG3, NPA POLI7</a:t>
            </a:r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. © Leabharlann Náisiúnta na hÉireann.</a:t>
            </a:r>
          </a:p>
          <a:p>
            <a:endParaRPr lang="ga-IE" sz="2200" dirty="0" smtClean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Rinneadh gach iarracht teacht ar úinéir an chóipchirt i gcás na n‑íomhánna atá ar na sleamhnáin seo. Má rinneadh faillí ar aon bhealach ó thaobh cóipchirt de ba cheart d’úinéir an chóipchirt teagmháil a dhéanamh leis na foilsitheoirí. Beidh na foilsitheoirí lántoilteanach socruithe cuí a dhéanamh leis.</a:t>
            </a:r>
          </a:p>
          <a:p>
            <a:endParaRPr lang="ga-IE" sz="2200" dirty="0" smtClean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© Foras na Gaeilge, 2019</a:t>
            </a:r>
          </a:p>
          <a:p>
            <a:endParaRPr lang="ga-IE" sz="2200" dirty="0" smtClean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An Gúm, Foras na Gaeilge, 63-66 Sráid </a:t>
            </a:r>
            <a:r>
              <a:rPr lang="ga-IE" sz="22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Amiens</a:t>
            </a:r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, Baile Átha Cliath 1</a:t>
            </a:r>
            <a:endParaRPr lang="ga-IE" sz="22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24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8" b="92698" l="2684" r="93753">
                        <a14:foregroundMark x1="4118" y1="67471" x2="39611" y2="52203"/>
                        <a14:foregroundMark x1="24479" y1="90947" x2="15595" y2="13217"/>
                        <a14:foregroundMark x1="9949" y1="87447" x2="29292" y2="35546"/>
                        <a14:foregroundMark x1="21101" y1="61376" x2="44424" y2="90766"/>
                        <a14:foregroundMark x1="26053" y1="75075" x2="30449" y2="90163"/>
                        <a14:foregroundMark x1="30865" y1="85456" x2="32531" y2="90585"/>
                        <a14:foregroundMark x1="22536" y1="35305" x2="30727" y2="140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7626" y="45294"/>
            <a:ext cx="8982780" cy="648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>
            <a:spLocks noChangeAspect="1"/>
          </p:cNvSpPr>
          <p:nvPr/>
        </p:nvSpPr>
        <p:spPr>
          <a:xfrm>
            <a:off x="505328" y="186065"/>
            <a:ext cx="11114587" cy="6479430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>
              <a:solidFill>
                <a:prstClr val="white"/>
              </a:solidFill>
            </a:endParaRPr>
          </a:p>
        </p:txBody>
      </p:sp>
      <p:sp>
        <p:nvSpPr>
          <p:cNvPr id="5" name="Title 20"/>
          <p:cNvSpPr txBox="1">
            <a:spLocks/>
          </p:cNvSpPr>
          <p:nvPr/>
        </p:nvSpPr>
        <p:spPr>
          <a:xfrm>
            <a:off x="2510971" y="429650"/>
            <a:ext cx="7199086" cy="993775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ga-IE" alt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 </a:t>
            </a:r>
            <a:r>
              <a:rPr lang="en-US" alt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ga-IE" alt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Éirí Amach</a:t>
            </a:r>
            <a:r>
              <a:rPr lang="en-IE" alt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ga-IE" alt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Cásca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9502" y="1170663"/>
            <a:ext cx="4777991" cy="353094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72000" rIns="0" bIns="7200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ga-IE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Cuireadh 16 reibiliúnach chun báis </a:t>
            </a:r>
            <a:r>
              <a:rPr lang="en-US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/>
            </a:r>
            <a:br>
              <a:rPr lang="en-US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sna míonna i ndiaidh Éirí Amach</a:t>
            </a:r>
            <a:r>
              <a:rPr lang="en-IE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 </a:t>
            </a:r>
            <a:r>
              <a:rPr lang="ga-IE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na Cásca agus cuireadh formhór na ndaoine eile </a:t>
            </a:r>
            <a:r>
              <a:rPr lang="en-US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/>
            </a:r>
            <a:br>
              <a:rPr lang="en-US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a ghlac</a:t>
            </a:r>
            <a:r>
              <a:rPr lang="en-US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 </a:t>
            </a:r>
            <a:r>
              <a:rPr lang="ga-IE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páirt san Éirí Amach i bpríosún.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ga-IE" altLang="en-US" sz="2000" dirty="0" smtClean="0">
              <a:solidFill>
                <a:prstClr val="black"/>
              </a:solidFill>
              <a:latin typeface="Tw Cen MT" panose="020B0602020104020603" pitchFamily="34" charset="0"/>
              <a:ea typeface="MS PGothic" panose="020B0600070205080204" pitchFamily="34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ga-IE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Bhí an-fhearg ar </a:t>
            </a:r>
            <a:r>
              <a:rPr lang="en-IE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an </a:t>
            </a:r>
            <a:r>
              <a:rPr lang="ga-IE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bpobal</a:t>
            </a:r>
            <a:r>
              <a:rPr lang="en-IE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 </a:t>
            </a:r>
            <a:r>
              <a:rPr lang="ga-IE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leis na reibiliúnaigh i dtosach báire, go háirithe </a:t>
            </a:r>
            <a:r>
              <a:rPr lang="en-IE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/>
            </a:r>
            <a:br>
              <a:rPr lang="en-IE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ar mhuintir Bhaile Átha Cliath. Ach tháinig athrú ar mheon na ndaoine de réir a chéile. Chuaigh sé i gcion orthu nuair a chuala siad faoi na reibiliúnaigh a cuireadh chun báis.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67493" y="1170666"/>
            <a:ext cx="5760534" cy="322317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72000" rIns="0" bIns="7200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ga-IE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Diaidh ar ndiaidh bhí níos mó de mhuintir na hÉireann ag iarraidh neamhspleáchas a bhaint amach ón mBreatain. Chuir siad a muinín i Sinn Féin, páirtí polaitíochta</a:t>
            </a:r>
            <a:r>
              <a:rPr lang="en-US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 a</a:t>
            </a:r>
            <a:r>
              <a:rPr lang="ga-IE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 raibh sé d’aidhm acu Éire a scaradh </a:t>
            </a:r>
            <a:r>
              <a:rPr lang="en-US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/>
            </a:r>
            <a:br>
              <a:rPr lang="en-US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ón mBreatain.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ga-IE" altLang="en-US" sz="1400" dirty="0" smtClean="0">
              <a:solidFill>
                <a:prstClr val="black"/>
              </a:solidFill>
              <a:latin typeface="Tw Cen MT" panose="020B0602020104020603" pitchFamily="34" charset="0"/>
              <a:ea typeface="MS PGothic" panose="020B0600070205080204" pitchFamily="34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ga-IE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Tháinig fás mór ar </a:t>
            </a:r>
            <a:r>
              <a:rPr lang="ga-IE" altLang="en-US" sz="2000" dirty="0" err="1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Shinn</a:t>
            </a:r>
            <a:r>
              <a:rPr lang="ga-IE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 Féin le linn na bliana 1917. Cuireadh </a:t>
            </a:r>
            <a:r>
              <a:rPr lang="ga-IE" altLang="en-US" sz="2000" dirty="0" err="1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atheagar</a:t>
            </a:r>
            <a:r>
              <a:rPr lang="ga-IE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 ar an bpáirtí i mí Dheireadh Fómhair na bliana sin agus toghadh Éamon de </a:t>
            </a:r>
            <a:r>
              <a:rPr lang="ga-IE" altLang="en-US" sz="2000" dirty="0" err="1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Valéra</a:t>
            </a:r>
            <a:r>
              <a:rPr lang="ga-IE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 </a:t>
            </a:r>
            <a:br>
              <a:rPr lang="ga-IE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ina uachtarán </a:t>
            </a:r>
            <a:r>
              <a:rPr lang="en-US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air</a:t>
            </a:r>
            <a:r>
              <a:rPr lang="ga-IE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894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8421" y="2862299"/>
            <a:ext cx="30765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390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8" b="92698" l="2684" r="93753">
                        <a14:foregroundMark x1="4118" y1="67471" x2="39611" y2="52203"/>
                        <a14:foregroundMark x1="24479" y1="90947" x2="15595" y2="13217"/>
                        <a14:foregroundMark x1="9949" y1="87447" x2="29292" y2="35546"/>
                        <a14:foregroundMark x1="21101" y1="61376" x2="44424" y2="90766"/>
                        <a14:foregroundMark x1="26053" y1="75075" x2="30449" y2="90163"/>
                        <a14:foregroundMark x1="30865" y1="85456" x2="32531" y2="90585"/>
                        <a14:foregroundMark x1="22536" y1="35305" x2="30727" y2="140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7626" y="45294"/>
            <a:ext cx="8982780" cy="648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spect="1"/>
          </p:cNvSpPr>
          <p:nvPr/>
        </p:nvSpPr>
        <p:spPr>
          <a:xfrm>
            <a:off x="505328" y="186065"/>
            <a:ext cx="11114587" cy="6479430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>
              <a:solidFill>
                <a:prstClr val="white"/>
              </a:solidFill>
            </a:endParaRPr>
          </a:p>
        </p:txBody>
      </p:sp>
      <p:sp>
        <p:nvSpPr>
          <p:cNvPr id="4" name="Title 20"/>
          <p:cNvSpPr txBox="1">
            <a:spLocks/>
          </p:cNvSpPr>
          <p:nvPr/>
        </p:nvSpPr>
        <p:spPr>
          <a:xfrm>
            <a:off x="2141621" y="457201"/>
            <a:ext cx="7866080" cy="902291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ga-IE" alt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Óglaigh na hÉireann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087733" y="1404693"/>
            <a:ext cx="5458210" cy="4146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winkl" panose="020B060402020202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ga-IE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Cuireadh </a:t>
            </a:r>
            <a:r>
              <a:rPr lang="ga-IE" altLang="en-US" sz="2000" dirty="0" err="1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atheagar</a:t>
            </a:r>
            <a:r>
              <a:rPr lang="ga-IE" altLang="en-US" sz="2000" dirty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 ar Óglaigh na hÉireann </a:t>
            </a:r>
            <a:r>
              <a:rPr lang="en-US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/>
            </a:r>
            <a:br>
              <a:rPr lang="en-US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i </a:t>
            </a:r>
            <a:r>
              <a:rPr lang="ga-IE" altLang="en-US" sz="2000" dirty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mí Dheireadh Fómhair 1917 freisin. </a:t>
            </a:r>
            <a:r>
              <a:rPr lang="en-US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/>
            </a:r>
            <a:br>
              <a:rPr lang="en-US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Éamon </a:t>
            </a:r>
            <a:r>
              <a:rPr lang="ga-IE" altLang="en-US" sz="2000" dirty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de </a:t>
            </a:r>
            <a:r>
              <a:rPr lang="ga-IE" altLang="en-US" sz="2000" dirty="0" err="1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Valéra</a:t>
            </a:r>
            <a:r>
              <a:rPr lang="ga-IE" altLang="en-US" sz="2000" dirty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 a toghadh ina uachtarán </a:t>
            </a:r>
            <a:r>
              <a:rPr lang="en-US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/>
            </a:r>
            <a:br>
              <a:rPr lang="en-US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ar </a:t>
            </a:r>
            <a:r>
              <a:rPr lang="ga-IE" altLang="en-US" sz="2000" dirty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an eagraíocht sin freisin agus toghadh </a:t>
            </a:r>
            <a:r>
              <a:rPr lang="en-US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/>
            </a:r>
            <a:br>
              <a:rPr lang="en-US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Micheál </a:t>
            </a:r>
            <a:r>
              <a:rPr lang="ga-IE" altLang="en-US" sz="2000" dirty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Ó Coileáin ina stiúrthóir eagrúcháin </a:t>
            </a:r>
            <a:r>
              <a:rPr lang="en-US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/>
            </a:r>
            <a:br>
              <a:rPr lang="en-US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agus </a:t>
            </a:r>
            <a:r>
              <a:rPr lang="ga-IE" altLang="en-US" sz="2000" dirty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faisnéise</a:t>
            </a:r>
            <a:r>
              <a:rPr lang="ga-IE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.</a:t>
            </a:r>
            <a:endParaRPr lang="en-US" altLang="en-US" sz="2000" dirty="0" smtClean="0">
              <a:solidFill>
                <a:prstClr val="black"/>
              </a:solidFill>
              <a:latin typeface="Tw Cen MT" panose="020B0602020104020603" pitchFamily="34" charset="0"/>
              <a:ea typeface="MS PGothic" panose="020B0600070205080204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endParaRPr lang="ga-IE" altLang="en-US" sz="2000" dirty="0" smtClean="0">
              <a:solidFill>
                <a:prstClr val="black"/>
              </a:solidFill>
              <a:latin typeface="Tw Cen MT" panose="020B0602020104020603" pitchFamily="34" charset="0"/>
              <a:ea typeface="MS PGothic" panose="020B0600070205080204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ga-IE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Cé go raibh go leor de bhaill Óglaigh na hÉireann ina mbaill de </a:t>
            </a:r>
            <a:r>
              <a:rPr lang="ga-IE" altLang="en-US" sz="2000" dirty="0" err="1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Shinn</a:t>
            </a:r>
            <a:r>
              <a:rPr lang="ga-IE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 Féin freisin, níorbh ionann </a:t>
            </a:r>
            <a:r>
              <a:rPr lang="en-US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/>
            </a:r>
            <a:br>
              <a:rPr lang="en-US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an dá eagraíocht. Bhí sé d’aidhm ag an dá eagraíocht neamhspleáchas a bhaint amach </a:t>
            </a:r>
            <a:r>
              <a:rPr lang="en-IE" altLang="en-US" sz="2000" dirty="0" err="1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d’Éirinn</a:t>
            </a:r>
            <a:r>
              <a:rPr lang="en-IE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 </a:t>
            </a:r>
            <a:r>
              <a:rPr lang="ga-IE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ón mBreatain ach bhí Óglaigh na hÉireann sásta foréigean a úsáid chun é sin a bhaint amach.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713" y="1231398"/>
            <a:ext cx="3389540" cy="510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5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spect="1"/>
          </p:cNvSpPr>
          <p:nvPr/>
        </p:nvSpPr>
        <p:spPr>
          <a:xfrm>
            <a:off x="504000" y="186065"/>
            <a:ext cx="11114587" cy="6479430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107976" y="953825"/>
            <a:ext cx="3294310" cy="199206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72000" rIns="0" bIns="7200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ga-IE" sz="2000" dirty="0" smtClean="0">
                <a:latin typeface="Tw Cen MT" panose="020B0602020104020603" pitchFamily="34" charset="0"/>
              </a:rPr>
              <a:t>Bhí ról lárnach ag </a:t>
            </a:r>
            <a:br>
              <a:rPr lang="ga-IE" sz="2000" dirty="0" smtClean="0">
                <a:latin typeface="Tw Cen MT" panose="020B0602020104020603" pitchFamily="34" charset="0"/>
              </a:rPr>
            </a:br>
            <a:r>
              <a:rPr lang="ga-IE" sz="2000" b="1" dirty="0" smtClean="0">
                <a:latin typeface="Tw Cen MT" panose="020B0602020104020603" pitchFamily="34" charset="0"/>
              </a:rPr>
              <a:t>Micheál Ó Coileáin</a:t>
            </a:r>
            <a:r>
              <a:rPr lang="ga-IE" sz="2000" dirty="0" smtClean="0">
                <a:latin typeface="Tw Cen MT" panose="020B0602020104020603" pitchFamily="34" charset="0"/>
              </a:rPr>
              <a:t> agus ag </a:t>
            </a:r>
            <a:r>
              <a:rPr lang="ga-IE" sz="2000" b="1" dirty="0" smtClean="0">
                <a:latin typeface="Tw Cen MT" panose="020B0602020104020603" pitchFamily="34" charset="0"/>
              </a:rPr>
              <a:t>Éamon de </a:t>
            </a:r>
            <a:r>
              <a:rPr lang="ga-IE" sz="2000" b="1" dirty="0" err="1" smtClean="0">
                <a:latin typeface="Tw Cen MT" panose="020B0602020104020603" pitchFamily="34" charset="0"/>
              </a:rPr>
              <a:t>Valéra</a:t>
            </a:r>
            <a:r>
              <a:rPr lang="ga-IE" sz="2000" dirty="0" smtClean="0">
                <a:latin typeface="Tw Cen MT" panose="020B0602020104020603" pitchFamily="34" charset="0"/>
              </a:rPr>
              <a:t> san iarracht neamhspleáchas a bhaint amach d’Éirinn sna blianta i ndiaidh </a:t>
            </a:r>
            <a:r>
              <a:rPr lang="en-US" sz="2000" dirty="0" smtClean="0">
                <a:latin typeface="Tw Cen MT" panose="020B0602020104020603" pitchFamily="34" charset="0"/>
              </a:rPr>
              <a:t/>
            </a:r>
            <a:br>
              <a:rPr lang="en-US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Éirí Amach na Cásca. </a:t>
            </a:r>
            <a:endParaRPr lang="ga-IE" altLang="en-US" sz="2000" dirty="0" smtClean="0">
              <a:solidFill>
                <a:prstClr val="black"/>
              </a:solidFill>
              <a:latin typeface="Tw Cen MT" panose="020B0602020104020603" pitchFamily="34" charset="0"/>
              <a:ea typeface="MS PGothic" panose="020B0600070205080204" pitchFamily="34" charset="-128"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7944" y="988105"/>
            <a:ext cx="2591679" cy="366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14766" y="1012549"/>
            <a:ext cx="2919413" cy="366809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20765404">
            <a:off x="7785755" y="5360574"/>
            <a:ext cx="3528851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ga-IE" sz="2000" dirty="0" err="1" smtClean="0">
                <a:solidFill>
                  <a:srgbClr val="1C1C1C"/>
                </a:solidFill>
                <a:latin typeface="Tw Cen MT" panose="020B0602020104020603" pitchFamily="34" charset="0"/>
                <a:ea typeface="Sassoon Infant Rg" charset="0"/>
                <a:cs typeface="Sassoon Infant Rg" charset="0"/>
              </a:rPr>
              <a:t>Cérbh</a:t>
            </a:r>
            <a:r>
              <a:rPr lang="ga-IE" sz="2000" dirty="0" smtClean="0">
                <a:solidFill>
                  <a:srgbClr val="1C1C1C"/>
                </a:solidFill>
                <a:latin typeface="Tw Cen MT" panose="020B0602020104020603" pitchFamily="34" charset="0"/>
                <a:ea typeface="Sassoon Infant Rg" charset="0"/>
                <a:cs typeface="Sassoon Infant Rg" charset="0"/>
              </a:rPr>
              <a:t> iad Micheál Ó Coileáin agus Éamon de </a:t>
            </a:r>
            <a:r>
              <a:rPr lang="ga-IE" sz="2000" dirty="0" err="1" smtClean="0">
                <a:solidFill>
                  <a:srgbClr val="1C1C1C"/>
                </a:solidFill>
                <a:latin typeface="Tw Cen MT" panose="020B0602020104020603" pitchFamily="34" charset="0"/>
                <a:ea typeface="Sassoon Infant Rg" charset="0"/>
                <a:cs typeface="Sassoon Infant Rg" charset="0"/>
              </a:rPr>
              <a:t>Valéra</a:t>
            </a:r>
            <a:r>
              <a:rPr lang="ga-IE" sz="2000" dirty="0" smtClean="0">
                <a:solidFill>
                  <a:srgbClr val="1C1C1C"/>
                </a:solidFill>
                <a:latin typeface="Tw Cen MT" panose="020B0602020104020603" pitchFamily="34" charset="0"/>
                <a:ea typeface="Sassoon Infant Rg" charset="0"/>
                <a:cs typeface="Sassoon Infant Rg" charset="0"/>
              </a:rPr>
              <a:t>?</a:t>
            </a:r>
            <a:endParaRPr lang="ga-IE" sz="2000" dirty="0">
              <a:solidFill>
                <a:srgbClr val="1C1C1C"/>
              </a:solidFill>
              <a:latin typeface="Tw Cen MT" panose="020B0602020104020603" pitchFamily="34" charset="0"/>
              <a:ea typeface="Sassoon Infant Rg" charset="0"/>
              <a:cs typeface="Sassoon Infant Rg" charset="0"/>
            </a:endParaRPr>
          </a:p>
        </p:txBody>
      </p:sp>
      <p:sp>
        <p:nvSpPr>
          <p:cNvPr id="8" name="Bosca téacs 2"/>
          <p:cNvSpPr txBox="1"/>
          <p:nvPr/>
        </p:nvSpPr>
        <p:spPr>
          <a:xfrm rot="5400000">
            <a:off x="9774000" y="3528000"/>
            <a:ext cx="24674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Le </a:t>
            </a:r>
            <a:r>
              <a:rPr lang="ga-IE" sz="800" dirty="0" smtClean="0"/>
              <a:t>caoinchead ó Leabharlann Náisiúnta na hÉireann</a:t>
            </a:r>
            <a:endParaRPr lang="ga-IE" sz="800" dirty="0"/>
          </a:p>
        </p:txBody>
      </p:sp>
      <p:sp>
        <p:nvSpPr>
          <p:cNvPr id="9" name="Bosca téacs 2"/>
          <p:cNvSpPr txBox="1"/>
          <p:nvPr/>
        </p:nvSpPr>
        <p:spPr>
          <a:xfrm rot="16200000">
            <a:off x="-216000" y="3348000"/>
            <a:ext cx="25226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Le </a:t>
            </a:r>
            <a:r>
              <a:rPr lang="ga-IE" sz="800" dirty="0" smtClean="0"/>
              <a:t>caoinchead ó Leabharlann Náisiúnta na hÉireann</a:t>
            </a:r>
            <a:endParaRPr lang="ga-IE" sz="800" dirty="0"/>
          </a:p>
        </p:txBody>
      </p:sp>
    </p:spTree>
    <p:extLst>
      <p:ext uri="{BB962C8B-B14F-4D97-AF65-F5344CB8AC3E}">
        <p14:creationId xmlns:p14="http://schemas.microsoft.com/office/powerpoint/2010/main" val="116378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8" b="92698" l="2684" r="93753">
                        <a14:foregroundMark x1="4118" y1="67471" x2="39611" y2="52203"/>
                        <a14:foregroundMark x1="24479" y1="90947" x2="15595" y2="13217"/>
                        <a14:foregroundMark x1="9949" y1="87447" x2="29292" y2="35546"/>
                        <a14:foregroundMark x1="21101" y1="61376" x2="44424" y2="90766"/>
                        <a14:foregroundMark x1="26053" y1="75075" x2="30449" y2="90163"/>
                        <a14:foregroundMark x1="30865" y1="85456" x2="32531" y2="90585"/>
                        <a14:foregroundMark x1="22536" y1="35305" x2="30727" y2="140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7626" y="45292"/>
            <a:ext cx="8982780" cy="648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>
            <a:spLocks noChangeAspect="1"/>
          </p:cNvSpPr>
          <p:nvPr/>
        </p:nvSpPr>
        <p:spPr>
          <a:xfrm>
            <a:off x="505327" y="186065"/>
            <a:ext cx="11114587" cy="6479430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4" name="Title 20"/>
          <p:cNvSpPr txBox="1">
            <a:spLocks/>
          </p:cNvSpPr>
          <p:nvPr/>
        </p:nvSpPr>
        <p:spPr>
          <a:xfrm>
            <a:off x="3224463" y="451289"/>
            <a:ext cx="5727032" cy="993775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ga-IE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Micheál Ó Coileáin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01015" y="1153084"/>
            <a:ext cx="6793156" cy="5377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winkl" panose="020B060402020202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Rugadh Micheál Ó Coileáin, ‘An Fear Mór’ mar a thugtaí air, </a:t>
            </a:r>
            <a: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/>
            </a:r>
            <a:b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i gCo. Chorcaí sa bhliain 1890.</a:t>
            </a:r>
          </a:p>
          <a:p>
            <a:pPr marL="0" indent="0" eaLnBrk="1" hangingPunct="1"/>
            <a:endParaRPr lang="ga-IE" altLang="en-US" sz="2000" dirty="0" smtClean="0">
              <a:latin typeface="Tw Cen MT" panose="020B0602020104020603" pitchFamily="34" charset="0"/>
              <a:ea typeface="MS PGothic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Bhí sé ina bhall</a:t>
            </a:r>
            <a:r>
              <a:rPr lang="en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d’</a:t>
            </a: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Óglaigh</a:t>
            </a:r>
            <a:r>
              <a:rPr lang="en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</a:t>
            </a: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na hÉireann.</a:t>
            </a:r>
            <a:r>
              <a:rPr lang="en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</a:t>
            </a: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In</a:t>
            </a:r>
            <a:r>
              <a:rPr lang="en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</a:t>
            </a:r>
            <a:r>
              <a:rPr lang="en-IE" altLang="en-US" sz="2000" dirty="0" err="1" smtClean="0">
                <a:latin typeface="Tw Cen MT" panose="020B0602020104020603" pitchFamily="34" charset="0"/>
                <a:ea typeface="MS PGothic" panose="020B0600070205080204" pitchFamily="34" charset="-128"/>
              </a:rPr>
              <a:t>Ard-Oifig</a:t>
            </a:r>
            <a:r>
              <a:rPr lang="en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</a:t>
            </a: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an Phoist </a:t>
            </a:r>
            <a: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/>
            </a:r>
            <a:b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a bhí sé le linn Éirí Amach na Cásca. </a:t>
            </a:r>
          </a:p>
          <a:p>
            <a:pPr marL="0" indent="0" eaLnBrk="1" hangingPunct="1"/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Gabhadh é tar éis an Éirí Amach agus cuireadh go </a:t>
            </a:r>
            <a:r>
              <a:rPr lang="ga-IE" altLang="en-US" sz="2000" dirty="0" err="1" smtClean="0">
                <a:latin typeface="Tw Cen MT" panose="020B0602020104020603" pitchFamily="34" charset="0"/>
                <a:ea typeface="MS PGothic" panose="020B0600070205080204" pitchFamily="34" charset="-128"/>
              </a:rPr>
              <a:t>Frongoch</a:t>
            </a: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é, campa géibhinn sa Bhreatain Bheag.</a:t>
            </a:r>
          </a:p>
          <a:p>
            <a:pPr marL="0" indent="0" eaLnBrk="1" hangingPunct="1"/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Bhí meas ag a chomhphríosúnaigh air mar cheannaire agus </a:t>
            </a:r>
            <a: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/>
            </a:r>
            <a:b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mar eagraí den scoth. </a:t>
            </a:r>
          </a:p>
          <a:p>
            <a:pPr marL="0" indent="0" eaLnBrk="1" hangingPunct="1"/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Scaoileadh saor as </a:t>
            </a:r>
            <a:r>
              <a:rPr lang="en-IE" altLang="en-US" sz="2000" dirty="0" err="1" smtClean="0">
                <a:latin typeface="Tw Cen MT" panose="020B0602020104020603" pitchFamily="34" charset="0"/>
                <a:ea typeface="MS PGothic" panose="020B0600070205080204" pitchFamily="34" charset="-128"/>
              </a:rPr>
              <a:t>Frongoch</a:t>
            </a:r>
            <a:r>
              <a:rPr lang="en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</a:t>
            </a: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é </a:t>
            </a:r>
            <a:r>
              <a:rPr lang="en-IE" altLang="en-US" sz="2000" dirty="0" err="1" smtClean="0">
                <a:latin typeface="Tw Cen MT" panose="020B0602020104020603" pitchFamily="34" charset="0"/>
                <a:ea typeface="MS PGothic" panose="020B0600070205080204" pitchFamily="34" charset="-128"/>
              </a:rPr>
              <a:t>i</a:t>
            </a:r>
            <a:r>
              <a:rPr lang="en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</a:t>
            </a: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mí na Nollag 1916.</a:t>
            </a:r>
            <a:endParaRPr lang="en-US" altLang="en-US" sz="2000" dirty="0" smtClean="0">
              <a:latin typeface="Tw Cen MT" panose="020B0602020104020603" pitchFamily="34" charset="0"/>
              <a:ea typeface="MS PGothic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000" dirty="0">
              <a:latin typeface="Tw Cen MT" panose="020B0602020104020603" pitchFamily="34" charset="0"/>
              <a:ea typeface="MS PGothic" panose="020B0600070205080204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Toghadh</a:t>
            </a:r>
            <a:r>
              <a:rPr lang="en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é</a:t>
            </a: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ina stiúrthóir eagrúcháin agus faisnéise ar </a:t>
            </a:r>
            <a: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/>
            </a:r>
            <a:b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na hÓglaigh i mí Dheireadh Fómhair 1917 agus toghadh </a:t>
            </a:r>
            <a:r>
              <a:rPr lang="ga-IE" altLang="en-US" sz="2000" dirty="0">
                <a:latin typeface="Tw Cen MT" panose="020B0602020104020603" pitchFamily="34" charset="0"/>
                <a:ea typeface="MS PGothic" panose="020B0600070205080204" pitchFamily="34" charset="-128"/>
              </a:rPr>
              <a:t>é </a:t>
            </a:r>
            <a: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/>
            </a:r>
            <a:b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ar </a:t>
            </a:r>
            <a:r>
              <a:rPr lang="ga-IE" altLang="en-US" sz="2000" dirty="0" err="1" smtClean="0">
                <a:latin typeface="Tw Cen MT" panose="020B0602020104020603" pitchFamily="34" charset="0"/>
                <a:ea typeface="MS PGothic" panose="020B0600070205080204" pitchFamily="34" charset="-128"/>
              </a:rPr>
              <a:t>Fheidhmeannas</a:t>
            </a: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Náisiúnta </a:t>
            </a:r>
            <a:r>
              <a:rPr lang="ga-IE" altLang="en-US" sz="2000" dirty="0" err="1" smtClean="0">
                <a:latin typeface="Tw Cen MT" panose="020B0602020104020603" pitchFamily="34" charset="0"/>
                <a:ea typeface="MS PGothic" panose="020B0600070205080204" pitchFamily="34" charset="-128"/>
              </a:rPr>
              <a:t>Shinn</a:t>
            </a: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Féin an mhí chéanna. </a:t>
            </a:r>
            <a:endParaRPr lang="ga-IE" altLang="en-US" sz="2000" dirty="0">
              <a:latin typeface="Tw Cen MT" panose="020B0602020104020603" pitchFamily="34" charset="0"/>
              <a:ea typeface="MS PGothic" panose="020B0600070205080204" pitchFamily="34" charset="-128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8302" y="1604300"/>
            <a:ext cx="3026141" cy="428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osca téacs 2"/>
          <p:cNvSpPr txBox="1"/>
          <p:nvPr/>
        </p:nvSpPr>
        <p:spPr>
          <a:xfrm rot="5400000">
            <a:off x="9900000" y="4752000"/>
            <a:ext cx="24819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800" dirty="0" smtClean="0"/>
              <a:t>Le caoinchead ó Leabharlann Náisiúnta na hÉireann</a:t>
            </a:r>
            <a:endParaRPr lang="ga-IE" sz="800" dirty="0"/>
          </a:p>
        </p:txBody>
      </p:sp>
    </p:spTree>
    <p:extLst>
      <p:ext uri="{BB962C8B-B14F-4D97-AF65-F5344CB8AC3E}">
        <p14:creationId xmlns:p14="http://schemas.microsoft.com/office/powerpoint/2010/main" val="11255483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8" b="92698" l="2684" r="93753">
                        <a14:foregroundMark x1="4118" y1="67471" x2="39611" y2="52203"/>
                        <a14:foregroundMark x1="24479" y1="90947" x2="15595" y2="13217"/>
                        <a14:foregroundMark x1="9949" y1="87447" x2="29292" y2="35546"/>
                        <a14:foregroundMark x1="21101" y1="61376" x2="44424" y2="90766"/>
                        <a14:foregroundMark x1="26053" y1="75075" x2="30449" y2="90163"/>
                        <a14:foregroundMark x1="30865" y1="85456" x2="32531" y2="90585"/>
                        <a14:foregroundMark x1="22536" y1="35305" x2="30727" y2="140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7626" y="45292"/>
            <a:ext cx="8982780" cy="648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>
            <a:spLocks noChangeAspect="1"/>
          </p:cNvSpPr>
          <p:nvPr/>
        </p:nvSpPr>
        <p:spPr>
          <a:xfrm>
            <a:off x="505327" y="186065"/>
            <a:ext cx="11114587" cy="6479430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4" name="Title 20"/>
          <p:cNvSpPr txBox="1">
            <a:spLocks/>
          </p:cNvSpPr>
          <p:nvPr/>
        </p:nvSpPr>
        <p:spPr>
          <a:xfrm>
            <a:off x="3212431" y="457200"/>
            <a:ext cx="5832863" cy="673770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ga-IE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Éamon de </a:t>
            </a:r>
            <a:r>
              <a:rPr lang="ga-IE" alt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Valéra</a:t>
            </a:r>
            <a:endParaRPr lang="ga-IE" alt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22341" y="1461561"/>
            <a:ext cx="6573139" cy="5069831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ga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Rugadh Éamon de </a:t>
            </a:r>
            <a:r>
              <a:rPr lang="ga-IE" altLang="en-US" sz="2000" dirty="0" err="1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Valéra</a:t>
            </a:r>
            <a:r>
              <a:rPr lang="ga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, ‘An Fear Fada’ mar a thugtaí air, </a:t>
            </a:r>
            <a:br>
              <a:rPr lang="ga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i Nua-Eabhrac sa bhliain 1882. Nuair a bhí sé dhá bhliain d’aois, bhásaigh a athair agus cuireadh chuig muintir a mháthar i Luimneach é, áit ar tógadh é.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ga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 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ga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Bhí sé ina cheannfort ar na hÓglaigh i Muilte Uí </a:t>
            </a:r>
            <a:r>
              <a:rPr lang="ga-IE" altLang="en-US" sz="2000" dirty="0" err="1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Bheoláin</a:t>
            </a:r>
            <a:r>
              <a:rPr lang="ga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 </a:t>
            </a:r>
            <a:br>
              <a:rPr lang="ga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le linn an Éirí Amach.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ga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ga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Tugadh breith bháis air i ngeall ar an bpáirt a ghlac sé </a:t>
            </a:r>
            <a:r>
              <a:rPr lang="en-US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/>
            </a:r>
            <a:br>
              <a:rPr lang="en-US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san Éirí Amach ach, toisc gur sna Stáit Aontaithe a rugadh é, rinneadh príosúnacht saoil den bhreith bháis. Scaoileadh </a:t>
            </a:r>
            <a:r>
              <a:rPr lang="en-US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/>
            </a:r>
            <a:br>
              <a:rPr lang="en-US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saor é i mí an Mheithimh 1917.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ga-IE" altLang="en-US" sz="2000" dirty="0" smtClean="0">
              <a:latin typeface="Tw Cen MT" panose="020B0602020104020603" pitchFamily="34" charset="0"/>
              <a:ea typeface="ＭＳ Ｐゴシック" panose="020B060007020508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Toghadh ina uachtarán ar </a:t>
            </a:r>
            <a:r>
              <a:rPr lang="ga-IE" altLang="en-US" sz="2000" dirty="0" err="1" smtClean="0">
                <a:latin typeface="Tw Cen MT" panose="020B0602020104020603" pitchFamily="34" charset="0"/>
                <a:ea typeface="MS PGothic" panose="020B0600070205080204" pitchFamily="34" charset="-128"/>
              </a:rPr>
              <a:t>Shinn</a:t>
            </a: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Féin é i mí Dheireadh Fómhair </a:t>
            </a:r>
            <a:r>
              <a:rPr lang="ga-IE" altLang="en-US" sz="2000" dirty="0">
                <a:latin typeface="Tw Cen MT" panose="020B0602020104020603" pitchFamily="34" charset="0"/>
                <a:ea typeface="MS PGothic" panose="020B0600070205080204" pitchFamily="34" charset="-128"/>
              </a:rPr>
              <a:t>1917</a:t>
            </a:r>
            <a:r>
              <a:rPr lang="en-US" altLang="en-US" sz="2000" dirty="0">
                <a:latin typeface="Tw Cen MT" panose="020B0602020104020603" pitchFamily="34" charset="0"/>
                <a:ea typeface="MS PGothic" panose="020B0600070205080204" pitchFamily="34" charset="-128"/>
              </a:rPr>
              <a:t> </a:t>
            </a: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agus </a:t>
            </a:r>
            <a:r>
              <a:rPr lang="ga-IE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toghadh ina uachtarán ar Óglaigh na hÉireann é an mhí chéanna.</a:t>
            </a: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 </a:t>
            </a:r>
            <a:endParaRPr lang="ga-IE" sz="2000" dirty="0">
              <a:latin typeface="Tw Cen MT" panose="020B0602020104020603" pitchFamily="34" charset="0"/>
              <a:ea typeface="MS PGothic" panose="020B0600070205080204" pitchFamily="34" charset="-128"/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0993" y="1591733"/>
            <a:ext cx="2919413" cy="366809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osca téacs 2"/>
          <p:cNvSpPr txBox="1"/>
          <p:nvPr/>
        </p:nvSpPr>
        <p:spPr>
          <a:xfrm rot="5400000">
            <a:off x="9612000" y="4104000"/>
            <a:ext cx="24384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Le </a:t>
            </a:r>
            <a:r>
              <a:rPr lang="ga-IE" sz="800" dirty="0" smtClean="0"/>
              <a:t>caoinchead ó Leabharlann Náisiúnta na hÉireann</a:t>
            </a:r>
            <a:endParaRPr lang="ga-IE" sz="800" dirty="0"/>
          </a:p>
        </p:txBody>
      </p:sp>
    </p:spTree>
    <p:extLst>
      <p:ext uri="{BB962C8B-B14F-4D97-AF65-F5344CB8AC3E}">
        <p14:creationId xmlns:p14="http://schemas.microsoft.com/office/powerpoint/2010/main" val="402318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8" b="92698" l="2684" r="93753">
                        <a14:foregroundMark x1="4118" y1="67471" x2="39611" y2="52203"/>
                        <a14:foregroundMark x1="24479" y1="90947" x2="15595" y2="13217"/>
                        <a14:foregroundMark x1="9949" y1="87447" x2="29292" y2="35546"/>
                        <a14:foregroundMark x1="21101" y1="61376" x2="44424" y2="90766"/>
                        <a14:foregroundMark x1="26053" y1="75075" x2="30449" y2="90163"/>
                        <a14:foregroundMark x1="30865" y1="85456" x2="32531" y2="90585"/>
                        <a14:foregroundMark x1="22536" y1="35305" x2="30727" y2="140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7626" y="45292"/>
            <a:ext cx="8982780" cy="648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>
            <a:spLocks noChangeAspect="1"/>
          </p:cNvSpPr>
          <p:nvPr/>
        </p:nvSpPr>
        <p:spPr>
          <a:xfrm>
            <a:off x="505327" y="186065"/>
            <a:ext cx="11114587" cy="6479430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4" name="Title 20"/>
          <p:cNvSpPr txBox="1">
            <a:spLocks/>
          </p:cNvSpPr>
          <p:nvPr/>
        </p:nvSpPr>
        <p:spPr>
          <a:xfrm>
            <a:off x="3946359" y="397044"/>
            <a:ext cx="4295274" cy="818147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ga-IE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An Chéad Dáil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70947" y="1215597"/>
            <a:ext cx="5136368" cy="5377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winkl" panose="020B060402020202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Bhí olltoghchán sa Ríocht Aontaithe sa bhliain 1918. Bhuaigh Sinn Féin 73 suíochán as an </a:t>
            </a:r>
            <a:b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105 suíochán a bhí ar fáil in Éirinn. Is i bpríosún a bhí cuid mhór d’fheisirí </a:t>
            </a:r>
            <a:r>
              <a:rPr lang="ga-IE" altLang="en-US" sz="2000" dirty="0" err="1" smtClean="0">
                <a:latin typeface="Tw Cen MT" panose="020B0602020104020603" pitchFamily="34" charset="0"/>
                <a:ea typeface="MS PGothic" panose="020B0600070205080204" pitchFamily="34" charset="-128"/>
              </a:rPr>
              <a:t>Shinn</a:t>
            </a: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Féin ag an am.</a:t>
            </a:r>
            <a:r>
              <a:rPr lang="ga-IE" altLang="en-US" sz="2000" dirty="0" smtClean="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  </a:t>
            </a:r>
          </a:p>
          <a:p>
            <a:pPr>
              <a:buFont typeface="Arial" panose="020B0604020202020204" pitchFamily="34" charset="0"/>
              <a:buChar char="•"/>
            </a:pPr>
            <a:endParaRPr lang="ga-IE" altLang="en-US" sz="2000" dirty="0" smtClean="0">
              <a:solidFill>
                <a:schemeClr val="tx1"/>
              </a:solidFill>
              <a:latin typeface="Tw Cen MT" panose="020B0602020104020603" pitchFamily="34" charset="0"/>
              <a:ea typeface="MS PGothic" panose="020B0600070205080204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Dhiúltaigh na feisirí nach raibh i bpríosún a suíocháin a ghlacadh in </a:t>
            </a:r>
            <a:r>
              <a:rPr lang="ga-IE" altLang="en-US" sz="2000" dirty="0" err="1" smtClean="0">
                <a:latin typeface="Tw Cen MT" panose="020B0602020104020603" pitchFamily="34" charset="0"/>
                <a:ea typeface="MS PGothic" panose="020B0600070205080204" pitchFamily="34" charset="-128"/>
              </a:rPr>
              <a:t>Westminster</a:t>
            </a: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. Tháinig siad le chéile i dTeach an Ardmhéara i mBaile Átha Cliath ar an 21 Eanáir 1919 agus bhunaigh siad Dáil Éireann. Léadh Forógra na Saoirse ag an gcéad chruinniú den Dáil agus fógraíodh gurbh é Dáil Éireann parlaimint Phoblacht na hÉireann.</a:t>
            </a:r>
          </a:p>
          <a:p>
            <a:pPr>
              <a:buFont typeface="Arial" panose="020B0604020202020204" pitchFamily="34" charset="0"/>
              <a:buChar char="•"/>
            </a:pPr>
            <a:endParaRPr lang="ga-IE" altLang="en-US" sz="2000" dirty="0" smtClean="0">
              <a:latin typeface="Tw Cen MT" panose="020B0602020104020603" pitchFamily="34" charset="0"/>
              <a:ea typeface="MS PGothic" panose="020B0600070205080204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Toghadh Éamon de </a:t>
            </a:r>
            <a:r>
              <a:rPr lang="ga-IE" altLang="en-US" sz="2000" dirty="0" err="1" smtClean="0">
                <a:latin typeface="Tw Cen MT" panose="020B0602020104020603" pitchFamily="34" charset="0"/>
                <a:ea typeface="MS PGothic" panose="020B0600070205080204" pitchFamily="34" charset="-128"/>
              </a:rPr>
              <a:t>Valéra</a:t>
            </a: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ina uachtarán </a:t>
            </a:r>
            <a:b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ar an Dáil i mí Aibreáin 1919 agus toghadh </a:t>
            </a:r>
            <a:b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Micheál Ó Coileáin ina aire airgeadais.</a:t>
            </a:r>
            <a:endParaRPr lang="ga-IE" altLang="en-US" sz="2000" dirty="0" smtClean="0">
              <a:latin typeface="Tw Cen MT" panose="020B0602020104020603" pitchFamily="34" charset="0"/>
              <a:ea typeface="MS PGothic" panose="020B060007020508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765" y="1401747"/>
            <a:ext cx="5100636" cy="3286369"/>
          </a:xfrm>
          <a:prstGeom prst="rect">
            <a:avLst/>
          </a:prstGeom>
        </p:spPr>
      </p:pic>
      <p:sp>
        <p:nvSpPr>
          <p:cNvPr id="8" name="Bosca téacs 2"/>
          <p:cNvSpPr txBox="1"/>
          <p:nvPr/>
        </p:nvSpPr>
        <p:spPr>
          <a:xfrm rot="5400000">
            <a:off x="10224000" y="3528000"/>
            <a:ext cx="24238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Le </a:t>
            </a:r>
            <a:r>
              <a:rPr lang="ga-IE" sz="800" dirty="0" smtClean="0"/>
              <a:t>caoinchead ó Leabharlann Náisiúnta na hÉireann</a:t>
            </a:r>
            <a:r>
              <a:rPr lang="en-US" sz="800" dirty="0" smtClean="0"/>
              <a:t> </a:t>
            </a:r>
            <a:endParaRPr lang="ga-IE" sz="800" dirty="0"/>
          </a:p>
        </p:txBody>
      </p:sp>
      <p:sp>
        <p:nvSpPr>
          <p:cNvPr id="3" name="TextBox 2"/>
          <p:cNvSpPr txBox="1"/>
          <p:nvPr/>
        </p:nvSpPr>
        <p:spPr>
          <a:xfrm>
            <a:off x="6279016" y="5515030"/>
            <a:ext cx="4964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Ba iad Óglaigh na hÉireann arm na poblachta nua, ach is beag smacht </a:t>
            </a:r>
            <a:r>
              <a:rPr 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/>
            </a:r>
            <a:br>
              <a:rPr 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a bhí ag an Dáil orthu i ndáiríre.</a:t>
            </a:r>
            <a:endParaRPr lang="ga-IE" sz="2000" dirty="0">
              <a:latin typeface="Tw Cen MT" panose="020B0602020104020603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62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8" b="92698" l="2684" r="93753">
                        <a14:foregroundMark x1="4118" y1="67471" x2="39611" y2="52203"/>
                        <a14:foregroundMark x1="24479" y1="90947" x2="15595" y2="13217"/>
                        <a14:foregroundMark x1="9949" y1="87447" x2="29292" y2="35546"/>
                        <a14:foregroundMark x1="21101" y1="61376" x2="44424" y2="90766"/>
                        <a14:foregroundMark x1="26053" y1="75075" x2="30449" y2="90163"/>
                        <a14:foregroundMark x1="30865" y1="85456" x2="32531" y2="90585"/>
                        <a14:foregroundMark x1="22536" y1="35305" x2="30727" y2="140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7626" y="45292"/>
            <a:ext cx="8982780" cy="648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>
            <a:spLocks noChangeAspect="1"/>
          </p:cNvSpPr>
          <p:nvPr/>
        </p:nvSpPr>
        <p:spPr>
          <a:xfrm>
            <a:off x="505327" y="186065"/>
            <a:ext cx="11114587" cy="6479430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4" name="Title 20"/>
          <p:cNvSpPr txBox="1">
            <a:spLocks/>
          </p:cNvSpPr>
          <p:nvPr/>
        </p:nvSpPr>
        <p:spPr>
          <a:xfrm>
            <a:off x="1419727" y="409076"/>
            <a:ext cx="9350680" cy="745957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ga-IE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Fórsaí na Breataine in Éirinn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279017" y="5186809"/>
            <a:ext cx="4622725" cy="3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winkl" panose="020B060402020202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9pPr>
          </a:lstStyle>
          <a:p>
            <a:pPr marL="0" indent="0" algn="ctr" eaLnBrk="1" hangingPunct="1"/>
            <a:r>
              <a:rPr lang="en-US" altLang="en-US" sz="14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B</a:t>
            </a:r>
            <a:r>
              <a:rPr lang="ga-IE" altLang="en-US" sz="14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aill den RIC</a:t>
            </a:r>
            <a:endParaRPr lang="ga-IE" altLang="en-US" sz="1400" dirty="0">
              <a:solidFill>
                <a:prstClr val="black"/>
              </a:solidFill>
              <a:latin typeface="Tw Cen MT" panose="020B0602020104020603" pitchFamily="34" charset="0"/>
              <a:ea typeface="MS PGothic" panose="020B0600070205080204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347" y="5536231"/>
            <a:ext cx="5438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lvl="0" indent="-360363">
              <a:buFont typeface="Arial" panose="020B0604020202020204" pitchFamily="34" charset="0"/>
              <a:buChar char="•"/>
            </a:pPr>
            <a:endParaRPr lang="ga-IE" altLang="en-US" sz="2000" dirty="0">
              <a:solidFill>
                <a:prstClr val="black"/>
              </a:solidFill>
              <a:latin typeface="Tw Cen MT" panose="020B0602020104020603" pitchFamily="34" charset="0"/>
              <a:ea typeface="MS PGothic" panose="020B060007020508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017" y="1399054"/>
            <a:ext cx="4622725" cy="3777875"/>
          </a:xfrm>
          <a:prstGeom prst="rect">
            <a:avLst/>
          </a:prstGeom>
        </p:spPr>
      </p:pic>
      <p:sp>
        <p:nvSpPr>
          <p:cNvPr id="10" name="Bosca téacs 2"/>
          <p:cNvSpPr txBox="1"/>
          <p:nvPr/>
        </p:nvSpPr>
        <p:spPr>
          <a:xfrm rot="5400000">
            <a:off x="9756000" y="3985307"/>
            <a:ext cx="24093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Le </a:t>
            </a:r>
            <a:r>
              <a:rPr lang="ga-IE" sz="800" dirty="0" smtClean="0"/>
              <a:t>caoinchead ó Leabharlann Náisiúnta na hÉireann</a:t>
            </a:r>
            <a:r>
              <a:rPr lang="en-US" sz="800" dirty="0" smtClean="0"/>
              <a:t> </a:t>
            </a:r>
            <a:endParaRPr lang="ga-IE" sz="800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911804" y="1426598"/>
            <a:ext cx="5183263" cy="3530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winkl" panose="020B060402020202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Is é</a:t>
            </a: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</a:t>
            </a:r>
            <a:r>
              <a:rPr lang="ga-IE" altLang="en-US" sz="2000" b="1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Constáblacht Ríoga na hÉireann</a:t>
            </a:r>
            <a:r>
              <a:rPr lang="en-US" altLang="en-US" sz="2000" b="1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(an RIC)</a:t>
            </a: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/>
            </a:r>
            <a:b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an fórsa póilíneachta a bhí in Éirinn </a:t>
            </a:r>
            <a: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in 1919</a:t>
            </a: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. </a:t>
            </a:r>
            <a: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/>
            </a:r>
            <a:b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Éireannaigh ba ea an chuid is mó de bhaill an RIC ag an am</a:t>
            </a:r>
            <a: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. </a:t>
            </a: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Dá ainneoin sin, shamhlaítí leis an mBreatain iad, siocair an ról a bhí ag na póilíní mar ionadaithe áitiúla agus mar </a:t>
            </a:r>
            <a:r>
              <a:rPr lang="ga-IE" altLang="en-US" sz="2000" dirty="0" err="1" smtClean="0">
                <a:latin typeface="Tw Cen MT" panose="020B0602020104020603" pitchFamily="34" charset="0"/>
                <a:ea typeface="MS PGothic" panose="020B0600070205080204" pitchFamily="34" charset="-128"/>
              </a:rPr>
              <a:t>bhailitheoirí</a:t>
            </a: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faisnéise d'údaráis na Breataine.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latin typeface="Tw Cen MT" panose="020B0602020104020603" pitchFamily="34" charset="0"/>
              <a:ea typeface="MS PGothic" panose="020B0600070205080204" pitchFamily="34" charset="-128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ga-IE" altLang="en-US" sz="2000" dirty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I dtús </a:t>
            </a:r>
            <a:r>
              <a:rPr lang="ga-IE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Chogadh na Saoirse, </a:t>
            </a:r>
            <a:r>
              <a:rPr lang="ga-IE" altLang="en-US" sz="2000" dirty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bhí</a:t>
            </a:r>
            <a:r>
              <a:rPr lang="en-IE" altLang="en-US" sz="2000" dirty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 </a:t>
            </a:r>
            <a:r>
              <a:rPr lang="ga-IE" altLang="en-US" sz="2000" dirty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an RIC i réim </a:t>
            </a:r>
            <a:r>
              <a:rPr lang="en-US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/>
            </a:r>
            <a:br>
              <a:rPr lang="en-US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sna </a:t>
            </a:r>
            <a:r>
              <a:rPr lang="ga-IE" altLang="en-US" sz="2000" dirty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ceantair thuaithe den chuid is mó agus bhí </a:t>
            </a:r>
            <a:r>
              <a:rPr lang="ga-IE" altLang="en-US" sz="2000" b="1" dirty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Arm na Breataine</a:t>
            </a:r>
            <a:r>
              <a:rPr lang="ga-IE" altLang="en-US" sz="2000" dirty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 i gceannas ar na cathracha</a:t>
            </a:r>
            <a:r>
              <a:rPr lang="en-IE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.</a:t>
            </a:r>
            <a:endParaRPr lang="ga-IE" altLang="en-US" sz="2000" dirty="0" smtClean="0">
              <a:solidFill>
                <a:prstClr val="black"/>
              </a:solidFill>
              <a:latin typeface="Tw Cen MT" panose="020B0602020104020603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688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5" grpId="0"/>
      <p:bldP spid="10" grpId="0"/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8" b="92698" l="2684" r="93753">
                        <a14:foregroundMark x1="4118" y1="67471" x2="39611" y2="52203"/>
                        <a14:foregroundMark x1="24479" y1="90947" x2="15595" y2="13217"/>
                        <a14:foregroundMark x1="9949" y1="87447" x2="29292" y2="35546"/>
                        <a14:foregroundMark x1="21101" y1="61376" x2="44424" y2="90766"/>
                        <a14:foregroundMark x1="26053" y1="75075" x2="30449" y2="90163"/>
                        <a14:foregroundMark x1="30865" y1="85456" x2="32531" y2="90585"/>
                        <a14:foregroundMark x1="22536" y1="35305" x2="30727" y2="140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7626" y="45292"/>
            <a:ext cx="8982780" cy="648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>
            <a:spLocks noChangeAspect="1"/>
          </p:cNvSpPr>
          <p:nvPr/>
        </p:nvSpPr>
        <p:spPr>
          <a:xfrm>
            <a:off x="505327" y="186065"/>
            <a:ext cx="11114587" cy="6479430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4" name="Title 20"/>
          <p:cNvSpPr txBox="1">
            <a:spLocks/>
          </p:cNvSpPr>
          <p:nvPr/>
        </p:nvSpPr>
        <p:spPr>
          <a:xfrm>
            <a:off x="2502569" y="433139"/>
            <a:ext cx="7194885" cy="814725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ga-IE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Cogadh na Saoirse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64976" y="1371689"/>
            <a:ext cx="5520760" cy="506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winkl" panose="020B060402020202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ga-IE" sz="2000" dirty="0">
                <a:latin typeface="Tw Cen MT" panose="020B0602020104020603" pitchFamily="34" charset="0"/>
                <a:ea typeface="MS PGothic" panose="020B0600070205080204" pitchFamily="34" charset="-128"/>
              </a:rPr>
              <a:t>Ar an 21 Eanáir 1919 d’ionsaigh agus mharaigh Óglaigh na hÉireann beirt bhall den RIC </a:t>
            </a:r>
            <a:r>
              <a:rPr 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/>
            </a:r>
            <a:br>
              <a:rPr 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i </a:t>
            </a:r>
            <a:r>
              <a:rPr lang="ga-IE" sz="2000" dirty="0">
                <a:latin typeface="Tw Cen MT" panose="020B0602020104020603" pitchFamily="34" charset="0"/>
                <a:ea typeface="MS PGothic" panose="020B0600070205080204" pitchFamily="34" charset="-128"/>
              </a:rPr>
              <a:t>gCo. Thiobraid Árann. </a:t>
            </a:r>
            <a:r>
              <a:rPr lang="ga-IE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Ba </a:t>
            </a:r>
            <a:r>
              <a:rPr 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í</a:t>
            </a:r>
            <a:r>
              <a:rPr lang="ga-IE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an eachtra seo </a:t>
            </a:r>
            <a:r>
              <a:rPr lang="en-IE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/>
            </a:r>
            <a:br>
              <a:rPr lang="en-IE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an chéad eachtra i gCogadh na Saoirse.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ga-IE" altLang="en-US" sz="2000" dirty="0" smtClean="0">
              <a:latin typeface="Tw Cen MT" panose="020B0602020104020603" pitchFamily="34" charset="0"/>
              <a:ea typeface="MS PGothic" panose="020B0600070205080204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ga-IE" altLang="en-US" sz="2000" dirty="0">
                <a:latin typeface="Tw Cen MT" panose="020B0602020104020603" pitchFamily="34" charset="0"/>
                <a:ea typeface="MS PGothic" panose="020B0600070205080204" pitchFamily="34" charset="-128"/>
              </a:rPr>
              <a:t>Tharla ionsaithe eile ina dhiaidh sin agus mhéadaigh ar an gcoimhlint idir na hÓglaigh agus fórsaí na Breataine. I mbun treallchogaíochta a bhíodh na hÓglaigh – is é sin le rá go ndéanadh buíonta beaga </a:t>
            </a: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Óglach</a:t>
            </a:r>
            <a: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</a:t>
            </a: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ionsaí </a:t>
            </a:r>
            <a:r>
              <a:rPr lang="ga-IE" altLang="en-US" sz="2000" dirty="0">
                <a:latin typeface="Tw Cen MT" panose="020B0602020104020603" pitchFamily="34" charset="0"/>
                <a:ea typeface="MS PGothic" panose="020B0600070205080204" pitchFamily="34" charset="-128"/>
              </a:rPr>
              <a:t>tobann ar fhórsaí na Breataine agus go </a:t>
            </a:r>
            <a:r>
              <a:rPr lang="ga-IE" altLang="en-US" sz="2000" dirty="0" err="1">
                <a:latin typeface="Tw Cen MT" panose="020B0602020104020603" pitchFamily="34" charset="0"/>
                <a:ea typeface="MS PGothic" panose="020B0600070205080204" pitchFamily="34" charset="-128"/>
              </a:rPr>
              <a:t>mbailídís</a:t>
            </a:r>
            <a:r>
              <a:rPr lang="ga-IE" altLang="en-US" sz="2000" dirty="0">
                <a:latin typeface="Tw Cen MT" panose="020B0602020104020603" pitchFamily="34" charset="0"/>
                <a:ea typeface="MS PGothic" panose="020B0600070205080204" pitchFamily="34" charset="-128"/>
              </a:rPr>
              <a:t> leo go tapa ansin</a:t>
            </a: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.</a:t>
            </a:r>
            <a:endParaRPr lang="en-US" altLang="en-US" sz="2000" dirty="0" smtClean="0">
              <a:latin typeface="Tw Cen MT" panose="020B0602020104020603" pitchFamily="34" charset="0"/>
              <a:ea typeface="MS PGothic" panose="020B0600070205080204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endParaRPr lang="ga-IE" altLang="en-US" sz="2000" dirty="0" smtClean="0">
              <a:latin typeface="Tw Cen MT" panose="020B0602020104020603" pitchFamily="34" charset="0"/>
              <a:ea typeface="MS PGothic" panose="020B0600070205080204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ga-IE" altLang="en-US" sz="2000" dirty="0">
                <a:latin typeface="Tw Cen MT" panose="020B0602020104020603" pitchFamily="34" charset="0"/>
                <a:ea typeface="MS PGothic" panose="020B0600070205080204" pitchFamily="34" charset="-128"/>
              </a:rPr>
              <a:t>I mí Mheán Fómhair </a:t>
            </a: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1919 fógraíodh </a:t>
            </a: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gurbh</a:t>
            </a: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</a:t>
            </a:r>
            <a:r>
              <a:rPr lang="ga-IE" altLang="en-US" sz="2000" dirty="0">
                <a:latin typeface="Tw Cen MT" panose="020B0602020104020603" pitchFamily="34" charset="0"/>
                <a:ea typeface="MS PGothic" panose="020B0600070205080204" pitchFamily="34" charset="-128"/>
              </a:rPr>
              <a:t>eagraíochtaí mídhleathacha iad Sinn Féin agus </a:t>
            </a:r>
            <a: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/>
            </a:r>
            <a:b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Dáil </a:t>
            </a:r>
            <a:r>
              <a:rPr lang="ga-IE" altLang="en-US" sz="2000" dirty="0">
                <a:latin typeface="Tw Cen MT" panose="020B0602020104020603" pitchFamily="34" charset="0"/>
                <a:ea typeface="MS PGothic" panose="020B0600070205080204" pitchFamily="34" charset="-128"/>
              </a:rPr>
              <a:t>Éireann. Lean ionsaithe na </a:t>
            </a:r>
            <a:r>
              <a:rPr lang="ga-IE" altLang="en-US" sz="2000" dirty="0" err="1" smtClean="0">
                <a:latin typeface="Tw Cen MT" panose="020B0602020104020603" pitchFamily="34" charset="0"/>
                <a:ea typeface="MS PGothic" panose="020B0600070205080204" pitchFamily="34" charset="-128"/>
              </a:rPr>
              <a:t>nÓglach</a:t>
            </a: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</a:t>
            </a:r>
            <a:r>
              <a:rPr lang="ga-IE" altLang="en-US" sz="2000" dirty="0">
                <a:latin typeface="Tw Cen MT" panose="020B0602020104020603" pitchFamily="34" charset="0"/>
                <a:ea typeface="MS PGothic" panose="020B0600070205080204" pitchFamily="34" charset="-128"/>
              </a:rPr>
              <a:t>ar fhórsaí na Breataine ar aghaidh ina dhiaidh sin.</a:t>
            </a:r>
            <a:endParaRPr lang="ga-IE" altLang="en-US" sz="2000" dirty="0" smtClean="0">
              <a:latin typeface="Tw Cen MT" panose="020B0602020104020603" pitchFamily="34" charset="0"/>
              <a:ea typeface="MS PGothic" panose="020B0600070205080204" pitchFamily="34" charset="-128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1249" y="1371689"/>
            <a:ext cx="4962853" cy="322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62199" y="5134625"/>
            <a:ext cx="50386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buFont typeface="Arial" panose="020B0604020202020204" pitchFamily="34" charset="0"/>
              <a:buChar char="•"/>
            </a:pP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Bhí ról lárnach ag Micheál Ó Coileáin </a:t>
            </a:r>
            <a: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/>
            </a:r>
            <a:b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sna hÓglaigh. Bhí líonra spiaireachta aige agus d’oibrigh siad go crua</a:t>
            </a:r>
            <a: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</a:t>
            </a: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i gcoinne chóras spiaireachta na Breataine. </a:t>
            </a:r>
            <a:endParaRPr lang="ga-IE" altLang="en-US" sz="2000" dirty="0">
              <a:latin typeface="Tw Cen MT" panose="020B0602020104020603" pitchFamily="34" charset="0"/>
              <a:ea typeface="MS PGothic" panose="020B0600070205080204" pitchFamily="34" charset="-128"/>
            </a:endParaRPr>
          </a:p>
        </p:txBody>
      </p:sp>
      <p:sp>
        <p:nvSpPr>
          <p:cNvPr id="9" name="Bosca téacs 2"/>
          <p:cNvSpPr txBox="1"/>
          <p:nvPr/>
        </p:nvSpPr>
        <p:spPr>
          <a:xfrm rot="5400000">
            <a:off x="10188000" y="3420000"/>
            <a:ext cx="23928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Le </a:t>
            </a:r>
            <a:r>
              <a:rPr lang="ga-IE" sz="800" dirty="0" smtClean="0"/>
              <a:t>caoinchead ó Leabharlann Náisiúnta na hÉireann</a:t>
            </a:r>
            <a:endParaRPr lang="ga-IE" sz="8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346169" y="4524433"/>
            <a:ext cx="3033011" cy="3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winkl" panose="020B060402020202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9pPr>
          </a:lstStyle>
          <a:p>
            <a:pPr marL="0" indent="0" algn="ctr" eaLnBrk="1" hangingPunct="1"/>
            <a:r>
              <a:rPr lang="ga-IE" altLang="en-US" sz="14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Buíon </a:t>
            </a:r>
            <a:r>
              <a:rPr lang="ga-IE" altLang="en-US" sz="1400" dirty="0" err="1" smtClean="0">
                <a:latin typeface="Tw Cen MT" panose="020B0602020104020603" pitchFamily="34" charset="0"/>
                <a:ea typeface="MS PGothic" panose="020B0600070205080204" pitchFamily="34" charset="-128"/>
              </a:rPr>
              <a:t>d’Óglaigh</a:t>
            </a:r>
            <a:r>
              <a:rPr lang="ga-IE" altLang="en-US" sz="14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na hÉireann</a:t>
            </a:r>
            <a:endParaRPr lang="ga-IE" altLang="en-US" sz="1400" dirty="0">
              <a:solidFill>
                <a:prstClr val="black"/>
              </a:solidFill>
              <a:latin typeface="Tw Cen MT" panose="020B0602020104020603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176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7644</TotalTime>
  <Words>749</Words>
  <Application>Microsoft Office PowerPoint</Application>
  <PresentationFormat>Custom</PresentationFormat>
  <Paragraphs>144</Paragraphs>
  <Slides>20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maire ni ghallchobhair</dc:creator>
  <cp:lastModifiedBy>Cáit Nic Fhionnlaoich</cp:lastModifiedBy>
  <cp:revision>348</cp:revision>
  <cp:lastPrinted>2019-09-13T08:08:30Z</cp:lastPrinted>
  <dcterms:created xsi:type="dcterms:W3CDTF">2017-08-14T15:13:14Z</dcterms:created>
  <dcterms:modified xsi:type="dcterms:W3CDTF">2019-11-27T10:22:11Z</dcterms:modified>
</cp:coreProperties>
</file>