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94" r:id="rId3"/>
    <p:sldId id="296" r:id="rId4"/>
    <p:sldId id="284" r:id="rId5"/>
    <p:sldId id="286" r:id="rId6"/>
    <p:sldId id="308" r:id="rId7"/>
    <p:sldId id="269" r:id="rId8"/>
    <p:sldId id="285" r:id="rId9"/>
    <p:sldId id="297" r:id="rId10"/>
    <p:sldId id="302" r:id="rId11"/>
    <p:sldId id="309" r:id="rId12"/>
    <p:sldId id="303" r:id="rId13"/>
    <p:sldId id="300" r:id="rId14"/>
    <p:sldId id="306" r:id="rId15"/>
    <p:sldId id="30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19C"/>
    <a:srgbClr val="1F4E79"/>
    <a:srgbClr val="8A99DB"/>
    <a:srgbClr val="7C86CB"/>
    <a:srgbClr val="A9D6D4"/>
    <a:srgbClr val="F2A8C3"/>
    <a:srgbClr val="F7CDDB"/>
    <a:srgbClr val="18E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7" autoAdjust="0"/>
    <p:restoredTop sz="85649" autoAdjust="0"/>
  </p:normalViewPr>
  <p:slideViewPr>
    <p:cSldViewPr snapToGrid="0">
      <p:cViewPr>
        <p:scale>
          <a:sx n="66" d="100"/>
          <a:sy n="66" d="100"/>
        </p:scale>
        <p:origin x="-72" y="-4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CEDD8-D408-42DB-A84C-B1EF86AB3155}" type="datetimeFigureOut">
              <a:rPr lang="en-GB" smtClean="0"/>
              <a:t>19/03/2021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34918-B774-4F71-88D4-A08494485BFF}" type="slidenum">
              <a:rPr lang="en-GB" smtClean="0"/>
              <a:t>‹#›</a:t>
            </a:fld>
            <a:endParaRPr lang="en-GB"/>
          </a:p>
        </p:txBody>
      </p:sp>
    </p:spTree>
    <p:extLst>
      <p:ext uri="{BB962C8B-B14F-4D97-AF65-F5344CB8AC3E}">
        <p14:creationId xmlns:p14="http://schemas.microsoft.com/office/powerpoint/2010/main" val="250119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2013952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ED334918-B774-4F71-88D4-A08494485BFF}" type="slidenum">
              <a:rPr lang="en-GB" smtClean="0"/>
              <a:t>11</a:t>
            </a:fld>
            <a:endParaRPr lang="en-GB"/>
          </a:p>
        </p:txBody>
      </p:sp>
    </p:spTree>
    <p:extLst>
      <p:ext uri="{BB962C8B-B14F-4D97-AF65-F5344CB8AC3E}">
        <p14:creationId xmlns:p14="http://schemas.microsoft.com/office/powerpoint/2010/main" val="4076301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297483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361405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402653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8435"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3DAAFCA1-1A9F-4887-B3AB-2C256C48C86D}" type="slidenum">
              <a:rPr lang="en-IE" sz="1200">
                <a:latin typeface="+mn-lt"/>
              </a:rPr>
              <a:pPr algn="r">
                <a:defRPr/>
              </a:pPr>
              <a:t>5</a:t>
            </a:fld>
            <a:endParaRPr lang="en-IE" sz="1200">
              <a:latin typeface="+mn-lt"/>
            </a:endParaRPr>
          </a:p>
        </p:txBody>
      </p:sp>
    </p:spTree>
    <p:extLst>
      <p:ext uri="{BB962C8B-B14F-4D97-AF65-F5344CB8AC3E}">
        <p14:creationId xmlns:p14="http://schemas.microsoft.com/office/powerpoint/2010/main" val="10444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ED334918-B774-4F71-88D4-A08494485BFF}" type="slidenum">
              <a:rPr lang="en-GB" smtClean="0"/>
              <a:t>6</a:t>
            </a:fld>
            <a:endParaRPr lang="en-GB"/>
          </a:p>
        </p:txBody>
      </p:sp>
    </p:spTree>
    <p:extLst>
      <p:ext uri="{BB962C8B-B14F-4D97-AF65-F5344CB8AC3E}">
        <p14:creationId xmlns:p14="http://schemas.microsoft.com/office/powerpoint/2010/main" val="91436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ga-IE" dirty="0"/>
          </a:p>
        </p:txBody>
      </p:sp>
      <p:sp>
        <p:nvSpPr>
          <p:cNvPr id="4" name="Slide Number Placeholder 3"/>
          <p:cNvSpPr>
            <a:spLocks noGrp="1"/>
          </p:cNvSpPr>
          <p:nvPr>
            <p:ph type="sldNum" sz="quarter" idx="10"/>
          </p:nvPr>
        </p:nvSpPr>
        <p:spPr/>
        <p:txBody>
          <a:bodyPr/>
          <a:lstStyle/>
          <a:p>
            <a:fld id="{ED334918-B774-4F71-88D4-A08494485BFF}" type="slidenum">
              <a:rPr lang="en-GB" smtClean="0"/>
              <a:t>7</a:t>
            </a:fld>
            <a:endParaRPr lang="en-GB"/>
          </a:p>
        </p:txBody>
      </p:sp>
    </p:spTree>
    <p:extLst>
      <p:ext uri="{BB962C8B-B14F-4D97-AF65-F5344CB8AC3E}">
        <p14:creationId xmlns:p14="http://schemas.microsoft.com/office/powerpoint/2010/main" val="412315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23588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388589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ED334918-B774-4F71-88D4-A08494485BFF}" type="slidenum">
              <a:rPr lang="en-GB" smtClean="0"/>
              <a:t>10</a:t>
            </a:fld>
            <a:endParaRPr lang="en-GB"/>
          </a:p>
        </p:txBody>
      </p:sp>
    </p:spTree>
    <p:extLst>
      <p:ext uri="{BB962C8B-B14F-4D97-AF65-F5344CB8AC3E}">
        <p14:creationId xmlns:p14="http://schemas.microsoft.com/office/powerpoint/2010/main" val="407630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CE5CAD-B97E-42B3-901E-60E9170A9C7C}"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2AE89-4DE6-4B38-A90D-3A3E2E96CF65}" type="slidenum">
              <a:rPr lang="en-GB" smtClean="0"/>
              <a:t>‹#›</a:t>
            </a:fld>
            <a:endParaRPr lang="en-GB"/>
          </a:p>
        </p:txBody>
      </p:sp>
    </p:spTree>
    <p:extLst>
      <p:ext uri="{BB962C8B-B14F-4D97-AF65-F5344CB8AC3E}">
        <p14:creationId xmlns:p14="http://schemas.microsoft.com/office/powerpoint/2010/main" val="321441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CE5CAD-B97E-42B3-901E-60E9170A9C7C}"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2AE89-4DE6-4B38-A90D-3A3E2E96CF65}" type="slidenum">
              <a:rPr lang="en-GB" smtClean="0"/>
              <a:t>‹#›</a:t>
            </a:fld>
            <a:endParaRPr lang="en-GB"/>
          </a:p>
        </p:txBody>
      </p:sp>
    </p:spTree>
    <p:extLst>
      <p:ext uri="{BB962C8B-B14F-4D97-AF65-F5344CB8AC3E}">
        <p14:creationId xmlns:p14="http://schemas.microsoft.com/office/powerpoint/2010/main" val="4196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CE5CAD-B97E-42B3-901E-60E9170A9C7C}"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2AE89-4DE6-4B38-A90D-3A3E2E96CF65}" type="slidenum">
              <a:rPr lang="en-GB" smtClean="0"/>
              <a:t>‹#›</a:t>
            </a:fld>
            <a:endParaRPr lang="en-GB"/>
          </a:p>
        </p:txBody>
      </p:sp>
    </p:spTree>
    <p:extLst>
      <p:ext uri="{BB962C8B-B14F-4D97-AF65-F5344CB8AC3E}">
        <p14:creationId xmlns:p14="http://schemas.microsoft.com/office/powerpoint/2010/main" val="310660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CE5CAD-B97E-42B3-901E-60E9170A9C7C}"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2AE89-4DE6-4B38-A90D-3A3E2E96CF65}" type="slidenum">
              <a:rPr lang="en-GB" smtClean="0"/>
              <a:t>‹#›</a:t>
            </a:fld>
            <a:endParaRPr lang="en-GB"/>
          </a:p>
        </p:txBody>
      </p:sp>
    </p:spTree>
    <p:extLst>
      <p:ext uri="{BB962C8B-B14F-4D97-AF65-F5344CB8AC3E}">
        <p14:creationId xmlns:p14="http://schemas.microsoft.com/office/powerpoint/2010/main" val="103540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CE5CAD-B97E-42B3-901E-60E9170A9C7C}"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E2AE89-4DE6-4B38-A90D-3A3E2E96CF65}" type="slidenum">
              <a:rPr lang="en-GB" smtClean="0"/>
              <a:t>‹#›</a:t>
            </a:fld>
            <a:endParaRPr lang="en-GB"/>
          </a:p>
        </p:txBody>
      </p:sp>
    </p:spTree>
    <p:extLst>
      <p:ext uri="{BB962C8B-B14F-4D97-AF65-F5344CB8AC3E}">
        <p14:creationId xmlns:p14="http://schemas.microsoft.com/office/powerpoint/2010/main" val="240040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CE5CAD-B97E-42B3-901E-60E9170A9C7C}"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E2AE89-4DE6-4B38-A90D-3A3E2E96CF65}" type="slidenum">
              <a:rPr lang="en-GB" smtClean="0"/>
              <a:t>‹#›</a:t>
            </a:fld>
            <a:endParaRPr lang="en-GB"/>
          </a:p>
        </p:txBody>
      </p:sp>
    </p:spTree>
    <p:extLst>
      <p:ext uri="{BB962C8B-B14F-4D97-AF65-F5344CB8AC3E}">
        <p14:creationId xmlns:p14="http://schemas.microsoft.com/office/powerpoint/2010/main" val="409174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CE5CAD-B97E-42B3-901E-60E9170A9C7C}" type="datetimeFigureOut">
              <a:rPr lang="en-GB" smtClean="0"/>
              <a:t>19/03/2021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E2AE89-4DE6-4B38-A90D-3A3E2E96CF65}" type="slidenum">
              <a:rPr lang="en-GB" smtClean="0"/>
              <a:t>‹#›</a:t>
            </a:fld>
            <a:endParaRPr lang="en-GB"/>
          </a:p>
        </p:txBody>
      </p:sp>
    </p:spTree>
    <p:extLst>
      <p:ext uri="{BB962C8B-B14F-4D97-AF65-F5344CB8AC3E}">
        <p14:creationId xmlns:p14="http://schemas.microsoft.com/office/powerpoint/2010/main" val="409087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CE5CAD-B97E-42B3-901E-60E9170A9C7C}" type="datetimeFigureOut">
              <a:rPr lang="en-GB" smtClean="0"/>
              <a:t>19/03/2021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E2AE89-4DE6-4B38-A90D-3A3E2E96CF65}" type="slidenum">
              <a:rPr lang="en-GB" smtClean="0"/>
              <a:t>‹#›</a:t>
            </a:fld>
            <a:endParaRPr lang="en-GB"/>
          </a:p>
        </p:txBody>
      </p:sp>
    </p:spTree>
    <p:extLst>
      <p:ext uri="{BB962C8B-B14F-4D97-AF65-F5344CB8AC3E}">
        <p14:creationId xmlns:p14="http://schemas.microsoft.com/office/powerpoint/2010/main" val="384960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E5CAD-B97E-42B3-901E-60E9170A9C7C}" type="datetimeFigureOut">
              <a:rPr lang="en-GB" smtClean="0"/>
              <a:t>19/03/2021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E2AE89-4DE6-4B38-A90D-3A3E2E96CF65}" type="slidenum">
              <a:rPr lang="en-GB" smtClean="0"/>
              <a:t>‹#›</a:t>
            </a:fld>
            <a:endParaRPr lang="en-GB"/>
          </a:p>
        </p:txBody>
      </p:sp>
    </p:spTree>
    <p:extLst>
      <p:ext uri="{BB962C8B-B14F-4D97-AF65-F5344CB8AC3E}">
        <p14:creationId xmlns:p14="http://schemas.microsoft.com/office/powerpoint/2010/main" val="51184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E5CAD-B97E-42B3-901E-60E9170A9C7C}"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E2AE89-4DE6-4B38-A90D-3A3E2E96CF65}" type="slidenum">
              <a:rPr lang="en-GB" smtClean="0"/>
              <a:t>‹#›</a:t>
            </a:fld>
            <a:endParaRPr lang="en-GB"/>
          </a:p>
        </p:txBody>
      </p:sp>
    </p:spTree>
    <p:extLst>
      <p:ext uri="{BB962C8B-B14F-4D97-AF65-F5344CB8AC3E}">
        <p14:creationId xmlns:p14="http://schemas.microsoft.com/office/powerpoint/2010/main" val="31644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E5CAD-B97E-42B3-901E-60E9170A9C7C}"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E2AE89-4DE6-4B38-A90D-3A3E2E96CF65}" type="slidenum">
              <a:rPr lang="en-GB" smtClean="0"/>
              <a:t>‹#›</a:t>
            </a:fld>
            <a:endParaRPr lang="en-GB"/>
          </a:p>
        </p:txBody>
      </p:sp>
    </p:spTree>
    <p:extLst>
      <p:ext uri="{BB962C8B-B14F-4D97-AF65-F5344CB8AC3E}">
        <p14:creationId xmlns:p14="http://schemas.microsoft.com/office/powerpoint/2010/main" val="278398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6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E5CAD-B97E-42B3-901E-60E9170A9C7C}" type="datetimeFigureOut">
              <a:rPr lang="en-GB" smtClean="0"/>
              <a:t>19/03/2021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2AE89-4DE6-4B38-A90D-3A3E2E96CF65}" type="slidenum">
              <a:rPr lang="en-GB" smtClean="0"/>
              <a:t>‹#›</a:t>
            </a:fld>
            <a:endParaRPr lang="en-GB"/>
          </a:p>
        </p:txBody>
      </p:sp>
    </p:spTree>
    <p:extLst>
      <p:ext uri="{BB962C8B-B14F-4D97-AF65-F5344CB8AC3E}">
        <p14:creationId xmlns:p14="http://schemas.microsoft.com/office/powerpoint/2010/main" val="3766796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timeanddate.com/time/map/#!cities=240" TargetMode="External"/><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tionalgeographic.org/media/understanding-time-zon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24timezones.com/#/ma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youtube.com/watch?v=R3jr0DaV8N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youtube.com/watch?v=-j-SWKtWEc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7"/>
          <p:cNvSpPr>
            <a:spLocks/>
          </p:cNvSpPr>
          <p:nvPr/>
        </p:nvSpPr>
        <p:spPr>
          <a:xfrm rot="10800000" flipV="1">
            <a:off x="695999" y="343709"/>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sp>
        <p:nvSpPr>
          <p:cNvPr id="2" name="TextBox 1"/>
          <p:cNvSpPr txBox="1"/>
          <p:nvPr/>
        </p:nvSpPr>
        <p:spPr>
          <a:xfrm>
            <a:off x="3238500" y="5522051"/>
            <a:ext cx="5715000" cy="707886"/>
          </a:xfrm>
          <a:prstGeom prst="rect">
            <a:avLst/>
          </a:prstGeom>
          <a:noFill/>
        </p:spPr>
        <p:txBody>
          <a:bodyPr wrap="square" rtlCol="0">
            <a:spAutoFit/>
          </a:bodyPr>
          <a:lstStyle/>
          <a:p>
            <a:pPr algn="ctr"/>
            <a:r>
              <a:rPr lang="ga-IE" sz="4000" b="1" i="1" dirty="0" smtClean="0">
                <a:solidFill>
                  <a:srgbClr val="002060"/>
                </a:solidFill>
                <a:latin typeface="Segoe Print" panose="02000600000000000000" pitchFamily="2" charset="0"/>
              </a:rPr>
              <a:t>Criosanna Ama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8499" y="1403032"/>
            <a:ext cx="5715000" cy="378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99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7"/>
          <p:cNvSpPr>
            <a:spLocks/>
          </p:cNvSpPr>
          <p:nvPr/>
        </p:nvSpPr>
        <p:spPr>
          <a:xfrm rot="10800000" flipV="1">
            <a:off x="695999" y="343709"/>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sp>
        <p:nvSpPr>
          <p:cNvPr id="3" name="Content Placeholder 2"/>
          <p:cNvSpPr txBox="1">
            <a:spLocks/>
          </p:cNvSpPr>
          <p:nvPr/>
        </p:nvSpPr>
        <p:spPr bwMode="auto">
          <a:xfrm>
            <a:off x="1460499" y="422783"/>
            <a:ext cx="9334501" cy="1355217"/>
          </a:xfrm>
          <a:prstGeom prst="rect">
            <a:avLst/>
          </a:prstGeom>
          <a:solidFill>
            <a:schemeClr val="bg1"/>
          </a:solidFill>
          <a:ln w="9525">
            <a:solidFill>
              <a:srgbClr val="41719C"/>
            </a:solidFill>
            <a:miter lim="800000"/>
            <a:headEnd/>
            <a:tailEnd/>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ga-IE" altLang="en-US" sz="2000" dirty="0">
                <a:latin typeface="Tw Cen MT" panose="020B0602020104020603" pitchFamily="34" charset="0"/>
                <a:ea typeface="Sassoon Infant Rg" pitchFamily="50" charset="0"/>
                <a:cs typeface="Sassoon Infant Rg" pitchFamily="50" charset="0"/>
              </a:rPr>
              <a:t>Níl na criosanna ama a bhíonn á </a:t>
            </a:r>
            <a:r>
              <a:rPr lang="en-US" altLang="en-US" sz="2000" dirty="0" smtClean="0">
                <a:latin typeface="Tw Cen MT" panose="020B0602020104020603" pitchFamily="34" charset="0"/>
                <a:ea typeface="Sassoon Infant Rg" pitchFamily="50" charset="0"/>
                <a:cs typeface="Sassoon Infant Rg" pitchFamily="50" charset="0"/>
              </a:rPr>
              <a:t>n-</a:t>
            </a:r>
            <a:r>
              <a:rPr lang="ga-IE" altLang="en-US" sz="2000" dirty="0" smtClean="0">
                <a:latin typeface="Tw Cen MT" panose="020B0602020104020603" pitchFamily="34" charset="0"/>
                <a:ea typeface="Sassoon Infant Rg" pitchFamily="50" charset="0"/>
                <a:cs typeface="Sassoon Infant Rg" pitchFamily="50" charset="0"/>
              </a:rPr>
              <a:t>úsáid </a:t>
            </a:r>
            <a:r>
              <a:rPr lang="ga-IE" altLang="en-US" sz="2000" dirty="0">
                <a:latin typeface="Tw Cen MT" panose="020B0602020104020603" pitchFamily="34" charset="0"/>
                <a:ea typeface="Sassoon Infant Rg" pitchFamily="50" charset="0"/>
                <a:cs typeface="Sassoon Infant Rg" pitchFamily="50" charset="0"/>
              </a:rPr>
              <a:t>sa lá atá inniu ann ailínithe go díreach leis na </a:t>
            </a:r>
            <a:r>
              <a:rPr lang="ga-IE" altLang="en-US" sz="2000" dirty="0" smtClean="0">
                <a:latin typeface="Tw Cen MT" panose="020B0602020104020603" pitchFamily="34" charset="0"/>
                <a:ea typeface="Sassoon Infant Rg" pitchFamily="50" charset="0"/>
                <a:cs typeface="Sassoon Infant Rg" pitchFamily="50" charset="0"/>
              </a:rPr>
              <a:t>línte </a:t>
            </a:r>
            <a:r>
              <a:rPr lang="ga-IE" altLang="en-US" sz="2000" dirty="0">
                <a:latin typeface="Tw Cen MT" panose="020B0602020104020603" pitchFamily="34" charset="0"/>
                <a:ea typeface="Sassoon Infant Rg" pitchFamily="50" charset="0"/>
                <a:cs typeface="Sassoon Infant Rg" pitchFamily="50" charset="0"/>
              </a:rPr>
              <a:t>domhanfhaid. Socraíonn gach tír cén crios ama is fearr a oireann di féin. Roinnt tíortha </a:t>
            </a:r>
            <a:r>
              <a:rPr lang="ga-IE" altLang="en-US" sz="2000" dirty="0" smtClean="0">
                <a:latin typeface="Tw Cen MT" panose="020B0602020104020603" pitchFamily="34" charset="0"/>
                <a:ea typeface="Sassoon Infant Rg" pitchFamily="50" charset="0"/>
                <a:cs typeface="Sassoon Infant Rg" pitchFamily="50" charset="0"/>
              </a:rPr>
              <a:t>móra</a:t>
            </a:r>
            <a:r>
              <a:rPr lang="ga-IE" altLang="en-US" sz="2000" dirty="0">
                <a:latin typeface="Tw Cen MT" panose="020B0602020104020603" pitchFamily="34" charset="0"/>
                <a:ea typeface="Sassoon Infant Rg" pitchFamily="50" charset="0"/>
                <a:cs typeface="Sassoon Infant Rg" pitchFamily="50" charset="0"/>
              </a:rPr>
              <a:t>, bíonn níos mó ná crios ama amháin iontu. Tíortha móra eile, socraíonn siad nach mbeidh </a:t>
            </a:r>
            <a:r>
              <a:rPr lang="ga-IE" altLang="en-US" sz="2000" dirty="0" smtClean="0">
                <a:latin typeface="Tw Cen MT" panose="020B0602020104020603" pitchFamily="34" charset="0"/>
                <a:ea typeface="Sassoon Infant Rg" pitchFamily="50" charset="0"/>
                <a:cs typeface="Sassoon Infant Rg" pitchFamily="50" charset="0"/>
              </a:rPr>
              <a:t>ach </a:t>
            </a:r>
            <a:r>
              <a:rPr lang="ga-IE" altLang="en-US" sz="2000" dirty="0">
                <a:latin typeface="Tw Cen MT" panose="020B0602020104020603" pitchFamily="34" charset="0"/>
                <a:ea typeface="Sassoon Infant Rg" pitchFamily="50" charset="0"/>
                <a:cs typeface="Sassoon Infant Rg" pitchFamily="50" charset="0"/>
              </a:rPr>
              <a:t>crios ama amháin </a:t>
            </a:r>
            <a:r>
              <a:rPr lang="en-US" altLang="en-US" sz="2000" dirty="0" err="1" smtClean="0">
                <a:latin typeface="Tw Cen MT" panose="020B0602020104020603" pitchFamily="34" charset="0"/>
                <a:ea typeface="Sassoon Infant Rg" pitchFamily="50" charset="0"/>
                <a:cs typeface="Sassoon Infant Rg" pitchFamily="50" charset="0"/>
              </a:rPr>
              <a:t>iontu</a:t>
            </a:r>
            <a:r>
              <a:rPr lang="ga-IE" altLang="en-US" sz="2000" dirty="0" smtClean="0">
                <a:latin typeface="Tw Cen MT" panose="020B0602020104020603" pitchFamily="34" charset="0"/>
                <a:ea typeface="Sassoon Infant Rg" pitchFamily="50" charset="0"/>
                <a:cs typeface="Sassoon Infant Rg" pitchFamily="50" charset="0"/>
              </a:rPr>
              <a:t>.</a:t>
            </a:r>
            <a:endParaRPr lang="ga-IE" altLang="en-US" sz="2000" dirty="0">
              <a:latin typeface="Tw Cen MT" panose="020B0602020104020603" pitchFamily="34" charset="0"/>
              <a:ea typeface="Sassoon Infant Rg" pitchFamily="50" charset="0"/>
              <a:cs typeface="Sassoon Infant Rg" pitchFamily="50" charset="0"/>
            </a:endParaRPr>
          </a:p>
        </p:txBody>
      </p:sp>
      <p:pic>
        <p:nvPicPr>
          <p:cNvPr id="17"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07277" y="2250000"/>
            <a:ext cx="7294505" cy="416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34107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7"/>
          <p:cNvSpPr>
            <a:spLocks/>
          </p:cNvSpPr>
          <p:nvPr/>
        </p:nvSpPr>
        <p:spPr>
          <a:xfrm rot="10800000" flipV="1">
            <a:off x="695999" y="343709"/>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pic>
        <p:nvPicPr>
          <p:cNvPr id="17"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07277" y="2250000"/>
            <a:ext cx="7294505" cy="416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bwMode="auto">
          <a:xfrm>
            <a:off x="1112577" y="630900"/>
            <a:ext cx="9972736" cy="1064873"/>
          </a:xfrm>
          <a:prstGeom prst="rect">
            <a:avLst/>
          </a:prstGeom>
          <a:solidFill>
            <a:schemeClr val="bg1"/>
          </a:solidFill>
          <a:ln>
            <a:solidFill>
              <a:srgbClr val="41719C"/>
            </a:solid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0"/>
              </a:spcBef>
              <a:buNone/>
              <a:defRPr/>
            </a:pPr>
            <a:r>
              <a:rPr lang="ga-IE" altLang="en-US" sz="2000" dirty="0" smtClean="0">
                <a:latin typeface="Tw Cen MT" panose="020B0602020104020603" pitchFamily="34" charset="0"/>
                <a:ea typeface="Sassoon Infant Rg" pitchFamily="50" charset="0"/>
                <a:cs typeface="Sassoon Infant Rg" pitchFamily="50" charset="0"/>
              </a:rPr>
              <a:t>Tóg Stáit Aontaithe Mheiriceá agus an tSín, mar shampla. Tír mhór leathan is ea Stáit Aontaithe Mheiriceá agus tá 6 chrios ama in úsáid ann dá réir sin. N</a:t>
            </a:r>
            <a:r>
              <a:rPr lang="ga-IE" sz="2000" dirty="0" smtClean="0">
                <a:latin typeface="Tw Cen MT" panose="020B0602020104020603" pitchFamily="34" charset="0"/>
              </a:rPr>
              <a:t>íl ach aon chrios ama amháin sa tSín, áfach, cé go bhfuil an tSín chomh mór sin go bhféadfadh cúig chrios ama a bheith in úsáid ann. </a:t>
            </a:r>
            <a:endParaRPr lang="ga-IE" altLang="en-US" sz="2000" dirty="0">
              <a:latin typeface="Tw Cen MT" panose="020B0602020104020603" pitchFamily="34" charset="0"/>
              <a:ea typeface="Sassoon Infant Rg" pitchFamily="50" charset="0"/>
              <a:cs typeface="Sassoon Infant Rg" pitchFamily="50" charset="0"/>
            </a:endParaRPr>
          </a:p>
        </p:txBody>
      </p:sp>
      <p:sp>
        <p:nvSpPr>
          <p:cNvPr id="6" name="Content Placeholder 2"/>
          <p:cNvSpPr txBox="1">
            <a:spLocks/>
          </p:cNvSpPr>
          <p:nvPr/>
        </p:nvSpPr>
        <p:spPr bwMode="auto">
          <a:xfrm>
            <a:off x="9706088" y="3670300"/>
            <a:ext cx="2485913" cy="3187700"/>
          </a:xfrm>
          <a:prstGeom prst="rect">
            <a:avLst/>
          </a:prstGeom>
          <a:solidFill>
            <a:schemeClr val="bg1"/>
          </a:solidFill>
          <a:ln>
            <a:solidFill>
              <a:schemeClr val="accent1"/>
            </a:solid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ga-IE" sz="2000" dirty="0" smtClean="0">
                <a:solidFill>
                  <a:srgbClr val="222222"/>
                </a:solidFill>
                <a:latin typeface="Tw Cen MT" panose="020B0602020104020603" pitchFamily="34" charset="0"/>
              </a:rPr>
              <a:t>Tá criosanna ama leathuaire in úsáid ag roinnt tiortha, an India, an Iaráin agus Srí Lanca ina measc</a:t>
            </a:r>
            <a:r>
              <a:rPr lang="ga-IE" sz="2000" dirty="0" smtClean="0">
                <a:solidFill>
                  <a:srgbClr val="222222"/>
                </a:solidFill>
                <a:latin typeface="Georgia" panose="02040502050405020303" pitchFamily="18" charset="0"/>
              </a:rPr>
              <a:t>. </a:t>
            </a:r>
            <a:r>
              <a:rPr lang="ga-IE" sz="2000" dirty="0" smtClean="0">
                <a:solidFill>
                  <a:srgbClr val="222222"/>
                </a:solidFill>
                <a:latin typeface="Tw Cen MT" panose="020B0602020104020603" pitchFamily="34" charset="0"/>
              </a:rPr>
              <a:t>Fágann sin go bhfuil níos mó ná 3</a:t>
            </a:r>
            <a:r>
              <a:rPr lang="en-US" sz="2000" dirty="0" smtClean="0">
                <a:solidFill>
                  <a:srgbClr val="222222"/>
                </a:solidFill>
                <a:latin typeface="Tw Cen MT" panose="020B0602020104020603" pitchFamily="34" charset="0"/>
              </a:rPr>
              <a:t>5</a:t>
            </a:r>
            <a:r>
              <a:rPr lang="ga-IE" sz="2000" dirty="0" smtClean="0">
                <a:solidFill>
                  <a:srgbClr val="222222"/>
                </a:solidFill>
                <a:latin typeface="Tw Cen MT" panose="020B0602020104020603" pitchFamily="34" charset="0"/>
              </a:rPr>
              <a:t> crios ama ann, in áit an </a:t>
            </a:r>
            <a:br>
              <a:rPr lang="ga-IE" sz="2000" dirty="0" smtClean="0">
                <a:solidFill>
                  <a:srgbClr val="222222"/>
                </a:solidFill>
                <a:latin typeface="Tw Cen MT" panose="020B0602020104020603" pitchFamily="34" charset="0"/>
              </a:rPr>
            </a:br>
            <a:r>
              <a:rPr lang="ga-IE" sz="2000" dirty="0" smtClean="0">
                <a:solidFill>
                  <a:srgbClr val="222222"/>
                </a:solidFill>
                <a:latin typeface="Tw Cen MT" panose="020B0602020104020603" pitchFamily="34" charset="0"/>
              </a:rPr>
              <a:t>24 crios a </a:t>
            </a:r>
            <a:r>
              <a:rPr lang="en-US" sz="2000" dirty="0" err="1" smtClean="0">
                <a:solidFill>
                  <a:srgbClr val="222222"/>
                </a:solidFill>
                <a:latin typeface="Tw Cen MT" panose="020B0602020104020603" pitchFamily="34" charset="0"/>
              </a:rPr>
              <a:t>samhlaíodh</a:t>
            </a:r>
            <a:r>
              <a:rPr lang="en-US" sz="2000" dirty="0" smtClean="0">
                <a:solidFill>
                  <a:srgbClr val="222222"/>
                </a:solidFill>
                <a:latin typeface="Tw Cen MT" panose="020B0602020104020603" pitchFamily="34" charset="0"/>
              </a:rPr>
              <a:t> </a:t>
            </a:r>
            <a:r>
              <a:rPr lang="ga-IE" sz="2000" dirty="0" smtClean="0">
                <a:solidFill>
                  <a:srgbClr val="222222"/>
                </a:solidFill>
                <a:latin typeface="Tw Cen MT" panose="020B0602020104020603" pitchFamily="34" charset="0"/>
              </a:rPr>
              <a:t>ar dtús.</a:t>
            </a:r>
            <a:endParaRPr lang="ga-IE" sz="2000" dirty="0">
              <a:solidFill>
                <a:srgbClr val="222222"/>
              </a:solidFill>
              <a:latin typeface="Tw Cen MT" panose="020B0602020104020603" pitchFamily="34" charset="0"/>
            </a:endParaRPr>
          </a:p>
        </p:txBody>
      </p:sp>
      <p:sp>
        <p:nvSpPr>
          <p:cNvPr id="5" name="Content Placeholder 2"/>
          <p:cNvSpPr txBox="1">
            <a:spLocks/>
          </p:cNvSpPr>
          <p:nvPr/>
        </p:nvSpPr>
        <p:spPr bwMode="auto">
          <a:xfrm>
            <a:off x="999895" y="527435"/>
            <a:ext cx="10198099" cy="1271805"/>
          </a:xfrm>
          <a:prstGeom prst="rect">
            <a:avLst/>
          </a:prstGeom>
          <a:solidFill>
            <a:schemeClr val="bg1"/>
          </a:solidFill>
          <a:ln>
            <a:solidFill>
              <a:srgbClr val="41719C"/>
            </a:solid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0"/>
              </a:spcBef>
              <a:buNone/>
              <a:defRPr/>
            </a:pPr>
            <a:r>
              <a:rPr lang="ga-IE" sz="2000" dirty="0" smtClean="0">
                <a:latin typeface="Tw Cen MT" panose="020B0602020104020603" pitchFamily="34" charset="0"/>
              </a:rPr>
              <a:t>Fágann córas na Síne go dtéann an ghrian faoi i bhfad níos luaithe sa lá in oirthear na tíre ná mar a théann san iarthar. Chomh maith leis sin, tá an t-athrú ama is mó ar domhan idir an tSín agus an Afganastáin. Cé go bhfuil an dá thír</a:t>
            </a:r>
            <a:r>
              <a:rPr lang="en-US" sz="2000" dirty="0" smtClean="0">
                <a:latin typeface="Tw Cen MT" panose="020B0602020104020603" pitchFamily="34" charset="0"/>
              </a:rPr>
              <a:t> sin</a:t>
            </a:r>
            <a:r>
              <a:rPr lang="ga-IE" sz="2000" dirty="0" smtClean="0">
                <a:latin typeface="Tw Cen MT" panose="020B0602020104020603" pitchFamily="34" charset="0"/>
              </a:rPr>
              <a:t> buailte ar a chéile, is gá an clog a chur siar 3.5 uair an chloig agus tú ag taisteal ón tSín go dtí an Afganastáin</a:t>
            </a:r>
            <a:r>
              <a:rPr lang="ga-IE" sz="2000" dirty="0" smtClean="0">
                <a:latin typeface="Georgia" panose="02040502050405020303" pitchFamily="18" charset="0"/>
              </a:rPr>
              <a:t>.</a:t>
            </a:r>
            <a:r>
              <a:rPr lang="ga-IE" sz="2000" dirty="0" smtClean="0">
                <a:solidFill>
                  <a:srgbClr val="222222"/>
                </a:solidFill>
                <a:latin typeface="Georgia" panose="02040502050405020303" pitchFamily="18" charset="0"/>
              </a:rPr>
              <a:t> </a:t>
            </a:r>
            <a:endParaRPr lang="ga-IE" sz="2000" dirty="0">
              <a:solidFill>
                <a:srgbClr val="222222"/>
              </a:solidFill>
              <a:latin typeface="Georgia" panose="02040502050405020303" pitchFamily="18" charset="0"/>
            </a:endParaRPr>
          </a:p>
        </p:txBody>
      </p:sp>
      <p:sp>
        <p:nvSpPr>
          <p:cNvPr id="7" name="Rectangle 6"/>
          <p:cNvSpPr/>
          <p:nvPr/>
        </p:nvSpPr>
        <p:spPr>
          <a:xfrm>
            <a:off x="695999" y="382147"/>
            <a:ext cx="10805892" cy="1562380"/>
          </a:xfrm>
          <a:prstGeom prst="rect">
            <a:avLst/>
          </a:prstGeom>
          <a:solidFill>
            <a:schemeClr val="bg1"/>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solidFill>
                  <a:schemeClr val="tx1"/>
                </a:solidFill>
                <a:latin typeface="Tw Cen MT" panose="020B0602020104020603" pitchFamily="34" charset="0"/>
              </a:rPr>
              <a:t>Tabhair do d’aire gur </a:t>
            </a:r>
            <a:r>
              <a:rPr lang="ga-IE" sz="2000" b="1" dirty="0" smtClean="0">
                <a:solidFill>
                  <a:schemeClr val="tx1"/>
                </a:solidFill>
                <a:latin typeface="Tw Cen MT" panose="020B0602020104020603" pitchFamily="34" charset="0"/>
              </a:rPr>
              <a:t>am caighdeánach </a:t>
            </a:r>
            <a:r>
              <a:rPr lang="ga-IE" sz="2000" dirty="0" smtClean="0">
                <a:solidFill>
                  <a:schemeClr val="tx1"/>
                </a:solidFill>
                <a:latin typeface="Tw Cen MT" panose="020B0602020104020603" pitchFamily="34" charset="0"/>
              </a:rPr>
              <a:t>(nó ‘am geimhridh’) atá i bhfeidhm sa léarscáil seo.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Úsáideann cuid mhaith tíortha san Eoraip agus i Meiriceá Thuaidh ‘am coigilte sholas an lae’ (nó ‘am samhraidh’) sa samhradh. Ciallaíonn sé sin go gcuirtear na cloig uair an chloig chun tosaigh san earrach agus go gcuirtear siar arís iad san fhómhar. Déantar sin in Éirinn, ach i gcuid mhór tíortha eile,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ní athraíonn an t-am i rith na bliana.</a:t>
            </a:r>
            <a:endParaRPr lang="ga-IE" sz="20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93283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Top Corners Rounded 7"/>
          <p:cNvSpPr>
            <a:spLocks/>
          </p:cNvSpPr>
          <p:nvPr/>
        </p:nvSpPr>
        <p:spPr>
          <a:xfrm rot="10800000" flipV="1">
            <a:off x="695999" y="355320"/>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grpSp>
        <p:nvGrpSpPr>
          <p:cNvPr id="11" name="Grúpa 56"/>
          <p:cNvGrpSpPr>
            <a:grpSpLocks/>
          </p:cNvGrpSpPr>
          <p:nvPr/>
        </p:nvGrpSpPr>
        <p:grpSpPr>
          <a:xfrm>
            <a:off x="184850" y="1257784"/>
            <a:ext cx="6840000" cy="900000"/>
            <a:chOff x="203131" y="-383419"/>
            <a:chExt cx="3737276" cy="576440"/>
          </a:xfrm>
          <a:solidFill>
            <a:schemeClr val="accent1">
              <a:lumMod val="50000"/>
            </a:schemeClr>
          </a:solidFill>
        </p:grpSpPr>
        <p:sp>
          <p:nvSpPr>
            <p:cNvPr id="14" name="Rectangle 13"/>
            <p:cNvSpPr>
              <a:spLocks/>
            </p:cNvSpPr>
            <p:nvPr/>
          </p:nvSpPr>
          <p:spPr bwMode="auto">
            <a:xfrm>
              <a:off x="508933" y="-307494"/>
              <a:ext cx="3431474" cy="461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Ainmnigh cúpla tír atá sa chrios ama céanna le hÉirinn. </a:t>
              </a:r>
              <a:endParaRPr lang="ga-IE" sz="2000" dirty="0">
                <a:solidFill>
                  <a:schemeClr val="bg1"/>
                </a:solidFill>
                <a:latin typeface="Tw Cen MT" panose="020B0602020104020603" pitchFamily="34" charset="0"/>
                <a:cs typeface="Arial" panose="020B0604020202020204" pitchFamily="34" charset="0"/>
              </a:endParaRPr>
            </a:p>
          </p:txBody>
        </p:sp>
        <p:sp>
          <p:nvSpPr>
            <p:cNvPr id="15" name="Oval 14"/>
            <p:cNvSpPr>
              <a:spLocks/>
            </p:cNvSpPr>
            <p:nvPr/>
          </p:nvSpPr>
          <p:spPr bwMode="auto">
            <a:xfrm>
              <a:off x="203131" y="-383419"/>
              <a:ext cx="491747" cy="57644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pic>
        <p:nvPicPr>
          <p:cNvPr id="1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07399" y="2250000"/>
            <a:ext cx="7295032" cy="41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úpa 56"/>
          <p:cNvGrpSpPr>
            <a:grpSpLocks noChangeAspect="1"/>
          </p:cNvGrpSpPr>
          <p:nvPr/>
        </p:nvGrpSpPr>
        <p:grpSpPr>
          <a:xfrm>
            <a:off x="175135" y="1253116"/>
            <a:ext cx="4993561" cy="900000"/>
            <a:chOff x="195352" y="-503093"/>
            <a:chExt cx="4009540" cy="600304"/>
          </a:xfrm>
          <a:solidFill>
            <a:schemeClr val="accent1">
              <a:lumMod val="50000"/>
            </a:schemeClr>
          </a:solidFill>
        </p:grpSpPr>
        <p:sp>
          <p:nvSpPr>
            <p:cNvPr id="21" name="Rectangle 20"/>
            <p:cNvSpPr>
              <a:spLocks/>
            </p:cNvSpPr>
            <p:nvPr/>
          </p:nvSpPr>
          <p:spPr bwMode="auto">
            <a:xfrm>
              <a:off x="591653" y="-427168"/>
              <a:ext cx="3613239" cy="4802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 mhéad crios ama atá san Afraic?</a:t>
              </a:r>
              <a:endParaRPr lang="ga-IE" sz="2000" dirty="0">
                <a:solidFill>
                  <a:schemeClr val="bg1"/>
                </a:solidFill>
                <a:latin typeface="Tw Cen MT" panose="020B0602020104020603" pitchFamily="34" charset="0"/>
                <a:cs typeface="Arial" panose="020B0604020202020204" pitchFamily="34" charset="0"/>
              </a:endParaRPr>
            </a:p>
          </p:txBody>
        </p:sp>
        <p:sp>
          <p:nvSpPr>
            <p:cNvPr id="22" name="Oval 21"/>
            <p:cNvSpPr>
              <a:spLocks/>
            </p:cNvSpPr>
            <p:nvPr/>
          </p:nvSpPr>
          <p:spPr bwMode="auto">
            <a:xfrm>
              <a:off x="195352" y="-503093"/>
              <a:ext cx="722648" cy="6003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grpSp>
        <p:nvGrpSpPr>
          <p:cNvPr id="29" name="Grúpa 56"/>
          <p:cNvGrpSpPr>
            <a:grpSpLocks noChangeAspect="1"/>
          </p:cNvGrpSpPr>
          <p:nvPr/>
        </p:nvGrpSpPr>
        <p:grpSpPr>
          <a:xfrm>
            <a:off x="175135" y="1253116"/>
            <a:ext cx="7683868" cy="900001"/>
            <a:chOff x="203132" y="109250"/>
            <a:chExt cx="6169706" cy="600305"/>
          </a:xfrm>
          <a:solidFill>
            <a:schemeClr val="accent1">
              <a:lumMod val="50000"/>
            </a:schemeClr>
          </a:solidFill>
        </p:grpSpPr>
        <p:sp>
          <p:nvSpPr>
            <p:cNvPr id="32" name="Rectangle 31"/>
            <p:cNvSpPr>
              <a:spLocks/>
            </p:cNvSpPr>
            <p:nvPr/>
          </p:nvSpPr>
          <p:spPr bwMode="auto">
            <a:xfrm>
              <a:off x="591650" y="203661"/>
              <a:ext cx="5781188" cy="480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Céard é an difríocht ama idir Baile Átha Cliath agus an Róimh?</a:t>
              </a:r>
              <a:endParaRPr lang="ga-IE" sz="2000" dirty="0">
                <a:solidFill>
                  <a:schemeClr val="bg1"/>
                </a:solidFill>
                <a:latin typeface="Tw Cen MT" panose="020B0602020104020603" pitchFamily="34" charset="0"/>
                <a:cs typeface="Arial" panose="020B0604020202020204" pitchFamily="34" charset="0"/>
              </a:endParaRPr>
            </a:p>
          </p:txBody>
        </p:sp>
        <p:sp>
          <p:nvSpPr>
            <p:cNvPr id="33" name="Oval 32"/>
            <p:cNvSpPr>
              <a:spLocks/>
            </p:cNvSpPr>
            <p:nvPr/>
          </p:nvSpPr>
          <p:spPr bwMode="auto">
            <a:xfrm>
              <a:off x="203132" y="109250"/>
              <a:ext cx="722648" cy="60030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grpSp>
        <p:nvGrpSpPr>
          <p:cNvPr id="34" name="Grúpa 56"/>
          <p:cNvGrpSpPr>
            <a:grpSpLocks noChangeAspect="1"/>
          </p:cNvGrpSpPr>
          <p:nvPr/>
        </p:nvGrpSpPr>
        <p:grpSpPr>
          <a:xfrm>
            <a:off x="184850" y="1258502"/>
            <a:ext cx="7948984" cy="900000"/>
            <a:chOff x="101126" y="-116698"/>
            <a:chExt cx="6382580" cy="600305"/>
          </a:xfrm>
          <a:solidFill>
            <a:schemeClr val="accent1">
              <a:lumMod val="50000"/>
            </a:schemeClr>
          </a:solidFill>
        </p:grpSpPr>
        <p:sp>
          <p:nvSpPr>
            <p:cNvPr id="37" name="Rectangle 36"/>
            <p:cNvSpPr>
              <a:spLocks/>
            </p:cNvSpPr>
            <p:nvPr/>
          </p:nvSpPr>
          <p:spPr bwMode="auto">
            <a:xfrm>
              <a:off x="492603" y="-47472"/>
              <a:ext cx="5991103" cy="501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Cén t-am </a:t>
              </a:r>
              <a:r>
                <a:rPr lang="en-US" sz="2000" dirty="0">
                  <a:solidFill>
                    <a:schemeClr val="bg1"/>
                  </a:solidFill>
                  <a:latin typeface="Tw Cen MT" panose="020B0602020104020603" pitchFamily="34" charset="0"/>
                  <a:cs typeface="Arial" panose="020B0604020202020204" pitchFamily="34" charset="0"/>
                </a:rPr>
                <a:t>é</a:t>
              </a:r>
              <a:r>
                <a:rPr lang="ga-IE" sz="2000" dirty="0" smtClean="0">
                  <a:solidFill>
                    <a:schemeClr val="bg1"/>
                  </a:solidFill>
                  <a:latin typeface="Tw Cen MT" panose="020B0602020104020603" pitchFamily="34" charset="0"/>
                  <a:cs typeface="Arial" panose="020B0604020202020204" pitchFamily="34" charset="0"/>
                </a:rPr>
                <a:t> i Madagascar nuair a</a:t>
              </a:r>
              <a:r>
                <a:rPr lang="en-US" sz="2000" dirty="0" err="1" smtClean="0">
                  <a:solidFill>
                    <a:schemeClr val="bg1"/>
                  </a:solidFill>
                  <a:latin typeface="Tw Cen MT" panose="020B0602020104020603" pitchFamily="34" charset="0"/>
                  <a:cs typeface="Arial" panose="020B0604020202020204" pitchFamily="34" charset="0"/>
                </a:rPr>
                <a:t>tá</a:t>
              </a:r>
              <a:r>
                <a:rPr lang="en-US" sz="2000" dirty="0" smtClean="0">
                  <a:solidFill>
                    <a:schemeClr val="bg1"/>
                  </a:solidFill>
                  <a:latin typeface="Tw Cen MT" panose="020B0602020104020603" pitchFamily="34" charset="0"/>
                  <a:cs typeface="Arial" panose="020B0604020202020204" pitchFamily="34" charset="0"/>
                </a:rPr>
                <a:t> </a:t>
              </a:r>
              <a:r>
                <a:rPr lang="ga-IE" sz="2000" dirty="0" smtClean="0">
                  <a:solidFill>
                    <a:schemeClr val="bg1"/>
                  </a:solidFill>
                  <a:latin typeface="Tw Cen MT" panose="020B0602020104020603" pitchFamily="34" charset="0"/>
                  <a:cs typeface="Arial" panose="020B0604020202020204" pitchFamily="34" charset="0"/>
                </a:rPr>
                <a:t>sé ina mheán oíche in Éirinn?</a:t>
              </a:r>
              <a:endParaRPr lang="ga-IE" sz="2000" dirty="0">
                <a:solidFill>
                  <a:schemeClr val="bg1"/>
                </a:solidFill>
                <a:latin typeface="Tw Cen MT" panose="020B0602020104020603" pitchFamily="34" charset="0"/>
                <a:cs typeface="Arial" panose="020B0604020202020204" pitchFamily="34" charset="0"/>
              </a:endParaRPr>
            </a:p>
          </p:txBody>
        </p:sp>
        <p:sp>
          <p:nvSpPr>
            <p:cNvPr id="38" name="Oval 37"/>
            <p:cNvSpPr>
              <a:spLocks/>
            </p:cNvSpPr>
            <p:nvPr/>
          </p:nvSpPr>
          <p:spPr bwMode="auto">
            <a:xfrm>
              <a:off x="101126" y="-116698"/>
              <a:ext cx="722648" cy="60030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grpSp>
        <p:nvGrpSpPr>
          <p:cNvPr id="39" name="Grúpa 56"/>
          <p:cNvGrpSpPr>
            <a:grpSpLocks noChangeAspect="1"/>
          </p:cNvGrpSpPr>
          <p:nvPr/>
        </p:nvGrpSpPr>
        <p:grpSpPr>
          <a:xfrm>
            <a:off x="160465" y="1276945"/>
            <a:ext cx="8042880" cy="900001"/>
            <a:chOff x="203132" y="109250"/>
            <a:chExt cx="6457974" cy="600305"/>
          </a:xfrm>
          <a:solidFill>
            <a:schemeClr val="accent1">
              <a:lumMod val="50000"/>
            </a:schemeClr>
          </a:solidFill>
        </p:grpSpPr>
        <p:sp>
          <p:nvSpPr>
            <p:cNvPr id="42" name="Rectangle 41"/>
            <p:cNvSpPr>
              <a:spLocks/>
            </p:cNvSpPr>
            <p:nvPr/>
          </p:nvSpPr>
          <p:spPr bwMode="auto">
            <a:xfrm>
              <a:off x="619763" y="185175"/>
              <a:ext cx="6041343" cy="4802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Céard é an difríocht ama idir Baile Átha Cliath agus Nua-Eabhrac?</a:t>
              </a:r>
              <a:endParaRPr lang="ga-IE" sz="2000" dirty="0">
                <a:solidFill>
                  <a:schemeClr val="bg1"/>
                </a:solidFill>
                <a:latin typeface="Tw Cen MT" panose="020B0602020104020603" pitchFamily="34" charset="0"/>
                <a:cs typeface="Arial" panose="020B0604020202020204" pitchFamily="34" charset="0"/>
              </a:endParaRPr>
            </a:p>
          </p:txBody>
        </p:sp>
        <p:sp>
          <p:nvSpPr>
            <p:cNvPr id="43" name="Oval 42"/>
            <p:cNvSpPr>
              <a:spLocks/>
            </p:cNvSpPr>
            <p:nvPr/>
          </p:nvSpPr>
          <p:spPr bwMode="auto">
            <a:xfrm>
              <a:off x="203132" y="109250"/>
              <a:ext cx="722648" cy="60030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grpSp>
        <p:nvGrpSpPr>
          <p:cNvPr id="44" name="Grúpa 56"/>
          <p:cNvGrpSpPr>
            <a:grpSpLocks noChangeAspect="1"/>
          </p:cNvGrpSpPr>
          <p:nvPr/>
        </p:nvGrpSpPr>
        <p:grpSpPr>
          <a:xfrm>
            <a:off x="160465" y="1253116"/>
            <a:ext cx="7353626" cy="900000"/>
            <a:chOff x="-2640847" y="-2336652"/>
            <a:chExt cx="5532901" cy="562517"/>
          </a:xfrm>
          <a:solidFill>
            <a:schemeClr val="accent1">
              <a:lumMod val="50000"/>
            </a:schemeClr>
          </a:solidFill>
        </p:grpSpPr>
        <p:sp>
          <p:nvSpPr>
            <p:cNvPr id="47" name="Rectangle 46"/>
            <p:cNvSpPr>
              <a:spLocks/>
            </p:cNvSpPr>
            <p:nvPr/>
          </p:nvSpPr>
          <p:spPr bwMode="auto">
            <a:xfrm>
              <a:off x="-2254392" y="-2259645"/>
              <a:ext cx="5146446" cy="4500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Céard é an difríocht ama idir San </a:t>
              </a:r>
              <a:r>
                <a:rPr lang="ga-IE" sz="2000" dirty="0" err="1" smtClean="0">
                  <a:solidFill>
                    <a:schemeClr val="bg1"/>
                  </a:solidFill>
                  <a:latin typeface="Tw Cen MT" panose="020B0602020104020603" pitchFamily="34" charset="0"/>
                  <a:cs typeface="Arial" panose="020B0604020202020204" pitchFamily="34" charset="0"/>
                </a:rPr>
                <a:t>Francisco</a:t>
              </a:r>
              <a:r>
                <a:rPr lang="ga-IE" sz="2000" dirty="0" smtClean="0">
                  <a:solidFill>
                    <a:schemeClr val="bg1"/>
                  </a:solidFill>
                  <a:latin typeface="Tw Cen MT" panose="020B0602020104020603" pitchFamily="34" charset="0"/>
                  <a:cs typeface="Arial" panose="020B0604020202020204" pitchFamily="34" charset="0"/>
                </a:rPr>
                <a:t> agus </a:t>
              </a:r>
              <a:r>
                <a:rPr lang="ga-IE" sz="2000" dirty="0" err="1" smtClean="0">
                  <a:solidFill>
                    <a:schemeClr val="bg1"/>
                  </a:solidFill>
                  <a:latin typeface="Tw Cen MT" panose="020B0602020104020603" pitchFamily="34" charset="0"/>
                  <a:cs typeface="Arial" panose="020B0604020202020204" pitchFamily="34" charset="0"/>
                </a:rPr>
                <a:t>Sydney</a:t>
              </a:r>
              <a:r>
                <a:rPr lang="ga-IE" sz="2000" dirty="0" smtClean="0">
                  <a:solidFill>
                    <a:schemeClr val="bg1"/>
                  </a:solidFill>
                  <a:latin typeface="Tw Cen MT" panose="020B0602020104020603" pitchFamily="34" charset="0"/>
                  <a:cs typeface="Arial" panose="020B0604020202020204" pitchFamily="34" charset="0"/>
                </a:rPr>
                <a:t>?</a:t>
              </a:r>
              <a:endParaRPr lang="ga-IE" sz="2000" dirty="0">
                <a:solidFill>
                  <a:schemeClr val="bg1"/>
                </a:solidFill>
                <a:latin typeface="Tw Cen MT" panose="020B0602020104020603" pitchFamily="34" charset="0"/>
                <a:cs typeface="Arial" panose="020B0604020202020204" pitchFamily="34" charset="0"/>
              </a:endParaRPr>
            </a:p>
          </p:txBody>
        </p:sp>
        <p:sp>
          <p:nvSpPr>
            <p:cNvPr id="48" name="Oval 47"/>
            <p:cNvSpPr>
              <a:spLocks/>
            </p:cNvSpPr>
            <p:nvPr/>
          </p:nvSpPr>
          <p:spPr bwMode="auto">
            <a:xfrm>
              <a:off x="-2640847" y="-2336652"/>
              <a:ext cx="677164" cy="562517"/>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grpSp>
        <p:nvGrpSpPr>
          <p:cNvPr id="49" name="Grúpa 56"/>
          <p:cNvGrpSpPr>
            <a:grpSpLocks noChangeAspect="1"/>
          </p:cNvGrpSpPr>
          <p:nvPr/>
        </p:nvGrpSpPr>
        <p:grpSpPr>
          <a:xfrm>
            <a:off x="160465" y="1304661"/>
            <a:ext cx="7749665" cy="900000"/>
            <a:chOff x="253070" y="-528420"/>
            <a:chExt cx="5830882" cy="562521"/>
          </a:xfrm>
          <a:solidFill>
            <a:schemeClr val="accent1">
              <a:lumMod val="50000"/>
            </a:schemeClr>
          </a:solidFill>
        </p:grpSpPr>
        <p:sp>
          <p:nvSpPr>
            <p:cNvPr id="52" name="Rectangle 51"/>
            <p:cNvSpPr>
              <a:spLocks/>
            </p:cNvSpPr>
            <p:nvPr/>
          </p:nvSpPr>
          <p:spPr bwMode="auto">
            <a:xfrm>
              <a:off x="678073" y="-465418"/>
              <a:ext cx="5405879" cy="450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 mhéad uair an chloig ar gcúl ar am na hÉireann atá an tSile?</a:t>
              </a:r>
              <a:endParaRPr lang="ga-IE" sz="2000" dirty="0">
                <a:solidFill>
                  <a:schemeClr val="bg1"/>
                </a:solidFill>
                <a:latin typeface="Tw Cen MT" panose="020B0602020104020603" pitchFamily="34" charset="0"/>
                <a:cs typeface="Arial" panose="020B0604020202020204" pitchFamily="34" charset="0"/>
              </a:endParaRPr>
            </a:p>
          </p:txBody>
        </p:sp>
        <p:sp>
          <p:nvSpPr>
            <p:cNvPr id="53" name="Oval 52"/>
            <p:cNvSpPr>
              <a:spLocks/>
            </p:cNvSpPr>
            <p:nvPr/>
          </p:nvSpPr>
          <p:spPr bwMode="auto">
            <a:xfrm>
              <a:off x="253070" y="-528420"/>
              <a:ext cx="677164" cy="562521"/>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grpSp>
        <p:nvGrpSpPr>
          <p:cNvPr id="55" name="Grúpa 56"/>
          <p:cNvGrpSpPr>
            <a:grpSpLocks noChangeAspect="1"/>
          </p:cNvGrpSpPr>
          <p:nvPr/>
        </p:nvGrpSpPr>
        <p:grpSpPr>
          <a:xfrm>
            <a:off x="160465" y="1288475"/>
            <a:ext cx="8987812" cy="899999"/>
            <a:chOff x="200838" y="106957"/>
            <a:chExt cx="6762465" cy="562521"/>
          </a:xfrm>
          <a:solidFill>
            <a:schemeClr val="accent1">
              <a:lumMod val="50000"/>
            </a:schemeClr>
          </a:solidFill>
        </p:grpSpPr>
        <p:sp>
          <p:nvSpPr>
            <p:cNvPr id="58" name="Rectangle 57"/>
            <p:cNvSpPr>
              <a:spLocks/>
            </p:cNvSpPr>
            <p:nvPr/>
          </p:nvSpPr>
          <p:spPr bwMode="auto">
            <a:xfrm>
              <a:off x="644847" y="163209"/>
              <a:ext cx="6318456" cy="4500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 mhéad uair an chloig chun tosaigh ar am na hÉireann atá an Fhionlainn?</a:t>
              </a:r>
              <a:endParaRPr lang="ga-IE" sz="2000" dirty="0">
                <a:solidFill>
                  <a:schemeClr val="bg1"/>
                </a:solidFill>
                <a:latin typeface="Tw Cen MT" panose="020B0602020104020603" pitchFamily="34" charset="0"/>
                <a:cs typeface="Arial" panose="020B0604020202020204" pitchFamily="34" charset="0"/>
              </a:endParaRPr>
            </a:p>
          </p:txBody>
        </p:sp>
        <p:sp>
          <p:nvSpPr>
            <p:cNvPr id="59" name="Oval 58"/>
            <p:cNvSpPr>
              <a:spLocks/>
            </p:cNvSpPr>
            <p:nvPr/>
          </p:nvSpPr>
          <p:spPr bwMode="auto">
            <a:xfrm>
              <a:off x="200838" y="106957"/>
              <a:ext cx="677164" cy="562521"/>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grpSp>
        <p:nvGrpSpPr>
          <p:cNvPr id="23" name="Grúpa 56"/>
          <p:cNvGrpSpPr>
            <a:grpSpLocks noChangeAspect="1"/>
          </p:cNvGrpSpPr>
          <p:nvPr/>
        </p:nvGrpSpPr>
        <p:grpSpPr>
          <a:xfrm>
            <a:off x="172418" y="1288475"/>
            <a:ext cx="8975859" cy="900000"/>
            <a:chOff x="104690" y="557704"/>
            <a:chExt cx="7561782" cy="600305"/>
          </a:xfrm>
          <a:solidFill>
            <a:schemeClr val="accent1">
              <a:lumMod val="50000"/>
            </a:schemeClr>
          </a:solidFill>
        </p:grpSpPr>
        <p:sp>
          <p:nvSpPr>
            <p:cNvPr id="26" name="Rectangle 25"/>
            <p:cNvSpPr>
              <a:spLocks/>
            </p:cNvSpPr>
            <p:nvPr/>
          </p:nvSpPr>
          <p:spPr bwMode="auto">
            <a:xfrm>
              <a:off x="481462" y="608670"/>
              <a:ext cx="7185010" cy="528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Cén t-am </a:t>
              </a:r>
              <a:r>
                <a:rPr lang="en-US" sz="2000" dirty="0" smtClean="0">
                  <a:solidFill>
                    <a:schemeClr val="bg1"/>
                  </a:solidFill>
                  <a:latin typeface="Tw Cen MT" panose="020B0602020104020603" pitchFamily="34" charset="0"/>
                  <a:cs typeface="Arial" panose="020B0604020202020204" pitchFamily="34" charset="0"/>
                </a:rPr>
                <a:t>é </a:t>
              </a:r>
              <a:r>
                <a:rPr lang="ga-IE" sz="2000" dirty="0" smtClean="0">
                  <a:solidFill>
                    <a:schemeClr val="bg1"/>
                  </a:solidFill>
                  <a:latin typeface="Tw Cen MT" panose="020B0602020104020603" pitchFamily="34" charset="0"/>
                  <a:cs typeface="Arial" panose="020B0604020202020204" pitchFamily="34" charset="0"/>
                </a:rPr>
                <a:t>in iarthar na hAstráile nuair </a:t>
              </a:r>
              <a:r>
                <a:rPr lang="en-US" sz="2000" dirty="0" err="1" smtClean="0">
                  <a:solidFill>
                    <a:schemeClr val="bg1"/>
                  </a:solidFill>
                  <a:latin typeface="Tw Cen MT" panose="020B0602020104020603" pitchFamily="34" charset="0"/>
                  <a:cs typeface="Arial" panose="020B0604020202020204" pitchFamily="34" charset="0"/>
                </a:rPr>
                <a:t>atá</a:t>
              </a:r>
              <a:r>
                <a:rPr lang="ga-IE" sz="2000" dirty="0" smtClean="0">
                  <a:solidFill>
                    <a:schemeClr val="bg1"/>
                  </a:solidFill>
                  <a:latin typeface="Tw Cen MT" panose="020B0602020104020603" pitchFamily="34" charset="0"/>
                  <a:cs typeface="Arial" panose="020B0604020202020204" pitchFamily="34" charset="0"/>
                </a:rPr>
                <a:t> sé ina mheán lae in Éirinn?</a:t>
              </a:r>
              <a:endParaRPr lang="ga-IE" sz="2000" dirty="0">
                <a:solidFill>
                  <a:schemeClr val="bg1"/>
                </a:solidFill>
                <a:latin typeface="Tw Cen MT" panose="020B0602020104020603" pitchFamily="34" charset="0"/>
                <a:cs typeface="Arial" panose="020B0604020202020204" pitchFamily="34" charset="0"/>
              </a:endParaRPr>
            </a:p>
          </p:txBody>
        </p:sp>
        <p:sp>
          <p:nvSpPr>
            <p:cNvPr id="27" name="Oval 26"/>
            <p:cNvSpPr>
              <a:spLocks/>
            </p:cNvSpPr>
            <p:nvPr/>
          </p:nvSpPr>
          <p:spPr bwMode="auto">
            <a:xfrm>
              <a:off x="104690" y="557704"/>
              <a:ext cx="722648" cy="60030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
        <p:nvSpPr>
          <p:cNvPr id="60" name="Rectangle 59"/>
          <p:cNvSpPr/>
          <p:nvPr/>
        </p:nvSpPr>
        <p:spPr>
          <a:xfrm>
            <a:off x="6895994" y="5934670"/>
            <a:ext cx="5296005" cy="923330"/>
          </a:xfrm>
          <a:prstGeom prst="rect">
            <a:avLst/>
          </a:prstGeom>
          <a:solidFill>
            <a:schemeClr val="bg1"/>
          </a:solidFill>
          <a:ln>
            <a:solidFill>
              <a:schemeClr val="accent1"/>
            </a:solidFill>
          </a:ln>
        </p:spPr>
        <p:txBody>
          <a:bodyPr wrap="square">
            <a:spAutoFit/>
          </a:bodyPr>
          <a:lstStyle/>
          <a:p>
            <a:r>
              <a:rPr lang="ga-IE" altLang="en-US" dirty="0" smtClean="0">
                <a:latin typeface="Tw Cen MT" panose="020B0602020104020603" pitchFamily="34" charset="0"/>
                <a:ea typeface="Sassoon Infant Rg" pitchFamily="50" charset="0"/>
                <a:cs typeface="Sassoon Infant Rg" pitchFamily="50" charset="0"/>
              </a:rPr>
              <a:t>Cliceáil ar an nasc seo thíos chun féachaint ar léarscáil idirghníomhach a léiríonn criosanna ama an domhain: </a:t>
            </a:r>
            <a:r>
              <a:rPr lang="ga-IE" dirty="0" smtClean="0">
                <a:latin typeface="Tw Cen MT" panose="020B0602020104020603" pitchFamily="34" charset="0"/>
                <a:hlinkClick r:id="rId3"/>
              </a:rPr>
              <a:t>https://www.timeanddate.com/time/map/#!cities=240</a:t>
            </a:r>
            <a:r>
              <a:rPr lang="ga-IE" dirty="0" smtClean="0">
                <a:latin typeface="Tw Cen MT" panose="020B0602020104020603" pitchFamily="34" charset="0"/>
              </a:rPr>
              <a:t> </a:t>
            </a:r>
            <a:endParaRPr lang="ga-IE" dirty="0">
              <a:latin typeface="Tw Cen MT" panose="020B0602020104020603" pitchFamily="34" charset="0"/>
            </a:endParaRPr>
          </a:p>
        </p:txBody>
      </p:sp>
      <p:sp>
        <p:nvSpPr>
          <p:cNvPr id="3" name="TextBox 2"/>
          <p:cNvSpPr txBox="1"/>
          <p:nvPr/>
        </p:nvSpPr>
        <p:spPr>
          <a:xfrm>
            <a:off x="2501900" y="609600"/>
            <a:ext cx="7204730" cy="461665"/>
          </a:xfrm>
          <a:prstGeom prst="rect">
            <a:avLst/>
          </a:prstGeom>
          <a:solidFill>
            <a:schemeClr val="bg1"/>
          </a:solidFill>
          <a:ln>
            <a:solidFill>
              <a:schemeClr val="accent1"/>
            </a:solidFill>
          </a:ln>
        </p:spPr>
        <p:txBody>
          <a:bodyPr wrap="square" rtlCol="0">
            <a:spAutoFit/>
          </a:bodyPr>
          <a:lstStyle/>
          <a:p>
            <a:r>
              <a:rPr lang="ga-IE" sz="2400" dirty="0" smtClean="0">
                <a:latin typeface="Tw Cen MT" panose="020B0602020104020603" pitchFamily="34" charset="0"/>
              </a:rPr>
              <a:t>Féach an léarscáil thíos arís agus freagair na ceisteanna.</a:t>
            </a:r>
            <a:endParaRPr lang="ga-IE" sz="2400" dirty="0">
              <a:latin typeface="Tw Cen MT" panose="020B0602020104020603" pitchFamily="34" charset="0"/>
            </a:endParaRPr>
          </a:p>
        </p:txBody>
      </p:sp>
    </p:spTree>
    <p:extLst>
      <p:ext uri="{BB962C8B-B14F-4D97-AF65-F5344CB8AC3E}">
        <p14:creationId xmlns:p14="http://schemas.microsoft.com/office/powerpoint/2010/main" val="2936586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4"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8"/>
                                        </p:tgtEl>
                                        <p:attrNameLst>
                                          <p:attrName>style.visibility</p:attrName>
                                        </p:attrNameLst>
                                      </p:cBhvr>
                                      <p:to>
                                        <p:strVal val="hidden"/>
                                      </p:to>
                                    </p:set>
                                  </p:childTnLst>
                                </p:cTn>
                              </p:par>
                              <p:par>
                                <p:cTn id="26" presetID="14" presetClass="entr" presetSubtype="1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4" presetClass="entr" presetSubtype="1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9"/>
                                        </p:tgtEl>
                                        <p:attrNameLst>
                                          <p:attrName>style.visibility</p:attrName>
                                        </p:attrNameLst>
                                      </p:cBhvr>
                                      <p:to>
                                        <p:strVal val="hidden"/>
                                      </p:to>
                                    </p:set>
                                  </p:childTnLst>
                                </p:cTn>
                              </p:par>
                              <p:par>
                                <p:cTn id="40" presetID="14" presetClass="entr" presetSubtype="1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4" presetClass="entr" presetSubtype="1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randombar(horizontal)">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39"/>
                                        </p:tgtEl>
                                        <p:attrNameLst>
                                          <p:attrName>style.visibility</p:attrName>
                                        </p:attrNameLst>
                                      </p:cBhvr>
                                      <p:to>
                                        <p:strVal val="hidden"/>
                                      </p:to>
                                    </p:set>
                                  </p:childTnLst>
                                </p:cTn>
                              </p:par>
                              <p:par>
                                <p:cTn id="54" presetID="14" presetClass="entr" presetSubtype="1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randombar(horizontal)">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4" presetClass="entr" presetSubtype="1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randombar(horizontal)">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49"/>
                                        </p:tgtEl>
                                        <p:attrNameLst>
                                          <p:attrName>style.visibility</p:attrName>
                                        </p:attrNameLst>
                                      </p:cBhvr>
                                      <p:to>
                                        <p:strVal val="hidden"/>
                                      </p:to>
                                    </p:set>
                                  </p:childTnLst>
                                </p:cTn>
                              </p:par>
                              <p:par>
                                <p:cTn id="68" presetID="14" presetClass="entr" presetSubtype="1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randombar(horizontal)">
                                      <p:cBhvr>
                                        <p:cTn id="70" dur="500"/>
                                        <p:tgtEl>
                                          <p:spTgt spid="5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anim calcmode="lin" valueType="num">
                                      <p:cBhvr>
                                        <p:cTn id="76" dur="1000" fill="hold"/>
                                        <p:tgtEl>
                                          <p:spTgt spid="60"/>
                                        </p:tgtEl>
                                        <p:attrNameLst>
                                          <p:attrName>ppt_x</p:attrName>
                                        </p:attrNameLst>
                                      </p:cBhvr>
                                      <p:tavLst>
                                        <p:tav tm="0">
                                          <p:val>
                                            <p:strVal val="#ppt_x"/>
                                          </p:val>
                                        </p:tav>
                                        <p:tav tm="100000">
                                          <p:val>
                                            <p:strVal val="#ppt_x"/>
                                          </p:val>
                                        </p:tav>
                                      </p:tavLst>
                                    </p:anim>
                                    <p:anim calcmode="lin" valueType="num">
                                      <p:cBhvr>
                                        <p:cTn id="7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7"/>
          <p:cNvSpPr>
            <a:spLocks/>
          </p:cNvSpPr>
          <p:nvPr/>
        </p:nvSpPr>
        <p:spPr>
          <a:xfrm rot="10800000" flipV="1">
            <a:off x="884448" y="590895"/>
            <a:ext cx="10419674" cy="5654084"/>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sp>
        <p:nvSpPr>
          <p:cNvPr id="2" name="Rounded Rectangle 1"/>
          <p:cNvSpPr/>
          <p:nvPr/>
        </p:nvSpPr>
        <p:spPr>
          <a:xfrm>
            <a:off x="2665285" y="2753923"/>
            <a:ext cx="6858000" cy="1328023"/>
          </a:xfrm>
          <a:prstGeom prst="roundRect">
            <a:avLst/>
          </a:prstGeom>
          <a:solidFill>
            <a:srgbClr val="8A99DB"/>
          </a:solidFill>
        </p:spPr>
        <p:txBody>
          <a:bodyPr wrap="square">
            <a:spAutoFit/>
          </a:bodyPr>
          <a:lstStyle/>
          <a:p>
            <a:r>
              <a:rPr lang="ga-IE" altLang="en-US" sz="2400" dirty="0" smtClean="0">
                <a:latin typeface="Tw Cen MT" panose="020B0602020104020603" pitchFamily="34" charset="0"/>
                <a:ea typeface="Sassoon Infant Rg" pitchFamily="50" charset="0"/>
                <a:cs typeface="Sassoon Infant Rg" pitchFamily="50" charset="0"/>
              </a:rPr>
              <a:t>Bain triail as an ngníomhaíocht ag an nasc seo thíos: </a:t>
            </a:r>
          </a:p>
          <a:p>
            <a:r>
              <a:rPr lang="ga-IE" sz="2400" dirty="0" smtClean="0">
                <a:latin typeface="Tw Cen MT" panose="020B0602020104020603" pitchFamily="34" charset="0"/>
                <a:hlinkClick r:id="rId3"/>
              </a:rPr>
              <a:t>https://www.nationalgeographic.org/media/understanding-time-zones/</a:t>
            </a:r>
            <a:endParaRPr lang="ga-IE" sz="2400" dirty="0">
              <a:latin typeface="Tw Cen MT" panose="020B0602020104020603" pitchFamily="34" charset="0"/>
            </a:endParaRPr>
          </a:p>
        </p:txBody>
      </p:sp>
    </p:spTree>
    <p:extLst>
      <p:ext uri="{BB962C8B-B14F-4D97-AF65-F5344CB8AC3E}">
        <p14:creationId xmlns:p14="http://schemas.microsoft.com/office/powerpoint/2010/main" val="520950526"/>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7"/>
          <p:cNvSpPr>
            <a:spLocks/>
          </p:cNvSpPr>
          <p:nvPr/>
        </p:nvSpPr>
        <p:spPr>
          <a:xfrm rot="10800000" flipV="1">
            <a:off x="884448" y="590895"/>
            <a:ext cx="10419674" cy="5654084"/>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sp>
        <p:nvSpPr>
          <p:cNvPr id="6" name="TextBox 6"/>
          <p:cNvSpPr txBox="1">
            <a:spLocks noChangeArrowheads="1"/>
          </p:cNvSpPr>
          <p:nvPr/>
        </p:nvSpPr>
        <p:spPr bwMode="auto">
          <a:xfrm>
            <a:off x="1849122" y="934494"/>
            <a:ext cx="8722377" cy="2554545"/>
          </a:xfrm>
          <a:prstGeom prst="rect">
            <a:avLst/>
          </a:prstGeom>
          <a:noFill/>
          <a:ln w="9525">
            <a:noFill/>
            <a:miter lim="800000"/>
            <a:headEnd/>
            <a:tailEnd/>
          </a:ln>
        </p:spPr>
        <p:txBody>
          <a:bodyPr wrap="square">
            <a:spAutoFit/>
          </a:bodyPr>
          <a:lstStyle/>
          <a:p>
            <a:r>
              <a:rPr lang="en-IE" sz="1600" b="1" dirty="0" err="1" smtClean="0">
                <a:solidFill>
                  <a:srgbClr val="000000"/>
                </a:solidFill>
                <a:latin typeface="Tw Cen MT" panose="020B0602020104020603" pitchFamily="34" charset="0"/>
                <a:cs typeface="Times New Roman" pitchFamily="18" charset="0"/>
              </a:rPr>
              <a:t>Ealaín</a:t>
            </a:r>
            <a:r>
              <a:rPr lang="ga-IE" sz="1600" b="1" dirty="0" smtClean="0">
                <a:solidFill>
                  <a:srgbClr val="000000"/>
                </a:solidFill>
                <a:latin typeface="Tw Cen MT" panose="020B0602020104020603" pitchFamily="34" charset="0"/>
                <a:cs typeface="Times New Roman" pitchFamily="18" charset="0"/>
              </a:rPr>
              <a:t>:</a:t>
            </a:r>
            <a:r>
              <a:rPr lang="en-IE" sz="1600" b="1" dirty="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Christine Warner</a:t>
            </a:r>
            <a:endParaRPr lang="en-IE" sz="1600" b="1" dirty="0" smtClean="0">
              <a:solidFill>
                <a:srgbClr val="000000"/>
              </a:solidFill>
              <a:latin typeface="Tw Cen MT" panose="020B0602020104020603" pitchFamily="34" charset="0"/>
              <a:cs typeface="Times New Roman" pitchFamily="18" charset="0"/>
            </a:endParaRPr>
          </a:p>
          <a:p>
            <a:r>
              <a:rPr lang="ga-IE" sz="1600" b="1" dirty="0" smtClean="0">
                <a:solidFill>
                  <a:srgbClr val="000000"/>
                </a:solidFill>
                <a:latin typeface="Tw Cen MT" panose="020B0602020104020603" pitchFamily="34" charset="0"/>
                <a:cs typeface="Times New Roman" pitchFamily="18" charset="0"/>
              </a:rPr>
              <a:t>Íomhánna</a:t>
            </a:r>
            <a:r>
              <a:rPr lang="en-IE" sz="1600" b="1" dirty="0" smtClean="0">
                <a:solidFill>
                  <a:srgbClr val="000000"/>
                </a:solidFill>
                <a:latin typeface="Tw Cen MT" panose="020B0602020104020603" pitchFamily="34" charset="0"/>
                <a:cs typeface="Times New Roman" pitchFamily="18" charset="0"/>
              </a:rPr>
              <a:t> </a:t>
            </a:r>
            <a:r>
              <a:rPr lang="en-IE" sz="1600" b="1" dirty="0" err="1" smtClean="0">
                <a:solidFill>
                  <a:srgbClr val="000000"/>
                </a:solidFill>
                <a:latin typeface="Tw Cen MT" panose="020B0602020104020603" pitchFamily="34" charset="0"/>
                <a:cs typeface="Times New Roman" pitchFamily="18" charset="0"/>
              </a:rPr>
              <a:t>eile</a:t>
            </a:r>
            <a:r>
              <a:rPr lang="ga-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Shutterstock</a:t>
            </a:r>
          </a:p>
          <a:p>
            <a:endParaRPr lang="ga-IE" sz="1600" dirty="0" smtClean="0">
              <a:solidFill>
                <a:srgbClr val="000000"/>
              </a:solidFill>
              <a:latin typeface="Tw Cen MT" panose="020B0602020104020603" pitchFamily="34" charset="0"/>
              <a:cs typeface="Times New Roman" pitchFamily="18" charset="0"/>
            </a:endParaRPr>
          </a:p>
          <a:p>
            <a:r>
              <a:rPr lang="ga-IE" sz="1600" dirty="0" smtClean="0">
                <a:solidFill>
                  <a:srgbClr val="000000"/>
                </a:solidFill>
                <a:latin typeface="Tw Cen MT" panose="020B0602020104020603" pitchFamily="34" charset="0"/>
                <a:cs typeface="Times New Roman" pitchFamily="18" charset="0"/>
              </a:rPr>
              <a:t>Rinneadh </a:t>
            </a:r>
            <a:r>
              <a:rPr lang="ga-IE" sz="1600" dirty="0">
                <a:solidFill>
                  <a:srgbClr val="000000"/>
                </a:solidFill>
                <a:latin typeface="Tw Cen MT" panose="020B0602020104020603" pitchFamily="34" charset="0"/>
                <a:cs typeface="Times New Roman" pitchFamily="18" charset="0"/>
              </a:rPr>
              <a:t>gach iarracht teacht ar úinéir an chóipchirt i gcás na n‑íomhánna atá ar na sleamhnáin seo.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Má </a:t>
            </a:r>
            <a:r>
              <a:rPr lang="ga-IE" sz="1600" dirty="0">
                <a:solidFill>
                  <a:srgbClr val="000000"/>
                </a:solidFill>
                <a:latin typeface="Tw Cen MT" panose="020B0602020104020603" pitchFamily="34" charset="0"/>
                <a:cs typeface="Times New Roman" pitchFamily="18" charset="0"/>
              </a:rPr>
              <a:t>rinneadh fail</a:t>
            </a:r>
            <a:r>
              <a:rPr lang="en-GB" sz="1600" dirty="0">
                <a:solidFill>
                  <a:srgbClr val="000000"/>
                </a:solidFill>
                <a:latin typeface="Tw Cen MT" panose="020B0602020104020603" pitchFamily="34" charset="0"/>
                <a:cs typeface="Times New Roman" pitchFamily="18" charset="0"/>
              </a:rPr>
              <a:t>l</a:t>
            </a:r>
            <a:r>
              <a:rPr lang="ga-IE" sz="1600" dirty="0">
                <a:solidFill>
                  <a:srgbClr val="000000"/>
                </a:solidFill>
                <a:latin typeface="Tw Cen MT" panose="020B0602020104020603" pitchFamily="34" charset="0"/>
                <a:cs typeface="Times New Roman" pitchFamily="18" charset="0"/>
              </a:rPr>
              <a:t>í ar aon bhealach</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ó thaobh cóipchirt de ba cheart d’úinéir an chóipchirt teagmháil</a:t>
            </a:r>
            <a:r>
              <a:rPr lang="en-IE" sz="1600" dirty="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a </a:t>
            </a:r>
            <a:r>
              <a:rPr lang="ga-IE" sz="1600" dirty="0">
                <a:solidFill>
                  <a:srgbClr val="000000"/>
                </a:solidFill>
                <a:latin typeface="Tw Cen MT" panose="020B0602020104020603" pitchFamily="34" charset="0"/>
                <a:cs typeface="Times New Roman" pitchFamily="18" charset="0"/>
              </a:rPr>
              <a:t>dhéanamh leis na foilsitheoirí.</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a:t>
            </a:r>
            <a:r>
              <a:rPr lang="ga-IE" sz="1600" dirty="0" smtClean="0">
                <a:solidFill>
                  <a:srgbClr val="000000"/>
                </a:solidFill>
                <a:latin typeface="Tw Cen MT" panose="020B0602020104020603" pitchFamily="34" charset="0"/>
                <a:cs typeface="Times New Roman" pitchFamily="18" charset="0"/>
              </a:rPr>
              <a:t>20</a:t>
            </a:r>
            <a:r>
              <a:rPr lang="en-US" sz="1600" dirty="0" smtClean="0">
                <a:solidFill>
                  <a:srgbClr val="000000"/>
                </a:solidFill>
                <a:latin typeface="Tw Cen MT" panose="020B0602020104020603" pitchFamily="34" charset="0"/>
                <a:cs typeface="Times New Roman" pitchFamily="18" charset="0"/>
              </a:rPr>
              <a:t>20</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a:t>
            </a:r>
            <a:r>
              <a:rPr lang="en-IE" sz="1600" dirty="0" err="1" smtClean="0">
                <a:solidFill>
                  <a:srgbClr val="000000"/>
                </a:solidFill>
                <a:latin typeface="Tw Cen MT" panose="020B0602020104020603" pitchFamily="34" charset="0"/>
                <a:cs typeface="Times New Roman" pitchFamily="18" charset="0"/>
              </a:rPr>
              <a:t>Foras</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na</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Gaeilge</a:t>
            </a:r>
            <a:r>
              <a:rPr lang="en-IE" sz="1600" dirty="0" smtClean="0">
                <a:solidFill>
                  <a:srgbClr val="000000"/>
                </a:solidFill>
                <a:latin typeface="Tw Cen MT" panose="020B0602020104020603" pitchFamily="34" charset="0"/>
                <a:cs typeface="Times New Roman" pitchFamily="18" charset="0"/>
              </a:rPr>
              <a:t>, 63</a:t>
            </a:r>
            <a:r>
              <a:rPr lang="ga-IE" sz="1600" dirty="0">
                <a:solidFill>
                  <a:srgbClr val="000000"/>
                </a:solidFill>
                <a:latin typeface="Tw Cen MT" panose="020B0602020104020603" pitchFamily="34" charset="0"/>
                <a:cs typeface="Times New Roman" pitchFamily="18" charset="0"/>
              </a:rPr>
              <a:t>-</a:t>
            </a:r>
            <a:r>
              <a:rPr lang="en-IE" sz="1600" dirty="0">
                <a:solidFill>
                  <a:srgbClr val="000000"/>
                </a:solidFill>
                <a:latin typeface="Tw Cen MT" panose="020B0602020104020603" pitchFamily="34" charset="0"/>
                <a:cs typeface="Times New Roman" pitchFamily="18" charset="0"/>
              </a:rPr>
              <a:t>66</a:t>
            </a:r>
            <a:r>
              <a:rPr lang="ga-IE" sz="1600" dirty="0">
                <a:solidFill>
                  <a:srgbClr val="000000"/>
                </a:solidFill>
                <a:latin typeface="Tw Cen MT" panose="020B0602020104020603" pitchFamily="34" charset="0"/>
                <a:cs typeface="Times New Roman" pitchFamily="18" charset="0"/>
              </a:rPr>
              <a:t> </a:t>
            </a:r>
            <a:r>
              <a:rPr lang="en-IE" sz="1600" dirty="0">
                <a:solidFill>
                  <a:srgbClr val="000000"/>
                </a:solidFill>
                <a:latin typeface="Tw Cen MT" panose="020B0602020104020603" pitchFamily="34" charset="0"/>
                <a:cs typeface="Times New Roman" pitchFamily="18" charset="0"/>
              </a:rPr>
              <a:t>Sráid Amiens</a:t>
            </a:r>
            <a:r>
              <a:rPr lang="ga-IE" sz="1600" dirty="0">
                <a:solidFill>
                  <a:srgbClr val="000000"/>
                </a:solidFill>
                <a:latin typeface="Tw Cen MT" panose="020B0602020104020603" pitchFamily="34" charset="0"/>
                <a:cs typeface="Times New Roman" pitchFamily="18" charset="0"/>
              </a:rPr>
              <a:t>, Baile Átha Cliath 1 </a:t>
            </a:r>
            <a:endParaRPr lang="en-IE" sz="1600" dirty="0">
              <a:solidFill>
                <a:prstClr val="black"/>
              </a:solidFill>
              <a:latin typeface="Comic Sans MS" pitchFamily="66" charset="0"/>
            </a:endParaRPr>
          </a:p>
        </p:txBody>
      </p:sp>
    </p:spTree>
    <p:extLst>
      <p:ext uri="{BB962C8B-B14F-4D97-AF65-F5344CB8AC3E}">
        <p14:creationId xmlns:p14="http://schemas.microsoft.com/office/powerpoint/2010/main" val="3323908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7"/>
          <p:cNvSpPr>
            <a:spLocks/>
          </p:cNvSpPr>
          <p:nvPr/>
        </p:nvSpPr>
        <p:spPr>
          <a:xfrm rot="10800000" flipV="1">
            <a:off x="884448" y="590895"/>
            <a:ext cx="10419674" cy="5654084"/>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pic>
        <p:nvPicPr>
          <p:cNvPr id="4" name="Picture 4"/>
          <p:cNvPicPr>
            <a:picLocks noChangeAspect="1" noChangeArrowheads="1"/>
          </p:cNvPicPr>
          <p:nvPr/>
        </p:nvPicPr>
        <p:blipFill>
          <a:blip r:embed="rId2"/>
          <a:srcRect/>
          <a:stretch>
            <a:fillRect/>
          </a:stretch>
        </p:blipFill>
        <p:spPr bwMode="auto">
          <a:xfrm>
            <a:off x="4494820"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1030614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7"/>
          <p:cNvSpPr>
            <a:spLocks/>
          </p:cNvSpPr>
          <p:nvPr/>
        </p:nvSpPr>
        <p:spPr>
          <a:xfrm rot="10800000" flipV="1">
            <a:off x="695999" y="343709"/>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sz="2400" dirty="0">
              <a:solidFill>
                <a:schemeClr val="tx1"/>
              </a:solidFill>
            </a:endParaRPr>
          </a:p>
        </p:txBody>
      </p:sp>
      <p:sp>
        <p:nvSpPr>
          <p:cNvPr id="17" name="TextBox 16"/>
          <p:cNvSpPr txBox="1">
            <a:spLocks noChangeArrowheads="1"/>
          </p:cNvSpPr>
          <p:nvPr/>
        </p:nvSpPr>
        <p:spPr bwMode="auto">
          <a:xfrm>
            <a:off x="880092" y="3157588"/>
            <a:ext cx="5258008" cy="1938992"/>
          </a:xfrm>
          <a:prstGeom prst="rect">
            <a:avLst/>
          </a:prstGeom>
          <a:noFill/>
          <a:ln w="9525">
            <a:noFill/>
            <a:miter lim="800000"/>
            <a:headEnd/>
            <a:tailEnd/>
          </a:ln>
        </p:spPr>
        <p:txBody>
          <a:bodyPr wrap="square">
            <a:spAutoFit/>
          </a:bodyPr>
          <a:lstStyle/>
          <a:p>
            <a:r>
              <a:rPr lang="ga-IE" sz="2400" dirty="0" smtClean="0">
                <a:latin typeface="Tw Cen MT" panose="020B0602020104020603" pitchFamily="34" charset="0"/>
              </a:rPr>
              <a:t>Cliceáil ar an nasc seo thíos chun féachaint cad é an t-am atá ann</a:t>
            </a:r>
            <a:r>
              <a:rPr lang="en-US" sz="2400" dirty="0" smtClean="0">
                <a:latin typeface="Tw Cen MT" panose="020B0602020104020603" pitchFamily="34" charset="0"/>
              </a:rPr>
              <a:t> </a:t>
            </a:r>
            <a:r>
              <a:rPr lang="ga-IE" sz="2400" dirty="0" smtClean="0">
                <a:latin typeface="Tw Cen MT" panose="020B0602020104020603" pitchFamily="34" charset="0"/>
              </a:rPr>
              <a:t>faoi láthair in áiteanna éagsúla ar fud an domhain: </a:t>
            </a:r>
            <a:r>
              <a:rPr lang="ga-IE" sz="2400" dirty="0" smtClean="0">
                <a:latin typeface="Tw Cen MT" panose="020B0602020104020603" pitchFamily="34" charset="0"/>
                <a:hlinkClick r:id="rId3"/>
              </a:rPr>
              <a:t>https://24timezones.com/#/map</a:t>
            </a:r>
            <a:r>
              <a:rPr lang="ga-IE" sz="2400" dirty="0" smtClean="0">
                <a:latin typeface="Tw Cen MT" panose="020B0602020104020603" pitchFamily="34" charset="0"/>
              </a:rPr>
              <a:t>.</a:t>
            </a:r>
            <a:endParaRPr lang="ga-IE" sz="2400" dirty="0">
              <a:latin typeface="Tw Cen MT" panose="020B0602020104020603" pitchFamily="34" charset="0"/>
            </a:endParaRP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27164" y="1582109"/>
            <a:ext cx="4561951" cy="34214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a:spLocks noChangeArrowheads="1"/>
          </p:cNvSpPr>
          <p:nvPr/>
        </p:nvSpPr>
        <p:spPr bwMode="auto">
          <a:xfrm>
            <a:off x="880092" y="1582109"/>
            <a:ext cx="5433622" cy="1569660"/>
          </a:xfrm>
          <a:prstGeom prst="rect">
            <a:avLst/>
          </a:prstGeom>
          <a:noFill/>
          <a:ln w="9525">
            <a:noFill/>
            <a:miter lim="800000"/>
            <a:headEnd/>
            <a:tailEnd/>
          </a:ln>
        </p:spPr>
        <p:txBody>
          <a:bodyPr wrap="square">
            <a:spAutoFit/>
          </a:bodyPr>
          <a:lstStyle/>
          <a:p>
            <a:r>
              <a:rPr lang="ga-IE" sz="2400" dirty="0" smtClean="0">
                <a:latin typeface="Tw Cen MT" panose="020B0602020104020603" pitchFamily="34" charset="0"/>
              </a:rPr>
              <a:t>Má tá sé 8 </a:t>
            </a:r>
            <a:r>
              <a:rPr lang="ga-IE" sz="2400" dirty="0" err="1" smtClean="0">
                <a:latin typeface="Tw Cen MT" panose="020B0602020104020603" pitchFamily="34" charset="0"/>
              </a:rPr>
              <a:t>a.m</a:t>
            </a:r>
            <a:r>
              <a:rPr lang="ga-IE" sz="2400" dirty="0" smtClean="0">
                <a:latin typeface="Tw Cen MT" panose="020B0602020104020603" pitchFamily="34" charset="0"/>
              </a:rPr>
              <a:t>. </a:t>
            </a:r>
            <a:r>
              <a:rPr lang="en-US" sz="2400" dirty="0" err="1" smtClean="0">
                <a:latin typeface="Tw Cen MT" panose="020B0602020104020603" pitchFamily="34" charset="0"/>
              </a:rPr>
              <a:t>i</a:t>
            </a:r>
            <a:r>
              <a:rPr lang="en-US" sz="2400" dirty="0" smtClean="0">
                <a:latin typeface="Tw Cen MT" panose="020B0602020104020603" pitchFamily="34" charset="0"/>
              </a:rPr>
              <a:t> </a:t>
            </a:r>
            <a:r>
              <a:rPr lang="en-US" sz="2400" dirty="0" err="1" smtClean="0">
                <a:latin typeface="Tw Cen MT" panose="020B0602020104020603" pitchFamily="34" charset="0"/>
              </a:rPr>
              <a:t>mBaile</a:t>
            </a:r>
            <a:r>
              <a:rPr lang="en-US" sz="2400" dirty="0" smtClean="0">
                <a:latin typeface="Tw Cen MT" panose="020B0602020104020603" pitchFamily="34" charset="0"/>
              </a:rPr>
              <a:t> </a:t>
            </a:r>
            <a:r>
              <a:rPr lang="en-US" sz="2400" dirty="0" err="1" smtClean="0">
                <a:latin typeface="Tw Cen MT" panose="020B0602020104020603" pitchFamily="34" charset="0"/>
              </a:rPr>
              <a:t>Átha</a:t>
            </a:r>
            <a:r>
              <a:rPr lang="en-US" sz="2400" dirty="0" smtClean="0">
                <a:latin typeface="Tw Cen MT" panose="020B0602020104020603" pitchFamily="34" charset="0"/>
              </a:rPr>
              <a:t> </a:t>
            </a:r>
            <a:r>
              <a:rPr lang="en-US" sz="2400" dirty="0" err="1" smtClean="0">
                <a:latin typeface="Tw Cen MT" panose="020B0602020104020603" pitchFamily="34" charset="0"/>
              </a:rPr>
              <a:t>Cliath</a:t>
            </a:r>
            <a:r>
              <a:rPr lang="ga-IE" sz="2400" dirty="0" smtClean="0">
                <a:latin typeface="Tw Cen MT" panose="020B0602020104020603" pitchFamily="34" charset="0"/>
              </a:rPr>
              <a:t>, </a:t>
            </a:r>
            <a:r>
              <a:rPr lang="en-US" sz="2400" dirty="0" smtClean="0">
                <a:latin typeface="Tw Cen MT" panose="020B0602020104020603" pitchFamily="34" charset="0"/>
              </a:rPr>
              <a:t/>
            </a:r>
            <a:br>
              <a:rPr lang="en-US" sz="2400" dirty="0" smtClean="0">
                <a:latin typeface="Tw Cen MT" panose="020B0602020104020603" pitchFamily="34" charset="0"/>
              </a:rPr>
            </a:br>
            <a:r>
              <a:rPr lang="en-US" sz="2400" dirty="0" err="1" smtClean="0">
                <a:latin typeface="Tw Cen MT" panose="020B0602020104020603" pitchFamily="34" charset="0"/>
              </a:rPr>
              <a:t>tá</a:t>
            </a:r>
            <a:r>
              <a:rPr lang="en-US" sz="2400" dirty="0" smtClean="0">
                <a:latin typeface="Tw Cen MT" panose="020B0602020104020603" pitchFamily="34" charset="0"/>
              </a:rPr>
              <a:t> </a:t>
            </a:r>
            <a:r>
              <a:rPr lang="ga-IE" sz="2400" dirty="0" smtClean="0">
                <a:latin typeface="Tw Cen MT" panose="020B0602020104020603" pitchFamily="34" charset="0"/>
              </a:rPr>
              <a:t>sé 3 </a:t>
            </a:r>
            <a:r>
              <a:rPr lang="ga-IE" sz="2400" dirty="0" err="1" smtClean="0">
                <a:latin typeface="Tw Cen MT" panose="020B0602020104020603" pitchFamily="34" charset="0"/>
              </a:rPr>
              <a:t>a.m</a:t>
            </a:r>
            <a:r>
              <a:rPr lang="ga-IE" sz="2400" dirty="0" smtClean="0">
                <a:latin typeface="Tw Cen MT" panose="020B0602020104020603" pitchFamily="34" charset="0"/>
              </a:rPr>
              <a:t>. i Nua-Eabhrac agus </a:t>
            </a:r>
            <a:r>
              <a:rPr lang="en-US" sz="2400" dirty="0" smtClean="0">
                <a:latin typeface="Tw Cen MT" panose="020B0602020104020603" pitchFamily="34" charset="0"/>
              </a:rPr>
              <a:t>9</a:t>
            </a:r>
            <a:r>
              <a:rPr lang="ga-IE" sz="2400" dirty="0" smtClean="0">
                <a:latin typeface="Tw Cen MT" panose="020B0602020104020603" pitchFamily="34" charset="0"/>
              </a:rPr>
              <a:t> </a:t>
            </a:r>
            <a:r>
              <a:rPr lang="ga-IE" sz="2400" dirty="0" err="1" smtClean="0">
                <a:latin typeface="Tw Cen MT" panose="020B0602020104020603" pitchFamily="34" charset="0"/>
              </a:rPr>
              <a:t>a.m</a:t>
            </a:r>
            <a:r>
              <a:rPr lang="ga-IE" sz="2400" dirty="0" smtClean="0">
                <a:latin typeface="Tw Cen MT" panose="020B0602020104020603" pitchFamily="34" charset="0"/>
              </a:rPr>
              <a:t>. </a:t>
            </a:r>
            <a:r>
              <a:rPr lang="en-US" sz="2400" smtClean="0">
                <a:latin typeface="Tw Cen MT" panose="020B0602020104020603" pitchFamily="34" charset="0"/>
              </a:rPr>
              <a:t/>
            </a:r>
            <a:br>
              <a:rPr lang="en-US" sz="2400" smtClean="0">
                <a:latin typeface="Tw Cen MT" panose="020B0602020104020603" pitchFamily="34" charset="0"/>
              </a:rPr>
            </a:br>
            <a:r>
              <a:rPr lang="en-US" sz="2400" smtClean="0">
                <a:latin typeface="Tw Cen MT" panose="020B0602020104020603" pitchFamily="34" charset="0"/>
              </a:rPr>
              <a:t>i</a:t>
            </a:r>
            <a:r>
              <a:rPr lang="en-US" sz="2400" dirty="0" smtClean="0">
                <a:latin typeface="Tw Cen MT" panose="020B0602020104020603" pitchFamily="34" charset="0"/>
              </a:rPr>
              <a:t> </a:t>
            </a:r>
            <a:r>
              <a:rPr lang="en-US" sz="2400" dirty="0" err="1" smtClean="0">
                <a:latin typeface="Tw Cen MT" panose="020B0602020104020603" pitchFamily="34" charset="0"/>
              </a:rPr>
              <a:t>mBeirlín</a:t>
            </a:r>
            <a:r>
              <a:rPr lang="ga-IE" sz="2400" dirty="0" smtClean="0">
                <a:latin typeface="Tw Cen MT" panose="020B0602020104020603" pitchFamily="34" charset="0"/>
              </a:rPr>
              <a:t>. Deirtear go bhfuil na háiteanna sin i g</a:t>
            </a:r>
            <a:r>
              <a:rPr lang="ga-IE" sz="2400" b="1" dirty="0" smtClean="0">
                <a:latin typeface="Tw Cen MT" panose="020B0602020104020603" pitchFamily="34" charset="0"/>
              </a:rPr>
              <a:t>criosanna ama </a:t>
            </a:r>
            <a:r>
              <a:rPr lang="ga-IE" sz="2400" dirty="0" smtClean="0">
                <a:latin typeface="Tw Cen MT" panose="020B0602020104020603" pitchFamily="34" charset="0"/>
              </a:rPr>
              <a:t>éagsúla.</a:t>
            </a:r>
            <a:endParaRPr lang="ga-IE" sz="2400" dirty="0">
              <a:latin typeface="Tw Cen MT" panose="020B0602020104020603" pitchFamily="34" charset="0"/>
            </a:endParaRPr>
          </a:p>
        </p:txBody>
      </p:sp>
    </p:spTree>
    <p:extLst>
      <p:ext uri="{BB962C8B-B14F-4D97-AF65-F5344CB8AC3E}">
        <p14:creationId xmlns:p14="http://schemas.microsoft.com/office/powerpoint/2010/main" val="1749354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7"/>
          <p:cNvSpPr>
            <a:spLocks/>
          </p:cNvSpPr>
          <p:nvPr/>
        </p:nvSpPr>
        <p:spPr>
          <a:xfrm rot="10800000" flipV="1">
            <a:off x="695999" y="343709"/>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sp>
        <p:nvSpPr>
          <p:cNvPr id="5" name="TextBox 4"/>
          <p:cNvSpPr txBox="1">
            <a:spLocks noChangeArrowheads="1"/>
          </p:cNvSpPr>
          <p:nvPr/>
        </p:nvSpPr>
        <p:spPr bwMode="auto">
          <a:xfrm>
            <a:off x="1188200" y="591838"/>
            <a:ext cx="4673593" cy="2308324"/>
          </a:xfrm>
          <a:prstGeom prst="rect">
            <a:avLst/>
          </a:prstGeom>
          <a:noFill/>
          <a:ln w="9525">
            <a:noFill/>
            <a:miter lim="800000"/>
            <a:headEnd/>
            <a:tailEnd/>
          </a:ln>
        </p:spPr>
        <p:txBody>
          <a:bodyPr wrap="square">
            <a:spAutoFit/>
          </a:bodyPr>
          <a:lstStyle/>
          <a:p>
            <a:r>
              <a:rPr lang="ga-IE" sz="2400" dirty="0" smtClean="0">
                <a:latin typeface="Tw Cen MT" panose="020B0602020104020603" pitchFamily="34" charset="0"/>
              </a:rPr>
              <a:t>An bhfuil sé ina lá nó ina oíche faoi láthair? Braitheann freagra na ceiste sin ar an áit a bhfuil tú ar domhan. Nuair a bhíonn sé ina lá anseo in Éirinn, bíonn sé ina oíche in áiteanna eile ar domhan. Cén fáth, meas tú?</a:t>
            </a:r>
            <a:endParaRPr lang="ga-IE" dirty="0">
              <a:latin typeface="Tw Cen MT" panose="020B0602020104020603" pitchFamily="34" charset="0"/>
            </a:endParaRPr>
          </a:p>
        </p:txBody>
      </p:sp>
      <p:pic>
        <p:nvPicPr>
          <p:cNvPr id="1843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 b="24047"/>
          <a:stretch/>
        </p:blipFill>
        <p:spPr bwMode="auto">
          <a:xfrm>
            <a:off x="6736443" y="684000"/>
            <a:ext cx="3766456" cy="21240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3636" y="2967713"/>
            <a:ext cx="4673593" cy="30939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0000" l="1478" r="96552">
                        <a14:foregroundMark x1="82759" y1="51000" x2="97044" y2="39600"/>
                        <a14:foregroundMark x1="54187" y1="47000" x2="49754" y2="41800"/>
                        <a14:foregroundMark x1="18719" y1="57600" x2="1478" y2="58600"/>
                        <a14:foregroundMark x1="42365" y1="43800" x2="45813" y2="0"/>
                        <a14:foregroundMark x1="72906" y1="19800" x2="72906" y2="17600"/>
                      </a14:backgroundRemoval>
                    </a14:imgEffect>
                  </a14:imgLayer>
                </a14:imgProps>
              </a:ext>
              <a:ext uri="{28A0092B-C50C-407E-A947-70E740481C1C}">
                <a14:useLocalDpi xmlns:a14="http://schemas.microsoft.com/office/drawing/2010/main" val="0"/>
              </a:ext>
            </a:extLst>
          </a:blip>
          <a:stretch>
            <a:fillRect/>
          </a:stretch>
        </p:blipFill>
        <p:spPr bwMode="auto">
          <a:xfrm rot="21055676" flipH="1">
            <a:off x="9614700" y="2573567"/>
            <a:ext cx="2480636" cy="604591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6324600" y="2952572"/>
            <a:ext cx="3048000" cy="1561509"/>
          </a:xfrm>
          <a:prstGeom prst="wedgeRoundRectCallout">
            <a:avLst>
              <a:gd name="adj1" fmla="val 83334"/>
              <a:gd name="adj2" fmla="val 6412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400" dirty="0">
                <a:solidFill>
                  <a:schemeClr val="tx1"/>
                </a:solidFill>
                <a:latin typeface="Tw Cen MT" panose="020B0602020104020603" pitchFamily="34" charset="0"/>
              </a:rPr>
              <a:t>Féachaimis ar </a:t>
            </a:r>
            <a:r>
              <a:rPr lang="ga-IE" sz="2400" dirty="0" smtClean="0">
                <a:solidFill>
                  <a:schemeClr val="tx1"/>
                </a:solidFill>
                <a:latin typeface="Tw Cen MT" panose="020B0602020104020603" pitchFamily="34" charset="0"/>
              </a:rPr>
              <a:t>ghluaiseacht </a:t>
            </a:r>
            <a:r>
              <a:rPr lang="ga-IE" sz="2400" dirty="0">
                <a:solidFill>
                  <a:schemeClr val="tx1"/>
                </a:solidFill>
                <a:latin typeface="Tw Cen MT" panose="020B0602020104020603" pitchFamily="34" charset="0"/>
              </a:rPr>
              <a:t>an domhain chun an cheist sin a fhreagairt. </a:t>
            </a:r>
          </a:p>
        </p:txBody>
      </p:sp>
    </p:spTree>
    <p:extLst>
      <p:ext uri="{BB962C8B-B14F-4D97-AF65-F5344CB8AC3E}">
        <p14:creationId xmlns:p14="http://schemas.microsoft.com/office/powerpoint/2010/main" val="32978426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7"/>
          <p:cNvSpPr>
            <a:spLocks/>
          </p:cNvSpPr>
          <p:nvPr/>
        </p:nvSpPr>
        <p:spPr>
          <a:xfrm rot="10800000" flipV="1">
            <a:off x="695999" y="343709"/>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sp>
        <p:nvSpPr>
          <p:cNvPr id="5" name="TextBox 4"/>
          <p:cNvSpPr txBox="1">
            <a:spLocks noChangeArrowheads="1"/>
          </p:cNvSpPr>
          <p:nvPr/>
        </p:nvSpPr>
        <p:spPr bwMode="auto">
          <a:xfrm>
            <a:off x="6336563" y="726070"/>
            <a:ext cx="4874259" cy="1569660"/>
          </a:xfrm>
          <a:prstGeom prst="rect">
            <a:avLst/>
          </a:prstGeom>
          <a:noFill/>
          <a:ln w="9525">
            <a:noFill/>
            <a:miter lim="800000"/>
            <a:headEnd/>
            <a:tailEnd/>
          </a:ln>
        </p:spPr>
        <p:txBody>
          <a:bodyPr wrap="square">
            <a:spAutoFit/>
          </a:bodyPr>
          <a:lstStyle/>
          <a:p>
            <a:r>
              <a:rPr lang="ga-IE" sz="2400" dirty="0">
                <a:latin typeface="Tw Cen MT" panose="020B0602020104020603" pitchFamily="34" charset="0"/>
              </a:rPr>
              <a:t>Bíonn an domhan ag síorchasadh ar </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a </a:t>
            </a:r>
            <a:r>
              <a:rPr lang="ga-IE" sz="2400" dirty="0">
                <a:latin typeface="Tw Cen MT" panose="020B0602020104020603" pitchFamily="34" charset="0"/>
              </a:rPr>
              <a:t>ais. Ceithre uair an chloig is </a:t>
            </a:r>
            <a:r>
              <a:rPr lang="en-GB" sz="2400" dirty="0">
                <a:latin typeface="Tw Cen MT" panose="020B0602020104020603" pitchFamily="34" charset="0"/>
              </a:rPr>
              <a:t>fiche</a:t>
            </a:r>
            <a:r>
              <a:rPr lang="ga-IE" sz="2400" dirty="0">
                <a:latin typeface="Tw Cen MT" panose="020B0602020104020603" pitchFamily="34" charset="0"/>
              </a:rPr>
              <a:t> </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a </a:t>
            </a:r>
            <a:r>
              <a:rPr lang="ga-IE" sz="2400" dirty="0">
                <a:latin typeface="Tw Cen MT" panose="020B0602020104020603" pitchFamily="34" charset="0"/>
              </a:rPr>
              <a:t>thógann sé ar an domhan casadh iomlán amháin a dhéanamh.</a:t>
            </a:r>
            <a:endParaRPr lang="ga-IE" dirty="0">
              <a:latin typeface="Tw Cen MT" panose="020B0602020104020603" pitchFamily="34" charset="0"/>
            </a:endParaRPr>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6313" y="726070"/>
            <a:ext cx="5355274" cy="5355274"/>
          </a:xfrm>
          <a:prstGeom prst="rect">
            <a:avLst/>
          </a:prstGeom>
          <a:ln>
            <a:noFill/>
          </a:ln>
          <a:effectLst>
            <a:softEdge rad="112500"/>
          </a:effectLst>
        </p:spPr>
      </p:pic>
      <p:sp>
        <p:nvSpPr>
          <p:cNvPr id="7" name="TextBox 6"/>
          <p:cNvSpPr txBox="1">
            <a:spLocks noChangeArrowheads="1"/>
          </p:cNvSpPr>
          <p:nvPr/>
        </p:nvSpPr>
        <p:spPr bwMode="auto">
          <a:xfrm>
            <a:off x="6336563" y="2301352"/>
            <a:ext cx="4645659" cy="1938992"/>
          </a:xfrm>
          <a:prstGeom prst="rect">
            <a:avLst/>
          </a:prstGeom>
          <a:noFill/>
          <a:ln w="9525">
            <a:noFill/>
            <a:miter lim="800000"/>
            <a:headEnd/>
            <a:tailEnd/>
          </a:ln>
        </p:spPr>
        <p:txBody>
          <a:bodyPr wrap="square">
            <a:spAutoFit/>
          </a:bodyPr>
          <a:lstStyle/>
          <a:p>
            <a:r>
              <a:rPr lang="ga-IE" sz="2400" dirty="0">
                <a:latin typeface="Tw Cen MT" panose="020B0602020104020603" pitchFamily="34" charset="0"/>
              </a:rPr>
              <a:t>Is í an </a:t>
            </a:r>
            <a:r>
              <a:rPr lang="ga-IE" sz="2400" dirty="0" smtClean="0">
                <a:latin typeface="Tw Cen MT" panose="020B0602020104020603" pitchFamily="34" charset="0"/>
              </a:rPr>
              <a:t>ghrian</a:t>
            </a:r>
            <a:r>
              <a:rPr lang="en-US" sz="2400" dirty="0" smtClean="0">
                <a:latin typeface="Tw Cen MT" panose="020B0602020104020603" pitchFamily="34" charset="0"/>
              </a:rPr>
              <a:t> </a:t>
            </a:r>
            <a:r>
              <a:rPr lang="ga-IE" sz="2400" dirty="0" smtClean="0">
                <a:latin typeface="Tw Cen MT" panose="020B0602020104020603" pitchFamily="34" charset="0"/>
              </a:rPr>
              <a:t>a thugann</a:t>
            </a:r>
            <a:r>
              <a:rPr lang="en-US" sz="2400" dirty="0" smtClean="0">
                <a:latin typeface="Tw Cen MT" panose="020B0602020104020603" pitchFamily="34" charset="0"/>
              </a:rPr>
              <a:t> s</a:t>
            </a:r>
            <a:r>
              <a:rPr lang="ga-IE" sz="2400" dirty="0" smtClean="0">
                <a:latin typeface="Tw Cen MT" panose="020B0602020104020603" pitchFamily="34" charset="0"/>
              </a:rPr>
              <a:t>olas </a:t>
            </a:r>
            <a:r>
              <a:rPr lang="ga-IE" sz="2400" dirty="0">
                <a:latin typeface="Tw Cen MT" panose="020B0602020104020603" pitchFamily="34" charset="0"/>
              </a:rPr>
              <a:t>an lae</a:t>
            </a:r>
          </a:p>
          <a:p>
            <a:r>
              <a:rPr lang="ga-IE" sz="2400" dirty="0">
                <a:latin typeface="Tw Cen MT" panose="020B0602020104020603" pitchFamily="34" charset="0"/>
              </a:rPr>
              <a:t>dúinn. Bíonn </a:t>
            </a:r>
            <a:r>
              <a:rPr lang="ga-IE" sz="2400" dirty="0" smtClean="0">
                <a:latin typeface="Tw Cen MT" panose="020B0602020104020603" pitchFamily="34" charset="0"/>
              </a:rPr>
              <a:t>sé</a:t>
            </a:r>
            <a:r>
              <a:rPr lang="en-US" sz="2400" dirty="0" smtClean="0">
                <a:latin typeface="Tw Cen MT" panose="020B0602020104020603" pitchFamily="34" charset="0"/>
              </a:rPr>
              <a:t> </a:t>
            </a:r>
            <a:r>
              <a:rPr lang="ga-IE" sz="2400" dirty="0" smtClean="0">
                <a:latin typeface="Tw Cen MT" panose="020B0602020104020603" pitchFamily="34" charset="0"/>
              </a:rPr>
              <a:t>ina </a:t>
            </a:r>
            <a:r>
              <a:rPr lang="ga-IE" sz="2400" dirty="0">
                <a:latin typeface="Tw Cen MT" panose="020B0602020104020603" pitchFamily="34" charset="0"/>
              </a:rPr>
              <a:t>lá ar an</a:t>
            </a:r>
          </a:p>
          <a:p>
            <a:r>
              <a:rPr lang="ga-IE" sz="2400" dirty="0">
                <a:latin typeface="Tw Cen MT" panose="020B0602020104020603" pitchFamily="34" charset="0"/>
              </a:rPr>
              <a:t>taobh </a:t>
            </a:r>
            <a:r>
              <a:rPr lang="ga-IE" sz="2400" dirty="0" smtClean="0">
                <a:latin typeface="Tw Cen MT" panose="020B0602020104020603" pitchFamily="34" charset="0"/>
              </a:rPr>
              <a:t>sin</a:t>
            </a:r>
            <a:r>
              <a:rPr lang="en-US" sz="2400" dirty="0" smtClean="0">
                <a:latin typeface="Tw Cen MT" panose="020B0602020104020603" pitchFamily="34" charset="0"/>
              </a:rPr>
              <a:t> </a:t>
            </a:r>
            <a:r>
              <a:rPr lang="ga-IE" sz="2400" dirty="0" smtClean="0">
                <a:latin typeface="Tw Cen MT" panose="020B0602020104020603" pitchFamily="34" charset="0"/>
              </a:rPr>
              <a:t>den domhan</a:t>
            </a:r>
            <a:r>
              <a:rPr lang="en-US" sz="2400" dirty="0" smtClean="0">
                <a:latin typeface="Tw Cen MT" panose="020B0602020104020603" pitchFamily="34" charset="0"/>
              </a:rPr>
              <a:t> </a:t>
            </a:r>
            <a:r>
              <a:rPr lang="ga-IE" sz="2400" dirty="0" smtClean="0">
                <a:latin typeface="Tw Cen MT" panose="020B0602020104020603" pitchFamily="34" charset="0"/>
              </a:rPr>
              <a:t>atá </a:t>
            </a:r>
            <a:r>
              <a:rPr lang="ga-IE" sz="2400" dirty="0">
                <a:latin typeface="Tw Cen MT" panose="020B0602020104020603" pitchFamily="34" charset="0"/>
              </a:rPr>
              <a:t>ar </a:t>
            </a:r>
            <a:r>
              <a:rPr lang="ga-IE" sz="2400" dirty="0" smtClean="0">
                <a:latin typeface="Tw Cen MT" panose="020B0602020104020603" pitchFamily="34" charset="0"/>
              </a:rPr>
              <a:t>aghaidh</a:t>
            </a:r>
            <a:r>
              <a:rPr lang="en-US" sz="2400" dirty="0" smtClean="0">
                <a:latin typeface="Tw Cen MT" panose="020B0602020104020603" pitchFamily="34" charset="0"/>
              </a:rPr>
              <a:t> </a:t>
            </a:r>
            <a:r>
              <a:rPr lang="ga-IE" sz="2400" dirty="0" smtClean="0">
                <a:latin typeface="Tw Cen MT" panose="020B0602020104020603" pitchFamily="34" charset="0"/>
              </a:rPr>
              <a:t>na gréine.</a:t>
            </a:r>
            <a:r>
              <a:rPr lang="en-US" sz="2400" dirty="0" smtClean="0">
                <a:latin typeface="Tw Cen MT" panose="020B0602020104020603" pitchFamily="34" charset="0"/>
              </a:rPr>
              <a:t> </a:t>
            </a:r>
            <a:r>
              <a:rPr lang="ga-IE" sz="2400" dirty="0" smtClean="0">
                <a:latin typeface="Tw Cen MT" panose="020B0602020104020603" pitchFamily="34" charset="0"/>
              </a:rPr>
              <a:t>Bíonn </a:t>
            </a:r>
            <a:r>
              <a:rPr lang="ga-IE" sz="2400" dirty="0">
                <a:latin typeface="Tw Cen MT" panose="020B0602020104020603" pitchFamily="34" charset="0"/>
              </a:rPr>
              <a:t>sé </a:t>
            </a:r>
            <a:r>
              <a:rPr lang="ga-IE" sz="2400" dirty="0" smtClean="0">
                <a:latin typeface="Tw Cen MT" panose="020B0602020104020603" pitchFamily="34" charset="0"/>
              </a:rPr>
              <a:t>ina oíche</a:t>
            </a:r>
            <a:r>
              <a:rPr lang="en-US" sz="2400" dirty="0" smtClean="0">
                <a:latin typeface="Tw Cen MT" panose="020B0602020104020603" pitchFamily="34" charset="0"/>
              </a:rPr>
              <a:t> </a:t>
            </a:r>
            <a:r>
              <a:rPr lang="ga-IE" sz="2400" dirty="0" smtClean="0">
                <a:latin typeface="Tw Cen MT" panose="020B0602020104020603" pitchFamily="34" charset="0"/>
              </a:rPr>
              <a:t>ar </a:t>
            </a:r>
            <a:r>
              <a:rPr lang="ga-IE" sz="2400" dirty="0">
                <a:latin typeface="Tw Cen MT" panose="020B0602020104020603" pitchFamily="34" charset="0"/>
              </a:rPr>
              <a:t>an taobh eile </a:t>
            </a:r>
            <a:r>
              <a:rPr lang="en-US" sz="2400" dirty="0" smtClean="0">
                <a:latin typeface="Tw Cen MT" panose="020B0602020104020603" pitchFamily="34" charset="0"/>
              </a:rPr>
              <a:t>den </a:t>
            </a:r>
            <a:r>
              <a:rPr lang="en-US" sz="2400" dirty="0" err="1" smtClean="0">
                <a:latin typeface="Tw Cen MT" panose="020B0602020104020603" pitchFamily="34" charset="0"/>
              </a:rPr>
              <a:t>domhan</a:t>
            </a:r>
            <a:r>
              <a:rPr lang="ga-IE" sz="2400" dirty="0" smtClean="0">
                <a:latin typeface="Tw Cen MT" panose="020B0602020104020603" pitchFamily="34" charset="0"/>
              </a:rPr>
              <a:t>.</a:t>
            </a:r>
            <a:endParaRPr lang="ga-IE" dirty="0">
              <a:latin typeface="Tw Cen MT" panose="020B0602020104020603" pitchFamily="34" charset="0"/>
            </a:endParaRPr>
          </a:p>
        </p:txBody>
      </p:sp>
      <p:sp>
        <p:nvSpPr>
          <p:cNvPr id="9" name="TextBox 8"/>
          <p:cNvSpPr txBox="1">
            <a:spLocks noChangeArrowheads="1"/>
          </p:cNvSpPr>
          <p:nvPr/>
        </p:nvSpPr>
        <p:spPr bwMode="auto">
          <a:xfrm>
            <a:off x="6336563" y="4339051"/>
            <a:ext cx="4596333" cy="1938992"/>
          </a:xfrm>
          <a:prstGeom prst="rect">
            <a:avLst/>
          </a:prstGeom>
          <a:noFill/>
          <a:ln w="9525">
            <a:noFill/>
            <a:miter lim="800000"/>
            <a:headEnd/>
            <a:tailEnd/>
          </a:ln>
        </p:spPr>
        <p:txBody>
          <a:bodyPr wrap="square">
            <a:spAutoFit/>
          </a:bodyPr>
          <a:lstStyle/>
          <a:p>
            <a:r>
              <a:rPr lang="ga-IE" sz="2400" dirty="0" smtClean="0">
                <a:latin typeface="Tw Cen MT" panose="020B0602020104020603" pitchFamily="34" charset="0"/>
              </a:rPr>
              <a:t>Cliceáil ar an nasc seo thíos chun féachaint ar fhíseán gearr faoi</a:t>
            </a:r>
            <a:r>
              <a:rPr lang="en-US" sz="2400" dirty="0" smtClean="0">
                <a:latin typeface="Tw Cen MT" panose="020B0602020104020603" pitchFamily="34" charset="0"/>
              </a:rPr>
              <a:t>n </a:t>
            </a:r>
            <a:r>
              <a:rPr lang="ga-IE" sz="2400" dirty="0" smtClean="0">
                <a:latin typeface="Tw Cen MT" panose="020B0602020104020603" pitchFamily="34" charset="0"/>
              </a:rPr>
              <a:t>chúis a bhfuil lá agus oíche ann: </a:t>
            </a:r>
            <a:r>
              <a:rPr lang="ga-IE" sz="2400" dirty="0" smtClean="0">
                <a:latin typeface="Tw Cen MT" panose="020B0602020104020603" pitchFamily="34" charset="0"/>
                <a:hlinkClick r:id="rId4"/>
              </a:rPr>
              <a:t>https://www.youtube.com/watch?v=R3jr0DaV8N8</a:t>
            </a:r>
            <a:endParaRPr lang="ga-IE" dirty="0">
              <a:latin typeface="Tw Cen MT" panose="020B0602020104020603" pitchFamily="34" charset="0"/>
            </a:endParaRPr>
          </a:p>
        </p:txBody>
      </p:sp>
    </p:spTree>
    <p:extLst>
      <p:ext uri="{BB962C8B-B14F-4D97-AF65-F5344CB8AC3E}">
        <p14:creationId xmlns:p14="http://schemas.microsoft.com/office/powerpoint/2010/main" val="11996362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Top Corners Rounded 7"/>
          <p:cNvSpPr>
            <a:spLocks/>
          </p:cNvSpPr>
          <p:nvPr/>
        </p:nvSpPr>
        <p:spPr>
          <a:xfrm rot="10800000" flipV="1">
            <a:off x="695999" y="343709"/>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sp>
        <p:nvSpPr>
          <p:cNvPr id="13314" name="Text Box 2"/>
          <p:cNvSpPr txBox="1">
            <a:spLocks noChangeArrowheads="1"/>
          </p:cNvSpPr>
          <p:nvPr/>
        </p:nvSpPr>
        <p:spPr bwMode="auto">
          <a:xfrm>
            <a:off x="1235412" y="1819126"/>
            <a:ext cx="3581400" cy="1569660"/>
          </a:xfrm>
          <a:prstGeom prst="rect">
            <a:avLst/>
          </a:prstGeom>
          <a:noFill/>
          <a:ln w="9525">
            <a:noFill/>
            <a:miter lim="800000"/>
            <a:headEnd/>
            <a:tailEnd/>
          </a:ln>
        </p:spPr>
        <p:txBody>
          <a:bodyPr>
            <a:spAutoFit/>
          </a:bodyPr>
          <a:lstStyle/>
          <a:p>
            <a:pPr marL="355600" indent="-355600"/>
            <a:r>
              <a:rPr lang="ga-IE" sz="2400" b="1" dirty="0" smtClean="0">
                <a:latin typeface="Tw Cen MT" panose="020B0602020104020603" pitchFamily="34" charset="0"/>
              </a:rPr>
              <a:t>Beidh siad seo uait:</a:t>
            </a:r>
          </a:p>
          <a:p>
            <a:pPr marL="355600" indent="-355600">
              <a:buFontTx/>
              <a:buChar char="•"/>
            </a:pPr>
            <a:r>
              <a:rPr lang="ga-IE" sz="2400" dirty="0" smtClean="0">
                <a:latin typeface="Tw Cen MT" panose="020B0602020104020603" pitchFamily="34" charset="0"/>
              </a:rPr>
              <a:t>Tóirse</a:t>
            </a:r>
          </a:p>
          <a:p>
            <a:pPr marL="355600" indent="-355600">
              <a:buFontTx/>
              <a:buChar char="•"/>
            </a:pPr>
            <a:r>
              <a:rPr lang="ga-IE" sz="2400" dirty="0" smtClean="0">
                <a:latin typeface="Tw Cen MT" panose="020B0602020104020603" pitchFamily="34" charset="0"/>
              </a:rPr>
              <a:t>Cruinneog</a:t>
            </a:r>
          </a:p>
          <a:p>
            <a:pPr marL="355600" indent="-355600">
              <a:buFontTx/>
              <a:buChar char="•"/>
            </a:pPr>
            <a:r>
              <a:rPr lang="ga-IE" sz="2400" dirty="0" smtClean="0">
                <a:latin typeface="Tw Cen MT" panose="020B0602020104020603" pitchFamily="34" charset="0"/>
              </a:rPr>
              <a:t>Cara</a:t>
            </a:r>
            <a:endParaRPr lang="ga-IE" sz="2400" dirty="0">
              <a:latin typeface="Tw Cen MT" panose="020B0602020104020603" pitchFamily="34" charset="0"/>
            </a:endParaRPr>
          </a:p>
        </p:txBody>
      </p:sp>
      <p:sp>
        <p:nvSpPr>
          <p:cNvPr id="13318" name="Text Box 6"/>
          <p:cNvSpPr txBox="1">
            <a:spLocks noChangeArrowheads="1"/>
          </p:cNvSpPr>
          <p:nvPr/>
        </p:nvSpPr>
        <p:spPr bwMode="auto">
          <a:xfrm>
            <a:off x="1235412" y="587548"/>
            <a:ext cx="3231910" cy="954107"/>
          </a:xfrm>
          <a:prstGeom prst="rect">
            <a:avLst/>
          </a:prstGeom>
          <a:noFill/>
          <a:ln w="9525">
            <a:noFill/>
            <a:miter lim="800000"/>
            <a:headEnd/>
            <a:tailEnd/>
          </a:ln>
        </p:spPr>
        <p:txBody>
          <a:bodyPr wrap="none">
            <a:spAutoFit/>
          </a:bodyPr>
          <a:lstStyle/>
          <a:p>
            <a:pPr eaLnBrk="0" hangingPunct="0"/>
            <a:r>
              <a:rPr lang="ga-IE" sz="2800" dirty="0" smtClean="0">
                <a:latin typeface="Tw Cen MT" panose="020B0602020104020603" pitchFamily="34" charset="0"/>
              </a:rPr>
              <a:t>Turgnamh:</a:t>
            </a:r>
          </a:p>
          <a:p>
            <a:pPr eaLnBrk="0" hangingPunct="0"/>
            <a:r>
              <a:rPr lang="ga-IE" sz="2800" dirty="0" smtClean="0">
                <a:latin typeface="Tw Cen MT" panose="020B0602020104020603" pitchFamily="34" charset="0"/>
              </a:rPr>
              <a:t>Lá agus oíche a léiriú</a:t>
            </a:r>
            <a:endParaRPr lang="ga-IE" sz="2800" dirty="0">
              <a:latin typeface="Tw Cen MT" panose="020B0602020104020603" pitchFamily="34" charset="0"/>
            </a:endParaRPr>
          </a:p>
        </p:txBody>
      </p:sp>
      <p:sp>
        <p:nvSpPr>
          <p:cNvPr id="13326" name="Text Box 14"/>
          <p:cNvSpPr txBox="1">
            <a:spLocks noChangeArrowheads="1"/>
          </p:cNvSpPr>
          <p:nvPr/>
        </p:nvSpPr>
        <p:spPr bwMode="auto">
          <a:xfrm>
            <a:off x="1235412" y="3403708"/>
            <a:ext cx="9721174" cy="3046988"/>
          </a:xfrm>
          <a:prstGeom prst="rect">
            <a:avLst/>
          </a:prstGeom>
          <a:noFill/>
          <a:ln w="9525">
            <a:noFill/>
            <a:miter lim="800000"/>
            <a:headEnd/>
            <a:tailEnd/>
          </a:ln>
        </p:spPr>
        <p:txBody>
          <a:bodyPr wrap="square">
            <a:spAutoFit/>
          </a:bodyPr>
          <a:lstStyle/>
          <a:p>
            <a:pPr marL="457200" indent="-457200"/>
            <a:r>
              <a:rPr lang="ga-IE" sz="2400" u="sng" dirty="0" smtClean="0">
                <a:latin typeface="Tw Cen MT" panose="020B0602020104020603" pitchFamily="34" charset="0"/>
              </a:rPr>
              <a:t>Modh</a:t>
            </a:r>
          </a:p>
          <a:p>
            <a:pPr marL="457200" indent="-457200">
              <a:buFontTx/>
              <a:buAutoNum type="arabicPeriod"/>
            </a:pPr>
            <a:r>
              <a:rPr lang="ga-IE" sz="2400" dirty="0" smtClean="0">
                <a:latin typeface="Tw Cen MT" panose="020B0602020104020603" pitchFamily="34" charset="0"/>
              </a:rPr>
              <a:t>Tarraing na dallóga sa seomra ranga. </a:t>
            </a:r>
          </a:p>
          <a:p>
            <a:pPr marL="457200" indent="-457200">
              <a:buFontTx/>
              <a:buAutoNum type="arabicPeriod" startAt="2"/>
            </a:pPr>
            <a:r>
              <a:rPr lang="ga-IE" sz="2400" dirty="0" smtClean="0">
                <a:latin typeface="Tw Cen MT" panose="020B0602020104020603" pitchFamily="34" charset="0"/>
              </a:rPr>
              <a:t>Cuir an chruinneog ar an mbord. Iarr ar do chara an tóirse a dhíriú uirthi.</a:t>
            </a:r>
          </a:p>
          <a:p>
            <a:pPr marL="457200" indent="-457200">
              <a:buFontTx/>
              <a:buAutoNum type="arabicPeriod" startAt="2"/>
            </a:pPr>
            <a:r>
              <a:rPr lang="ga-IE" sz="2400" dirty="0" smtClean="0">
                <a:latin typeface="Tw Cen MT" panose="020B0602020104020603" pitchFamily="34" charset="0"/>
              </a:rPr>
              <a:t>Cas an chruinneog tuathal go mall. Coinnigh súil ar an áit a bhfuil Éire. Feicfidh tú go ngluaiseann Éire isteach sa leath sin den chruinneog atá faoi sholas agus amach aisti arís de réir mar a chasann tú an chruinneog. </a:t>
            </a:r>
          </a:p>
          <a:p>
            <a:pPr marL="457200" indent="-457200"/>
            <a:r>
              <a:rPr lang="ga-IE" sz="2400" dirty="0" smtClean="0">
                <a:latin typeface="Tw Cen MT" panose="020B0602020104020603" pitchFamily="34" charset="0"/>
              </a:rPr>
              <a:t>4. 	Is ar an gcaoi chéanna a bhíonn sé ina lá, agus ansin ina oíche, agus ansin ina lá arís. </a:t>
            </a:r>
            <a:endParaRPr lang="ga-IE" sz="2400" dirty="0">
              <a:latin typeface="Tw Cen MT" panose="020B0602020104020603" pitchFamily="34" charset="0"/>
            </a:endParaRPr>
          </a:p>
        </p:txBody>
      </p:sp>
      <p:pic>
        <p:nvPicPr>
          <p:cNvPr id="21510" name="Picture 6"/>
          <p:cNvPicPr>
            <a:picLocks noChangeAspect="1" noChangeArrowheads="1"/>
          </p:cNvPicPr>
          <p:nvPr/>
        </p:nvPicPr>
        <p:blipFill>
          <a:blip r:embed="rId3"/>
          <a:srcRect/>
          <a:stretch>
            <a:fillRect/>
          </a:stretch>
        </p:blipFill>
        <p:spPr bwMode="auto">
          <a:xfrm>
            <a:off x="7284700" y="462071"/>
            <a:ext cx="3671887" cy="2941637"/>
          </a:xfrm>
          <a:prstGeom prst="rect">
            <a:avLst/>
          </a:prstGeom>
          <a:noFill/>
          <a:ln w="28575">
            <a:solidFill>
              <a:srgbClr val="003366"/>
            </a:solidFill>
            <a:miter lim="800000"/>
            <a:headEnd/>
            <a:tailEnd/>
          </a:ln>
        </p:spPr>
      </p:pic>
    </p:spTree>
    <p:extLst>
      <p:ext uri="{BB962C8B-B14F-4D97-AF65-F5344CB8AC3E}">
        <p14:creationId xmlns:p14="http://schemas.microsoft.com/office/powerpoint/2010/main" val="29250340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26"/>
                                        </p:tgtEl>
                                        <p:attrNameLst>
                                          <p:attrName>style.visibility</p:attrName>
                                        </p:attrNameLst>
                                      </p:cBhvr>
                                      <p:to>
                                        <p:strVal val="visible"/>
                                      </p:to>
                                    </p:set>
                                    <p:animEffect transition="in" filter="dissolve">
                                      <p:cBhvr>
                                        <p:cTn id="7"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7"/>
          <p:cNvSpPr>
            <a:spLocks/>
          </p:cNvSpPr>
          <p:nvPr/>
        </p:nvSpPr>
        <p:spPr>
          <a:xfrm rot="10800000" flipV="1">
            <a:off x="695999" y="343709"/>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sp>
        <p:nvSpPr>
          <p:cNvPr id="3" name="Rectangle 8"/>
          <p:cNvSpPr>
            <a:spLocks noChangeArrowheads="1"/>
          </p:cNvSpPr>
          <p:nvPr/>
        </p:nvSpPr>
        <p:spPr bwMode="auto">
          <a:xfrm>
            <a:off x="1807333" y="342231"/>
            <a:ext cx="8632067"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US" altLang="en-US" sz="3200" dirty="0" smtClean="0">
                <a:latin typeface="Berlin Sans FB" panose="020E0602020502020306" pitchFamily="34" charset="0"/>
                <a:ea typeface="Clear Sans Light" pitchFamily="34" charset="0"/>
                <a:cs typeface="Clear Sans Light" pitchFamily="34" charset="0"/>
              </a:rPr>
              <a:t>Am </a:t>
            </a:r>
            <a:r>
              <a:rPr lang="ga-IE" altLang="en-US" sz="3200" dirty="0" smtClean="0">
                <a:latin typeface="Berlin Sans FB" panose="020E0602020502020306" pitchFamily="34" charset="0"/>
                <a:ea typeface="Clear Sans Light" pitchFamily="34" charset="0"/>
                <a:cs typeface="Clear Sans Light" pitchFamily="34" charset="0"/>
              </a:rPr>
              <a:t>Caighdeánach</a:t>
            </a:r>
            <a:endParaRPr lang="ga-IE" altLang="en-US" sz="3200" dirty="0">
              <a:latin typeface="Berlin Sans FB" panose="020E0602020502020306" pitchFamily="34" charset="0"/>
              <a:ea typeface="Clear Sans Light" pitchFamily="34" charset="0"/>
              <a:cs typeface="Clear Sans Light" pitchFamily="34" charset="0"/>
            </a:endParaRPr>
          </a:p>
        </p:txBody>
      </p:sp>
      <p:pic>
        <p:nvPicPr>
          <p:cNvPr id="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67500" y="1192808"/>
            <a:ext cx="4025899" cy="26852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5998" y="1192808"/>
            <a:ext cx="5971502" cy="1938992"/>
          </a:xfrm>
          <a:prstGeom prst="rect">
            <a:avLst/>
          </a:prstGeom>
          <a:noFill/>
        </p:spPr>
        <p:txBody>
          <a:bodyPr wrap="square" rtlCol="0">
            <a:spAutoFit/>
          </a:bodyPr>
          <a:lstStyle/>
          <a:p>
            <a:r>
              <a:rPr lang="ga-IE" sz="2000" dirty="0" smtClean="0">
                <a:latin typeface="Tw Cen MT" panose="020B0602020104020603" pitchFamily="34" charset="0"/>
              </a:rPr>
              <a:t>Roimh an 19ú haois, shocraítí na cloig de réir ghluaiseachtaí na gréine sa spéir. Bhíodh an meán </a:t>
            </a:r>
            <a:br>
              <a:rPr lang="ga-IE" sz="2000" dirty="0" smtClean="0">
                <a:latin typeface="Tw Cen MT" panose="020B0602020104020603" pitchFamily="34" charset="0"/>
              </a:rPr>
            </a:br>
            <a:r>
              <a:rPr lang="ga-IE" sz="2000" dirty="0" smtClean="0">
                <a:latin typeface="Tw Cen MT" panose="020B0602020104020603" pitchFamily="34" charset="0"/>
              </a:rPr>
              <a:t>lae ann nuair a bhíodh an ghrian ag an bpointe is airde sa spéir. Ní tharlaíonn sin ag an am céanna i ngach áit, áfach, agus d’fhág sin nárbh ionann an t-am i mbaile amháin agus an t-am sa chéad bhaile eile. </a:t>
            </a:r>
          </a:p>
        </p:txBody>
      </p:sp>
      <p:sp>
        <p:nvSpPr>
          <p:cNvPr id="4" name="TextBox 3"/>
          <p:cNvSpPr txBox="1"/>
          <p:nvPr/>
        </p:nvSpPr>
        <p:spPr>
          <a:xfrm>
            <a:off x="723366" y="3933680"/>
            <a:ext cx="10800000" cy="2554545"/>
          </a:xfrm>
          <a:prstGeom prst="rect">
            <a:avLst/>
          </a:prstGeom>
          <a:noFill/>
        </p:spPr>
        <p:txBody>
          <a:bodyPr wrap="square" rtlCol="0">
            <a:spAutoFit/>
          </a:bodyPr>
          <a:lstStyle/>
          <a:p>
            <a:r>
              <a:rPr lang="ga-IE" sz="2000" dirty="0" smtClean="0">
                <a:latin typeface="Tw Cen MT" panose="020B0602020104020603" pitchFamily="34" charset="0"/>
              </a:rPr>
              <a:t>Nuair a tháinig fás ar an gcóras traenach ón 19ú haois ar aghaidh, thuig na comhlachtaí traenach go mbeadh sé tábhachtach an t-am céanna a bheith in úsáid i mbailte éagsúla chun go dtiocfadh leo sceideal na dtraenacha a shocrú mar is ceart. Mar gheall air sin, thosaigh na comhlachtaí traenach ag úsáid am caighdeánach, rud a chiallaigh go mbeadh an t-am céanna in úsáid sa chóras traenach taobh istigh den aon réigiún amháin. Sa Bhreatain, mar shampla, thosaigh na comhlachtaí traenach ag úsáid am caighdeánach sa bhliain 1847. Chaith siad leis an mBreatain Mhór mar réigiún mór amháin agus bhí an t-am céanna in úsáid acu i ngach cearn den réigiún sin. </a:t>
            </a:r>
            <a:r>
              <a:rPr lang="ga-IE" sz="2000" b="1" dirty="0" smtClean="0">
                <a:latin typeface="Tw Cen MT" panose="020B0602020104020603" pitchFamily="34" charset="0"/>
              </a:rPr>
              <a:t>Meán-am Greenwich </a:t>
            </a:r>
            <a:r>
              <a:rPr lang="ga-IE" sz="2000" dirty="0" smtClean="0">
                <a:latin typeface="Tw Cen MT" panose="020B0602020104020603" pitchFamily="34" charset="0"/>
              </a:rPr>
              <a:t>a tugadh ar an am a úsáideadh.</a:t>
            </a:r>
            <a:endParaRPr lang="ga-IE" sz="2000" dirty="0">
              <a:latin typeface="Tw Cen MT" panose="020B0602020104020603" pitchFamily="34" charset="0"/>
            </a:endParaRPr>
          </a:p>
        </p:txBody>
      </p:sp>
    </p:spTree>
    <p:extLst>
      <p:ext uri="{BB962C8B-B14F-4D97-AF65-F5344CB8AC3E}">
        <p14:creationId xmlns:p14="http://schemas.microsoft.com/office/powerpoint/2010/main" val="9249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Top Corners Rounded 7"/>
          <p:cNvSpPr>
            <a:spLocks/>
          </p:cNvSpPr>
          <p:nvPr/>
        </p:nvSpPr>
        <p:spPr>
          <a:xfrm rot="10800000" flipV="1">
            <a:off x="695999" y="342231"/>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sp>
        <p:nvSpPr>
          <p:cNvPr id="33" name="Rectangle 8"/>
          <p:cNvSpPr>
            <a:spLocks noChangeArrowheads="1"/>
          </p:cNvSpPr>
          <p:nvPr/>
        </p:nvSpPr>
        <p:spPr bwMode="auto">
          <a:xfrm>
            <a:off x="1807333" y="342231"/>
            <a:ext cx="8632067" cy="7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US" altLang="en-US" sz="3200" dirty="0" err="1" smtClean="0">
                <a:latin typeface="Berlin Sans FB" panose="020E0602020502020306" pitchFamily="34" charset="0"/>
                <a:ea typeface="Clear Sans Light" pitchFamily="34" charset="0"/>
                <a:cs typeface="Clear Sans Light" pitchFamily="34" charset="0"/>
              </a:rPr>
              <a:t>Criosanna</a:t>
            </a:r>
            <a:r>
              <a:rPr lang="en-US" altLang="en-US" sz="3200" dirty="0" smtClean="0">
                <a:latin typeface="Berlin Sans FB" panose="020E0602020502020306" pitchFamily="34" charset="0"/>
                <a:ea typeface="Clear Sans Light" pitchFamily="34" charset="0"/>
                <a:cs typeface="Clear Sans Light" pitchFamily="34" charset="0"/>
              </a:rPr>
              <a:t> </a:t>
            </a:r>
            <a:r>
              <a:rPr lang="en-US" altLang="en-US" sz="3200" dirty="0" err="1" smtClean="0">
                <a:latin typeface="Berlin Sans FB" panose="020E0602020502020306" pitchFamily="34" charset="0"/>
                <a:ea typeface="Clear Sans Light" pitchFamily="34" charset="0"/>
                <a:cs typeface="Clear Sans Light" pitchFamily="34" charset="0"/>
              </a:rPr>
              <a:t>Ama</a:t>
            </a:r>
            <a:endParaRPr lang="ga-IE" altLang="en-US" sz="3200" dirty="0">
              <a:latin typeface="Berlin Sans FB" panose="020E0602020502020306" pitchFamily="34" charset="0"/>
              <a:ea typeface="Clear Sans Light" pitchFamily="34" charset="0"/>
              <a:cs typeface="Clear Sans Light" pitchFamily="34" charset="0"/>
            </a:endParaRPr>
          </a:p>
        </p:txBody>
      </p:sp>
      <p:sp>
        <p:nvSpPr>
          <p:cNvPr id="34" name="TextBox 33"/>
          <p:cNvSpPr txBox="1"/>
          <p:nvPr/>
        </p:nvSpPr>
        <p:spPr>
          <a:xfrm>
            <a:off x="843954" y="3246873"/>
            <a:ext cx="6074956" cy="400110"/>
          </a:xfrm>
          <a:prstGeom prst="rect">
            <a:avLst/>
          </a:prstGeom>
          <a:noFill/>
        </p:spPr>
        <p:txBody>
          <a:bodyPr wrap="square" rtlCol="0">
            <a:spAutoFit/>
          </a:bodyPr>
          <a:lstStyle/>
          <a:p>
            <a:endParaRPr lang="ga-IE" sz="2000" dirty="0">
              <a:latin typeface="Tw Cen MT" panose="020B0602020104020603" pitchFamily="34" charset="0"/>
            </a:endParaRPr>
          </a:p>
        </p:txBody>
      </p:sp>
      <p:pic>
        <p:nvPicPr>
          <p:cNvPr id="3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293870" y="1454358"/>
            <a:ext cx="3223417" cy="292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17"/>
          <p:cNvSpPr txBox="1">
            <a:spLocks noChangeArrowheads="1"/>
          </p:cNvSpPr>
          <p:nvPr/>
        </p:nvSpPr>
        <p:spPr bwMode="auto">
          <a:xfrm>
            <a:off x="8648800" y="4202321"/>
            <a:ext cx="5207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ga-IE" altLang="en-US" sz="1100" b="1" dirty="0">
                <a:solidFill>
                  <a:srgbClr val="FF0000"/>
                </a:solidFill>
                <a:latin typeface="Tw Cen MT" panose="020B0602020104020603" pitchFamily="34" charset="0"/>
              </a:rPr>
              <a:t>0°</a:t>
            </a:r>
          </a:p>
        </p:txBody>
      </p:sp>
      <p:sp>
        <p:nvSpPr>
          <p:cNvPr id="48" name="TextBox 20"/>
          <p:cNvSpPr txBox="1">
            <a:spLocks noChangeArrowheads="1"/>
          </p:cNvSpPr>
          <p:nvPr/>
        </p:nvSpPr>
        <p:spPr bwMode="auto">
          <a:xfrm>
            <a:off x="8130778" y="4608000"/>
            <a:ext cx="15567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ga-IE" altLang="en-US" sz="1200" b="1" dirty="0">
                <a:solidFill>
                  <a:srgbClr val="FF0000"/>
                </a:solidFill>
                <a:latin typeface="Tw Cen MT" panose="020B0602020104020603" pitchFamily="34" charset="0"/>
              </a:rPr>
              <a:t>An </a:t>
            </a:r>
            <a:r>
              <a:rPr lang="en-US" altLang="en-US" sz="1200" b="1" dirty="0">
                <a:solidFill>
                  <a:srgbClr val="FF0000"/>
                </a:solidFill>
                <a:latin typeface="Tw Cen MT" panose="020B0602020104020603" pitchFamily="34" charset="0"/>
              </a:rPr>
              <a:t>b</a:t>
            </a:r>
            <a:r>
              <a:rPr lang="ga-IE" altLang="en-US" sz="1200" b="1" dirty="0" err="1">
                <a:solidFill>
                  <a:srgbClr val="FF0000"/>
                </a:solidFill>
                <a:latin typeface="Tw Cen MT" panose="020B0602020104020603" pitchFamily="34" charset="0"/>
              </a:rPr>
              <a:t>hun</a:t>
            </a:r>
            <a:r>
              <a:rPr lang="ga-IE" altLang="en-US" sz="1200" b="1" dirty="0">
                <a:solidFill>
                  <a:srgbClr val="FF0000"/>
                </a:solidFill>
                <a:latin typeface="Tw Cen MT" panose="020B0602020104020603" pitchFamily="34" charset="0"/>
              </a:rPr>
              <a:t>-fhadlíne</a:t>
            </a:r>
          </a:p>
        </p:txBody>
      </p:sp>
      <p:sp>
        <p:nvSpPr>
          <p:cNvPr id="2" name="TextBox 1"/>
          <p:cNvSpPr txBox="1"/>
          <p:nvPr/>
        </p:nvSpPr>
        <p:spPr>
          <a:xfrm>
            <a:off x="949600" y="1075349"/>
            <a:ext cx="5400400" cy="2246769"/>
          </a:xfrm>
          <a:prstGeom prst="rect">
            <a:avLst/>
          </a:prstGeom>
          <a:noFill/>
        </p:spPr>
        <p:txBody>
          <a:bodyPr wrap="square" rtlCol="0">
            <a:spAutoFit/>
          </a:bodyPr>
          <a:lstStyle/>
          <a:p>
            <a:r>
              <a:rPr lang="ga-IE" sz="2000" dirty="0" smtClean="0">
                <a:latin typeface="Tw Cen MT" panose="020B0602020104020603" pitchFamily="34" charset="0"/>
              </a:rPr>
              <a:t>I dtreo dheireadh an 19ú haois, mhol eolaithe go ndéanfaí an t-am a chaighdeánú tríd an domhan uile. Dúirt siad go bhféadfaí an domhan a roinnt in</a:t>
            </a:r>
            <a:r>
              <a:rPr lang="en-US" sz="2000" dirty="0" smtClean="0">
                <a:latin typeface="Tw Cen MT" panose="020B0602020104020603" pitchFamily="34" charset="0"/>
              </a:rPr>
              <a:t>a</a:t>
            </a:r>
            <a:r>
              <a:rPr lang="ga-IE" sz="2000" dirty="0" smtClean="0">
                <a:latin typeface="Tw Cen MT" panose="020B0602020104020603" pitchFamily="34" charset="0"/>
              </a:rPr>
              <a:t> 24 crios ama, i.e. crios amháin do gach uair an chloig sa lá. Bheadh crios ama ann gach 15° thart ar an gcruinneog agus bheadh am faoi leith ag baint le gach crios acu sin.</a:t>
            </a:r>
          </a:p>
        </p:txBody>
      </p:sp>
      <p:sp>
        <p:nvSpPr>
          <p:cNvPr id="4" name="TextBox 3"/>
          <p:cNvSpPr txBox="1"/>
          <p:nvPr/>
        </p:nvSpPr>
        <p:spPr>
          <a:xfrm>
            <a:off x="3227831" y="5601800"/>
            <a:ext cx="5791069" cy="707886"/>
          </a:xfrm>
          <a:prstGeom prst="rect">
            <a:avLst/>
          </a:prstGeom>
          <a:noFill/>
        </p:spPr>
        <p:txBody>
          <a:bodyPr wrap="square" rtlCol="0">
            <a:spAutoFit/>
          </a:bodyPr>
          <a:lstStyle/>
          <a:p>
            <a:r>
              <a:rPr lang="ga-IE" sz="2000" dirty="0" smtClean="0">
                <a:latin typeface="Tw Cen MT" panose="020B0602020104020603" pitchFamily="34" charset="0"/>
              </a:rPr>
              <a:t>Is de réir a chéile a glacadh le córas na gcriosanna ama thart ar an domhan i gcaitheamh an 20ú haois. </a:t>
            </a:r>
            <a:endParaRPr lang="ga-IE" sz="2000" dirty="0">
              <a:latin typeface="Tw Cen MT" panose="020B0602020104020603" pitchFamily="34" charset="0"/>
            </a:endParaRPr>
          </a:p>
        </p:txBody>
      </p:sp>
      <p:sp>
        <p:nvSpPr>
          <p:cNvPr id="25" name="TextBox 24"/>
          <p:cNvSpPr txBox="1"/>
          <p:nvPr/>
        </p:nvSpPr>
        <p:spPr>
          <a:xfrm rot="21060000">
            <a:off x="7885168" y="5583028"/>
            <a:ext cx="4257761" cy="707886"/>
          </a:xfrm>
          <a:prstGeom prst="rect">
            <a:avLst/>
          </a:prstGeom>
          <a:solidFill>
            <a:schemeClr val="bg1"/>
          </a:solidFill>
          <a:ln w="12700">
            <a:solidFill>
              <a:schemeClr val="accent1">
                <a:shade val="50000"/>
              </a:schemeClr>
            </a:solidFill>
          </a:ln>
        </p:spPr>
        <p:txBody>
          <a:bodyPr wrap="square" rtlCol="0">
            <a:spAutoFit/>
          </a:bodyPr>
          <a:lstStyle/>
          <a:p>
            <a:r>
              <a:rPr lang="ga-IE" sz="2000" dirty="0" smtClean="0">
                <a:latin typeface="Tw Cen MT" panose="020B0602020104020603" pitchFamily="34" charset="0"/>
              </a:rPr>
              <a:t>An cuimhin leat cad a thugtar ar an líne </a:t>
            </a:r>
            <a:r>
              <a:rPr lang="ga-IE" sz="2000" dirty="0" err="1" smtClean="0">
                <a:latin typeface="Tw Cen MT" panose="020B0602020104020603" pitchFamily="34" charset="0"/>
              </a:rPr>
              <a:t>dhomhanfhaid</a:t>
            </a:r>
            <a:r>
              <a:rPr lang="ga-IE" sz="2000" dirty="0" smtClean="0">
                <a:latin typeface="Tw Cen MT" panose="020B0602020104020603" pitchFamily="34" charset="0"/>
              </a:rPr>
              <a:t> a théann trí Greenwich?</a:t>
            </a:r>
            <a:endParaRPr lang="ga-IE" sz="2000" dirty="0">
              <a:latin typeface="Tw Cen MT" panose="020B0602020104020603" pitchFamily="34" charset="0"/>
            </a:endParaRPr>
          </a:p>
        </p:txBody>
      </p:sp>
      <p:sp>
        <p:nvSpPr>
          <p:cNvPr id="26" name="TextBox 25"/>
          <p:cNvSpPr txBox="1"/>
          <p:nvPr/>
        </p:nvSpPr>
        <p:spPr>
          <a:xfrm rot="21060000">
            <a:off x="7885168" y="5583030"/>
            <a:ext cx="4257761" cy="707886"/>
          </a:xfrm>
          <a:prstGeom prst="rect">
            <a:avLst/>
          </a:prstGeom>
          <a:solidFill>
            <a:schemeClr val="bg1"/>
          </a:solidFill>
          <a:ln w="12700">
            <a:solidFill>
              <a:schemeClr val="accent1">
                <a:shade val="50000"/>
              </a:schemeClr>
            </a:solidFill>
          </a:ln>
        </p:spPr>
        <p:txBody>
          <a:bodyPr wrap="square" rtlCol="0">
            <a:spAutoFit/>
          </a:bodyPr>
          <a:lstStyle/>
          <a:p>
            <a:r>
              <a:rPr lang="ga-IE" sz="2000" b="1" dirty="0" smtClean="0">
                <a:latin typeface="Tw Cen MT" panose="020B0602020104020603" pitchFamily="34" charset="0"/>
              </a:rPr>
              <a:t>An bhun-fhadlíne </a:t>
            </a:r>
            <a:r>
              <a:rPr lang="ga-IE" sz="2000" dirty="0" smtClean="0">
                <a:latin typeface="Tw Cen MT" panose="020B0602020104020603" pitchFamily="34" charset="0"/>
              </a:rPr>
              <a:t>a thugtar uirthi agus is é 0° an domhanfhad a bhaineann léi.</a:t>
            </a:r>
            <a:endParaRPr lang="ga-IE" sz="2000" b="1" dirty="0">
              <a:latin typeface="Tw Cen MT" panose="020B0602020104020603" pitchFamily="34" charset="0"/>
            </a:endParaRPr>
          </a:p>
        </p:txBody>
      </p:sp>
      <p:sp>
        <p:nvSpPr>
          <p:cNvPr id="3" name="TextBox 2"/>
          <p:cNvSpPr txBox="1"/>
          <p:nvPr/>
        </p:nvSpPr>
        <p:spPr>
          <a:xfrm>
            <a:off x="949600" y="3494435"/>
            <a:ext cx="5400400" cy="1631216"/>
          </a:xfrm>
          <a:prstGeom prst="rect">
            <a:avLst/>
          </a:prstGeom>
          <a:noFill/>
        </p:spPr>
        <p:txBody>
          <a:bodyPr wrap="square" rtlCol="0">
            <a:spAutoFit/>
          </a:bodyPr>
          <a:lstStyle/>
          <a:p>
            <a:r>
              <a:rPr lang="ga-IE" sz="2000" dirty="0" smtClean="0">
                <a:latin typeface="Tw Cen MT" panose="020B0602020104020603" pitchFamily="34" charset="0"/>
              </a:rPr>
              <a:t>Ar an gcruinneog ar dheis tá líne </a:t>
            </a:r>
            <a:r>
              <a:rPr lang="ga-IE" sz="2000" dirty="0" err="1" smtClean="0">
                <a:latin typeface="Tw Cen MT" panose="020B0602020104020603" pitchFamily="34" charset="0"/>
              </a:rPr>
              <a:t>dhomhanfhaid</a:t>
            </a:r>
            <a:r>
              <a:rPr lang="ga-IE" sz="2000" dirty="0" smtClean="0">
                <a:latin typeface="Tw Cen MT" panose="020B0602020104020603" pitchFamily="34" charset="0"/>
              </a:rPr>
              <a:t> marcáilte gach 15° thart ar an domhan. Úsáideadh na línte domhanfhaid sin mar threoir nuair a bhí na criosanna ama á leagan amach agus glacadh le Greenwich mar lárphointe </a:t>
            </a:r>
            <a:r>
              <a:rPr lang="en-US" sz="2000" dirty="0" smtClean="0">
                <a:latin typeface="Tw Cen MT" panose="020B0602020104020603" pitchFamily="34" charset="0"/>
              </a:rPr>
              <a:t>an </a:t>
            </a:r>
            <a:r>
              <a:rPr lang="ga-IE" sz="2000" dirty="0" smtClean="0">
                <a:latin typeface="Tw Cen MT" panose="020B0602020104020603" pitchFamily="34" charset="0"/>
              </a:rPr>
              <a:t>chóra</a:t>
            </a:r>
            <a:r>
              <a:rPr lang="en-US" sz="2000" dirty="0" err="1" smtClean="0">
                <a:latin typeface="Tw Cen MT" panose="020B0602020104020603" pitchFamily="34" charset="0"/>
              </a:rPr>
              <a:t>i</a:t>
            </a:r>
            <a:r>
              <a:rPr lang="ga-IE" sz="2000" dirty="0" smtClean="0">
                <a:latin typeface="Tw Cen MT" panose="020B0602020104020603" pitchFamily="34" charset="0"/>
              </a:rPr>
              <a:t>s nua.</a:t>
            </a:r>
            <a:endParaRPr lang="ga-IE" sz="2000" dirty="0">
              <a:latin typeface="Tw Cen MT" panose="020B0602020104020603" pitchFamily="34" charset="0"/>
            </a:endParaRPr>
          </a:p>
        </p:txBody>
      </p:sp>
      <p:cxnSp>
        <p:nvCxnSpPr>
          <p:cNvPr id="6" name="Straight Arrow Connector 5"/>
          <p:cNvCxnSpPr/>
          <p:nvPr/>
        </p:nvCxnSpPr>
        <p:spPr>
          <a:xfrm flipV="1">
            <a:off x="8874000" y="4428000"/>
            <a:ext cx="3572" cy="20678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905578" y="1890957"/>
            <a:ext cx="1108470" cy="5220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817100" y="1686699"/>
            <a:ext cx="1244600" cy="276999"/>
          </a:xfrm>
          <a:prstGeom prst="rect">
            <a:avLst/>
          </a:prstGeom>
          <a:noFill/>
        </p:spPr>
        <p:txBody>
          <a:bodyPr wrap="square" rtlCol="0">
            <a:spAutoFit/>
          </a:bodyPr>
          <a:lstStyle/>
          <a:p>
            <a:r>
              <a:rPr lang="en-US" sz="1200" b="1" dirty="0">
                <a:solidFill>
                  <a:srgbClr val="FF0000"/>
                </a:solidFill>
                <a:latin typeface="Tw Cen MT" panose="020B0602020104020603" pitchFamily="34" charset="0"/>
              </a:rPr>
              <a:t>Greenwich</a:t>
            </a:r>
            <a:endParaRPr lang="ga-IE" sz="1200" b="1" dirty="0">
              <a:solidFill>
                <a:srgbClr val="FF0000"/>
              </a:solidFill>
              <a:latin typeface="Tw Cen MT" panose="020B0602020104020603" pitchFamily="34" charset="0"/>
            </a:endParaRPr>
          </a:p>
        </p:txBody>
      </p:sp>
    </p:spTree>
    <p:extLst>
      <p:ext uri="{BB962C8B-B14F-4D97-AF65-F5344CB8AC3E}">
        <p14:creationId xmlns:p14="http://schemas.microsoft.com/office/powerpoint/2010/main" val="42444020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randombar(horizontal)">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par>
                                <p:cTn id="58" presetID="53" presetClass="entr" presetSubtype="16"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animEffect transition="in" filter="fade">
                                      <p:cBhvr>
                                        <p:cTn id="62" dur="500"/>
                                        <p:tgtEl>
                                          <p:spTgt spid="6"/>
                                        </p:tgtEl>
                                      </p:cBhvr>
                                    </p:animEffect>
                                  </p:childTnLst>
                                </p:cTn>
                              </p:par>
                              <p:par>
                                <p:cTn id="63" presetID="1" presetClass="exit" presetSubtype="0" fill="hold" grpId="1" nodeType="withEffect">
                                  <p:stCondLst>
                                    <p:cond delay="0"/>
                                  </p:stCondLst>
                                  <p:childTnLst>
                                    <p:set>
                                      <p:cBhvr>
                                        <p:cTn id="64" dur="1" fill="hold">
                                          <p:stCondLst>
                                            <p:cond delay="0"/>
                                          </p:stCondLst>
                                        </p:cTn>
                                        <p:tgtEl>
                                          <p:spTgt spid="2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4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
                                        </p:tgtEl>
                                        <p:attrNameLst>
                                          <p:attrName>style.visibility</p:attrName>
                                        </p:attrNameLst>
                                      </p:cBhvr>
                                      <p:to>
                                        <p:strVal val="hidden"/>
                                      </p:to>
                                    </p:set>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anim calcmode="lin" valueType="num">
                                      <p:cBhvr>
                                        <p:cTn id="78" dur="1000" fill="hold"/>
                                        <p:tgtEl>
                                          <p:spTgt spid="4"/>
                                        </p:tgtEl>
                                        <p:attrNameLst>
                                          <p:attrName>ppt_x</p:attrName>
                                        </p:attrNameLst>
                                      </p:cBhvr>
                                      <p:tavLst>
                                        <p:tav tm="0">
                                          <p:val>
                                            <p:strVal val="#ppt_x"/>
                                          </p:val>
                                        </p:tav>
                                        <p:tav tm="100000">
                                          <p:val>
                                            <p:strVal val="#ppt_x"/>
                                          </p:val>
                                        </p:tav>
                                      </p:tavLst>
                                    </p:anim>
                                    <p:anim calcmode="lin" valueType="num">
                                      <p:cBhvr>
                                        <p:cTn id="7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5" grpId="0"/>
      <p:bldP spid="45" grpId="1"/>
      <p:bldP spid="48" grpId="0"/>
      <p:bldP spid="48" grpId="1"/>
      <p:bldP spid="2" grpId="0"/>
      <p:bldP spid="4" grpId="0"/>
      <p:bldP spid="25" grpId="0" animBg="1"/>
      <p:bldP spid="25" grpId="1" animBg="1"/>
      <p:bldP spid="26" grpId="0" animBg="1"/>
      <p:bldP spid="26" grpId="1" animBg="1"/>
      <p:bldP spid="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7"/>
          <p:cNvSpPr>
            <a:spLocks/>
          </p:cNvSpPr>
          <p:nvPr/>
        </p:nvSpPr>
        <p:spPr>
          <a:xfrm rot="10800000" flipV="1">
            <a:off x="695999" y="343709"/>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pic>
        <p:nvPicPr>
          <p:cNvPr id="32"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292686" y="1539405"/>
            <a:ext cx="7606626" cy="43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triped Right Arrow 1"/>
          <p:cNvSpPr>
            <a:spLocks noChangeAspect="1"/>
          </p:cNvSpPr>
          <p:nvPr/>
        </p:nvSpPr>
        <p:spPr>
          <a:xfrm>
            <a:off x="6012000" y="2644238"/>
            <a:ext cx="726795" cy="360000"/>
          </a:xfrm>
          <a:prstGeom prst="striped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 name="Right Arrow 2"/>
          <p:cNvSpPr/>
          <p:nvPr/>
        </p:nvSpPr>
        <p:spPr>
          <a:xfrm>
            <a:off x="6131433" y="4880471"/>
            <a:ext cx="4971995" cy="1296000"/>
          </a:xfrm>
          <a:prstGeom prst="rightArrow">
            <a:avLst>
              <a:gd name="adj1" fmla="val 71487"/>
              <a:gd name="adj2" fmla="val 277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solidFill>
                  <a:schemeClr val="tx1"/>
                </a:solidFill>
                <a:latin typeface="Tw Cen MT" panose="020B0602020104020603" pitchFamily="34" charset="0"/>
              </a:rPr>
              <a:t>Agus tú ag gluaiseacht soir ó Greenwich</a:t>
            </a:r>
            <a:r>
              <a:rPr lang="en-US" dirty="0" smtClean="0">
                <a:solidFill>
                  <a:schemeClr val="tx1"/>
                </a:solidFill>
                <a:latin typeface="Tw Cen MT" panose="020B0602020104020603" pitchFamily="34" charset="0"/>
              </a:rPr>
              <a:t>,</a:t>
            </a:r>
            <a:r>
              <a:rPr lang="ga-IE" dirty="0" smtClean="0">
                <a:solidFill>
                  <a:schemeClr val="tx1"/>
                </a:solidFill>
                <a:latin typeface="Tw Cen MT" panose="020B0602020104020603" pitchFamily="34" charset="0"/>
              </a:rPr>
              <a:t> is gá an clog a chur uair an chloig chun tosaigh gach uair a théann tú isteach i gcrios ama nua</a:t>
            </a:r>
            <a:r>
              <a:rPr lang="ga-IE" sz="1600" dirty="0" smtClean="0">
                <a:solidFill>
                  <a:schemeClr val="tx1"/>
                </a:solidFill>
                <a:latin typeface="Tw Cen MT" panose="020B0602020104020603" pitchFamily="34" charset="0"/>
              </a:rPr>
              <a:t>. </a:t>
            </a:r>
            <a:endParaRPr lang="ga-IE" sz="1600" dirty="0">
              <a:solidFill>
                <a:schemeClr val="bg1"/>
              </a:solidFill>
              <a:latin typeface="Tw Cen MT" panose="020B0602020104020603" pitchFamily="34" charset="0"/>
            </a:endParaRPr>
          </a:p>
        </p:txBody>
      </p:sp>
      <p:sp>
        <p:nvSpPr>
          <p:cNvPr id="9" name="Striped Right Arrow 8"/>
          <p:cNvSpPr>
            <a:spLocks noChangeAspect="1"/>
          </p:cNvSpPr>
          <p:nvPr/>
        </p:nvSpPr>
        <p:spPr>
          <a:xfrm rot="10800000">
            <a:off x="4932000" y="2644239"/>
            <a:ext cx="726795" cy="3600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0" name="Left Arrow 9"/>
          <p:cNvSpPr/>
          <p:nvPr/>
        </p:nvSpPr>
        <p:spPr>
          <a:xfrm>
            <a:off x="1051560" y="4605811"/>
            <a:ext cx="4801679" cy="1803573"/>
          </a:xfrm>
          <a:prstGeom prst="leftArrow">
            <a:avLst>
              <a:gd name="adj1" fmla="val 50000"/>
              <a:gd name="adj2" fmla="val 224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solidFill>
                  <a:schemeClr val="tx1"/>
                </a:solidFill>
                <a:latin typeface="Tw Cen MT" panose="020B0602020104020603" pitchFamily="34" charset="0"/>
              </a:rPr>
              <a:t>Agus tú ag gluaiseacht siar ó Greenwich</a:t>
            </a:r>
            <a:r>
              <a:rPr lang="en-US" dirty="0" smtClean="0">
                <a:solidFill>
                  <a:schemeClr val="tx1"/>
                </a:solidFill>
                <a:latin typeface="Tw Cen MT" panose="020B0602020104020603" pitchFamily="34" charset="0"/>
              </a:rPr>
              <a:t>,</a:t>
            </a:r>
            <a:r>
              <a:rPr lang="ga-IE" dirty="0" smtClean="0">
                <a:solidFill>
                  <a:schemeClr val="tx1"/>
                </a:solidFill>
                <a:latin typeface="Tw Cen MT" panose="020B0602020104020603" pitchFamily="34" charset="0"/>
              </a:rPr>
              <a:t> </a:t>
            </a:r>
            <a:br>
              <a:rPr lang="ga-IE" dirty="0" smtClean="0">
                <a:solidFill>
                  <a:schemeClr val="tx1"/>
                </a:solidFill>
                <a:latin typeface="Tw Cen MT" panose="020B0602020104020603" pitchFamily="34" charset="0"/>
              </a:rPr>
            </a:br>
            <a:r>
              <a:rPr lang="ga-IE" dirty="0" smtClean="0">
                <a:solidFill>
                  <a:schemeClr val="tx1"/>
                </a:solidFill>
                <a:latin typeface="Tw Cen MT" panose="020B0602020104020603" pitchFamily="34" charset="0"/>
              </a:rPr>
              <a:t>is gá an clog a chur siar uair an chloig </a:t>
            </a:r>
            <a:br>
              <a:rPr lang="ga-IE" dirty="0" smtClean="0">
                <a:solidFill>
                  <a:schemeClr val="tx1"/>
                </a:solidFill>
                <a:latin typeface="Tw Cen MT" panose="020B0602020104020603" pitchFamily="34" charset="0"/>
              </a:rPr>
            </a:br>
            <a:r>
              <a:rPr lang="ga-IE" dirty="0" smtClean="0">
                <a:solidFill>
                  <a:schemeClr val="tx1"/>
                </a:solidFill>
                <a:latin typeface="Tw Cen MT" panose="020B0602020104020603" pitchFamily="34" charset="0"/>
              </a:rPr>
              <a:t>gach uair a théann tú isteach i gcrios ama nua. </a:t>
            </a:r>
            <a:endParaRPr lang="ga-IE" dirty="0">
              <a:solidFill>
                <a:schemeClr val="tx1"/>
              </a:solidFill>
              <a:latin typeface="Tw Cen MT" panose="020B0602020104020603" pitchFamily="34" charset="0"/>
            </a:endParaRPr>
          </a:p>
        </p:txBody>
      </p:sp>
      <p:cxnSp>
        <p:nvCxnSpPr>
          <p:cNvPr id="8" name="Straight Arrow Connector 7"/>
          <p:cNvCxnSpPr/>
          <p:nvPr/>
        </p:nvCxnSpPr>
        <p:spPr>
          <a:xfrm>
            <a:off x="5850000" y="1080000"/>
            <a:ext cx="0" cy="4554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928670" y="6086218"/>
            <a:ext cx="6334658" cy="646331"/>
          </a:xfrm>
          <a:prstGeom prst="rect">
            <a:avLst/>
          </a:prstGeom>
          <a:solidFill>
            <a:srgbClr val="FFFF00"/>
          </a:solidFill>
        </p:spPr>
        <p:txBody>
          <a:bodyPr wrap="square" rtlCol="0">
            <a:spAutoFit/>
          </a:bodyPr>
          <a:lstStyle/>
          <a:p>
            <a:r>
              <a:rPr lang="ga-IE" dirty="0" smtClean="0">
                <a:latin typeface="Tw Cen MT" panose="020B0602020104020603" pitchFamily="34" charset="0"/>
              </a:rPr>
              <a:t>Cliceáil ar an nasc seo chun féachaint ar fhíseán maidir leis na criosanna ama: </a:t>
            </a:r>
            <a:r>
              <a:rPr lang="ga-IE" dirty="0" smtClean="0">
                <a:latin typeface="Tw Cen MT" panose="020B0602020104020603" pitchFamily="34" charset="0"/>
                <a:hlinkClick r:id="rId4"/>
              </a:rPr>
              <a:t>https://www.youtube.com/watch?v=-j-SWKtWEcU</a:t>
            </a:r>
            <a:endParaRPr lang="ga-IE" dirty="0">
              <a:latin typeface="Tw Cen MT" panose="020B0602020104020603" pitchFamily="34" charset="0"/>
            </a:endParaRPr>
          </a:p>
        </p:txBody>
      </p:sp>
      <p:sp>
        <p:nvSpPr>
          <p:cNvPr id="6" name="TextBox 5"/>
          <p:cNvSpPr txBox="1"/>
          <p:nvPr/>
        </p:nvSpPr>
        <p:spPr>
          <a:xfrm>
            <a:off x="737565" y="427494"/>
            <a:ext cx="10800000" cy="1015663"/>
          </a:xfrm>
          <a:prstGeom prst="rect">
            <a:avLst/>
          </a:prstGeom>
          <a:noFill/>
        </p:spPr>
        <p:txBody>
          <a:bodyPr wrap="square" rtlCol="0">
            <a:spAutoFit/>
          </a:bodyPr>
          <a:lstStyle/>
          <a:p>
            <a:r>
              <a:rPr lang="ga-IE" sz="2000" dirty="0" smtClean="0">
                <a:latin typeface="Tw Cen MT" panose="020B0602020104020603" pitchFamily="34" charset="0"/>
              </a:rPr>
              <a:t>Féach thíos léarscáil de chriosanna ama an domhain mar atá siad sa lá atá inniu ann. Féach go bhfuil an crios ama ina bhfuil Greenwich i lár báire sa léarscáil agus go bhfuil an crios ama sin léirithe le ‘0’. Tá Éire sa chrios ama sin freisin.</a:t>
            </a:r>
          </a:p>
        </p:txBody>
      </p:sp>
    </p:spTree>
    <p:extLst>
      <p:ext uri="{BB962C8B-B14F-4D97-AF65-F5344CB8AC3E}">
        <p14:creationId xmlns:p14="http://schemas.microsoft.com/office/powerpoint/2010/main" val="2692497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2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00"/>
                                        <p:tgtEl>
                                          <p:spTgt spid="2"/>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7"/>
          <p:cNvSpPr>
            <a:spLocks/>
          </p:cNvSpPr>
          <p:nvPr/>
        </p:nvSpPr>
        <p:spPr>
          <a:xfrm rot="10800000" flipV="1">
            <a:off x="733255" y="327434"/>
            <a:ext cx="10800000" cy="6120000"/>
          </a:xfrm>
          <a:prstGeom prst="round2SameRect">
            <a:avLst>
              <a:gd name="adj1" fmla="val 4873"/>
              <a:gd name="adj2" fmla="val 0"/>
            </a:avLst>
          </a:prstGeom>
          <a:solidFill>
            <a:schemeClr val="accent5">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ga-IE" altLang="en-US" dirty="0">
              <a:solidFill>
                <a:schemeClr val="tx1"/>
              </a:solidFill>
            </a:endParaRPr>
          </a:p>
        </p:txBody>
      </p:sp>
      <p:pic>
        <p:nvPicPr>
          <p:cNvPr id="19460" name="Picture 4"/>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6252" r="-842"/>
          <a:stretch/>
        </p:blipFill>
        <p:spPr bwMode="auto">
          <a:xfrm>
            <a:off x="4036121" y="1090884"/>
            <a:ext cx="4104000" cy="47034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4119" y="3626036"/>
            <a:ext cx="324128" cy="369332"/>
          </a:xfrm>
          <a:prstGeom prst="rect">
            <a:avLst/>
          </a:prstGeom>
          <a:noFill/>
        </p:spPr>
        <p:txBody>
          <a:bodyPr wrap="none" rtlCol="0">
            <a:spAutoFit/>
          </a:bodyPr>
          <a:lstStyle/>
          <a:p>
            <a:r>
              <a:rPr lang="ga-IE" b="1" dirty="0" smtClean="0">
                <a:solidFill>
                  <a:srgbClr val="FF0000"/>
                </a:solidFill>
              </a:rPr>
              <a:t>A</a:t>
            </a:r>
            <a:endParaRPr lang="ga-IE" b="1" dirty="0">
              <a:solidFill>
                <a:srgbClr val="FF0000"/>
              </a:solidFill>
            </a:endParaRPr>
          </a:p>
        </p:txBody>
      </p:sp>
      <p:sp>
        <p:nvSpPr>
          <p:cNvPr id="8" name="TextBox 7"/>
          <p:cNvSpPr txBox="1"/>
          <p:nvPr/>
        </p:nvSpPr>
        <p:spPr>
          <a:xfrm>
            <a:off x="6578270" y="3608736"/>
            <a:ext cx="314510" cy="369332"/>
          </a:xfrm>
          <a:prstGeom prst="rect">
            <a:avLst/>
          </a:prstGeom>
          <a:noFill/>
        </p:spPr>
        <p:txBody>
          <a:bodyPr wrap="none" rtlCol="0">
            <a:spAutoFit/>
          </a:bodyPr>
          <a:lstStyle/>
          <a:p>
            <a:r>
              <a:rPr lang="ga-IE" b="1" dirty="0" smtClean="0">
                <a:solidFill>
                  <a:srgbClr val="FF0000"/>
                </a:solidFill>
              </a:rPr>
              <a:t>B</a:t>
            </a:r>
            <a:endParaRPr lang="ga-IE" b="1" dirty="0">
              <a:solidFill>
                <a:srgbClr val="FF0000"/>
              </a:solidFill>
            </a:endParaRPr>
          </a:p>
        </p:txBody>
      </p:sp>
      <p:cxnSp>
        <p:nvCxnSpPr>
          <p:cNvPr id="7" name="Straight Arrow Connector 6"/>
          <p:cNvCxnSpPr/>
          <p:nvPr/>
        </p:nvCxnSpPr>
        <p:spPr>
          <a:xfrm>
            <a:off x="4848237" y="3810702"/>
            <a:ext cx="324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04121" y="3984102"/>
            <a:ext cx="535724" cy="253916"/>
          </a:xfrm>
          <a:prstGeom prst="rect">
            <a:avLst/>
          </a:prstGeom>
          <a:noFill/>
        </p:spPr>
        <p:txBody>
          <a:bodyPr wrap="none" rtlCol="0">
            <a:spAutoFit/>
          </a:bodyPr>
          <a:lstStyle/>
          <a:p>
            <a:r>
              <a:rPr lang="ga-IE" sz="1050" b="1" dirty="0" smtClean="0">
                <a:solidFill>
                  <a:srgbClr val="FF0000"/>
                </a:solidFill>
              </a:rPr>
              <a:t>2 </a:t>
            </a:r>
            <a:r>
              <a:rPr lang="ga-IE" sz="1050" b="1" dirty="0" err="1" smtClean="0">
                <a:solidFill>
                  <a:srgbClr val="FF0000"/>
                </a:solidFill>
              </a:rPr>
              <a:t>p.m</a:t>
            </a:r>
            <a:r>
              <a:rPr lang="ga-IE" sz="1050" b="1" dirty="0" smtClean="0">
                <a:solidFill>
                  <a:srgbClr val="FF0000"/>
                </a:solidFill>
              </a:rPr>
              <a:t>.</a:t>
            </a:r>
            <a:endParaRPr lang="ga-IE" sz="1050" b="1" dirty="0">
              <a:solidFill>
                <a:srgbClr val="FF0000"/>
              </a:solidFill>
            </a:endParaRPr>
          </a:p>
        </p:txBody>
      </p:sp>
      <p:sp>
        <p:nvSpPr>
          <p:cNvPr id="18" name="TextBox 17"/>
          <p:cNvSpPr txBox="1"/>
          <p:nvPr/>
        </p:nvSpPr>
        <p:spPr>
          <a:xfrm>
            <a:off x="4918121" y="3984102"/>
            <a:ext cx="535724" cy="253916"/>
          </a:xfrm>
          <a:prstGeom prst="rect">
            <a:avLst/>
          </a:prstGeom>
          <a:noFill/>
        </p:spPr>
        <p:txBody>
          <a:bodyPr wrap="none" rtlCol="0">
            <a:spAutoFit/>
          </a:bodyPr>
          <a:lstStyle/>
          <a:p>
            <a:r>
              <a:rPr lang="ga-IE" sz="1050" b="1" dirty="0" smtClean="0">
                <a:solidFill>
                  <a:srgbClr val="FF0000"/>
                </a:solidFill>
              </a:rPr>
              <a:t>3 </a:t>
            </a:r>
            <a:r>
              <a:rPr lang="ga-IE" sz="1050" b="1" dirty="0" err="1" smtClean="0">
                <a:solidFill>
                  <a:srgbClr val="FF0000"/>
                </a:solidFill>
              </a:rPr>
              <a:t>p.m</a:t>
            </a:r>
            <a:r>
              <a:rPr lang="ga-IE" sz="1050" b="1" dirty="0" smtClean="0">
                <a:solidFill>
                  <a:srgbClr val="FF0000"/>
                </a:solidFill>
              </a:rPr>
              <a:t>.</a:t>
            </a:r>
            <a:endParaRPr lang="ga-IE" sz="1050" b="1" dirty="0">
              <a:solidFill>
                <a:srgbClr val="FF0000"/>
              </a:solidFill>
            </a:endParaRPr>
          </a:p>
        </p:txBody>
      </p:sp>
      <p:sp>
        <p:nvSpPr>
          <p:cNvPr id="19" name="TextBox 18"/>
          <p:cNvSpPr txBox="1"/>
          <p:nvPr/>
        </p:nvSpPr>
        <p:spPr>
          <a:xfrm>
            <a:off x="5332121" y="3984102"/>
            <a:ext cx="535724" cy="253916"/>
          </a:xfrm>
          <a:prstGeom prst="rect">
            <a:avLst/>
          </a:prstGeom>
          <a:noFill/>
        </p:spPr>
        <p:txBody>
          <a:bodyPr wrap="none" rtlCol="0">
            <a:spAutoFit/>
          </a:bodyPr>
          <a:lstStyle/>
          <a:p>
            <a:r>
              <a:rPr lang="ga-IE" sz="1050" b="1" dirty="0" smtClean="0">
                <a:solidFill>
                  <a:srgbClr val="FF0000"/>
                </a:solidFill>
              </a:rPr>
              <a:t>4 </a:t>
            </a:r>
            <a:r>
              <a:rPr lang="ga-IE" sz="1050" b="1" dirty="0" err="1" smtClean="0">
                <a:solidFill>
                  <a:srgbClr val="FF0000"/>
                </a:solidFill>
              </a:rPr>
              <a:t>p.m</a:t>
            </a:r>
            <a:r>
              <a:rPr lang="ga-IE" sz="1050" b="1" dirty="0" smtClean="0">
                <a:solidFill>
                  <a:srgbClr val="FF0000"/>
                </a:solidFill>
              </a:rPr>
              <a:t>.</a:t>
            </a:r>
            <a:endParaRPr lang="ga-IE" sz="1050" b="1" dirty="0">
              <a:solidFill>
                <a:srgbClr val="FF0000"/>
              </a:solidFill>
            </a:endParaRPr>
          </a:p>
        </p:txBody>
      </p:sp>
      <p:sp>
        <p:nvSpPr>
          <p:cNvPr id="20" name="TextBox 19"/>
          <p:cNvSpPr txBox="1"/>
          <p:nvPr/>
        </p:nvSpPr>
        <p:spPr>
          <a:xfrm>
            <a:off x="5692121" y="3984102"/>
            <a:ext cx="535724" cy="253916"/>
          </a:xfrm>
          <a:prstGeom prst="rect">
            <a:avLst/>
          </a:prstGeom>
          <a:noFill/>
        </p:spPr>
        <p:txBody>
          <a:bodyPr wrap="none" rtlCol="0">
            <a:spAutoFit/>
          </a:bodyPr>
          <a:lstStyle/>
          <a:p>
            <a:r>
              <a:rPr lang="ga-IE" sz="1050" b="1" dirty="0" smtClean="0">
                <a:solidFill>
                  <a:srgbClr val="FF0000"/>
                </a:solidFill>
              </a:rPr>
              <a:t>5 </a:t>
            </a:r>
            <a:r>
              <a:rPr lang="ga-IE" sz="1050" b="1" dirty="0" err="1" smtClean="0">
                <a:solidFill>
                  <a:srgbClr val="FF0000"/>
                </a:solidFill>
              </a:rPr>
              <a:t>p.m</a:t>
            </a:r>
            <a:r>
              <a:rPr lang="ga-IE" sz="1050" b="1" dirty="0" smtClean="0">
                <a:solidFill>
                  <a:srgbClr val="FF0000"/>
                </a:solidFill>
              </a:rPr>
              <a:t>.</a:t>
            </a:r>
            <a:endParaRPr lang="ga-IE" sz="1050" b="1" dirty="0">
              <a:solidFill>
                <a:srgbClr val="FF0000"/>
              </a:solidFill>
            </a:endParaRPr>
          </a:p>
        </p:txBody>
      </p:sp>
      <p:sp>
        <p:nvSpPr>
          <p:cNvPr id="21" name="TextBox 20"/>
          <p:cNvSpPr txBox="1"/>
          <p:nvPr/>
        </p:nvSpPr>
        <p:spPr>
          <a:xfrm>
            <a:off x="6052121" y="3984102"/>
            <a:ext cx="535724" cy="253916"/>
          </a:xfrm>
          <a:prstGeom prst="rect">
            <a:avLst/>
          </a:prstGeom>
          <a:noFill/>
        </p:spPr>
        <p:txBody>
          <a:bodyPr wrap="none" rtlCol="0">
            <a:spAutoFit/>
          </a:bodyPr>
          <a:lstStyle/>
          <a:p>
            <a:r>
              <a:rPr lang="ga-IE" sz="1050" b="1" dirty="0" smtClean="0">
                <a:solidFill>
                  <a:srgbClr val="FF0000"/>
                </a:solidFill>
              </a:rPr>
              <a:t>6 </a:t>
            </a:r>
            <a:r>
              <a:rPr lang="ga-IE" sz="1050" b="1" dirty="0" err="1" smtClean="0">
                <a:solidFill>
                  <a:srgbClr val="FF0000"/>
                </a:solidFill>
              </a:rPr>
              <a:t>p.m</a:t>
            </a:r>
            <a:r>
              <a:rPr lang="ga-IE" sz="1050" b="1" dirty="0" smtClean="0">
                <a:solidFill>
                  <a:srgbClr val="FF0000"/>
                </a:solidFill>
              </a:rPr>
              <a:t>.</a:t>
            </a:r>
            <a:endParaRPr lang="ga-IE" sz="1050" b="1" dirty="0">
              <a:solidFill>
                <a:srgbClr val="FF0000"/>
              </a:solidFill>
            </a:endParaRPr>
          </a:p>
        </p:txBody>
      </p:sp>
      <p:sp>
        <p:nvSpPr>
          <p:cNvPr id="22" name="TextBox 21"/>
          <p:cNvSpPr txBox="1"/>
          <p:nvPr/>
        </p:nvSpPr>
        <p:spPr>
          <a:xfrm>
            <a:off x="6435944" y="3984102"/>
            <a:ext cx="535724" cy="253916"/>
          </a:xfrm>
          <a:prstGeom prst="rect">
            <a:avLst/>
          </a:prstGeom>
          <a:noFill/>
        </p:spPr>
        <p:txBody>
          <a:bodyPr wrap="none" rtlCol="0">
            <a:spAutoFit/>
          </a:bodyPr>
          <a:lstStyle/>
          <a:p>
            <a:r>
              <a:rPr lang="ga-IE" sz="1050" b="1" dirty="0" smtClean="0">
                <a:solidFill>
                  <a:srgbClr val="FF0000"/>
                </a:solidFill>
              </a:rPr>
              <a:t>7 </a:t>
            </a:r>
            <a:r>
              <a:rPr lang="ga-IE" sz="1050" b="1" dirty="0" err="1" smtClean="0">
                <a:solidFill>
                  <a:srgbClr val="FF0000"/>
                </a:solidFill>
              </a:rPr>
              <a:t>p.m</a:t>
            </a:r>
            <a:r>
              <a:rPr lang="ga-IE" sz="1050" b="1" dirty="0" smtClean="0">
                <a:solidFill>
                  <a:srgbClr val="FF0000"/>
                </a:solidFill>
              </a:rPr>
              <a:t>.</a:t>
            </a:r>
            <a:endParaRPr lang="ga-IE" sz="1050" b="1" dirty="0">
              <a:solidFill>
                <a:srgbClr val="FF0000"/>
              </a:solidFill>
            </a:endParaRPr>
          </a:p>
        </p:txBody>
      </p:sp>
      <p:cxnSp>
        <p:nvCxnSpPr>
          <p:cNvPr id="23" name="Straight Arrow Connector 22"/>
          <p:cNvCxnSpPr/>
          <p:nvPr/>
        </p:nvCxnSpPr>
        <p:spPr>
          <a:xfrm>
            <a:off x="5216048" y="3810702"/>
            <a:ext cx="324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583859" y="3810702"/>
            <a:ext cx="324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944121" y="3810702"/>
            <a:ext cx="324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304121" y="3810702"/>
            <a:ext cx="324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064000" y="2637758"/>
            <a:ext cx="3347363" cy="1531822"/>
          </a:xfrm>
          <a:prstGeom prst="rect">
            <a:avLst/>
          </a:prstGeom>
          <a:solidFill>
            <a:schemeClr val="bg1"/>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solidFill>
                  <a:schemeClr val="tx1"/>
                </a:solidFill>
                <a:latin typeface="Tw Cen MT" panose="020B0602020104020603" pitchFamily="34" charset="0"/>
              </a:rPr>
              <a:t>Agus tú ag gluaiseacht soir caithfidh tú an clog a chur uair an chloig chun tosaigh do gach crios a thrasnaíonn tú. </a:t>
            </a:r>
            <a:endParaRPr lang="ga-IE" sz="2000" dirty="0">
              <a:solidFill>
                <a:schemeClr val="tx1"/>
              </a:solidFill>
              <a:latin typeface="Tw Cen MT" panose="020B0602020104020603" pitchFamily="34" charset="0"/>
            </a:endParaRPr>
          </a:p>
        </p:txBody>
      </p:sp>
      <p:sp>
        <p:nvSpPr>
          <p:cNvPr id="29" name="Rectangle 28"/>
          <p:cNvSpPr/>
          <p:nvPr/>
        </p:nvSpPr>
        <p:spPr>
          <a:xfrm>
            <a:off x="792000" y="2621523"/>
            <a:ext cx="3240000" cy="15318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solidFill>
                  <a:schemeClr val="tx1"/>
                </a:solidFill>
                <a:latin typeface="Tw Cen MT" panose="020B0602020104020603" pitchFamily="34" charset="0"/>
              </a:rPr>
              <a:t>Agus tú ag gluaiseacht siar caithfidh tú an clog a chur siar uair an chloig do gach crios a thrasnaíonn tú. </a:t>
            </a:r>
            <a:endParaRPr lang="ga-IE" sz="2000" dirty="0">
              <a:solidFill>
                <a:schemeClr val="tx1"/>
              </a:solidFill>
              <a:latin typeface="Tw Cen MT" panose="020B0602020104020603" pitchFamily="34" charset="0"/>
            </a:endParaRPr>
          </a:p>
        </p:txBody>
      </p:sp>
      <p:grpSp>
        <p:nvGrpSpPr>
          <p:cNvPr id="30" name="Grúpa 56"/>
          <p:cNvGrpSpPr>
            <a:grpSpLocks noChangeAspect="1"/>
          </p:cNvGrpSpPr>
          <p:nvPr/>
        </p:nvGrpSpPr>
        <p:grpSpPr>
          <a:xfrm>
            <a:off x="306020" y="257201"/>
            <a:ext cx="6157448" cy="900001"/>
            <a:chOff x="203131" y="109250"/>
            <a:chExt cx="4576894" cy="600305"/>
          </a:xfrm>
          <a:solidFill>
            <a:schemeClr val="accent1">
              <a:lumMod val="50000"/>
            </a:schemeClr>
          </a:solidFill>
        </p:grpSpPr>
        <p:sp>
          <p:nvSpPr>
            <p:cNvPr id="33" name="Rectangle 32"/>
            <p:cNvSpPr>
              <a:spLocks/>
            </p:cNvSpPr>
            <p:nvPr/>
          </p:nvSpPr>
          <p:spPr bwMode="auto">
            <a:xfrm>
              <a:off x="537621" y="181287"/>
              <a:ext cx="4242404" cy="4562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endParaRPr lang="ga-IE" sz="2000" dirty="0" smtClean="0">
                <a:latin typeface="Tw Cen MT" panose="020B0602020104020603" pitchFamily="34" charset="0"/>
              </a:endParaRPr>
            </a:p>
            <a:p>
              <a:pPr marL="447675">
                <a:defRPr/>
              </a:pPr>
              <a:r>
                <a:rPr lang="ga-IE" sz="2000" dirty="0" smtClean="0">
                  <a:latin typeface="Tw Cen MT" panose="020B0602020104020603" pitchFamily="34" charset="0"/>
                </a:rPr>
                <a:t>Más 2 </a:t>
              </a:r>
              <a:r>
                <a:rPr lang="ga-IE" sz="2000" dirty="0" err="1" smtClean="0">
                  <a:latin typeface="Tw Cen MT" panose="020B0602020104020603" pitchFamily="34" charset="0"/>
                </a:rPr>
                <a:t>p.m</a:t>
              </a:r>
              <a:r>
                <a:rPr lang="ga-IE" sz="2000" dirty="0" smtClean="0">
                  <a:latin typeface="Tw Cen MT" panose="020B0602020104020603" pitchFamily="34" charset="0"/>
                </a:rPr>
                <a:t>. atá ann ag A ar an gcruinneog thíos, cén t-am atá ann ag B?</a:t>
              </a:r>
            </a:p>
            <a:p>
              <a:pPr marL="447675">
                <a:defRPr/>
              </a:pPr>
              <a:endParaRPr lang="ga-IE" dirty="0">
                <a:solidFill>
                  <a:schemeClr val="bg1"/>
                </a:solidFill>
                <a:latin typeface="Tw Cen MT" panose="020B0602020104020603" pitchFamily="34" charset="0"/>
                <a:cs typeface="Arial" panose="020B0604020202020204" pitchFamily="34" charset="0"/>
              </a:endParaRPr>
            </a:p>
          </p:txBody>
        </p:sp>
        <p:sp>
          <p:nvSpPr>
            <p:cNvPr id="34" name="Oval 33"/>
            <p:cNvSpPr>
              <a:spLocks/>
            </p:cNvSpPr>
            <p:nvPr/>
          </p:nvSpPr>
          <p:spPr bwMode="auto">
            <a:xfrm>
              <a:off x="203131" y="109250"/>
              <a:ext cx="668979" cy="60030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grpSp>
        <p:nvGrpSpPr>
          <p:cNvPr id="36" name="Grúpa 56"/>
          <p:cNvGrpSpPr>
            <a:grpSpLocks noChangeAspect="1"/>
          </p:cNvGrpSpPr>
          <p:nvPr/>
        </p:nvGrpSpPr>
        <p:grpSpPr>
          <a:xfrm>
            <a:off x="295046" y="257202"/>
            <a:ext cx="6252000" cy="900000"/>
            <a:chOff x="203132" y="681327"/>
            <a:chExt cx="4185051" cy="600305"/>
          </a:xfrm>
          <a:solidFill>
            <a:schemeClr val="accent1">
              <a:lumMod val="50000"/>
            </a:schemeClr>
          </a:solidFill>
        </p:grpSpPr>
        <p:sp>
          <p:nvSpPr>
            <p:cNvPr id="39" name="Rectangle 38"/>
            <p:cNvSpPr>
              <a:spLocks/>
            </p:cNvSpPr>
            <p:nvPr/>
          </p:nvSpPr>
          <p:spPr bwMode="auto">
            <a:xfrm>
              <a:off x="598674" y="784873"/>
              <a:ext cx="3789509" cy="456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endParaRPr lang="ga-IE" dirty="0" smtClean="0">
                <a:latin typeface="Tw Cen MT" panose="020B0602020104020603" pitchFamily="34" charset="0"/>
              </a:endParaRPr>
            </a:p>
            <a:p>
              <a:pPr marL="447675">
                <a:defRPr/>
              </a:pPr>
              <a:r>
                <a:rPr lang="ga-IE" sz="2000" dirty="0" smtClean="0">
                  <a:latin typeface="Tw Cen MT" panose="020B0602020104020603" pitchFamily="34" charset="0"/>
                </a:rPr>
                <a:t>Más 4 </a:t>
              </a:r>
              <a:r>
                <a:rPr lang="ga-IE" sz="2000" dirty="0" err="1" smtClean="0">
                  <a:latin typeface="Tw Cen MT" panose="020B0602020104020603" pitchFamily="34" charset="0"/>
                </a:rPr>
                <a:t>p.m</a:t>
              </a:r>
              <a:r>
                <a:rPr lang="ga-IE" sz="2000" dirty="0" smtClean="0">
                  <a:latin typeface="Tw Cen MT" panose="020B0602020104020603" pitchFamily="34" charset="0"/>
                </a:rPr>
                <a:t>. atá ann ag X, cén t-am atá ann ag Y?</a:t>
              </a:r>
            </a:p>
            <a:p>
              <a:pPr marL="447675">
                <a:defRPr/>
              </a:pPr>
              <a:endParaRPr lang="ga-IE" dirty="0">
                <a:solidFill>
                  <a:schemeClr val="bg1"/>
                </a:solidFill>
                <a:latin typeface="Tw Cen MT" panose="020B0602020104020603" pitchFamily="34" charset="0"/>
                <a:cs typeface="Arial" panose="020B0604020202020204" pitchFamily="34" charset="0"/>
              </a:endParaRPr>
            </a:p>
          </p:txBody>
        </p:sp>
        <p:sp>
          <p:nvSpPr>
            <p:cNvPr id="40" name="Oval 39"/>
            <p:cNvSpPr>
              <a:spLocks/>
            </p:cNvSpPr>
            <p:nvPr/>
          </p:nvSpPr>
          <p:spPr bwMode="auto">
            <a:xfrm>
              <a:off x="203132" y="681327"/>
              <a:ext cx="602455" cy="60030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
        <p:nvSpPr>
          <p:cNvPr id="41" name="TextBox 40"/>
          <p:cNvSpPr txBox="1"/>
          <p:nvPr/>
        </p:nvSpPr>
        <p:spPr>
          <a:xfrm>
            <a:off x="6152164" y="2611436"/>
            <a:ext cx="311304" cy="369332"/>
          </a:xfrm>
          <a:prstGeom prst="rect">
            <a:avLst/>
          </a:prstGeom>
          <a:noFill/>
        </p:spPr>
        <p:txBody>
          <a:bodyPr wrap="none" rtlCol="0">
            <a:spAutoFit/>
          </a:bodyPr>
          <a:lstStyle/>
          <a:p>
            <a:r>
              <a:rPr lang="ga-IE" b="1" dirty="0" smtClean="0">
                <a:solidFill>
                  <a:srgbClr val="FF0000"/>
                </a:solidFill>
              </a:rPr>
              <a:t>X</a:t>
            </a:r>
            <a:endParaRPr lang="ga-IE" b="1" dirty="0">
              <a:solidFill>
                <a:srgbClr val="FF0000"/>
              </a:solidFill>
            </a:endParaRPr>
          </a:p>
        </p:txBody>
      </p:sp>
      <p:cxnSp>
        <p:nvCxnSpPr>
          <p:cNvPr id="42" name="Straight Arrow Connector 41"/>
          <p:cNvCxnSpPr/>
          <p:nvPr/>
        </p:nvCxnSpPr>
        <p:spPr>
          <a:xfrm flipH="1">
            <a:off x="5859174" y="2796102"/>
            <a:ext cx="3276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509812" y="2795693"/>
            <a:ext cx="3276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5172237" y="2795693"/>
            <a:ext cx="3276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809004" y="2795693"/>
            <a:ext cx="3276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73202" y="2599835"/>
            <a:ext cx="304892" cy="369332"/>
          </a:xfrm>
          <a:prstGeom prst="rect">
            <a:avLst/>
          </a:prstGeom>
          <a:noFill/>
        </p:spPr>
        <p:txBody>
          <a:bodyPr wrap="none" rtlCol="0">
            <a:spAutoFit/>
          </a:bodyPr>
          <a:lstStyle/>
          <a:p>
            <a:r>
              <a:rPr lang="ga-IE" b="1" dirty="0" smtClean="0">
                <a:solidFill>
                  <a:srgbClr val="FF0000"/>
                </a:solidFill>
              </a:rPr>
              <a:t>Y</a:t>
            </a:r>
            <a:endParaRPr lang="ga-IE" b="1" dirty="0">
              <a:solidFill>
                <a:srgbClr val="FF0000"/>
              </a:solidFill>
            </a:endParaRPr>
          </a:p>
        </p:txBody>
      </p:sp>
      <p:sp>
        <p:nvSpPr>
          <p:cNvPr id="48" name="TextBox 47"/>
          <p:cNvSpPr txBox="1"/>
          <p:nvPr/>
        </p:nvSpPr>
        <p:spPr>
          <a:xfrm>
            <a:off x="6027255" y="2973463"/>
            <a:ext cx="535724" cy="253916"/>
          </a:xfrm>
          <a:prstGeom prst="rect">
            <a:avLst/>
          </a:prstGeom>
          <a:noFill/>
        </p:spPr>
        <p:txBody>
          <a:bodyPr wrap="none" rtlCol="0">
            <a:spAutoFit/>
          </a:bodyPr>
          <a:lstStyle/>
          <a:p>
            <a:r>
              <a:rPr lang="ga-IE" sz="1050" b="1" dirty="0" smtClean="0">
                <a:solidFill>
                  <a:srgbClr val="FF0000"/>
                </a:solidFill>
              </a:rPr>
              <a:t>4 </a:t>
            </a:r>
            <a:r>
              <a:rPr lang="ga-IE" sz="1050" b="1" dirty="0" err="1" smtClean="0">
                <a:solidFill>
                  <a:srgbClr val="FF0000"/>
                </a:solidFill>
              </a:rPr>
              <a:t>p.m</a:t>
            </a:r>
            <a:r>
              <a:rPr lang="ga-IE" sz="1050" b="1" dirty="0" smtClean="0">
                <a:solidFill>
                  <a:srgbClr val="FF0000"/>
                </a:solidFill>
              </a:rPr>
              <a:t>.</a:t>
            </a:r>
            <a:endParaRPr lang="ga-IE" sz="1050" b="1" dirty="0">
              <a:solidFill>
                <a:srgbClr val="FF0000"/>
              </a:solidFill>
            </a:endParaRPr>
          </a:p>
        </p:txBody>
      </p:sp>
      <p:sp>
        <p:nvSpPr>
          <p:cNvPr id="49" name="TextBox 48"/>
          <p:cNvSpPr txBox="1"/>
          <p:nvPr/>
        </p:nvSpPr>
        <p:spPr>
          <a:xfrm>
            <a:off x="5241950" y="2973463"/>
            <a:ext cx="535724" cy="253916"/>
          </a:xfrm>
          <a:prstGeom prst="rect">
            <a:avLst/>
          </a:prstGeom>
          <a:noFill/>
        </p:spPr>
        <p:txBody>
          <a:bodyPr wrap="none" rtlCol="0">
            <a:spAutoFit/>
          </a:bodyPr>
          <a:lstStyle/>
          <a:p>
            <a:r>
              <a:rPr lang="ga-IE" sz="1050" b="1" dirty="0" smtClean="0">
                <a:solidFill>
                  <a:srgbClr val="FF0000"/>
                </a:solidFill>
              </a:rPr>
              <a:t>2 </a:t>
            </a:r>
            <a:r>
              <a:rPr lang="ga-IE" sz="1050" b="1" dirty="0" err="1" smtClean="0">
                <a:solidFill>
                  <a:srgbClr val="FF0000"/>
                </a:solidFill>
              </a:rPr>
              <a:t>p.m</a:t>
            </a:r>
            <a:r>
              <a:rPr lang="ga-IE" sz="1050" b="1" dirty="0" smtClean="0">
                <a:solidFill>
                  <a:srgbClr val="FF0000"/>
                </a:solidFill>
              </a:rPr>
              <a:t>.</a:t>
            </a:r>
            <a:endParaRPr lang="ga-IE" sz="1050" b="1" dirty="0">
              <a:solidFill>
                <a:srgbClr val="FF0000"/>
              </a:solidFill>
            </a:endParaRPr>
          </a:p>
        </p:txBody>
      </p:sp>
      <p:sp>
        <p:nvSpPr>
          <p:cNvPr id="50" name="TextBox 49"/>
          <p:cNvSpPr txBox="1"/>
          <p:nvPr/>
        </p:nvSpPr>
        <p:spPr>
          <a:xfrm>
            <a:off x="4848237" y="2969167"/>
            <a:ext cx="535724" cy="253916"/>
          </a:xfrm>
          <a:prstGeom prst="rect">
            <a:avLst/>
          </a:prstGeom>
          <a:noFill/>
        </p:spPr>
        <p:txBody>
          <a:bodyPr wrap="none" rtlCol="0">
            <a:spAutoFit/>
          </a:bodyPr>
          <a:lstStyle/>
          <a:p>
            <a:r>
              <a:rPr lang="ga-IE" sz="1050" b="1" dirty="0" smtClean="0">
                <a:solidFill>
                  <a:srgbClr val="FF0000"/>
                </a:solidFill>
              </a:rPr>
              <a:t>1 </a:t>
            </a:r>
            <a:r>
              <a:rPr lang="ga-IE" sz="1050" b="1" dirty="0" err="1" smtClean="0">
                <a:solidFill>
                  <a:srgbClr val="FF0000"/>
                </a:solidFill>
              </a:rPr>
              <a:t>p.m</a:t>
            </a:r>
            <a:r>
              <a:rPr lang="ga-IE" sz="1050" b="1" dirty="0" smtClean="0">
                <a:solidFill>
                  <a:srgbClr val="FF0000"/>
                </a:solidFill>
              </a:rPr>
              <a:t>.</a:t>
            </a:r>
            <a:endParaRPr lang="ga-IE" sz="1050" b="1" dirty="0">
              <a:solidFill>
                <a:srgbClr val="FF0000"/>
              </a:solidFill>
            </a:endParaRPr>
          </a:p>
        </p:txBody>
      </p:sp>
      <p:sp>
        <p:nvSpPr>
          <p:cNvPr id="51" name="TextBox 50"/>
          <p:cNvSpPr txBox="1"/>
          <p:nvPr/>
        </p:nvSpPr>
        <p:spPr>
          <a:xfrm>
            <a:off x="5651873" y="2973463"/>
            <a:ext cx="535724" cy="253916"/>
          </a:xfrm>
          <a:prstGeom prst="rect">
            <a:avLst/>
          </a:prstGeom>
          <a:noFill/>
        </p:spPr>
        <p:txBody>
          <a:bodyPr wrap="none" rtlCol="0">
            <a:spAutoFit/>
          </a:bodyPr>
          <a:lstStyle/>
          <a:p>
            <a:r>
              <a:rPr lang="ga-IE" sz="1050" b="1" dirty="0" smtClean="0">
                <a:solidFill>
                  <a:srgbClr val="FF0000"/>
                </a:solidFill>
              </a:rPr>
              <a:t>3 </a:t>
            </a:r>
            <a:r>
              <a:rPr lang="ga-IE" sz="1050" b="1" dirty="0" err="1" smtClean="0">
                <a:solidFill>
                  <a:srgbClr val="FF0000"/>
                </a:solidFill>
              </a:rPr>
              <a:t>p.m</a:t>
            </a:r>
            <a:r>
              <a:rPr lang="ga-IE" sz="1050" b="1" dirty="0" smtClean="0">
                <a:solidFill>
                  <a:srgbClr val="FF0000"/>
                </a:solidFill>
              </a:rPr>
              <a:t>.</a:t>
            </a:r>
            <a:endParaRPr lang="ga-IE" sz="1050" b="1" dirty="0">
              <a:solidFill>
                <a:srgbClr val="FF0000"/>
              </a:solidFill>
            </a:endParaRPr>
          </a:p>
        </p:txBody>
      </p:sp>
      <p:sp>
        <p:nvSpPr>
          <p:cNvPr id="52" name="TextBox 51"/>
          <p:cNvSpPr txBox="1"/>
          <p:nvPr/>
        </p:nvSpPr>
        <p:spPr>
          <a:xfrm>
            <a:off x="4366023" y="2969167"/>
            <a:ext cx="604653" cy="253916"/>
          </a:xfrm>
          <a:prstGeom prst="rect">
            <a:avLst/>
          </a:prstGeom>
          <a:noFill/>
        </p:spPr>
        <p:txBody>
          <a:bodyPr wrap="none" rtlCol="0">
            <a:spAutoFit/>
          </a:bodyPr>
          <a:lstStyle/>
          <a:p>
            <a:r>
              <a:rPr lang="ga-IE" sz="1050" b="1" dirty="0" smtClean="0">
                <a:solidFill>
                  <a:srgbClr val="FF0000"/>
                </a:solidFill>
              </a:rPr>
              <a:t>12 </a:t>
            </a:r>
            <a:r>
              <a:rPr lang="ga-IE" sz="1050" b="1" dirty="0" err="1" smtClean="0">
                <a:solidFill>
                  <a:srgbClr val="FF0000"/>
                </a:solidFill>
              </a:rPr>
              <a:t>p.m</a:t>
            </a:r>
            <a:r>
              <a:rPr lang="ga-IE" sz="1050" b="1" dirty="0" smtClean="0">
                <a:solidFill>
                  <a:srgbClr val="FF0000"/>
                </a:solidFill>
              </a:rPr>
              <a:t>.</a:t>
            </a:r>
            <a:endParaRPr lang="ga-IE" sz="1050" b="1" dirty="0">
              <a:solidFill>
                <a:srgbClr val="FF0000"/>
              </a:solidFill>
            </a:endParaRPr>
          </a:p>
        </p:txBody>
      </p:sp>
      <p:sp>
        <p:nvSpPr>
          <p:cNvPr id="58" name="TextBox 57"/>
          <p:cNvSpPr txBox="1"/>
          <p:nvPr/>
        </p:nvSpPr>
        <p:spPr>
          <a:xfrm>
            <a:off x="6304121" y="1742770"/>
            <a:ext cx="314510" cy="369332"/>
          </a:xfrm>
          <a:prstGeom prst="rect">
            <a:avLst/>
          </a:prstGeom>
          <a:noFill/>
        </p:spPr>
        <p:txBody>
          <a:bodyPr wrap="none" rtlCol="0">
            <a:spAutoFit/>
          </a:bodyPr>
          <a:lstStyle/>
          <a:p>
            <a:r>
              <a:rPr lang="ga-IE" b="1" dirty="0" smtClean="0">
                <a:solidFill>
                  <a:srgbClr val="FF0000"/>
                </a:solidFill>
              </a:rPr>
              <a:t>R</a:t>
            </a:r>
            <a:endParaRPr lang="ga-IE" b="1" dirty="0">
              <a:solidFill>
                <a:srgbClr val="FF0000"/>
              </a:solidFill>
            </a:endParaRPr>
          </a:p>
        </p:txBody>
      </p:sp>
      <p:cxnSp>
        <p:nvCxnSpPr>
          <p:cNvPr id="59" name="Straight Arrow Connector 58"/>
          <p:cNvCxnSpPr/>
          <p:nvPr/>
        </p:nvCxnSpPr>
        <p:spPr>
          <a:xfrm rot="-780000">
            <a:off x="6592121" y="2004102"/>
            <a:ext cx="108000" cy="315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755487" y="2318253"/>
            <a:ext cx="201418" cy="4662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69" idx="0"/>
          </p:cNvCxnSpPr>
          <p:nvPr/>
        </p:nvCxnSpPr>
        <p:spPr>
          <a:xfrm>
            <a:off x="6988456" y="2822014"/>
            <a:ext cx="50835" cy="3969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892456" y="3219003"/>
            <a:ext cx="293670" cy="369332"/>
          </a:xfrm>
          <a:prstGeom prst="rect">
            <a:avLst/>
          </a:prstGeom>
          <a:noFill/>
        </p:spPr>
        <p:txBody>
          <a:bodyPr wrap="none" rtlCol="0">
            <a:spAutoFit/>
          </a:bodyPr>
          <a:lstStyle/>
          <a:p>
            <a:r>
              <a:rPr lang="ga-IE" b="1" dirty="0" smtClean="0">
                <a:solidFill>
                  <a:srgbClr val="FF0000"/>
                </a:solidFill>
              </a:rPr>
              <a:t>S</a:t>
            </a:r>
            <a:endParaRPr lang="ga-IE" b="1" dirty="0">
              <a:solidFill>
                <a:srgbClr val="FF0000"/>
              </a:solidFill>
            </a:endParaRPr>
          </a:p>
        </p:txBody>
      </p:sp>
      <p:sp>
        <p:nvSpPr>
          <p:cNvPr id="70" name="TextBox 69"/>
          <p:cNvSpPr txBox="1"/>
          <p:nvPr/>
        </p:nvSpPr>
        <p:spPr>
          <a:xfrm>
            <a:off x="6517348" y="1800478"/>
            <a:ext cx="663788" cy="253916"/>
          </a:xfrm>
          <a:prstGeom prst="rect">
            <a:avLst/>
          </a:prstGeom>
          <a:noFill/>
        </p:spPr>
        <p:txBody>
          <a:bodyPr wrap="square" rtlCol="0">
            <a:spAutoFit/>
          </a:bodyPr>
          <a:lstStyle/>
          <a:p>
            <a:r>
              <a:rPr lang="ga-IE" sz="1050" b="1" dirty="0" smtClean="0">
                <a:solidFill>
                  <a:srgbClr val="FF0000"/>
                </a:solidFill>
              </a:rPr>
              <a:t>9 </a:t>
            </a:r>
            <a:r>
              <a:rPr lang="ga-IE" sz="1050" b="1" dirty="0" err="1" smtClean="0">
                <a:solidFill>
                  <a:srgbClr val="FF0000"/>
                </a:solidFill>
              </a:rPr>
              <a:t>a.m</a:t>
            </a:r>
            <a:r>
              <a:rPr lang="ga-IE" sz="1050" b="1" dirty="0" smtClean="0">
                <a:solidFill>
                  <a:srgbClr val="FF0000"/>
                </a:solidFill>
              </a:rPr>
              <a:t>.</a:t>
            </a:r>
            <a:endParaRPr lang="ga-IE" sz="1050" b="1" dirty="0">
              <a:solidFill>
                <a:srgbClr val="FF0000"/>
              </a:solidFill>
            </a:endParaRPr>
          </a:p>
        </p:txBody>
      </p:sp>
      <p:sp>
        <p:nvSpPr>
          <p:cNvPr id="71" name="TextBox 70"/>
          <p:cNvSpPr txBox="1"/>
          <p:nvPr/>
        </p:nvSpPr>
        <p:spPr>
          <a:xfrm>
            <a:off x="6844121" y="2112102"/>
            <a:ext cx="656898" cy="261610"/>
          </a:xfrm>
          <a:prstGeom prst="rect">
            <a:avLst/>
          </a:prstGeom>
          <a:noFill/>
        </p:spPr>
        <p:txBody>
          <a:bodyPr wrap="square" rtlCol="0">
            <a:spAutoFit/>
          </a:bodyPr>
          <a:lstStyle/>
          <a:p>
            <a:r>
              <a:rPr lang="ga-IE" sz="1050" b="1" dirty="0" smtClean="0">
                <a:solidFill>
                  <a:srgbClr val="FF0000"/>
                </a:solidFill>
              </a:rPr>
              <a:t>9 </a:t>
            </a:r>
            <a:r>
              <a:rPr lang="ga-IE" sz="1050" b="1" dirty="0" err="1" smtClean="0">
                <a:solidFill>
                  <a:srgbClr val="FF0000"/>
                </a:solidFill>
              </a:rPr>
              <a:t>a.m</a:t>
            </a:r>
            <a:r>
              <a:rPr lang="ga-IE" sz="1050" b="1" dirty="0" smtClean="0">
                <a:solidFill>
                  <a:srgbClr val="FF0000"/>
                </a:solidFill>
              </a:rPr>
              <a:t>.</a:t>
            </a:r>
            <a:endParaRPr lang="ga-IE" sz="1050" b="1" dirty="0">
              <a:solidFill>
                <a:srgbClr val="FF0000"/>
              </a:solidFill>
            </a:endParaRPr>
          </a:p>
        </p:txBody>
      </p:sp>
      <p:sp>
        <p:nvSpPr>
          <p:cNvPr id="72" name="TextBox 71"/>
          <p:cNvSpPr txBox="1"/>
          <p:nvPr/>
        </p:nvSpPr>
        <p:spPr>
          <a:xfrm>
            <a:off x="7096121" y="2580102"/>
            <a:ext cx="656898" cy="261610"/>
          </a:xfrm>
          <a:prstGeom prst="rect">
            <a:avLst/>
          </a:prstGeom>
          <a:noFill/>
        </p:spPr>
        <p:txBody>
          <a:bodyPr wrap="square" rtlCol="0">
            <a:spAutoFit/>
          </a:bodyPr>
          <a:lstStyle/>
          <a:p>
            <a:r>
              <a:rPr lang="ga-IE" sz="1050" b="1" dirty="0" smtClean="0">
                <a:solidFill>
                  <a:srgbClr val="FF0000"/>
                </a:solidFill>
              </a:rPr>
              <a:t>9 </a:t>
            </a:r>
            <a:r>
              <a:rPr lang="ga-IE" sz="1050" b="1" dirty="0" err="1" smtClean="0">
                <a:solidFill>
                  <a:srgbClr val="FF0000"/>
                </a:solidFill>
              </a:rPr>
              <a:t>a.m</a:t>
            </a:r>
            <a:r>
              <a:rPr lang="ga-IE" sz="1050" b="1" dirty="0" smtClean="0">
                <a:solidFill>
                  <a:srgbClr val="FF0000"/>
                </a:solidFill>
              </a:rPr>
              <a:t>.</a:t>
            </a:r>
            <a:endParaRPr lang="ga-IE" sz="1050" b="1" dirty="0">
              <a:solidFill>
                <a:srgbClr val="FF0000"/>
              </a:solidFill>
            </a:endParaRPr>
          </a:p>
        </p:txBody>
      </p:sp>
      <p:sp>
        <p:nvSpPr>
          <p:cNvPr id="73" name="TextBox 72"/>
          <p:cNvSpPr txBox="1"/>
          <p:nvPr/>
        </p:nvSpPr>
        <p:spPr>
          <a:xfrm>
            <a:off x="7229423" y="3120102"/>
            <a:ext cx="656898" cy="261610"/>
          </a:xfrm>
          <a:prstGeom prst="rect">
            <a:avLst/>
          </a:prstGeom>
          <a:noFill/>
        </p:spPr>
        <p:txBody>
          <a:bodyPr wrap="square" rtlCol="0">
            <a:spAutoFit/>
          </a:bodyPr>
          <a:lstStyle/>
          <a:p>
            <a:r>
              <a:rPr lang="ga-IE" sz="1050" b="1" dirty="0" smtClean="0">
                <a:solidFill>
                  <a:srgbClr val="FF0000"/>
                </a:solidFill>
              </a:rPr>
              <a:t>9 </a:t>
            </a:r>
            <a:r>
              <a:rPr lang="ga-IE" sz="1050" b="1" dirty="0" err="1" smtClean="0">
                <a:solidFill>
                  <a:srgbClr val="FF0000"/>
                </a:solidFill>
              </a:rPr>
              <a:t>a.m</a:t>
            </a:r>
            <a:r>
              <a:rPr lang="ga-IE" sz="1050" b="1" dirty="0" smtClean="0">
                <a:solidFill>
                  <a:srgbClr val="FF0000"/>
                </a:solidFill>
              </a:rPr>
              <a:t>.</a:t>
            </a:r>
            <a:endParaRPr lang="ga-IE" sz="1050" b="1" dirty="0">
              <a:solidFill>
                <a:srgbClr val="FF0000"/>
              </a:solidFill>
            </a:endParaRPr>
          </a:p>
        </p:txBody>
      </p:sp>
      <p:sp>
        <p:nvSpPr>
          <p:cNvPr id="75" name="Rectangle 74"/>
          <p:cNvSpPr/>
          <p:nvPr/>
        </p:nvSpPr>
        <p:spPr>
          <a:xfrm>
            <a:off x="4628608" y="5394906"/>
            <a:ext cx="293238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000" dirty="0" smtClean="0">
                <a:solidFill>
                  <a:schemeClr val="tx1"/>
                </a:solidFill>
                <a:latin typeface="Tw Cen MT" panose="020B0602020104020603" pitchFamily="34" charset="0"/>
              </a:rPr>
              <a:t>Tá R agus S san aon chrios ama amháin. Mar sin is ionann an t-am sa dá áit. </a:t>
            </a:r>
            <a:endParaRPr lang="ga-IE" sz="2000" dirty="0">
              <a:solidFill>
                <a:schemeClr val="tx1"/>
              </a:solidFill>
              <a:latin typeface="Tw Cen MT" panose="020B0602020104020603" pitchFamily="34" charset="0"/>
            </a:endParaRPr>
          </a:p>
        </p:txBody>
      </p:sp>
      <p:grpSp>
        <p:nvGrpSpPr>
          <p:cNvPr id="53" name="Grúpa 56"/>
          <p:cNvGrpSpPr>
            <a:grpSpLocks noChangeAspect="1"/>
          </p:cNvGrpSpPr>
          <p:nvPr/>
        </p:nvGrpSpPr>
        <p:grpSpPr>
          <a:xfrm>
            <a:off x="290932" y="257201"/>
            <a:ext cx="6256113" cy="900000"/>
            <a:chOff x="175016" y="-513733"/>
            <a:chExt cx="4650238" cy="600305"/>
          </a:xfrm>
          <a:solidFill>
            <a:schemeClr val="accent1">
              <a:lumMod val="50000"/>
            </a:schemeClr>
          </a:solidFill>
        </p:grpSpPr>
        <p:sp>
          <p:nvSpPr>
            <p:cNvPr id="56" name="Rectangle 55"/>
            <p:cNvSpPr>
              <a:spLocks/>
            </p:cNvSpPr>
            <p:nvPr/>
          </p:nvSpPr>
          <p:spPr bwMode="auto">
            <a:xfrm>
              <a:off x="509505" y="-429101"/>
              <a:ext cx="4315749" cy="480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endParaRPr lang="ga-IE" sz="2000" dirty="0" smtClean="0">
                <a:latin typeface="Tw Cen MT" panose="020B0602020104020603" pitchFamily="34" charset="0"/>
              </a:endParaRPr>
            </a:p>
            <a:p>
              <a:pPr marL="447675">
                <a:defRPr/>
              </a:pPr>
              <a:r>
                <a:rPr lang="ga-IE" sz="2000" dirty="0" smtClean="0">
                  <a:latin typeface="Tw Cen MT" panose="020B0602020104020603" pitchFamily="34" charset="0"/>
                </a:rPr>
                <a:t>Más 9 </a:t>
              </a:r>
              <a:r>
                <a:rPr lang="ga-IE" sz="2000" dirty="0" err="1" smtClean="0">
                  <a:latin typeface="Tw Cen MT" panose="020B0602020104020603" pitchFamily="34" charset="0"/>
                </a:rPr>
                <a:t>a.m</a:t>
              </a:r>
              <a:r>
                <a:rPr lang="ga-IE" sz="2000" dirty="0" smtClean="0">
                  <a:latin typeface="Tw Cen MT" panose="020B0602020104020603" pitchFamily="34" charset="0"/>
                </a:rPr>
                <a:t>. atá ann ag R, cén t-am atá ann ag S?</a:t>
              </a:r>
            </a:p>
            <a:p>
              <a:pPr marL="447675">
                <a:defRPr/>
              </a:pPr>
              <a:endParaRPr lang="ga-IE" dirty="0">
                <a:solidFill>
                  <a:schemeClr val="bg1"/>
                </a:solidFill>
                <a:latin typeface="Tw Cen MT" panose="020B0602020104020603" pitchFamily="34" charset="0"/>
                <a:cs typeface="Arial" panose="020B0604020202020204" pitchFamily="34" charset="0"/>
              </a:endParaRPr>
            </a:p>
          </p:txBody>
        </p:sp>
        <p:sp>
          <p:nvSpPr>
            <p:cNvPr id="57" name="Oval 56"/>
            <p:cNvSpPr>
              <a:spLocks/>
            </p:cNvSpPr>
            <p:nvPr/>
          </p:nvSpPr>
          <p:spPr bwMode="auto">
            <a:xfrm>
              <a:off x="175016" y="-513733"/>
              <a:ext cx="668980" cy="60030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95000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2000"/>
                            </p:stCondLst>
                            <p:childTnLst>
                              <p:par>
                                <p:cTn id="44" presetID="16" presetClass="entr" presetSubtype="21"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30"/>
                                        </p:tgtEl>
                                        <p:attrNameLst>
                                          <p:attrName>style.visibility</p:attrName>
                                        </p:attrNameLst>
                                      </p:cBhvr>
                                      <p:to>
                                        <p:strVal val="hidden"/>
                                      </p:to>
                                    </p:set>
                                  </p:childTnLst>
                                </p:cTn>
                              </p:par>
                              <p:par>
                                <p:cTn id="54" presetID="2" presetClass="entr" presetSubtype="8"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0-#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par>
                                <p:cTn id="58" presetID="16" presetClass="entr" presetSubtype="21"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barn(inVertical)">
                                      <p:cBhvr>
                                        <p:cTn id="60" dur="500"/>
                                        <p:tgtEl>
                                          <p:spTgt spid="4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inVertical)">
                                      <p:cBhvr>
                                        <p:cTn id="63" dur="500"/>
                                        <p:tgtEl>
                                          <p:spTgt spid="4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barn(inVertical)">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barn(inVertical)">
                                      <p:cBhvr>
                                        <p:cTn id="76" dur="500"/>
                                        <p:tgtEl>
                                          <p:spTgt spid="42"/>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barn(inVertical)">
                                      <p:cBhvr>
                                        <p:cTn id="79" dur="500"/>
                                        <p:tgtEl>
                                          <p:spTgt spid="51"/>
                                        </p:tgtEl>
                                      </p:cBhvr>
                                    </p:animEffect>
                                  </p:childTnLst>
                                </p:cTn>
                              </p:par>
                            </p:childTnLst>
                          </p:cTn>
                        </p:par>
                        <p:par>
                          <p:cTn id="80" fill="hold">
                            <p:stCondLst>
                              <p:cond delay="500"/>
                            </p:stCondLst>
                            <p:childTnLst>
                              <p:par>
                                <p:cTn id="81" presetID="16" presetClass="entr" presetSubtype="21" fill="hold"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barn(inVertical)">
                                      <p:cBhvr>
                                        <p:cTn id="83" dur="500"/>
                                        <p:tgtEl>
                                          <p:spTgt spid="44"/>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barn(inVertical)">
                                      <p:cBhvr>
                                        <p:cTn id="86" dur="500"/>
                                        <p:tgtEl>
                                          <p:spTgt spid="49"/>
                                        </p:tgtEl>
                                      </p:cBhvr>
                                    </p:animEffect>
                                  </p:childTnLst>
                                </p:cTn>
                              </p:par>
                            </p:childTnLst>
                          </p:cTn>
                        </p:par>
                        <p:par>
                          <p:cTn id="87" fill="hold">
                            <p:stCondLst>
                              <p:cond delay="1000"/>
                            </p:stCondLst>
                            <p:childTnLst>
                              <p:par>
                                <p:cTn id="88" presetID="16" presetClass="entr" presetSubtype="21"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barn(inVertical)">
                                      <p:cBhvr>
                                        <p:cTn id="90" dur="500"/>
                                        <p:tgtEl>
                                          <p:spTgt spid="45"/>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barn(inVertical)">
                                      <p:cBhvr>
                                        <p:cTn id="93" dur="500"/>
                                        <p:tgtEl>
                                          <p:spTgt spid="50"/>
                                        </p:tgtEl>
                                      </p:cBhvr>
                                    </p:animEffect>
                                  </p:childTnLst>
                                </p:cTn>
                              </p:par>
                            </p:childTnLst>
                          </p:cTn>
                        </p:par>
                        <p:par>
                          <p:cTn id="94" fill="hold">
                            <p:stCondLst>
                              <p:cond delay="1500"/>
                            </p:stCondLst>
                            <p:childTnLst>
                              <p:par>
                                <p:cTn id="95" presetID="16" presetClass="entr" presetSubtype="21" fill="hold"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barn(inVertical)">
                                      <p:cBhvr>
                                        <p:cTn id="97" dur="500"/>
                                        <p:tgtEl>
                                          <p:spTgt spid="46"/>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barn(inVertical)">
                                      <p:cBhvr>
                                        <p:cTn id="100" dur="500"/>
                                        <p:tgtEl>
                                          <p:spTgt spid="52"/>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36"/>
                                        </p:tgtEl>
                                        <p:attrNameLst>
                                          <p:attrName>style.visibility</p:attrName>
                                        </p:attrNameLst>
                                      </p:cBhvr>
                                      <p:to>
                                        <p:strVal val="hidden"/>
                                      </p:to>
                                    </p:set>
                                  </p:childTnLst>
                                </p:cTn>
                              </p:par>
                              <p:par>
                                <p:cTn id="105" presetID="2" presetClass="entr" presetSubtype="8" fill="hold" nodeType="with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500" fill="hold"/>
                                        <p:tgtEl>
                                          <p:spTgt spid="53"/>
                                        </p:tgtEl>
                                        <p:attrNameLst>
                                          <p:attrName>ppt_x</p:attrName>
                                        </p:attrNameLst>
                                      </p:cBhvr>
                                      <p:tavLst>
                                        <p:tav tm="0">
                                          <p:val>
                                            <p:strVal val="0-#ppt_w/2"/>
                                          </p:val>
                                        </p:tav>
                                        <p:tav tm="100000">
                                          <p:val>
                                            <p:strVal val="#ppt_x"/>
                                          </p:val>
                                        </p:tav>
                                      </p:tavLst>
                                    </p:anim>
                                    <p:anim calcmode="lin" valueType="num">
                                      <p:cBhvr additive="base">
                                        <p:cTn id="108" dur="500" fill="hold"/>
                                        <p:tgtEl>
                                          <p:spTgt spid="53"/>
                                        </p:tgtEl>
                                        <p:attrNameLst>
                                          <p:attrName>ppt_y</p:attrName>
                                        </p:attrNameLst>
                                      </p:cBhvr>
                                      <p:tavLst>
                                        <p:tav tm="0">
                                          <p:val>
                                            <p:strVal val="#ppt_y"/>
                                          </p:val>
                                        </p:tav>
                                        <p:tav tm="100000">
                                          <p:val>
                                            <p:strVal val="#ppt_y"/>
                                          </p:val>
                                        </p:tav>
                                      </p:tavLst>
                                    </p:anim>
                                  </p:childTnLst>
                                </p:cTn>
                              </p:par>
                              <p:par>
                                <p:cTn id="109" presetID="16" presetClass="entr" presetSubtype="21"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barn(inVertical)">
                                      <p:cBhvr>
                                        <p:cTn id="111" dur="500"/>
                                        <p:tgtEl>
                                          <p:spTgt spid="58"/>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69"/>
                                        </p:tgtEl>
                                        <p:attrNameLst>
                                          <p:attrName>style.visibility</p:attrName>
                                        </p:attrNameLst>
                                      </p:cBhvr>
                                      <p:to>
                                        <p:strVal val="visible"/>
                                      </p:to>
                                    </p:set>
                                    <p:animEffect transition="in" filter="barn(inVertical)">
                                      <p:cBhvr>
                                        <p:cTn id="114" dur="500"/>
                                        <p:tgtEl>
                                          <p:spTgt spid="69"/>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barn(inVertical)">
                                      <p:cBhvr>
                                        <p:cTn id="117" dur="500"/>
                                        <p:tgtEl>
                                          <p:spTgt spid="70"/>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barn(inVertical)">
                                      <p:cBhvr>
                                        <p:cTn id="122" dur="500"/>
                                        <p:tgtEl>
                                          <p:spTgt spid="59"/>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71"/>
                                        </p:tgtEl>
                                        <p:attrNameLst>
                                          <p:attrName>style.visibility</p:attrName>
                                        </p:attrNameLst>
                                      </p:cBhvr>
                                      <p:to>
                                        <p:strVal val="visible"/>
                                      </p:to>
                                    </p:set>
                                    <p:animEffect transition="in" filter="barn(inVertical)">
                                      <p:cBhvr>
                                        <p:cTn id="125" dur="500"/>
                                        <p:tgtEl>
                                          <p:spTgt spid="71"/>
                                        </p:tgtEl>
                                      </p:cBhvr>
                                    </p:animEffect>
                                  </p:childTnLst>
                                </p:cTn>
                              </p:par>
                            </p:childTnLst>
                          </p:cTn>
                        </p:par>
                        <p:par>
                          <p:cTn id="126" fill="hold">
                            <p:stCondLst>
                              <p:cond delay="500"/>
                            </p:stCondLst>
                            <p:childTnLst>
                              <p:par>
                                <p:cTn id="127" presetID="16" presetClass="entr" presetSubtype="21" fill="hold" nodeType="after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barn(inVertical)">
                                      <p:cBhvr>
                                        <p:cTn id="129" dur="500"/>
                                        <p:tgtEl>
                                          <p:spTgt spid="62"/>
                                        </p:tgtEl>
                                      </p:cBhvr>
                                    </p:animEffect>
                                  </p:childTnLst>
                                </p:cTn>
                              </p:par>
                              <p:par>
                                <p:cTn id="130" presetID="16" presetClass="entr" presetSubtype="21" fill="hold" grpId="0" nodeType="with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barn(inVertical)">
                                      <p:cBhvr>
                                        <p:cTn id="132" dur="500"/>
                                        <p:tgtEl>
                                          <p:spTgt spid="72"/>
                                        </p:tgtEl>
                                      </p:cBhvr>
                                    </p:animEffect>
                                  </p:childTnLst>
                                </p:cTn>
                              </p:par>
                            </p:childTnLst>
                          </p:cTn>
                        </p:par>
                        <p:par>
                          <p:cTn id="133" fill="hold">
                            <p:stCondLst>
                              <p:cond delay="1000"/>
                            </p:stCondLst>
                            <p:childTnLst>
                              <p:par>
                                <p:cTn id="134" presetID="16" presetClass="entr" presetSubtype="21" fill="hold" nodeType="after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barn(inVertical)">
                                      <p:cBhvr>
                                        <p:cTn id="136" dur="500"/>
                                        <p:tgtEl>
                                          <p:spTgt spid="65"/>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73"/>
                                        </p:tgtEl>
                                        <p:attrNameLst>
                                          <p:attrName>style.visibility</p:attrName>
                                        </p:attrNameLst>
                                      </p:cBhvr>
                                      <p:to>
                                        <p:strVal val="visible"/>
                                      </p:to>
                                    </p:set>
                                    <p:animEffect transition="in" filter="barn(inVertical)">
                                      <p:cBhvr>
                                        <p:cTn id="139" dur="500"/>
                                        <p:tgtEl>
                                          <p:spTgt spid="7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75"/>
                                        </p:tgtEl>
                                        <p:attrNameLst>
                                          <p:attrName>style.visibility</p:attrName>
                                        </p:attrNameLst>
                                      </p:cBhvr>
                                      <p:to>
                                        <p:strVal val="visible"/>
                                      </p:to>
                                    </p:set>
                                    <p:animEffect transition="in" filter="wipe(down)">
                                      <p:cBhvr>
                                        <p:cTn id="14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8" grpId="0" animBg="1"/>
      <p:bldP spid="29" grpId="0" animBg="1"/>
      <p:bldP spid="41" grpId="0"/>
      <p:bldP spid="47" grpId="0"/>
      <p:bldP spid="48" grpId="0"/>
      <p:bldP spid="49" grpId="0"/>
      <p:bldP spid="50" grpId="0"/>
      <p:bldP spid="51" grpId="0"/>
      <p:bldP spid="52" grpId="0"/>
      <p:bldP spid="58" grpId="0"/>
      <p:bldP spid="69" grpId="0"/>
      <p:bldP spid="70" grpId="0"/>
      <p:bldP spid="71" grpId="0"/>
      <p:bldP spid="72" grpId="0"/>
      <p:bldP spid="73"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8577</TotalTime>
  <Words>1332</Words>
  <Application>Microsoft Office PowerPoint</Application>
  <PresentationFormat>Custom</PresentationFormat>
  <Paragraphs>110</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315</cp:revision>
  <dcterms:created xsi:type="dcterms:W3CDTF">2019-09-24T11:53:24Z</dcterms:created>
  <dcterms:modified xsi:type="dcterms:W3CDTF">2021-03-19T11:28:16Z</dcterms:modified>
</cp:coreProperties>
</file>