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71" r:id="rId2"/>
    <p:sldId id="270" r:id="rId3"/>
    <p:sldId id="263" r:id="rId4"/>
    <p:sldId id="275" r:id="rId5"/>
    <p:sldId id="292" r:id="rId6"/>
    <p:sldId id="274" r:id="rId7"/>
    <p:sldId id="280" r:id="rId8"/>
    <p:sldId id="290" r:id="rId9"/>
    <p:sldId id="278" r:id="rId10"/>
    <p:sldId id="289" r:id="rId11"/>
    <p:sldId id="277" r:id="rId12"/>
    <p:sldId id="279" r:id="rId13"/>
    <p:sldId id="281" r:id="rId14"/>
    <p:sldId id="285" r:id="rId15"/>
    <p:sldId id="286" r:id="rId16"/>
    <p:sldId id="265" r:id="rId17"/>
    <p:sldId id="288" r:id="rId18"/>
    <p:sldId id="287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293" r:id="rId28"/>
    <p:sldId id="302" r:id="rId29"/>
    <p:sldId id="304" r:id="rId30"/>
    <p:sldId id="303" r:id="rId3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E5"/>
    <a:srgbClr val="66CCFF"/>
    <a:srgbClr val="41719C"/>
    <a:srgbClr val="00B0F0"/>
    <a:srgbClr val="885AB4"/>
    <a:srgbClr val="91CD31"/>
    <a:srgbClr val="60B9E6"/>
    <a:srgbClr val="BE50B2"/>
    <a:srgbClr val="015E9B"/>
    <a:srgbClr val="FC8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1" autoAdjust="0"/>
    <p:restoredTop sz="93198" autoAdjust="0"/>
  </p:normalViewPr>
  <p:slideViewPr>
    <p:cSldViewPr snapToGrid="0">
      <p:cViewPr>
        <p:scale>
          <a:sx n="50" d="100"/>
          <a:sy n="50" d="100"/>
        </p:scale>
        <p:origin x="-618" y="-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a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0CCB3-AED8-44E3-B824-078F7984BB10}" type="datetimeFigureOut">
              <a:rPr lang="ga-IE" smtClean="0"/>
              <a:t>19/03/2021</a:t>
            </a:fld>
            <a:endParaRPr lang="ga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a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45F71-6EF2-4534-9495-031559EA2262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9446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82349-EEEF-472E-BF01-0BDD963488CB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BA3E6-AB5E-477A-82F7-CBF8F3C999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8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95910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04628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a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A3E6-AB5E-477A-82F7-CBF8F3C9998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982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28184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58553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7483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55689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82663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5099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09436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dirty="0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FE81B6-9BDD-4D16-8545-F5F38C15056C}" type="slidenum">
              <a:rPr lang="en-I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92362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70549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a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BA3E6-AB5E-477A-82F7-CBF8F3C9998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185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04794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697921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8289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88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18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85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48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73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88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05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50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81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40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63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8F40-2972-48DC-A0E2-A2870D1368E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8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18F40-2972-48DC-A0E2-A2870D1368E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FAD9-E86D-4A87-8F4D-84C2B5659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52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www.youtube.com/watch?v=JjTMOf-SJE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hyperlink" Target="https://www.youtube.com/watch?v=njRirGcFT_Q" TargetMode="External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kids.nationalgeographic.com/explore/countries/kenya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3dgeography.co.uk/facts-about-kenya" TargetMode="Externa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13ntFfwXqY" TargetMode="Externa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250" y="1235906"/>
            <a:ext cx="60949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dirty="0" smtClean="0">
                <a:latin typeface="Segoe Script" panose="030B0504020000000003" pitchFamily="66" charset="0"/>
              </a:rPr>
              <a:t>An </a:t>
            </a:r>
            <a:r>
              <a:rPr lang="ga-IE" sz="7200" b="1" dirty="0" smtClean="0">
                <a:latin typeface="Segoe Script" panose="030B0504020000000003" pitchFamily="66" charset="0"/>
              </a:rPr>
              <a:t>Chéinia</a:t>
            </a:r>
            <a:endParaRPr lang="ga-IE" sz="7200" b="1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059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7935" y="1268413"/>
            <a:ext cx="4716000" cy="4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115735" y="720000"/>
            <a:ext cx="82804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ga-IE" altLang="en-US" sz="3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Féach ar léarscáil na Céinia.</a:t>
            </a:r>
            <a:endParaRPr lang="ga-IE" altLang="en-US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020885" flipH="1">
            <a:off x="7976264" y="5455273"/>
            <a:ext cx="3483619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Ainmnigh an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aigéan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atá amach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chósta na Céinia. </a:t>
            </a:r>
            <a:endParaRPr lang="ga-I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020885" flipH="1">
            <a:off x="8071780" y="5589959"/>
            <a:ext cx="3306684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Ainmnigh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dhá</a:t>
            </a: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loch sa Chéinia. </a:t>
            </a:r>
            <a:endParaRPr lang="ga-I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020885" flipH="1">
            <a:off x="7999004" y="5451460"/>
            <a:ext cx="3438136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is ainm do </a:t>
            </a:r>
            <a:r>
              <a:rPr lang="ga-I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phríomhchathair</a:t>
            </a: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Céinia?</a:t>
            </a:r>
            <a:endParaRPr lang="ga-I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1020885" flipH="1">
            <a:off x="7643316" y="5596142"/>
            <a:ext cx="4121634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Ainmnigh dhá chathair eile sa Chéinia. </a:t>
            </a:r>
            <a:endParaRPr lang="ga-I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06572">
            <a:off x="1560064" y="3492288"/>
            <a:ext cx="1821882" cy="260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 rot="21020885" flipH="1">
            <a:off x="7671396" y="5580369"/>
            <a:ext cx="409335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Céard é an sliabh is airde sa Chéinia? </a:t>
            </a:r>
            <a:endParaRPr lang="ga-I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1020885" flipH="1">
            <a:off x="7510221" y="5429230"/>
            <a:ext cx="4387822" cy="720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Ainmnigh na tíortha a bhfuil teorainn acu leis an gCéinia. </a:t>
            </a:r>
            <a:endParaRPr lang="ga-I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71180" y="5097832"/>
            <a:ext cx="3257612" cy="1123712"/>
          </a:xfrm>
          <a:prstGeom prst="roundRect">
            <a:avLst/>
          </a:prstGeom>
          <a:solidFill>
            <a:schemeClr val="accent1"/>
          </a:solidFill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ga-IE" sz="2000" dirty="0" smtClean="0">
                <a:latin typeface="Tw Cen MT" panose="020B0602020104020603" pitchFamily="34" charset="0"/>
              </a:rPr>
              <a:t>Déan an obair faoi léarscáil na Céinia ar leathanach </a:t>
            </a:r>
            <a:r>
              <a:rPr lang="en-US" sz="2000" smtClean="0">
                <a:latin typeface="Tw Cen MT" panose="020B0602020104020603" pitchFamily="34" charset="0"/>
              </a:rPr>
              <a:t>60</a:t>
            </a:r>
            <a:r>
              <a:rPr lang="ga-IE" sz="2000" dirty="0" smtClean="0">
                <a:latin typeface="Tw Cen MT" panose="020B0602020104020603" pitchFamily="34" charset="0"/>
              </a:rPr>
              <a:t/>
            </a:r>
            <a:br>
              <a:rPr lang="ga-IE" sz="2000" dirty="0" smtClean="0">
                <a:latin typeface="Tw Cen MT" panose="020B0602020104020603" pitchFamily="34" charset="0"/>
              </a:rPr>
            </a:br>
            <a:r>
              <a:rPr lang="ga-IE" sz="2000" dirty="0" smtClean="0">
                <a:latin typeface="Tw Cen MT" panose="020B0602020104020603" pitchFamily="34" charset="0"/>
              </a:rPr>
              <a:t>i do leabhar oibre. </a:t>
            </a:r>
            <a:endParaRPr lang="ga-IE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06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9" grpId="0" animBg="1"/>
      <p:bldP spid="10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52762" y="720000"/>
            <a:ext cx="57305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ga-IE" sz="3200" dirty="0" smtClean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Aimsir agus Aeráid</a:t>
            </a:r>
            <a:endParaRPr lang="ga-IE" sz="3200" dirty="0">
              <a:latin typeface="Berlin Sans FB" panose="020E0602020502020306" pitchFamily="34" charset="0"/>
              <a:ea typeface="Sassoon Infant Rg" panose="02000503030000020003" charset="0"/>
              <a:cs typeface="Sassoon Infant Rg" panose="02000503030000020003" charset="0"/>
            </a:endParaRPr>
          </a:p>
        </p:txBody>
      </p:sp>
      <p:sp>
        <p:nvSpPr>
          <p:cNvPr id="10" name="Rounded Rectangle 9">
            <a:extLst/>
          </p:cNvPr>
          <p:cNvSpPr/>
          <p:nvPr/>
        </p:nvSpPr>
        <p:spPr bwMode="auto">
          <a:xfrm>
            <a:off x="643800" y="1116000"/>
            <a:ext cx="6959600" cy="194390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>
            <a:spAutoFit/>
          </a:bodyPr>
          <a:lstStyle/>
          <a:p>
            <a:pPr>
              <a:defRPr/>
            </a:pPr>
            <a:r>
              <a:rPr lang="ga-IE" altLang="en-US" sz="2000" dirty="0" smtClean="0">
                <a:latin typeface="Tw Cen MT" panose="020B0602020104020603" pitchFamily="34" charset="0"/>
              </a:rPr>
              <a:t>Tá an Chéinia ar an meánchiorcal, rud a chiallaíonn go mbíonn an teocht measartha seasta ann i rith na bliana, i.e. níl difear mór idir an samhradh agus an geimhreadh ann. Mar sin féin, </a:t>
            </a:r>
            <a:r>
              <a:rPr lang="en-US" altLang="en-US" sz="2000" dirty="0" smtClean="0">
                <a:latin typeface="Tw Cen MT" panose="020B0602020104020603" pitchFamily="34" charset="0"/>
              </a:rPr>
              <a:t/>
            </a:r>
            <a:br>
              <a:rPr lang="en-US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tá éagsúlacht mhór ag baint leis na ceantair éagsúla sa Chéinia ó thaobh na haeráide de.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2884" y="1008498"/>
            <a:ext cx="2505553" cy="18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/>
          </p:cNvPr>
          <p:cNvSpPr/>
          <p:nvPr/>
        </p:nvSpPr>
        <p:spPr bwMode="auto">
          <a:xfrm>
            <a:off x="720000" y="5160568"/>
            <a:ext cx="6807200" cy="922350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>
            <a:spAutoFit/>
          </a:bodyPr>
          <a:lstStyle/>
          <a:p>
            <a:pPr>
              <a:defRPr/>
            </a:pPr>
            <a:r>
              <a:rPr lang="ga-IE" altLang="en-US" sz="2000" dirty="0" smtClean="0">
                <a:latin typeface="Tw Cen MT" panose="020B0602020104020603" pitchFamily="34" charset="0"/>
              </a:rPr>
              <a:t>Bíonn sé an-fhuar ar na sléibhte sa Chéinia. Bíonn sneachta ar bharr Shliabh na Céinia ar feadh na bliana ar fad. 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sp>
        <p:nvSpPr>
          <p:cNvPr id="13" name="Rounded Rectangle 12">
            <a:extLst/>
          </p:cNvPr>
          <p:cNvSpPr/>
          <p:nvPr/>
        </p:nvSpPr>
        <p:spPr bwMode="auto">
          <a:xfrm>
            <a:off x="720000" y="2979581"/>
            <a:ext cx="6807200" cy="922350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>
            <a:spAutoFit/>
          </a:bodyPr>
          <a:lstStyle/>
          <a:p>
            <a:pPr>
              <a:defRPr/>
            </a:pPr>
            <a:r>
              <a:rPr lang="ga-IE" altLang="en-US" sz="2000" dirty="0" smtClean="0">
                <a:latin typeface="Tw Cen MT" panose="020B0602020104020603" pitchFamily="34" charset="0"/>
              </a:rPr>
              <a:t>Tá fásaigh i dtuaisceart na tíre. Bíonn sé te agus tirim </a:t>
            </a:r>
            <a:r>
              <a:rPr lang="en-US" altLang="en-US" sz="2000" dirty="0" err="1" smtClean="0">
                <a:latin typeface="Tw Cen MT" panose="020B0602020104020603" pitchFamily="34" charset="0"/>
              </a:rPr>
              <a:t>ansin</a:t>
            </a:r>
            <a:r>
              <a:rPr lang="en-US" altLang="en-US" sz="2000" dirty="0" smtClean="0">
                <a:latin typeface="Tw Cen MT" panose="020B0602020104020603" pitchFamily="34" charset="0"/>
              </a:rPr>
              <a:t> den </a:t>
            </a:r>
            <a:r>
              <a:rPr lang="ga-IE" altLang="en-US" sz="2000" dirty="0" smtClean="0">
                <a:latin typeface="Tw Cen MT" panose="020B0602020104020603" pitchFamily="34" charset="0"/>
              </a:rPr>
              <a:t>chuid is mó. Ní hamhlaidh atá i ngach cuid den tír, áfach.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6000" y="3881153"/>
            <a:ext cx="6819900" cy="1141439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r>
              <a:rPr lang="ga-IE" sz="2000" dirty="0" smtClean="0">
                <a:latin typeface="Tw Cen MT" panose="020B0602020104020603" pitchFamily="34" charset="0"/>
              </a:rPr>
              <a:t>Bíonn séasúr báistí sa chuid eile den Chéinia idir mí Aibreáin agus mí an Mheithimh agus arís i mí na Samhna agus na Nollag.</a:t>
            </a:r>
            <a:r>
              <a:rPr lang="en-US" sz="2000" dirty="0" smtClean="0">
                <a:latin typeface="Tw Cen MT" panose="020B0602020104020603" pitchFamily="34" charset="0"/>
              </a:rPr>
              <a:t> </a:t>
            </a:r>
            <a:r>
              <a:rPr lang="ga-IE" sz="2000" dirty="0">
                <a:latin typeface="Tw Cen MT" panose="020B0602020104020603" pitchFamily="34" charset="0"/>
              </a:rPr>
              <a:t>San </a:t>
            </a:r>
            <a:r>
              <a:rPr lang="ga-IE" sz="2000" dirty="0" smtClean="0">
                <a:latin typeface="Tw Cen MT" panose="020B0602020104020603" pitchFamily="34" charset="0"/>
              </a:rPr>
              <a:t>iarthar</a:t>
            </a:r>
            <a:r>
              <a:rPr lang="en-US" sz="2000" dirty="0" smtClean="0">
                <a:latin typeface="Tw Cen MT" panose="020B0602020104020603" pitchFamily="34" charset="0"/>
              </a:rPr>
              <a:t> </a:t>
            </a:r>
            <a:r>
              <a:rPr lang="ga-IE" sz="2000" dirty="0" smtClean="0">
                <a:latin typeface="Tw Cen MT" panose="020B0602020104020603" pitchFamily="34" charset="0"/>
              </a:rPr>
              <a:t>agus ar an gcósta a </a:t>
            </a:r>
            <a:r>
              <a:rPr lang="ga-IE" sz="2000" dirty="0">
                <a:latin typeface="Tw Cen MT" panose="020B0602020104020603" pitchFamily="34" charset="0"/>
              </a:rPr>
              <a:t>thiteann an méid is mó báistí. </a:t>
            </a:r>
            <a:endParaRPr lang="ga-IE" sz="2000" dirty="0" smtClean="0">
              <a:latin typeface="Tw Cen MT" panose="020B0602020104020603" pitchFamily="34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7199" y="2400238"/>
            <a:ext cx="2505553" cy="16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0396" y="3720867"/>
            <a:ext cx="2854336" cy="160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7200" y="4943030"/>
            <a:ext cx="2800680" cy="186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5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468000" y="329842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510" y="1553699"/>
            <a:ext cx="2669348" cy="18632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/>
          </p:cNvPr>
          <p:cNvSpPr/>
          <p:nvPr/>
        </p:nvSpPr>
        <p:spPr bwMode="auto">
          <a:xfrm>
            <a:off x="3838670" y="1317943"/>
            <a:ext cx="7608808" cy="2624944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>
            <a:spAutoFit/>
          </a:bodyPr>
          <a:lstStyle/>
          <a:p>
            <a:pPr>
              <a:defRPr/>
            </a:pPr>
            <a:r>
              <a:rPr lang="ga-IE" altLang="en-US" sz="2000" dirty="0" smtClean="0">
                <a:latin typeface="Tw Cen MT" panose="020B0602020104020603" pitchFamily="34" charset="0"/>
              </a:rPr>
              <a:t>Tá daoine ina gcónaí san áit ina bhfuil an Chéinia ón gcianaimsir anall. Creidtear gur sa réigiún sin a chónaigh na chéad daoine breis </a:t>
            </a:r>
            <a:r>
              <a:rPr lang="en-US" altLang="en-US" sz="2000" dirty="0" smtClean="0">
                <a:latin typeface="Tw Cen MT" panose="020B0602020104020603" pitchFamily="34" charset="0"/>
              </a:rPr>
              <a:t/>
            </a:r>
            <a:br>
              <a:rPr lang="en-US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is milliún bliain ó shin. Ón 15ú haois go dtí an 19ú haois chuaigh trádáil na sclábhaithe go mór i bhfeidhm ar mhuintir na Céinia </a:t>
            </a:r>
            <a:r>
              <a:rPr lang="en-US" altLang="en-US" sz="2000" dirty="0" smtClean="0">
                <a:latin typeface="Tw Cen MT" panose="020B0602020104020603" pitchFamily="34" charset="0"/>
              </a:rPr>
              <a:t/>
            </a:r>
            <a:br>
              <a:rPr lang="en-US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agus ar mhuintir na hAfraice </a:t>
            </a:r>
            <a:r>
              <a:rPr lang="en-US" altLang="en-US" sz="2000" dirty="0" err="1" smtClean="0">
                <a:latin typeface="Tw Cen MT" panose="020B0602020104020603" pitchFamily="34" charset="0"/>
              </a:rPr>
              <a:t>uile</a:t>
            </a:r>
            <a:r>
              <a:rPr lang="ga-IE" altLang="en-US" sz="2000" dirty="0" smtClean="0">
                <a:latin typeface="Tw Cen MT" panose="020B0602020104020603" pitchFamily="34" charset="0"/>
              </a:rPr>
              <a:t>. Fuadaíodh na milliúin Afracach </a:t>
            </a:r>
            <a:r>
              <a:rPr lang="en-US" altLang="en-US" sz="2000" dirty="0" smtClean="0">
                <a:latin typeface="Tw Cen MT" panose="020B0602020104020603" pitchFamily="34" charset="0"/>
              </a:rPr>
              <a:t/>
            </a:r>
            <a:br>
              <a:rPr lang="en-US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agus cuireadh trasna an Atlantaigh chuig an Domhan Nua mar sclábhaithe iad.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52248" y="720000"/>
            <a:ext cx="57310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ga-IE" sz="3200" dirty="0" smtClean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Stair na Céinia</a:t>
            </a:r>
            <a:endParaRPr lang="ga-IE" sz="3200" dirty="0">
              <a:latin typeface="Berlin Sans FB" panose="020E0602020502020306" pitchFamily="34" charset="0"/>
              <a:ea typeface="Sassoon Infant Rg" panose="02000503030000020003" charset="0"/>
              <a:cs typeface="Sassoon Infant Rg" panose="02000503030000020003" charset="0"/>
            </a:endParaRPr>
          </a:p>
        </p:txBody>
      </p:sp>
      <p:sp>
        <p:nvSpPr>
          <p:cNvPr id="11" name="Rounded Rectangle 10">
            <a:extLst/>
          </p:cNvPr>
          <p:cNvSpPr/>
          <p:nvPr/>
        </p:nvSpPr>
        <p:spPr bwMode="auto">
          <a:xfrm>
            <a:off x="3838670" y="3932727"/>
            <a:ext cx="7229192" cy="1603388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>
            <a:spAutoFit/>
          </a:bodyPr>
          <a:lstStyle/>
          <a:p>
            <a:pPr>
              <a:defRPr/>
            </a:pPr>
            <a:r>
              <a:rPr lang="ga-IE" altLang="en-US" sz="2000" dirty="0" smtClean="0">
                <a:latin typeface="Tw Cen MT" panose="020B0602020104020603" pitchFamily="34" charset="0"/>
              </a:rPr>
              <a:t>Sa </a:t>
            </a:r>
            <a:r>
              <a:rPr lang="ga-IE" altLang="en-US" sz="2000" dirty="0">
                <a:latin typeface="Tw Cen MT" panose="020B0602020104020603" pitchFamily="34" charset="0"/>
              </a:rPr>
              <a:t>19ú agus san 20ú haois ghlac cumhachtaí na hEorpa seilbh ar an gcuid is mó den Afraic</a:t>
            </a:r>
            <a:r>
              <a:rPr lang="ga-IE" altLang="en-US" sz="2000" dirty="0" smtClean="0">
                <a:latin typeface="Tw Cen MT" panose="020B0602020104020603" pitchFamily="34" charset="0"/>
              </a:rPr>
              <a:t>.</a:t>
            </a:r>
            <a:r>
              <a:rPr lang="en-US" altLang="en-US" sz="2000" dirty="0" smtClean="0">
                <a:latin typeface="Tw Cen MT" panose="020B0602020104020603" pitchFamily="34" charset="0"/>
              </a:rPr>
              <a:t> </a:t>
            </a:r>
            <a:r>
              <a:rPr lang="ga-IE" altLang="en-US" sz="2000" dirty="0" smtClean="0">
                <a:latin typeface="Tw Cen MT" panose="020B0602020104020603" pitchFamily="34" charset="0"/>
              </a:rPr>
              <a:t>Ba </a:t>
            </a:r>
            <a:r>
              <a:rPr lang="ga-IE" altLang="en-US" sz="2000" dirty="0">
                <a:latin typeface="Tw Cen MT" panose="020B0602020104020603" pitchFamily="34" charset="0"/>
              </a:rPr>
              <a:t>choilíneacht de chuid na Breataine í an Chéinia ón mbliain 1920 go dtí 1963 nuair a bhain an Chéinia neamhspleáchas amach. Fógraíodh ina poblacht í sa bhliain 1964.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6130" y="3776362"/>
            <a:ext cx="1916118" cy="19161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21020885" flipH="1">
            <a:off x="8661177" y="5941551"/>
            <a:ext cx="262127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Céard is poblacht ann?</a:t>
            </a:r>
            <a:endParaRPr lang="ga-I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020885" flipH="1">
            <a:off x="7215611" y="5527590"/>
            <a:ext cx="4933905" cy="923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éard is </a:t>
            </a:r>
            <a:r>
              <a:rPr lang="ga-IE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poblacht</a:t>
            </a: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 ná tír nach bhfuil rí </a:t>
            </a:r>
            <a:b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gceannas uirthi. Ina áit sin, toghann an pobal polaiteoir a fheidhmíonn mar cheann stáit.</a:t>
            </a:r>
            <a:endParaRPr lang="ga-IE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263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252762" y="720000"/>
            <a:ext cx="57305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ga-IE" sz="3200" dirty="0" smtClean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Cultúr</a:t>
            </a:r>
            <a:endParaRPr lang="ga-IE" sz="3200" dirty="0">
              <a:latin typeface="Berlin Sans FB" panose="020E0602020502020306" pitchFamily="34" charset="0"/>
              <a:ea typeface="Sassoon Infant Rg" panose="02000503030000020003" charset="0"/>
              <a:cs typeface="Sassoon Infant Rg" panose="02000503030000020003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6019" y="782417"/>
            <a:ext cx="2683010" cy="17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6454" y="2672942"/>
            <a:ext cx="2680385" cy="178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4264" y="4613181"/>
            <a:ext cx="2662575" cy="16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37957" y="1375797"/>
            <a:ext cx="5992837" cy="115439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Labhraítear níos mó ná 60 teanga sa Chéinia. </a:t>
            </a:r>
            <a:b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</a:b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Is iad</a:t>
            </a:r>
            <a:r>
              <a:rPr lang="en-US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an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Béarla agus</a:t>
            </a:r>
            <a:r>
              <a:rPr lang="en-US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an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r>
              <a:rPr lang="ga-IE" altLang="en-US" sz="2000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Svahaílis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teangacha oifigiúla na tíre. </a:t>
            </a:r>
            <a:endParaRPr lang="ga-IE" altLang="en-US" sz="20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37957" y="4683126"/>
            <a:ext cx="5992837" cy="115439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ga-IE" altLang="en-US" dirty="0" smtClean="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</a:pP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Maireann roinnt de na treibheanna mar fhánaithe cuid den am. Bogann siad ó áit go háit lena gcuid ainmhithe. </a:t>
            </a:r>
          </a:p>
          <a:p>
            <a:pPr algn="ctr">
              <a:spcBef>
                <a:spcPct val="0"/>
              </a:spcBef>
            </a:pPr>
            <a:endParaRPr lang="ga-IE" altLang="en-US" sz="20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237957" y="3029461"/>
            <a:ext cx="5623443" cy="115439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Is iomaí treibh atá sa Chéinia. Ina measc </a:t>
            </a:r>
            <a:b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</a:b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tá na </a:t>
            </a:r>
            <a:r>
              <a:rPr lang="ga-IE" altLang="en-US" sz="2000" i="1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Kikuyu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, na </a:t>
            </a:r>
            <a:r>
              <a:rPr lang="ga-IE" altLang="en-US" sz="2000" i="1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Luhya</a:t>
            </a:r>
            <a:r>
              <a:rPr lang="ga-IE" altLang="en-US" sz="2000" i="1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agus na </a:t>
            </a:r>
            <a:r>
              <a:rPr lang="ga-IE" altLang="en-US" sz="2000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Másaígh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. </a:t>
            </a:r>
            <a:endParaRPr lang="ga-IE" altLang="en-US" sz="20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24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37" name="Title 1"/>
          <p:cNvSpPr txBox="1">
            <a:spLocks/>
          </p:cNvSpPr>
          <p:nvPr/>
        </p:nvSpPr>
        <p:spPr bwMode="auto">
          <a:xfrm>
            <a:off x="2152650" y="720000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Bia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5613" y="2683718"/>
            <a:ext cx="2677695" cy="178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1" b="33521"/>
          <a:stretch/>
        </p:blipFill>
        <p:spPr bwMode="auto">
          <a:xfrm>
            <a:off x="8003896" y="1116000"/>
            <a:ext cx="1964894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0" b="14014"/>
          <a:stretch/>
        </p:blipFill>
        <p:spPr bwMode="auto">
          <a:xfrm>
            <a:off x="7909575" y="4556756"/>
            <a:ext cx="2129773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902044" y="1486484"/>
            <a:ext cx="6610864" cy="126000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ga-IE" altLang="en-US" dirty="0" smtClean="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</a:pP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Seo béile a bhfuil an-tóir </a:t>
            </a:r>
            <a:r>
              <a:rPr lang="en-US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air 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sa Chéinia. </a:t>
            </a:r>
            <a:r>
              <a:rPr lang="ga-IE" altLang="en-US" sz="2000" i="1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Sukuma</a:t>
            </a:r>
            <a:r>
              <a:rPr lang="ga-IE" altLang="en-US" sz="2000" i="1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r>
              <a:rPr lang="en-US" altLang="en-US" sz="2000" i="1" dirty="0" smtClean="0">
                <a:solidFill>
                  <a:schemeClr val="tx1"/>
                </a:solidFill>
                <a:latin typeface="Tw Cen MT" panose="020B0602020104020603" pitchFamily="34" charset="0"/>
              </a:rPr>
              <a:t>w</a:t>
            </a:r>
            <a:r>
              <a:rPr lang="ga-IE" altLang="en-US" sz="2000" i="1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iki</a:t>
            </a:r>
            <a:r>
              <a:rPr lang="ga-IE" altLang="en-US" sz="2000" i="1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br>
              <a:rPr lang="ga-IE" altLang="en-US" sz="2000" i="1" dirty="0" smtClean="0">
                <a:solidFill>
                  <a:schemeClr val="tx1"/>
                </a:solidFill>
                <a:latin typeface="Tw Cen MT" panose="020B0602020104020603" pitchFamily="34" charset="0"/>
              </a:rPr>
            </a:b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a thugtar air agus is as glasraí glasa a dhéantar é. </a:t>
            </a:r>
          </a:p>
          <a:p>
            <a:pPr algn="ctr">
              <a:spcBef>
                <a:spcPct val="0"/>
              </a:spcBef>
            </a:pPr>
            <a:endParaRPr lang="ga-IE" altLang="en-US" dirty="0">
              <a:solidFill>
                <a:schemeClr val="tx1"/>
              </a:solidFill>
              <a:latin typeface="Sassoon Infant Md" panose="02000603050000020003" pitchFamily="50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02043" y="2810756"/>
            <a:ext cx="6610865" cy="126000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Is maith le muintir na Céinia </a:t>
            </a:r>
            <a:r>
              <a:rPr lang="ga-IE" altLang="en-US" sz="2000" i="1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ugali</a:t>
            </a:r>
            <a:r>
              <a:rPr lang="ga-IE" altLang="en-US" sz="2000" i="1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a ithe. Is as min arbhair a dhéantar é</a:t>
            </a:r>
            <a:r>
              <a:rPr lang="ga-IE" altLang="en-US" sz="2000" i="1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agus is le feoil agus le glasraí a itear é de ghnáth.</a:t>
            </a:r>
            <a:endParaRPr lang="ga-IE" sz="20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2043" y="4592789"/>
            <a:ext cx="6524367" cy="126000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ga-IE" dirty="0" smtClean="0">
              <a:solidFill>
                <a:schemeClr val="tx1"/>
              </a:solidFill>
              <a:latin typeface="Sassoon Infant Rg" panose="02000503030000020003"/>
            </a:endParaRPr>
          </a:p>
          <a:p>
            <a:pPr algn="ctr">
              <a:spcBef>
                <a:spcPct val="0"/>
              </a:spcBef>
            </a:pP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Tá an-tóir ar an deoch </a:t>
            </a:r>
            <a:r>
              <a:rPr lang="en-US" sz="2000" i="1" dirty="0" err="1">
                <a:solidFill>
                  <a:schemeClr val="tx1"/>
                </a:solidFill>
                <a:latin typeface="Tw Cen MT" panose="020B0602020104020603" pitchFamily="34" charset="0"/>
              </a:rPr>
              <a:t>m</a:t>
            </a:r>
            <a:r>
              <a:rPr lang="ga-IE" sz="2000" i="1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ursik</a:t>
            </a: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sa Chéinia</a:t>
            </a:r>
            <a:r>
              <a:rPr 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.</a:t>
            </a: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</a:b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Déantar as bainne é agus tá sé cosúil le</a:t>
            </a:r>
            <a:r>
              <a:rPr 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is an </a:t>
            </a: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iógart. </a:t>
            </a:r>
          </a:p>
          <a:p>
            <a:pPr algn="ctr">
              <a:spcBef>
                <a:spcPct val="0"/>
              </a:spcBef>
            </a:pPr>
            <a:endParaRPr lang="ga-IE" altLang="en-US" dirty="0">
              <a:solidFill>
                <a:schemeClr val="tx1"/>
              </a:solidFill>
              <a:latin typeface="Sassoon Infant Md" panose="02000603050000020003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020885" flipH="1">
            <a:off x="6976238" y="5391124"/>
            <a:ext cx="5173362" cy="923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Cliceáil ar an nasc thíos chun féachaint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fhíseán gearr faoin </a:t>
            </a:r>
            <a:r>
              <a:rPr lang="ga-IE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mursik</a:t>
            </a: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https://www.youtube.com/watch?v=JjTMOf-SJEk</a:t>
            </a:r>
            <a:endParaRPr lang="ga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3430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52248" y="720000"/>
            <a:ext cx="57310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ga-IE" sz="3200" dirty="0" smtClean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Bratach na Céinia</a:t>
            </a:r>
            <a:endParaRPr lang="ga-IE" sz="3200" dirty="0">
              <a:latin typeface="Berlin Sans FB" panose="020E0602020502020306" pitchFamily="34" charset="0"/>
              <a:ea typeface="Sassoon Infant Rg" panose="02000503030000020003" charset="0"/>
              <a:cs typeface="Sassoon Infant Rg" panose="02000503030000020003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515" y="2287461"/>
            <a:ext cx="4319302" cy="255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>
            <a:extLst/>
          </p:cNvPr>
          <p:cNvSpPr/>
          <p:nvPr/>
        </p:nvSpPr>
        <p:spPr bwMode="auto">
          <a:xfrm>
            <a:off x="5688000" y="1488742"/>
            <a:ext cx="5580000" cy="1262869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>
            <a:spAutoFit/>
          </a:bodyPr>
          <a:lstStyle/>
          <a:p>
            <a:pPr>
              <a:defRPr/>
            </a:pPr>
            <a:r>
              <a:rPr lang="ga-IE" altLang="en-US" sz="2000" dirty="0" smtClean="0">
                <a:latin typeface="Tw Cen MT" panose="020B0602020104020603" pitchFamily="34" charset="0"/>
              </a:rPr>
              <a:t>Glacadh le bratach na Céinia sa bhliain 1963 </a:t>
            </a:r>
            <a:r>
              <a:rPr lang="en-US" altLang="en-US" sz="2000" dirty="0" smtClean="0">
                <a:latin typeface="Tw Cen MT" panose="020B0602020104020603" pitchFamily="34" charset="0"/>
              </a:rPr>
              <a:t/>
            </a:r>
            <a:br>
              <a:rPr lang="en-US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tar éis don tír neamhspleáchas a bhaint amach </a:t>
            </a:r>
            <a:r>
              <a:rPr lang="en-US" altLang="en-US" sz="2000" dirty="0" smtClean="0">
                <a:latin typeface="Tw Cen MT" panose="020B0602020104020603" pitchFamily="34" charset="0"/>
              </a:rPr>
              <a:t/>
            </a:r>
            <a:br>
              <a:rPr lang="en-US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ón mBreatain.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sp>
        <p:nvSpPr>
          <p:cNvPr id="12" name="Rounded Rectangle 11">
            <a:extLst/>
          </p:cNvPr>
          <p:cNvSpPr/>
          <p:nvPr/>
        </p:nvSpPr>
        <p:spPr bwMode="auto">
          <a:xfrm>
            <a:off x="5652000" y="2468803"/>
            <a:ext cx="5508000" cy="194390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>
            <a:spAutoFit/>
          </a:bodyPr>
          <a:lstStyle/>
          <a:p>
            <a:r>
              <a:rPr lang="ga-IE" altLang="en-US" sz="2000" dirty="0" smtClean="0">
                <a:latin typeface="Tw Cen MT" panose="020B0602020104020603" pitchFamily="34" charset="0"/>
              </a:rPr>
              <a:t>Seasann an dubh ar an mbratach do mhuintir na Céinia</a:t>
            </a:r>
            <a:r>
              <a:rPr lang="en-US" altLang="en-US" sz="2000" dirty="0" smtClean="0">
                <a:latin typeface="Tw Cen MT" panose="020B0602020104020603" pitchFamily="34" charset="0"/>
              </a:rPr>
              <a:t>, s</a:t>
            </a:r>
            <a:r>
              <a:rPr lang="ga-IE" altLang="en-US" sz="2000" dirty="0" err="1" smtClean="0">
                <a:latin typeface="Tw Cen MT" panose="020B0602020104020603" pitchFamily="34" charset="0"/>
              </a:rPr>
              <a:t>easann</a:t>
            </a:r>
            <a:r>
              <a:rPr lang="ga-IE" altLang="en-US" sz="2000" dirty="0" smtClean="0">
                <a:latin typeface="Tw Cen MT" panose="020B0602020104020603" pitchFamily="34" charset="0"/>
              </a:rPr>
              <a:t> an dath glas don talamh agus seasann an dath dearg don fhuil a doirteadh sa troid ar son na saoirse. Is don tsíocháin a </a:t>
            </a:r>
            <a:r>
              <a:rPr lang="ga-IE" altLang="en-US" sz="2000" dirty="0" err="1" smtClean="0">
                <a:latin typeface="Tw Cen MT" panose="020B0602020104020603" pitchFamily="34" charset="0"/>
              </a:rPr>
              <a:t>sheasann</a:t>
            </a:r>
            <a:r>
              <a:rPr lang="ga-IE" altLang="en-US" sz="2000" dirty="0" smtClean="0">
                <a:latin typeface="Tw Cen MT" panose="020B0602020104020603" pitchFamily="34" charset="0"/>
              </a:rPr>
              <a:t> na </a:t>
            </a:r>
            <a:r>
              <a:rPr lang="ga-IE" altLang="en-US" sz="2000" dirty="0" err="1" smtClean="0">
                <a:latin typeface="Tw Cen MT" panose="020B0602020104020603" pitchFamily="34" charset="0"/>
              </a:rPr>
              <a:t>stríocaí</a:t>
            </a:r>
            <a:r>
              <a:rPr lang="ga-IE" altLang="en-US" sz="2000" dirty="0" smtClean="0">
                <a:latin typeface="Tw Cen MT" panose="020B0602020104020603" pitchFamily="34" charset="0"/>
              </a:rPr>
              <a:t> bána.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sp>
        <p:nvSpPr>
          <p:cNvPr id="13" name="Rounded Rectangle 12">
            <a:extLst/>
          </p:cNvPr>
          <p:cNvSpPr/>
          <p:nvPr/>
        </p:nvSpPr>
        <p:spPr bwMode="auto">
          <a:xfrm>
            <a:off x="5652000" y="4183023"/>
            <a:ext cx="5580000" cy="1603388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8000" tIns="108000" rIns="108000" bIns="108000">
            <a:spAutoFit/>
          </a:bodyPr>
          <a:lstStyle/>
          <a:p>
            <a:pPr>
              <a:defRPr/>
            </a:pPr>
            <a:r>
              <a:rPr lang="ga-IE" altLang="en-US" sz="2000" dirty="0" smtClean="0">
                <a:latin typeface="Tw Cen MT" panose="020B0602020104020603" pitchFamily="34" charset="0"/>
              </a:rPr>
              <a:t>Sciath de chuid na </a:t>
            </a:r>
            <a:r>
              <a:rPr lang="ga-IE" altLang="en-US" sz="2000" dirty="0" err="1" smtClean="0">
                <a:latin typeface="Tw Cen MT" panose="020B0602020104020603" pitchFamily="34" charset="0"/>
              </a:rPr>
              <a:t>Másaíoch</a:t>
            </a:r>
            <a:r>
              <a:rPr lang="ga-IE" altLang="en-US" sz="2000" dirty="0" smtClean="0">
                <a:latin typeface="Tw Cen MT" panose="020B0602020104020603" pitchFamily="34" charset="0"/>
              </a:rPr>
              <a:t> atá sa sciath atá </a:t>
            </a:r>
            <a:br>
              <a:rPr lang="ga-IE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ar an mbratach. Léiríonn an sciath agus na sleánna </a:t>
            </a:r>
            <a:br>
              <a:rPr lang="ga-IE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go bhfuiltear ag iarraidh na daoine agus an talamh a chosaint. 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00492" y="308756"/>
            <a:ext cx="57310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ga-IE" sz="3200" dirty="0" smtClean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Ainmhithe</a:t>
            </a:r>
            <a:endParaRPr lang="ga-IE" sz="3200" dirty="0">
              <a:latin typeface="Berlin Sans FB" panose="020E0602020502020306" pitchFamily="34" charset="0"/>
              <a:ea typeface="Sassoon Infant Rg" panose="02000503030000020003" charset="0"/>
              <a:cs typeface="Sassoon Infant Rg" panose="02000503030000020003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68001">
            <a:off x="1347319" y="3743327"/>
            <a:ext cx="3241259" cy="1711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759" y="1786282"/>
            <a:ext cx="2848681" cy="1900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7850" y="1739278"/>
            <a:ext cx="2772490" cy="196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18736">
            <a:off x="4758456" y="3903607"/>
            <a:ext cx="3052961" cy="203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28113">
            <a:off x="7874787" y="1710236"/>
            <a:ext cx="3097932" cy="2066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8920" y="3381977"/>
            <a:ext cx="3621380" cy="2415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extLst/>
          </p:cNvPr>
          <p:cNvSpPr/>
          <p:nvPr/>
        </p:nvSpPr>
        <p:spPr bwMode="auto">
          <a:xfrm>
            <a:off x="1296544" y="893531"/>
            <a:ext cx="9697386" cy="841913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108000" tIns="36000" rIns="108000" bIns="108000">
            <a:spAutoFit/>
          </a:bodyPr>
          <a:lstStyle/>
          <a:p>
            <a:pPr>
              <a:defRPr/>
            </a:pPr>
            <a:r>
              <a:rPr lang="ga-IE" altLang="en-US" sz="2000" dirty="0" smtClean="0">
                <a:latin typeface="Tw Cen MT" panose="020B0602020104020603" pitchFamily="34" charset="0"/>
              </a:rPr>
              <a:t>Is iomaí ainmhí spéisiúil a mhaireann</a:t>
            </a:r>
            <a:r>
              <a:rPr lang="en-US" altLang="en-US" sz="2000" dirty="0" smtClean="0">
                <a:latin typeface="Tw Cen MT" panose="020B0602020104020603" pitchFamily="34" charset="0"/>
              </a:rPr>
              <a:t> </a:t>
            </a:r>
            <a:r>
              <a:rPr lang="ga-IE" altLang="en-US" sz="2000" dirty="0" smtClean="0">
                <a:latin typeface="Tw Cen MT" panose="020B0602020104020603" pitchFamily="34" charset="0"/>
              </a:rPr>
              <a:t>sa Chéinia. Ina measc tá </a:t>
            </a:r>
            <a:r>
              <a:rPr lang="en-US" altLang="en-US" sz="2000" dirty="0" smtClean="0">
                <a:latin typeface="Tw Cen MT" panose="020B0602020104020603" pitchFamily="34" charset="0"/>
              </a:rPr>
              <a:t>an </a:t>
            </a:r>
            <a:r>
              <a:rPr lang="ga-IE" altLang="en-US" sz="2000" dirty="0" smtClean="0">
                <a:latin typeface="Tw Cen MT" panose="020B0602020104020603" pitchFamily="34" charset="0"/>
              </a:rPr>
              <a:t>séabra, an síota, an eilifint Afracach, an sioráf, an leon Afracach agus an srónbheannach. 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/>
          </p:cNvPr>
          <p:cNvSpPr/>
          <p:nvPr/>
        </p:nvSpPr>
        <p:spPr bwMode="auto">
          <a:xfrm>
            <a:off x="1158591" y="5897809"/>
            <a:ext cx="9814817" cy="7721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>
              <a:defRPr/>
            </a:pPr>
            <a:r>
              <a:rPr lang="ga-IE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Bíonn an-tóir ar an gCéinia mar ionad saoire </a:t>
            </a:r>
            <a:r>
              <a:rPr lang="ga-IE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safari</a:t>
            </a:r>
            <a:r>
              <a:rPr lang="ga-IE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Cliceáil ar an nasc thíos chun féachaint ar fhíseán 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faoi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safari</a:t>
            </a:r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Chéinia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https://www.youtube.com/watch?v=njRirGcFT_Q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2581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2298065" y="1550747"/>
            <a:ext cx="7550025" cy="1643062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Is tír i mbéal forbartha í an Chéinia. Maireann breis is 30% de </a:t>
            </a:r>
            <a:b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</a:b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mhuintir na Céinia faoi bhun thairseach na bochtaineachta. </a:t>
            </a:r>
            <a:b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</a:b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Tá dálaí maireachtála na ndaoine go dona in áiteanna ar fud na tíre. Ní bhíonn fáil acu ar sheirbhísí ná ar áiseanna bunúsacha, </a:t>
            </a:r>
            <a:b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e.g. </a:t>
            </a: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uisce glan, cúram leighis agus leictreachas.</a:t>
            </a:r>
            <a:endParaRPr lang="ga-IE" sz="20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52248" y="720000"/>
            <a:ext cx="57310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Bochtaineacht</a:t>
            </a:r>
            <a:endParaRPr lang="ga-IE" sz="3200" dirty="0">
              <a:latin typeface="Berlin Sans FB" panose="020E0602020502020306" pitchFamily="34" charset="0"/>
              <a:ea typeface="Sassoon Infant Rg" panose="02000503030000020003" charset="0"/>
              <a:cs typeface="Sassoon Infant Rg" panose="02000503030000020003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8065" y="3522789"/>
            <a:ext cx="3702852" cy="24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5236" y="3522788"/>
            <a:ext cx="3702854" cy="246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863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11"/>
          <p:cNvSpPr>
            <a:spLocks/>
          </p:cNvSpPr>
          <p:nvPr/>
        </p:nvSpPr>
        <p:spPr bwMode="auto">
          <a:xfrm>
            <a:off x="1771650" y="1401449"/>
            <a:ext cx="6191250" cy="792000"/>
          </a:xfrm>
          <a:prstGeom prst="roundRect">
            <a:avLst>
              <a:gd name="adj" fmla="val 18704"/>
            </a:avLst>
          </a:prstGeom>
          <a:solidFill>
            <a:srgbClr val="66CCFF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108000" tIns="108000" rIns="108000" bIns="108000"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indent="0" eaLnBrk="1" hangingPunct="1">
              <a:buNone/>
            </a:pPr>
            <a:r>
              <a:rPr lang="ga-IE" altLang="en-US" sz="2000" dirty="0" smtClean="0">
                <a:latin typeface="Tw Cen MT" panose="020B0602020104020603" pitchFamily="34" charset="0"/>
              </a:rPr>
              <a:t>Tá cosc ar an tseilg sa Chéinia. Tá thart ar 50 tearmann dúlra sa tír ina ndéantar an fiadhúlra a chosaint. 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52248" y="720000"/>
            <a:ext cx="57310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ga-IE" sz="3200" dirty="0" smtClean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Fíricí </a:t>
            </a:r>
            <a:r>
              <a:rPr lang="ga-IE" sz="3200" dirty="0" err="1" smtClean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Spéisi</a:t>
            </a:r>
            <a:r>
              <a:rPr lang="en-US" sz="3200" dirty="0" smtClean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ú</a:t>
            </a:r>
            <a:r>
              <a:rPr lang="ga-IE" sz="3200" dirty="0" err="1" smtClean="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rPr>
              <a:t>la</a:t>
            </a:r>
            <a:endParaRPr lang="ga-IE" sz="3200" dirty="0">
              <a:latin typeface="Berlin Sans FB" panose="020E0602020502020306" pitchFamily="34" charset="0"/>
              <a:ea typeface="Sassoon Infant Rg" panose="02000503030000020003" charset="0"/>
              <a:cs typeface="Sassoon Infant Rg" panose="02000503030000020003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7376" y="1031086"/>
            <a:ext cx="1184513" cy="11845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9796" y="2419861"/>
            <a:ext cx="2108569" cy="140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1"/>
          <p:cNvSpPr>
            <a:spLocks/>
          </p:cNvSpPr>
          <p:nvPr/>
        </p:nvSpPr>
        <p:spPr bwMode="auto">
          <a:xfrm>
            <a:off x="1771650" y="2515265"/>
            <a:ext cx="6191250" cy="1440000"/>
          </a:xfrm>
          <a:prstGeom prst="roundRect">
            <a:avLst>
              <a:gd name="adj" fmla="val 18704"/>
            </a:avLst>
          </a:prstGeom>
          <a:solidFill>
            <a:srgbClr val="66CCFF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108000" tIns="108000" rIns="108000" bIns="108000"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indent="0" eaLnBrk="1" hangingPunct="1">
              <a:buNone/>
            </a:pPr>
            <a:r>
              <a:rPr lang="ga-IE" altLang="en-US" sz="2000" dirty="0" smtClean="0">
                <a:latin typeface="Tw Cen MT" panose="020B0602020104020603" pitchFamily="34" charset="0"/>
              </a:rPr>
              <a:t>Tá cáil ar an gCéinia as a cuid reathaithe. Ardchlár atá </a:t>
            </a:r>
            <a:br>
              <a:rPr lang="ga-IE" altLang="en-US" sz="2000" dirty="0" smtClean="0">
                <a:latin typeface="Tw Cen MT" panose="020B0602020104020603" pitchFamily="34" charset="0"/>
              </a:rPr>
            </a:br>
            <a:r>
              <a:rPr lang="ga-IE" altLang="en-US" sz="2000" dirty="0" smtClean="0">
                <a:latin typeface="Tw Cen MT" panose="020B0602020104020603" pitchFamily="34" charset="0"/>
              </a:rPr>
              <a:t>i gcuid mhaith den tír. Bíonn an t-aer níos tanaí in áiteanna níos airde agus is cuidiú é sin do reathaithe na tíre agus iad i mbun </a:t>
            </a:r>
            <a:r>
              <a:rPr lang="ga-IE" altLang="en-US" sz="2000" dirty="0" err="1" smtClean="0">
                <a:latin typeface="Tw Cen MT" panose="020B0602020104020603" pitchFamily="34" charset="0"/>
              </a:rPr>
              <a:t>traenála</a:t>
            </a:r>
            <a:r>
              <a:rPr lang="ga-IE" altLang="en-US" sz="2000" dirty="0" smtClean="0">
                <a:latin typeface="Tw Cen MT" panose="020B0602020104020603" pitchFamily="34" charset="0"/>
              </a:rPr>
              <a:t>.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sp>
        <p:nvSpPr>
          <p:cNvPr id="12" name="Content Placeholder 11"/>
          <p:cNvSpPr>
            <a:spLocks/>
          </p:cNvSpPr>
          <p:nvPr/>
        </p:nvSpPr>
        <p:spPr bwMode="auto">
          <a:xfrm>
            <a:off x="1771650" y="4668019"/>
            <a:ext cx="6191250" cy="792000"/>
          </a:xfrm>
          <a:prstGeom prst="roundRect">
            <a:avLst>
              <a:gd name="adj" fmla="val 18704"/>
            </a:avLst>
          </a:prstGeom>
          <a:solidFill>
            <a:srgbClr val="66CCFF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108000" tIns="108000" rIns="108000" bIns="108000"/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0" indent="0">
              <a:buNone/>
            </a:pPr>
            <a:r>
              <a:rPr lang="ga-IE" altLang="en-US" sz="2000" dirty="0" smtClean="0">
                <a:latin typeface="Tw Cen MT" panose="020B0602020104020603" pitchFamily="34" charset="0"/>
              </a:rPr>
              <a:t>Is iad na príomh-easpórtálacha atá ag an gCéinia ná tae, bláthanna agus </a:t>
            </a:r>
            <a:r>
              <a:rPr lang="ga-IE" altLang="en-US" sz="2000" dirty="0" err="1" smtClean="0">
                <a:latin typeface="Tw Cen MT" panose="020B0602020104020603" pitchFamily="34" charset="0"/>
              </a:rPr>
              <a:t>caif</a:t>
            </a:r>
            <a:r>
              <a:rPr lang="en-US" altLang="en-US" sz="2000" dirty="0" smtClean="0">
                <a:latin typeface="Tw Cen MT" panose="020B0602020104020603" pitchFamily="34" charset="0"/>
              </a:rPr>
              <a:t>e</a:t>
            </a:r>
            <a:r>
              <a:rPr lang="ga-IE" altLang="en-US" sz="2000" dirty="0" smtClean="0">
                <a:latin typeface="Tw Cen MT" panose="020B0602020104020603" pitchFamily="34" charset="0"/>
              </a:rPr>
              <a:t>. 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2396" y="3995548"/>
            <a:ext cx="1483367" cy="205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4490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>
            <a:spLocks noChangeAspect="1"/>
          </p:cNvSpPr>
          <p:nvPr/>
        </p:nvSpPr>
        <p:spPr>
          <a:xfrm>
            <a:off x="785446" y="518317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6" y="1349999"/>
            <a:ext cx="6096000" cy="1304689"/>
          </a:xfrm>
          <a:prstGeom prst="rect">
            <a:avLst/>
          </a:prstGeom>
          <a:solidFill>
            <a:srgbClr val="E5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216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 smtClean="0">
                <a:latin typeface="Tw Cen MT" panose="020B0602020104020603" pitchFamily="34" charset="0"/>
              </a:rPr>
              <a:t>Bréagach</a:t>
            </a:r>
            <a:endParaRPr lang="ga-IE" altLang="en-US" sz="2400" b="1" dirty="0" smtClean="0">
              <a:latin typeface="Tw Cen MT" panose="020B0602020104020603" pitchFamily="34" charset="0"/>
            </a:endParaRPr>
          </a:p>
          <a:p>
            <a:pPr algn="ctr"/>
            <a:r>
              <a:rPr lang="ga-IE" altLang="en-US" sz="2400" dirty="0" smtClean="0">
                <a:latin typeface="Tw Cen MT" panose="020B0602020104020603" pitchFamily="34" charset="0"/>
              </a:rPr>
              <a:t>Tá sí </a:t>
            </a:r>
            <a:r>
              <a:rPr lang="en-US" altLang="en-US" sz="2400" dirty="0" smtClean="0">
                <a:latin typeface="Tw Cen MT" panose="020B0602020104020603" pitchFamily="34" charset="0"/>
              </a:rPr>
              <a:t>in </a:t>
            </a:r>
            <a:r>
              <a:rPr lang="ga-IE" altLang="en-US" sz="2400" dirty="0" smtClean="0">
                <a:latin typeface="Tw Cen MT" panose="020B0602020104020603" pitchFamily="34" charset="0"/>
              </a:rPr>
              <a:t>oirthear</a:t>
            </a:r>
            <a:r>
              <a:rPr lang="en-US" altLang="en-US" sz="2400" dirty="0" smtClean="0">
                <a:latin typeface="Tw Cen MT" panose="020B0602020104020603" pitchFamily="34" charset="0"/>
              </a:rPr>
              <a:t> </a:t>
            </a:r>
            <a:r>
              <a:rPr lang="en-US" altLang="en-US" sz="2400" dirty="0" err="1" smtClean="0">
                <a:latin typeface="Tw Cen MT" panose="020B0602020104020603" pitchFamily="34" charset="0"/>
              </a:rPr>
              <a:t>na</a:t>
            </a:r>
            <a:r>
              <a:rPr lang="en-US" altLang="en-US" sz="2400" dirty="0" smtClean="0">
                <a:latin typeface="Tw Cen MT" panose="020B0602020104020603" pitchFamily="34" charset="0"/>
              </a:rPr>
              <a:t> </a:t>
            </a:r>
            <a:r>
              <a:rPr lang="en-US" altLang="en-US" sz="2400" dirty="0" err="1" smtClean="0">
                <a:latin typeface="Tw Cen MT" panose="020B0602020104020603" pitchFamily="34" charset="0"/>
              </a:rPr>
              <a:t>hAfraice</a:t>
            </a:r>
            <a:r>
              <a:rPr lang="ga-IE" altLang="en-US" sz="2400" dirty="0" smtClean="0">
                <a:latin typeface="Tw Cen MT" panose="020B0602020104020603" pitchFamily="34" charset="0"/>
              </a:rPr>
              <a:t>.</a:t>
            </a:r>
            <a:endParaRPr lang="ga-IE" altLang="en-US" sz="2400" dirty="0"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 smtClean="0">
                <a:latin typeface="Tw Cen MT" panose="020B0602020104020603" pitchFamily="34" charset="0"/>
              </a:rPr>
              <a:t>Tá an Chéinia in iarthar na hAfraice</a:t>
            </a:r>
            <a:r>
              <a:rPr lang="en-GB" altLang="en-US" sz="2400" dirty="0" smtClean="0">
                <a:latin typeface="Tw Cen MT" panose="020B0602020104020603" pitchFamily="34" charset="0"/>
              </a:rPr>
              <a:t>. </a:t>
            </a:r>
            <a:endParaRPr lang="en-GB" altLang="en-US" sz="2400" dirty="0">
              <a:latin typeface="Tw Cen MT" panose="020B0602020104020603" pitchFamily="34" charset="0"/>
            </a:endParaRP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  <a:endParaRPr lang="ga-IE" sz="3600" b="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" b="97143" l="8262" r="89807">
                        <a14:foregroundMark x1="30901" y1="15238" x2="32833" y2="1071"/>
                        <a14:foregroundMark x1="60944" y1="79643" x2="55472" y2="97143"/>
                        <a14:foregroundMark x1="78970" y1="85119" x2="83798" y2="69405"/>
                        <a14:backgroundMark x1="66309" y1="14405" x2="65343" y2="1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4863" y="2799449"/>
            <a:ext cx="3877158" cy="336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492187" y="4312498"/>
            <a:ext cx="666005" cy="24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An </a:t>
            </a:r>
          </a:p>
          <a:p>
            <a:pPr algn="ctr"/>
            <a:r>
              <a:rPr lang="en-US" sz="1000" b="1" dirty="0" err="1" smtClean="0">
                <a:solidFill>
                  <a:schemeClr val="tx1"/>
                </a:solidFill>
              </a:rPr>
              <a:t>Chéinia</a:t>
            </a:r>
            <a:endParaRPr lang="en-GB" sz="10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7176" y="-411998"/>
            <a:ext cx="12349176" cy="737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72054" y="2963275"/>
            <a:ext cx="6862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a-IE" sz="7200" dirty="0" smtClean="0">
                <a:solidFill>
                  <a:schemeClr val="bg1"/>
                </a:solidFill>
                <a:latin typeface="Viner Hand ITC" panose="03070502030502020203" pitchFamily="66" charset="0"/>
              </a:rPr>
              <a:t>Tráth na gCeist</a:t>
            </a:r>
            <a:endParaRPr lang="ga-IE" sz="7200" dirty="0">
              <a:solidFill>
                <a:schemeClr val="bg1"/>
              </a:solidFill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352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85DC147D-007C-4E09-B632-C47E0D8CB74F}"/>
              </a:ext>
            </a:extLst>
          </p:cNvPr>
          <p:cNvSpPr txBox="1">
            <a:spLocks/>
          </p:cNvSpPr>
          <p:nvPr/>
        </p:nvSpPr>
        <p:spPr>
          <a:xfrm>
            <a:off x="1426029" y="308756"/>
            <a:ext cx="9361714" cy="888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ga-IE" altLang="en-US" sz="3600" dirty="0" smtClean="0">
                <a:latin typeface="Berlin Sans FB" panose="020E0602020502020306" pitchFamily="34" charset="0"/>
              </a:rPr>
              <a:t>Cad atá ar eolas agat faoin </a:t>
            </a:r>
            <a:r>
              <a:rPr lang="en-US" altLang="en-US" sz="3600" dirty="0" err="1" smtClean="0">
                <a:latin typeface="Berlin Sans FB" panose="020E0602020502020306" pitchFamily="34" charset="0"/>
              </a:rPr>
              <a:t>gCéinia</a:t>
            </a:r>
            <a:r>
              <a:rPr lang="ga-IE" altLang="en-US" sz="3600" dirty="0" smtClean="0">
                <a:latin typeface="Berlin Sans FB" panose="020E0602020502020306" pitchFamily="34" charset="0"/>
              </a:rPr>
              <a:t>?</a:t>
            </a:r>
            <a:endParaRPr lang="ga-IE" altLang="en-US" sz="3600" dirty="0">
              <a:latin typeface="Berlin Sans FB" panose="020E0602020502020306" pitchFamily="34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7C280CAB-614E-4830-B971-750ABD54B92C}"/>
              </a:ext>
            </a:extLst>
          </p:cNvPr>
          <p:cNvSpPr/>
          <p:nvPr/>
        </p:nvSpPr>
        <p:spPr bwMode="auto">
          <a:xfrm>
            <a:off x="3024000" y="1154697"/>
            <a:ext cx="6120000" cy="720000"/>
          </a:xfrm>
          <a:prstGeom prst="roundRect">
            <a:avLst/>
          </a:prstGeom>
          <a:solidFill>
            <a:srgbClr val="0092E5">
              <a:alpha val="60000"/>
            </a:srgbClr>
          </a:solidFill>
          <a:ln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anchor="ctr"/>
          <a:lstStyle/>
          <a:p>
            <a:pPr>
              <a:defRPr/>
            </a:pP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Cén ilchríoch ina bhfuil an </a:t>
            </a:r>
            <a:r>
              <a:rPr lang="en-US" sz="2000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Chéinia</a:t>
            </a: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?</a:t>
            </a:r>
            <a:endParaRPr lang="ga-IE" sz="20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3024000" y="1980000"/>
            <a:ext cx="6120000" cy="720000"/>
            <a:chOff x="824212" y="2810251"/>
            <a:chExt cx="7267575" cy="789179"/>
          </a:xfrm>
          <a:solidFill>
            <a:srgbClr val="0092E5">
              <a:alpha val="60000"/>
            </a:srgbClr>
          </a:solidFill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xmlns="" id="{F36089CA-6B61-4F1E-97DD-34978C47BA5A}"/>
                </a:ext>
              </a:extLst>
            </p:cNvPr>
            <p:cNvSpPr/>
            <p:nvPr/>
          </p:nvSpPr>
          <p:spPr bwMode="auto">
            <a:xfrm>
              <a:off x="824212" y="2810251"/>
              <a:ext cx="7267575" cy="789179"/>
            </a:xfrm>
            <a:prstGeom prst="roundRect">
              <a:avLst/>
            </a:prstGeom>
            <a:grpFill/>
            <a:ln>
              <a:solidFill>
                <a:srgbClr val="FDFD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anchor="ctr"/>
            <a:lstStyle/>
            <a:p>
              <a:pPr>
                <a:defRPr/>
              </a:pPr>
              <a:r>
                <a:rPr lang="ga-IE" sz="2000" dirty="0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Cad is ainm do </a:t>
              </a:r>
              <a:r>
                <a:rPr lang="ga-IE" sz="2000" dirty="0" err="1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phríomhchathair</a:t>
              </a:r>
              <a:r>
                <a:rPr lang="ga-IE" sz="2000" dirty="0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 na Céinia?</a:t>
              </a:r>
              <a:endParaRPr lang="ga-IE" sz="2000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39" name="TextBox 14"/>
            <p:cNvSpPr txBox="1">
              <a:spLocks noChangeArrowheads="1"/>
            </p:cNvSpPr>
            <p:nvPr/>
          </p:nvSpPr>
          <p:spPr bwMode="auto">
            <a:xfrm>
              <a:off x="1037964" y="2900653"/>
              <a:ext cx="641257" cy="591884"/>
            </a:xfrm>
            <a:prstGeom prst="rect">
              <a:avLst/>
            </a:prstGeom>
            <a:solidFill>
              <a:srgbClr val="0092E5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ga-IE" altLang="en-US" sz="2800" dirty="0" smtClean="0">
                  <a:solidFill>
                    <a:schemeClr val="bg1"/>
                  </a:solidFill>
                  <a:latin typeface="Berlin Sans FB" panose="020E0602020502020306" pitchFamily="34" charset="0"/>
                </a:rPr>
                <a:t>2</a:t>
              </a:r>
              <a:endParaRPr lang="ga-IE" altLang="en-US" sz="2800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3024000" y="2808000"/>
            <a:ext cx="6120000" cy="720000"/>
            <a:chOff x="820756" y="3960813"/>
            <a:chExt cx="7487805" cy="787400"/>
          </a:xfrm>
          <a:solidFill>
            <a:srgbClr val="0092E5">
              <a:alpha val="60000"/>
            </a:srgbClr>
          </a:solidFill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xmlns="" id="{2828272B-78DB-4821-867B-26211EB32CAD}"/>
                </a:ext>
              </a:extLst>
            </p:cNvPr>
            <p:cNvSpPr/>
            <p:nvPr/>
          </p:nvSpPr>
          <p:spPr bwMode="auto">
            <a:xfrm>
              <a:off x="820756" y="3960813"/>
              <a:ext cx="7487805" cy="787400"/>
            </a:xfrm>
            <a:prstGeom prst="roundRect">
              <a:avLst/>
            </a:prstGeom>
            <a:grpFill/>
            <a:ln>
              <a:solidFill>
                <a:srgbClr val="FDFD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anchor="ctr"/>
            <a:lstStyle/>
            <a:p>
              <a:pPr>
                <a:defRPr/>
              </a:pPr>
              <a:r>
                <a:rPr lang="ga-IE" sz="2000" dirty="0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Cén cineál aeráide atá sa</a:t>
              </a:r>
              <a:r>
                <a:rPr lang="en-US" sz="2000" dirty="0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Chéinia</a:t>
              </a:r>
              <a:r>
                <a:rPr lang="ga-IE" sz="2000" dirty="0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?</a:t>
              </a:r>
              <a:endParaRPr lang="ga-IE" sz="2000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42" name="TextBox 15"/>
            <p:cNvSpPr txBox="1">
              <a:spLocks noChangeArrowheads="1"/>
            </p:cNvSpPr>
            <p:nvPr/>
          </p:nvSpPr>
          <p:spPr bwMode="auto">
            <a:xfrm>
              <a:off x="1040986" y="4059238"/>
              <a:ext cx="660689" cy="590550"/>
            </a:xfrm>
            <a:prstGeom prst="rect">
              <a:avLst/>
            </a:prstGeom>
            <a:solidFill>
              <a:srgbClr val="009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ga-IE" altLang="en-US" sz="2800" dirty="0" smtClean="0">
                  <a:solidFill>
                    <a:schemeClr val="bg1"/>
                  </a:solidFill>
                  <a:latin typeface="Berlin Sans FB" panose="020E0602020502020306" pitchFamily="34" charset="0"/>
                </a:rPr>
                <a:t>3</a:t>
              </a:r>
              <a:endParaRPr lang="ga-IE" altLang="en-US" sz="2800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3024000" y="3636000"/>
            <a:ext cx="6120000" cy="720000"/>
            <a:chOff x="812514" y="5024440"/>
            <a:chExt cx="7541823" cy="720351"/>
          </a:xfrm>
          <a:solidFill>
            <a:srgbClr val="BE50B2"/>
          </a:solidFill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xmlns="" id="{36E0C88D-DA7A-410A-9407-C4E93B00FD0B}"/>
                </a:ext>
              </a:extLst>
            </p:cNvPr>
            <p:cNvSpPr/>
            <p:nvPr/>
          </p:nvSpPr>
          <p:spPr bwMode="auto">
            <a:xfrm>
              <a:off x="812514" y="5024440"/>
              <a:ext cx="7541823" cy="720351"/>
            </a:xfrm>
            <a:prstGeom prst="roundRect">
              <a:avLst/>
            </a:prstGeom>
            <a:solidFill>
              <a:srgbClr val="0092E5">
                <a:alpha val="60000"/>
              </a:srgbClr>
            </a:solidFill>
            <a:ln>
              <a:solidFill>
                <a:srgbClr val="FDFD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anchor="ctr"/>
            <a:lstStyle/>
            <a:p>
              <a:pPr>
                <a:defRPr/>
              </a:pPr>
              <a:r>
                <a:rPr lang="ga-IE" sz="2000" dirty="0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Cé na hainmhithe a mhaireann sa Chéinia?</a:t>
              </a:r>
              <a:endParaRPr lang="ga-IE" sz="2000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45" name="TextBox 16"/>
            <p:cNvSpPr txBox="1">
              <a:spLocks noChangeArrowheads="1"/>
            </p:cNvSpPr>
            <p:nvPr/>
          </p:nvSpPr>
          <p:spPr bwMode="auto">
            <a:xfrm>
              <a:off x="1034334" y="5114484"/>
              <a:ext cx="665455" cy="540263"/>
            </a:xfrm>
            <a:prstGeom prst="rect">
              <a:avLst/>
            </a:prstGeom>
            <a:solidFill>
              <a:srgbClr val="009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ga-IE" altLang="en-US" sz="2800" dirty="0" smtClean="0">
                  <a:solidFill>
                    <a:schemeClr val="bg1"/>
                  </a:solidFill>
                  <a:latin typeface="Berlin Sans FB" panose="020E0602020502020306" pitchFamily="34" charset="0"/>
                </a:rPr>
                <a:t>4</a:t>
              </a:r>
              <a:endParaRPr lang="ga-IE" altLang="en-US" sz="2800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F36089CA-6B61-4F1E-97DD-34978C47BA5A}"/>
              </a:ext>
            </a:extLst>
          </p:cNvPr>
          <p:cNvSpPr/>
          <p:nvPr/>
        </p:nvSpPr>
        <p:spPr bwMode="auto">
          <a:xfrm>
            <a:off x="3024000" y="4464000"/>
            <a:ext cx="6120000" cy="720000"/>
          </a:xfrm>
          <a:prstGeom prst="roundRect">
            <a:avLst/>
          </a:prstGeom>
          <a:solidFill>
            <a:srgbClr val="0092E5">
              <a:alpha val="60000"/>
            </a:srgbClr>
          </a:solidFill>
          <a:ln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anchor="ctr"/>
          <a:lstStyle/>
          <a:p>
            <a:pPr>
              <a:defRPr/>
            </a:pP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Cad iad na teangacha a labhraítear sa</a:t>
            </a:r>
            <a:r>
              <a:rPr 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Chéinia</a:t>
            </a:r>
            <a:r>
              <a:rPr lang="ga-IE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?</a:t>
            </a:r>
            <a:endParaRPr lang="ga-IE" sz="20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47" name="TextBox 14"/>
          <p:cNvSpPr txBox="1">
            <a:spLocks noChangeArrowheads="1"/>
          </p:cNvSpPr>
          <p:nvPr/>
        </p:nvSpPr>
        <p:spPr bwMode="auto">
          <a:xfrm>
            <a:off x="3204000" y="1244697"/>
            <a:ext cx="540000" cy="540000"/>
          </a:xfrm>
          <a:prstGeom prst="rect">
            <a:avLst/>
          </a:prstGeom>
          <a:solidFill>
            <a:srgbClr val="0092E5"/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1</a:t>
            </a:r>
            <a:endParaRPr lang="en-GB" altLang="en-US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48" name="TextBox 16"/>
          <p:cNvSpPr txBox="1">
            <a:spLocks noChangeArrowheads="1"/>
          </p:cNvSpPr>
          <p:nvPr/>
        </p:nvSpPr>
        <p:spPr bwMode="auto">
          <a:xfrm>
            <a:off x="3204000" y="4572000"/>
            <a:ext cx="540000" cy="540000"/>
          </a:xfrm>
          <a:prstGeom prst="rect">
            <a:avLst/>
          </a:prstGeom>
          <a:solidFill>
            <a:srgbClr val="0092E5"/>
          </a:solidFill>
          <a:ln w="9525">
            <a:noFill/>
            <a:miter lim="800000"/>
            <a:headEnd/>
            <a:tailEnd/>
          </a:ln>
          <a:extLst/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5</a:t>
            </a:r>
            <a:endParaRPr lang="en-GB" altLang="en-US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288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6" grpId="0" animBg="1"/>
      <p:bldP spid="47" grpId="0" animBg="1"/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>
            <a:spLocks noChangeAspect="1"/>
          </p:cNvSpPr>
          <p:nvPr/>
        </p:nvSpPr>
        <p:spPr>
          <a:xfrm>
            <a:off x="785446" y="518317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E5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216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 smtClean="0">
                <a:latin typeface="Tw Cen MT" panose="020B0602020104020603" pitchFamily="34" charset="0"/>
              </a:rPr>
              <a:t>Bréagach</a:t>
            </a:r>
          </a:p>
          <a:p>
            <a:pPr algn="ctr"/>
            <a:r>
              <a:rPr lang="ga-IE" altLang="en-US" sz="2000" dirty="0" smtClean="0">
                <a:latin typeface="Tw Cen MT" panose="020B0602020104020603" pitchFamily="34" charset="0"/>
              </a:rPr>
              <a:t>Is é </a:t>
            </a:r>
            <a:r>
              <a:rPr lang="ga-IE" altLang="en-US" sz="2000" dirty="0" err="1" smtClean="0">
                <a:latin typeface="Tw Cen MT" panose="020B0602020104020603" pitchFamily="34" charset="0"/>
              </a:rPr>
              <a:t>Nairobi</a:t>
            </a:r>
            <a:r>
              <a:rPr lang="ga-IE" altLang="en-US" sz="2000" dirty="0" smtClean="0">
                <a:latin typeface="Tw Cen MT" panose="020B0602020104020603" pitchFamily="34" charset="0"/>
              </a:rPr>
              <a:t> príomhchathair na Céinia. 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  <a:endParaRPr lang="ga-IE" sz="3600" b="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1241" y="2916246"/>
            <a:ext cx="4599987" cy="306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 smtClean="0">
                <a:latin typeface="Tw Cen MT" panose="020B0602020104020603" pitchFamily="34" charset="0"/>
              </a:rPr>
              <a:t>Is é </a:t>
            </a:r>
            <a:r>
              <a:rPr lang="ga-IE" altLang="en-US" sz="2400" dirty="0" err="1" smtClean="0">
                <a:latin typeface="Tw Cen MT" panose="020B0602020104020603" pitchFamily="34" charset="0"/>
              </a:rPr>
              <a:t>Mombasa</a:t>
            </a:r>
            <a:r>
              <a:rPr lang="ga-IE" altLang="en-US" sz="2400" dirty="0" smtClean="0">
                <a:latin typeface="Tw Cen MT" panose="020B0602020104020603" pitchFamily="34" charset="0"/>
              </a:rPr>
              <a:t> príomhchathair na Céinia.</a:t>
            </a:r>
          </a:p>
        </p:txBody>
      </p:sp>
    </p:spTree>
    <p:extLst>
      <p:ext uri="{BB962C8B-B14F-4D97-AF65-F5344CB8AC3E}">
        <p14:creationId xmlns:p14="http://schemas.microsoft.com/office/powerpoint/2010/main" val="146725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>
            <a:spLocks noChangeAspect="1"/>
          </p:cNvSpPr>
          <p:nvPr/>
        </p:nvSpPr>
        <p:spPr>
          <a:xfrm>
            <a:off x="785446" y="518317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 smtClean="0">
                <a:latin typeface="Tw Cen MT" panose="020B0602020104020603" pitchFamily="34" charset="0"/>
              </a:rPr>
              <a:t>Fíor</a:t>
            </a:r>
            <a:r>
              <a:rPr lang="en-GB" altLang="en-US" sz="2800" b="1" dirty="0" smtClean="0">
                <a:latin typeface="Tw Cen MT" panose="020B0602020104020603" pitchFamily="34" charset="0"/>
              </a:rPr>
              <a:t>!</a:t>
            </a: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  <a:endParaRPr lang="ga-IE" sz="3600" b="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0195" y="2894588"/>
            <a:ext cx="4902079" cy="326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altLang="en-US" sz="24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Tá</a:t>
            </a:r>
            <a:r>
              <a:rPr lang="en-US" alt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Gleann</a:t>
            </a:r>
            <a:r>
              <a:rPr lang="en-US" alt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na</a:t>
            </a:r>
            <a:r>
              <a:rPr lang="en-US" alt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Claise</a:t>
            </a:r>
            <a:r>
              <a:rPr lang="en-US" alt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Móire</a:t>
            </a:r>
            <a:r>
              <a:rPr lang="en-US" alt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br>
              <a:rPr lang="en-US" alt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</a:br>
            <a:r>
              <a:rPr lang="en-US" altLang="en-US" sz="24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timpeall</a:t>
            </a:r>
            <a:r>
              <a:rPr lang="en-US" alt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6000 km </a:t>
            </a:r>
            <a:r>
              <a:rPr lang="en-US" altLang="en-US" sz="24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ar</a:t>
            </a:r>
            <a:r>
              <a:rPr lang="en-US" alt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fad</a:t>
            </a:r>
            <a:r>
              <a:rPr lang="ga-IE" alt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.</a:t>
            </a:r>
            <a:endParaRPr lang="ga-IE" alt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3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>
            <a:spLocks noChangeAspect="1"/>
          </p:cNvSpPr>
          <p:nvPr/>
        </p:nvSpPr>
        <p:spPr>
          <a:xfrm>
            <a:off x="785446" y="518317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 smtClean="0">
                <a:latin typeface="Tw Cen MT" panose="020B0602020104020603" pitchFamily="34" charset="0"/>
              </a:rPr>
              <a:t>Fíor!</a:t>
            </a:r>
            <a:endParaRPr lang="ga-IE" sz="2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  <a:endParaRPr lang="ga-IE" sz="3600" b="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8" b="10573"/>
          <a:stretch/>
        </p:blipFill>
        <p:spPr bwMode="auto">
          <a:xfrm>
            <a:off x="4374520" y="2800972"/>
            <a:ext cx="3427825" cy="33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 smtClean="0">
                <a:latin typeface="Tw Cen MT" panose="020B0602020104020603" pitchFamily="34" charset="0"/>
              </a:rPr>
              <a:t>Is maith le muintir na Céinia </a:t>
            </a:r>
            <a:r>
              <a:rPr lang="ga-IE" altLang="en-US" sz="2400" i="1" dirty="0" err="1" smtClean="0">
                <a:latin typeface="Tw Cen MT" panose="020B0602020104020603" pitchFamily="34" charset="0"/>
              </a:rPr>
              <a:t>mursik</a:t>
            </a:r>
            <a:r>
              <a:rPr lang="ga-IE" altLang="en-US" sz="2400" dirty="0" smtClean="0">
                <a:latin typeface="Tw Cen MT" panose="020B0602020104020603" pitchFamily="34" charset="0"/>
              </a:rPr>
              <a:t> a ól. </a:t>
            </a:r>
            <a:endParaRPr lang="ga-IE" altLang="en-US"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01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>
            <a:spLocks noChangeAspect="1"/>
          </p:cNvSpPr>
          <p:nvPr/>
        </p:nvSpPr>
        <p:spPr>
          <a:xfrm>
            <a:off x="785446" y="518317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E5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216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 smtClean="0">
                <a:latin typeface="Tw Cen MT" panose="020B0602020104020603" pitchFamily="34" charset="0"/>
              </a:rPr>
              <a:t>Bréagach</a:t>
            </a:r>
          </a:p>
          <a:p>
            <a:pPr algn="ctr"/>
            <a:r>
              <a:rPr lang="ga-IE" altLang="en-US" sz="2400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 </a:t>
            </a:r>
            <a:r>
              <a:rPr lang="ga-IE" altLang="en-US" sz="2400" dirty="0" smtClean="0">
                <a:solidFill>
                  <a:schemeClr val="bg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Is é Sliabh na Céinia an sliabh is airde </a:t>
            </a:r>
            <a:br>
              <a:rPr lang="ga-IE" altLang="en-US" sz="2400" dirty="0" smtClean="0">
                <a:solidFill>
                  <a:schemeClr val="bg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</a:br>
            <a:r>
              <a:rPr lang="ga-IE" altLang="en-US" sz="2400" dirty="0" smtClean="0">
                <a:solidFill>
                  <a:schemeClr val="bg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sa Chéinia.</a:t>
            </a:r>
            <a:r>
              <a:rPr lang="ga-IE" altLang="en-US" sz="24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endParaRPr lang="ga-IE" alt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  <a:endParaRPr lang="ga-IE" sz="3600" b="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3236" y="1349999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 smtClean="0">
                <a:latin typeface="Tw Cen MT" panose="020B0602020104020603" pitchFamily="34" charset="0"/>
              </a:rPr>
              <a:t>Is é Sliabh </a:t>
            </a:r>
            <a:r>
              <a:rPr lang="ga-IE" altLang="en-US" sz="2400" dirty="0" err="1" smtClean="0">
                <a:latin typeface="Tw Cen MT" panose="020B0602020104020603" pitchFamily="34" charset="0"/>
              </a:rPr>
              <a:t>Kilimanjaro</a:t>
            </a:r>
            <a:r>
              <a:rPr lang="ga-IE" altLang="en-US" sz="2400" dirty="0" smtClean="0">
                <a:latin typeface="Tw Cen MT" panose="020B0602020104020603" pitchFamily="34" charset="0"/>
              </a:rPr>
              <a:t> an sliabh </a:t>
            </a:r>
            <a:r>
              <a:rPr lang="en-US" altLang="en-US" sz="2400" dirty="0" smtClean="0">
                <a:latin typeface="Tw Cen MT" panose="020B0602020104020603" pitchFamily="34" charset="0"/>
              </a:rPr>
              <a:t/>
            </a:r>
            <a:br>
              <a:rPr lang="en-US" altLang="en-US" sz="2400" dirty="0" smtClean="0">
                <a:latin typeface="Tw Cen MT" panose="020B0602020104020603" pitchFamily="34" charset="0"/>
              </a:rPr>
            </a:br>
            <a:r>
              <a:rPr lang="ga-IE" altLang="en-US" sz="2400" dirty="0" smtClean="0">
                <a:latin typeface="Tw Cen MT" panose="020B0602020104020603" pitchFamily="34" charset="0"/>
              </a:rPr>
              <a:t>is airde sa Chéinia.</a:t>
            </a:r>
            <a:endParaRPr lang="ga-IE" altLang="en-US" sz="2400" dirty="0">
              <a:latin typeface="Tw Cen MT" panose="020B0602020104020603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1866" y="2827483"/>
            <a:ext cx="4653134" cy="30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049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>
            <a:spLocks noChangeAspect="1"/>
          </p:cNvSpPr>
          <p:nvPr/>
        </p:nvSpPr>
        <p:spPr>
          <a:xfrm>
            <a:off x="785446" y="518317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E5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216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 smtClean="0">
                <a:latin typeface="Tw Cen MT" panose="020B0602020104020603" pitchFamily="34" charset="0"/>
              </a:rPr>
              <a:t>Bréagach</a:t>
            </a:r>
          </a:p>
          <a:p>
            <a:pPr algn="ctr"/>
            <a:r>
              <a:rPr lang="ga-IE" altLang="en-US" sz="2400" dirty="0" smtClean="0">
                <a:latin typeface="Tw Cen MT" panose="020B0602020104020603" pitchFamily="34" charset="0"/>
              </a:rPr>
              <a:t>Cineál bia atá ann! </a:t>
            </a:r>
            <a:endParaRPr lang="ga-IE" altLang="en-US" sz="2400" dirty="0">
              <a:latin typeface="Tw Cen MT" panose="020B0602020104020603" pitchFamily="34" charset="0"/>
            </a:endParaRP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  <a:endParaRPr lang="ga-IE" sz="3600" b="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2561" y="2802334"/>
            <a:ext cx="4857349" cy="32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 smtClean="0">
                <a:latin typeface="Tw Cen MT" panose="020B0602020104020603" pitchFamily="34" charset="0"/>
              </a:rPr>
              <a:t>Ceantar in oirthear na Céinia is ea </a:t>
            </a:r>
            <a:r>
              <a:rPr lang="en-US" altLang="en-US" sz="2400" i="1" dirty="0" smtClean="0">
                <a:latin typeface="Tw Cen MT" panose="020B0602020104020603" pitchFamily="34" charset="0"/>
              </a:rPr>
              <a:t>u</a:t>
            </a:r>
            <a:r>
              <a:rPr lang="ga-IE" altLang="en-US" sz="2400" i="1" dirty="0" err="1" smtClean="0">
                <a:latin typeface="Tw Cen MT" panose="020B0602020104020603" pitchFamily="34" charset="0"/>
              </a:rPr>
              <a:t>gali</a:t>
            </a:r>
            <a:r>
              <a:rPr lang="ga-IE" altLang="en-US" sz="2400" dirty="0" smtClean="0">
                <a:latin typeface="Tw Cen MT" panose="020B06020201040206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8797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>
            <a:spLocks noChangeAspect="1"/>
          </p:cNvSpPr>
          <p:nvPr/>
        </p:nvSpPr>
        <p:spPr>
          <a:xfrm>
            <a:off x="785446" y="518317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 smtClean="0">
                <a:latin typeface="Tw Cen MT" panose="020B0602020104020603" pitchFamily="34" charset="0"/>
              </a:rPr>
              <a:t>Fíor!</a:t>
            </a:r>
            <a:endParaRPr lang="ga-IE" altLang="en-US" sz="2000" dirty="0">
              <a:latin typeface="Tw Cen MT" panose="020B0602020104020603" pitchFamily="34" charset="0"/>
            </a:endParaRP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  <a:endParaRPr lang="ga-IE" sz="3600" b="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7029" y="2822964"/>
            <a:ext cx="4356414" cy="326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altLang="en-US" sz="2400" dirty="0" smtClean="0">
                <a:latin typeface="Tw Cen MT" panose="020B0602020104020603" pitchFamily="34" charset="0"/>
              </a:rPr>
              <a:t>Tá an Chéinia ar an meánchiorcal. </a:t>
            </a:r>
            <a:endParaRPr lang="ga-IE" altLang="en-US"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42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>
            <a:spLocks noChangeAspect="1"/>
          </p:cNvSpPr>
          <p:nvPr/>
        </p:nvSpPr>
        <p:spPr>
          <a:xfrm>
            <a:off x="785446" y="518317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E52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216000" rtlCol="0" anchor="ctr">
            <a:noAutofit/>
          </a:bodyPr>
          <a:lstStyle/>
          <a:p>
            <a:pPr algn="ctr">
              <a:spcAft>
                <a:spcPts val="400"/>
              </a:spcAft>
            </a:pPr>
            <a:r>
              <a:rPr lang="ga-IE" altLang="en-US" sz="2800" b="1" dirty="0" smtClean="0">
                <a:latin typeface="Tw Cen MT" panose="020B0602020104020603" pitchFamily="34" charset="0"/>
              </a:rPr>
              <a:t>Bréagach</a:t>
            </a:r>
          </a:p>
          <a:p>
            <a:pPr algn="ctr"/>
            <a:r>
              <a:rPr lang="ga-IE" altLang="en-US" sz="2400" dirty="0" smtClean="0">
                <a:latin typeface="Tw Cen MT" panose="020B0602020104020603" pitchFamily="34" charset="0"/>
              </a:rPr>
              <a:t>Is é an </a:t>
            </a:r>
            <a:r>
              <a:rPr lang="ga-IE" altLang="en-US" sz="2400" dirty="0" err="1" smtClean="0">
                <a:latin typeface="Tw Cen MT" panose="020B0602020104020603" pitchFamily="34" charset="0"/>
              </a:rPr>
              <a:t>Tana</a:t>
            </a:r>
            <a:r>
              <a:rPr lang="ga-IE" altLang="en-US" sz="2400" dirty="0" smtClean="0">
                <a:latin typeface="Tw Cen MT" panose="020B0602020104020603" pitchFamily="34" charset="0"/>
              </a:rPr>
              <a:t> an abhainn is faide </a:t>
            </a:r>
            <a:r>
              <a:rPr lang="en-US" altLang="en-US" sz="2400" dirty="0" err="1" smtClean="0">
                <a:latin typeface="Tw Cen MT" panose="020B0602020104020603" pitchFamily="34" charset="0"/>
              </a:rPr>
              <a:t>sa</a:t>
            </a:r>
            <a:r>
              <a:rPr lang="en-US" altLang="en-US" sz="2400" dirty="0" smtClean="0">
                <a:latin typeface="Tw Cen MT" panose="020B0602020104020603" pitchFamily="34" charset="0"/>
              </a:rPr>
              <a:t> </a:t>
            </a:r>
            <a:r>
              <a:rPr lang="en-US" altLang="en-US" sz="2400" dirty="0" err="1" smtClean="0">
                <a:latin typeface="Tw Cen MT" panose="020B0602020104020603" pitchFamily="34" charset="0"/>
              </a:rPr>
              <a:t>Chéinia</a:t>
            </a:r>
            <a:r>
              <a:rPr lang="ga-IE" altLang="en-US" sz="2400" dirty="0" smtClean="0">
                <a:latin typeface="Tw Cen MT" panose="020B0602020104020603" pitchFamily="34" charset="0"/>
              </a:rPr>
              <a:t>. </a:t>
            </a:r>
            <a:endParaRPr lang="ga-IE" altLang="en-US" sz="2400" dirty="0"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3235" y="1350000"/>
            <a:ext cx="6096000" cy="1304689"/>
          </a:xfrm>
          <a:prstGeom prst="rect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ga-IE" sz="2400" dirty="0" smtClean="0">
                <a:latin typeface="Tw Cen MT" panose="020B0602020104020603" pitchFamily="34" charset="0"/>
              </a:rPr>
              <a:t>Is </a:t>
            </a:r>
            <a:r>
              <a:rPr lang="en-US" sz="2400" dirty="0" smtClean="0">
                <a:latin typeface="Tw Cen MT" panose="020B0602020104020603" pitchFamily="34" charset="0"/>
              </a:rPr>
              <a:t>í</a:t>
            </a:r>
            <a:r>
              <a:rPr lang="ga-IE" sz="2400" dirty="0" smtClean="0">
                <a:latin typeface="Tw Cen MT" panose="020B0602020104020603" pitchFamily="34" charset="0"/>
              </a:rPr>
              <a:t> an Níl an abhainn is faide sa Chéinia. </a:t>
            </a:r>
            <a:endParaRPr lang="ga-IE" altLang="en-US" sz="2400" dirty="0" smtClean="0"/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1981199" y="4788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ga-IE" sz="3600" b="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Fíor nó Bréagach?</a:t>
            </a:r>
            <a:endParaRPr lang="ga-IE" sz="3600" b="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0043" y="2763688"/>
            <a:ext cx="5016780" cy="327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927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>
            <a:spLocks noChangeAspect="1"/>
          </p:cNvSpPr>
          <p:nvPr/>
        </p:nvSpPr>
        <p:spPr>
          <a:xfrm>
            <a:off x="785446" y="535762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3" b="92435" l="0" r="99593">
                        <a14:foregroundMark x1="13340" y1="57565" x2="1527" y2="58629"/>
                        <a14:foregroundMark x1="35031" y1="48227" x2="30855" y2="8038"/>
                        <a14:foregroundMark x1="68839" y1="51891" x2="97149" y2="57329"/>
                        <a14:foregroundMark x1="52851" y1="88416" x2="91650" y2="77660"/>
                        <a14:foregroundMark x1="72098" y1="86525" x2="88086" y2="84397"/>
                        <a14:foregroundMark x1="96130" y1="54846" x2="91446" y2="77423"/>
                        <a14:foregroundMark x1="92770" y1="41253" x2="99593" y2="3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0156" y="2508405"/>
            <a:ext cx="4079875" cy="33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84877" y="884208"/>
            <a:ext cx="57310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Berlin Sans FB" panose="020E0602020502020306" pitchFamily="34" charset="0"/>
              </a:rPr>
              <a:t>Gúgláil</a:t>
            </a:r>
            <a:r>
              <a:rPr lang="en-US" sz="2800" dirty="0" smtClean="0">
                <a:solidFill>
                  <a:srgbClr val="FF0000"/>
                </a:solidFill>
                <a:latin typeface="Sassoon Infant Rg" panose="02000503030000020003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Berlin Sans FB" panose="020E0602020502020306" pitchFamily="34" charset="0"/>
              </a:rPr>
              <a:t>é!</a:t>
            </a:r>
            <a:endParaRPr lang="ga-IE" sz="32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95335" y="1630111"/>
            <a:ext cx="9007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ga-IE" altLang="en-US" sz="24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Bain úsáid as </a:t>
            </a:r>
            <a:r>
              <a:rPr lang="ga-IE" altLang="en-US" sz="2400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Google</a:t>
            </a:r>
            <a:r>
              <a:rPr lang="ga-IE" altLang="en-US" sz="24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Maps chun breathnú thart ar an gCéinia. Beidh tú in ann </a:t>
            </a:r>
            <a:r>
              <a:rPr lang="ga-IE" altLang="en-US" sz="2400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zúmáil</a:t>
            </a:r>
            <a:r>
              <a:rPr lang="ga-IE" altLang="en-US" sz="24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isteach ar na sléibhte, na fásaigh agus na cathracha ann. </a:t>
            </a:r>
            <a:endParaRPr lang="ga-IE" altLang="en-US" sz="24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8007478" y="3255310"/>
            <a:ext cx="2789237" cy="1776274"/>
            <a:chOff x="5529183" y="4403511"/>
            <a:chExt cx="2789317" cy="1372307"/>
          </a:xfrm>
        </p:grpSpPr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5529183" y="4403511"/>
              <a:ext cx="2779792" cy="1336005"/>
              <a:chOff x="5529183" y="4466493"/>
              <a:chExt cx="2779792" cy="1336005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529183" y="4466493"/>
                <a:ext cx="2779792" cy="746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60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529183" y="5306244"/>
                <a:ext cx="2779792" cy="496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600"/>
              </a:p>
            </p:txBody>
          </p:sp>
        </p:grp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5538709" y="5324035"/>
              <a:ext cx="2779791" cy="451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sz="1600" dirty="0">
                  <a:latin typeface="Tw Cen MT" panose="020B0602020104020603" pitchFamily="34" charset="0"/>
                  <a:hlinkClick r:id="rId6"/>
                </a:rPr>
                <a:t>https://www.3dgeography.co.uk/facts-about-kenya</a:t>
              </a:r>
              <a:endParaRPr lang="en-US" altLang="en-US" sz="1600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5529184" y="4471954"/>
              <a:ext cx="2779791" cy="856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charset="0"/>
                  <a:ea typeface="Sassoon Infant Rg" panose="02000503030000020003" charset="0"/>
                  <a:cs typeface="Sassoon Infant Rg" panose="02000503030000020003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ga-IE" altLang="en-US" b="1" dirty="0" smtClean="0">
                  <a:solidFill>
                    <a:schemeClr val="tx1"/>
                  </a:solidFill>
                  <a:latin typeface="Tw Cen MT" panose="020B0602020104020603" pitchFamily="34" charset="0"/>
                </a:rPr>
                <a:t>Tuilleadh eolais: </a:t>
              </a:r>
              <a:r>
                <a:rPr lang="en-GB" sz="1600" dirty="0" smtClean="0">
                  <a:latin typeface="Tw Cen MT" panose="020B0602020104020603" pitchFamily="34" charset="0"/>
                  <a:hlinkClick r:id="rId7"/>
                </a:rPr>
                <a:t>https</a:t>
              </a:r>
              <a:r>
                <a:rPr lang="en-GB" sz="1600" dirty="0">
                  <a:latin typeface="Tw Cen MT" panose="020B0602020104020603" pitchFamily="34" charset="0"/>
                  <a:hlinkClick r:id="rId7"/>
                </a:rPr>
                <a:t>://kids.nationalgeographic.com/explore/countries/kenya/</a:t>
              </a:r>
              <a:endParaRPr lang="ga-IE" sz="1600" dirty="0">
                <a:latin typeface="Tw Cen MT" panose="020B0602020104020603" pitchFamily="34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1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>
            <a:spLocks noChangeAspect="1"/>
          </p:cNvSpPr>
          <p:nvPr/>
        </p:nvSpPr>
        <p:spPr>
          <a:xfrm>
            <a:off x="785446" y="535762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849122" y="707242"/>
            <a:ext cx="872237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E" sz="1600" b="1" dirty="0" err="1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Ealaín</a:t>
            </a:r>
            <a:r>
              <a:rPr lang="ga-IE" sz="1600" b="1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:</a:t>
            </a:r>
            <a:r>
              <a:rPr lang="en-IE" sz="1600" b="1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en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Christine Warner</a:t>
            </a:r>
            <a:endParaRPr lang="en-IE" sz="1600" b="1" dirty="0" smtClean="0">
              <a:solidFill>
                <a:srgbClr val="000000"/>
              </a:solidFill>
              <a:latin typeface="Tw Cen MT" panose="020B0602020104020603" pitchFamily="34" charset="0"/>
              <a:cs typeface="Times New Roman" pitchFamily="18" charset="0"/>
            </a:endParaRPr>
          </a:p>
          <a:p>
            <a:r>
              <a:rPr lang="ga-IE" sz="1600" b="1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Íomhánna</a:t>
            </a:r>
            <a:r>
              <a:rPr lang="en-IE" sz="1600" b="1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en-IE" sz="1600" b="1" dirty="0" err="1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eile</a:t>
            </a:r>
            <a:r>
              <a:rPr lang="ga-IE" sz="1600" b="1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: </a:t>
            </a:r>
            <a:r>
              <a:rPr lang="en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Shutterstock</a:t>
            </a:r>
          </a:p>
          <a:p>
            <a:r>
              <a:rPr lang="en-IE" sz="1600" b="1" dirty="0" err="1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Tagairtí</a:t>
            </a:r>
            <a:r>
              <a:rPr lang="en-IE" sz="1600" b="1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: </a:t>
            </a:r>
            <a:endParaRPr lang="en-US" sz="1600" b="1" dirty="0" smtClean="0">
              <a:solidFill>
                <a:srgbClr val="000000"/>
              </a:solidFill>
              <a:latin typeface="Tw Cen MT" panose="020B0602020104020603" pitchFamily="34" charset="0"/>
              <a:cs typeface="Times New Roman" pitchFamily="18" charset="0"/>
            </a:endParaRPr>
          </a:p>
          <a:p>
            <a:r>
              <a:rPr lang="en-US" sz="1600" dirty="0" err="1" smtClean="0">
                <a:latin typeface="Tw Cen MT" panose="020B0602020104020603" pitchFamily="34" charset="0"/>
              </a:rPr>
              <a:t>Garsen</a:t>
            </a:r>
            <a:r>
              <a:rPr lang="en-US" sz="1600" dirty="0">
                <a:latin typeface="Tw Cen MT" panose="020B0602020104020603" pitchFamily="34" charset="0"/>
              </a:rPr>
              <a:t>, Kenya - April 3, 2012: daily activities at a bank of the Tana river: goats have been drinking, dugout canoes wait for passengers, people are washing clothes. </a:t>
            </a:r>
            <a:r>
              <a:rPr lang="en-US" sz="1600" dirty="0" err="1">
                <a:latin typeface="Tw Cen MT" panose="020B0602020104020603" pitchFamily="34" charset="0"/>
              </a:rPr>
              <a:t>Roel</a:t>
            </a:r>
            <a:r>
              <a:rPr lang="en-US" sz="1600" dirty="0">
                <a:latin typeface="Tw Cen MT" panose="020B0602020104020603" pitchFamily="34" charset="0"/>
              </a:rPr>
              <a:t> </a:t>
            </a:r>
            <a:r>
              <a:rPr lang="en-US" sz="1600" dirty="0" err="1">
                <a:latin typeface="Tw Cen MT" panose="020B0602020104020603" pitchFamily="34" charset="0"/>
              </a:rPr>
              <a:t>Slootweg</a:t>
            </a:r>
            <a:r>
              <a:rPr lang="en-US" sz="1600" dirty="0">
                <a:latin typeface="Tw Cen MT" panose="020B0602020104020603" pitchFamily="34" charset="0"/>
              </a:rPr>
              <a:t> / </a:t>
            </a:r>
            <a:r>
              <a:rPr lang="en-US" sz="1600" dirty="0" smtClean="0">
                <a:latin typeface="Tw Cen MT" panose="020B0602020104020603" pitchFamily="34" charset="0"/>
              </a:rPr>
              <a:t>Shutterstock.com</a:t>
            </a:r>
          </a:p>
          <a:p>
            <a:r>
              <a:rPr lang="en-US" sz="1600" dirty="0">
                <a:latin typeface="Tw Cen MT" panose="020B0602020104020603" pitchFamily="34" charset="0"/>
              </a:rPr>
              <a:t>MFANGANO ISLAND - KENYA - DECEMBER 21, 2014: Unidentified orphans in an orphan boarding school on December 21, 2014 on </a:t>
            </a:r>
            <a:r>
              <a:rPr lang="en-US" sz="1600" dirty="0" err="1">
                <a:latin typeface="Tw Cen MT" panose="020B0602020104020603" pitchFamily="34" charset="0"/>
              </a:rPr>
              <a:t>Mfangano</a:t>
            </a:r>
            <a:r>
              <a:rPr lang="en-US" sz="1600" dirty="0">
                <a:latin typeface="Tw Cen MT" panose="020B0602020104020603" pitchFamily="34" charset="0"/>
              </a:rPr>
              <a:t> Island, Kenya. Many children lost their parents because they died of </a:t>
            </a:r>
            <a:r>
              <a:rPr lang="en-US" sz="1600" dirty="0" smtClean="0">
                <a:latin typeface="Tw Cen MT" panose="020B0602020104020603" pitchFamily="34" charset="0"/>
              </a:rPr>
              <a:t>HIV</a:t>
            </a:r>
            <a:r>
              <a:rPr lang="en-US" sz="1600" dirty="0">
                <a:latin typeface="Tw Cen MT" panose="020B0602020104020603" pitchFamily="34" charset="0"/>
              </a:rPr>
              <a:t>. </a:t>
            </a:r>
            <a:r>
              <a:rPr lang="en-US" sz="1600" dirty="0" err="1">
                <a:latin typeface="Tw Cen MT" panose="020B0602020104020603" pitchFamily="34" charset="0"/>
              </a:rPr>
              <a:t>Dietmar</a:t>
            </a:r>
            <a:r>
              <a:rPr lang="en-US" sz="1600" dirty="0">
                <a:latin typeface="Tw Cen MT" panose="020B0602020104020603" pitchFamily="34" charset="0"/>
              </a:rPr>
              <a:t> Temps / </a:t>
            </a:r>
            <a:r>
              <a:rPr lang="en-US" sz="1600" dirty="0" smtClean="0">
                <a:latin typeface="Tw Cen MT" panose="020B0602020104020603" pitchFamily="34" charset="0"/>
              </a:rPr>
              <a:t>Shutterstock.com</a:t>
            </a:r>
          </a:p>
          <a:p>
            <a:r>
              <a:rPr lang="en-US" sz="1600" dirty="0" err="1">
                <a:latin typeface="Tw Cen MT" panose="020B0602020104020603" pitchFamily="34" charset="0"/>
              </a:rPr>
              <a:t>Eliye</a:t>
            </a:r>
            <a:r>
              <a:rPr lang="en-US" sz="1600" dirty="0">
                <a:latin typeface="Tw Cen MT" panose="020B0602020104020603" pitchFamily="34" charset="0"/>
              </a:rPr>
              <a:t> Springs, Lake Turkana, Kenya, Africa, June 15, 2018: Women of the Turkana tribe, standing outside the </a:t>
            </a:r>
            <a:r>
              <a:rPr lang="en-US" sz="1600" dirty="0" err="1">
                <a:latin typeface="Tw Cen MT" panose="020B0602020104020603" pitchFamily="34" charset="0"/>
              </a:rPr>
              <a:t>ekol</a:t>
            </a:r>
            <a:r>
              <a:rPr lang="en-US" sz="1600" dirty="0">
                <a:latin typeface="Tw Cen MT" panose="020B0602020104020603" pitchFamily="34" charset="0"/>
              </a:rPr>
              <a:t>, a daytime hut. Two are wearing marriage beads from husband, the chief. Jen Watson / </a:t>
            </a:r>
            <a:r>
              <a:rPr lang="en-US" sz="1600" dirty="0" smtClean="0">
                <a:latin typeface="Tw Cen MT" panose="020B0602020104020603" pitchFamily="34" charset="0"/>
              </a:rPr>
              <a:t>Shutterstock.com</a:t>
            </a:r>
          </a:p>
          <a:p>
            <a:r>
              <a:rPr lang="en-US" sz="1600" dirty="0">
                <a:latin typeface="Tw Cen MT" panose="020B0602020104020603" pitchFamily="34" charset="0"/>
              </a:rPr>
              <a:t>NAROK COUNTY, MAASAI MARA NATIONAL RESERVE, KENYA - 2016. Two Male Shepherds of the Nomadic African </a:t>
            </a:r>
            <a:r>
              <a:rPr lang="en-US" sz="1600" dirty="0" err="1">
                <a:latin typeface="Tw Cen MT" panose="020B0602020104020603" pitchFamily="34" charset="0"/>
              </a:rPr>
              <a:t>Masai</a:t>
            </a:r>
            <a:r>
              <a:rPr lang="en-US" sz="1600" dirty="0">
                <a:latin typeface="Tw Cen MT" panose="020B0602020104020603" pitchFamily="34" charset="0"/>
              </a:rPr>
              <a:t> Tribe drive their Herd of Cattle towards new </a:t>
            </a:r>
            <a:r>
              <a:rPr lang="en-US" sz="1600" dirty="0" smtClean="0">
                <a:latin typeface="Tw Cen MT" panose="020B0602020104020603" pitchFamily="34" charset="0"/>
              </a:rPr>
              <a:t>Pastures</a:t>
            </a:r>
            <a:r>
              <a:rPr lang="en-US" sz="1600" dirty="0">
                <a:latin typeface="Tw Cen MT" panose="020B0602020104020603" pitchFamily="34" charset="0"/>
              </a:rPr>
              <a:t>. Robin </a:t>
            </a:r>
            <a:r>
              <a:rPr lang="en-US" sz="1600" dirty="0" err="1">
                <a:latin typeface="Tw Cen MT" panose="020B0602020104020603" pitchFamily="34" charset="0"/>
              </a:rPr>
              <a:t>Nieuwenkamp</a:t>
            </a:r>
            <a:r>
              <a:rPr lang="en-US" sz="1600" dirty="0">
                <a:latin typeface="Tw Cen MT" panose="020B0602020104020603" pitchFamily="34" charset="0"/>
              </a:rPr>
              <a:t> / </a:t>
            </a:r>
            <a:r>
              <a:rPr lang="en-US" sz="1600" dirty="0" smtClean="0">
                <a:latin typeface="Tw Cen MT" panose="020B0602020104020603" pitchFamily="34" charset="0"/>
              </a:rPr>
              <a:t>Shutterstock.com</a:t>
            </a:r>
          </a:p>
          <a:p>
            <a:r>
              <a:rPr lang="en-US" sz="1600" dirty="0">
                <a:latin typeface="Tw Cen MT" panose="020B0602020104020603" pitchFamily="34" charset="0"/>
              </a:rPr>
              <a:t>A woman serve visitor with </a:t>
            </a:r>
            <a:r>
              <a:rPr lang="en-US" sz="1600" dirty="0" err="1">
                <a:latin typeface="Tw Cen MT" panose="020B0602020104020603" pitchFamily="34" charset="0"/>
              </a:rPr>
              <a:t>Tugen</a:t>
            </a:r>
            <a:r>
              <a:rPr lang="en-US" sz="1600" dirty="0">
                <a:latin typeface="Tw Cen MT" panose="020B0602020104020603" pitchFamily="34" charset="0"/>
              </a:rPr>
              <a:t> tribe milk called (</a:t>
            </a:r>
            <a:r>
              <a:rPr lang="en-US" sz="1600" dirty="0" err="1">
                <a:latin typeface="Tw Cen MT" panose="020B0602020104020603" pitchFamily="34" charset="0"/>
              </a:rPr>
              <a:t>mursik</a:t>
            </a:r>
            <a:r>
              <a:rPr lang="en-US" sz="1600" dirty="0">
                <a:latin typeface="Tw Cen MT" panose="020B0602020104020603" pitchFamily="34" charset="0"/>
              </a:rPr>
              <a:t>) that is prepared in traditional way and preserved by specialist at </a:t>
            </a:r>
            <a:r>
              <a:rPr lang="en-US" sz="1600" dirty="0" err="1">
                <a:latin typeface="Tw Cen MT" panose="020B0602020104020603" pitchFamily="34" charset="0"/>
              </a:rPr>
              <a:t>Mogotio</a:t>
            </a:r>
            <a:r>
              <a:rPr lang="en-US" sz="1600" dirty="0">
                <a:latin typeface="Tw Cen MT" panose="020B0602020104020603" pitchFamily="34" charset="0"/>
              </a:rPr>
              <a:t> in Kenya on December 12,2018. </a:t>
            </a:r>
            <a:r>
              <a:rPr lang="en-US" sz="1600" dirty="0" err="1">
                <a:latin typeface="Tw Cen MT" panose="020B0602020104020603" pitchFamily="34" charset="0"/>
              </a:rPr>
              <a:t>Cheboite</a:t>
            </a:r>
            <a:r>
              <a:rPr lang="en-US" sz="1600" dirty="0">
                <a:latin typeface="Tw Cen MT" panose="020B0602020104020603" pitchFamily="34" charset="0"/>
              </a:rPr>
              <a:t> Titus / Shutterstock.com</a:t>
            </a:r>
          </a:p>
          <a:p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Kenya, </a:t>
            </a:r>
            <a:r>
              <a:rPr lang="en-US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Tsavo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East - January 7 2018: </a:t>
            </a:r>
            <a:r>
              <a:rPr lang="en-US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Masai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Village child standing near his house made by elephant excrement and wood. </a:t>
            </a:r>
            <a:r>
              <a:rPr lang="en-US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GabaStock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/ Shutterstock.com</a:t>
            </a:r>
          </a:p>
          <a:p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THESSALONIKI, GREECE - SEPTEMBER 12: </a:t>
            </a:r>
            <a:r>
              <a:rPr lang="en-US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Rudisha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David </a:t>
            </a:r>
            <a:r>
              <a:rPr lang="en-US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Lekuta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celebrates his victory on September 12, 2009 in </a:t>
            </a:r>
            <a:r>
              <a:rPr lang="en-US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Kaftatzoglio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stadium, Thessaloniki, Greece. </a:t>
            </a:r>
            <a:r>
              <a:rPr lang="en-US" sz="16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thelefty</a:t>
            </a:r>
            <a:r>
              <a:rPr lang="en-US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/ </a:t>
            </a:r>
            <a:r>
              <a:rPr lang="en-US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Shutterstock.com</a:t>
            </a:r>
            <a:endParaRPr lang="en-US" sz="1600" dirty="0" smtClean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6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>
            <a:spLocks noChangeAspect="1"/>
          </p:cNvSpPr>
          <p:nvPr/>
        </p:nvSpPr>
        <p:spPr>
          <a:xfrm>
            <a:off x="785446" y="535762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849121" y="1031092"/>
            <a:ext cx="872237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Rinneadh 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gach iarracht teacht ar úinéir an chóipchirt i gcás na n‑íomhánna atá ar na sleamhnáin seo. </a:t>
            </a:r>
            <a:r>
              <a:rPr lang="en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/>
            </a:r>
            <a:br>
              <a:rPr lang="en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</a:br>
            <a:r>
              <a:rPr lang="ga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Má 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rinneadh fail</a:t>
            </a:r>
            <a:r>
              <a:rPr lang="en-GB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l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í ar aon bhealach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ó thaobh cóipchirt de ba cheart d’úinéir an chóipchirt teagmháil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en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/>
            </a:r>
            <a:br>
              <a:rPr lang="en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</a:br>
            <a:r>
              <a:rPr lang="ga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a 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dhéanamh leis na foilsitheoirí.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Beidh na foilsitheoirí lántoilteanach socruithe cuí a dhéanamh leis.</a:t>
            </a:r>
          </a:p>
          <a:p>
            <a:endParaRPr lang="ga-IE" sz="1600" dirty="0">
              <a:solidFill>
                <a:srgbClr val="000000"/>
              </a:solidFill>
              <a:latin typeface="Tw Cen MT" panose="020B0602020104020603" pitchFamily="34" charset="0"/>
              <a:cs typeface="Times New Roman" pitchFamily="18" charset="0"/>
            </a:endParaRPr>
          </a:p>
          <a:p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© Foras na Gaeilge, </a:t>
            </a:r>
            <a:r>
              <a:rPr lang="ga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20</a:t>
            </a:r>
            <a:r>
              <a:rPr lang="en-US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20</a:t>
            </a:r>
            <a:endParaRPr lang="ga-IE" sz="1600" dirty="0">
              <a:solidFill>
                <a:srgbClr val="000000"/>
              </a:solidFill>
              <a:latin typeface="Tw Cen MT" panose="020B0602020104020603" pitchFamily="34" charset="0"/>
              <a:cs typeface="Times New Roman" pitchFamily="18" charset="0"/>
            </a:endParaRPr>
          </a:p>
          <a:p>
            <a:endParaRPr lang="ga-IE" sz="1600" dirty="0">
              <a:solidFill>
                <a:srgbClr val="000000"/>
              </a:solidFill>
              <a:latin typeface="Tw Cen MT" panose="020B0602020104020603" pitchFamily="34" charset="0"/>
              <a:cs typeface="Times New Roman" pitchFamily="18" charset="0"/>
            </a:endParaRPr>
          </a:p>
          <a:p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An Gúm, </a:t>
            </a:r>
            <a:r>
              <a:rPr lang="en-IE" sz="1600" dirty="0" err="1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Foras</a:t>
            </a:r>
            <a:r>
              <a:rPr lang="en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en-IE" sz="1600" dirty="0" err="1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na</a:t>
            </a:r>
            <a:r>
              <a:rPr lang="en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en-IE" sz="1600" dirty="0" err="1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Gaeilge</a:t>
            </a:r>
            <a:r>
              <a:rPr lang="en-IE" sz="1600" dirty="0" smtClean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, 63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-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66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 </a:t>
            </a:r>
            <a:r>
              <a:rPr lang="en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Sráid Amiens</a:t>
            </a:r>
            <a:r>
              <a:rPr lang="ga-IE" sz="1600" dirty="0">
                <a:solidFill>
                  <a:srgbClr val="000000"/>
                </a:solidFill>
                <a:latin typeface="Tw Cen MT" panose="020B0602020104020603" pitchFamily="34" charset="0"/>
                <a:cs typeface="Times New Roman" pitchFamily="18" charset="0"/>
              </a:rPr>
              <a:t>, Baile Átha Cliath 1 </a:t>
            </a:r>
            <a:endParaRPr lang="en-IE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" t="8810" r="2323" b="6442"/>
          <a:stretch/>
        </p:blipFill>
        <p:spPr bwMode="auto">
          <a:xfrm>
            <a:off x="963183" y="970331"/>
            <a:ext cx="10205633" cy="478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5240226" y="3672825"/>
            <a:ext cx="1366340" cy="1500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947684">
            <a:off x="6438111" y="3523461"/>
            <a:ext cx="336909" cy="2987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3999" y="58680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ga-IE" sz="2800" dirty="0" smtClean="0">
                <a:latin typeface="Tw Cen MT" panose="020B0602020104020603" pitchFamily="34" charset="0"/>
              </a:rPr>
              <a:t>Tá an Chéinia san Afraic. In oirthear na hAfraice atá sí.</a:t>
            </a:r>
            <a:endParaRPr lang="ga-IE" sz="2800" dirty="0">
              <a:latin typeface="Tw Cen MT" panose="020B0602020104020603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74372" y="324000"/>
            <a:ext cx="86650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ga-IE" sz="3600" dirty="0" smtClean="0">
                <a:latin typeface="Berlin Sans FB" panose="020E0602020502020306" pitchFamily="34" charset="0"/>
              </a:rPr>
              <a:t>Cá háit ar domhan a bhfuil an Chéinia?</a:t>
            </a:r>
            <a:endParaRPr lang="ga-IE" sz="3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328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>
            <a:spLocks noChangeAspect="1"/>
          </p:cNvSpPr>
          <p:nvPr/>
        </p:nvSpPr>
        <p:spPr>
          <a:xfrm>
            <a:off x="785446" y="535762"/>
            <a:ext cx="10719581" cy="585216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820" y="3124460"/>
            <a:ext cx="331958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63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5DC147D-007C-4E09-B632-C47E0D8CB74F}"/>
              </a:ext>
            </a:extLst>
          </p:cNvPr>
          <p:cNvSpPr txBox="1">
            <a:spLocks/>
          </p:cNvSpPr>
          <p:nvPr/>
        </p:nvSpPr>
        <p:spPr>
          <a:xfrm>
            <a:off x="1764000" y="873351"/>
            <a:ext cx="8640000" cy="5484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ga-IE" altLang="en-US" sz="3200" dirty="0" smtClean="0">
                <a:latin typeface="Berlin Sans FB" panose="020E0602020502020306" pitchFamily="34" charset="0"/>
              </a:rPr>
              <a:t>Amharc san Atlas!</a:t>
            </a:r>
            <a:endParaRPr lang="ga-IE" altLang="en-US" sz="3200" dirty="0">
              <a:latin typeface="Berlin Sans FB" panose="020E0602020502020306" pitchFamily="34" charset="0"/>
            </a:endParaRPr>
          </a:p>
        </p:txBody>
      </p:sp>
      <p:sp>
        <p:nvSpPr>
          <p:cNvPr id="11" name="Rectangle 10">
            <a:extLst/>
          </p:cNvPr>
          <p:cNvSpPr/>
          <p:nvPr/>
        </p:nvSpPr>
        <p:spPr bwMode="auto">
          <a:xfrm>
            <a:off x="1620000" y="1620000"/>
            <a:ext cx="8928000" cy="3542096"/>
          </a:xfrm>
          <a:prstGeom prst="rect">
            <a:avLst/>
          </a:prstGeom>
          <a:solidFill>
            <a:srgbClr val="00B0F0"/>
          </a:solidFill>
          <a:ln>
            <a:solidFill>
              <a:srgbClr val="0092E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08000" rIns="108000" bIns="108000">
            <a:spAutoFit/>
          </a:bodyPr>
          <a:lstStyle/>
          <a:p>
            <a:pPr>
              <a:defRPr/>
            </a:pPr>
            <a:r>
              <a:rPr lang="ga-IE" altLang="en-US" sz="2400" dirty="0" smtClean="0">
                <a:latin typeface="Tw Cen MT" panose="020B0602020104020603" pitchFamily="34" charset="0"/>
              </a:rPr>
              <a:t>Déan an tasc seo leis an duine in aice leat. Aimsígí léarscáil na hAfraice </a:t>
            </a:r>
            <a:r>
              <a:rPr lang="en-US" altLang="en-US" sz="2400" dirty="0" smtClean="0">
                <a:latin typeface="Tw Cen MT" panose="020B0602020104020603" pitchFamily="34" charset="0"/>
              </a:rPr>
              <a:t>in </a:t>
            </a:r>
            <a:r>
              <a:rPr lang="ga-IE" altLang="en-US" sz="2400" i="1" dirty="0" smtClean="0">
                <a:latin typeface="Tw Cen MT" panose="020B0602020104020603" pitchFamily="34" charset="0"/>
              </a:rPr>
              <a:t>Atlas Bunscoile </a:t>
            </a:r>
            <a:r>
              <a:rPr lang="ga-IE" altLang="en-US" sz="2400" dirty="0" smtClean="0">
                <a:latin typeface="Tw Cen MT" panose="020B0602020104020603" pitchFamily="34" charset="0"/>
              </a:rPr>
              <a:t>agus freagraígí na ceisteanna seo a leanas faoin gCéinia: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ga-IE" sz="2400" dirty="0" smtClean="0">
                <a:latin typeface="Tw Cen MT" panose="020B0602020104020603" pitchFamily="34" charset="0"/>
              </a:rPr>
              <a:t>Cad is ainm do </a:t>
            </a:r>
            <a:r>
              <a:rPr lang="ga-IE" sz="2400" dirty="0" err="1" smtClean="0">
                <a:latin typeface="Tw Cen MT" panose="020B0602020104020603" pitchFamily="34" charset="0"/>
              </a:rPr>
              <a:t>phríomhchathair</a:t>
            </a:r>
            <a:r>
              <a:rPr lang="ga-IE" sz="2400" dirty="0" smtClean="0">
                <a:latin typeface="Tw Cen MT" panose="020B0602020104020603" pitchFamily="34" charset="0"/>
              </a:rPr>
              <a:t> na Céinia?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ga-IE" sz="2400" dirty="0" smtClean="0">
                <a:latin typeface="Tw Cen MT" panose="020B0602020104020603" pitchFamily="34" charset="0"/>
              </a:rPr>
              <a:t>Cé mhéad tír a bhfuil teorainn acu leis an gCéinia? Ainmnígí iad.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ga-IE" sz="2400" dirty="0" smtClean="0">
                <a:latin typeface="Tw Cen MT" panose="020B0602020104020603" pitchFamily="34" charset="0"/>
              </a:rPr>
              <a:t>Cén chathair atá ar chósta na Céinia?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ga-IE" sz="2400" dirty="0" smtClean="0">
                <a:latin typeface="Tw Cen MT" panose="020B0602020104020603" pitchFamily="34" charset="0"/>
              </a:rPr>
              <a:t>Cén líne dhomhanleithid a théann tríd an gCéinia?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ga-IE" sz="2400" dirty="0" smtClean="0">
                <a:latin typeface="Tw Cen MT" panose="020B0602020104020603" pitchFamily="34" charset="0"/>
              </a:rPr>
              <a:t>Cén líne </a:t>
            </a:r>
            <a:r>
              <a:rPr lang="ga-IE" sz="2400" dirty="0" err="1" smtClean="0">
                <a:latin typeface="Tw Cen MT" panose="020B0602020104020603" pitchFamily="34" charset="0"/>
              </a:rPr>
              <a:t>dhomhanfhaid</a:t>
            </a:r>
            <a:r>
              <a:rPr lang="ga-IE" sz="2400" dirty="0" smtClean="0">
                <a:latin typeface="Tw Cen MT" panose="020B0602020104020603" pitchFamily="34" charset="0"/>
              </a:rPr>
              <a:t> a théann tríd an gCéinia?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ga-IE" altLang="en-US" sz="2400" dirty="0" smtClean="0">
                <a:latin typeface="Tw Cen MT" panose="020B0602020104020603" pitchFamily="34" charset="0"/>
              </a:rPr>
              <a:t>Cén t-aigéan atá amach ó chósta na Céinia?</a:t>
            </a:r>
          </a:p>
        </p:txBody>
      </p:sp>
    </p:spTree>
    <p:extLst>
      <p:ext uri="{BB962C8B-B14F-4D97-AF65-F5344CB8AC3E}">
        <p14:creationId xmlns:p14="http://schemas.microsoft.com/office/powerpoint/2010/main" val="11052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55838" y="1007603"/>
            <a:ext cx="8755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a-IE" sz="2800" dirty="0">
                <a:latin typeface="Berlin Sans FB" panose="020E0602020502020306" pitchFamily="34" charset="0"/>
              </a:rPr>
              <a:t>Fíricí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80335" y="1600227"/>
            <a:ext cx="15478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800" dirty="0">
                <a:latin typeface="Tw Cen MT" panose="020B0602020104020603" pitchFamily="34" charset="0"/>
              </a:rPr>
              <a:t>Daonra: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80335" y="2631246"/>
            <a:ext cx="89913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800" dirty="0" smtClean="0">
                <a:latin typeface="Tw Cen MT" panose="020B0602020104020603" pitchFamily="34" charset="0"/>
              </a:rPr>
              <a:t>(Tá an </a:t>
            </a:r>
            <a:r>
              <a:rPr lang="ga-IE" sz="2800" dirty="0" err="1" smtClean="0">
                <a:latin typeface="Tw Cen MT" panose="020B0602020104020603" pitchFamily="34" charset="0"/>
              </a:rPr>
              <a:t>Ch</a:t>
            </a:r>
            <a:r>
              <a:rPr lang="en-US" sz="2800" dirty="0" smtClean="0">
                <a:latin typeface="Tw Cen MT" panose="020B0602020104020603" pitchFamily="34" charset="0"/>
              </a:rPr>
              <a:t>é</a:t>
            </a:r>
            <a:r>
              <a:rPr lang="ga-IE" sz="2800" dirty="0" err="1" smtClean="0">
                <a:latin typeface="Tw Cen MT" panose="020B0602020104020603" pitchFamily="34" charset="0"/>
              </a:rPr>
              <a:t>inia</a:t>
            </a:r>
            <a:r>
              <a:rPr lang="ga-IE" sz="2800" dirty="0" smtClean="0">
                <a:latin typeface="Tw Cen MT" panose="020B0602020104020603" pitchFamily="34" charset="0"/>
              </a:rPr>
              <a:t> timpeall </a:t>
            </a:r>
            <a:r>
              <a:rPr lang="en-US" sz="2800" dirty="0" smtClean="0">
                <a:latin typeface="Tw Cen MT" panose="020B0602020104020603" pitchFamily="34" charset="0"/>
              </a:rPr>
              <a:t>7</a:t>
            </a:r>
            <a:r>
              <a:rPr lang="ga-IE" sz="2800" dirty="0" smtClean="0">
                <a:latin typeface="Tw Cen MT" panose="020B0602020104020603" pitchFamily="34" charset="0"/>
              </a:rPr>
              <a:t> n-uaire níos mó ná Éire.)</a:t>
            </a:r>
            <a:endParaRPr lang="ga-IE" sz="2800" dirty="0"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80335" y="3234624"/>
            <a:ext cx="2160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a-IE" sz="2800" dirty="0">
                <a:latin typeface="Tw Cen MT" panose="020B0602020104020603" pitchFamily="34" charset="0"/>
              </a:rPr>
              <a:t>Airgeadra: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152901" y="1600227"/>
            <a:ext cx="223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latin typeface="Tw Cen MT" panose="020B0602020104020603" pitchFamily="34" charset="0"/>
              </a:rPr>
              <a:t>48</a:t>
            </a:r>
            <a:r>
              <a:rPr lang="ga-IE" sz="2800" dirty="0" smtClean="0">
                <a:latin typeface="Tw Cen MT" panose="020B0602020104020603" pitchFamily="34" charset="0"/>
              </a:rPr>
              <a:t> </a:t>
            </a:r>
            <a:r>
              <a:rPr lang="ga-IE" sz="2800" dirty="0">
                <a:latin typeface="Tw Cen MT" panose="020B0602020104020603" pitchFamily="34" charset="0"/>
              </a:rPr>
              <a:t>milliún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152901" y="2124000"/>
            <a:ext cx="23050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w Cen MT" panose="020B0602020104020603" pitchFamily="34" charset="0"/>
              </a:rPr>
              <a:t>580</a:t>
            </a:r>
            <a:r>
              <a:rPr lang="ga-IE" sz="2800" dirty="0" smtClean="0">
                <a:latin typeface="Tw Cen MT" panose="020B0602020104020603" pitchFamily="34" charset="0"/>
              </a:rPr>
              <a:t>,</a:t>
            </a:r>
            <a:r>
              <a:rPr lang="en-US" sz="2800" dirty="0" smtClean="0">
                <a:latin typeface="Tw Cen MT" panose="020B0602020104020603" pitchFamily="34" charset="0"/>
              </a:rPr>
              <a:t>367</a:t>
            </a:r>
            <a:r>
              <a:rPr lang="ga-IE" sz="2800" dirty="0" smtClean="0">
                <a:latin typeface="Tw Cen MT" panose="020B0602020104020603" pitchFamily="34" charset="0"/>
              </a:rPr>
              <a:t> </a:t>
            </a:r>
            <a:r>
              <a:rPr lang="ga-IE" sz="2800" dirty="0">
                <a:latin typeface="Tw Cen MT" panose="020B0602020104020603" pitchFamily="34" charset="0"/>
              </a:rPr>
              <a:t>km²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153336" y="3234624"/>
            <a:ext cx="5651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ga-IE" sz="2800" dirty="0" smtClean="0">
                <a:latin typeface="Tw Cen MT" panose="020B0602020104020603" pitchFamily="34" charset="0"/>
              </a:rPr>
              <a:t>Scilling na Céinia</a:t>
            </a:r>
            <a:endParaRPr lang="ga-IE" sz="2800" dirty="0">
              <a:latin typeface="Tw Cen MT" panose="020B0602020104020603" pitchFamily="34" charset="0"/>
            </a:endParaRPr>
          </a:p>
        </p:txBody>
      </p:sp>
      <p:sp>
        <p:nvSpPr>
          <p:cNvPr id="20499" name="TextBox 40"/>
          <p:cNvSpPr txBox="1">
            <a:spLocks noChangeArrowheads="1"/>
          </p:cNvSpPr>
          <p:nvPr/>
        </p:nvSpPr>
        <p:spPr bwMode="auto">
          <a:xfrm>
            <a:off x="3648074" y="466787"/>
            <a:ext cx="20489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ga-IE" sz="3200" dirty="0" smtClean="0">
                <a:latin typeface="Berlin Sans FB" panose="020E0602020502020306" pitchFamily="34" charset="0"/>
              </a:rPr>
              <a:t>An Chéinia</a:t>
            </a:r>
            <a:endParaRPr lang="ga-IE" sz="3200" dirty="0">
              <a:latin typeface="Berlin Sans FB" panose="020E0602020502020306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82000" y="2123447"/>
            <a:ext cx="12353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800" dirty="0">
                <a:latin typeface="Tw Cen MT" panose="020B0602020104020603" pitchFamily="34" charset="0"/>
              </a:rPr>
              <a:t>Achar: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8338" y="724969"/>
            <a:ext cx="2666352" cy="17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495" y="2882185"/>
            <a:ext cx="2648498" cy="153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3" b="100000" l="2278" r="100000">
                        <a14:foregroundMark x1="55581" y1="24118" x2="53531" y2="3137"/>
                        <a14:foregroundMark x1="82688" y1="37843" x2="95216" y2="39608"/>
                        <a14:foregroundMark x1="55581" y1="36078" x2="62870" y2="8627"/>
                        <a14:foregroundMark x1="39863" y1="76863" x2="45103" y2="93333"/>
                        <a14:foregroundMark x1="54442" y1="72353" x2="68109" y2="88824"/>
                        <a14:foregroundMark x1="39863" y1="76078" x2="24146" y2="81569"/>
                        <a14:foregroundMark x1="63781" y1="70588" x2="74260" y2="82353"/>
                        <a14:foregroundMark x1="57631" y1="17843" x2="78588" y2="15882"/>
                        <a14:foregroundMark x1="71071" y1="35098" x2="85877" y2="21373"/>
                        <a14:foregroundMark x1="75399" y1="53333" x2="93166" y2="27843"/>
                        <a14:foregroundMark x1="57631" y1="48824" x2="68109" y2="7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2579" y="4333005"/>
            <a:ext cx="1824574" cy="209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>
            <a:off x="1720850" y="4795758"/>
            <a:ext cx="396516" cy="7399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515931" y="4843232"/>
            <a:ext cx="762429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000">
            <a:spAutoFit/>
          </a:bodyPr>
          <a:lstStyle/>
          <a:p>
            <a:r>
              <a:rPr lang="ga-IE" sz="2800" dirty="0" smtClean="0">
                <a:latin typeface="Tw Cen MT" panose="020B0602020104020603" pitchFamily="34" charset="0"/>
              </a:rPr>
              <a:t>Tá an Chéinia timpeall 11,000 </a:t>
            </a:r>
            <a:r>
              <a:rPr lang="ga-IE" sz="2800" dirty="0" err="1" smtClean="0">
                <a:latin typeface="Tw Cen MT" panose="020B0602020104020603" pitchFamily="34" charset="0"/>
              </a:rPr>
              <a:t>km</a:t>
            </a:r>
            <a:r>
              <a:rPr lang="ga-IE" sz="2800" dirty="0" smtClean="0">
                <a:latin typeface="Tw Cen MT" panose="020B0602020104020603" pitchFamily="34" charset="0"/>
              </a:rPr>
              <a:t> taobh thoir theas d’Éirinn. Thógfadh sé breis is 9 n-uair an chloig </a:t>
            </a:r>
            <a:br>
              <a:rPr lang="ga-IE" sz="2800" dirty="0" smtClean="0">
                <a:latin typeface="Tw Cen MT" panose="020B0602020104020603" pitchFamily="34" charset="0"/>
              </a:rPr>
            </a:br>
            <a:r>
              <a:rPr lang="ga-IE" sz="2800" dirty="0" smtClean="0">
                <a:latin typeface="Tw Cen MT" panose="020B0602020104020603" pitchFamily="34" charset="0"/>
              </a:rPr>
              <a:t>eitilt ó Bhaile Átha Cliath go </a:t>
            </a:r>
            <a:r>
              <a:rPr lang="ga-IE" sz="2800" dirty="0" err="1" smtClean="0">
                <a:latin typeface="Tw Cen MT" panose="020B0602020104020603" pitchFamily="34" charset="0"/>
              </a:rPr>
              <a:t>Nairobi</a:t>
            </a:r>
            <a:r>
              <a:rPr lang="ga-IE" sz="2800" dirty="0" smtClean="0">
                <a:latin typeface="Tw Cen MT" panose="020B0602020104020603" pitchFamily="34" charset="0"/>
              </a:rPr>
              <a:t>. </a:t>
            </a:r>
            <a:endParaRPr lang="ga-IE" sz="2800" dirty="0">
              <a:latin typeface="Tw Cen MT" panose="020B0602020104020603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17" b="89862" l="51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627" y="4120148"/>
            <a:ext cx="12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5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endSnd/>
        </p:sndAc>
      </p:transition>
    </mc:Choice>
    <mc:Fallback xmlns="">
      <p:transition spd="slow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27" grpId="0"/>
      <p:bldP spid="28" grpId="0"/>
      <p:bldP spid="31" grpId="0"/>
      <p:bldP spid="26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8507" r="89855">
                        <a14:foregroundMark x1="80970" y1="85455" x2="83806" y2="69161"/>
                        <a14:backgroundMark x1="66100" y1="14266" x2="65154" y2="11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4268" y="621548"/>
            <a:ext cx="6600315" cy="572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10760" y="396416"/>
            <a:ext cx="613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800" dirty="0" smtClean="0">
                <a:latin typeface="Tw Cen MT" panose="020B0602020104020603" pitchFamily="34" charset="0"/>
              </a:rPr>
              <a:t>Tá an Chéinia in oirthear na hAfraice</a:t>
            </a:r>
            <a:r>
              <a:rPr lang="ga-IE" sz="2800" dirty="0" smtClean="0">
                <a:latin typeface="Sassoon Infant Rg" panose="02000503030000020003" charset="0"/>
              </a:rPr>
              <a:t>. </a:t>
            </a:r>
            <a:endParaRPr lang="ga-IE" sz="2800" dirty="0">
              <a:latin typeface="Sassoon Infant Rg" panose="02000503030000020003" charset="0"/>
            </a:endParaRPr>
          </a:p>
        </p:txBody>
      </p:sp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 flipH="1" flipV="1">
            <a:off x="7045560" y="3701970"/>
            <a:ext cx="616585" cy="412879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" name="Rectangle 1"/>
          <p:cNvSpPr/>
          <p:nvPr/>
        </p:nvSpPr>
        <p:spPr>
          <a:xfrm rot="19129009">
            <a:off x="6863849" y="3105929"/>
            <a:ext cx="1233713" cy="422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200" b="1" dirty="0" smtClean="0">
                <a:solidFill>
                  <a:schemeClr val="tx1"/>
                </a:solidFill>
              </a:rPr>
              <a:t>An tSomáil</a:t>
            </a:r>
            <a:endParaRPr lang="ga-IE" sz="12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532361">
            <a:off x="6438496" y="2744989"/>
            <a:ext cx="1308502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200" b="1" dirty="0" smtClean="0">
                <a:solidFill>
                  <a:schemeClr val="tx1"/>
                </a:solidFill>
              </a:rPr>
              <a:t>An Aetóip</a:t>
            </a:r>
            <a:endParaRPr lang="ga-IE" sz="12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8852201">
            <a:off x="6058958" y="3363542"/>
            <a:ext cx="869802" cy="38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200" b="1" dirty="0" smtClean="0">
                <a:solidFill>
                  <a:schemeClr val="tx1"/>
                </a:solidFill>
              </a:rPr>
              <a:t>Uganda</a:t>
            </a:r>
            <a:endParaRPr lang="ga-IE" sz="12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485735">
            <a:off x="6083515" y="3794562"/>
            <a:ext cx="1233713" cy="422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200" b="1" dirty="0" smtClean="0">
                <a:solidFill>
                  <a:schemeClr val="tx1"/>
                </a:solidFill>
              </a:rPr>
              <a:t>An </a:t>
            </a:r>
          </a:p>
          <a:p>
            <a:pPr algn="ctr"/>
            <a:r>
              <a:rPr lang="ga-IE" sz="1200" b="1" dirty="0" smtClean="0">
                <a:solidFill>
                  <a:schemeClr val="tx1"/>
                </a:solidFill>
              </a:rPr>
              <a:t>Tansáin</a:t>
            </a:r>
            <a:endParaRPr lang="ga-IE" sz="12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31977" y="3340769"/>
            <a:ext cx="1233713" cy="422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200" b="1" dirty="0" smtClean="0">
                <a:solidFill>
                  <a:schemeClr val="tx1"/>
                </a:solidFill>
              </a:rPr>
              <a:t>An </a:t>
            </a:r>
          </a:p>
          <a:p>
            <a:pPr algn="ctr"/>
            <a:r>
              <a:rPr lang="ga-IE" sz="1200" b="1" dirty="0" smtClean="0">
                <a:solidFill>
                  <a:schemeClr val="tx1"/>
                </a:solidFill>
              </a:rPr>
              <a:t>Chéinia</a:t>
            </a:r>
            <a:endParaRPr lang="ga-IE" sz="12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74440" y="3317252"/>
            <a:ext cx="342484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400" dirty="0" smtClean="0">
                <a:latin typeface="Tw Cen MT" panose="020B0602020104020603" pitchFamily="34" charset="0"/>
              </a:rPr>
              <a:t>Tá teorainn aici leis an Aetóip, an tSúdáin Theas, </a:t>
            </a:r>
          </a:p>
          <a:p>
            <a:r>
              <a:rPr lang="ga-IE" sz="2400" dirty="0" smtClean="0">
                <a:latin typeface="Tw Cen MT" panose="020B0602020104020603" pitchFamily="34" charset="0"/>
              </a:rPr>
              <a:t>Uganda, an Tansáin agus an tSomáil. </a:t>
            </a:r>
            <a:endParaRPr lang="ga-IE" sz="2400" dirty="0">
              <a:latin typeface="Tw Cen MT" panose="020B06020201040206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rot="21115482">
            <a:off x="5867677" y="2788585"/>
            <a:ext cx="981185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200" b="1" dirty="0" smtClean="0">
                <a:solidFill>
                  <a:schemeClr val="tx1"/>
                </a:solidFill>
              </a:rPr>
              <a:t>An tSúdáin Theas</a:t>
            </a:r>
            <a:endParaRPr lang="ga-IE" sz="12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74438" y="4923868"/>
            <a:ext cx="34248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ga-IE" sz="2400" dirty="0" smtClean="0">
                <a:latin typeface="Tw Cen MT" panose="020B0602020104020603" pitchFamily="34" charset="0"/>
              </a:rPr>
              <a:t>Tá an </a:t>
            </a:r>
            <a:r>
              <a:rPr lang="ga-IE" sz="2400" dirty="0" err="1" smtClean="0">
                <a:latin typeface="Tw Cen MT" panose="020B0602020104020603" pitchFamily="34" charset="0"/>
              </a:rPr>
              <a:t>tAigéan</a:t>
            </a:r>
            <a:r>
              <a:rPr lang="ga-IE" sz="2400" dirty="0" smtClean="0">
                <a:latin typeface="Tw Cen MT" panose="020B0602020104020603" pitchFamily="34" charset="0"/>
              </a:rPr>
              <a:t> Indiach ar chósta thoir na Céinia.</a:t>
            </a:r>
            <a:endParaRPr lang="ga-IE" sz="2400" dirty="0">
              <a:latin typeface="Tw Cen MT" panose="020B06020201040206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23328" y="3768791"/>
            <a:ext cx="1308502" cy="47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a-IE" sz="1400" b="1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An </a:t>
            </a:r>
            <a:r>
              <a:rPr lang="ga-IE" sz="1400" b="1" dirty="0" err="1" smtClean="0">
                <a:solidFill>
                  <a:srgbClr val="FF0000"/>
                </a:solidFill>
                <a:latin typeface="Tw Cen MT" panose="020B0602020104020603" pitchFamily="34" charset="0"/>
              </a:rPr>
              <a:t>tAigéan</a:t>
            </a:r>
            <a:r>
              <a:rPr lang="ga-IE" sz="1400" b="1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 Indiach </a:t>
            </a:r>
            <a:endParaRPr lang="ga-IE" sz="140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58" name="Title 1"/>
          <p:cNvSpPr txBox="1">
            <a:spLocks/>
          </p:cNvSpPr>
          <p:nvPr/>
        </p:nvSpPr>
        <p:spPr bwMode="auto">
          <a:xfrm>
            <a:off x="2498501" y="720000"/>
            <a:ext cx="719929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ga-IE" altLang="en-US" sz="3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Gnéithe Fisic</a:t>
            </a:r>
            <a:r>
              <a:rPr lang="en-US" altLang="en-US" sz="3200" dirty="0" err="1" smtClean="0">
                <a:solidFill>
                  <a:schemeClr val="tx1"/>
                </a:solidFill>
                <a:latin typeface="Berlin Sans FB" panose="020E0602020502020306" pitchFamily="34" charset="0"/>
              </a:rPr>
              <a:t>iúl</a:t>
            </a:r>
            <a:r>
              <a:rPr lang="ga-IE" altLang="en-US" sz="3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a</a:t>
            </a:r>
            <a:endParaRPr lang="ga-IE" altLang="en-US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15904" y="4328007"/>
            <a:ext cx="3376613" cy="1600200"/>
          </a:xfrm>
          <a:prstGeom prst="roundRect">
            <a:avLst/>
          </a:prstGeom>
          <a:solidFill>
            <a:srgbClr val="66CCFF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Is é </a:t>
            </a:r>
            <a:r>
              <a:rPr lang="ga-IE" altLang="en-US" sz="2000" b="1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an </a:t>
            </a:r>
            <a:r>
              <a:rPr lang="ga-IE" altLang="en-US" sz="2000" b="1" dirty="0" err="1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Tana</a:t>
            </a:r>
            <a:r>
              <a:rPr lang="ga-IE" altLang="en-US" sz="2000" b="1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 </a:t>
            </a: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an abhainn </a:t>
            </a:r>
            <a:r>
              <a:rPr lang="en-US" altLang="en-US" sz="2000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/>
            </a:r>
            <a:br>
              <a:rPr lang="en-US" altLang="en-US" sz="2000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</a:b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is </a:t>
            </a: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faide sa Chéinia. 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2663826" y="1960008"/>
            <a:ext cx="3236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ga-IE" altLang="en-US" dirty="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44825" y="4328007"/>
            <a:ext cx="3376612" cy="1600200"/>
          </a:xfrm>
          <a:prstGeom prst="roundRect">
            <a:avLst/>
          </a:prstGeom>
          <a:solidFill>
            <a:srgbClr val="66CCFF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Is é </a:t>
            </a:r>
            <a:r>
              <a:rPr lang="ga-IE" altLang="en-US" sz="2000" b="1" dirty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Sliabh na Céinia </a:t>
            </a: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an sliabh is airde sa Chéinia. </a:t>
            </a:r>
            <a:r>
              <a:rPr lang="en-US" altLang="en-US" sz="2000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/>
            </a:r>
            <a:br>
              <a:rPr lang="en-US" altLang="en-US" sz="2000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</a:b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Tá </a:t>
            </a: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sé 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5199 m </a:t>
            </a: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ar airde. </a:t>
            </a:r>
            <a:r>
              <a:rPr lang="en-US" altLang="en-US" sz="2000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/>
            </a:r>
            <a:br>
              <a:rPr lang="en-US" altLang="en-US" sz="2000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</a:b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Is é Sliabh </a:t>
            </a:r>
            <a:r>
              <a:rPr lang="ga-IE" altLang="en-US" sz="2000" dirty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na Céinia an dara sliabh is airde san Afraic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. </a:t>
            </a:r>
            <a:endParaRPr lang="ga-IE" altLang="en-US" sz="2000" dirty="0">
              <a:solidFill>
                <a:schemeClr val="tx1"/>
              </a:solidFill>
              <a:latin typeface="Tw Cen MT" panose="020B0602020104020603" pitchFamily="34" charset="0"/>
              <a:ea typeface="MS PGothic" panose="020B0600070205080204" pitchFamily="34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9634" y="1344127"/>
            <a:ext cx="4050627" cy="269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1677" y="1344127"/>
            <a:ext cx="4125065" cy="269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21020885" flipH="1">
            <a:off x="7442282" y="5662134"/>
            <a:ext cx="421803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Céard é an sliabh is airde san Afraic?</a:t>
            </a:r>
            <a:endParaRPr lang="ga-I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1020885" flipH="1">
            <a:off x="7083032" y="5385135"/>
            <a:ext cx="4936529" cy="923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é </a:t>
            </a:r>
            <a:r>
              <a:rPr lang="ga-I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Kilimanjaro</a:t>
            </a: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sliabh is airde san Afraic. </a:t>
            </a:r>
            <a:b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 </a:t>
            </a:r>
            <a:r>
              <a:rPr lang="ga-I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Kilimanjaro</a:t>
            </a:r>
            <a:r>
              <a:rPr lang="ga-I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 Tansáin, tír a bhfuil teorainn aici leis an gCéinia.</a:t>
            </a:r>
            <a:endParaRPr lang="ga-I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5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0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a-IE" dirty="0"/>
          </a:p>
        </p:txBody>
      </p:sp>
      <p:sp>
        <p:nvSpPr>
          <p:cNvPr id="20484" name="Title 1"/>
          <p:cNvSpPr txBox="1">
            <a:spLocks/>
          </p:cNvSpPr>
          <p:nvPr/>
        </p:nvSpPr>
        <p:spPr bwMode="auto">
          <a:xfrm>
            <a:off x="2498501" y="720000"/>
            <a:ext cx="717797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FontTx/>
              <a:buNone/>
              <a:defRPr sz="3200">
                <a:latin typeface="Berlin Sans FB" panose="020E0602020502020306" pitchFamily="34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r>
              <a:rPr lang="ga-IE" altLang="en-US" dirty="0" smtClean="0"/>
              <a:t>Gnéithe Fisic</a:t>
            </a:r>
            <a:r>
              <a:rPr lang="en-US" altLang="en-US" smtClean="0"/>
              <a:t>iúl</a:t>
            </a:r>
            <a:r>
              <a:rPr lang="ga-IE" altLang="en-US" smtClean="0"/>
              <a:t>a</a:t>
            </a:r>
            <a:endParaRPr lang="ga-IE" alt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23900" y="1044000"/>
            <a:ext cx="10782299" cy="169372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Tá cuid shuntasach de </a:t>
            </a:r>
            <a:r>
              <a:rPr lang="ga-IE" altLang="en-US" sz="2000" b="1" dirty="0" smtClean="0">
                <a:solidFill>
                  <a:schemeClr val="tx1"/>
                </a:solidFill>
                <a:latin typeface="Tw Cen MT" panose="020B0602020104020603" pitchFamily="34" charset="0"/>
              </a:rPr>
              <a:t>Ghleann na Claise Móire 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sa Chéinia. Sraith de scoiltghleannta is ea Gleann na Claise Móire atá timpeall 6000 </a:t>
            </a:r>
            <a:r>
              <a:rPr lang="ga-IE" altLang="en-US" sz="2000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km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ar fad. Tá cáil air as an tírdhreach álainn agus as an bhfiadhúlra atá le feiceáil ann. Tá bolcáin bheo ann freisin agus tarlaíonn creathanna talún i gcuid de na ceantair lena mbaineann sé. Tá Loch </a:t>
            </a:r>
            <a:r>
              <a:rPr lang="ga-IE" altLang="en-US" sz="2000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Turkana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i dTuaisceart na Céinia suite i nGleann na Claise Móire.</a:t>
            </a:r>
            <a:endParaRPr lang="ga-IE" altLang="en-US" sz="2000" dirty="0">
              <a:solidFill>
                <a:schemeClr val="tx1"/>
              </a:solidFill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6439560" y="1757911"/>
            <a:ext cx="3236912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None/>
            </a:pPr>
            <a:endParaRPr lang="en-US" altLang="en-US" sz="1600" dirty="0" smtClean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None/>
            </a:pPr>
            <a:endParaRPr lang="en-US" altLang="en-US" sz="16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9971" y="2542380"/>
            <a:ext cx="4506824" cy="300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3572" y="2542380"/>
            <a:ext cx="4729796" cy="315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21020885" flipH="1">
            <a:off x="6904196" y="5501298"/>
            <a:ext cx="5247541" cy="923330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ga-IE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Cliceáil ar an nasc thíos chun féachaint ar fhíseán gearr faoi Ghleann na Claise Móire: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ga-I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ga-IE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www.youtube.com/watch?v=X13ntFfwXqY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ga-IE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9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b="-214"/>
          <a:stretch/>
        </p:blipFill>
        <p:spPr bwMode="auto">
          <a:xfrm>
            <a:off x="-15134" y="0"/>
            <a:ext cx="1220713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>
            <a:spLocks/>
          </p:cNvSpPr>
          <p:nvPr/>
        </p:nvSpPr>
        <p:spPr>
          <a:xfrm>
            <a:off x="468000" y="308756"/>
            <a:ext cx="11196000" cy="6264000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152650" y="720000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charset="0"/>
                <a:ea typeface="Sassoon Infant Rg" panose="02000503030000020003" charset="0"/>
                <a:cs typeface="Sassoon Infant Rg" panose="02000503030000020003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ga-IE" altLang="en-US" sz="3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Cathracha</a:t>
            </a:r>
            <a:endParaRPr lang="ga-IE" altLang="en-US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1994" y="1771037"/>
            <a:ext cx="4011442" cy="2675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8"/>
          <p:cNvSpPr>
            <a:spLocks noChangeArrowheads="1"/>
          </p:cNvSpPr>
          <p:nvPr/>
        </p:nvSpPr>
        <p:spPr bwMode="auto">
          <a:xfrm>
            <a:off x="6331021" y="4745303"/>
            <a:ext cx="4586514" cy="1759500"/>
          </a:xfrm>
          <a:prstGeom prst="roundRect">
            <a:avLst>
              <a:gd name="adj" fmla="val 11870"/>
            </a:avLst>
          </a:prstGeom>
          <a:solidFill>
            <a:srgbClr val="66CCFF"/>
          </a:solidFill>
          <a:ln>
            <a:solidFill>
              <a:srgbClr val="41719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tIns="36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ga-IE" altLang="en-US" sz="2000" dirty="0" smtClean="0">
                <a:latin typeface="Tw Cen MT" panose="020B0602020104020603" pitchFamily="34" charset="0"/>
              </a:rPr>
              <a:t>Is é </a:t>
            </a:r>
            <a:r>
              <a:rPr lang="ga-IE" altLang="en-US" sz="2000" b="1" dirty="0" err="1" smtClean="0">
                <a:latin typeface="Tw Cen MT" panose="020B0602020104020603" pitchFamily="34" charset="0"/>
              </a:rPr>
              <a:t>Mombasa</a:t>
            </a:r>
            <a:r>
              <a:rPr lang="ga-IE" altLang="en-US" sz="2000" dirty="0" smtClean="0">
                <a:latin typeface="Tw Cen MT" panose="020B0602020104020603" pitchFamily="34" charset="0"/>
              </a:rPr>
              <a:t> an dara cathair is mó sa Chéinia. C</a:t>
            </a:r>
            <a:r>
              <a:rPr lang="ga-IE" sz="2000" dirty="0" smtClean="0">
                <a:latin typeface="Tw Cen MT" panose="020B0602020104020603" pitchFamily="34" charset="0"/>
              </a:rPr>
              <a:t>ónaíonn breis is 3 mhilliún</a:t>
            </a:r>
            <a:r>
              <a:rPr lang="en-US" sz="2000" dirty="0" smtClean="0">
                <a:latin typeface="Tw Cen MT" panose="020B0602020104020603" pitchFamily="34" charset="0"/>
              </a:rPr>
              <a:t> </a:t>
            </a:r>
            <a:r>
              <a:rPr lang="en-US" sz="2000" dirty="0" err="1" smtClean="0">
                <a:latin typeface="Tw Cen MT" panose="020B0602020104020603" pitchFamily="34" charset="0"/>
              </a:rPr>
              <a:t>duine</a:t>
            </a:r>
            <a:r>
              <a:rPr lang="en-US" sz="2000" dirty="0" smtClean="0">
                <a:latin typeface="Tw Cen MT" panose="020B0602020104020603" pitchFamily="34" charset="0"/>
              </a:rPr>
              <a:t> </a:t>
            </a:r>
            <a:r>
              <a:rPr lang="en-US" sz="2000" dirty="0" err="1" smtClean="0">
                <a:latin typeface="Tw Cen MT" panose="020B0602020104020603" pitchFamily="34" charset="0"/>
              </a:rPr>
              <a:t>sa</a:t>
            </a:r>
            <a:r>
              <a:rPr lang="en-US" sz="2000" dirty="0" smtClean="0">
                <a:latin typeface="Tw Cen MT" panose="020B0602020104020603" pitchFamily="34" charset="0"/>
              </a:rPr>
              <a:t> </a:t>
            </a:r>
            <a:r>
              <a:rPr lang="en-US" sz="2000" dirty="0" err="1" smtClean="0">
                <a:latin typeface="Tw Cen MT" panose="020B0602020104020603" pitchFamily="34" charset="0"/>
              </a:rPr>
              <a:t>chathair</a:t>
            </a:r>
            <a:r>
              <a:rPr lang="ga-IE" sz="2000" dirty="0" smtClean="0">
                <a:latin typeface="Tw Cen MT" panose="020B0602020104020603" pitchFamily="34" charset="0"/>
              </a:rPr>
              <a:t> agus sna bruachbhailte timpeall uirthi. Tá </a:t>
            </a:r>
            <a:r>
              <a:rPr lang="en-US" sz="2000" dirty="0" smtClean="0">
                <a:latin typeface="Tw Cen MT" panose="020B0602020104020603" pitchFamily="34" charset="0"/>
              </a:rPr>
              <a:t>Mombasa </a:t>
            </a:r>
            <a:r>
              <a:rPr lang="ga-IE" sz="2000" dirty="0" smtClean="0">
                <a:latin typeface="Tw Cen MT" panose="020B0602020104020603" pitchFamily="34" charset="0"/>
              </a:rPr>
              <a:t>suite ar chósta an Aigéin </a:t>
            </a:r>
            <a:r>
              <a:rPr lang="ga-IE" sz="2000" dirty="0" err="1" smtClean="0">
                <a:latin typeface="Tw Cen MT" panose="020B0602020104020603" pitchFamily="34" charset="0"/>
              </a:rPr>
              <a:t>Ind</a:t>
            </a:r>
            <a:r>
              <a:rPr lang="en-US" sz="2000" dirty="0" err="1" smtClean="0">
                <a:latin typeface="Tw Cen MT" panose="020B0602020104020603" pitchFamily="34" charset="0"/>
              </a:rPr>
              <a:t>i</a:t>
            </a:r>
            <a:r>
              <a:rPr lang="ga-IE" sz="2000" dirty="0" err="1" smtClean="0">
                <a:latin typeface="Tw Cen MT" panose="020B0602020104020603" pitchFamily="34" charset="0"/>
              </a:rPr>
              <a:t>gh</a:t>
            </a:r>
            <a:r>
              <a:rPr lang="ga-IE" sz="2000" dirty="0" smtClean="0">
                <a:latin typeface="Tw Cen MT" panose="020B0602020104020603" pitchFamily="34" charset="0"/>
              </a:rPr>
              <a:t>. </a:t>
            </a:r>
            <a:endParaRPr lang="ga-IE" sz="2000" dirty="0">
              <a:latin typeface="Tw Cen MT" panose="020B0602020104020603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1148" y="1778984"/>
            <a:ext cx="4492800" cy="26597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8"/>
          <p:cNvSpPr>
            <a:spLocks noChangeArrowheads="1"/>
          </p:cNvSpPr>
          <p:nvPr/>
        </p:nvSpPr>
        <p:spPr bwMode="auto">
          <a:xfrm>
            <a:off x="1298919" y="4745303"/>
            <a:ext cx="4257589" cy="1430888"/>
          </a:xfrm>
          <a:prstGeom prst="roundRect">
            <a:avLst>
              <a:gd name="adj" fmla="val 11870"/>
            </a:avLst>
          </a:prstGeom>
          <a:solidFill>
            <a:srgbClr val="66CCFF"/>
          </a:solidFill>
          <a:ln>
            <a:solidFill>
              <a:srgbClr val="41719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tIns="36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Is é </a:t>
            </a:r>
            <a:r>
              <a:rPr lang="ga-IE" altLang="en-US" sz="2000" b="1" dirty="0" err="1" smtClean="0">
                <a:solidFill>
                  <a:schemeClr val="tx1"/>
                </a:solidFill>
                <a:latin typeface="Tw Cen MT" panose="020B0602020104020603" pitchFamily="34" charset="0"/>
              </a:rPr>
              <a:t>Nairobi</a:t>
            </a:r>
            <a:r>
              <a:rPr lang="ga-IE" altLang="en-US" sz="20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 príomhchathair na Céinia. </a:t>
            </a:r>
            <a:r>
              <a:rPr lang="ga-IE" sz="2000" dirty="0" smtClean="0">
                <a:latin typeface="Tw Cen MT" panose="020B0602020104020603" pitchFamily="34" charset="0"/>
              </a:rPr>
              <a:t>Cónaíonn breis is 9 milliún duine </a:t>
            </a:r>
            <a:br>
              <a:rPr lang="ga-IE" sz="2000" dirty="0" smtClean="0">
                <a:latin typeface="Tw Cen MT" panose="020B0602020104020603" pitchFamily="34" charset="0"/>
              </a:rPr>
            </a:br>
            <a:r>
              <a:rPr lang="ga-IE" sz="2000" dirty="0" smtClean="0">
                <a:latin typeface="Tw Cen MT" panose="020B0602020104020603" pitchFamily="34" charset="0"/>
              </a:rPr>
              <a:t>sa chathair agus sna bruachbhailte </a:t>
            </a:r>
            <a:br>
              <a:rPr lang="ga-IE" sz="2000" dirty="0" smtClean="0">
                <a:latin typeface="Tw Cen MT" panose="020B0602020104020603" pitchFamily="34" charset="0"/>
              </a:rPr>
            </a:br>
            <a:r>
              <a:rPr lang="ga-IE" sz="2000" dirty="0" smtClean="0">
                <a:latin typeface="Tw Cen MT" panose="020B0602020104020603" pitchFamily="34" charset="0"/>
              </a:rPr>
              <a:t>timpeall uirthi. </a:t>
            </a:r>
            <a:endParaRPr lang="ga-IE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7452</TotalTime>
  <Words>1514</Words>
  <Application>Microsoft Office PowerPoint</Application>
  <PresentationFormat>Custom</PresentationFormat>
  <Paragraphs>154</Paragraphs>
  <Slides>30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maire ni ghallchobhair</dc:creator>
  <cp:lastModifiedBy>Cáit Nic Fhionnlaoich</cp:lastModifiedBy>
  <cp:revision>302</cp:revision>
  <cp:lastPrinted>2020-01-20T11:38:21Z</cp:lastPrinted>
  <dcterms:created xsi:type="dcterms:W3CDTF">2019-09-27T08:30:18Z</dcterms:created>
  <dcterms:modified xsi:type="dcterms:W3CDTF">2021-03-19T10:02:52Z</dcterms:modified>
</cp:coreProperties>
</file>