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9" r:id="rId4"/>
    <p:sldId id="276" r:id="rId5"/>
    <p:sldId id="277" r:id="rId6"/>
    <p:sldId id="260" r:id="rId7"/>
    <p:sldId id="263" r:id="rId8"/>
    <p:sldId id="290" r:id="rId9"/>
    <p:sldId id="289" r:id="rId10"/>
    <p:sldId id="272" r:id="rId11"/>
    <p:sldId id="285" r:id="rId12"/>
    <p:sldId id="286" r:id="rId13"/>
    <p:sldId id="288" r:id="rId14"/>
    <p:sldId id="271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54" autoAdjust="0"/>
  </p:normalViewPr>
  <p:slideViewPr>
    <p:cSldViewPr snapToGrid="0">
      <p:cViewPr>
        <p:scale>
          <a:sx n="69" d="100"/>
          <a:sy n="69" d="100"/>
        </p:scale>
        <p:origin x="-88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7648-D5D7-4DEA-AF1C-1BABA022D1ED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4E602-9B3E-4373-9B16-41CB76C51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18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8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01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13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39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82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0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1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5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5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0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9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4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8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4AFA-6DE8-47C5-BA81-9DA27193621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C2C7-F9AC-4A6B-B84F-09173B73E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hGGjRjvq7w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1496" y="322097"/>
            <a:ext cx="7061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8000" b="1" dirty="0" smtClean="0">
                <a:latin typeface="Arial Narrow" panose="020B0606020202030204" pitchFamily="34" charset="0"/>
              </a:rPr>
              <a:t>An Reifirméisean</a:t>
            </a:r>
            <a:endParaRPr lang="ga-IE" sz="8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3457" y="2910390"/>
            <a:ext cx="4345334" cy="33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50852" y="621097"/>
            <a:ext cx="1722696" cy="281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966856" y="1301797"/>
            <a:ext cx="5700644" cy="116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D’aontaigh go leor daoine le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Liútar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scaipeadh a chuid smaointe go mear timpeall </a:t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na hEorpa a bhuíochas do </a:t>
            </a:r>
            <a:r>
              <a:rPr lang="ga-IE" altLang="en-US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chlóphreas </a:t>
            </a:r>
            <a:r>
              <a:rPr lang="ga-IE" altLang="en-US" sz="22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Gutenberg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702300" y="3431443"/>
            <a:ext cx="5791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altLang="en-US" sz="2200" dirty="0" smtClean="0">
                <a:latin typeface="Tw Cen MT" panose="020B0602020104020603" pitchFamily="34" charset="0"/>
              </a:rPr>
              <a:t>Cheap Gearmánach darbh ainm 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Johannes</a:t>
            </a:r>
            <a:r>
              <a:rPr lang="ga-IE" altLang="en-US" sz="2200" dirty="0" smtClean="0">
                <a:latin typeface="Tw Cen MT" panose="020B0602020104020603" pitchFamily="34" charset="0"/>
              </a:rPr>
              <a:t> 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Gutenberg</a:t>
            </a:r>
            <a:r>
              <a:rPr lang="ga-IE" altLang="en-US" sz="2200" dirty="0" smtClean="0">
                <a:latin typeface="Tw Cen MT" panose="020B0602020104020603" pitchFamily="34" charset="0"/>
              </a:rPr>
              <a:t> inneall clóbhuailte am éigin </a:t>
            </a:r>
            <a:br>
              <a:rPr lang="ga-IE" altLang="en-US" sz="2200" dirty="0" smtClean="0">
                <a:latin typeface="Tw Cen MT" panose="020B0602020104020603" pitchFamily="34" charset="0"/>
              </a:rPr>
            </a:br>
            <a:r>
              <a:rPr lang="ga-IE" altLang="en-US" sz="2200" dirty="0" smtClean="0">
                <a:latin typeface="Tw Cen MT" panose="020B0602020104020603" pitchFamily="34" charset="0"/>
              </a:rPr>
              <a:t>sna 1440idí. D’fhéadfaí a lán cóipeanna </a:t>
            </a:r>
            <a:br>
              <a:rPr lang="ga-IE" altLang="en-US" sz="2200" dirty="0" smtClean="0">
                <a:latin typeface="Tw Cen MT" panose="020B0602020104020603" pitchFamily="34" charset="0"/>
              </a:rPr>
            </a:br>
            <a:r>
              <a:rPr lang="ga-IE" altLang="en-US" sz="2200" dirty="0" smtClean="0">
                <a:latin typeface="Tw Cen MT" panose="020B0602020104020603" pitchFamily="34" charset="0"/>
              </a:rPr>
              <a:t>de leabhair agus de phaimfléid a dhéanamh </a:t>
            </a:r>
            <a:br>
              <a:rPr lang="ga-IE" altLang="en-US" sz="2200" dirty="0" smtClean="0">
                <a:latin typeface="Tw Cen MT" panose="020B0602020104020603" pitchFamily="34" charset="0"/>
              </a:rPr>
            </a:br>
            <a:r>
              <a:rPr lang="ga-IE" altLang="en-US" sz="2200" dirty="0" smtClean="0">
                <a:latin typeface="Tw Cen MT" panose="020B0602020104020603" pitchFamily="34" charset="0"/>
              </a:rPr>
              <a:t>go tapa agus ar bheagán costais ar chlóphreas 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Gutenberg</a:t>
            </a:r>
            <a:r>
              <a:rPr lang="ga-IE" altLang="en-US" sz="2200" dirty="0" smtClean="0">
                <a:latin typeface="Tw Cen MT" panose="020B0602020104020603" pitchFamily="34" charset="0"/>
              </a:rPr>
              <a:t>. D’fhág sé sin gurbh fhéidir eolas a roinnt agus a scaipeadh go tapa i bhfoirm c</a:t>
            </a:r>
            <a:r>
              <a:rPr lang="en-US" altLang="en-US" sz="2200" dirty="0" smtClean="0">
                <a:latin typeface="Tw Cen MT" panose="020B0602020104020603" pitchFamily="34" charset="0"/>
              </a:rPr>
              <a:t>h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lóite</a:t>
            </a:r>
            <a:r>
              <a:rPr lang="ga-IE" altLang="en-US" sz="2200" dirty="0" smtClean="0">
                <a:latin typeface="Tw Cen MT" panose="020B0602020104020603" pitchFamily="34" charset="0"/>
              </a:rPr>
              <a:t>. </a:t>
            </a:r>
            <a:br>
              <a:rPr lang="ga-IE" altLang="en-US" sz="2200" dirty="0" smtClean="0">
                <a:latin typeface="Tw Cen MT" panose="020B0602020104020603" pitchFamily="34" charset="0"/>
              </a:rPr>
            </a:br>
            <a:r>
              <a:rPr lang="ga-IE" altLang="en-US" sz="2200" dirty="0" smtClean="0">
                <a:latin typeface="Tw Cen MT" panose="020B0602020104020603" pitchFamily="34" charset="0"/>
              </a:rPr>
              <a:t>Bhí tionchar mór aige sin ar an Reifirméisean. </a:t>
            </a:r>
            <a:endParaRPr lang="ga-IE" altLang="en-US" sz="2200" dirty="0">
              <a:latin typeface="Tw Cen MT" panose="020B0602020104020603" pitchFamily="34" charset="0"/>
            </a:endParaRPr>
          </a:p>
        </p:txBody>
      </p:sp>
      <p:sp>
        <p:nvSpPr>
          <p:cNvPr id="3" name="Scrolla cothrománach 2"/>
          <p:cNvSpPr/>
          <p:nvPr/>
        </p:nvSpPr>
        <p:spPr>
          <a:xfrm>
            <a:off x="623956" y="333220"/>
            <a:ext cx="4741436" cy="950358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dirty="0" smtClean="0">
                <a:latin typeface="Berlin Sans FB" panose="020E0602020502020306" pitchFamily="34" charset="0"/>
              </a:rPr>
              <a:t>An Focal á Scaipeadh</a:t>
            </a:r>
            <a:endParaRPr lang="ga-I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66877" y="1026379"/>
            <a:ext cx="6324523" cy="273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Tar éis 1521 d’éirigh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Liútar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as a bheith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 iarraidh leasú a dhéanamh ar an Eaglais Chaitliceach. Tháinig creideamh nua chun cinn bunaithe ar scríbhinní Liútair: an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Liútarachas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Níorbh fhada go raibh an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Liútarachas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ar an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bpríomhchreideamh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sa tSualainn, sa Danmhairg, san Iorua agus i dtuaisceart na Gearmáine.   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2725" y="1022777"/>
            <a:ext cx="3725252" cy="47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6877" y="4093659"/>
            <a:ext cx="6183421" cy="1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Chuaigh smaointe Liútair i bhfeidhm ar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Jean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Calvin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bhunaigh an Cailvíneachas agus ar John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Knox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bhunaigh an Preispitéireachas chomh maith.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36529" y="917371"/>
            <a:ext cx="3992672" cy="1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Protastúnaigh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tugadh ar dhaoine a lean an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Liútarachas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na creidimh nua Chríostaí.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2127" y="653030"/>
            <a:ext cx="5698782" cy="558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osca téacs 9"/>
          <p:cNvSpPr txBox="1"/>
          <p:nvPr/>
        </p:nvSpPr>
        <p:spPr>
          <a:xfrm>
            <a:off x="8775142" y="683154"/>
            <a:ext cx="2314575" cy="135421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indent="273050"/>
            <a:r>
              <a:rPr lang="ga-IE" sz="1600" dirty="0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  <a:t>Caitlicigh</a:t>
            </a:r>
          </a:p>
          <a:p>
            <a:pPr indent="273050"/>
            <a:r>
              <a:rPr lang="ga-IE" sz="1600" dirty="0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  <a:t>Protastúnaigh</a:t>
            </a:r>
            <a:endParaRPr lang="ga-IE" sz="1600" dirty="0">
              <a:solidFill>
                <a:schemeClr val="accent1">
                  <a:lumMod val="50000"/>
                </a:schemeClr>
              </a:solidFill>
              <a:cs typeface="Adobe Hebrew" pitchFamily="18" charset="-79"/>
            </a:endParaRPr>
          </a:p>
          <a:p>
            <a:pPr marL="273050"/>
            <a:r>
              <a:rPr lang="ga-IE" sz="1600" dirty="0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  <a:t>Críostaithe </a:t>
            </a:r>
            <a:br>
              <a:rPr lang="ga-IE" sz="1600" dirty="0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</a:br>
            <a:r>
              <a:rPr lang="ga-IE" sz="1600" dirty="0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  <a:t>Ceartchreidmheacha</a:t>
            </a:r>
          </a:p>
          <a:p>
            <a:pPr indent="273050"/>
            <a:r>
              <a:rPr lang="ga-IE" sz="1600" dirty="0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  <a:t>Moslamaigh</a:t>
            </a:r>
          </a:p>
        </p:txBody>
      </p:sp>
      <p:sp>
        <p:nvSpPr>
          <p:cNvPr id="11" name="Dronuilleog 10"/>
          <p:cNvSpPr/>
          <p:nvPr/>
        </p:nvSpPr>
        <p:spPr>
          <a:xfrm>
            <a:off x="8895476" y="773371"/>
            <a:ext cx="144000" cy="14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2" name="Dronuilleog 11"/>
          <p:cNvSpPr/>
          <p:nvPr/>
        </p:nvSpPr>
        <p:spPr>
          <a:xfrm>
            <a:off x="8895476" y="980709"/>
            <a:ext cx="144000" cy="14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3" name="Dronuilleog 12"/>
          <p:cNvSpPr/>
          <p:nvPr/>
        </p:nvSpPr>
        <p:spPr>
          <a:xfrm>
            <a:off x="8895476" y="1219299"/>
            <a:ext cx="144000" cy="144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4" name="Dronuilleog 13"/>
          <p:cNvSpPr/>
          <p:nvPr/>
        </p:nvSpPr>
        <p:spPr>
          <a:xfrm>
            <a:off x="8895476" y="1696579"/>
            <a:ext cx="144000" cy="14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5" name="Bosca téacs 14"/>
          <p:cNvSpPr txBox="1"/>
          <p:nvPr/>
        </p:nvSpPr>
        <p:spPr>
          <a:xfrm>
            <a:off x="5462983" y="1744983"/>
            <a:ext cx="1897476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ga-IE" sz="1600" b="1" dirty="0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  <a:t>Na </a:t>
            </a:r>
            <a:r>
              <a:rPr lang="ga-IE" sz="1600" b="1" dirty="0" err="1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  <a:t>Mórchreidimh</a:t>
            </a:r>
            <a:r>
              <a:rPr lang="ga-IE" sz="1600" b="1" dirty="0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  <a:t> </a:t>
            </a:r>
            <a:br>
              <a:rPr lang="ga-IE" sz="1600" b="1" dirty="0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</a:br>
            <a:r>
              <a:rPr lang="ga-IE" sz="1600" b="1" dirty="0" smtClean="0">
                <a:solidFill>
                  <a:schemeClr val="accent1">
                    <a:lumMod val="50000"/>
                  </a:schemeClr>
                </a:solidFill>
                <a:cs typeface="Adobe Hebrew" pitchFamily="18" charset="-79"/>
              </a:rPr>
              <a:t>san Eoraip in 1600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36528" y="2586490"/>
            <a:ext cx="4172781" cy="16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Faoin am ar cailleadh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Liútar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 1546, bhí a chuid smaointe tar éis leathadh go fada fairsing </a:t>
            </a:r>
            <a:r>
              <a:rPr lang="ga-IE" altLang="en-US" sz="2400" smtClean="0">
                <a:solidFill>
                  <a:schemeClr val="tx1"/>
                </a:solidFill>
                <a:latin typeface="Tw Cen MT" panose="020B0602020104020603" pitchFamily="34" charset="0"/>
              </a:rPr>
              <a:t>timpeall na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hEorpa.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456238" y="1184275"/>
            <a:ext cx="1325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52800" y="1565275"/>
            <a:ext cx="531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1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79528"/>
              </p:ext>
            </p:extLst>
          </p:nvPr>
        </p:nvGraphicFramePr>
        <p:xfrm>
          <a:off x="1787048" y="1079557"/>
          <a:ext cx="8663942" cy="5149983"/>
        </p:xfrm>
        <a:graphic>
          <a:graphicData uri="http://schemas.openxmlformats.org/drawingml/2006/table">
            <a:tbl>
              <a:tblPr/>
              <a:tblGrid>
                <a:gridCol w="5591420"/>
                <a:gridCol w="1181332"/>
                <a:gridCol w="189119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Rugadh Mártan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Liútar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sa Ghearmáin. </a:t>
                      </a:r>
                      <a:endParaRPr lang="ga-IE" sz="2200" noProof="0" dirty="0" smtClean="0">
                        <a:solidFill>
                          <a:srgbClr val="00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Bhí an Eaglais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 Chaitliceach an-chumhachtach </a:t>
                      </a:r>
                      <a:br>
                        <a:rPr lang="ga-IE" sz="2200" baseline="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sa 16ú haois.  </a:t>
                      </a:r>
                      <a:endParaRPr lang="ga-IE" sz="22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Ceapadh an clóphreas sa bhliain 1798.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Chroch</a:t>
                      </a:r>
                      <a:r>
                        <a:rPr lang="ga-IE" altLang="en-US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Mártan </a:t>
                      </a:r>
                      <a:r>
                        <a:rPr lang="ga-IE" altLang="en-US" sz="2200" baseline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Liútar</a:t>
                      </a:r>
                      <a:r>
                        <a:rPr lang="en-US" altLang="en-US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altLang="en-US" sz="2200" baseline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na</a:t>
                      </a:r>
                      <a:r>
                        <a:rPr lang="ga-IE" altLang="en-US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Cúig </a:t>
                      </a:r>
                      <a:r>
                        <a:rPr lang="ga-IE" altLang="en-US" sz="2200" baseline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Théis</a:t>
                      </a:r>
                      <a:r>
                        <a:rPr lang="ga-IE" altLang="en-US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is Ochtó</a:t>
                      </a:r>
                      <a: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b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</a:br>
                      <a: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ar dhoras an </a:t>
                      </a:r>
                      <a:r>
                        <a:rPr lang="ga-IE" altLang="en-US" sz="220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tséipéil</a:t>
                      </a:r>
                      <a: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in Ollscoil </a:t>
                      </a:r>
                      <a:r>
                        <a:rPr lang="ga-IE" altLang="en-US" sz="220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Wittenberg</a:t>
                      </a:r>
                      <a: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. 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200" dirty="0" smtClean="0">
                          <a:latin typeface="Tw Cen MT" panose="020B0602020104020603" pitchFamily="34" charset="0"/>
                        </a:rPr>
                        <a:t>Díoladh loghanna chun</a:t>
                      </a:r>
                      <a:r>
                        <a:rPr lang="ga-IE" altLang="en-US" sz="2200" baseline="0" dirty="0" smtClean="0">
                          <a:latin typeface="Tw Cen MT" panose="020B0602020104020603" pitchFamily="34" charset="0"/>
                        </a:rPr>
                        <a:t> airgead a bhailiú </a:t>
                      </a:r>
                      <a:r>
                        <a:rPr lang="en-US" altLang="en-US" sz="2200" baseline="0" dirty="0" smtClean="0">
                          <a:latin typeface="Tw Cen MT" panose="020B0602020104020603" pitchFamily="34" charset="0"/>
                        </a:rPr>
                        <a:t/>
                      </a:r>
                      <a:br>
                        <a:rPr lang="en-US" altLang="en-US" sz="2200" baseline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altLang="en-US" sz="2200" baseline="0" dirty="0" smtClean="0">
                          <a:latin typeface="Tw Cen MT" panose="020B0602020104020603" pitchFamily="34" charset="0"/>
                        </a:rPr>
                        <a:t>i </a:t>
                      </a:r>
                      <a:r>
                        <a:rPr lang="ga-IE" altLang="en-US" sz="2200" dirty="0" smtClean="0">
                          <a:latin typeface="Tw Cen MT" panose="020B0602020104020603" pitchFamily="34" charset="0"/>
                        </a:rPr>
                        <a:t>gcomhair atógáil Bhaisleac Pheadair sa Róimh.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Chuir an Pápa Mártan </a:t>
                      </a:r>
                      <a:r>
                        <a:rPr lang="ga-IE" altLang="en-US" sz="220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Liútar</a:t>
                      </a:r>
                      <a: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faoi </a:t>
                      </a:r>
                      <a:r>
                        <a:rPr lang="ga-IE" altLang="en-US" sz="2200" b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choinnealbhá.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Bhí an-tóir</a:t>
                      </a:r>
                      <a:r>
                        <a:rPr lang="ga-IE" altLang="en-US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ar an </a:t>
                      </a:r>
                      <a:r>
                        <a:rPr lang="ga-IE" altLang="en-US" sz="2200" baseline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Liútarachas</a:t>
                      </a:r>
                      <a:r>
                        <a:rPr lang="ga-IE" altLang="en-US" sz="2200" baseline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san Iorua, </a:t>
                      </a:r>
                      <a:b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</a:br>
                      <a:r>
                        <a:rPr lang="ga-IE" altLang="en-US" sz="2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sa Danmhairg agus sa tSualainn.   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000" y="165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6000" y="2934528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000" y="2282224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000" y="435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6000" y="3564000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000" y="5616000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000" y="497337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3"/>
          <p:cNvSpPr>
            <a:spLocks/>
          </p:cNvSpPr>
          <p:nvPr/>
        </p:nvSpPr>
        <p:spPr bwMode="auto">
          <a:xfrm>
            <a:off x="3981450" y="501664"/>
            <a:ext cx="4275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13073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4851" y="2363516"/>
            <a:ext cx="8953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altLang="en-US" sz="3200" dirty="0" smtClean="0">
                <a:latin typeface="Tw Cen MT" panose="020B0602020104020603" pitchFamily="34" charset="0"/>
              </a:rPr>
              <a:t>Cliceáil ar an nasc thíos chun féachaint </a:t>
            </a:r>
            <a:br>
              <a:rPr lang="ga-IE" altLang="en-US" sz="3200" dirty="0" smtClean="0">
                <a:latin typeface="Tw Cen MT" panose="020B0602020104020603" pitchFamily="34" charset="0"/>
              </a:rPr>
            </a:br>
            <a:r>
              <a:rPr lang="ga-IE" altLang="en-US" sz="3200" dirty="0" smtClean="0">
                <a:latin typeface="Tw Cen MT" panose="020B0602020104020603" pitchFamily="34" charset="0"/>
              </a:rPr>
              <a:t>ar fhíseán faoi Mhártan </a:t>
            </a:r>
            <a:r>
              <a:rPr lang="ga-IE" altLang="en-US" sz="3200" dirty="0" err="1" smtClean="0">
                <a:latin typeface="Tw Cen MT" panose="020B0602020104020603" pitchFamily="34" charset="0"/>
              </a:rPr>
              <a:t>Liútar</a:t>
            </a:r>
            <a:r>
              <a:rPr lang="ga-IE" altLang="en-US" sz="3200" dirty="0" smtClean="0">
                <a:latin typeface="Tw Cen MT" panose="020B0602020104020603" pitchFamily="34" charset="0"/>
              </a:rPr>
              <a:t>:</a:t>
            </a:r>
            <a:endParaRPr lang="ga-IE" sz="3200" dirty="0" smtClean="0">
              <a:latin typeface="Tw Cen MT" panose="020B0602020104020603" pitchFamily="34" charset="0"/>
              <a:hlinkClick r:id="rId2"/>
            </a:endParaRPr>
          </a:p>
          <a:p>
            <a:pPr algn="ctr"/>
            <a:r>
              <a:rPr lang="ga-IE" sz="3200" dirty="0" smtClean="0">
                <a:latin typeface="Tw Cen MT" panose="020B0602020104020603" pitchFamily="34" charset="0"/>
                <a:hlinkClick r:id="rId2"/>
              </a:rPr>
              <a:t>https://www.youtube.com/watch?v=FhGGjRjvq7w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  <a:endParaRPr lang="ga-IE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2353" y="893135"/>
            <a:ext cx="986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660323" y="388750"/>
            <a:ext cx="107590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en-US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Christine Warner</a:t>
            </a:r>
            <a:endParaRPr lang="en-US" sz="24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r>
              <a:rPr lang="en-US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4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US" sz="24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BURYATIA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 CIRCA 1990: A stamp printed in Buryatia shows picture of Raphael "Portrait of Leo X", circa 1990 </a:t>
            </a:r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– Image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ga-IE" sz="24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neftali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/ Shutterstock.com</a:t>
            </a:r>
          </a:p>
          <a:p>
            <a:endParaRPr lang="ga-IE" sz="24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Má rinneadh fail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teagmháil</a:t>
            </a:r>
            <a:r>
              <a:rPr lang="en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foilsitheoirí.</a:t>
            </a:r>
            <a:r>
              <a:rPr lang="en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</a:t>
            </a:r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 foilsitheoirí lántoilteanach socruithe cuí a dhéanamh leis.</a:t>
            </a:r>
          </a:p>
          <a:p>
            <a:endParaRPr lang="ga-IE" sz="24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8</a:t>
            </a:r>
            <a:endParaRPr lang="ga-IE" sz="24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4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63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24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</a:t>
            </a:r>
            <a:r>
              <a:rPr lang="en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Amiens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Baile Átha Cliath 1 </a:t>
            </a:r>
          </a:p>
          <a:p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5224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/>
          <p:cNvSpPr/>
          <p:nvPr/>
        </p:nvSpPr>
        <p:spPr>
          <a:xfrm>
            <a:off x="3651029" y="3020862"/>
            <a:ext cx="5042343" cy="1097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7358" y="3112126"/>
            <a:ext cx="4880344" cy="9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5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325" y="500870"/>
            <a:ext cx="4808930" cy="367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64703" y="500412"/>
            <a:ext cx="5932022" cy="11079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Sa lá atá inniu ann, is iomaí creideamh Críostaí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domhan. Caitlicigh agus Protastúnaigh is mó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atá in Éirinn, dála a lán tíortha Eorpacha eile. 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4703" y="1786246"/>
            <a:ext cx="5932025" cy="11079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Go dtí 1500 bhí beagnach gach Críostaí in Iarthar na hEorpa ina bhall den Eaglais Chaitliceach.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Pápa sa Róimh a bhí i gceannas orthu.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4700" y="3126528"/>
            <a:ext cx="5932025" cy="21236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Bhí a lán daoine ag iarraidh an Eaglais Chaitliceach a leasú, áfach, agus tharla réabhlóid chreidimh san Eoraip i gcaitheamh an 16ú haois. </a:t>
            </a:r>
          </a:p>
          <a:p>
            <a:r>
              <a:rPr lang="ga-IE" sz="2200" b="1" dirty="0" smtClean="0">
                <a:latin typeface="Tw Cen MT" panose="020B0602020104020603" pitchFamily="34" charset="0"/>
              </a:rPr>
              <a:t>An Reifirméisean </a:t>
            </a:r>
            <a:r>
              <a:rPr lang="ga-IE" sz="2200" dirty="0" smtClean="0">
                <a:latin typeface="Tw Cen MT" panose="020B0602020104020603" pitchFamily="34" charset="0"/>
              </a:rPr>
              <a:t>a thugtar ar an réabhlóid sin. Tháinig go leor creidimh nua Chríostaí chun cinn lena linn.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632414" y="6475736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 rot="-4145389">
            <a:off x="10044000" y="6012000"/>
            <a:ext cx="649835" cy="371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 rot="-4145389">
            <a:off x="8964000" y="6011393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 rot="-4145389">
            <a:off x="8352000" y="6011393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 rot="-4145389">
            <a:off x="7704000" y="601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 rot="-4145389">
            <a:off x="7056000" y="601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1000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 rot="-4145389">
            <a:off x="6480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800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 rot="-4145389">
            <a:off x="5904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 rot="-4145389">
            <a:off x="5256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 rot="-4145389">
            <a:off x="4572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924000" y="6048000"/>
            <a:ext cx="438150" cy="46384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 dirty="0" smtClean="0">
                <a:latin typeface="Calibri" pitchFamily="34" charset="0"/>
              </a:rPr>
              <a:t>0</a:t>
            </a:r>
            <a:endParaRPr lang="ga-IE" sz="2400" dirty="0">
              <a:latin typeface="Calibri" pitchFamily="34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 rot="-4145389">
            <a:off x="2556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4116852" y="4818386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108790" y="5251775"/>
            <a:ext cx="764225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err="1" smtClean="0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ga-IE" sz="28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4404189" y="5251775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err="1" smtClean="0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ga-IE" sz="28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V="1">
            <a:off x="5233659" y="5562949"/>
            <a:ext cx="435486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2243602" y="5539111"/>
            <a:ext cx="792162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 rot="-4145389">
            <a:off x="9540000" y="6011393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1800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 rot="-4145389">
            <a:off x="3168000" y="6048000"/>
            <a:ext cx="532816" cy="371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 rot="-4145389">
            <a:off x="1872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2810340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3386603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4107328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482646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669971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547416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>
            <a:off x="6123453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>
            <a:off x="734741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799511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9795340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>
            <a:off x="864281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9219078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>
            <a:off x="10298578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2091203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8928000" y="5969416"/>
            <a:ext cx="4640" cy="4725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6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9210" y="368994"/>
            <a:ext cx="5907747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altLang="en-US" sz="2000" dirty="0" smtClean="0">
                <a:latin typeface="Tw Cen MT" panose="020B0602020104020603" pitchFamily="34" charset="0"/>
              </a:rPr>
              <a:t>Faoin 16ú haois bhí an Eaglais Chaitliceach ar cheann de na heagraíochtaí ba chumhachtaí agus ba shaibhre ar domhan. </a:t>
            </a:r>
            <a:r>
              <a:rPr lang="ga-IE" sz="2000" dirty="0" smtClean="0">
                <a:latin typeface="Tw Cen MT" panose="020B0602020104020603" pitchFamily="34" charset="0"/>
              </a:rPr>
              <a:t>I </a:t>
            </a:r>
            <a:r>
              <a:rPr lang="ga-IE" sz="2000" dirty="0" err="1" smtClean="0">
                <a:latin typeface="Tw Cen MT" panose="020B0602020104020603" pitchFamily="34" charset="0"/>
              </a:rPr>
              <a:t>bpáláis</a:t>
            </a:r>
            <a:r>
              <a:rPr lang="ga-IE" sz="2000" dirty="0" smtClean="0">
                <a:latin typeface="Tw Cen MT" panose="020B0602020104020603" pitchFamily="34" charset="0"/>
              </a:rPr>
              <a:t> a bhíodh cónaí ar na heaspaig agus bhíodh an-chuid airgid agus talún acu. </a:t>
            </a:r>
            <a:endParaRPr lang="ga-IE" altLang="en-US" sz="2000" dirty="0" smtClean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9210" y="1963754"/>
            <a:ext cx="5899678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Bhí a lán míchleachtas san Eaglais Chaitliceach ag an am sin. Thugtaí na poist mhóra san Eaglais do dhaoine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bhí sásta íoc astu, mar shampla. Ba mhinic, freisin,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thugtaí poist san Eaglais do ghaolta agus do chairde na cléire. Chuir na cleachtais sin olc ar an bpobal.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6" t="2332" r="2059" b="3876"/>
          <a:stretch/>
        </p:blipFill>
        <p:spPr bwMode="auto">
          <a:xfrm>
            <a:off x="774700" y="469899"/>
            <a:ext cx="4165600" cy="40582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646243" y="3866391"/>
            <a:ext cx="5892645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Ní dhearna </a:t>
            </a:r>
            <a:r>
              <a:rPr lang="ga-IE" sz="2000" dirty="0" err="1" smtClean="0">
                <a:latin typeface="Tw Cen MT" panose="020B0602020104020603" pitchFamily="34" charset="0"/>
              </a:rPr>
              <a:t>pápaí</a:t>
            </a:r>
            <a:r>
              <a:rPr lang="ga-IE" sz="2000" dirty="0" smtClean="0">
                <a:latin typeface="Tw Cen MT" panose="020B0602020104020603" pitchFamily="34" charset="0"/>
              </a:rPr>
              <a:t> na linne mórán chun tabhairt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faoi na míchleachtais san Eaglais. Ba mhinic iad féin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ag plé leis an bpolaitíocht agus le cogaí, seachas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bheith ag plé le cúrsaí creidimh.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>
            <a:off x="1632414" y="6475736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 rot="-4145389">
            <a:off x="10044000" y="6012000"/>
            <a:ext cx="649835" cy="371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 rot="-4145389">
            <a:off x="8964000" y="6011393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 rot="-4145389">
            <a:off x="8352000" y="6011393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 rot="-4145389">
            <a:off x="7704000" y="601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 rot="-4145389">
            <a:off x="7056000" y="601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1000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4" name="Text Box 23"/>
          <p:cNvSpPr txBox="1">
            <a:spLocks noChangeArrowheads="1"/>
          </p:cNvSpPr>
          <p:nvPr/>
        </p:nvSpPr>
        <p:spPr bwMode="auto">
          <a:xfrm rot="-4145389">
            <a:off x="6480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800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 rot="-4145389">
            <a:off x="5904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 rot="-4145389">
            <a:off x="5256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 rot="-4145389">
            <a:off x="4572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8" name="Text Box 28"/>
          <p:cNvSpPr txBox="1">
            <a:spLocks noChangeArrowheads="1"/>
          </p:cNvSpPr>
          <p:nvPr/>
        </p:nvSpPr>
        <p:spPr bwMode="auto">
          <a:xfrm>
            <a:off x="3924000" y="6048000"/>
            <a:ext cx="438150" cy="46384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 dirty="0" smtClean="0">
                <a:latin typeface="Calibri" pitchFamily="34" charset="0"/>
              </a:rPr>
              <a:t>0</a:t>
            </a:r>
            <a:endParaRPr lang="ga-IE" sz="2400" dirty="0">
              <a:latin typeface="Calibri" pitchFamily="34" charset="0"/>
            </a:endParaRPr>
          </a:p>
        </p:txBody>
      </p:sp>
      <p:sp>
        <p:nvSpPr>
          <p:cNvPr id="69" name="Text Box 29"/>
          <p:cNvSpPr txBox="1">
            <a:spLocks noChangeArrowheads="1"/>
          </p:cNvSpPr>
          <p:nvPr/>
        </p:nvSpPr>
        <p:spPr bwMode="auto">
          <a:xfrm rot="-4145389">
            <a:off x="2556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0" name="Line 30"/>
          <p:cNvSpPr>
            <a:spLocks noChangeShapeType="1"/>
          </p:cNvSpPr>
          <p:nvPr/>
        </p:nvSpPr>
        <p:spPr bwMode="auto">
          <a:xfrm>
            <a:off x="4116852" y="4818386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3108790" y="5251775"/>
            <a:ext cx="764225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err="1" smtClean="0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ga-IE" sz="28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4404189" y="5251775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err="1" smtClean="0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ga-IE" sz="28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73" name="Line 33"/>
          <p:cNvSpPr>
            <a:spLocks noChangeShapeType="1"/>
          </p:cNvSpPr>
          <p:nvPr/>
        </p:nvSpPr>
        <p:spPr bwMode="auto">
          <a:xfrm flipV="1">
            <a:off x="5233659" y="5562949"/>
            <a:ext cx="435486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74" name="Line 34"/>
          <p:cNvSpPr>
            <a:spLocks noChangeShapeType="1"/>
          </p:cNvSpPr>
          <p:nvPr/>
        </p:nvSpPr>
        <p:spPr bwMode="auto">
          <a:xfrm flipH="1">
            <a:off x="2243602" y="5539111"/>
            <a:ext cx="792162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 rot="-4145389">
            <a:off x="9540000" y="6011393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1800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 rot="-4145389">
            <a:off x="3168000" y="6048000"/>
            <a:ext cx="532816" cy="371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 rot="-4145389">
            <a:off x="1872000" y="604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8" name="Line 5"/>
          <p:cNvSpPr>
            <a:spLocks noChangeShapeType="1"/>
          </p:cNvSpPr>
          <p:nvPr/>
        </p:nvSpPr>
        <p:spPr bwMode="auto">
          <a:xfrm>
            <a:off x="2810340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3386603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>
            <a:off x="4107328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>
            <a:off x="482646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>
            <a:off x="669971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>
            <a:off x="547416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>
            <a:off x="6123453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>
            <a:off x="734741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>
            <a:off x="799511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7" name="Line 14"/>
          <p:cNvSpPr>
            <a:spLocks noChangeShapeType="1"/>
          </p:cNvSpPr>
          <p:nvPr/>
        </p:nvSpPr>
        <p:spPr bwMode="auto">
          <a:xfrm>
            <a:off x="9795340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>
            <a:off x="8642815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9" name="Line 16"/>
          <p:cNvSpPr>
            <a:spLocks noChangeShapeType="1"/>
          </p:cNvSpPr>
          <p:nvPr/>
        </p:nvSpPr>
        <p:spPr bwMode="auto">
          <a:xfrm>
            <a:off x="9219078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>
            <a:off x="10298578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2091203" y="650619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8928000" y="5969416"/>
            <a:ext cx="4640" cy="4725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582" y="543887"/>
            <a:ext cx="840740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altLang="en-US" sz="2400" dirty="0">
                <a:latin typeface="Tw Cen MT" panose="020B0602020104020603" pitchFamily="34" charset="0"/>
              </a:rPr>
              <a:t>Sa bhliain 1517 theastaigh ón </a:t>
            </a:r>
            <a:r>
              <a:rPr lang="ga-IE" altLang="en-US" sz="2400" dirty="0" err="1">
                <a:latin typeface="Tw Cen MT" panose="020B0602020104020603" pitchFamily="34" charset="0"/>
              </a:rPr>
              <a:t>bPápa</a:t>
            </a:r>
            <a:r>
              <a:rPr lang="ga-IE" altLang="en-US" sz="2400" dirty="0">
                <a:latin typeface="Tw Cen MT" panose="020B0602020104020603" pitchFamily="34" charset="0"/>
              </a:rPr>
              <a:t> Leo X Baisleac Pheadair sa Róimh a atógáil. Bhí airgead uaidh, mar sin, agus cuireadh sagairt amach chun airgead a bhailiú dó. Thairg siad </a:t>
            </a:r>
            <a:r>
              <a:rPr lang="ga-IE" altLang="en-US" sz="2400" b="1" dirty="0" smtClean="0">
                <a:latin typeface="Tw Cen MT" panose="020B0602020104020603" pitchFamily="34" charset="0"/>
              </a:rPr>
              <a:t>loghanna</a:t>
            </a:r>
            <a:r>
              <a:rPr lang="ga-IE" altLang="en-US" sz="2400" dirty="0" smtClean="0">
                <a:latin typeface="Tw Cen MT" panose="020B0602020104020603" pitchFamily="34" charset="0"/>
              </a:rPr>
              <a:t> speisialta do dhaoine a thabharfadh síntiús ar leith i gcomhair an bhaisleac </a:t>
            </a:r>
            <a:r>
              <a:rPr lang="en-US" altLang="en-US" sz="2400" dirty="0" smtClean="0">
                <a:latin typeface="Tw Cen MT" panose="020B0602020104020603" pitchFamily="34" charset="0"/>
              </a:rPr>
              <a:t/>
            </a:r>
            <a:br>
              <a:rPr lang="en-US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a atógáil.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225" y="3221543"/>
            <a:ext cx="4524660" cy="30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7"/>
          <p:cNvGrpSpPr>
            <a:grpSpLocks noChangeAspect="1"/>
          </p:cNvGrpSpPr>
          <p:nvPr/>
        </p:nvGrpSpPr>
        <p:grpSpPr bwMode="auto">
          <a:xfrm>
            <a:off x="5803795" y="5102129"/>
            <a:ext cx="3864597" cy="1008854"/>
            <a:chOff x="603615" y="2469773"/>
            <a:chExt cx="3840679" cy="125530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Rectangle 8"/>
            <p:cNvSpPr>
              <a:spLocks noChangeAspect="1"/>
            </p:cNvSpPr>
            <p:nvPr/>
          </p:nvSpPr>
          <p:spPr>
            <a:xfrm>
              <a:off x="1392236" y="2680699"/>
              <a:ext cx="3052058" cy="10443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 BLANCA" panose="02000000000000000000" pitchFamily="2" charset="0"/>
                </a:rPr>
                <a:t>     </a:t>
              </a: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 is logha ann?</a:t>
              </a:r>
              <a:endPara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9"/>
            <p:cNvSpPr/>
            <p:nvPr/>
          </p:nvSpPr>
          <p:spPr>
            <a:xfrm>
              <a:off x="603615" y="2469773"/>
              <a:ext cx="906463" cy="90679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  <p:grpSp>
        <p:nvGrpSpPr>
          <p:cNvPr id="17" name="Group 7"/>
          <p:cNvGrpSpPr>
            <a:grpSpLocks noChangeAspect="1"/>
          </p:cNvGrpSpPr>
          <p:nvPr/>
        </p:nvGrpSpPr>
        <p:grpSpPr bwMode="auto">
          <a:xfrm>
            <a:off x="5803795" y="5102129"/>
            <a:ext cx="5893483" cy="1008854"/>
            <a:chOff x="603615" y="2469773"/>
            <a:chExt cx="5857008" cy="125530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Rectangle 8"/>
            <p:cNvSpPr>
              <a:spLocks noChangeAspect="1"/>
            </p:cNvSpPr>
            <p:nvPr/>
          </p:nvSpPr>
          <p:spPr>
            <a:xfrm>
              <a:off x="1392236" y="2680699"/>
              <a:ext cx="5068387" cy="10443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 BLANCA" panose="02000000000000000000" pitchFamily="2" charset="0"/>
                </a:rPr>
                <a:t>     </a:t>
              </a: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 é do thuairim faoin gcleachtas sin?</a:t>
              </a:r>
              <a:endPara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9"/>
            <p:cNvSpPr/>
            <p:nvPr/>
          </p:nvSpPr>
          <p:spPr>
            <a:xfrm>
              <a:off x="603615" y="2469773"/>
              <a:ext cx="906463" cy="90679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7302" y="543886"/>
            <a:ext cx="2489201" cy="30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"/>
          <p:cNvSpPr txBox="1"/>
          <p:nvPr/>
        </p:nvSpPr>
        <p:spPr>
          <a:xfrm>
            <a:off x="368582" y="561082"/>
            <a:ext cx="84074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De réir theagasc na hEaglaise Caitlicí, bíonn pionós le déanamh mar chúiteamh i </a:t>
            </a:r>
            <a:r>
              <a:rPr lang="ga-IE" sz="2400" dirty="0" err="1">
                <a:latin typeface="Tw Cen MT" panose="020B0602020104020603" pitchFamily="34" charset="0"/>
              </a:rPr>
              <a:t>bpeacaí</a:t>
            </a:r>
            <a:r>
              <a:rPr lang="ga-IE" sz="2400" dirty="0">
                <a:latin typeface="Tw Cen MT" panose="020B0602020104020603" pitchFamily="34" charset="0"/>
              </a:rPr>
              <a:t>. Ach má fhaigheann duine logha, cealaítear cuid den phionós. Ar </a:t>
            </a:r>
            <a:r>
              <a:rPr lang="ga-IE" sz="2400" dirty="0" smtClean="0">
                <a:latin typeface="Tw Cen MT" panose="020B0602020104020603" pitchFamily="34" charset="0"/>
              </a:rPr>
              <a:t>an tslí sin, cabhraíonn loghanna leis an anam na Flaithis a bhaint amach. Chun logha a fháil, is gnách go n-iarrtar ar dhuine paidreacha a rá nó dul ar Aifreann, mar shampla. Sa 16ú haois, áfach, bhíodh an </a:t>
            </a:r>
            <a:r>
              <a:rPr lang="en-US" sz="2400" dirty="0" smtClean="0">
                <a:latin typeface="Tw Cen MT" panose="020B0602020104020603" pitchFamily="34" charset="0"/>
              </a:rPr>
              <a:t>E</a:t>
            </a:r>
            <a:r>
              <a:rPr lang="ga-IE" sz="2400" dirty="0" err="1" smtClean="0">
                <a:latin typeface="Tw Cen MT" panose="020B0602020104020603" pitchFamily="34" charset="0"/>
              </a:rPr>
              <a:t>aglais</a:t>
            </a:r>
            <a:r>
              <a:rPr lang="ga-IE" sz="2400" dirty="0" smtClean="0">
                <a:latin typeface="Tw Cen MT" panose="020B0602020104020603" pitchFamily="34" charset="0"/>
              </a:rPr>
              <a:t> ag díol loghanna.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33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/>
          <p:nvPr/>
        </p:nvSpPr>
        <p:spPr>
          <a:xfrm>
            <a:off x="775424" y="2241113"/>
            <a:ext cx="4916075" cy="22467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altLang="en-US" sz="2800" dirty="0" smtClean="0">
                <a:latin typeface="Tw Cen MT" panose="020B0602020104020603" pitchFamily="34" charset="0"/>
              </a:rPr>
              <a:t>Chuir manach amháin in aghaidh an chleachtais sin go poiblí. </a:t>
            </a:r>
            <a:r>
              <a:rPr lang="ga-IE" altLang="en-US" sz="2800" b="1" dirty="0" smtClean="0">
                <a:latin typeface="Tw Cen MT" panose="020B0602020104020603" pitchFamily="34" charset="0"/>
              </a:rPr>
              <a:t>Mártan </a:t>
            </a:r>
            <a:r>
              <a:rPr lang="ga-IE" altLang="en-US" sz="2800" b="1" dirty="0" err="1" smtClean="0">
                <a:latin typeface="Tw Cen MT" panose="020B0602020104020603" pitchFamily="34" charset="0"/>
              </a:rPr>
              <a:t>Liútar</a:t>
            </a:r>
            <a:r>
              <a:rPr lang="ga-IE" altLang="en-US" sz="2800" b="1" dirty="0" smtClean="0">
                <a:latin typeface="Tw Cen MT" panose="020B0602020104020603" pitchFamily="34" charset="0"/>
              </a:rPr>
              <a:t> </a:t>
            </a:r>
            <a:r>
              <a:rPr lang="ga-IE" altLang="en-US" sz="2800" dirty="0" smtClean="0">
                <a:latin typeface="Tw Cen MT" panose="020B0602020104020603" pitchFamily="34" charset="0"/>
              </a:rPr>
              <a:t>ab ainm dó.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Ba é sin an rud a chuir tús </a:t>
            </a:r>
            <a:br>
              <a:rPr lang="ga-IE" altLang="en-US" sz="2800" dirty="0" smtClean="0">
                <a:latin typeface="Tw Cen MT" panose="020B0602020104020603" pitchFamily="34" charset="0"/>
              </a:rPr>
            </a:br>
            <a:r>
              <a:rPr lang="ga-IE" altLang="en-US" sz="2800" dirty="0" smtClean="0">
                <a:latin typeface="Tw Cen MT" panose="020B0602020104020603" pitchFamily="34" charset="0"/>
              </a:rPr>
              <a:t>leis an Reifirméisean.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5991" y="595770"/>
            <a:ext cx="4404379" cy="55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86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239" y="3200400"/>
            <a:ext cx="3159262" cy="31353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itle 20"/>
          <p:cNvSpPr>
            <a:spLocks noGrp="1"/>
          </p:cNvSpPr>
          <p:nvPr>
            <p:ph type="title"/>
          </p:nvPr>
        </p:nvSpPr>
        <p:spPr>
          <a:xfrm>
            <a:off x="4847518" y="370459"/>
            <a:ext cx="2496967" cy="751795"/>
          </a:xfrm>
        </p:spPr>
        <p:txBody>
          <a:bodyPr/>
          <a:lstStyle/>
          <a:p>
            <a:pPr eaLnBrk="1" hangingPunct="1"/>
            <a:r>
              <a:rPr lang="ga-IE" altLang="en-US" sz="2800" dirty="0" smtClean="0">
                <a:latin typeface="Cambria" panose="02040503050406030204" pitchFamily="18" charset="0"/>
              </a:rPr>
              <a:t>Mártan </a:t>
            </a:r>
            <a:r>
              <a:rPr lang="ga-IE" altLang="en-US" sz="2800" dirty="0" err="1" smtClean="0">
                <a:latin typeface="Cambria" panose="02040503050406030204" pitchFamily="18" charset="0"/>
              </a:rPr>
              <a:t>Liútar</a:t>
            </a:r>
            <a:endParaRPr lang="ga-IE" altLang="en-US" sz="28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79652" y="974051"/>
            <a:ext cx="7632700" cy="8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Rugadh Mártan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Liútar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tSacsain sa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bhliain 1483.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an tSacsain sa Ghearmáin.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Arrow: Down 5"/>
          <p:cNvSpPr/>
          <p:nvPr/>
        </p:nvSpPr>
        <p:spPr>
          <a:xfrm rot="19874763">
            <a:off x="3861761" y="4450581"/>
            <a:ext cx="296657" cy="63502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79653" y="1764000"/>
            <a:ext cx="7870190" cy="5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Chuaigh sé isteach sna manaigh sa bhliain 1507.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79653" y="2196013"/>
            <a:ext cx="8655048" cy="8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Bhain sé dochtúireacht sa diagacht amach in Ollscoil </a:t>
            </a:r>
            <a:r>
              <a:rPr lang="ga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Wittenberg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 1512.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14900" y="3212878"/>
            <a:ext cx="2452556" cy="31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44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 autoUpdateAnimBg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8781" y="1307086"/>
            <a:ext cx="3097021" cy="43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4154" y="1167386"/>
            <a:ext cx="6337300" cy="177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</a:rPr>
              <a:t>Chuir díol na loghanna déistin ar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Mhártan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Liútar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</a:rPr>
              <a:t>an 31 Deireadh Fómhair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1517 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</a:rPr>
              <a:t>d’fhoilsigh sé cáipéis inar cháin sé díol na loghanna agus míchleachtais eile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san 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</a:rPr>
              <a:t>Eaglais Chaitliceach chomh maith. Na</a:t>
            </a:r>
            <a:r>
              <a:rPr lang="ga-IE" altLang="en-US" sz="2200" b="1" dirty="0">
                <a:solidFill>
                  <a:schemeClr val="tx1"/>
                </a:solidFill>
                <a:latin typeface="Tw Cen MT" panose="020B0602020104020603" pitchFamily="34" charset="0"/>
              </a:rPr>
              <a:t> Cúig </a:t>
            </a:r>
            <a:r>
              <a:rPr lang="ga-IE" altLang="en-US" sz="22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Théis</a:t>
            </a:r>
            <a:r>
              <a:rPr lang="ga-IE" altLang="en-US" sz="2200" b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ga-IE" altLang="en-US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</a:t>
            </a:r>
            <a:r>
              <a:rPr lang="ga-IE" altLang="en-US" sz="2200" b="1" dirty="0">
                <a:solidFill>
                  <a:schemeClr val="tx1"/>
                </a:solidFill>
                <a:latin typeface="Tw Cen MT" panose="020B0602020104020603" pitchFamily="34" charset="0"/>
              </a:rPr>
              <a:t>Nócha 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</a:rPr>
              <a:t>a thugtar ar an gcáipéis sin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95101" y="3163537"/>
            <a:ext cx="2774617" cy="30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4154" y="3437650"/>
            <a:ext cx="3220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latin typeface="Tw Cen MT" panose="020B0602020104020603" pitchFamily="34" charset="0"/>
              </a:rPr>
              <a:t>Deirtear gur chroch 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Liútar</a:t>
            </a:r>
            <a:r>
              <a:rPr lang="ga-IE" altLang="en-US" sz="2200" dirty="0" smtClean="0">
                <a:latin typeface="Tw Cen MT" panose="020B0602020104020603" pitchFamily="34" charset="0"/>
              </a:rPr>
              <a:t> na Cúig 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Théis</a:t>
            </a:r>
            <a:r>
              <a:rPr lang="ga-IE" altLang="en-US" sz="2200" dirty="0" smtClean="0">
                <a:latin typeface="Tw Cen MT" panose="020B0602020104020603" pitchFamily="34" charset="0"/>
              </a:rPr>
              <a:t> is Nócha </a:t>
            </a:r>
            <a:br>
              <a:rPr lang="ga-IE" altLang="en-US" sz="2200" dirty="0" smtClean="0">
                <a:latin typeface="Tw Cen MT" panose="020B0602020104020603" pitchFamily="34" charset="0"/>
              </a:rPr>
            </a:br>
            <a:r>
              <a:rPr lang="ga-IE" altLang="en-US" sz="2200" dirty="0" smtClean="0">
                <a:latin typeface="Tw Cen MT" panose="020B0602020104020603" pitchFamily="34" charset="0"/>
              </a:rPr>
              <a:t>ar dhoras an 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tséipéil</a:t>
            </a:r>
            <a:r>
              <a:rPr lang="ga-IE" altLang="en-US" sz="2200" dirty="0" smtClean="0">
                <a:latin typeface="Tw Cen MT" panose="020B0602020104020603" pitchFamily="34" charset="0"/>
              </a:rPr>
              <a:t> </a:t>
            </a:r>
            <a:br>
              <a:rPr lang="ga-IE" altLang="en-US" sz="2200" dirty="0" smtClean="0">
                <a:latin typeface="Tw Cen MT" panose="020B0602020104020603" pitchFamily="34" charset="0"/>
              </a:rPr>
            </a:br>
            <a:r>
              <a:rPr lang="ga-IE" altLang="en-US" sz="2200" dirty="0" smtClean="0">
                <a:latin typeface="Tw Cen MT" panose="020B0602020104020603" pitchFamily="34" charset="0"/>
              </a:rPr>
              <a:t>in Ollscoil 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Wittenberg</a:t>
            </a:r>
            <a:r>
              <a:rPr lang="ga-IE" altLang="en-US" sz="2200" dirty="0" smtClean="0">
                <a:latin typeface="Tw Cen MT" panose="020B0602020104020603" pitchFamily="34" charset="0"/>
              </a:rPr>
              <a:t>.</a:t>
            </a:r>
            <a:endParaRPr lang="ga-IE" altLang="en-US" sz="220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0125" y="3653094"/>
            <a:ext cx="74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200" dirty="0" smtClean="0">
                <a:latin typeface="Segoe Script" panose="020B0504020000000003" pitchFamily="34" charset="0"/>
              </a:rPr>
              <a:t>Na </a:t>
            </a:r>
            <a:r>
              <a:rPr lang="en-US" sz="1200" dirty="0" smtClean="0">
                <a:latin typeface="Segoe Script" panose="020B0504020000000003" pitchFamily="34" charset="0"/>
              </a:rPr>
              <a:t>C</a:t>
            </a:r>
            <a:r>
              <a:rPr lang="ga-IE" sz="1200" dirty="0" err="1" smtClean="0">
                <a:latin typeface="Segoe Script" panose="020B0504020000000003" pitchFamily="34" charset="0"/>
              </a:rPr>
              <a:t>úig</a:t>
            </a:r>
            <a:r>
              <a:rPr lang="ga-IE" sz="1200" dirty="0" smtClean="0">
                <a:latin typeface="Segoe Script" panose="020B0504020000000003" pitchFamily="34" charset="0"/>
              </a:rPr>
              <a:t> </a:t>
            </a:r>
            <a:r>
              <a:rPr lang="ga-IE" sz="1200" dirty="0" err="1" smtClean="0">
                <a:latin typeface="Segoe Script" panose="020B0504020000000003" pitchFamily="34" charset="0"/>
              </a:rPr>
              <a:t>Théis</a:t>
            </a:r>
            <a:r>
              <a:rPr lang="ga-IE" sz="1200" dirty="0" smtClean="0">
                <a:latin typeface="Segoe Script" panose="020B0504020000000003" pitchFamily="34" charset="0"/>
              </a:rPr>
              <a:t> is Nócha</a:t>
            </a:r>
            <a:endParaRPr lang="ga-IE" sz="12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61" b="75670" l="5128" r="98225">
                        <a14:foregroundMark x1="15976" y1="35268" x2="88757" y2="59821"/>
                        <a14:foregroundMark x1="16371" y1="37500" x2="32347" y2="60045"/>
                        <a14:foregroundMark x1="45168" y1="60045" x2="83432" y2="59152"/>
                        <a14:foregroundMark x1="13609" y1="38616" x2="11045" y2="55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6089" y="464544"/>
            <a:ext cx="4841609" cy="42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27700" y="1279688"/>
            <a:ext cx="5321299" cy="31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Bhí an Pápa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Leo X míshásta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nuair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chuala sé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go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raibh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díol na loghanna á </a:t>
            </a:r>
            <a:r>
              <a:rPr lang="ga-IE" alt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cháineadh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Mártan </a:t>
            </a:r>
            <a:r>
              <a:rPr lang="ga-IE" alt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Liútar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. Bhí sé míshásta freisin nuair a dúirt </a:t>
            </a:r>
            <a:r>
              <a:rPr lang="ga-IE" alt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Liútar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gur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cheart do dhaoine an Bíobla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léamh iad féin chun ceisteanna maidir leis an gcreideamh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fhreagairt,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in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ionad a bheith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brath ar an rud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déarfadh an Pápa.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84300" y="4811182"/>
            <a:ext cx="9664700" cy="8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Shocraigh an Pápa </a:t>
            </a:r>
            <a:r>
              <a:rPr lang="ga-IE" alt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Liútar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a chur faoi </a:t>
            </a:r>
            <a:r>
              <a:rPr lang="ga-IE" altLang="en-US" sz="2400" b="1" dirty="0">
                <a:solidFill>
                  <a:schemeClr val="tx1"/>
                </a:solidFill>
                <a:latin typeface="Tw Cen MT" panose="020B0602020104020603" pitchFamily="34" charset="0"/>
              </a:rPr>
              <a:t>choinnealbhá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. Sin é le rá gur díbríodh </a:t>
            </a:r>
            <a:r>
              <a:rPr lang="ga-IE" alt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Liútar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as 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an Eaglais Chaitliceach.</a:t>
            </a:r>
          </a:p>
        </p:txBody>
      </p:sp>
    </p:spTree>
    <p:extLst>
      <p:ext uri="{BB962C8B-B14F-4D97-AF65-F5344CB8AC3E}">
        <p14:creationId xmlns:p14="http://schemas.microsoft.com/office/powerpoint/2010/main" val="30757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77811" y="2885114"/>
            <a:ext cx="3594360" cy="282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77811" y="1040386"/>
            <a:ext cx="9796589" cy="1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400" dirty="0">
                <a:latin typeface="Tw Cen MT" panose="020B0602020104020603" pitchFamily="34" charset="0"/>
              </a:rPr>
              <a:t>Tugadh cuireadh do </a:t>
            </a:r>
            <a:r>
              <a:rPr lang="ga-IE" sz="2400" dirty="0" smtClean="0">
                <a:latin typeface="Tw Cen MT" panose="020B0602020104020603" pitchFamily="34" charset="0"/>
              </a:rPr>
              <a:t>Mhártan </a:t>
            </a:r>
            <a:r>
              <a:rPr lang="ga-IE" sz="2400" dirty="0" err="1" smtClean="0">
                <a:latin typeface="Tw Cen MT" panose="020B0602020104020603" pitchFamily="34" charset="0"/>
              </a:rPr>
              <a:t>Liútar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>
                <a:latin typeface="Tw Cen MT" panose="020B0602020104020603" pitchFamily="34" charset="0"/>
              </a:rPr>
              <a:t>teacht i láthair </a:t>
            </a:r>
            <a:r>
              <a:rPr lang="ga-IE" sz="2400" dirty="0" smtClean="0">
                <a:latin typeface="Tw Cen MT" panose="020B0602020104020603" pitchFamily="34" charset="0"/>
              </a:rPr>
              <a:t>ag </a:t>
            </a:r>
            <a:r>
              <a:rPr lang="ga-IE" sz="2400" dirty="0">
                <a:latin typeface="Tw Cen MT" panose="020B0602020104020603" pitchFamily="34" charset="0"/>
              </a:rPr>
              <a:t>cruinniú speisialta </a:t>
            </a:r>
            <a:r>
              <a:rPr lang="ga-IE" sz="2400" dirty="0" smtClean="0">
                <a:latin typeface="Tw Cen MT" panose="020B0602020104020603" pitchFamily="34" charset="0"/>
              </a:rPr>
              <a:t/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chun </a:t>
            </a:r>
            <a:r>
              <a:rPr lang="ga-IE" sz="2400" dirty="0">
                <a:latin typeface="Tw Cen MT" panose="020B0602020104020603" pitchFamily="34" charset="0"/>
              </a:rPr>
              <a:t>a chuid tuairimí </a:t>
            </a:r>
            <a:r>
              <a:rPr lang="ga-IE" sz="2400" dirty="0" smtClean="0">
                <a:latin typeface="Tw Cen MT" panose="020B0602020104020603" pitchFamily="34" charset="0"/>
              </a:rPr>
              <a:t>a </a:t>
            </a:r>
            <a:r>
              <a:rPr lang="ga-IE" sz="2400" dirty="0">
                <a:latin typeface="Tw Cen MT" panose="020B0602020104020603" pitchFamily="34" charset="0"/>
              </a:rPr>
              <a:t>chosaint. In áit darb ainm </a:t>
            </a:r>
            <a:r>
              <a:rPr lang="ga-IE" sz="24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Worms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 </a:t>
            </a:r>
            <a:r>
              <a:rPr lang="ga-IE" sz="2400" dirty="0">
                <a:latin typeface="Tw Cen MT" panose="020B0602020104020603" pitchFamily="34" charset="0"/>
              </a:rPr>
              <a:t>tionóladh </a:t>
            </a:r>
            <a:r>
              <a:rPr lang="ga-IE" sz="2400" dirty="0" smtClean="0">
                <a:latin typeface="Tw Cen MT" panose="020B0602020104020603" pitchFamily="34" charset="0"/>
              </a:rPr>
              <a:t>an </a:t>
            </a:r>
            <a:r>
              <a:rPr lang="ga-IE" sz="2400" dirty="0">
                <a:latin typeface="Tw Cen MT" panose="020B0602020104020603" pitchFamily="34" charset="0"/>
              </a:rPr>
              <a:t>cruinniú. </a:t>
            </a:r>
            <a:r>
              <a:rPr lang="ga-IE" altLang="en-US" sz="2400" dirty="0" smtClean="0">
                <a:latin typeface="Tw Cen MT" panose="020B0602020104020603" pitchFamily="34" charset="0"/>
              </a:rPr>
              <a:t>Ní </a:t>
            </a:r>
            <a:r>
              <a:rPr lang="ga-IE" altLang="en-US" sz="2400" dirty="0">
                <a:latin typeface="Tw Cen MT" panose="020B0602020104020603" pitchFamily="34" charset="0"/>
              </a:rPr>
              <a:t>raibh </a:t>
            </a:r>
            <a:r>
              <a:rPr lang="ga-IE" altLang="en-US" sz="2400" dirty="0" err="1">
                <a:latin typeface="Tw Cen MT" panose="020B0602020104020603" pitchFamily="34" charset="0"/>
              </a:rPr>
              <a:t>Liútar</a:t>
            </a:r>
            <a:r>
              <a:rPr lang="ga-IE" altLang="en-US" sz="2400" dirty="0">
                <a:latin typeface="Tw Cen MT" panose="020B0602020104020603" pitchFamily="34" charset="0"/>
              </a:rPr>
              <a:t> sásta an méid a bhí scríofa aige </a:t>
            </a:r>
            <a:r>
              <a:rPr lang="ga-IE" altLang="en-US" sz="2400" dirty="0" smtClean="0">
                <a:latin typeface="Tw Cen MT" panose="020B0602020104020603" pitchFamily="34" charset="0"/>
              </a:rPr>
              <a:t>a </a:t>
            </a:r>
            <a:r>
              <a:rPr lang="ga-IE" altLang="en-US" sz="2400" dirty="0">
                <a:latin typeface="Tw Cen MT" panose="020B0602020104020603" pitchFamily="34" charset="0"/>
              </a:rPr>
              <a:t>tharraingt siar.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3999" y="3345683"/>
            <a:ext cx="5740401" cy="236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400" dirty="0" smtClean="0">
                <a:latin typeface="Tw Cen MT" panose="020B0602020104020603" pitchFamily="34" charset="0"/>
              </a:rPr>
              <a:t>Fógraíodh</a:t>
            </a:r>
            <a:r>
              <a:rPr lang="ga-IE" altLang="en-US" sz="2400" dirty="0">
                <a:latin typeface="Tw Cen MT" panose="020B0602020104020603" pitchFamily="34" charset="0"/>
              </a:rPr>
              <a:t>, mar sin, gur </a:t>
            </a:r>
            <a:r>
              <a:rPr lang="ga-IE" altLang="en-US" sz="2400" b="1" dirty="0">
                <a:solidFill>
                  <a:schemeClr val="tx1"/>
                </a:solidFill>
                <a:latin typeface="Tw Cen MT" panose="020B0602020104020603" pitchFamily="34" charset="0"/>
              </a:rPr>
              <a:t>eiriceach</a:t>
            </a:r>
            <a:r>
              <a:rPr lang="ga-IE" alt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>
                <a:latin typeface="Tw Cen MT" panose="020B0602020104020603" pitchFamily="34" charset="0"/>
              </a:rPr>
              <a:t>a bhí </a:t>
            </a:r>
            <a:r>
              <a:rPr lang="ga-IE" altLang="en-US" sz="2400" dirty="0" smtClean="0">
                <a:latin typeface="Tw Cen MT" panose="020B0602020104020603" pitchFamily="34" charset="0"/>
              </a:rPr>
              <a:t>ann agus nach ndéanfadh an </a:t>
            </a:r>
            <a:r>
              <a:rPr lang="en-US" altLang="en-US" sz="2400" dirty="0" err="1" smtClean="0">
                <a:latin typeface="Tw Cen MT" panose="020B0602020104020603" pitchFamily="34" charset="0"/>
              </a:rPr>
              <a:t>stát</a:t>
            </a:r>
            <a:r>
              <a:rPr lang="en-US" altLang="en-US" sz="2400" smtClean="0">
                <a:latin typeface="Tw Cen MT" panose="020B0602020104020603" pitchFamily="34" charset="0"/>
              </a:rPr>
              <a:t> </a:t>
            </a:r>
            <a:r>
              <a:rPr lang="ga-IE" altLang="en-US" sz="2400" smtClean="0">
                <a:latin typeface="Tw Cen MT" panose="020B0602020104020603" pitchFamily="34" charset="0"/>
              </a:rPr>
              <a:t>é </a:t>
            </a:r>
            <a:r>
              <a:rPr lang="ga-IE" altLang="en-US" sz="2400" dirty="0" smtClean="0">
                <a:latin typeface="Tw Cen MT" panose="020B0602020104020603" pitchFamily="34" charset="0"/>
              </a:rPr>
              <a:t>a chosaint níos mó. </a:t>
            </a:r>
            <a:r>
              <a:rPr lang="ga-IE" altLang="en-US" sz="2400" dirty="0">
                <a:latin typeface="Tw Cen MT" panose="020B0602020104020603" pitchFamily="34" charset="0"/>
              </a:rPr>
              <a:t>Is é is eiriceach ann ná duine a labhraíonn in aghaidh na hEaglaise. Rud coitianta ba ea é an t-am sin eiricigh a chur chun báis. Mar sin, bhí ar </a:t>
            </a:r>
            <a:r>
              <a:rPr lang="ga-IE" altLang="en-US" sz="2400" dirty="0" err="1">
                <a:latin typeface="Tw Cen MT" panose="020B0602020104020603" pitchFamily="34" charset="0"/>
              </a:rPr>
              <a:t>Liútar</a:t>
            </a:r>
            <a:r>
              <a:rPr lang="ga-IE" altLang="en-US" sz="2400" dirty="0">
                <a:latin typeface="Tw Cen MT" panose="020B0602020104020603" pitchFamily="34" charset="0"/>
              </a:rPr>
              <a:t> dul i bhfolach</a:t>
            </a:r>
            <a:r>
              <a:rPr lang="ga-IE" altLang="en-US" sz="2400" dirty="0" smtClean="0">
                <a:latin typeface="Tw Cen MT" panose="020B0602020104020603" pitchFamily="34" charset="0"/>
              </a:rPr>
              <a:t>.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767</Words>
  <Application>Microsoft Office PowerPoint</Application>
  <PresentationFormat>Custom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Mártan Liútar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423</cp:revision>
  <dcterms:created xsi:type="dcterms:W3CDTF">2018-01-04T14:08:26Z</dcterms:created>
  <dcterms:modified xsi:type="dcterms:W3CDTF">2019-12-16T14:32:07Z</dcterms:modified>
</cp:coreProperties>
</file>