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2" r:id="rId2"/>
    <p:sldId id="283" r:id="rId3"/>
    <p:sldId id="288" r:id="rId4"/>
    <p:sldId id="291" r:id="rId5"/>
    <p:sldId id="264" r:id="rId6"/>
    <p:sldId id="290" r:id="rId7"/>
    <p:sldId id="293" r:id="rId8"/>
    <p:sldId id="281" r:id="rId9"/>
    <p:sldId id="289" r:id="rId10"/>
    <p:sldId id="275" r:id="rId11"/>
    <p:sldId id="294" r:id="rId12"/>
    <p:sldId id="278" r:id="rId13"/>
    <p:sldId id="266" r:id="rId14"/>
    <p:sldId id="277" r:id="rId15"/>
    <p:sldId id="270" r:id="rId16"/>
    <p:sldId id="292" r:id="rId17"/>
    <p:sldId id="271" r:id="rId18"/>
    <p:sldId id="272" r:id="rId19"/>
    <p:sldId id="279" r:id="rId20"/>
    <p:sldId id="286" r:id="rId21"/>
    <p:sldId id="287" r:id="rId22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19C"/>
    <a:srgbClr val="98C0E3"/>
    <a:srgbClr val="96869E"/>
    <a:srgbClr val="D08F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6" autoAdjust="0"/>
    <p:restoredTop sz="91160" autoAdjust="0"/>
  </p:normalViewPr>
  <p:slideViewPr>
    <p:cSldViewPr snapToGrid="0">
      <p:cViewPr>
        <p:scale>
          <a:sx n="90" d="100"/>
          <a:sy n="90" d="100"/>
        </p:scale>
        <p:origin x="-1398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61D1F-ACF7-4EFC-9CEC-7098E83340C5}" type="datetimeFigureOut">
              <a:rPr lang="ga-IE" smtClean="0"/>
              <a:t>29/11/2019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BE1CE-F9D3-4E02-BF34-8A5C455CE8DA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876641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F52AE-695C-4FF9-AE18-6264FA1E8358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4B169-7DDC-4F0A-9127-8F0A5D232E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9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baseline="0" noProof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4B169-7DDC-4F0A-9127-8F0A5D232E6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738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4B169-7DDC-4F0A-9127-8F0A5D232E6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128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4B169-7DDC-4F0A-9127-8F0A5D232E6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61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4B169-7DDC-4F0A-9127-8F0A5D232E6F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38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4B169-7DDC-4F0A-9127-8F0A5D232E6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95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4B169-7DDC-4F0A-9127-8F0A5D232E6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950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4B169-7DDC-4F0A-9127-8F0A5D232E6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35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4B169-7DDC-4F0A-9127-8F0A5D232E6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390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D2CC3-0D63-43DD-9117-E7FC0FDBED43}" type="slidenum">
              <a:rPr lang="ga-IE" smtClean="0"/>
              <a:t>11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381314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4B169-7DDC-4F0A-9127-8F0A5D232E6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257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4B169-7DDC-4F0A-9127-8F0A5D232E6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12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3374-2102-46B2-80B9-F3E522AC8F62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D75-D615-4C32-A4AD-44DFA9BECA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35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3374-2102-46B2-80B9-F3E522AC8F62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D75-D615-4C32-A4AD-44DFA9BECA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2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3374-2102-46B2-80B9-F3E522AC8F62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D75-D615-4C32-A4AD-44DFA9BECA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79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3374-2102-46B2-80B9-F3E522AC8F62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D75-D615-4C32-A4AD-44DFA9BECA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26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3374-2102-46B2-80B9-F3E522AC8F62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D75-D615-4C32-A4AD-44DFA9BECA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19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3374-2102-46B2-80B9-F3E522AC8F62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D75-D615-4C32-A4AD-44DFA9BECA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45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3374-2102-46B2-80B9-F3E522AC8F62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D75-D615-4C32-A4AD-44DFA9BECA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67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3374-2102-46B2-80B9-F3E522AC8F62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D75-D615-4C32-A4AD-44DFA9BECA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18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3374-2102-46B2-80B9-F3E522AC8F62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D75-D615-4C32-A4AD-44DFA9BECA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89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3374-2102-46B2-80B9-F3E522AC8F62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D75-D615-4C32-A4AD-44DFA9BECA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5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43374-2102-46B2-80B9-F3E522AC8F62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7D75-D615-4C32-A4AD-44DFA9BECA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90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43374-2102-46B2-80B9-F3E522AC8F62}" type="datetimeFigureOut">
              <a:rPr lang="en-GB" smtClean="0"/>
              <a:t>29/11/2019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F7D75-D615-4C32-A4AD-44DFA9BECA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31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3kWJfkqT0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tiff"/><Relationship Id="rId9" Type="http://schemas.openxmlformats.org/officeDocument/2006/relationships/image" Target="../media/image7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7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36147" y="1923032"/>
            <a:ext cx="75558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6600" b="1" dirty="0" smtClean="0">
                <a:latin typeface="Adobe Gothic Std B" pitchFamily="34" charset="-128"/>
                <a:ea typeface="Adobe Gothic Std B" pitchFamily="34" charset="-128"/>
              </a:rPr>
              <a:t>Impireacht </a:t>
            </a:r>
          </a:p>
          <a:p>
            <a:r>
              <a:rPr lang="ga-IE" sz="6600" b="1" dirty="0" smtClean="0">
                <a:latin typeface="Adobe Gothic Std B" pitchFamily="34" charset="-128"/>
                <a:ea typeface="Adobe Gothic Std B" pitchFamily="34" charset="-128"/>
              </a:rPr>
              <a:t>na nAstacach </a:t>
            </a:r>
            <a:endParaRPr lang="ga-IE" sz="6600" b="1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9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>
            <a:spLocks noChangeAspect="1"/>
          </p:cNvSpPr>
          <p:nvPr/>
        </p:nvSpPr>
        <p:spPr>
          <a:xfrm>
            <a:off x="485627" y="276524"/>
            <a:ext cx="11220746" cy="6300000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24000" y="584924"/>
            <a:ext cx="2520000" cy="540000"/>
          </a:xfrm>
          <a:prstGeom prst="roundRect">
            <a:avLst>
              <a:gd name="adj" fmla="val 9639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200" b="1" dirty="0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Céard é seo?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01799" y="1736517"/>
            <a:ext cx="3708401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41719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Seo dealbh den dia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Tlaloc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. </a:t>
            </a:r>
            <a:b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</a:b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Ba eisean dia na báistí i gcultúr na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nAstacach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. </a:t>
            </a:r>
            <a:endParaRPr lang="ga-IE" altLang="en-US" sz="2200" dirty="0">
              <a:solidFill>
                <a:schemeClr val="tx1"/>
              </a:solidFill>
              <a:latin typeface="Tw Cen MT" panose="020B0602020104020603" pitchFamily="34" charset="0"/>
              <a:ea typeface="Twinkl" pitchFamily="2" charset="0"/>
              <a:cs typeface="Twinkl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80801" y="1336065"/>
            <a:ext cx="3160488" cy="475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701799" y="3177060"/>
            <a:ext cx="3708401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41719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D’adhair na </a:t>
            </a:r>
            <a:r>
              <a:rPr lang="ga-IE" altLang="en-US" sz="2200" dirty="0" err="1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hAstacaigh</a:t>
            </a: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cuid mhaith déithe agus bandéithe. 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</a:rPr>
              <a:t>Bhí na déithe luaite le nithe 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éagsúla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</a:rPr>
              <a:t>an ghrian, an tine, 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/>
            </a:r>
            <a:b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an 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</a:rPr>
              <a:t>grá agus an cogadh, mar shampla. </a:t>
            </a: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Bhíodh a lán </a:t>
            </a:r>
            <a:r>
              <a:rPr lang="ga-IE" altLang="en-US" sz="2200" dirty="0" err="1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féilte</a:t>
            </a: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acu in onóir </a:t>
            </a:r>
            <a:r>
              <a:rPr lang="en-US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n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a </a:t>
            </a: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ndéithe.</a:t>
            </a:r>
          </a:p>
        </p:txBody>
      </p:sp>
    </p:spTree>
    <p:extLst>
      <p:ext uri="{BB962C8B-B14F-4D97-AF65-F5344CB8AC3E}">
        <p14:creationId xmlns:p14="http://schemas.microsoft.com/office/powerpoint/2010/main" val="19931718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>
            <a:spLocks noChangeAspect="1"/>
          </p:cNvSpPr>
          <p:nvPr/>
        </p:nvSpPr>
        <p:spPr>
          <a:xfrm>
            <a:off x="485628" y="276524"/>
            <a:ext cx="11220746" cy="6300000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65797" y="3212977"/>
            <a:ext cx="6462317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171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Bhíodh cúiseanna éagsúla leis na </a:t>
            </a:r>
            <a:r>
              <a:rPr lang="ga-IE" altLang="en-US" sz="2200" dirty="0" err="1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híobairtí</a:t>
            </a: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a </a:t>
            </a:r>
            <a:r>
              <a:rPr lang="ga-IE" altLang="en-US" sz="2200" dirty="0" err="1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d’ofrálaidís</a:t>
            </a: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do na déithe éagsúla. Chreid na </a:t>
            </a:r>
            <a:r>
              <a:rPr lang="ga-IE" altLang="en-US" sz="2200" dirty="0" err="1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hAstacaigh</a:t>
            </a: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, mar shampla, go </a:t>
            </a:r>
            <a:r>
              <a:rPr lang="en-US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bhfaigheadh</a:t>
            </a:r>
            <a:r>
              <a:rPr lang="en-US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an </a:t>
            </a: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ghrian bás san oíche agus gur theastaigh fuil dhaonna uaithi chun go n-éireodh sí an mhaidin dár gcionn. D’ofráladh na sagairt </a:t>
            </a:r>
            <a:r>
              <a:rPr lang="ga-IE" altLang="en-US" sz="2200" dirty="0" err="1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íobairtí</a:t>
            </a: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beo do </a:t>
            </a:r>
            <a:r>
              <a:rPr lang="ga-IE" altLang="en-US" sz="2200" dirty="0" err="1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Huitzilopochtli</a:t>
            </a: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, dia na gréine, mar sin, chun go mbeadh sé de neart sa ghrian éirí arís. </a:t>
            </a:r>
            <a:r>
              <a:rPr lang="ga-IE" altLang="en-US" sz="2200" dirty="0" err="1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D’ofrálaidís</a:t>
            </a: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</a:t>
            </a:r>
            <a:r>
              <a:rPr lang="ga-IE" altLang="en-US" sz="2200" dirty="0" err="1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iobairtí</a:t>
            </a: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do </a:t>
            </a:r>
            <a:r>
              <a:rPr lang="ga-IE" altLang="en-US" sz="2200" dirty="0" err="1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Tlaloc</a:t>
            </a: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, dia na báistí, freisin le go dtiocfadh an bháisteach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.</a:t>
            </a:r>
            <a:endParaRPr lang="ga-IE" altLang="en-US" sz="2200" dirty="0">
              <a:solidFill>
                <a:schemeClr val="tx1"/>
              </a:solidFill>
              <a:latin typeface="Tw Cen MT" panose="020B0602020104020603" pitchFamily="34" charset="0"/>
              <a:ea typeface="Twinkl" pitchFamily="2" charset="0"/>
              <a:cs typeface="Twinkl" pitchFamily="2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96433" y="3645024"/>
            <a:ext cx="2880695" cy="254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38" b="95153" l="5122" r="96267">
                        <a14:foregroundMark x1="44010" y1="11672" x2="51215" y2="5638"/>
                        <a14:foregroundMark x1="16753" y1="54303" x2="5295" y2="50445"/>
                        <a14:foregroundMark x1="50955" y1="86746" x2="48785" y2="95351"/>
                        <a14:foregroundMark x1="88108" y1="69238" x2="93142" y2="76558"/>
                        <a14:foregroundMark x1="89670" y1="53017" x2="96267" y2="52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65465" y="1004387"/>
            <a:ext cx="3168764" cy="264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5798" y="1225696"/>
            <a:ext cx="6462316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171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ga-IE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Thóg na </a:t>
            </a:r>
            <a:r>
              <a:rPr lang="ga-IE" sz="2200" dirty="0" err="1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hAstacaigh</a:t>
            </a:r>
            <a:r>
              <a:rPr lang="ga-IE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go leor </a:t>
            </a:r>
            <a:r>
              <a:rPr lang="ga-IE" sz="2200" dirty="0" err="1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pirimidí</a:t>
            </a:r>
            <a:r>
              <a:rPr lang="ga-IE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in ómós do na déithe. Thógaidís teampaill ar bharr na bpirimidí, </a:t>
            </a:r>
            <a:r>
              <a:rPr 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</a:br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áit </a:t>
            </a:r>
            <a:r>
              <a:rPr lang="ga-IE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a ndéanadh sagairt na </a:t>
            </a:r>
            <a:r>
              <a:rPr lang="ga-IE" sz="2200" dirty="0" err="1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nAstacach</a:t>
            </a:r>
            <a:r>
              <a:rPr lang="ga-IE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daoine a íobairt do na déithe. Uaireanta ghearraidís amach croí an té </a:t>
            </a:r>
            <a:r>
              <a:rPr 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</a:br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a </a:t>
            </a:r>
            <a:r>
              <a:rPr lang="ga-IE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bhí á íobairt agus é fós ag bualadh</a:t>
            </a:r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.</a:t>
            </a:r>
            <a:endParaRPr lang="ga-IE" sz="2200" dirty="0">
              <a:solidFill>
                <a:schemeClr val="tx1"/>
              </a:solidFill>
              <a:latin typeface="Tw Cen MT" panose="020B0602020104020603" pitchFamily="34" charset="0"/>
              <a:ea typeface="Twinkl" pitchFamily="2" charset="0"/>
              <a:cs typeface="Twinkl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855218" y="554886"/>
            <a:ext cx="6481563" cy="640397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200" b="1" dirty="0" err="1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Íobairtí</a:t>
            </a:r>
            <a:r>
              <a:rPr lang="ga-IE" altLang="en-US" sz="3200" b="1" dirty="0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 i gcultúr na </a:t>
            </a:r>
            <a:r>
              <a:rPr lang="ga-IE" altLang="en-US" sz="3200" b="1" dirty="0" err="1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nAstacach</a:t>
            </a:r>
            <a:endParaRPr lang="ga-IE" altLang="en-US" sz="3200" b="1" dirty="0">
              <a:latin typeface="Cambria" panose="02040503050406030204" pitchFamily="18" charset="0"/>
              <a:ea typeface="Twinkl" pitchFamily="2" charset="0"/>
              <a:cs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5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ounded Rectangle 31"/>
          <p:cNvSpPr>
            <a:spLocks noChangeAspect="1"/>
          </p:cNvSpPr>
          <p:nvPr/>
        </p:nvSpPr>
        <p:spPr>
          <a:xfrm>
            <a:off x="485627" y="264492"/>
            <a:ext cx="11220746" cy="6300000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3" name="TextBox 2"/>
          <p:cNvSpPr txBox="1"/>
          <p:nvPr/>
        </p:nvSpPr>
        <p:spPr>
          <a:xfrm>
            <a:off x="6112227" y="2112318"/>
            <a:ext cx="3746118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171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Seo thíos roinnt de na siombailí 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/>
            </a:r>
            <a:b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 d’úsáideadh na </a:t>
            </a:r>
            <a:r>
              <a:rPr lang="ga-IE" sz="22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hAstacaigh</a:t>
            </a: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. 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/>
            </a:r>
            <a:b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An féidir leat na siombailí a mheaitseáil leis an míniú ceart?</a:t>
            </a:r>
            <a:endParaRPr lang="ga-IE" sz="22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0022" y="1773764"/>
            <a:ext cx="4955437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171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</a:rPr>
              <a:t>Seo lámhscríbhinn a bhfuil scríbhneoireacht na </a:t>
            </a:r>
            <a:r>
              <a:rPr lang="ga-IE" sz="2200" dirty="0" err="1">
                <a:solidFill>
                  <a:srgbClr val="000000"/>
                </a:solidFill>
                <a:latin typeface="Tw Cen MT" panose="020B0602020104020603" pitchFamily="34" charset="0"/>
              </a:rPr>
              <a:t>nAstacach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</a:rPr>
              <a:t> le feiceáil uirthi. D’úsáid 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/>
            </a:r>
            <a:b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na </a:t>
            </a:r>
            <a:r>
              <a:rPr lang="ga-IE" sz="2200" dirty="0" err="1">
                <a:solidFill>
                  <a:srgbClr val="000000"/>
                </a:solidFill>
                <a:latin typeface="Tw Cen MT" panose="020B0602020104020603" pitchFamily="34" charset="0"/>
              </a:rPr>
              <a:t>hAstacaigh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ga-IE" sz="2200" dirty="0" err="1">
                <a:solidFill>
                  <a:srgbClr val="000000"/>
                </a:solidFill>
                <a:latin typeface="Tw Cen MT" panose="020B0602020104020603" pitchFamily="34" charset="0"/>
              </a:rPr>
              <a:t>picteagraim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</a:rPr>
              <a:t> ina gcuid scríbhneoireachta. I measc na siombailí </a:t>
            </a:r>
            <a: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/>
            </a:r>
            <a:br>
              <a:rPr lang="en-US" sz="22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sz="22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 </a:t>
            </a:r>
            <a:r>
              <a:rPr lang="ga-IE" sz="2200" dirty="0">
                <a:solidFill>
                  <a:srgbClr val="000000"/>
                </a:solidFill>
                <a:latin typeface="Tw Cen MT" panose="020B0602020104020603" pitchFamily="34" charset="0"/>
              </a:rPr>
              <a:t>d’úsáid siad, bhí pictiúir de dhaoine, d’ainmhithe agus de phlandaí.</a:t>
            </a:r>
            <a:endParaRPr lang="ga-IE" sz="2200" dirty="0" smtClean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1322" y="1499776"/>
            <a:ext cx="4745356" cy="267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0000" y="4606556"/>
            <a:ext cx="1440000" cy="86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20000" y="4606556"/>
            <a:ext cx="1440000" cy="86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0000" y="4606556"/>
            <a:ext cx="1440000" cy="86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60000" y="4606556"/>
            <a:ext cx="1440000" cy="86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00000" y="4606556"/>
            <a:ext cx="1440000" cy="86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912000" y="6083998"/>
            <a:ext cx="7200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iolar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0000" y="6083998"/>
            <a:ext cx="102004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moncaí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96000" y="6083998"/>
            <a:ext cx="12600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báisteach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65386" y="6083998"/>
            <a:ext cx="12600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crith talún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65686" y="6083998"/>
            <a:ext cx="6840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</a:rPr>
              <a:t>féar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6314" y="45705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/>
              <a:t>1</a:t>
            </a:r>
            <a:endParaRPr lang="ga-IE" dirty="0"/>
          </a:p>
        </p:txBody>
      </p:sp>
      <p:sp>
        <p:nvSpPr>
          <p:cNvPr id="26" name="TextBox 25"/>
          <p:cNvSpPr txBox="1"/>
          <p:nvPr/>
        </p:nvSpPr>
        <p:spPr>
          <a:xfrm>
            <a:off x="3204000" y="45705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/>
              <a:t>2</a:t>
            </a:r>
            <a:endParaRPr lang="ga-IE" dirty="0"/>
          </a:p>
        </p:txBody>
      </p:sp>
      <p:sp>
        <p:nvSpPr>
          <p:cNvPr id="27" name="TextBox 26"/>
          <p:cNvSpPr txBox="1"/>
          <p:nvPr/>
        </p:nvSpPr>
        <p:spPr>
          <a:xfrm>
            <a:off x="5364000" y="45705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/>
              <a:t>3</a:t>
            </a:r>
            <a:endParaRPr lang="ga-IE" dirty="0"/>
          </a:p>
        </p:txBody>
      </p:sp>
      <p:sp>
        <p:nvSpPr>
          <p:cNvPr id="29" name="TextBox 28"/>
          <p:cNvSpPr txBox="1"/>
          <p:nvPr/>
        </p:nvSpPr>
        <p:spPr>
          <a:xfrm>
            <a:off x="9715276" y="45705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/>
              <a:t>5</a:t>
            </a:r>
            <a:endParaRPr lang="ga-IE" dirty="0"/>
          </a:p>
        </p:txBody>
      </p:sp>
      <p:sp>
        <p:nvSpPr>
          <p:cNvPr id="30" name="TextBox 29"/>
          <p:cNvSpPr txBox="1"/>
          <p:nvPr/>
        </p:nvSpPr>
        <p:spPr>
          <a:xfrm>
            <a:off x="7524000" y="45705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dirty="0" smtClean="0"/>
              <a:t>4</a:t>
            </a:r>
            <a:endParaRPr lang="ga-IE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824000" y="584924"/>
            <a:ext cx="2520000" cy="540000"/>
          </a:xfrm>
          <a:prstGeom prst="roundRect">
            <a:avLst>
              <a:gd name="adj" fmla="val 9639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200" b="1" dirty="0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Céard é seo?</a:t>
            </a:r>
          </a:p>
        </p:txBody>
      </p:sp>
    </p:spTree>
    <p:extLst>
      <p:ext uri="{BB962C8B-B14F-4D97-AF65-F5344CB8AC3E}">
        <p14:creationId xmlns:p14="http://schemas.microsoft.com/office/powerpoint/2010/main" val="830172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48148E-6 C -0.01732 -0.0125 -0.03334 -0.03982 -0.05052 -0.04699 C -0.11524 -0.075 -0.18151 -0.06528 -0.24662 -0.07408 C -0.32774 -0.07153 -0.39662 -0.06667 -0.47722 -0.07014 C -0.50456 -0.07408 -0.52188 -0.0632 -0.54401 -0.08889 C -0.54675 -0.08796 -0.54935 -0.08796 -0.55182 -0.08542 C -0.55964 -0.07708 -0.55274 -0.07755 -0.55638 -0.07755 " pathEditMode="relative" rAng="0" ptsTypes="ffffffA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82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116 L -3.95833E-6 0.00046 C 0.00769 -0.0206 0.00821 -0.03009 0.01914 -0.03912 C 0.02123 -0.04074 0.02396 -0.04144 0.02644 -0.04306 C 0.0405 -0.07871 0.02149 -0.03681 0.03868 -0.05972 C 0.04115 -0.06296 0.04167 -0.06852 0.04362 -0.07199 C 0.04558 -0.0757 0.05157 -0.07871 0.05157 -0.07847 L 0.05157 -0.07871 L 0.05157 -0.07847 L 0.05157 -0.07871 " pathEditMode="relative" rAng="0" ptsTypes="AAAAAAAAAA">
                                      <p:cBhvr>
                                        <p:cTn id="9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C -0.00221 -0.00949 -0.00911 -0.01852 -0.01393 -0.02384 C -0.01992 -0.03033 -0.02708 -0.03588 -0.03255 -0.04283 C -0.03815 -0.05 -0.04453 -0.05972 -0.05117 -0.06389 C -0.05468 -0.06644 -0.05846 -0.06644 -0.06224 -0.06806 C -0.07187 -0.06621 -0.09166 -0.05232 -0.09166 -0.07593 " pathEditMode="relative" rAng="0" ptsTypes="fffffA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0046 L 2.91667E-6 0.00069 C 0.0056 -0.00185 0.01172 -0.00208 0.01758 -0.00463 C 0.01888 -0.00509 0.01992 -0.0081 0.02122 -0.00903 C 0.02304 -0.00949 0.05312 -0.01968 0.05937 -0.0206 C 0.11133 -0.02894 0.20104 -0.02778 0.23489 -0.02894 C 0.23958 -0.03009 0.25989 -0.03357 0.26614 -0.03704 C 0.27005 -0.03889 0.27409 -0.04283 0.27799 -0.04514 C 0.2875 -0.05046 0.28294 -0.04653 0.29218 -0.05695 L 0.29583 -0.06088 C 0.29726 -0.07593 0.29583 -0.0713 0.29974 -0.07616 L 0.29974 -0.07616 " pathEditMode="relative" rAng="0" ptsTypes="AAAAAAAAAAAA">
                                      <p:cBhvr>
                                        <p:cTn id="10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C 0.00547 -0.02685 0.01862 -0.02986 0.02982 -0.03634 C 0.0444 -0.04421 0.05963 -0.05371 0.07448 -0.05394 C 0.14505 -0.05556 0.21549 -0.05556 0.28607 -0.05625 C 0.30104 -0.05695 0.31654 -0.05695 0.33164 -0.05857 C 0.3345 -0.0588 0.3375 -0.05926 0.34036 -0.06088 C 0.34206 -0.06158 0.35521 -0.0713 0.35521 -0.07593 " pathEditMode="relative" rAng="0" ptsTypes="ffffffA">
                                      <p:cBhvr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60" y="-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6" grpId="0"/>
      <p:bldP spid="27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>
            <a:spLocks noChangeAspect="1"/>
          </p:cNvSpPr>
          <p:nvPr/>
        </p:nvSpPr>
        <p:spPr>
          <a:xfrm>
            <a:off x="485627" y="276524"/>
            <a:ext cx="11220746" cy="6300000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1822" y="1418378"/>
            <a:ext cx="5287178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41719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Seo Cloch na Gréine</a:t>
            </a:r>
            <a:r>
              <a:rPr lang="en-US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. 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Is iad na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hAstacaigh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a rinne í, breis </a:t>
            </a:r>
            <a:r>
              <a:rPr lang="en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is 500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bliain ó shin. Bhí sí curtha</a:t>
            </a:r>
            <a:r>
              <a:rPr lang="en-US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sa talamh faoi Chathair</a:t>
            </a:r>
            <a:r>
              <a:rPr lang="en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Mheicsiceo go dtí gur thángthas uirthi sa bhliain 1790. </a:t>
            </a:r>
            <a:endParaRPr lang="ga-IE" altLang="en-US" sz="2200" dirty="0">
              <a:solidFill>
                <a:schemeClr val="tx1"/>
              </a:solidFill>
              <a:latin typeface="Tw Cen MT" panose="020B0602020104020603" pitchFamily="34" charset="0"/>
              <a:ea typeface="Twinkl" pitchFamily="2" charset="0"/>
              <a:cs typeface="Twinkl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49989" y="1741042"/>
            <a:ext cx="4976805" cy="330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64699" y="1810049"/>
            <a:ext cx="4747383" cy="316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1822" y="3016058"/>
            <a:ext cx="5287178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41719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Ní fios go díreach cén fheidhm a bhí leis an gcloch. Deir daoine áirithe gur féilire Astacach a bhí </a:t>
            </a:r>
            <a:r>
              <a:rPr lang="en-US" altLang="en-US" sz="220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inti</a:t>
            </a:r>
            <a:r>
              <a:rPr lang="ga-IE" altLang="en-US" sz="220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. 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Tá dia Astacach le feiceáil i lár na cloiche. Thart ar an dia sin, </a:t>
            </a:r>
            <a:b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</a:b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tá pictiúir de nithe eile a bhí tábhachtach </a:t>
            </a:r>
            <a:b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</a:b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i saol agus i stair na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nAstacach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.</a:t>
            </a:r>
            <a:endParaRPr lang="ga-IE" altLang="en-US" sz="2200" dirty="0">
              <a:solidFill>
                <a:schemeClr val="tx1"/>
              </a:solidFill>
              <a:latin typeface="Tw Cen MT" panose="020B0602020104020603" pitchFamily="34" charset="0"/>
              <a:ea typeface="Twinkl" pitchFamily="2" charset="0"/>
              <a:cs typeface="Twinkl" pitchFamily="2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59495" y="5312103"/>
            <a:ext cx="8748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41719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Tá Cloch na Gréine breis agus </a:t>
            </a:r>
            <a:r>
              <a:rPr lang="en-US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3.5 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méadar</a:t>
            </a:r>
            <a:r>
              <a:rPr lang="en-US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ar leithead agus tá sí le feiceáil i músaem i gCathair Mheicsiceo sa lá atá inniu ann. </a:t>
            </a:r>
            <a:endParaRPr lang="ga-IE" altLang="en-US" sz="2200" dirty="0">
              <a:solidFill>
                <a:schemeClr val="tx1"/>
              </a:solidFill>
              <a:latin typeface="Tw Cen MT" panose="020B0602020104020603" pitchFamily="34" charset="0"/>
              <a:ea typeface="Twinkl" pitchFamily="2" charset="0"/>
              <a:cs typeface="Twinkl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24000" y="584924"/>
            <a:ext cx="2520000" cy="540000"/>
          </a:xfrm>
          <a:prstGeom prst="roundRect">
            <a:avLst>
              <a:gd name="adj" fmla="val 9639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200" b="1" dirty="0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Céard é seo?</a:t>
            </a:r>
          </a:p>
        </p:txBody>
      </p:sp>
    </p:spTree>
    <p:extLst>
      <p:ext uri="{BB962C8B-B14F-4D97-AF65-F5344CB8AC3E}">
        <p14:creationId xmlns:p14="http://schemas.microsoft.com/office/powerpoint/2010/main" val="1473263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>
            <a:spLocks noChangeAspect="1"/>
          </p:cNvSpPr>
          <p:nvPr/>
        </p:nvSpPr>
        <p:spPr>
          <a:xfrm>
            <a:off x="485627" y="276524"/>
            <a:ext cx="11220746" cy="6300000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930609" y="2028617"/>
            <a:ext cx="4100248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171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Seo fothraigh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Tenochtitlán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, príomhchathair Impireacht na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nAstacach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. Scriosadh an chathair sa 16ú haois ach is féidir go leor </a:t>
            </a:r>
            <a:b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</a:b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a fhoghlaim faoi na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hAstacaigh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</a:t>
            </a:r>
            <a:b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</a:b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ó na fothraigh</a:t>
            </a:r>
            <a:r>
              <a:rPr lang="en-US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seo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atá le feiceáil </a:t>
            </a:r>
            <a:r>
              <a:rPr lang="en-US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/>
            </a:r>
            <a:br>
              <a:rPr lang="en-US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</a:b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i gCathair Mheicsiceo sa lá atá inniu ann.  </a:t>
            </a:r>
            <a:endParaRPr lang="ga-IE" altLang="en-US" sz="2200" dirty="0">
              <a:solidFill>
                <a:srgbClr val="FF0000"/>
              </a:solidFill>
              <a:latin typeface="Tw Cen MT" panose="020B0602020104020603" pitchFamily="34" charset="0"/>
              <a:ea typeface="Twinkl" pitchFamily="2" charset="0"/>
              <a:cs typeface="Twinkl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34661" y="1639357"/>
            <a:ext cx="5366249" cy="357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824000" y="584924"/>
            <a:ext cx="2520000" cy="540000"/>
          </a:xfrm>
          <a:prstGeom prst="roundRect">
            <a:avLst>
              <a:gd name="adj" fmla="val 9639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200" b="1" dirty="0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Céard é seo?</a:t>
            </a:r>
          </a:p>
        </p:txBody>
      </p:sp>
      <p:sp>
        <p:nvSpPr>
          <p:cNvPr id="2" name="Oval 1"/>
          <p:cNvSpPr/>
          <p:nvPr/>
        </p:nvSpPr>
        <p:spPr>
          <a:xfrm>
            <a:off x="3686629" y="2685143"/>
            <a:ext cx="3243980" cy="283028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090661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>
            <a:spLocks noChangeAspect="1"/>
          </p:cNvSpPr>
          <p:nvPr/>
        </p:nvSpPr>
        <p:spPr>
          <a:xfrm>
            <a:off x="485627" y="276524"/>
            <a:ext cx="11220746" cy="6300000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22095" y="576000"/>
            <a:ext cx="7531768" cy="660400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200" b="1" dirty="0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Deireadh le </a:t>
            </a:r>
            <a:r>
              <a:rPr lang="ga-IE" altLang="en-US" sz="3200" b="1" dirty="0" err="1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hImpireacht</a:t>
            </a:r>
            <a:r>
              <a:rPr lang="ga-IE" altLang="en-US" sz="3200" b="1" dirty="0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 na </a:t>
            </a:r>
            <a:r>
              <a:rPr lang="ga-IE" altLang="en-US" sz="3200" b="1" dirty="0" err="1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nAstacach</a:t>
            </a:r>
            <a:endParaRPr lang="ga-IE" altLang="en-US" sz="3200" b="1" dirty="0">
              <a:latin typeface="Cambria" panose="02040503050406030204" pitchFamily="18" charset="0"/>
              <a:ea typeface="Twinkl" pitchFamily="2" charset="0"/>
              <a:cs typeface="Twinkl" pitchFamily="2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87246" y="1283132"/>
            <a:ext cx="3724275" cy="429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058599">
            <a:off x="7535006" y="5788689"/>
            <a:ext cx="3696809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1719C"/>
            </a:solidFill>
          </a:ln>
        </p:spPr>
        <p:txBody>
          <a:bodyPr wrap="square" rtlCol="0">
            <a:spAutoFit/>
          </a:bodyPr>
          <a:lstStyle/>
          <a:p>
            <a:r>
              <a:rPr lang="ga-IE" sz="2200" dirty="0" err="1" smtClean="0"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Cérbh</a:t>
            </a:r>
            <a:r>
              <a:rPr lang="ga-IE" sz="2200" dirty="0" smtClean="0"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iad na </a:t>
            </a:r>
            <a:r>
              <a:rPr lang="ga-IE" sz="2200" i="1" dirty="0" err="1" smtClean="0"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Conquistadores</a:t>
            </a:r>
            <a:r>
              <a:rPr lang="ga-IE" sz="2200" dirty="0" smtClean="0"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?</a:t>
            </a:r>
            <a:endParaRPr lang="ga-IE" sz="2200" dirty="0">
              <a:latin typeface="Tw Cen MT" panose="020B0602020104020603" pitchFamily="34" charset="0"/>
              <a:ea typeface="Twinkl" pitchFamily="2" charset="0"/>
              <a:cs typeface="Twinkl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2673" y="1641420"/>
            <a:ext cx="5372013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ga-IE" sz="2200" dirty="0" smtClean="0"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Taiscéalaithe agus saighdiúirí ó Impireacht na Spáinne agus ó Impireacht na Portaingéile </a:t>
            </a:r>
            <a:r>
              <a:rPr lang="en-US" sz="2200" dirty="0" err="1" smtClean="0"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ba</a:t>
            </a:r>
            <a:r>
              <a:rPr lang="en-US" sz="2200" dirty="0" smtClean="0"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ea</a:t>
            </a:r>
            <a:r>
              <a:rPr lang="en-US" sz="2200" dirty="0" smtClean="0"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</a:t>
            </a:r>
            <a:r>
              <a:rPr lang="en-US" sz="2200" dirty="0" err="1" smtClean="0"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na</a:t>
            </a:r>
            <a:r>
              <a:rPr lang="ga-IE" sz="2200" dirty="0" smtClean="0"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</a:t>
            </a:r>
            <a:r>
              <a:rPr lang="ga-IE" sz="2200" i="1" dirty="0" err="1" smtClean="0"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Conquistadores</a:t>
            </a:r>
            <a:r>
              <a:rPr lang="ga-IE" sz="2200" dirty="0" smtClean="0"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. Chuir siad cuid mhór den domhan faoi smacht sa 16ú haois, sa 17ú haois agus san 18ú haois. Is é an c</a:t>
            </a:r>
            <a:r>
              <a:rPr lang="en-US" sz="2200" dirty="0" smtClean="0"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h</a:t>
            </a:r>
            <a:r>
              <a:rPr lang="ga-IE" sz="2200" dirty="0" smtClean="0"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iall atá le </a:t>
            </a:r>
            <a:r>
              <a:rPr lang="ga-IE" sz="2200" i="1" dirty="0" err="1" smtClean="0"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conquistador</a:t>
            </a:r>
            <a:r>
              <a:rPr lang="ga-IE" sz="2200" dirty="0" smtClean="0"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ná ‘gabhálaí’.</a:t>
            </a:r>
            <a:endParaRPr lang="ga-IE" sz="2200" dirty="0">
              <a:latin typeface="Tw Cen MT" panose="020B0602020104020603" pitchFamily="34" charset="0"/>
              <a:ea typeface="Twinkl" pitchFamily="2" charset="0"/>
              <a:cs typeface="Twinkl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12673" y="1641420"/>
            <a:ext cx="5372014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171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Sheol</a:t>
            </a:r>
            <a:r>
              <a:rPr lang="en-US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an 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Spáinneach </a:t>
            </a:r>
            <a:r>
              <a:rPr lang="ga-IE" altLang="en-US" sz="2200" b="1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Hernán</a:t>
            </a:r>
            <a:r>
              <a:rPr lang="ga-IE" altLang="en-US" sz="2200" b="1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</a:t>
            </a:r>
            <a:r>
              <a:rPr lang="ga-IE" altLang="en-US" sz="2200" b="1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Cortés</a:t>
            </a:r>
            <a:r>
              <a:rPr lang="ga-IE" altLang="en-US" sz="2200" b="1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agus breis agus 500 fear go Meicsiceo sa bhliain 1519. Bhí tuairim </a:t>
            </a:r>
            <a:r>
              <a:rPr lang="en-US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ag Cortés 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go raibh saibhreas mór óir agus airgid sa réigiún agus bhí sé de rún aige an réigiún a ghabháil</a:t>
            </a:r>
            <a:r>
              <a:rPr lang="en-US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don 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Spáinn agus cuid den mhaoin a fháil dó féin. </a:t>
            </a:r>
            <a:endParaRPr lang="ga-IE" altLang="en-US" sz="2200" dirty="0">
              <a:solidFill>
                <a:schemeClr val="tx1"/>
              </a:solidFill>
              <a:latin typeface="Tw Cen MT" panose="020B0602020104020603" pitchFamily="34" charset="0"/>
              <a:ea typeface="Twinkl" pitchFamily="2" charset="0"/>
              <a:cs typeface="Twinkl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2673" y="4017312"/>
            <a:ext cx="5372013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171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ga-IE" sz="2200" b="1" i="1" dirty="0" err="1"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Conquistador</a:t>
            </a:r>
            <a:r>
              <a:rPr lang="ga-IE" sz="2200" dirty="0"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ba ea </a:t>
            </a:r>
            <a:r>
              <a:rPr lang="ga-IE" sz="2200" dirty="0" err="1"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Hernán</a:t>
            </a:r>
            <a:r>
              <a:rPr lang="ga-IE" sz="2200" dirty="0"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</a:t>
            </a:r>
            <a:r>
              <a:rPr lang="ga-IE" sz="2200" dirty="0" err="1"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Cortés</a:t>
            </a:r>
            <a:r>
              <a:rPr lang="ga-IE" sz="2200" dirty="0"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238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  <p:bldP spid="8" grpId="1" animBg="1"/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>
            <a:spLocks noChangeAspect="1"/>
          </p:cNvSpPr>
          <p:nvPr/>
        </p:nvSpPr>
        <p:spPr>
          <a:xfrm>
            <a:off x="485627" y="276524"/>
            <a:ext cx="11220746" cy="6300000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22095" y="576000"/>
            <a:ext cx="7567863" cy="660400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200" b="1" dirty="0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Deireadh le </a:t>
            </a:r>
            <a:r>
              <a:rPr lang="ga-IE" altLang="en-US" sz="3200" b="1" dirty="0" err="1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hImpireacht</a:t>
            </a:r>
            <a:r>
              <a:rPr lang="ga-IE" altLang="en-US" sz="3200" b="1" dirty="0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 na </a:t>
            </a:r>
            <a:r>
              <a:rPr lang="ga-IE" altLang="en-US" sz="3200" b="1" dirty="0" err="1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nAstacach</a:t>
            </a:r>
            <a:endParaRPr lang="ga-IE" altLang="en-US" sz="3200" b="1" dirty="0">
              <a:latin typeface="Cambria" panose="02040503050406030204" pitchFamily="18" charset="0"/>
              <a:ea typeface="Twinkl" pitchFamily="2" charset="0"/>
              <a:cs typeface="Twinkl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23987" y="2925786"/>
            <a:ext cx="5372013" cy="10064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171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buNone/>
            </a:pPr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Bhain </a:t>
            </a:r>
            <a:r>
              <a:rPr lang="ga-IE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Cortés</a:t>
            </a:r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agus a lucht leanúna </a:t>
            </a:r>
            <a:r>
              <a:rPr lang="ga-IE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Tenochtitlán</a:t>
            </a:r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amach i mí na Samhna 1519. Chuir Impire na </a:t>
            </a:r>
            <a:r>
              <a:rPr lang="ga-IE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nAstacach</a:t>
            </a:r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, </a:t>
            </a:r>
            <a:r>
              <a:rPr lang="ga-IE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Montezuma</a:t>
            </a:r>
            <a:r>
              <a:rPr 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II</a:t>
            </a:r>
            <a:r>
              <a:rPr lang="ga-IE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, fáilte rompu. </a:t>
            </a:r>
            <a:endParaRPr lang="ga-IE" sz="2200" dirty="0">
              <a:solidFill>
                <a:schemeClr val="tx1"/>
              </a:solidFill>
              <a:latin typeface="Tw Cen MT" panose="020B0602020104020603" pitchFamily="34" charset="0"/>
              <a:ea typeface="Twinkl" pitchFamily="2" charset="0"/>
              <a:cs typeface="Twinkl" pitchFamily="2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73639" y="1587820"/>
            <a:ext cx="5049875" cy="427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34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>
            <a:spLocks noChangeAspect="1"/>
          </p:cNvSpPr>
          <p:nvPr/>
        </p:nvSpPr>
        <p:spPr>
          <a:xfrm>
            <a:off x="485627" y="276524"/>
            <a:ext cx="11220746" cy="6300000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4537" y="1236400"/>
            <a:ext cx="6496492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171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Ghabh na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Spáinnigh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Montezuma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go gairid ina dhiaidh sin agus choinnigh ina ghiall ina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phálás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féin é. D’fhan siad in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Tenochtitlán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ar feadh 6 mhí nó mar sin. Sa deireadh rinne siad slad agus creach ar </a:t>
            </a:r>
            <a:r>
              <a:rPr lang="en-US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an </a:t>
            </a:r>
            <a:r>
              <a:rPr lang="en-US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gcathair</a:t>
            </a:r>
            <a:r>
              <a:rPr lang="en-US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agus d’éirigh na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hAstacaigh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amach ina gcoinne. Mharaigh </a:t>
            </a:r>
            <a:r>
              <a:rPr lang="en-US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na</a:t>
            </a:r>
            <a:r>
              <a:rPr lang="en-US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</a:t>
            </a:r>
            <a:r>
              <a:rPr lang="en-US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hAstacaigh</a:t>
            </a:r>
            <a:r>
              <a:rPr lang="en-US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leath d’arm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Cortés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le linn mhí an Mheithimh agus mhí Iúil 1520. D’éirigh le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Cortés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féin éalú as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Tenochtitlán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i dtús mhí Iúil 1520.</a:t>
            </a:r>
            <a:endParaRPr lang="ga-IE" altLang="en-US" sz="2200" dirty="0">
              <a:solidFill>
                <a:schemeClr val="tx1"/>
              </a:solidFill>
              <a:latin typeface="Tw Cen MT" panose="020B0602020104020603" pitchFamily="34" charset="0"/>
              <a:ea typeface="Twinkl" pitchFamily="2" charset="0"/>
              <a:cs typeface="Twinkl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52922" y="1358585"/>
            <a:ext cx="3373680" cy="368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44537" y="4160505"/>
            <a:ext cx="6496492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171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D’fhill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Cortés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ar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Tenochtitlán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sa bhliain 1521 agus arm </a:t>
            </a:r>
            <a:b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</a:b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i bhfad níos mó ina theannta. Ghabh sé an chathair agus scrios sé </a:t>
            </a:r>
            <a:r>
              <a:rPr lang="ga-IE" sz="2200" dirty="0" smtClean="0">
                <a:latin typeface="Tw Cen MT" panose="020B0602020104020603" pitchFamily="34" charset="0"/>
              </a:rPr>
              <a:t>í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. Maraíodh na mílte Astacach. Thóg na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Spáinnigh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cathair nua, Cathair Mheicsiceo, ar an láthair. </a:t>
            </a:r>
            <a:endParaRPr lang="ga-IE" altLang="en-US" sz="2200" dirty="0">
              <a:solidFill>
                <a:schemeClr val="tx1"/>
              </a:solidFill>
              <a:latin typeface="Tw Cen MT" panose="020B0602020104020603" pitchFamily="34" charset="0"/>
              <a:ea typeface="Twinkl" pitchFamily="2" charset="0"/>
              <a:cs typeface="Twinkl" pitchFamily="2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01105" y="5705782"/>
            <a:ext cx="9027887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171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Taobh istigh de dhá bhliain, bhí Impireacht na </a:t>
            </a:r>
            <a:r>
              <a:rPr lang="ga-IE" altLang="en-US" sz="2200" dirty="0" err="1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nAstacach</a:t>
            </a: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cloíte ag </a:t>
            </a:r>
            <a:r>
              <a:rPr lang="ga-IE" altLang="en-US" sz="2200" dirty="0" err="1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Cortés</a:t>
            </a: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agus sibhialtacht ársa scriosta 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aige</a:t>
            </a:r>
            <a:r>
              <a:rPr lang="en-US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.</a:t>
            </a:r>
            <a:endParaRPr lang="ga-IE" altLang="en-US" sz="2200" dirty="0">
              <a:solidFill>
                <a:schemeClr val="tx1"/>
              </a:solidFill>
              <a:latin typeface="Tw Cen MT" panose="020B0602020104020603" pitchFamily="34" charset="0"/>
              <a:ea typeface="Twinkl" pitchFamily="2" charset="0"/>
              <a:cs typeface="Twinkl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334126" y="576000"/>
            <a:ext cx="7543799" cy="660400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200" b="1" dirty="0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Deireadh le </a:t>
            </a:r>
            <a:r>
              <a:rPr lang="ga-IE" altLang="en-US" sz="3200" b="1" dirty="0" err="1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hImpireacht</a:t>
            </a:r>
            <a:r>
              <a:rPr lang="ga-IE" altLang="en-US" sz="3200" b="1" dirty="0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 na </a:t>
            </a:r>
            <a:r>
              <a:rPr lang="ga-IE" altLang="en-US" sz="3200" b="1" dirty="0" err="1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nAstacach</a:t>
            </a:r>
            <a:endParaRPr lang="ga-IE" altLang="en-US" sz="3200" b="1" dirty="0">
              <a:latin typeface="Cambria" panose="02040503050406030204" pitchFamily="18" charset="0"/>
              <a:ea typeface="Twinkl" pitchFamily="2" charset="0"/>
              <a:cs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0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>
            <a:spLocks noChangeAspect="1"/>
          </p:cNvSpPr>
          <p:nvPr/>
        </p:nvSpPr>
        <p:spPr>
          <a:xfrm>
            <a:off x="485627" y="276524"/>
            <a:ext cx="11220746" cy="6300000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012838"/>
              </p:ext>
            </p:extLst>
          </p:nvPr>
        </p:nvGraphicFramePr>
        <p:xfrm>
          <a:off x="1168400" y="1014017"/>
          <a:ext cx="10007601" cy="5094290"/>
        </p:xfrm>
        <a:graphic>
          <a:graphicData uri="http://schemas.openxmlformats.org/drawingml/2006/table">
            <a:tbl>
              <a:tblPr/>
              <a:tblGrid>
                <a:gridCol w="7061200"/>
                <a:gridCol w="1206500"/>
                <a:gridCol w="1739901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altLang="en-US" sz="2200" noProof="0" dirty="0" smtClean="0">
                          <a:solidFill>
                            <a:sysClr val="windowText" lastClr="000000"/>
                          </a:solidFill>
                          <a:latin typeface="Tw Cen MT" panose="020B0602020104020603" pitchFamily="34" charset="0"/>
                          <a:ea typeface="Twinkl" pitchFamily="2" charset="0"/>
                          <a:cs typeface="Twinkl" pitchFamily="2" charset="0"/>
                        </a:rPr>
                        <a:t>Bhunaigh na</a:t>
                      </a:r>
                      <a:r>
                        <a:rPr lang="ga-IE" altLang="en-US" sz="2200" baseline="0" noProof="0" dirty="0" smtClean="0">
                          <a:solidFill>
                            <a:sysClr val="windowText" lastClr="000000"/>
                          </a:solidFill>
                          <a:latin typeface="Tw Cen MT" panose="020B0602020104020603" pitchFamily="34" charset="0"/>
                          <a:ea typeface="Twinkl" pitchFamily="2" charset="0"/>
                          <a:cs typeface="Twinkl" pitchFamily="2" charset="0"/>
                        </a:rPr>
                        <a:t> </a:t>
                      </a:r>
                      <a:r>
                        <a:rPr lang="ga-IE" altLang="en-US" sz="2200" baseline="0" noProof="0" dirty="0" err="1" smtClean="0">
                          <a:solidFill>
                            <a:sysClr val="windowText" lastClr="000000"/>
                          </a:solidFill>
                          <a:latin typeface="Tw Cen MT" panose="020B0602020104020603" pitchFamily="34" charset="0"/>
                          <a:ea typeface="Twinkl" pitchFamily="2" charset="0"/>
                          <a:cs typeface="Twinkl" pitchFamily="2" charset="0"/>
                        </a:rPr>
                        <a:t>hAstacaigh</a:t>
                      </a:r>
                      <a:r>
                        <a:rPr lang="ga-IE" altLang="en-US" sz="2200" noProof="0" dirty="0" smtClean="0">
                          <a:solidFill>
                            <a:sysClr val="windowText" lastClr="000000"/>
                          </a:solidFill>
                          <a:latin typeface="Tw Cen MT" panose="020B0602020104020603" pitchFamily="34" charset="0"/>
                          <a:ea typeface="Twinkl" pitchFamily="2" charset="0"/>
                          <a:cs typeface="Twinkl" pitchFamily="2" charset="0"/>
                        </a:rPr>
                        <a:t> impireacht i lár agus i ndeisceart</a:t>
                      </a:r>
                      <a:r>
                        <a:rPr lang="ga-IE" altLang="en-US" sz="2200" baseline="0" noProof="0" dirty="0" smtClean="0">
                          <a:solidFill>
                            <a:sysClr val="windowText" lastClr="000000"/>
                          </a:solidFill>
                          <a:latin typeface="Tw Cen MT" panose="020B0602020104020603" pitchFamily="34" charset="0"/>
                          <a:ea typeface="Twinkl" pitchFamily="2" charset="0"/>
                          <a:cs typeface="Twinkl" pitchFamily="2" charset="0"/>
                        </a:rPr>
                        <a:t> Mheicsiceo </a:t>
                      </a:r>
                      <a:r>
                        <a:rPr lang="ga-IE" altLang="en-US" sz="2200" noProof="0" dirty="0" smtClean="0">
                          <a:solidFill>
                            <a:sysClr val="windowText" lastClr="000000"/>
                          </a:solidFill>
                          <a:latin typeface="Tw Cen MT" panose="020B0602020104020603" pitchFamily="34" charset="0"/>
                          <a:ea typeface="Twinkl" pitchFamily="2" charset="0"/>
                          <a:cs typeface="Twinkl" pitchFamily="2" charset="0"/>
                        </a:rPr>
                        <a:t>thart faoin mbliain AD</a:t>
                      </a:r>
                      <a:r>
                        <a:rPr lang="en-US" altLang="en-US" sz="2200" noProof="0" dirty="0" smtClean="0">
                          <a:solidFill>
                            <a:sysClr val="windowText" lastClr="000000"/>
                          </a:solidFill>
                          <a:latin typeface="Tw Cen MT" panose="020B0602020104020603" pitchFamily="34" charset="0"/>
                          <a:ea typeface="Twinkl" pitchFamily="2" charset="0"/>
                          <a:cs typeface="Twinkl" pitchFamily="2" charset="0"/>
                        </a:rPr>
                        <a:t> </a:t>
                      </a:r>
                      <a:r>
                        <a:rPr lang="ga-IE" altLang="en-US" sz="2200" noProof="0" dirty="0" smtClean="0">
                          <a:solidFill>
                            <a:sysClr val="windowText" lastClr="000000"/>
                          </a:solidFill>
                          <a:latin typeface="Tw Cen MT" panose="020B0602020104020603" pitchFamily="34" charset="0"/>
                          <a:ea typeface="Twinkl" pitchFamily="2" charset="0"/>
                          <a:cs typeface="Twinkl" pitchFamily="2" charset="0"/>
                        </a:rPr>
                        <a:t>345. 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altLang="en-US" sz="2200" noProof="0" dirty="0" smtClean="0">
                          <a:solidFill>
                            <a:sysClr val="windowText" lastClr="000000"/>
                          </a:solidFill>
                          <a:latin typeface="Tw Cen MT" panose="020B0602020104020603" pitchFamily="34" charset="0"/>
                          <a:ea typeface="Twinkl" pitchFamily="2" charset="0"/>
                          <a:cs typeface="Twinkl" pitchFamily="2" charset="0"/>
                        </a:rPr>
                        <a:t>Taiscéalaí </a:t>
                      </a:r>
                      <a:r>
                        <a:rPr lang="ga-IE" altLang="en-US" sz="2200" b="0" noProof="0" dirty="0" smtClean="0">
                          <a:solidFill>
                            <a:sysClr val="windowText" lastClr="000000"/>
                          </a:solidFill>
                          <a:latin typeface="Tw Cen MT" panose="020B0602020104020603" pitchFamily="34" charset="0"/>
                          <a:ea typeface="Twinkl" pitchFamily="2" charset="0"/>
                          <a:cs typeface="Twinkl" pitchFamily="2" charset="0"/>
                        </a:rPr>
                        <a:t>ón </a:t>
                      </a:r>
                      <a:r>
                        <a:rPr lang="ga-IE" altLang="en-US" sz="2200" b="0" noProof="0" dirty="0" err="1" smtClean="0">
                          <a:solidFill>
                            <a:sysClr val="windowText" lastClr="000000"/>
                          </a:solidFill>
                          <a:latin typeface="Tw Cen MT" panose="020B0602020104020603" pitchFamily="34" charset="0"/>
                          <a:ea typeface="Twinkl" pitchFamily="2" charset="0"/>
                          <a:cs typeface="Twinkl" pitchFamily="2" charset="0"/>
                        </a:rPr>
                        <a:t>bPortaingéil</a:t>
                      </a:r>
                      <a:r>
                        <a:rPr lang="ga-IE" altLang="en-US" sz="2200" b="0" noProof="0" dirty="0" smtClean="0">
                          <a:solidFill>
                            <a:sysClr val="windowText" lastClr="000000"/>
                          </a:solidFill>
                          <a:latin typeface="Tw Cen MT" panose="020B0602020104020603" pitchFamily="34" charset="0"/>
                          <a:ea typeface="Twinkl" pitchFamily="2" charset="0"/>
                          <a:cs typeface="Twinkl" pitchFamily="2" charset="0"/>
                        </a:rPr>
                        <a:t> ba ea </a:t>
                      </a:r>
                      <a:r>
                        <a:rPr lang="ga-IE" altLang="en-US" sz="2200" b="0" noProof="0" dirty="0" err="1" smtClean="0">
                          <a:solidFill>
                            <a:sysClr val="windowText" lastClr="000000"/>
                          </a:solidFill>
                          <a:latin typeface="Tw Cen MT" panose="020B0602020104020603" pitchFamily="34" charset="0"/>
                          <a:ea typeface="Twinkl" pitchFamily="2" charset="0"/>
                          <a:cs typeface="Twinkl" pitchFamily="2" charset="0"/>
                        </a:rPr>
                        <a:t>Hernán</a:t>
                      </a:r>
                      <a:r>
                        <a:rPr lang="ga-IE" altLang="en-US" sz="2200" b="0" noProof="0" dirty="0" smtClean="0">
                          <a:solidFill>
                            <a:sysClr val="windowText" lastClr="000000"/>
                          </a:solidFill>
                          <a:latin typeface="Tw Cen MT" panose="020B0602020104020603" pitchFamily="34" charset="0"/>
                          <a:ea typeface="Twinkl" pitchFamily="2" charset="0"/>
                          <a:cs typeface="Twinkl" pitchFamily="2" charset="0"/>
                        </a:rPr>
                        <a:t> </a:t>
                      </a:r>
                      <a:r>
                        <a:rPr lang="ga-IE" altLang="en-US" sz="2200" b="0" noProof="0" dirty="0" err="1" smtClean="0">
                          <a:solidFill>
                            <a:sysClr val="windowText" lastClr="000000"/>
                          </a:solidFill>
                          <a:latin typeface="Tw Cen MT" panose="020B0602020104020603" pitchFamily="34" charset="0"/>
                          <a:ea typeface="Twinkl" pitchFamily="2" charset="0"/>
                          <a:cs typeface="Twinkl" pitchFamily="2" charset="0"/>
                        </a:rPr>
                        <a:t>Cortés</a:t>
                      </a:r>
                      <a:r>
                        <a:rPr lang="ga-IE" altLang="en-US" sz="2200" b="0" noProof="0" dirty="0" smtClean="0">
                          <a:solidFill>
                            <a:sysClr val="windowText" lastClr="000000"/>
                          </a:solidFill>
                          <a:latin typeface="Tw Cen MT" panose="020B0602020104020603" pitchFamily="34" charset="0"/>
                          <a:ea typeface="Twinkl" pitchFamily="2" charset="0"/>
                          <a:cs typeface="Twinkl" pitchFamily="2" charset="0"/>
                        </a:rPr>
                        <a:t>. 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Chreid na </a:t>
                      </a:r>
                      <a:r>
                        <a:rPr kumimoji="0" lang="ga-IE" sz="2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hAstacaigh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in 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aon dia amháin.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Tógadh Cathair Mheicsiceo ar fhothraigh </a:t>
                      </a:r>
                      <a:r>
                        <a:rPr lang="ga-IE" altLang="en-US" sz="2200" b="0" noProof="0" dirty="0" err="1" smtClean="0">
                          <a:solidFill>
                            <a:sysClr val="windowText" lastClr="000000"/>
                          </a:solidFill>
                          <a:latin typeface="Tw Cen MT" panose="020B0602020104020603" pitchFamily="34" charset="0"/>
                          <a:ea typeface="Twinkl" pitchFamily="2" charset="0"/>
                          <a:cs typeface="Twinkl" pitchFamily="2" charset="0"/>
                        </a:rPr>
                        <a:t>Tenochtitlán</a:t>
                      </a:r>
                      <a:r>
                        <a:rPr lang="ga-IE" altLang="en-US" sz="2200" b="0" noProof="0" dirty="0" smtClean="0">
                          <a:solidFill>
                            <a:sysClr val="windowText" lastClr="000000"/>
                          </a:solidFill>
                          <a:latin typeface="Tw Cen MT" panose="020B0602020104020603" pitchFamily="34" charset="0"/>
                          <a:ea typeface="Twinkl" pitchFamily="2" charset="0"/>
                          <a:cs typeface="Twinkl" pitchFamily="2" charset="0"/>
                        </a:rPr>
                        <a:t>. 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52975" algn="l"/>
                        </a:tabLst>
                      </a:pPr>
                      <a:r>
                        <a:rPr lang="ga-IE" altLang="en-US" sz="2200" noProof="0" dirty="0" smtClean="0">
                          <a:solidFill>
                            <a:sysClr val="windowText" lastClr="000000"/>
                          </a:solidFill>
                          <a:latin typeface="Tw Cen MT" panose="020B0602020104020603" pitchFamily="34" charset="0"/>
                          <a:ea typeface="Twinkl" pitchFamily="2" charset="0"/>
                          <a:cs typeface="Twinkl" pitchFamily="2" charset="0"/>
                        </a:rPr>
                        <a:t>D’ofráladh sagairt na </a:t>
                      </a:r>
                      <a:r>
                        <a:rPr lang="ga-IE" altLang="en-US" sz="2200" noProof="0" dirty="0" err="1" smtClean="0">
                          <a:solidFill>
                            <a:sysClr val="windowText" lastClr="000000"/>
                          </a:solidFill>
                          <a:latin typeface="Tw Cen MT" panose="020B0602020104020603" pitchFamily="34" charset="0"/>
                          <a:ea typeface="Twinkl" pitchFamily="2" charset="0"/>
                          <a:cs typeface="Twinkl" pitchFamily="2" charset="0"/>
                        </a:rPr>
                        <a:t>nAstacach</a:t>
                      </a:r>
                      <a:r>
                        <a:rPr lang="ga-IE" altLang="en-US" sz="2200" noProof="0" dirty="0" smtClean="0">
                          <a:solidFill>
                            <a:sysClr val="windowText" lastClr="000000"/>
                          </a:solidFill>
                          <a:latin typeface="Tw Cen MT" panose="020B0602020104020603" pitchFamily="34" charset="0"/>
                          <a:ea typeface="Twinkl" pitchFamily="2" charset="0"/>
                          <a:cs typeface="Twinkl" pitchFamily="2" charset="0"/>
                        </a:rPr>
                        <a:t> </a:t>
                      </a:r>
                      <a:r>
                        <a:rPr lang="ga-IE" altLang="en-US" sz="2200" noProof="0" dirty="0" err="1" smtClean="0">
                          <a:solidFill>
                            <a:sysClr val="windowText" lastClr="000000"/>
                          </a:solidFill>
                          <a:latin typeface="Tw Cen MT" panose="020B0602020104020603" pitchFamily="34" charset="0"/>
                          <a:ea typeface="Twinkl" pitchFamily="2" charset="0"/>
                          <a:cs typeface="Twinkl" pitchFamily="2" charset="0"/>
                        </a:rPr>
                        <a:t>íobairtí</a:t>
                      </a:r>
                      <a:r>
                        <a:rPr lang="ga-IE" altLang="en-US" sz="2200" noProof="0" dirty="0" smtClean="0">
                          <a:solidFill>
                            <a:sysClr val="windowText" lastClr="000000"/>
                          </a:solidFill>
                          <a:latin typeface="Tw Cen MT" panose="020B0602020104020603" pitchFamily="34" charset="0"/>
                          <a:ea typeface="Twinkl" pitchFamily="2" charset="0"/>
                          <a:cs typeface="Twinkl" pitchFamily="2" charset="0"/>
                        </a:rPr>
                        <a:t> beo do na déithe. </a:t>
                      </a:r>
                      <a:endParaRPr kumimoji="0" lang="ga-IE" sz="2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200" noProof="0" dirty="0" smtClean="0">
                          <a:solidFill>
                            <a:sysClr val="windowText" lastClr="000000"/>
                          </a:solidFill>
                          <a:latin typeface="Tw Cen MT" panose="020B0602020104020603" pitchFamily="34" charset="0"/>
                        </a:rPr>
                        <a:t>B’éigean do na pobail a bhí curtha faoi chois ag </a:t>
                      </a:r>
                      <a:r>
                        <a:rPr lang="en-US" sz="2200" noProof="0" dirty="0" smtClean="0">
                          <a:solidFill>
                            <a:sysClr val="windowText" lastClr="000000"/>
                          </a:solidFill>
                          <a:latin typeface="Tw Cen MT" panose="020B0602020104020603" pitchFamily="34" charset="0"/>
                        </a:rPr>
                        <a:t/>
                      </a:r>
                      <a:br>
                        <a:rPr lang="en-US" sz="2200" noProof="0" dirty="0" smtClean="0">
                          <a:solidFill>
                            <a:sysClr val="windowText" lastClr="000000"/>
                          </a:solidFill>
                          <a:latin typeface="Tw Cen MT" panose="020B0602020104020603" pitchFamily="34" charset="0"/>
                        </a:rPr>
                      </a:br>
                      <a:r>
                        <a:rPr lang="ga-IE" sz="2200" noProof="0" dirty="0" smtClean="0">
                          <a:solidFill>
                            <a:sysClr val="windowText" lastClr="000000"/>
                          </a:solidFill>
                          <a:latin typeface="Tw Cen MT" panose="020B0602020104020603" pitchFamily="34" charset="0"/>
                        </a:rPr>
                        <a:t>na </a:t>
                      </a:r>
                      <a:r>
                        <a:rPr lang="ga-IE" sz="2200" noProof="0" dirty="0" err="1" smtClean="0">
                          <a:solidFill>
                            <a:sysClr val="windowText" lastClr="000000"/>
                          </a:solidFill>
                          <a:latin typeface="Tw Cen MT" panose="020B0602020104020603" pitchFamily="34" charset="0"/>
                        </a:rPr>
                        <a:t>hAstacaigh</a:t>
                      </a:r>
                      <a:r>
                        <a:rPr lang="ga-IE" sz="2200" noProof="0" dirty="0" smtClean="0">
                          <a:solidFill>
                            <a:sysClr val="windowText" lastClr="000000"/>
                          </a:solidFill>
                          <a:latin typeface="Tw Cen MT" panose="020B0602020104020603" pitchFamily="34" charset="0"/>
                        </a:rPr>
                        <a:t> cáin a íoc leo.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Ba é </a:t>
                      </a:r>
                      <a:r>
                        <a:rPr kumimoji="0" lang="ga-IE" sz="2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Tlaloc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 dia na gréine i gcultúr na </a:t>
                      </a:r>
                      <a:r>
                        <a:rPr kumimoji="0" lang="ga-IE" sz="22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nAstacach</a:t>
                      </a:r>
                      <a:r>
                        <a:rPr kumimoji="0" lang="ga-IE" sz="2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" name="Title 13"/>
          <p:cNvSpPr>
            <a:spLocks/>
          </p:cNvSpPr>
          <p:nvPr/>
        </p:nvSpPr>
        <p:spPr bwMode="auto">
          <a:xfrm>
            <a:off x="4357687" y="432000"/>
            <a:ext cx="34766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3200" dirty="0">
                <a:latin typeface="Berlin Sans FB" panose="020E0602020502020306" pitchFamily="34" charset="0"/>
              </a:rPr>
              <a:t>Fíor nó Bréagach?</a:t>
            </a:r>
          </a:p>
        </p:txBody>
      </p:sp>
      <p:pic>
        <p:nvPicPr>
          <p:cNvPr id="22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44000" y="1800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44000" y="2448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44000" y="3060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04000" y="3636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04000" y="4248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04000" y="4932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44000" y="5580000"/>
            <a:ext cx="51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489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>
            <a:spLocks noChangeAspect="1"/>
          </p:cNvSpPr>
          <p:nvPr/>
        </p:nvSpPr>
        <p:spPr>
          <a:xfrm>
            <a:off x="485627" y="276524"/>
            <a:ext cx="11220746" cy="6300000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30404" y="1872252"/>
            <a:ext cx="1049799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171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Cliceáil ar </a:t>
            </a:r>
            <a:r>
              <a:rPr lang="en-US" sz="2800" dirty="0" smtClean="0">
                <a:latin typeface="Tw Cen MT" panose="020B0602020104020603" pitchFamily="34" charset="0"/>
              </a:rPr>
              <a:t>an </a:t>
            </a:r>
            <a:r>
              <a:rPr lang="en-US" sz="2800" dirty="0" err="1" smtClean="0">
                <a:latin typeface="Tw Cen MT" panose="020B0602020104020603" pitchFamily="34" charset="0"/>
              </a:rPr>
              <a:t>nasc</a:t>
            </a:r>
            <a:r>
              <a:rPr lang="ga-IE" sz="2800" dirty="0" smtClean="0">
                <a:latin typeface="Tw Cen MT" panose="020B0602020104020603" pitchFamily="34" charset="0"/>
              </a:rPr>
              <a:t> thíos chun féachaint ar fhíseán faoi na </a:t>
            </a:r>
            <a:r>
              <a:rPr lang="ga-IE" sz="2800" dirty="0" err="1" smtClean="0">
                <a:latin typeface="Tw Cen MT" panose="020B0602020104020603" pitchFamily="34" charset="0"/>
              </a:rPr>
              <a:t>hAstacaigh</a:t>
            </a:r>
            <a:r>
              <a:rPr lang="ga-IE" sz="2800" dirty="0" smtClean="0">
                <a:latin typeface="Tw Cen MT" panose="020B0602020104020603" pitchFamily="34" charset="0"/>
              </a:rPr>
              <a:t>:</a:t>
            </a:r>
          </a:p>
          <a:p>
            <a:r>
              <a:rPr lang="ga-IE" sz="2800" u="sng" dirty="0" smtClean="0">
                <a:latin typeface="Tw Cen MT" panose="020B0602020104020603" pitchFamily="34" charset="0"/>
                <a:hlinkClick r:id="rId3"/>
              </a:rPr>
              <a:t>www.youtube.com/watch?v=i3kWJfkqT0g</a:t>
            </a:r>
            <a:endParaRPr lang="ga-IE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9079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ounded Rectangle 49"/>
          <p:cNvSpPr>
            <a:spLocks noChangeAspect="1"/>
          </p:cNvSpPr>
          <p:nvPr/>
        </p:nvSpPr>
        <p:spPr>
          <a:xfrm>
            <a:off x="485627" y="288556"/>
            <a:ext cx="11220746" cy="6300000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6686" y="634999"/>
            <a:ext cx="5743162" cy="742849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200" b="1" dirty="0" err="1" smtClean="0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Cérbh</a:t>
            </a:r>
            <a:r>
              <a:rPr lang="ga-IE" altLang="en-US" sz="3200" b="1" dirty="0" smtClean="0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 iad na </a:t>
            </a:r>
            <a:r>
              <a:rPr lang="ga-IE" altLang="en-US" sz="3200" b="1" dirty="0" err="1" smtClean="0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hAstacaigh</a:t>
            </a:r>
            <a:r>
              <a:rPr lang="ga-IE" altLang="en-US" sz="3200" b="1" dirty="0" smtClean="0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?</a:t>
            </a:r>
            <a:endParaRPr lang="ga-IE" altLang="en-US" sz="3200" b="1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89839" y="2364695"/>
            <a:ext cx="4996357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41719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Treibh ba ea na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hAstacaigh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a tháinig </a:t>
            </a:r>
            <a:r>
              <a:rPr lang="en-US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/>
            </a:r>
            <a:br>
              <a:rPr lang="en-US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</a:b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ó thuaisceart Mheicsiceo agus a lonnaigh </a:t>
            </a:r>
            <a:r>
              <a:rPr lang="en-US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/>
            </a:r>
            <a:br>
              <a:rPr lang="en-US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</a:b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i lár Mheicsiceo sa 13ú haois. Sa 15ú haois d’éirigh leo impireacht a bhunú san áit </a:t>
            </a:r>
            <a:r>
              <a:rPr lang="en-US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/>
            </a:r>
            <a:br>
              <a:rPr lang="en-US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</a:b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a bhfuil lár agus deisceart Mheicsiceo </a:t>
            </a:r>
            <a:r>
              <a:rPr lang="en-US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/>
            </a:r>
            <a:br>
              <a:rPr lang="en-US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</a:b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sa lá atá inniu ann.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2010" y="1377848"/>
            <a:ext cx="4255676" cy="4717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H="1">
            <a:off x="7992005" y="3429001"/>
            <a:ext cx="123295" cy="69849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64120" y="4065188"/>
            <a:ext cx="145577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ga-IE" dirty="0" smtClean="0">
                <a:latin typeface="Tw Cen MT" panose="020B0602020104020603" pitchFamily="34" charset="0"/>
              </a:rPr>
              <a:t>Impireacht </a:t>
            </a:r>
            <a:r>
              <a:rPr lang="en-US" dirty="0" smtClean="0">
                <a:latin typeface="Tw Cen MT" panose="020B0602020104020603" pitchFamily="34" charset="0"/>
              </a:rPr>
              <a:t/>
            </a:r>
            <a:br>
              <a:rPr lang="en-US" dirty="0" smtClean="0">
                <a:latin typeface="Tw Cen MT" panose="020B0602020104020603" pitchFamily="34" charset="0"/>
              </a:rPr>
            </a:br>
            <a:r>
              <a:rPr lang="ga-IE" dirty="0" smtClean="0">
                <a:latin typeface="Tw Cen MT" panose="020B0602020104020603" pitchFamily="34" charset="0"/>
              </a:rPr>
              <a:t>na </a:t>
            </a:r>
            <a:r>
              <a:rPr lang="ga-IE" dirty="0" err="1" smtClean="0">
                <a:latin typeface="Tw Cen MT" panose="020B0602020104020603" pitchFamily="34" charset="0"/>
              </a:rPr>
              <a:t>nAstacach</a:t>
            </a:r>
            <a:endParaRPr lang="ga-IE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8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hici\Desktop\Clúdach Donn_Azte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>
            <a:spLocks noChangeAspect="1"/>
          </p:cNvSpPr>
          <p:nvPr/>
        </p:nvSpPr>
        <p:spPr>
          <a:xfrm>
            <a:off x="485627" y="276524"/>
            <a:ext cx="11220746" cy="6300000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867529" y="518372"/>
            <a:ext cx="1045694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w Cen MT" panose="020B0602020104020603" pitchFamily="34" charset="0"/>
              </a:rPr>
              <a:t>Ealaín</a:t>
            </a:r>
            <a:r>
              <a:rPr lang="en-US" sz="2000" b="1" dirty="0" smtClean="0">
                <a:latin typeface="Tw Cen MT" panose="020B0602020104020603" pitchFamily="34" charset="0"/>
              </a:rPr>
              <a:t>: </a:t>
            </a:r>
            <a:r>
              <a:rPr lang="en-US" sz="2000" dirty="0">
                <a:latin typeface="Tw Cen MT" panose="020B0602020104020603" pitchFamily="34" charset="0"/>
              </a:rPr>
              <a:t>Christine Warner</a:t>
            </a:r>
          </a:p>
          <a:p>
            <a:r>
              <a:rPr lang="ga-IE" sz="2000" b="1" dirty="0" smtClean="0">
                <a:latin typeface="Tw Cen MT" panose="020B0602020104020603" pitchFamily="34" charset="0"/>
              </a:rPr>
              <a:t>Íomhánna</a:t>
            </a:r>
            <a:r>
              <a:rPr lang="en-US" sz="2000" b="1" dirty="0" smtClean="0">
                <a:latin typeface="Tw Cen MT" panose="020B0602020104020603" pitchFamily="34" charset="0"/>
              </a:rPr>
              <a:t> </a:t>
            </a:r>
            <a:r>
              <a:rPr lang="en-US" sz="2000" b="1" dirty="0" err="1" smtClean="0">
                <a:latin typeface="Tw Cen MT" panose="020B0602020104020603" pitchFamily="34" charset="0"/>
              </a:rPr>
              <a:t>eile</a:t>
            </a:r>
            <a:r>
              <a:rPr lang="ga-IE" sz="2000" b="1" dirty="0" smtClean="0">
                <a:latin typeface="Tw Cen MT" panose="020B0602020104020603" pitchFamily="34" charset="0"/>
              </a:rPr>
              <a:t>:</a:t>
            </a:r>
            <a:r>
              <a:rPr lang="en-IE" sz="2000" b="1" dirty="0" smtClean="0">
                <a:latin typeface="Tw Cen MT" panose="020B0602020104020603" pitchFamily="34" charset="0"/>
              </a:rPr>
              <a:t> </a:t>
            </a:r>
            <a:r>
              <a:rPr lang="ga-IE" sz="2000" dirty="0" err="1" smtClean="0">
                <a:latin typeface="Tw Cen MT" panose="020B0602020104020603" pitchFamily="34" charset="0"/>
              </a:rPr>
              <a:t>Shutterstock</a:t>
            </a:r>
            <a:endParaRPr lang="en-US" sz="2000" dirty="0" smtClean="0">
              <a:latin typeface="Tw Cen MT" panose="020B0602020104020603" pitchFamily="34" charset="0"/>
            </a:endParaRPr>
          </a:p>
          <a:p>
            <a:r>
              <a:rPr lang="en-US" sz="2000" b="1" dirty="0" err="1" smtClean="0">
                <a:latin typeface="Tw Cen MT" panose="020B0602020104020603" pitchFamily="34" charset="0"/>
              </a:rPr>
              <a:t>Tagairtí</a:t>
            </a:r>
            <a:r>
              <a:rPr lang="en-US" sz="2000" b="1" dirty="0" smtClean="0">
                <a:latin typeface="Tw Cen MT" panose="020B0602020104020603" pitchFamily="34" charset="0"/>
              </a:rPr>
              <a:t>:</a:t>
            </a:r>
            <a:r>
              <a:rPr lang="en-US" sz="2000" dirty="0" smtClean="0">
                <a:latin typeface="Tw Cen MT" panose="020B0602020104020603" pitchFamily="34" charset="0"/>
              </a:rPr>
              <a:t> MEXICO </a:t>
            </a:r>
            <a:r>
              <a:rPr lang="en-US" sz="2000" dirty="0">
                <a:latin typeface="Tw Cen MT" panose="020B0602020104020603" pitchFamily="34" charset="0"/>
              </a:rPr>
              <a:t>CITY,MEXICO - DECEMBER 28,2016 : The ruins of the </a:t>
            </a:r>
            <a:r>
              <a:rPr lang="en-US" sz="2000" dirty="0" err="1">
                <a:latin typeface="Tw Cen MT" panose="020B0602020104020603" pitchFamily="34" charset="0"/>
              </a:rPr>
              <a:t>Templo</a:t>
            </a:r>
            <a:r>
              <a:rPr lang="en-US" sz="2000" dirty="0">
                <a:latin typeface="Tw Cen MT" panose="020B0602020104020603" pitchFamily="34" charset="0"/>
              </a:rPr>
              <a:t> Mayor, one of the main temples of the Aztecs in their capital of Tenochtitlan, which is now Mexico </a:t>
            </a:r>
            <a:r>
              <a:rPr lang="en-US" sz="2000" dirty="0" smtClean="0">
                <a:latin typeface="Tw Cen MT" panose="020B0602020104020603" pitchFamily="34" charset="0"/>
              </a:rPr>
              <a:t>City</a:t>
            </a:r>
            <a:r>
              <a:rPr lang="en-US" sz="2000" dirty="0">
                <a:latin typeface="Tw Cen MT" panose="020B0602020104020603" pitchFamily="34" charset="0"/>
              </a:rPr>
              <a:t>. Kamira / </a:t>
            </a:r>
            <a:r>
              <a:rPr lang="en-US" sz="2000" dirty="0" smtClean="0">
                <a:latin typeface="Tw Cen MT" panose="020B0602020104020603" pitchFamily="34" charset="0"/>
              </a:rPr>
              <a:t>Shutterstock.com</a:t>
            </a:r>
          </a:p>
          <a:p>
            <a:r>
              <a:rPr lang="en-US" sz="2000" dirty="0">
                <a:latin typeface="Tw Cen MT" panose="020B0602020104020603" pitchFamily="34" charset="0"/>
              </a:rPr>
              <a:t>Mexico City, D.F, Mexico - January 2013: The Codex </a:t>
            </a:r>
            <a:r>
              <a:rPr lang="en-US" sz="2000" dirty="0" err="1">
                <a:latin typeface="Tw Cen MT" panose="020B0602020104020603" pitchFamily="34" charset="0"/>
              </a:rPr>
              <a:t>Borbonicus</a:t>
            </a:r>
            <a:r>
              <a:rPr lang="en-US" sz="2000" dirty="0">
                <a:latin typeface="Tw Cen MT" panose="020B0602020104020603" pitchFamily="34" charset="0"/>
              </a:rPr>
              <a:t>, an ancient </a:t>
            </a:r>
            <a:r>
              <a:rPr lang="en-US" sz="2000" dirty="0" err="1">
                <a:latin typeface="Tw Cen MT" panose="020B0602020104020603" pitchFamily="34" charset="0"/>
              </a:rPr>
              <a:t>codice</a:t>
            </a:r>
            <a:r>
              <a:rPr lang="en-US" sz="2000" dirty="0">
                <a:latin typeface="Tw Cen MT" panose="020B0602020104020603" pitchFamily="34" charset="0"/>
              </a:rPr>
              <a:t> written by Aztec priests, showing glyphs, deities, sacred calendars and rituals at the Nat. Museum of Anthropology. Fabio </a:t>
            </a:r>
            <a:r>
              <a:rPr lang="en-US" sz="2000" dirty="0" err="1">
                <a:latin typeface="Tw Cen MT" panose="020B0602020104020603" pitchFamily="34" charset="0"/>
              </a:rPr>
              <a:t>Imhoff</a:t>
            </a:r>
            <a:r>
              <a:rPr lang="en-US" sz="2000" dirty="0">
                <a:latin typeface="Tw Cen MT" panose="020B0602020104020603" pitchFamily="34" charset="0"/>
              </a:rPr>
              <a:t> / </a:t>
            </a:r>
            <a:r>
              <a:rPr lang="en-US" sz="2000" dirty="0" smtClean="0">
                <a:latin typeface="Tw Cen MT" panose="020B0602020104020603" pitchFamily="34" charset="0"/>
              </a:rPr>
              <a:t>Shutterstock.com</a:t>
            </a:r>
            <a:endParaRPr lang="en-IE" sz="2000" dirty="0" smtClean="0">
              <a:latin typeface="Tw Cen MT" panose="020B0602020104020603" pitchFamily="34" charset="0"/>
            </a:endParaRPr>
          </a:p>
          <a:p>
            <a:r>
              <a:rPr lang="en-US" sz="2000" dirty="0">
                <a:latin typeface="Tw Cen MT" panose="020B0602020104020603" pitchFamily="34" charset="0"/>
              </a:rPr>
              <a:t>MEXICO CITY-DECEMBER 27,2016 : The Aztec Calendar or Stone of the Sun at the National Museum of Anthropology in Mexico </a:t>
            </a:r>
            <a:r>
              <a:rPr lang="en-US" sz="2000" dirty="0" smtClean="0">
                <a:latin typeface="Tw Cen MT" panose="020B0602020104020603" pitchFamily="34" charset="0"/>
              </a:rPr>
              <a:t>City</a:t>
            </a:r>
            <a:r>
              <a:rPr lang="en-US" sz="2000" dirty="0">
                <a:latin typeface="Tw Cen MT" panose="020B0602020104020603" pitchFamily="34" charset="0"/>
              </a:rPr>
              <a:t>. Kamira / Shutterstock.com</a:t>
            </a:r>
          </a:p>
          <a:p>
            <a:endParaRPr lang="en-IE" sz="2000" dirty="0" smtClean="0">
              <a:latin typeface="Tw Cen MT" panose="020B0602020104020603" pitchFamily="34" charset="0"/>
            </a:endParaRPr>
          </a:p>
          <a:p>
            <a:r>
              <a:rPr lang="ga-IE" sz="2000" dirty="0" smtClean="0">
                <a:latin typeface="Tw Cen MT" panose="020B0602020104020603" pitchFamily="34" charset="0"/>
              </a:rPr>
              <a:t>Rinneadh </a:t>
            </a:r>
            <a:r>
              <a:rPr lang="ga-IE" sz="2000" dirty="0">
                <a:latin typeface="Tw Cen MT" panose="020B0602020104020603" pitchFamily="34" charset="0"/>
              </a:rPr>
              <a:t>gach iarracht teacht ar úinéir an chóipchirt i gcás na n‑íomhánna atá ar na sleamhnáin seo. Má rinneadh fail</a:t>
            </a:r>
            <a:r>
              <a:rPr lang="en-GB" sz="2000" dirty="0">
                <a:latin typeface="Tw Cen MT" panose="020B0602020104020603" pitchFamily="34" charset="0"/>
              </a:rPr>
              <a:t>l</a:t>
            </a:r>
            <a:r>
              <a:rPr lang="ga-IE" sz="2000" dirty="0">
                <a:latin typeface="Tw Cen MT" panose="020B0602020104020603" pitchFamily="34" charset="0"/>
              </a:rPr>
              <a:t>í ar aon bhealach ó thaobh cóipchirt de ba cheart d’úinéir an chóipchirt teagmháil a dhéanamh leis na foilsitheoirí. Beidh na foilsitheoirí lántoilteanach socruithe cuí a dhéanamh leis.</a:t>
            </a:r>
            <a:endParaRPr lang="en-IE" sz="2000" dirty="0">
              <a:latin typeface="Tw Cen MT" panose="020B0602020104020603" pitchFamily="34" charset="0"/>
            </a:endParaRPr>
          </a:p>
          <a:p>
            <a:endParaRPr lang="en-IE" sz="2000" dirty="0" smtClean="0">
              <a:latin typeface="Tw Cen MT" panose="020B0602020104020603" pitchFamily="34" charset="0"/>
            </a:endParaRPr>
          </a:p>
          <a:p>
            <a:r>
              <a:rPr lang="ga-IE" sz="2000" dirty="0" smtClean="0">
                <a:latin typeface="Tw Cen MT" panose="020B0602020104020603" pitchFamily="34" charset="0"/>
              </a:rPr>
              <a:t>© </a:t>
            </a:r>
            <a:r>
              <a:rPr lang="ga-IE" sz="2000" dirty="0">
                <a:latin typeface="Tw Cen MT" panose="020B0602020104020603" pitchFamily="34" charset="0"/>
              </a:rPr>
              <a:t>Foras na Gaeilge, </a:t>
            </a:r>
            <a:r>
              <a:rPr lang="ga-IE" sz="2000" dirty="0" smtClean="0">
                <a:latin typeface="Tw Cen MT" panose="020B0602020104020603" pitchFamily="34" charset="0"/>
              </a:rPr>
              <a:t>201</a:t>
            </a:r>
            <a:r>
              <a:rPr lang="en-GB" sz="2000" dirty="0" smtClean="0">
                <a:latin typeface="Tw Cen MT" panose="020B0602020104020603" pitchFamily="34" charset="0"/>
              </a:rPr>
              <a:t>9</a:t>
            </a:r>
          </a:p>
          <a:p>
            <a:endParaRPr lang="en-IE" sz="2000" dirty="0">
              <a:latin typeface="Tw Cen MT" panose="020B0602020104020603" pitchFamily="34" charset="0"/>
            </a:endParaRPr>
          </a:p>
          <a:p>
            <a:r>
              <a:rPr lang="ga-IE" sz="2000" dirty="0">
                <a:latin typeface="Tw Cen MT" panose="020B0602020104020603" pitchFamily="34" charset="0"/>
              </a:rPr>
              <a:t>An Gúm</a:t>
            </a:r>
            <a:r>
              <a:rPr lang="ga-IE" sz="2000" dirty="0" smtClean="0">
                <a:latin typeface="Tw Cen MT" panose="020B0602020104020603" pitchFamily="34" charset="0"/>
              </a:rPr>
              <a:t>,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Foras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na</a:t>
            </a:r>
            <a:r>
              <a:rPr lang="en-US" sz="2000" dirty="0" smtClean="0"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latin typeface="Tw Cen MT" panose="020B0602020104020603" pitchFamily="34" charset="0"/>
              </a:rPr>
              <a:t>Gaeilge</a:t>
            </a:r>
            <a:r>
              <a:rPr lang="en-US" sz="2000" dirty="0" smtClean="0">
                <a:latin typeface="Tw Cen MT" panose="020B0602020104020603" pitchFamily="34" charset="0"/>
              </a:rPr>
              <a:t>,</a:t>
            </a:r>
            <a:r>
              <a:rPr lang="ga-IE" sz="2000" dirty="0" smtClean="0">
                <a:latin typeface="Tw Cen MT" panose="020B0602020104020603" pitchFamily="34" charset="0"/>
              </a:rPr>
              <a:t> </a:t>
            </a:r>
            <a:r>
              <a:rPr lang="en-IE" sz="2000" dirty="0">
                <a:latin typeface="Tw Cen MT" panose="020B0602020104020603" pitchFamily="34" charset="0"/>
              </a:rPr>
              <a:t>63</a:t>
            </a:r>
            <a:r>
              <a:rPr lang="ga-IE" sz="2000" dirty="0">
                <a:latin typeface="Tw Cen MT" panose="020B0602020104020603" pitchFamily="34" charset="0"/>
              </a:rPr>
              <a:t>-</a:t>
            </a:r>
            <a:r>
              <a:rPr lang="en-IE" sz="2000" dirty="0">
                <a:latin typeface="Tw Cen MT" panose="020B0602020104020603" pitchFamily="34" charset="0"/>
              </a:rPr>
              <a:t>66 </a:t>
            </a:r>
            <a:r>
              <a:rPr lang="en-IE" sz="2000" dirty="0" err="1">
                <a:latin typeface="Tw Cen MT" panose="020B0602020104020603" pitchFamily="34" charset="0"/>
              </a:rPr>
              <a:t>Sráid</a:t>
            </a:r>
            <a:r>
              <a:rPr lang="en-IE" sz="2000" dirty="0">
                <a:latin typeface="Tw Cen MT" panose="020B0602020104020603" pitchFamily="34" charset="0"/>
              </a:rPr>
              <a:t> Amiens</a:t>
            </a:r>
            <a:r>
              <a:rPr lang="ga-IE" sz="2000" dirty="0">
                <a:latin typeface="Tw Cen MT" panose="020B0602020104020603" pitchFamily="34" charset="0"/>
              </a:rPr>
              <a:t>, Baile Átha Cliath 1 </a:t>
            </a:r>
            <a:endParaRPr lang="en-IE" sz="2000" dirty="0">
              <a:latin typeface="Tw Cen MT" panose="020B0602020104020603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535873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hici\Desktop\Clúdach Donn_Azte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1873" y="2809256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32358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ounded Rectangle 49"/>
          <p:cNvSpPr>
            <a:spLocks noChangeAspect="1"/>
          </p:cNvSpPr>
          <p:nvPr/>
        </p:nvSpPr>
        <p:spPr>
          <a:xfrm>
            <a:off x="509627" y="276524"/>
            <a:ext cx="11220746" cy="6300000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45" name="Group 53"/>
          <p:cNvGrpSpPr>
            <a:grpSpLocks/>
          </p:cNvGrpSpPr>
          <p:nvPr/>
        </p:nvGrpSpPr>
        <p:grpSpPr bwMode="auto">
          <a:xfrm>
            <a:off x="7158000" y="2710919"/>
            <a:ext cx="2784477" cy="852488"/>
            <a:chOff x="2207" y="1583"/>
            <a:chExt cx="1754" cy="537"/>
          </a:xfrm>
        </p:grpSpPr>
        <p:sp>
          <p:nvSpPr>
            <p:cNvPr id="46" name="Text Box 50"/>
            <p:cNvSpPr txBox="1">
              <a:spLocks noChangeArrowheads="1"/>
            </p:cNvSpPr>
            <p:nvPr/>
          </p:nvSpPr>
          <p:spPr bwMode="auto">
            <a:xfrm>
              <a:off x="2207" y="1867"/>
              <a:ext cx="1754" cy="253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r>
                <a:rPr lang="ga-IE" sz="2000" dirty="0" smtClean="0">
                  <a:latin typeface="Tw Cen MT" panose="020B0602020104020603" pitchFamily="34" charset="0"/>
                </a:rPr>
                <a:t>Impireacht na </a:t>
              </a:r>
              <a:r>
                <a:rPr lang="ga-IE" sz="2000" dirty="0" err="1" smtClean="0">
                  <a:latin typeface="Tw Cen MT" panose="020B0602020104020603" pitchFamily="34" charset="0"/>
                </a:rPr>
                <a:t>nAstacach</a:t>
              </a:r>
              <a:endParaRPr lang="ga-IE" sz="2000" dirty="0">
                <a:latin typeface="Tw Cen MT" panose="020B0602020104020603" pitchFamily="34" charset="0"/>
              </a:endParaRPr>
            </a:p>
          </p:txBody>
        </p:sp>
        <p:sp>
          <p:nvSpPr>
            <p:cNvPr id="47" name="Line 51"/>
            <p:cNvSpPr>
              <a:spLocks noChangeShapeType="1"/>
            </p:cNvSpPr>
            <p:nvPr/>
          </p:nvSpPr>
          <p:spPr bwMode="auto">
            <a:xfrm flipH="1" flipV="1">
              <a:off x="3027" y="1583"/>
              <a:ext cx="2" cy="284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>
                <a:solidFill>
                  <a:prstClr val="black"/>
                </a:solidFill>
              </a:endParaRPr>
            </a:p>
          </p:txBody>
        </p:sp>
      </p:grpSp>
      <p:sp>
        <p:nvSpPr>
          <p:cNvPr id="52" name="Line 4"/>
          <p:cNvSpPr>
            <a:spLocks noChangeShapeType="1"/>
          </p:cNvSpPr>
          <p:nvPr/>
        </p:nvSpPr>
        <p:spPr bwMode="auto">
          <a:xfrm>
            <a:off x="1368000" y="2710919"/>
            <a:ext cx="950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3" name="Line 5"/>
          <p:cNvSpPr>
            <a:spLocks noChangeShapeType="1"/>
          </p:cNvSpPr>
          <p:nvPr/>
        </p:nvSpPr>
        <p:spPr bwMode="auto">
          <a:xfrm>
            <a:off x="2544000" y="2710919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4" name="Line 6"/>
          <p:cNvSpPr>
            <a:spLocks noChangeShapeType="1"/>
          </p:cNvSpPr>
          <p:nvPr/>
        </p:nvSpPr>
        <p:spPr bwMode="auto">
          <a:xfrm>
            <a:off x="3192000" y="2710919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5" name="Line 7"/>
          <p:cNvSpPr>
            <a:spLocks noChangeShapeType="1"/>
          </p:cNvSpPr>
          <p:nvPr/>
        </p:nvSpPr>
        <p:spPr bwMode="auto">
          <a:xfrm>
            <a:off x="3840000" y="2710919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6" name="Line 8"/>
          <p:cNvSpPr>
            <a:spLocks noChangeShapeType="1"/>
          </p:cNvSpPr>
          <p:nvPr/>
        </p:nvSpPr>
        <p:spPr bwMode="auto">
          <a:xfrm>
            <a:off x="4488000" y="2710919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7" name="Line 9"/>
          <p:cNvSpPr>
            <a:spLocks noChangeShapeType="1"/>
          </p:cNvSpPr>
          <p:nvPr/>
        </p:nvSpPr>
        <p:spPr bwMode="auto">
          <a:xfrm>
            <a:off x="6432000" y="2710919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8" name="Line 10"/>
          <p:cNvSpPr>
            <a:spLocks noChangeShapeType="1"/>
          </p:cNvSpPr>
          <p:nvPr/>
        </p:nvSpPr>
        <p:spPr bwMode="auto">
          <a:xfrm>
            <a:off x="5136000" y="2710919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59" name="Line 11"/>
          <p:cNvSpPr>
            <a:spLocks noChangeShapeType="1"/>
          </p:cNvSpPr>
          <p:nvPr/>
        </p:nvSpPr>
        <p:spPr bwMode="auto">
          <a:xfrm>
            <a:off x="5784000" y="2710919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60" name="Line 12"/>
          <p:cNvSpPr>
            <a:spLocks noChangeShapeType="1"/>
          </p:cNvSpPr>
          <p:nvPr/>
        </p:nvSpPr>
        <p:spPr bwMode="auto">
          <a:xfrm>
            <a:off x="7080000" y="2710919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61" name="Line 13"/>
          <p:cNvSpPr>
            <a:spLocks noChangeShapeType="1"/>
          </p:cNvSpPr>
          <p:nvPr/>
        </p:nvSpPr>
        <p:spPr bwMode="auto">
          <a:xfrm>
            <a:off x="7728000" y="2710919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62" name="Line 14"/>
          <p:cNvSpPr>
            <a:spLocks noChangeShapeType="1"/>
          </p:cNvSpPr>
          <p:nvPr/>
        </p:nvSpPr>
        <p:spPr bwMode="auto">
          <a:xfrm>
            <a:off x="9672000" y="2710919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>
            <a:off x="8376000" y="2710919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64" name="Line 16"/>
          <p:cNvSpPr>
            <a:spLocks noChangeShapeType="1"/>
          </p:cNvSpPr>
          <p:nvPr/>
        </p:nvSpPr>
        <p:spPr bwMode="auto">
          <a:xfrm>
            <a:off x="9024000" y="2710919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65" name="Line 17"/>
          <p:cNvSpPr>
            <a:spLocks noChangeShapeType="1"/>
          </p:cNvSpPr>
          <p:nvPr/>
        </p:nvSpPr>
        <p:spPr bwMode="auto">
          <a:xfrm>
            <a:off x="10320000" y="2710919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66" name="Text Box 18"/>
          <p:cNvSpPr txBox="1">
            <a:spLocks noChangeArrowheads="1"/>
          </p:cNvSpPr>
          <p:nvPr/>
        </p:nvSpPr>
        <p:spPr bwMode="auto">
          <a:xfrm rot="-4145389">
            <a:off x="10068000" y="2233419"/>
            <a:ext cx="649835" cy="3715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2000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 rot="-4145389">
            <a:off x="8772000" y="2233419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1600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68" name="Text Box 20"/>
          <p:cNvSpPr txBox="1">
            <a:spLocks noChangeArrowheads="1"/>
          </p:cNvSpPr>
          <p:nvPr/>
        </p:nvSpPr>
        <p:spPr bwMode="auto">
          <a:xfrm rot="-4145389">
            <a:off x="8124000" y="2233419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1400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69" name="Text Box 21"/>
          <p:cNvSpPr txBox="1">
            <a:spLocks noChangeArrowheads="1"/>
          </p:cNvSpPr>
          <p:nvPr/>
        </p:nvSpPr>
        <p:spPr bwMode="auto">
          <a:xfrm rot="-4145389">
            <a:off x="7476000" y="2233419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1200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70" name="Text Box 22"/>
          <p:cNvSpPr txBox="1">
            <a:spLocks noChangeArrowheads="1"/>
          </p:cNvSpPr>
          <p:nvPr/>
        </p:nvSpPr>
        <p:spPr bwMode="auto">
          <a:xfrm rot="-4145389">
            <a:off x="6828000" y="2233419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1000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71" name="Text Box 23"/>
          <p:cNvSpPr txBox="1">
            <a:spLocks noChangeArrowheads="1"/>
          </p:cNvSpPr>
          <p:nvPr/>
        </p:nvSpPr>
        <p:spPr bwMode="auto">
          <a:xfrm rot="-4145389">
            <a:off x="6216000" y="2269419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800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72" name="Text Box 24"/>
          <p:cNvSpPr txBox="1">
            <a:spLocks noChangeArrowheads="1"/>
          </p:cNvSpPr>
          <p:nvPr/>
        </p:nvSpPr>
        <p:spPr bwMode="auto">
          <a:xfrm rot="-4145389">
            <a:off x="5568000" y="2269419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600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73" name="Text Box 25"/>
          <p:cNvSpPr txBox="1">
            <a:spLocks noChangeArrowheads="1"/>
          </p:cNvSpPr>
          <p:nvPr/>
        </p:nvSpPr>
        <p:spPr bwMode="auto">
          <a:xfrm rot="-4145389">
            <a:off x="4920000" y="2269419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400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74" name="Text Box 26"/>
          <p:cNvSpPr txBox="1">
            <a:spLocks noChangeArrowheads="1"/>
          </p:cNvSpPr>
          <p:nvPr/>
        </p:nvSpPr>
        <p:spPr bwMode="auto">
          <a:xfrm rot="-4145389">
            <a:off x="4285826" y="2269419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200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75" name="Text Box 28"/>
          <p:cNvSpPr txBox="1">
            <a:spLocks noChangeArrowheads="1"/>
          </p:cNvSpPr>
          <p:nvPr/>
        </p:nvSpPr>
        <p:spPr bwMode="auto">
          <a:xfrm>
            <a:off x="3678000" y="2277532"/>
            <a:ext cx="438150" cy="463846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400" dirty="0" smtClean="0">
                <a:latin typeface="Calibri" pitchFamily="34" charset="0"/>
              </a:rPr>
              <a:t>0</a:t>
            </a:r>
            <a:endParaRPr lang="ga-IE" sz="2400" dirty="0">
              <a:latin typeface="Calibri" pitchFamily="34" charset="0"/>
            </a:endParaRPr>
          </a:p>
        </p:txBody>
      </p:sp>
      <p:sp>
        <p:nvSpPr>
          <p:cNvPr id="76" name="Text Box 29"/>
          <p:cNvSpPr txBox="1">
            <a:spLocks noChangeArrowheads="1"/>
          </p:cNvSpPr>
          <p:nvPr/>
        </p:nvSpPr>
        <p:spPr bwMode="auto">
          <a:xfrm rot="-4145389">
            <a:off x="2292000" y="2269419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400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77" name="Line 30"/>
          <p:cNvSpPr>
            <a:spLocks noChangeShapeType="1"/>
          </p:cNvSpPr>
          <p:nvPr/>
        </p:nvSpPr>
        <p:spPr bwMode="auto">
          <a:xfrm>
            <a:off x="3840000" y="1053569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78" name="Text Box 31"/>
          <p:cNvSpPr txBox="1">
            <a:spLocks noChangeArrowheads="1"/>
          </p:cNvSpPr>
          <p:nvPr/>
        </p:nvSpPr>
        <p:spPr bwMode="auto">
          <a:xfrm>
            <a:off x="2844376" y="1486958"/>
            <a:ext cx="764225" cy="525401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2800" b="1" dirty="0" err="1" smtClean="0">
                <a:solidFill>
                  <a:srgbClr val="800080"/>
                </a:solidFill>
                <a:latin typeface="Calibri" pitchFamily="34" charset="0"/>
              </a:rPr>
              <a:t>RCh</a:t>
            </a:r>
            <a:endParaRPr lang="ga-IE" sz="2800" b="1" dirty="0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4139775" y="1486958"/>
            <a:ext cx="625790" cy="525401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2800" b="1" dirty="0" err="1" smtClean="0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ga-IE" sz="2800" b="1" dirty="0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80" name="Line 33"/>
          <p:cNvSpPr>
            <a:spLocks noChangeShapeType="1"/>
          </p:cNvSpPr>
          <p:nvPr/>
        </p:nvSpPr>
        <p:spPr bwMode="auto">
          <a:xfrm flipV="1">
            <a:off x="5003376" y="1702858"/>
            <a:ext cx="4392613" cy="349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81" name="Line 34"/>
          <p:cNvSpPr>
            <a:spLocks noChangeShapeType="1"/>
          </p:cNvSpPr>
          <p:nvPr/>
        </p:nvSpPr>
        <p:spPr bwMode="auto">
          <a:xfrm flipH="1">
            <a:off x="1979188" y="1774294"/>
            <a:ext cx="792162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85" name="Text Box 18"/>
          <p:cNvSpPr txBox="1">
            <a:spLocks noChangeArrowheads="1"/>
          </p:cNvSpPr>
          <p:nvPr/>
        </p:nvSpPr>
        <p:spPr bwMode="auto">
          <a:xfrm rot="-4145389">
            <a:off x="9420000" y="2233419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1800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86" name="Text Box 27"/>
          <p:cNvSpPr txBox="1">
            <a:spLocks noChangeArrowheads="1"/>
          </p:cNvSpPr>
          <p:nvPr/>
        </p:nvSpPr>
        <p:spPr bwMode="auto">
          <a:xfrm rot="-4145389">
            <a:off x="2976000" y="2269419"/>
            <a:ext cx="532816" cy="3715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200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87" name="Line 5"/>
          <p:cNvSpPr>
            <a:spLocks noChangeShapeType="1"/>
          </p:cNvSpPr>
          <p:nvPr/>
        </p:nvSpPr>
        <p:spPr bwMode="auto">
          <a:xfrm>
            <a:off x="1896000" y="2710919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88" name="Text Box 29"/>
          <p:cNvSpPr txBox="1">
            <a:spLocks noChangeArrowheads="1"/>
          </p:cNvSpPr>
          <p:nvPr/>
        </p:nvSpPr>
        <p:spPr bwMode="auto">
          <a:xfrm rot="-4145389">
            <a:off x="1680000" y="226324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dirty="0" smtClean="0">
                <a:latin typeface="Calibri" pitchFamily="34" charset="0"/>
              </a:rPr>
              <a:t>600</a:t>
            </a:r>
            <a:endParaRPr lang="ga-IE" dirty="0">
              <a:latin typeface="Calibri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003376" y="566208"/>
            <a:ext cx="2141537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sp>
        <p:nvSpPr>
          <p:cNvPr id="90" name="TextBox 1"/>
          <p:cNvSpPr txBox="1">
            <a:spLocks noChangeArrowheads="1"/>
          </p:cNvSpPr>
          <p:nvPr/>
        </p:nvSpPr>
        <p:spPr bwMode="auto">
          <a:xfrm>
            <a:off x="10356000" y="3003019"/>
            <a:ext cx="755650" cy="400110"/>
          </a:xfrm>
          <a:prstGeom prst="rect">
            <a:avLst/>
          </a:prstGeom>
          <a:noFill/>
          <a:ln w="222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Inniu</a:t>
            </a:r>
            <a:endParaRPr lang="ga-IE" dirty="0">
              <a:latin typeface="Tw Cen MT" panose="020B0602020104020603" pitchFamily="34" charset="0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10410000" y="2710920"/>
            <a:ext cx="0" cy="276225"/>
          </a:xfrm>
          <a:prstGeom prst="straightConnector1">
            <a:avLst/>
          </a:prstGeom>
          <a:ln w="22225">
            <a:solidFill>
              <a:srgbClr val="800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Line 51"/>
          <p:cNvSpPr>
            <a:spLocks noChangeShapeType="1"/>
          </p:cNvSpPr>
          <p:nvPr/>
        </p:nvSpPr>
        <p:spPr bwMode="auto">
          <a:xfrm flipH="1" flipV="1">
            <a:off x="8738016" y="2701394"/>
            <a:ext cx="3175" cy="4508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" name="TextBox 1"/>
          <p:cNvSpPr txBox="1"/>
          <p:nvPr/>
        </p:nvSpPr>
        <p:spPr>
          <a:xfrm>
            <a:off x="5455393" y="4062023"/>
            <a:ext cx="2774208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171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ga-IE" altLang="en-US" sz="2200" dirty="0" smtClean="0"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Is ó </a:t>
            </a:r>
            <a:r>
              <a:rPr lang="ga-IE" sz="2200" dirty="0" smtClean="0">
                <a:latin typeface="Tw Cen MT" panose="020B0602020104020603" pitchFamily="34" charset="0"/>
              </a:rPr>
              <a:t>1428</a:t>
            </a:r>
            <a:r>
              <a:rPr lang="ga-IE" sz="2000" dirty="0" smtClean="0">
                <a:latin typeface="Tw Cen MT" panose="020B0602020104020603" pitchFamily="34" charset="0"/>
              </a:rPr>
              <a:t> </a:t>
            </a:r>
            <a:r>
              <a:rPr lang="ga-IE" altLang="en-US" sz="2200" dirty="0" smtClean="0"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go dtí 1521 a mhair Impireacht na </a:t>
            </a:r>
            <a:r>
              <a:rPr lang="ga-IE" altLang="en-US" sz="2200" dirty="0" err="1" smtClean="0"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nAstacach</a:t>
            </a:r>
            <a:r>
              <a:rPr lang="ga-IE" altLang="en-US" sz="2200" dirty="0" smtClean="0"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.</a:t>
            </a:r>
            <a:endParaRPr lang="ga-IE" sz="2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0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>
            <a:spLocks noChangeAspect="1"/>
          </p:cNvSpPr>
          <p:nvPr/>
        </p:nvSpPr>
        <p:spPr>
          <a:xfrm>
            <a:off x="485627" y="300588"/>
            <a:ext cx="11220746" cy="6300000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67572" y="1740055"/>
            <a:ext cx="5128428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Ba é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Tenochtitlán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príomhchathair na hImpireachta. Bunaíodh sa bhliain 1325 é. Is ar oileán ar Loch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Texcoco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a tógadh </a:t>
            </a:r>
            <a:r>
              <a:rPr lang="en-US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é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.</a:t>
            </a:r>
            <a:endParaRPr lang="ga-IE" altLang="en-US" sz="2200" dirty="0">
              <a:solidFill>
                <a:srgbClr val="FF0000"/>
              </a:solidFill>
              <a:latin typeface="Tw Cen MT" panose="020B0602020104020603" pitchFamily="34" charset="0"/>
              <a:ea typeface="Twinkl" pitchFamily="2" charset="0"/>
              <a:cs typeface="Twinkl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397250" y="576000"/>
            <a:ext cx="5397500" cy="609600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200" b="1" dirty="0" err="1" smtClean="0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Tenochtitlán</a:t>
            </a:r>
            <a:endParaRPr lang="ga-IE" altLang="en-US" sz="3200" b="1" dirty="0">
              <a:latin typeface="Cambria" panose="02040503050406030204" pitchFamily="18" charset="0"/>
              <a:ea typeface="Twinkl" pitchFamily="2" charset="0"/>
              <a:cs typeface="Twinkl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72004" y="1853935"/>
            <a:ext cx="4245489" cy="31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67572" y="3067489"/>
            <a:ext cx="5128428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Cathair shofaisticiúil ba ea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Tenochtitlán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. Tógadh dhá uiscerian chun uisce a thabhairt isteach chuig an gcathair. Bhí go leor  teampall, pálás agus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foirgn</a:t>
            </a:r>
            <a:r>
              <a:rPr lang="en-US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i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mh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p</a:t>
            </a:r>
            <a:r>
              <a:rPr lang="en-US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h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oiblí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i lár na cathrach. Bhí an chathair faoi stiúir ag rialtas dea-eagraithe.</a:t>
            </a:r>
            <a:endParaRPr lang="ga-IE" altLang="en-US" sz="2200" dirty="0">
              <a:solidFill>
                <a:srgbClr val="FF0000"/>
              </a:solidFill>
              <a:latin typeface="Tw Cen MT" panose="020B0602020104020603" pitchFamily="34" charset="0"/>
              <a:ea typeface="Twinkl" pitchFamily="2" charset="0"/>
              <a:cs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349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>
            <a:spLocks noChangeAspect="1"/>
          </p:cNvSpPr>
          <p:nvPr/>
        </p:nvSpPr>
        <p:spPr>
          <a:xfrm>
            <a:off x="485627" y="276524"/>
            <a:ext cx="11220746" cy="6300000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05944" y="1514290"/>
            <a:ext cx="4542724" cy="33653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67572" y="2304426"/>
            <a:ext cx="5128428" cy="1785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Tógadh gairdíní ar tugadh </a:t>
            </a:r>
            <a:r>
              <a:rPr lang="ga-IE" altLang="en-US" sz="2200" i="1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chinampas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orthu ar an loch le bia a chur ar fáil do mhuintir na cathrach. D’fhásadh na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hAstacaigh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sillithe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, grán,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abhacáid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, trátaí agus pónairí sna gairdíní sin. </a:t>
            </a:r>
            <a:endParaRPr lang="ga-IE" altLang="en-US" sz="2200" dirty="0">
              <a:solidFill>
                <a:srgbClr val="FF0000"/>
              </a:solidFill>
              <a:latin typeface="Tw Cen MT" panose="020B0602020104020603" pitchFamily="34" charset="0"/>
              <a:ea typeface="Twinkl" pitchFamily="2" charset="0"/>
              <a:cs typeface="Twinkl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400" r="97867">
                        <a14:foregroundMark x1="88667" y1="78500" x2="97933" y2="85917"/>
                        <a14:foregroundMark x1="32800" y1="34167" x2="39733" y2="26167"/>
                        <a14:foregroundMark x1="11667" y1="70667" x2="2400" y2="5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69649" y="5020231"/>
            <a:ext cx="1926100" cy="154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51334" y="4879667"/>
            <a:ext cx="1696857" cy="16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2500" r="99074">
                        <a14:foregroundMark x1="22500" y1="28333" x2="45556" y2="31759"/>
                        <a14:foregroundMark x1="2500" y1="33333" x2="24074" y2="42407"/>
                        <a14:foregroundMark x1="7315" y1="57963" x2="29537" y2="49537"/>
                        <a14:foregroundMark x1="31574" y1="49722" x2="54074" y2="44074"/>
                        <a14:foregroundMark x1="76019" y1="53981" x2="99074" y2="58241"/>
                        <a14:foregroundMark x1="25741" y1="63241" x2="48333" y2="62685"/>
                        <a14:foregroundMark x1="47778" y1="35370" x2="68981" y2="26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42698" y="4668540"/>
            <a:ext cx="2345648" cy="234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0693" y="4910350"/>
            <a:ext cx="1760641" cy="1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72800" y1="78100" x2="65900" y2="83100"/>
                        <a14:backgroundMark x1="28700" y1="64500" x2="35000" y2="68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309099" y="4644559"/>
            <a:ext cx="2292223" cy="229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397250" y="576000"/>
            <a:ext cx="5397500" cy="609600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200" b="1" dirty="0" err="1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Tenochtitlán</a:t>
            </a:r>
            <a:endParaRPr lang="ga-IE" altLang="en-US" sz="3200" b="1" dirty="0">
              <a:latin typeface="Cambria" panose="02040503050406030204" pitchFamily="18" charset="0"/>
              <a:ea typeface="Twinkl" pitchFamily="2" charset="0"/>
              <a:cs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7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>
            <a:spLocks noChangeAspect="1"/>
          </p:cNvSpPr>
          <p:nvPr/>
        </p:nvSpPr>
        <p:spPr>
          <a:xfrm>
            <a:off x="485627" y="276524"/>
            <a:ext cx="11220746" cy="6300000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97250" y="576000"/>
            <a:ext cx="5397500" cy="609600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200" b="1" dirty="0" err="1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Tenochtitlán</a:t>
            </a:r>
            <a:endParaRPr lang="ga-IE" altLang="en-US" sz="3200" b="1" dirty="0">
              <a:latin typeface="Cambria" panose="02040503050406030204" pitchFamily="18" charset="0"/>
              <a:ea typeface="Twinkl" pitchFamily="2" charset="0"/>
              <a:cs typeface="Twinkl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34244" y="2703249"/>
            <a:ext cx="4850764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Faoin mbliain 1500 bhí thart ar 200,000 duine ina gcónaí in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Tenochtitlán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. Bhí sé </a:t>
            </a:r>
            <a:b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</a:b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ar cheann de na cathracha ba mhó </a:t>
            </a:r>
            <a:b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</a:b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ar domhan ag an am. </a:t>
            </a:r>
            <a:endParaRPr lang="ga-IE" altLang="en-US" sz="2200" dirty="0">
              <a:solidFill>
                <a:srgbClr val="FF0000"/>
              </a:solidFill>
              <a:latin typeface="Tw Cen MT" panose="020B0602020104020603" pitchFamily="34" charset="0"/>
              <a:ea typeface="Twinkl" pitchFamily="2" charset="0"/>
              <a:cs typeface="Twinkl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672005" y="1856412"/>
            <a:ext cx="4245489" cy="31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7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>
            <a:spLocks noChangeAspect="1"/>
          </p:cNvSpPr>
          <p:nvPr/>
        </p:nvSpPr>
        <p:spPr>
          <a:xfrm>
            <a:off x="485628" y="276524"/>
            <a:ext cx="11220746" cy="6300000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02568" y="576000"/>
            <a:ext cx="7194885" cy="609600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dirty="0" err="1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Faoi</a:t>
            </a:r>
            <a:r>
              <a:rPr lang="en-US" altLang="en-US" sz="3200" b="1" dirty="0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 mar a </a:t>
            </a:r>
            <a:r>
              <a:rPr lang="en-US" altLang="en-US" sz="3200" b="1" dirty="0" err="1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bunaíodh</a:t>
            </a:r>
            <a:r>
              <a:rPr lang="en-US" altLang="en-US" sz="3200" b="1" dirty="0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 </a:t>
            </a:r>
            <a:r>
              <a:rPr lang="ga-IE" altLang="en-US" sz="3200" b="1" dirty="0" err="1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Tenochtitlán</a:t>
            </a:r>
            <a:endParaRPr lang="ga-IE" altLang="en-US" sz="3200" b="1" dirty="0">
              <a:latin typeface="Cambria" panose="02040503050406030204" pitchFamily="18" charset="0"/>
              <a:ea typeface="Twinkl" pitchFamily="2" charset="0"/>
              <a:cs typeface="Twinkl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00248" y="2708921"/>
            <a:ext cx="6364081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41719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Bhí áit chónaithe á cuardach ag na </a:t>
            </a:r>
            <a:r>
              <a:rPr lang="ga-IE" altLang="en-US" sz="2200" dirty="0" err="1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hAstacaigh</a:t>
            </a: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. Dúirt </a:t>
            </a:r>
            <a:r>
              <a:rPr lang="ga-IE" altLang="en-US" sz="2200" dirty="0" err="1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Huitzilopochtli</a:t>
            </a: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leo go bhfeicfidís iolar a bheadh ina sheasamh ar </a:t>
            </a:r>
            <a:r>
              <a:rPr lang="ga-IE" altLang="en-US" sz="2200" dirty="0" err="1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chachtas</a:t>
            </a: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agus nathair nimhe á hithe aige. Is san áit ina mbeadh an t-iolar, a dúirt sé, ba cheart dóibh dul a chónaí. Chonaic na </a:t>
            </a:r>
            <a:r>
              <a:rPr lang="ga-IE" altLang="en-US" sz="2200" dirty="0" err="1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hAstacaigh</a:t>
            </a: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an t-iolar, mar a bhí tuartha ag </a:t>
            </a:r>
            <a:r>
              <a:rPr lang="ga-IE" altLang="en-US" sz="2200" dirty="0" err="1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Huitzilopochtli</a:t>
            </a: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, ar Loch </a:t>
            </a:r>
            <a:r>
              <a:rPr lang="ga-IE" altLang="en-US" sz="2200" dirty="0" err="1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Texcoco</a:t>
            </a: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. Dá réir sin, chuaigh siad a chónaí ansin agus thóg siad </a:t>
            </a:r>
            <a:r>
              <a:rPr lang="ga-IE" altLang="en-US" sz="2200" dirty="0" err="1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Tenochtitlán</a:t>
            </a:r>
            <a:r>
              <a:rPr lang="ga-IE" altLang="en-US" sz="2200" dirty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ar oileán ar an loch.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03695" y="1437774"/>
            <a:ext cx="2767313" cy="414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00248" y="5657523"/>
            <a:ext cx="6364081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41719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Tá an t-iolar, an cachtas agus an nathair nimhe le feiceáil ar bhratach Mheicsiceo sa lá atá inniu ann.</a:t>
            </a:r>
            <a:endParaRPr lang="ga-IE" altLang="en-US" sz="2200" dirty="0">
              <a:solidFill>
                <a:schemeClr val="tx1"/>
              </a:solidFill>
              <a:latin typeface="Tw Cen MT" panose="020B0602020104020603" pitchFamily="34" charset="0"/>
              <a:ea typeface="Twinkl" pitchFamily="2" charset="0"/>
              <a:cs typeface="Twinkl" pitchFamily="2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69127" y="4582608"/>
            <a:ext cx="3001881" cy="171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80382" y="1180169"/>
            <a:ext cx="3613937" cy="5115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00249" y="1130119"/>
            <a:ext cx="636408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41719C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Seo é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Huitzilopochtli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, dia na gréine i gcultúr </a:t>
            </a:r>
            <a:b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</a:b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na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nAstacach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. Is mar gheall ar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Huitzilopochtli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a chuaigh na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hAstacaigh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 chun cónaithe ar Loch </a:t>
            </a:r>
            <a:r>
              <a:rPr lang="ga-IE" altLang="en-US" sz="2200" dirty="0" err="1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Texcoco</a:t>
            </a:r>
            <a:r>
              <a:rPr lang="ga-IE" altLang="en-US" sz="2200" dirty="0" smtClean="0">
                <a:solidFill>
                  <a:schemeClr val="tx1"/>
                </a:solidFill>
                <a:latin typeface="Tw Cen MT" panose="020B0602020104020603" pitchFamily="34" charset="0"/>
                <a:ea typeface="Twinkl" pitchFamily="2" charset="0"/>
                <a:cs typeface="Twinkl" pitchFamily="2" charset="0"/>
              </a:rPr>
              <a:t>. Seo mar a tharla sé:</a:t>
            </a:r>
            <a:endParaRPr lang="ga-IE" altLang="en-US" sz="2200" dirty="0">
              <a:solidFill>
                <a:schemeClr val="tx1"/>
              </a:solidFill>
              <a:latin typeface="Tw Cen MT" panose="020B0602020104020603" pitchFamily="34" charset="0"/>
              <a:ea typeface="Twinkl" pitchFamily="2" charset="0"/>
              <a:cs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0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>
            <a:spLocks noChangeAspect="1"/>
          </p:cNvSpPr>
          <p:nvPr/>
        </p:nvSpPr>
        <p:spPr>
          <a:xfrm>
            <a:off x="485627" y="276524"/>
            <a:ext cx="11220746" cy="6300000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536754" y="641560"/>
            <a:ext cx="5086546" cy="658309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200" b="1" dirty="0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Impireacht na </a:t>
            </a:r>
            <a:r>
              <a:rPr lang="ga-IE" altLang="en-US" sz="3200" b="1" dirty="0" err="1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nAstacach</a:t>
            </a:r>
            <a:endParaRPr lang="ga-IE" altLang="en-US" sz="3200" b="1" dirty="0">
              <a:latin typeface="Cambria" panose="02040503050406030204" pitchFamily="18" charset="0"/>
              <a:ea typeface="Twinkl" pitchFamily="2" charset="0"/>
              <a:cs typeface="Twinkl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48" b="96454" l="9742" r="96223">
                        <a14:foregroundMark x1="36978" y1="11613" x2="36183" y2="3014"/>
                        <a14:foregroundMark x1="17893" y1="87677" x2="9742" y2="96543"/>
                        <a14:foregroundMark x1="87475" y1="94592" x2="96421" y2="94592"/>
                        <a14:foregroundMark x1="74950" y1="17287" x2="79324" y2="94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5"/>
          <a:stretch/>
        </p:blipFill>
        <p:spPr bwMode="auto">
          <a:xfrm>
            <a:off x="1264123" y="1129382"/>
            <a:ext cx="2088000" cy="46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05" b="95439" l="3462" r="99423">
                        <a14:foregroundMark x1="39038" y1="10726" x2="38462" y2="5574"/>
                        <a14:foregroundMark x1="19615" y1="88767" x2="3654" y2="95439"/>
                        <a14:foregroundMark x1="86346" y1="91132" x2="99615" y2="94764"/>
                        <a14:foregroundMark x1="15962" y1="50253" x2="11923" y2="50253"/>
                        <a14:foregroundMark x1="74808" y1="53885" x2="74808" y2="48480"/>
                        <a14:backgroundMark x1="54423" y1="25507" x2="54423" y2="25507"/>
                        <a14:backgroundMark x1="51346" y1="20861" x2="51346" y2="20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84"/>
          <a:stretch/>
        </p:blipFill>
        <p:spPr bwMode="auto">
          <a:xfrm>
            <a:off x="9000000" y="1019053"/>
            <a:ext cx="2160000" cy="49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87844" y="1647476"/>
            <a:ext cx="4616312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ga-IE" altLang="en-US" sz="2200" dirty="0" smtClean="0">
                <a:latin typeface="Tw Cen MT" panose="020B0602020104020603" pitchFamily="34" charset="0"/>
              </a:rPr>
              <a:t>Saighdiúirí fíochmhara ba ea na </a:t>
            </a:r>
            <a:r>
              <a:rPr lang="ga-IE" altLang="en-US" sz="2200" dirty="0" err="1" smtClean="0">
                <a:latin typeface="Tw Cen MT" panose="020B0602020104020603" pitchFamily="34" charset="0"/>
              </a:rPr>
              <a:t>hAstacaigh</a:t>
            </a:r>
            <a:r>
              <a:rPr lang="ga-IE" sz="2200" dirty="0" smtClean="0">
                <a:latin typeface="Tw Cen MT" panose="020B0602020104020603" pitchFamily="34" charset="0"/>
              </a:rPr>
              <a:t>. Chuir siad cogadh ar threibheanna eile agus is mar sin a ghlac siad seilbh ar thailte agus ar chathracha nua. B’éigean do na pobail </a:t>
            </a:r>
            <a:br>
              <a:rPr lang="ga-IE" sz="2200" dirty="0" smtClean="0">
                <a:latin typeface="Tw Cen MT" panose="020B0602020104020603" pitchFamily="34" charset="0"/>
              </a:rPr>
            </a:br>
            <a:r>
              <a:rPr lang="ga-IE" sz="2200" dirty="0" smtClean="0">
                <a:latin typeface="Tw Cen MT" panose="020B0602020104020603" pitchFamily="34" charset="0"/>
              </a:rPr>
              <a:t>a bhí curtha faoi chois acu cáin a íoc leo. Is ón mbliain 1428 ar aghaidh a thosaigh siad ag glacadh seilbh ar thailte taobh amuigh de </a:t>
            </a:r>
            <a:r>
              <a:rPr lang="ga-IE" sz="2200" dirty="0" err="1" smtClean="0">
                <a:latin typeface="Tw Cen MT" panose="020B0602020104020603" pitchFamily="34" charset="0"/>
              </a:rPr>
              <a:t>Tenochtitlán</a:t>
            </a:r>
            <a:r>
              <a:rPr lang="ga-IE" sz="2200" dirty="0" smtClean="0">
                <a:latin typeface="Tw Cen MT" panose="020B0602020104020603" pitchFamily="34" charset="0"/>
              </a:rPr>
              <a:t>. Taobh istigh de chéad bliain bhí impireacht mhór acu agus cuid mhór de chríocha Mheicsiceo faoi smacht acu.</a:t>
            </a:r>
            <a:endParaRPr lang="ga-IE" sz="2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2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>
            <a:spLocks noChangeAspect="1"/>
          </p:cNvSpPr>
          <p:nvPr/>
        </p:nvSpPr>
        <p:spPr>
          <a:xfrm>
            <a:off x="485627" y="276524"/>
            <a:ext cx="11220746" cy="6300000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73454" y="883607"/>
            <a:ext cx="2127445" cy="614994"/>
          </a:xfrm>
          <a:prstGeom prst="roundRect">
            <a:avLst>
              <a:gd name="adj" fmla="val 9639"/>
            </a:avLst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ga-IE" altLang="en-US" sz="3200" b="1" dirty="0">
                <a:latin typeface="Cambria" panose="02040503050406030204" pitchFamily="18" charset="0"/>
                <a:ea typeface="Twinkl" pitchFamily="2" charset="0"/>
                <a:cs typeface="Twinkl" pitchFamily="2" charset="0"/>
              </a:rPr>
              <a:t>Fianaise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220175">
            <a:off x="849846" y="886477"/>
            <a:ext cx="3656428" cy="24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11693" y="3861094"/>
            <a:ext cx="4213190" cy="23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82350" y="1930205"/>
            <a:ext cx="287105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1719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200" dirty="0" smtClean="0">
                <a:latin typeface="Tw Cen MT" panose="020B0602020104020603" pitchFamily="34" charset="0"/>
              </a:rPr>
              <a:t>Baineann na nithe seo uile leis na </a:t>
            </a:r>
            <a:r>
              <a:rPr lang="ga-IE" sz="2200" dirty="0" err="1" smtClean="0">
                <a:latin typeface="Tw Cen MT" panose="020B0602020104020603" pitchFamily="34" charset="0"/>
              </a:rPr>
              <a:t>hAstacaigh</a:t>
            </a:r>
            <a:r>
              <a:rPr lang="ga-IE" sz="2200" dirty="0" smtClean="0">
                <a:latin typeface="Tw Cen MT" panose="020B0602020104020603" pitchFamily="34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200" dirty="0" smtClean="0">
                <a:latin typeface="Tw Cen MT" panose="020B0602020104020603" pitchFamily="34" charset="0"/>
              </a:rPr>
              <a:t>An bhfuil a fhios agat céard iad? </a:t>
            </a:r>
            <a:endParaRPr lang="ga-IE" sz="2200" dirty="0">
              <a:latin typeface="Tw Cen MT" panose="020B0602020104020603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347200" y="631587"/>
            <a:ext cx="1951560" cy="293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44343" y="3793500"/>
            <a:ext cx="3657600" cy="243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18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8738</TotalTime>
  <Words>1193</Words>
  <Application>Microsoft Office PowerPoint</Application>
  <PresentationFormat>Custom</PresentationFormat>
  <Paragraphs>112</Paragraphs>
  <Slides>21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369</cp:revision>
  <cp:lastPrinted>2019-05-22T13:01:56Z</cp:lastPrinted>
  <dcterms:created xsi:type="dcterms:W3CDTF">2018-02-16T09:16:17Z</dcterms:created>
  <dcterms:modified xsi:type="dcterms:W3CDTF">2019-11-29T13:59:49Z</dcterms:modified>
</cp:coreProperties>
</file>