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71" r:id="rId3"/>
    <p:sldId id="272" r:id="rId4"/>
    <p:sldId id="261" r:id="rId5"/>
    <p:sldId id="262" r:id="rId6"/>
    <p:sldId id="263" r:id="rId7"/>
    <p:sldId id="277" r:id="rId8"/>
    <p:sldId id="267" r:id="rId9"/>
    <p:sldId id="274" r:id="rId10"/>
    <p:sldId id="279" r:id="rId11"/>
    <p:sldId id="282" r:id="rId12"/>
    <p:sldId id="290" r:id="rId13"/>
    <p:sldId id="281" r:id="rId14"/>
    <p:sldId id="260" r:id="rId15"/>
    <p:sldId id="283" r:id="rId16"/>
    <p:sldId id="284" r:id="rId17"/>
    <p:sldId id="287" r:id="rId18"/>
    <p:sldId id="288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6E2CB"/>
    <a:srgbClr val="A9FF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658" autoAdjust="0"/>
  </p:normalViewPr>
  <p:slideViewPr>
    <p:cSldViewPr snapToGrid="0">
      <p:cViewPr>
        <p:scale>
          <a:sx n="90" d="100"/>
          <a:sy n="90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75D24-8F1D-488F-A426-CF38DAF8B535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57A4-E786-4926-96B5-04E2E0A76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7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57A4-E786-4926-96B5-04E2E0A764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44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57A4-E786-4926-96B5-04E2E0A764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8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57A4-E786-4926-96B5-04E2E0A764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2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57A4-E786-4926-96B5-04E2E0A764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43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57A4-E786-4926-96B5-04E2E0A7649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673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11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80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7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9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78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28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6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35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9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1718B-328B-463D-A824-51AF8B3D46DA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6A9AC-7387-4D7D-A0A1-38F9811FBF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7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imeo.com/142989766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s://www.rte.ie/archives/exhibitions/1666-women-and-society/388941-women-in-the-ga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hyperlink" Target="http://www.youtube.com/watch?v=f5nvWXLLD0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earning.gaa.ie/Ceim" TargetMode="External"/><Relationship Id="rId4" Type="http://schemas.openxmlformats.org/officeDocument/2006/relationships/hyperlink" Target="https://crokepark.ie/BlankSite/media/Images/Primary-schools-resource-pack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skaboutireland.ie/learning-zone/primary-students/looking-at-places/clare/aspects-of-clare/clare-people/michael-cusack-(1847-1906/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" t="1" r="4307" b="5374"/>
          <a:stretch/>
        </p:blipFill>
        <p:spPr bwMode="auto">
          <a:xfrm>
            <a:off x="3024000" y="-32918"/>
            <a:ext cx="9252000" cy="6912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3" name="TextBox 2"/>
          <p:cNvSpPr txBox="1"/>
          <p:nvPr/>
        </p:nvSpPr>
        <p:spPr>
          <a:xfrm>
            <a:off x="581193" y="2014281"/>
            <a:ext cx="389511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ga-IE" sz="5400" dirty="0" smtClean="0">
                <a:solidFill>
                  <a:schemeClr val="bg2">
                    <a:lumMod val="25000"/>
                  </a:schemeClr>
                </a:solidFill>
                <a:latin typeface="High Tower Text" panose="02040502050506030303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Na Cluichí </a:t>
            </a:r>
            <a:br>
              <a:rPr lang="ga-IE" sz="5400" dirty="0" smtClean="0">
                <a:solidFill>
                  <a:schemeClr val="bg2">
                    <a:lumMod val="25000"/>
                  </a:schemeClr>
                </a:solidFill>
                <a:latin typeface="High Tower Text" panose="02040502050506030303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ga-IE" sz="5400" dirty="0" smtClean="0">
                <a:solidFill>
                  <a:schemeClr val="bg2">
                    <a:lumMod val="25000"/>
                  </a:schemeClr>
                </a:solidFill>
                <a:latin typeface="High Tower Text" panose="02040502050506030303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Gaelacha</a:t>
            </a:r>
            <a:endParaRPr lang="ga-IE" sz="5400" dirty="0">
              <a:solidFill>
                <a:schemeClr val="bg2">
                  <a:lumMod val="25000"/>
                </a:schemeClr>
              </a:solidFill>
              <a:latin typeface="High Tower Text" panose="02040502050506030303" pitchFamily="18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4527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16" name="Rectangle 15"/>
          <p:cNvSpPr>
            <a:spLocks noChangeAspect="1"/>
          </p:cNvSpPr>
          <p:nvPr/>
        </p:nvSpPr>
        <p:spPr>
          <a:xfrm>
            <a:off x="590843" y="383261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4" name="Picture 2" descr="https://c1.staticflickr.com/3/2183/5774774659_be2f8b65e2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55" y="526651"/>
            <a:ext cx="8757934" cy="5868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252025" y="5003094"/>
            <a:ext cx="5350793" cy="944684"/>
            <a:chOff x="531360" y="2296096"/>
            <a:chExt cx="6475871" cy="1428980"/>
          </a:xfrm>
          <a:solidFill>
            <a:schemeClr val="bg2">
              <a:lumMod val="75000"/>
            </a:schemeClr>
          </a:solidFill>
        </p:grpSpPr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1392235" y="2680699"/>
              <a:ext cx="5614996" cy="10443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Cén cluiche atá á imirt sa ghrianghraf</a:t>
              </a:r>
              <a:r>
                <a:rPr lang="en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E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seo</a:t>
              </a: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ga-I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31360" y="2296096"/>
              <a:ext cx="871390" cy="1089111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  <p:sp>
        <p:nvSpPr>
          <p:cNvPr id="9" name="Rectangle 8"/>
          <p:cNvSpPr>
            <a:spLocks/>
          </p:cNvSpPr>
          <p:nvPr/>
        </p:nvSpPr>
        <p:spPr bwMode="auto">
          <a:xfrm>
            <a:off x="1963337" y="5257351"/>
            <a:ext cx="7501585" cy="79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Cluiche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liathróid</a:t>
            </a:r>
            <a:r>
              <a:rPr lang="en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láimhe atá ann. Cliceáil ar an nasc seo chun féachaint ar fhíseán maidir leis an liathróid láimhe: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https://vimeo.com/142989766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ga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58025" y="496539"/>
            <a:ext cx="8892021" cy="1218112"/>
            <a:chOff x="815837" y="1394183"/>
            <a:chExt cx="10047539" cy="1837468"/>
          </a:xfrm>
          <a:solidFill>
            <a:schemeClr val="bg1">
              <a:lumMod val="7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3511290" y="1394183"/>
              <a:ext cx="7352086" cy="1411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  <p:sp>
          <p:nvSpPr>
            <p:cNvPr id="13" name="Rectangle 12"/>
            <p:cNvSpPr>
              <a:spLocks/>
            </p:cNvSpPr>
            <p:nvPr/>
          </p:nvSpPr>
          <p:spPr>
            <a:xfrm>
              <a:off x="2283918" y="1502543"/>
              <a:ext cx="7539303" cy="1721810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 anchorCtr="0">
              <a:spAutoFit/>
            </a:bodyPr>
            <a:lstStyle/>
            <a:p>
              <a:r>
                <a:rPr lang="ga-IE" sz="2000" dirty="0" smtClean="0">
                  <a:latin typeface="Tw Cen MT" panose="020B0602020104020603" pitchFamily="34" charset="0"/>
                </a:rPr>
                <a:t>Bunaíodh Comhairle Liathróid Láimhe na hÉireann sa bhliain 1924 faoi scáth CLG chun an liathróid láimhe a fhorbairt agus a chur chun cinn.</a:t>
              </a: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14" name="Oval 13"/>
            <p:cNvSpPr>
              <a:spLocks/>
            </p:cNvSpPr>
            <p:nvPr/>
          </p:nvSpPr>
          <p:spPr>
            <a:xfrm>
              <a:off x="815837" y="1439606"/>
              <a:ext cx="1342381" cy="1792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1924</a:t>
              </a:r>
              <a:endParaRPr lang="ga-IE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7" name="Bosca téacs 2"/>
          <p:cNvSpPr txBox="1"/>
          <p:nvPr/>
        </p:nvSpPr>
        <p:spPr>
          <a:xfrm rot="5400000">
            <a:off x="9641892" y="5120424"/>
            <a:ext cx="23330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 smtClean="0"/>
              <a:t>Le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9610422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8" name="Rectangle 7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8809" y="439848"/>
            <a:ext cx="9296017" cy="604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3"/>
          <p:cNvSpPr/>
          <p:nvPr/>
        </p:nvSpPr>
        <p:spPr>
          <a:xfrm>
            <a:off x="6950268" y="1081116"/>
            <a:ext cx="1767953" cy="899251"/>
          </a:xfrm>
          <a:prstGeom prst="borderCallout1">
            <a:avLst>
              <a:gd name="adj1" fmla="val 49492"/>
              <a:gd name="adj2" fmla="val -1116"/>
              <a:gd name="adj3" fmla="val 112500"/>
              <a:gd name="adj4" fmla="val -38333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aithníonn tú an fear seo?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821625" y="5192707"/>
            <a:ext cx="8750385" cy="1141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108000" tIns="108000" rIns="108000" bIns="108000" anchor="ctr" anchorCtr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Micheál Ó Coileáin atá ann. Tógadh an grianghraf ar an 1</a:t>
            </a:r>
            <a:r>
              <a:rPr lang="en-IE" sz="2000" dirty="0" smtClean="0">
                <a:latin typeface="Tw Cen MT" panose="020B0602020104020603" pitchFamily="34" charset="0"/>
              </a:rPr>
              <a:t>1</a:t>
            </a:r>
            <a:r>
              <a:rPr lang="ga-IE" sz="2000" dirty="0" smtClean="0">
                <a:latin typeface="Tw Cen MT" panose="020B0602020104020603" pitchFamily="34" charset="0"/>
              </a:rPr>
              <a:t> Meán Fómhair 1921. Chaith Ó Coileáin an </a:t>
            </a:r>
            <a:r>
              <a:rPr lang="ga-IE" sz="2000" dirty="0" smtClean="0">
                <a:latin typeface="Tw Cen MT" panose="020B0602020104020603" pitchFamily="34" charset="0"/>
              </a:rPr>
              <a:t>sliotar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isteach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an lá sin chun tús a chur le cluiche ceannais Laighean idir Baile Átha Cliath agus Cill Chainnigh.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1548809" y="4108909"/>
            <a:ext cx="9296017" cy="23725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108000" tIns="108000" rIns="108000" bIns="108000" anchor="ctr" anchorCtr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Bliain roimhe sin, ar an 21 Samhain 1920,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mharaigh buíon Óglach faoi stiúir Mhichíl </a:t>
            </a:r>
            <a:b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Uí Choileáin grúpa spiairí de chuid na Breataine. Bheartaigh fórsaí na Breataine díoltas a bhaint amach. </a:t>
            </a:r>
            <a:r>
              <a:rPr lang="ga-IE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Tháinig siad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go Páirc an Chrócaigh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níos déanaí an lá céanna agus scaoil siad le slua a bhí ag féachaint ar chluiche idir Baile </a:t>
            </a:r>
            <a:r>
              <a:rPr lang="ga-IE" sz="2000" dirty="0" smtClean="0">
                <a:latin typeface="Tw Cen MT" panose="020B0602020104020603" pitchFamily="34" charset="0"/>
              </a:rPr>
              <a:t>Átha Cliath</a:t>
            </a: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 agus Tiobraid Árann. </a:t>
            </a:r>
            <a: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/>
            </a:r>
            <a:br>
              <a:rPr lang="en-US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</a:br>
            <a:r>
              <a:rPr lang="ga-IE" altLang="en-US" sz="2000" dirty="0" smtClean="0">
                <a:latin typeface="Tw Cen MT" panose="020B0602020104020603" pitchFamily="34" charset="0"/>
                <a:ea typeface="MS PGothic" panose="020B0600070205080204" pitchFamily="34" charset="-128"/>
              </a:rPr>
              <a:t>14 dhuine a maraíodh i bPáirc an Chrócaigh agus gortaíodh breis agus trí scór eile. Maraíodh imreoir amháin, Micheál Ó hÓgáin, agus is i gcuimhne air siúd a ainmníodh Ardán Uí Ógáin i bPáirc an Chrócaigh. ‘Domhnach na Fola’ a thugtar ar an lá sin. </a:t>
            </a:r>
            <a:endParaRPr lang="ga-IE" altLang="en-US" sz="2000" dirty="0">
              <a:latin typeface="Tw Cen MT" panose="020B0602020104020603" pitchFamily="34" charset="0"/>
              <a:ea typeface="MS PGothic" panose="020B0600070205080204" pitchFamily="34" charset="-128"/>
            </a:endParaRPr>
          </a:p>
        </p:txBody>
      </p:sp>
      <p:sp>
        <p:nvSpPr>
          <p:cNvPr id="11" name="Bosca téacs 2"/>
          <p:cNvSpPr txBox="1"/>
          <p:nvPr/>
        </p:nvSpPr>
        <p:spPr>
          <a:xfrm rot="5400000">
            <a:off x="9743065" y="5239791"/>
            <a:ext cx="23666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 smtClean="0"/>
              <a:t>Le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4042850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5" name="Oval 14"/>
          <p:cNvSpPr>
            <a:spLocks/>
          </p:cNvSpPr>
          <p:nvPr/>
        </p:nvSpPr>
        <p:spPr>
          <a:xfrm>
            <a:off x="736596" y="575206"/>
            <a:ext cx="1188000" cy="118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1974</a:t>
            </a:r>
            <a:endParaRPr lang="ga-IE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5246" y="765544"/>
            <a:ext cx="792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Bunaíodh Cumann Pheil na mBan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sa bhliain </a:t>
            </a:r>
            <a:r>
              <a:rPr lang="en-US" sz="2000" dirty="0" smtClean="0">
                <a:latin typeface="Tw Cen MT" panose="020B0602020104020603" pitchFamily="34" charset="0"/>
              </a:rPr>
              <a:t>1974</a:t>
            </a:r>
            <a:r>
              <a:rPr lang="ga-IE" sz="2000" dirty="0" smtClean="0">
                <a:latin typeface="Tw Cen MT" panose="020B0602020104020603" pitchFamily="34" charset="0"/>
              </a:rPr>
              <a:t> in Óstán Uí Aodha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i nDurlas, </a:t>
            </a:r>
            <a:r>
              <a:rPr lang="en-IE" sz="2000" dirty="0" smtClean="0">
                <a:latin typeface="Tw Cen MT" panose="020B0602020104020603" pitchFamily="34" charset="0"/>
              </a:rPr>
              <a:t>an </a:t>
            </a:r>
            <a:r>
              <a:rPr lang="ga-IE" sz="2000" dirty="0" smtClean="0">
                <a:latin typeface="Tw Cen MT" panose="020B0602020104020603" pitchFamily="34" charset="0"/>
              </a:rPr>
              <a:t>áit ar bunaíodh Cumann Lúthchleas Gael 90 bliain roimhe sin.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6596" y="5687864"/>
            <a:ext cx="10881322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an nasc thíos chun féachaint ar fhíseán maidir le peil na mban sna 1980idí:</a:t>
            </a:r>
          </a:p>
          <a:p>
            <a:r>
              <a:rPr lang="ga-IE" sz="2000" dirty="0">
                <a:latin typeface="Tw Cen MT" panose="020B0602020104020603" pitchFamily="34" charset="0"/>
                <a:hlinkClick r:id="rId4"/>
              </a:rPr>
              <a:t>https://www.rte.ie/archives/exhibitions/1666-women-and-society/388941-women-in-the-gaa</a:t>
            </a:r>
            <a:r>
              <a:rPr lang="ga-IE" sz="2000" dirty="0" smtClean="0">
                <a:latin typeface="Tw Cen MT" panose="020B0602020104020603" pitchFamily="34" charset="0"/>
                <a:hlinkClick r:id="rId4"/>
              </a:rPr>
              <a:t>/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86" y="1538706"/>
            <a:ext cx="6018028" cy="3762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6241" y="5301294"/>
            <a:ext cx="6751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Foireann Thiobraid Árann, a bhuaigh Cluiche Ceannais na hÉireann sa pheil sa bhliain 1974</a:t>
            </a:r>
            <a:endParaRPr lang="ga-IE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4081403" y="886803"/>
            <a:ext cx="6390823" cy="1567457"/>
          </a:xfrm>
          <a:prstGeom prst="rect">
            <a:avLst/>
          </a:prstGeom>
          <a:solidFill>
            <a:srgbClr val="C6E2CB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Níor imríodh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luiche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eannais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na hÉireann taobh amuigh den tír ach uair amháin. B’in i Nua-Eabhrac sa bhliain 1947. Cliceáil ar an nasc seo chun féachaint ar fhíseán mar gheall ar an gcluiche sin: </a:t>
            </a:r>
            <a:r>
              <a:rPr lang="ga-IE" sz="2000" dirty="0" smtClean="0">
                <a:latin typeface="Tw Cen MT" panose="020B0602020104020603" pitchFamily="34" charset="0"/>
                <a:hlinkClick r:id="rId4"/>
              </a:rPr>
              <a:t>www.youtube.com/watch?v=f5nvWXLLD0k</a:t>
            </a:r>
            <a:endParaRPr lang="ga-IE" sz="2000" dirty="0" smtClean="0">
              <a:latin typeface="Tw Cen MT" panose="020B0602020104020603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1" b="99639" l="1533" r="99234">
                        <a14:foregroundMark x1="48659" y1="73285" x2="47318" y2="99639"/>
                        <a14:foregroundMark x1="93487" y1="48556" x2="93487" y2="48556"/>
                        <a14:foregroundMark x1="97510" y1="49278" x2="99425" y2="50722"/>
                        <a14:foregroundMark x1="80843" y1="31408" x2="93487" y2="24910"/>
                        <a14:foregroundMark x1="67816" y1="18953" x2="74521" y2="7581"/>
                        <a14:foregroundMark x1="50958" y1="14621" x2="50575" y2="181"/>
                        <a14:foregroundMark x1="33525" y1="18592" x2="25096" y2="6498"/>
                        <a14:foregroundMark x1="19349" y1="31408" x2="7471" y2="24188"/>
                        <a14:foregroundMark x1="1533" y1="49458" x2="14176" y2="487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58897">
            <a:off x="832049" y="575116"/>
            <a:ext cx="2758089" cy="280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ChangeAspect="1"/>
          </p:cNvSpPr>
          <p:nvPr/>
        </p:nvSpPr>
        <p:spPr>
          <a:xfrm>
            <a:off x="4081403" y="2879331"/>
            <a:ext cx="6390822" cy="1081337"/>
          </a:xfrm>
          <a:prstGeom prst="rect">
            <a:avLst/>
          </a:prstGeom>
          <a:solidFill>
            <a:srgbClr val="C6E2C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Bhí cosc ar bhaill Chumann Lúthchleas Gael freastal ar chluichí ‘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allda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’ nó na cluichí sin a imirt ón uair a bunaíodh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CLG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go dtí 1971.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677716">
            <a:off x="1647476" y="1560512"/>
            <a:ext cx="1127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400" b="1" dirty="0" smtClean="0">
                <a:latin typeface="Tw Cen MT" panose="020B0602020104020603" pitchFamily="34" charset="0"/>
              </a:rPr>
              <a:t>An eol </a:t>
            </a:r>
          </a:p>
          <a:p>
            <a:r>
              <a:rPr lang="ga-IE" sz="2400" b="1" dirty="0" smtClean="0">
                <a:latin typeface="Tw Cen MT" panose="020B0602020104020603" pitchFamily="34" charset="0"/>
              </a:rPr>
              <a:t>duit…?</a:t>
            </a:r>
            <a:endParaRPr lang="ga-IE" sz="2400" b="1" dirty="0">
              <a:latin typeface="Tw Cen MT" panose="020B0602020104020603" pitchFamily="34" charset="0"/>
            </a:endParaRPr>
          </a:p>
        </p:txBody>
      </p:sp>
      <p:grpSp>
        <p:nvGrpSpPr>
          <p:cNvPr id="17" name="Group 16"/>
          <p:cNvGrpSpPr>
            <a:grpSpLocks noChangeAspect="1"/>
          </p:cNvGrpSpPr>
          <p:nvPr/>
        </p:nvGrpSpPr>
        <p:grpSpPr bwMode="auto">
          <a:xfrm>
            <a:off x="7521796" y="4640076"/>
            <a:ext cx="4142775" cy="788924"/>
            <a:chOff x="603615" y="2469773"/>
            <a:chExt cx="5661696" cy="1255303"/>
          </a:xfrm>
          <a:solidFill>
            <a:schemeClr val="bg2">
              <a:lumMod val="75000"/>
            </a:schemeClr>
          </a:solidFill>
        </p:grpSpPr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1392237" y="2680699"/>
              <a:ext cx="4873074" cy="10443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sz="2000" dirty="0" smtClean="0">
                  <a:solidFill>
                    <a:schemeClr val="tx1"/>
                  </a:solidFill>
                  <a:latin typeface="AR BLANCA" panose="02000000000000000000" pitchFamily="2" charset="0"/>
                </a:rPr>
                <a:t> </a:t>
              </a: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 é do thuairim faoin riail sin?</a:t>
              </a:r>
              <a:endPara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3615" y="2469773"/>
              <a:ext cx="906463" cy="90679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0417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590843" y="353242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ga-IE" dirty="0"/>
          </a:p>
        </p:txBody>
      </p:sp>
      <p:sp>
        <p:nvSpPr>
          <p:cNvPr id="5" name="Rectangle 4"/>
          <p:cNvSpPr/>
          <p:nvPr/>
        </p:nvSpPr>
        <p:spPr>
          <a:xfrm>
            <a:off x="1206587" y="1845575"/>
            <a:ext cx="50292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os cionn 2200 club Chumann Lúthchleas Gael in Éirinn sa lá atá inniu ann. Tá breis agus 400 club in áiteanna eile ar fud an domhain – Stáit Aontaithe Mheiriceá, an Bhreatain Mhór, an Astráil, an tSín, Ceanada agus an Eoraip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en-IE" sz="2000" dirty="0" err="1" smtClean="0">
                <a:latin typeface="Tw Cen MT" panose="020B0602020104020603" pitchFamily="34" charset="0"/>
              </a:rPr>
              <a:t>ina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en-IE" sz="2000" dirty="0" err="1" smtClean="0">
                <a:latin typeface="Tw Cen MT" panose="020B0602020104020603" pitchFamily="34" charset="0"/>
              </a:rPr>
              <a:t>measc</a:t>
            </a:r>
            <a:r>
              <a:rPr lang="ga-IE" sz="2000" dirty="0" smtClean="0">
                <a:latin typeface="Tw Cen MT" panose="020B0602020104020603" pitchFamily="34" charset="0"/>
              </a:rPr>
              <a:t>. </a:t>
            </a:r>
            <a:r>
              <a:rPr lang="en-US" sz="2000" dirty="0" smtClean="0">
                <a:latin typeface="Tw Cen MT" panose="020B0602020104020603" pitchFamily="34" charset="0"/>
              </a:rPr>
              <a:t>B’</a:t>
            </a:r>
            <a:r>
              <a:rPr lang="ga-IE" sz="2000" dirty="0" smtClean="0">
                <a:latin typeface="Tw Cen MT" panose="020B0602020104020603" pitchFamily="34" charset="0"/>
              </a:rPr>
              <a:t>Éireannaigh a bhunaigh na clubanna s</a:t>
            </a:r>
            <a:r>
              <a:rPr lang="en-IE" sz="2000" dirty="0" smtClean="0">
                <a:latin typeface="Tw Cen MT" panose="020B0602020104020603" pitchFamily="34" charset="0"/>
              </a:rPr>
              <a:t>in </a:t>
            </a:r>
            <a:r>
              <a:rPr lang="ga-IE" sz="2000" dirty="0" smtClean="0">
                <a:latin typeface="Tw Cen MT" panose="020B0602020104020603" pitchFamily="34" charset="0"/>
              </a:rPr>
              <a:t>chun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a n-oidhreacht Ghaelach a choinneáil beo </a:t>
            </a:r>
            <a:r>
              <a:rPr lang="en-IE" sz="2000" dirty="0" err="1" smtClean="0">
                <a:latin typeface="Tw Cen MT" panose="020B0602020104020603" pitchFamily="34" charset="0"/>
              </a:rPr>
              <a:t>agus</a:t>
            </a:r>
            <a:r>
              <a:rPr lang="en-IE" sz="2000" dirty="0" smtClean="0">
                <a:latin typeface="Tw Cen MT" panose="020B0602020104020603" pitchFamily="34" charset="0"/>
              </a:rPr>
              <a:t> </a:t>
            </a:r>
            <a:r>
              <a:rPr lang="en-IE" sz="2000" dirty="0" err="1" smtClean="0">
                <a:latin typeface="Tw Cen MT" panose="020B0602020104020603" pitchFamily="34" charset="0"/>
              </a:rPr>
              <a:t>iad</a:t>
            </a:r>
            <a:r>
              <a:rPr lang="ga-IE" sz="2000" dirty="0" smtClean="0">
                <a:latin typeface="Tw Cen MT" panose="020B0602020104020603" pitchFamily="34" charset="0"/>
              </a:rPr>
              <a:t> thar lear.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587" y="5321030"/>
            <a:ext cx="9980455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áit faoi leith ag na cluichí Gaelacha i saol an phobail in Éirinn sa lá atá inniu ann.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Ní hamhlaidh a bheadh murach an obair ar fad a rinne Cumann Lúthchleas Gael agus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na heagraíochtaí eile i gcaitheamh na mblianta.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842" y="393894"/>
            <a:ext cx="112119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4400" b="1" dirty="0" smtClean="0">
                <a:latin typeface="Berlin Sans FB Demi" panose="020E0802020502020306" pitchFamily="34" charset="0"/>
              </a:rPr>
              <a:t>Na cluichí Gaelacha sa lá atá inniu ann</a:t>
            </a:r>
            <a:endParaRPr lang="ga-IE" sz="4400" b="1" dirty="0">
              <a:latin typeface="Berlin Sans FB Demi" panose="020E0802020502020306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06587" y="5321028"/>
            <a:ext cx="998045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Is </a:t>
            </a:r>
            <a:r>
              <a:rPr lang="ga-IE" sz="2000" dirty="0" smtClean="0">
                <a:latin typeface="Tw Cen MT" panose="020B0602020104020603" pitchFamily="34" charset="0"/>
              </a:rPr>
              <a:t>í Páirc an Chrócaigh an staid is mó in Éirinn agus an tríú staid is mó san Eoraip sa lá atá inniu ann. Is ann a imrítear cluichí ceannais </a:t>
            </a:r>
            <a:r>
              <a:rPr lang="en-US" sz="2000" dirty="0" err="1" smtClean="0">
                <a:latin typeface="Tw Cen MT" panose="020B0602020104020603" pitchFamily="34" charset="0"/>
              </a:rPr>
              <a:t>na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hÉireann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latin typeface="Tw Cen MT" panose="020B0602020104020603" pitchFamily="34" charset="0"/>
              </a:rPr>
              <a:t>sa pheil, san iománaíocht, i bpeil na mban agus sa chamógaíocht.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080" y="1344088"/>
            <a:ext cx="4526962" cy="355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206587" y="5321029"/>
            <a:ext cx="998045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borradh faoi chluichí na mban le blianta beaga anuas. Tá 515 club camógaíochta ann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sa lá atá inniu ann agus breis is 1000 club ina n-imrítear peil na mban. Bíonn cluichí na mban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á gcraoladh beo ar TG4 freisin.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4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0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17" name="Rectangle 16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32741"/>
              </p:ext>
            </p:extLst>
          </p:nvPr>
        </p:nvGraphicFramePr>
        <p:xfrm>
          <a:off x="816744" y="1013376"/>
          <a:ext cx="10760148" cy="5331556"/>
        </p:xfrm>
        <a:graphic>
          <a:graphicData uri="http://schemas.openxmlformats.org/drawingml/2006/table">
            <a:tbl>
              <a:tblPr/>
              <a:tblGrid>
                <a:gridCol w="7527851"/>
                <a:gridCol w="1360967"/>
                <a:gridCol w="1871330"/>
              </a:tblGrid>
              <a:tr h="447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9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Bunaíodh Cumann Lúthchleas Gael sa bhliain 1884. </a:t>
                      </a:r>
                      <a:endParaRPr lang="ga-IE" sz="2200" noProof="0" dirty="0" smtClean="0">
                        <a:solidFill>
                          <a:srgbClr val="00000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Imríodh </a:t>
                      </a:r>
                      <a:r>
                        <a:rPr lang="en-US" sz="2200" noProof="0" dirty="0" smtClean="0">
                          <a:latin typeface="Tw Cen MT" panose="020B0602020104020603" pitchFamily="34" charset="0"/>
                        </a:rPr>
                        <a:t>c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luiche </a:t>
                      </a:r>
                      <a:r>
                        <a:rPr lang="en-US" sz="2200" noProof="0" dirty="0" smtClean="0">
                          <a:latin typeface="Tw Cen MT" panose="020B0602020104020603" pitchFamily="34" charset="0"/>
                        </a:rPr>
                        <a:t>c</a:t>
                      </a:r>
                      <a:r>
                        <a:rPr lang="ga-IE" sz="2200" noProof="0" dirty="0" err="1" smtClean="0">
                          <a:latin typeface="Tw Cen MT" panose="020B0602020104020603" pitchFamily="34" charset="0"/>
                        </a:rPr>
                        <a:t>eannais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 na hÉireann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den chéad uair sa bhliain 188</a:t>
                      </a:r>
                      <a:r>
                        <a:rPr lang="en-US" sz="2200" noProof="0" dirty="0" smtClean="0">
                          <a:latin typeface="Tw Cen MT" panose="020B0602020104020603" pitchFamily="34" charset="0"/>
                        </a:rPr>
                        <a:t>8</a:t>
                      </a: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. </a:t>
                      </a: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altLang="en-US" sz="2200" noProof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Maraíodh </a:t>
                      </a:r>
                      <a:r>
                        <a:rPr lang="en-US" altLang="en-US" sz="2200" noProof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14 </a:t>
                      </a:r>
                      <a:r>
                        <a:rPr lang="en-US" altLang="en-US" sz="2200" noProof="0" dirty="0" err="1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dhuine</a:t>
                      </a:r>
                      <a:r>
                        <a:rPr lang="en-US" altLang="en-US" sz="2200" noProof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lang="ga-IE" altLang="en-US" sz="2200" baseline="0" noProof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i bPáirc an Chrócaigh </a:t>
                      </a:r>
                      <a:r>
                        <a:rPr lang="en-IE" altLang="en-US" sz="2200" baseline="0" noProof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in 1920 </a:t>
                      </a:r>
                      <a:r>
                        <a:rPr lang="ga-IE" altLang="en-US" sz="2200" baseline="0" noProof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nuair a s</a:t>
                      </a:r>
                      <a:r>
                        <a:rPr lang="ga-IE" altLang="en-US" sz="2200" noProof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caoil fórsaí</a:t>
                      </a:r>
                      <a:r>
                        <a:rPr lang="ga-IE" altLang="en-US" sz="2200" baseline="0" noProof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 na Breataine </a:t>
                      </a:r>
                      <a:r>
                        <a:rPr lang="ga-IE" altLang="en-US" sz="2200" noProof="0" dirty="0" smtClean="0">
                          <a:latin typeface="Tw Cen MT" panose="020B0602020104020603" pitchFamily="34" charset="0"/>
                          <a:ea typeface="MS PGothic" panose="020B0600070205080204" pitchFamily="34" charset="-128"/>
                        </a:rPr>
                        <a:t>le slua ann. </a:t>
                      </a:r>
                      <a:endParaRPr lang="ga-IE" sz="22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50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Bhí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 Tomás Cróc ina uachtarán ar Chumann Lúthchleas Gael. </a:t>
                      </a:r>
                      <a:endParaRPr lang="ga-IE" sz="22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Imríodh </a:t>
                      </a:r>
                      <a:r>
                        <a:rPr lang="en-US" sz="2200" baseline="0" noProof="0" dirty="0" smtClean="0">
                          <a:latin typeface="Tw Cen MT" panose="020B0602020104020603" pitchFamily="34" charset="0"/>
                        </a:rPr>
                        <a:t>c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luiche </a:t>
                      </a:r>
                      <a:r>
                        <a:rPr lang="en-US" sz="2200" baseline="0" noProof="0" dirty="0" smtClean="0">
                          <a:latin typeface="Tw Cen MT" panose="020B0602020104020603" pitchFamily="34" charset="0"/>
                        </a:rPr>
                        <a:t>c</a:t>
                      </a:r>
                      <a:r>
                        <a:rPr lang="ga-IE" sz="2200" baseline="0" noProof="0" dirty="0" err="1" smtClean="0">
                          <a:latin typeface="Tw Cen MT" panose="020B0602020104020603" pitchFamily="34" charset="0"/>
                        </a:rPr>
                        <a:t>eannais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 na hÉireann i Nua-Eabhrac sa bhliain 1947.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Bunaíodh an Cumann Camógaíochta sa bhliain 1884.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latin typeface="Tw Cen MT" panose="020B0602020104020603" pitchFamily="34" charset="0"/>
                        </a:rPr>
                        <a:t>Is le liathróid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 p</a:t>
                      </a:r>
                      <a:r>
                        <a:rPr lang="en-IE" sz="2200" baseline="0" noProof="0" smtClean="0">
                          <a:latin typeface="Tw Cen MT" panose="020B0602020104020603" pitchFamily="34" charset="0"/>
                        </a:rPr>
                        <a:t>h</a:t>
                      </a:r>
                      <a:r>
                        <a:rPr lang="ga-IE" sz="2200" baseline="0" noProof="0" smtClean="0">
                          <a:latin typeface="Tw Cen MT" panose="020B0602020104020603" pitchFamily="34" charset="0"/>
                        </a:rPr>
                        <a:t>eile 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a mharaigh </a:t>
                      </a:r>
                      <a:r>
                        <a:rPr lang="ga-IE" sz="2200" baseline="0" noProof="0" dirty="0" err="1" smtClean="0">
                          <a:latin typeface="Tw Cen MT" panose="020B0602020104020603" pitchFamily="34" charset="0"/>
                        </a:rPr>
                        <a:t>Séadanda</a:t>
                      </a:r>
                      <a:r>
                        <a:rPr lang="ga-IE" sz="2200" baseline="0" noProof="0" dirty="0" smtClean="0">
                          <a:latin typeface="Tw Cen MT" panose="020B0602020104020603" pitchFamily="34" charset="0"/>
                        </a:rPr>
                        <a:t> an cú taobh amuigh de dhún Chulainn.</a:t>
                      </a:r>
                      <a:endParaRPr lang="ga-IE" sz="2200" noProof="0" dirty="0" smtClean="0">
                        <a:latin typeface="Tw Cen MT" panose="020B0602020104020603" pitchFamily="34" charset="0"/>
                      </a:endParaRPr>
                    </a:p>
                  </a:txBody>
                  <a:tcPr marL="68580" marR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itle 13"/>
          <p:cNvSpPr>
            <a:spLocks/>
          </p:cNvSpPr>
          <p:nvPr/>
        </p:nvSpPr>
        <p:spPr bwMode="auto">
          <a:xfrm>
            <a:off x="3915177" y="470105"/>
            <a:ext cx="4296961" cy="50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9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8000" y="1620000"/>
            <a:ext cx="515937" cy="4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8000" y="2268000"/>
            <a:ext cx="515937" cy="4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8000" y="3060000"/>
            <a:ext cx="515937" cy="4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0000" y="3744000"/>
            <a:ext cx="515937" cy="4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00182" y="5094000"/>
            <a:ext cx="515937" cy="4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0000" y="5724000"/>
            <a:ext cx="515937" cy="4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48000" y="4428000"/>
            <a:ext cx="515937" cy="44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773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451202" y="1924333"/>
            <a:ext cx="81340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Tuilleadh eolais:</a:t>
            </a:r>
          </a:p>
          <a:p>
            <a:r>
              <a:rPr lang="ga-IE" sz="2800" dirty="0" smtClean="0">
                <a:latin typeface="Tw Cen MT" panose="020B0602020104020603" pitchFamily="34" charset="0"/>
                <a:hlinkClick r:id="rId4"/>
              </a:rPr>
              <a:t>https://crokepark.ie/BlankSite/media/Images/Primary-schools-resource-pack.pdf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</a:p>
          <a:p>
            <a:endParaRPr lang="ga-IE" sz="2800" dirty="0" smtClean="0">
              <a:latin typeface="Tw Cen MT" panose="020B0602020104020603" pitchFamily="34" charset="0"/>
            </a:endParaRPr>
          </a:p>
          <a:p>
            <a:r>
              <a:rPr lang="ga-IE" sz="2800" dirty="0" smtClean="0">
                <a:latin typeface="Tw Cen MT" panose="020B0602020104020603" pitchFamily="34" charset="0"/>
                <a:hlinkClick r:id="rId5"/>
              </a:rPr>
              <a:t>http://learning.gaa.ie/Ceim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</a:p>
          <a:p>
            <a:endParaRPr lang="en-GB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10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1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</a:t>
            </a:r>
            <a:r>
              <a:rPr lang="ga-IE" sz="21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omhánna</a:t>
            </a:r>
            <a:r>
              <a:rPr lang="ga-IE" sz="21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US" sz="2100" b="1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; </a:t>
            </a:r>
            <a:r>
              <a:rPr lang="en-US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Cumann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Pheil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mBan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; </a:t>
            </a:r>
            <a:r>
              <a:rPr lang="en-US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Leabharlann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Náisiúnta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 </a:t>
            </a:r>
            <a:r>
              <a:rPr lang="ga-IE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hÉireann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; </a:t>
            </a:r>
            <a:r>
              <a:rPr lang="en-US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Músaem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agus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Cartlann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CLG, </a:t>
            </a:r>
            <a:r>
              <a:rPr lang="en-US" sz="21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Páirc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an </a:t>
            </a:r>
            <a:r>
              <a:rPr lang="en-US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Chrócaigh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;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US" sz="21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21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sz="21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</a:p>
          <a:p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Queen's University Belfast GAA Hurling team in action at Casement Park, west Belfast, Northern Ireland. Irish Eye / </a:t>
            </a:r>
            <a:r>
              <a:rPr lang="en-US" sz="21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Alamy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Stock Photo</a:t>
            </a:r>
          </a:p>
          <a:p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June 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15th, 2019, Cork, Ireland - Liberty Insurance Intermediate Camogie Championship: Cork vs </a:t>
            </a:r>
            <a:r>
              <a:rPr lang="en-US" sz="21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Kilkenny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 </a:t>
            </a:r>
            <a:r>
              <a:rPr lang="pt-BR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David Ribeiro / Alamy Stock Photo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endParaRPr lang="ga-IE" sz="21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Le caoinchead ó Leabharlann Náisiúnta na hÉireann: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POOLEWP 2703, POOLEWP 2627, PD United Ireland 1885 June 13, POOLEWP 3810, INDH399</a:t>
            </a:r>
            <a:r>
              <a:rPr lang="ga-IE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. © Leabharlann Náisiúnta na hÉireann.</a:t>
            </a:r>
            <a:endParaRPr lang="en-US" sz="21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sz="21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Offaly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and Westmeath play in the Leinster football championship. </a:t>
            </a:r>
            <a:r>
              <a:rPr lang="en-US" sz="21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Croke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Park, Dublin. </a:t>
            </a:r>
            <a:r>
              <a:rPr lang="en-US" sz="21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Eoghan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McNally / Shutterstock.com</a:t>
            </a:r>
          </a:p>
          <a:p>
            <a:endParaRPr lang="ga-IE" sz="21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faillí ar aon bhealach ó thaobh cóipchirt de ba cheart d’úinéir an chóipchirt teagmháil a dhéanamh leis na foilsitheoirí. Beidh na foilsitheoirí lántoilteanach socruithe cuí a dhéanamh leis.</a:t>
            </a:r>
          </a:p>
          <a:p>
            <a:endParaRPr lang="ga-IE" sz="21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201</a:t>
            </a:r>
            <a:r>
              <a:rPr lang="en-US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9</a:t>
            </a:r>
            <a:endParaRPr lang="ga-IE" sz="21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21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</a:t>
            </a:r>
            <a:r>
              <a:rPr lang="ga-IE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</a:t>
            </a:r>
            <a:r>
              <a:rPr lang="en-US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21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 na Gaeilge, 63-66 </a:t>
            </a:r>
            <a:r>
              <a:rPr lang="ga-IE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</a:t>
            </a:r>
            <a:r>
              <a:rPr lang="ga-IE" sz="2100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Amiens</a:t>
            </a:r>
            <a:r>
              <a:rPr lang="ga-IE" sz="21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3079382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7024" y="2832001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173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" t="708" r="479" b="260"/>
          <a:stretch/>
        </p:blipFill>
        <p:spPr bwMode="auto">
          <a:xfrm>
            <a:off x="1764000" y="0"/>
            <a:ext cx="9108000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590843" y="404527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50118">
            <a:off x="5794219" y="855107"/>
            <a:ext cx="4286250" cy="29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26612">
            <a:off x="8662167" y="1798711"/>
            <a:ext cx="2928352" cy="43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flipH="1">
            <a:off x="790007" y="1493063"/>
            <a:ext cx="48762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Tá an iománaíocht agus an pheil Ghaelach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á n-imirt in Éirinn le blianta fada. Is mór an tóir atá orthu i measc an phobail. Ní fios cathain go díreach a tosaíodh ar an bpeil Ghaelach a imirt in Éirinn ach tá a fhios againn go bhfuil an iománaíocht á himirt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leis na cianta, mar go ndéantar tagairt di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sna </a:t>
            </a:r>
            <a:r>
              <a:rPr lang="ga-IE" sz="2000" dirty="0" err="1" smtClean="0">
                <a:latin typeface="Tw Cen MT" panose="020B0602020104020603" pitchFamily="34" charset="0"/>
              </a:rPr>
              <a:t>seanscéalta</a:t>
            </a:r>
            <a:r>
              <a:rPr lang="ga-IE" sz="2000" dirty="0" smtClean="0">
                <a:latin typeface="Tw Cen MT" panose="020B0602020104020603" pitchFamily="34" charset="0"/>
              </a:rPr>
              <a:t> Éireannacha.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887153" y="4460315"/>
            <a:ext cx="4779056" cy="1086585"/>
            <a:chOff x="424646" y="2177269"/>
            <a:chExt cx="6422446" cy="1547805"/>
          </a:xfrm>
          <a:solidFill>
            <a:schemeClr val="bg2">
              <a:lumMod val="75000"/>
            </a:schemeClr>
          </a:solidFill>
        </p:grpSpPr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1392234" y="2680697"/>
              <a:ext cx="5454858" cy="104437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cuimhin leat </a:t>
              </a:r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sean</a:t>
              </a: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scéal ar bith 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ina ndéantar tagairt don iománaíocht?</a:t>
              </a:r>
              <a:endParaRPr lang="ga-I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4646" y="2177269"/>
              <a:ext cx="967589" cy="1025617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ga-IE" sz="4400" b="1" dirty="0" smtClean="0"/>
                <a:t>?</a:t>
              </a:r>
              <a:endParaRPr lang="ga-IE" sz="4400" b="1" dirty="0"/>
            </a:p>
          </p:txBody>
        </p:sp>
      </p:grpSp>
      <p:sp>
        <p:nvSpPr>
          <p:cNvPr id="13" name="Rectangle 12"/>
          <p:cNvSpPr>
            <a:spLocks noChangeAspect="1"/>
          </p:cNvSpPr>
          <p:nvPr/>
        </p:nvSpPr>
        <p:spPr bwMode="auto">
          <a:xfrm>
            <a:off x="1607152" y="4813730"/>
            <a:ext cx="6569285" cy="9916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Insítear mórchuid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scéalta faoin laoch Cú Chulainn.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réir na scéalta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bhí Cú Chulainn go hiontach ag an iománaíocht. An cuimhin leat an scéal faoi conas a fuair sé a ainm?</a:t>
            </a:r>
            <a:endParaRPr lang="ga-I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621" l="873" r="99127">
                        <a14:foregroundMark x1="20272" y1="12655" x2="27934" y2="190"/>
                        <a14:foregroundMark x1="11348" y1="35871" x2="6111" y2="51855"/>
                        <a14:foregroundMark x1="11057" y1="86489" x2="873" y2="94291"/>
                        <a14:foregroundMark x1="51794" y1="92293" x2="54025" y2="97621"/>
                        <a14:foregroundMark x1="45296" y1="52902" x2="63434" y2="49096"/>
                        <a14:foregroundMark x1="62658" y1="67364" x2="54025" y2="78592"/>
                        <a14:foregroundMark x1="93404" y1="97621" x2="99127" y2="96099"/>
                        <a14:backgroundMark x1="76819" y1="90295" x2="76819" y2="90295"/>
                        <a14:backgroundMark x1="98157" y1="99429" x2="98157" y2="99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6464" y="1300818"/>
            <a:ext cx="4286250" cy="417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flipH="1">
            <a:off x="590839" y="1545367"/>
            <a:ext cx="69689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err="1" smtClean="0">
                <a:latin typeface="Tw Cen MT" panose="020B0602020104020603" pitchFamily="34" charset="0"/>
              </a:rPr>
              <a:t>Séadanda</a:t>
            </a:r>
            <a:r>
              <a:rPr lang="ga-IE" sz="2000" dirty="0" smtClean="0">
                <a:latin typeface="Tw Cen MT" panose="020B0602020104020603" pitchFamily="34" charset="0"/>
              </a:rPr>
              <a:t> an t-ainm a bhí ar Chú Chulainn </a:t>
            </a:r>
            <a:r>
              <a:rPr lang="ga-IE" sz="2000" dirty="0" smtClean="0">
                <a:latin typeface="Tw Cen MT" panose="020B0602020104020603" pitchFamily="34" charset="0"/>
              </a:rPr>
              <a:t>nuair a bhí sé </a:t>
            </a:r>
            <a:r>
              <a:rPr lang="ga-IE" sz="2000" dirty="0" smtClean="0">
                <a:latin typeface="Tw Cen MT" panose="020B0602020104020603" pitchFamily="34" charset="0"/>
              </a:rPr>
              <a:t>óg.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Lá amháin d’ullmhaigh an gabha, Culann, féasta mór. Fuair </a:t>
            </a:r>
            <a:r>
              <a:rPr lang="ga-IE" sz="2000" dirty="0" err="1" smtClean="0">
                <a:latin typeface="Tw Cen MT" panose="020B0602020104020603" pitchFamily="34" charset="0"/>
              </a:rPr>
              <a:t>Séadanda</a:t>
            </a:r>
            <a:r>
              <a:rPr lang="ga-IE" sz="2000" dirty="0" smtClean="0">
                <a:latin typeface="Tw Cen MT" panose="020B0602020104020603" pitchFamily="34" charset="0"/>
              </a:rPr>
              <a:t> cuireadh dul ann. Tháinig sé chuig an bhféasta mall de bharr go raibh sé ag imirt cluiche iománaíochta. Nuair a bhain sé an áit amach, chonaic sé go raibh cú mór fíochmhar taobh amuigh den dún, á chosaint. D’ionsaigh an cú </a:t>
            </a:r>
            <a:r>
              <a:rPr lang="ga-IE" sz="2000" dirty="0" err="1" smtClean="0">
                <a:latin typeface="Tw Cen MT" panose="020B0602020104020603" pitchFamily="34" charset="0"/>
              </a:rPr>
              <a:t>Séadanda</a:t>
            </a:r>
            <a:r>
              <a:rPr lang="ga-IE" sz="2000" dirty="0" smtClean="0">
                <a:latin typeface="Tw Cen MT" panose="020B0602020104020603" pitchFamily="34" charset="0"/>
              </a:rPr>
              <a:t>. Bhí camán is sliotar ag </a:t>
            </a:r>
            <a:r>
              <a:rPr lang="ga-IE" sz="2000" dirty="0" err="1" smtClean="0">
                <a:latin typeface="Tw Cen MT" panose="020B0602020104020603" pitchFamily="34" charset="0"/>
              </a:rPr>
              <a:t>Séadanda</a:t>
            </a:r>
            <a:r>
              <a:rPr lang="ga-IE" sz="2000" dirty="0" smtClean="0">
                <a:latin typeface="Tw Cen MT" panose="020B0602020104020603" pitchFamily="34" charset="0"/>
              </a:rPr>
              <a:t>, áfach. Thug </a:t>
            </a:r>
            <a:r>
              <a:rPr lang="ga-IE" sz="2000" dirty="0" err="1" smtClean="0">
                <a:latin typeface="Tw Cen MT" panose="020B0602020104020603" pitchFamily="34" charset="0"/>
              </a:rPr>
              <a:t>Séadanda</a:t>
            </a:r>
            <a:r>
              <a:rPr lang="ga-IE" sz="2000" dirty="0" smtClean="0">
                <a:latin typeface="Tw Cen MT" panose="020B0602020104020603" pitchFamily="34" charset="0"/>
              </a:rPr>
              <a:t> buille don sliotar agus thiomáin siar i scornach an </a:t>
            </a:r>
            <a:r>
              <a:rPr lang="ga-IE" sz="2000" dirty="0" err="1" smtClean="0">
                <a:latin typeface="Tw Cen MT" panose="020B0602020104020603" pitchFamily="34" charset="0"/>
              </a:rPr>
              <a:t>chú</a:t>
            </a:r>
            <a:r>
              <a:rPr lang="ga-IE" sz="2000" dirty="0" smtClean="0">
                <a:latin typeface="Tw Cen MT" panose="020B0602020104020603" pitchFamily="34" charset="0"/>
              </a:rPr>
              <a:t> é. Thit an t-ainmhí marbh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ar an talamh. </a:t>
            </a:r>
            <a:endParaRPr lang="ga-IE" sz="2000" dirty="0" smtClean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90838" y="4280640"/>
            <a:ext cx="63841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smtClean="0">
                <a:latin typeface="Tw Cen MT" panose="020B0602020104020603" pitchFamily="34" charset="0"/>
              </a:rPr>
              <a:t>	‘</a:t>
            </a:r>
            <a:r>
              <a:rPr lang="ga-IE" sz="2000" dirty="0" smtClean="0">
                <a:latin typeface="Tw Cen MT" panose="020B0602020104020603" pitchFamily="34" charset="0"/>
              </a:rPr>
              <a:t>Cé a bheidh mar gharda ar mo dhún anois?</a:t>
            </a:r>
            <a:r>
              <a:rPr lang="en-US" sz="2000" dirty="0" smtClean="0">
                <a:latin typeface="Tw Cen MT" panose="020B0602020104020603" pitchFamily="34" charset="0"/>
              </a:rPr>
              <a:t>’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d’fhiafraigh Culann nuair a chonaic sé an cú sínte marbh.</a:t>
            </a:r>
          </a:p>
          <a:p>
            <a:r>
              <a:rPr lang="en-US" sz="2000" dirty="0" smtClean="0">
                <a:latin typeface="Tw Cen MT" panose="020B0602020104020603" pitchFamily="34" charset="0"/>
              </a:rPr>
              <a:t>	‘</a:t>
            </a:r>
            <a:r>
              <a:rPr lang="ga-IE" sz="2000" dirty="0" smtClean="0">
                <a:latin typeface="Tw Cen MT" panose="020B0602020104020603" pitchFamily="34" charset="0"/>
              </a:rPr>
              <a:t>Mise a bheidh mar gharda agat,</a:t>
            </a:r>
            <a:r>
              <a:rPr lang="en-US" sz="2000" dirty="0" smtClean="0">
                <a:latin typeface="Tw Cen MT" panose="020B0602020104020603" pitchFamily="34" charset="0"/>
              </a:rPr>
              <a:t>’</a:t>
            </a:r>
            <a:r>
              <a:rPr lang="ga-IE" sz="2000" dirty="0" smtClean="0">
                <a:latin typeface="Tw Cen MT" panose="020B0602020104020603" pitchFamily="34" charset="0"/>
              </a:rPr>
              <a:t> arsa </a:t>
            </a:r>
            <a:r>
              <a:rPr lang="ga-IE" sz="2000" dirty="0" err="1" smtClean="0">
                <a:latin typeface="Tw Cen MT" panose="020B0602020104020603" pitchFamily="34" charset="0"/>
              </a:rPr>
              <a:t>Séadanda</a:t>
            </a:r>
            <a:r>
              <a:rPr lang="ga-IE" sz="2000" dirty="0" smtClean="0">
                <a:latin typeface="Tw Cen MT" panose="020B0602020104020603" pitchFamily="34" charset="0"/>
              </a:rPr>
              <a:t>, </a:t>
            </a:r>
            <a:r>
              <a:rPr lang="en-US" sz="2000" dirty="0" smtClean="0">
                <a:latin typeface="Tw Cen MT" panose="020B0602020104020603" pitchFamily="34" charset="0"/>
              </a:rPr>
              <a:t>‘</a:t>
            </a:r>
            <a:r>
              <a:rPr lang="ga-IE" sz="2000" dirty="0" smtClean="0">
                <a:latin typeface="Tw Cen MT" panose="020B0602020104020603" pitchFamily="34" charset="0"/>
              </a:rPr>
              <a:t>go bhfaighidh tú cú a bheidh chomh maith leis an </a:t>
            </a:r>
            <a:r>
              <a:rPr lang="ga-IE" sz="2000" dirty="0" err="1" smtClean="0">
                <a:latin typeface="Tw Cen MT" panose="020B0602020104020603" pitchFamily="34" charset="0"/>
              </a:rPr>
              <a:t>gcú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 mharaigh mé.</a:t>
            </a:r>
            <a:r>
              <a:rPr lang="en-US" sz="2000" dirty="0" smtClean="0">
                <a:latin typeface="Tw Cen MT" panose="020B0602020104020603" pitchFamily="34" charset="0"/>
              </a:rPr>
              <a:t>’</a:t>
            </a:r>
            <a:endParaRPr lang="ga-IE" sz="2000" dirty="0" smtClean="0">
              <a:latin typeface="Tw Cen MT" panose="020B0602020104020603" pitchFamily="34" charset="0"/>
            </a:endParaRPr>
          </a:p>
          <a:p>
            <a:r>
              <a:rPr lang="en-US" sz="2000" dirty="0" smtClean="0">
                <a:latin typeface="Tw Cen MT" panose="020B0602020104020603" pitchFamily="34" charset="0"/>
              </a:rPr>
              <a:t>	</a:t>
            </a:r>
            <a:r>
              <a:rPr lang="ga-IE" sz="2000" dirty="0" smtClean="0">
                <a:latin typeface="Tw Cen MT" panose="020B0602020104020603" pitchFamily="34" charset="0"/>
              </a:rPr>
              <a:t>Rinne sé amhlaidh agus tugadh ‘Cú Chulainn’ air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ón lá sin amach.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6925" y="499730"/>
            <a:ext cx="88831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4400" b="1" dirty="0" smtClean="0">
                <a:latin typeface="Berlin Sans FB Demi" panose="020E0802020502020306" pitchFamily="34" charset="0"/>
              </a:rPr>
              <a:t>Mar a fuair Cú Chulainn a ainm</a:t>
            </a:r>
            <a:endParaRPr lang="ga-IE" sz="4400" b="1" dirty="0">
              <a:latin typeface="Berlin Sans FB Demi" panose="020E0802020502020306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 bwMode="auto">
          <a:xfrm>
            <a:off x="6507127" y="5535762"/>
            <a:ext cx="5295668" cy="99164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sa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11ú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haois a scríobhadh síos an scéal sin </a:t>
            </a:r>
            <a:r>
              <a:rPr lang="en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chéad uair. </a:t>
            </a:r>
            <a:r>
              <a:rPr lang="en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deirtear go bhfuil an scéal féin cúpla céad bliain</a:t>
            </a:r>
            <a:r>
              <a:rPr lang="en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níos sine ná sin, fiú amháin!</a:t>
            </a:r>
            <a:endParaRPr lang="ga-I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516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44" name="Rectangle 43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856370">
            <a:off x="6702564" y="3154536"/>
            <a:ext cx="2355253" cy="31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659596">
            <a:off x="1242883" y="3570155"/>
            <a:ext cx="3443980" cy="296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792862" y="659708"/>
            <a:ext cx="7351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Faoi dheireadh an 19ú haois bhí meath tagtha ar an gcultúr Gaelach in Éirinn. Tháinig imní ar roinnt daoine faoina raibh i ndán do na cluichí Gaelacha. I gcuid mhaith den tír bhí Éireannaigh ag imirt cluichí ‘</a:t>
            </a:r>
            <a:r>
              <a:rPr lang="en-US" sz="2000" dirty="0" smtClean="0">
                <a:latin typeface="Tw Cen MT" panose="020B0602020104020603" pitchFamily="34" charset="0"/>
              </a:rPr>
              <a:t>g</a:t>
            </a:r>
            <a:r>
              <a:rPr lang="ga-IE" sz="2000" dirty="0" err="1" smtClean="0">
                <a:latin typeface="Tw Cen MT" panose="020B0602020104020603" pitchFamily="34" charset="0"/>
              </a:rPr>
              <a:t>allda</a:t>
            </a:r>
            <a:r>
              <a:rPr lang="ga-IE" sz="2000" dirty="0" smtClean="0">
                <a:latin typeface="Tw Cen MT" panose="020B0602020104020603" pitchFamily="34" charset="0"/>
              </a:rPr>
              <a:t>’ leithéidí cruicéid, rugbaí agus sacair. Bhí caighdeáin agus rialacha ar fáil do na cluichí sin, rud a chuidigh go mór leis na spóirt sin a chur chun cinn, comórtais a eagrú, agus mar sin de. Ní raibh a leithéid sin ar fáil do na cluichí Gaelacha.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5178" y1="13542" x2="36067" y2="27917"/>
                        <a14:foregroundMark x1="53800" y1="28917" x2="53800" y2="21729"/>
                        <a14:foregroundMark x1="51956" y1="35854" x2="47444" y2="81979"/>
                        <a14:foregroundMark x1="71511" y1="61396" x2="73111" y2="72313"/>
                        <a14:foregroundMark x1="39244" y1="84708" x2="38444" y2="78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4781" y="-345783"/>
            <a:ext cx="4249479" cy="453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6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50" name="Rectangle 49"/>
          <p:cNvSpPr>
            <a:spLocks noChangeAspect="1"/>
          </p:cNvSpPr>
          <p:nvPr/>
        </p:nvSpPr>
        <p:spPr>
          <a:xfrm>
            <a:off x="590843" y="457692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5660" y="1946610"/>
            <a:ext cx="2107613" cy="327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/>
          </p:cNvSpPr>
          <p:nvPr/>
        </p:nvSpPr>
        <p:spPr>
          <a:xfrm>
            <a:off x="1952017" y="433645"/>
            <a:ext cx="7704137" cy="1756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000" tIns="108000" rIns="108000" bIns="108000" anchor="ctr" anchorCtr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Ar an 1 Samhain 1884 tháinig seachtar fear le chéile in Óstán Uí Aodha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i nDurlas</a:t>
            </a:r>
            <a:r>
              <a:rPr lang="en-US" sz="2000" dirty="0" smtClean="0">
                <a:latin typeface="Tw Cen MT" panose="020B0602020104020603" pitchFamily="34" charset="0"/>
              </a:rPr>
              <a:t>, </a:t>
            </a:r>
            <a:r>
              <a:rPr lang="ga-IE" sz="2000" dirty="0" smtClean="0">
                <a:latin typeface="Tw Cen MT" panose="020B0602020104020603" pitchFamily="34" charset="0"/>
              </a:rPr>
              <a:t>Contae Thiobraid Árann. Bhunaigh siad Cumann Lúthchleas Gael chun na cluichí Gaelacha a chur chun cinn agus rialacha agus caighdeáin oifigiúla a leagan síos dóibh. Ba iad na cluichí a bhí i gceist ná an pheil Ghaelach, an iománaíocht, an liathróid láimhe agus an cluiche corr.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1952018" y="2920598"/>
            <a:ext cx="3980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Toghadh Muiris Ó Daimhín ó Chontae Thiobraid Árann ina uachtarán ar an eagraíocht nua. Ba é Micheál </a:t>
            </a:r>
            <a:r>
              <a:rPr lang="ga-IE" sz="2000" dirty="0" err="1" smtClean="0">
                <a:latin typeface="Tw Cen MT" panose="020B0602020104020603" pitchFamily="34" charset="0"/>
              </a:rPr>
              <a:t>Cíosóg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ó Chontae an Chláir an chéad rúnaí.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7078" y="2628899"/>
            <a:ext cx="1725143" cy="257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51345" y="1913349"/>
            <a:ext cx="1001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 smtClean="0"/>
              <a:t>Micheál </a:t>
            </a:r>
            <a:r>
              <a:rPr lang="ga-IE" b="1" dirty="0" err="1" smtClean="0"/>
              <a:t>Cíosóg</a:t>
            </a:r>
            <a:endParaRPr lang="ga-IE" b="1" dirty="0"/>
          </a:p>
        </p:txBody>
      </p:sp>
      <p:sp>
        <p:nvSpPr>
          <p:cNvPr id="48" name="Oval 47"/>
          <p:cNvSpPr>
            <a:spLocks/>
          </p:cNvSpPr>
          <p:nvPr/>
        </p:nvSpPr>
        <p:spPr>
          <a:xfrm>
            <a:off x="720752" y="587533"/>
            <a:ext cx="1188000" cy="118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1884</a:t>
            </a:r>
            <a:endParaRPr lang="ga-IE" sz="16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71951" y="5362314"/>
            <a:ext cx="10881322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Cliceáil ar an nasc thíos chun tuilleadh eolais a fháil maidir le Micheál </a:t>
            </a:r>
            <a:r>
              <a:rPr lang="ga-IE" sz="2000" dirty="0" err="1" smtClean="0">
                <a:latin typeface="Tw Cen MT" panose="020B0602020104020603" pitchFamily="34" charset="0"/>
              </a:rPr>
              <a:t>Cíosóg</a:t>
            </a:r>
            <a:r>
              <a:rPr lang="ga-IE" sz="2000" dirty="0" smtClean="0">
                <a:latin typeface="Tw Cen MT" panose="020B0602020104020603" pitchFamily="34" charset="0"/>
              </a:rPr>
              <a:t>:</a:t>
            </a:r>
          </a:p>
          <a:p>
            <a:r>
              <a:rPr lang="ga-IE" sz="2000" dirty="0" smtClean="0">
                <a:latin typeface="Tw Cen MT" panose="020B0602020104020603" pitchFamily="34" charset="0"/>
                <a:hlinkClick r:id="rId6"/>
              </a:rPr>
              <a:t>http://www.askaboutireland.ie/learning-zone/primary-students/looking-at-places/clare/aspects-of-clare/clare-people/michael-cusack-(1847-1906/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22791" y="2583303"/>
            <a:ext cx="207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 smtClean="0"/>
              <a:t>Muiris Ó Daimhín</a:t>
            </a:r>
            <a:endParaRPr lang="ga-IE" b="1" dirty="0"/>
          </a:p>
        </p:txBody>
      </p:sp>
    </p:spTree>
    <p:extLst>
      <p:ext uri="{BB962C8B-B14F-4D97-AF65-F5344CB8AC3E}">
        <p14:creationId xmlns:p14="http://schemas.microsoft.com/office/powerpoint/2010/main" val="36500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51" grpId="0" animBg="1"/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15" name="Rectangle 14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894753" y="1998167"/>
            <a:ext cx="4442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Bunaíodh clubanna </a:t>
            </a:r>
            <a:r>
              <a:rPr lang="en-US" sz="2000" dirty="0" smtClean="0">
                <a:latin typeface="Tw Cen MT" panose="020B0602020104020603" pitchFamily="34" charset="0"/>
              </a:rPr>
              <a:t>CLG </a:t>
            </a:r>
            <a:r>
              <a:rPr lang="ga-IE" sz="2000" dirty="0" smtClean="0">
                <a:latin typeface="Tw Cen MT" panose="020B0602020104020603" pitchFamily="34" charset="0"/>
              </a:rPr>
              <a:t>ar fud na tíre.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Bhí ráchairt mhór ar na clubanna, </a:t>
            </a:r>
            <a:r>
              <a:rPr lang="en-IE" sz="2000" dirty="0" smtClean="0">
                <a:latin typeface="Tw Cen MT" panose="020B0602020104020603" pitchFamily="34" charset="0"/>
              </a:rPr>
              <a:t/>
            </a:r>
            <a:br>
              <a:rPr lang="en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go háirithe faoin tuath. </a:t>
            </a:r>
          </a:p>
        </p:txBody>
      </p:sp>
      <p:pic>
        <p:nvPicPr>
          <p:cNvPr id="7" name="Picture 2" descr="https://c1.staticflickr.com/9/8687/17410194315_6d57a7f0ea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53" y="953238"/>
            <a:ext cx="5917049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ChangeAspect="1"/>
          </p:cNvSpPr>
          <p:nvPr/>
        </p:nvSpPr>
        <p:spPr bwMode="auto">
          <a:xfrm>
            <a:off x="832022" y="5403587"/>
            <a:ext cx="3480996" cy="1000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 mhéad bliain ó shin a tógadh an grianghraf seo?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 bwMode="auto">
          <a:xfrm>
            <a:off x="832019" y="5403586"/>
            <a:ext cx="4521645" cy="1000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 na nithe sa ghrianghraf a léiríonn gur fadó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tógadh </a:t>
            </a:r>
            <a:r>
              <a: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 bwMode="auto">
          <a:xfrm>
            <a:off x="832018" y="5403586"/>
            <a:ext cx="4521646" cy="1045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féidir leat na crochóga a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fheiceáil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</a:t>
            </a:r>
            <a:r>
              <a: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bheirt de na himreoirí? Cad chuige iad, meas tú?</a:t>
            </a:r>
          </a:p>
        </p:txBody>
      </p: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832018" y="5403586"/>
            <a:ext cx="4521646" cy="10455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Déan comparáid idir feisteas agus camáin na n-imreoirí sa bhliain 1915 agus feisteas agus camáin an lae inniu. </a:t>
            </a:r>
            <a:endParaRPr lang="ga-I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753" y="3031517"/>
            <a:ext cx="4258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Tosaíodh ar chomórtais a eagrú idir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na clubanna agus socraíodh gur ar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an Domhnach a d’imreofaí na cluichí.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74753" y="5065061"/>
            <a:ext cx="720000" cy="72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4400" b="1" dirty="0" smtClean="0"/>
              <a:t>?</a:t>
            </a:r>
            <a:endParaRPr lang="ga-IE" sz="4400" b="1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30758">
            <a:off x="1589513" y="580281"/>
            <a:ext cx="3052481" cy="457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sca téacs 2"/>
          <p:cNvSpPr txBox="1"/>
          <p:nvPr/>
        </p:nvSpPr>
        <p:spPr>
          <a:xfrm rot="5400000">
            <a:off x="10422605" y="4373753"/>
            <a:ext cx="2339650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 smtClean="0"/>
              <a:t>Le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126779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 animBg="1"/>
      <p:bldP spid="17" grpId="0" animBg="1"/>
      <p:bldP spid="20" grpId="0" animBg="1"/>
      <p:bldP spid="23" grpId="0" animBg="1"/>
      <p:bldP spid="3" grpId="0"/>
      <p:bldP spid="3" grpId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17" name="Rectangle 16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2052" name="Picture 4" descr="Image result for arravale rovers 18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361" y="2965202"/>
            <a:ext cx="7624828" cy="32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/>
          </p:cNvSpPr>
          <p:nvPr/>
        </p:nvSpPr>
        <p:spPr>
          <a:xfrm>
            <a:off x="2357635" y="643177"/>
            <a:ext cx="9359443" cy="83366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anchor="ctr" anchorCtr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Imríodh </a:t>
            </a:r>
            <a:r>
              <a:rPr lang="en-US" sz="2000" dirty="0" smtClean="0">
                <a:latin typeface="Tw Cen MT" panose="020B0602020104020603" pitchFamily="34" charset="0"/>
              </a:rPr>
              <a:t>c</a:t>
            </a:r>
            <a:r>
              <a:rPr lang="ga-IE" sz="2000" dirty="0" smtClean="0">
                <a:latin typeface="Tw Cen MT" panose="020B0602020104020603" pitchFamily="34" charset="0"/>
              </a:rPr>
              <a:t>luiche </a:t>
            </a:r>
            <a:r>
              <a:rPr lang="en-US" sz="2000" dirty="0" smtClean="0">
                <a:latin typeface="Tw Cen MT" panose="020B0602020104020603" pitchFamily="34" charset="0"/>
              </a:rPr>
              <a:t>c</a:t>
            </a:r>
            <a:r>
              <a:rPr lang="ga-IE" sz="2000" dirty="0" err="1" smtClean="0">
                <a:latin typeface="Tw Cen MT" panose="020B0602020104020603" pitchFamily="34" charset="0"/>
              </a:rPr>
              <a:t>eannais</a:t>
            </a:r>
            <a:r>
              <a:rPr lang="ga-IE" sz="2000" dirty="0" smtClean="0">
                <a:latin typeface="Tw Cen MT" panose="020B0602020104020603" pitchFamily="34" charset="0"/>
              </a:rPr>
              <a:t> na hÉireann sa pheil agus san iománaíocht den chéad uair </a:t>
            </a:r>
            <a:r>
              <a:rPr lang="en-US" sz="2000" dirty="0" smtClean="0">
                <a:latin typeface="Tw Cen MT" panose="020B0602020104020603" pitchFamily="34" charset="0"/>
              </a:rPr>
              <a:t/>
            </a:r>
            <a:br>
              <a:rPr lang="en-US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sa bhliain 188</a:t>
            </a:r>
            <a:r>
              <a:rPr lang="en-US" sz="2000" dirty="0" smtClean="0">
                <a:latin typeface="Tw Cen MT" panose="020B0602020104020603" pitchFamily="34" charset="0"/>
              </a:rPr>
              <a:t>8</a:t>
            </a:r>
            <a:r>
              <a:rPr lang="ga-IE" sz="2000" dirty="0" smtClean="0">
                <a:latin typeface="Tw Cen MT" panose="020B0602020104020603" pitchFamily="34" charset="0"/>
              </a:rPr>
              <a:t>. 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1897" y="6120000"/>
            <a:ext cx="85698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Foireann</a:t>
            </a:r>
            <a:r>
              <a:rPr lang="en-IE" sz="1400" dirty="0" smtClean="0">
                <a:latin typeface="Tw Cen MT" panose="020B0602020104020603" pitchFamily="34" charset="0"/>
              </a:rPr>
              <a:t> </a:t>
            </a:r>
            <a:r>
              <a:rPr lang="ga-IE" sz="1400" i="1" dirty="0" err="1" smtClean="0">
                <a:latin typeface="Tw Cen MT" panose="020B0602020104020603" pitchFamily="34" charset="0"/>
              </a:rPr>
              <a:t>Arravale</a:t>
            </a:r>
            <a:r>
              <a:rPr lang="ga-IE" sz="1400" i="1" dirty="0" smtClean="0">
                <a:latin typeface="Tw Cen MT" panose="020B0602020104020603" pitchFamily="34" charset="0"/>
              </a:rPr>
              <a:t> </a:t>
            </a:r>
            <a:r>
              <a:rPr lang="ga-IE" sz="1400" i="1" dirty="0" err="1" smtClean="0">
                <a:latin typeface="Tw Cen MT" panose="020B0602020104020603" pitchFamily="34" charset="0"/>
              </a:rPr>
              <a:t>Rovers</a:t>
            </a:r>
            <a:r>
              <a:rPr lang="ga-IE" sz="1400" dirty="0" smtClean="0">
                <a:latin typeface="Tw Cen MT" panose="020B0602020104020603" pitchFamily="34" charset="0"/>
              </a:rPr>
              <a:t>, Tiobraid Árann, a bhuaigh </a:t>
            </a:r>
            <a:r>
              <a:rPr lang="en-US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smtClean="0">
                <a:latin typeface="Tw Cen MT" panose="020B0602020104020603" pitchFamily="34" charset="0"/>
              </a:rPr>
              <a:t>chéad chluiche ceannais</a:t>
            </a:r>
            <a:r>
              <a:rPr lang="en-US" sz="1400" dirty="0" smtClean="0">
                <a:latin typeface="Tw Cen MT" panose="020B0602020104020603" pitchFamily="34" charset="0"/>
              </a:rPr>
              <a:t> </a:t>
            </a:r>
            <a:r>
              <a:rPr lang="ga-IE" sz="1400" dirty="0" smtClean="0">
                <a:latin typeface="Tw Cen MT" panose="020B0602020104020603" pitchFamily="34" charset="0"/>
              </a:rPr>
              <a:t>peile a imríodh i bPáirc an Chrócaigh</a:t>
            </a:r>
            <a:endParaRPr lang="ga-IE" sz="1400" dirty="0">
              <a:latin typeface="Tw Cen MT" panose="020B0602020104020603" pitchFamily="34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112925" y="1777203"/>
            <a:ext cx="10232015" cy="1188000"/>
            <a:chOff x="1304979" y="2379962"/>
            <a:chExt cx="11071618" cy="1792043"/>
          </a:xfrm>
        </p:grpSpPr>
        <p:sp>
          <p:nvSpPr>
            <p:cNvPr id="14" name="Rectangle 13"/>
            <p:cNvSpPr>
              <a:spLocks/>
            </p:cNvSpPr>
            <p:nvPr/>
          </p:nvSpPr>
          <p:spPr>
            <a:xfrm>
              <a:off x="2651160" y="2379964"/>
              <a:ext cx="9725437" cy="1721808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 anchorCtr="0">
              <a:spAutoFit/>
            </a:bodyPr>
            <a:lstStyle/>
            <a:p>
              <a:r>
                <a:rPr lang="ga-IE" sz="2000" dirty="0" smtClean="0">
                  <a:latin typeface="Tw Cen MT" panose="020B0602020104020603" pitchFamily="34" charset="0"/>
                </a:rPr>
                <a:t>Imríodh na cluichí ceannais ar shuíomh Pháirc an Chrócaigh den chéad uair sa bhliain 1896. Bhuaigh Tiobraid Árann ar an Mí sa pheil, 0-4 in aghaidh 0-3. Bhuaigh Tiobraid Árann ar Chill Chainnigh san iománaíocht, 6-8 in aghaidh 1-10.</a:t>
              </a: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15" name="Oval 14"/>
            <p:cNvSpPr>
              <a:spLocks/>
            </p:cNvSpPr>
            <p:nvPr/>
          </p:nvSpPr>
          <p:spPr>
            <a:xfrm>
              <a:off x="1304979" y="2379962"/>
              <a:ext cx="1285483" cy="179204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1896</a:t>
              </a:r>
              <a:endParaRPr lang="ga-IE" sz="2000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8" name="Oval 17"/>
          <p:cNvSpPr>
            <a:spLocks/>
          </p:cNvSpPr>
          <p:nvPr/>
        </p:nvSpPr>
        <p:spPr>
          <a:xfrm>
            <a:off x="1112925" y="466009"/>
            <a:ext cx="1188000" cy="11880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1888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4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2" name="Rectangle 1"/>
          <p:cNvSpPr>
            <a:spLocks noChangeAspect="1"/>
          </p:cNvSpPr>
          <p:nvPr/>
        </p:nvSpPr>
        <p:spPr>
          <a:xfrm>
            <a:off x="705546" y="404527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z</a:t>
            </a:r>
            <a:endParaRPr lang="ga-IE" dirty="0"/>
          </a:p>
        </p:txBody>
      </p:sp>
      <p:pic>
        <p:nvPicPr>
          <p:cNvPr id="11" name="Picture 2" descr="https://c1.staticflickr.com/7/6031/6253380670_560aa1cf3d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15" y="1394379"/>
            <a:ext cx="6284496" cy="48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2" t="4154" r="28370" b="3604"/>
          <a:stretch/>
        </p:blipFill>
        <p:spPr bwMode="auto">
          <a:xfrm rot="21222853">
            <a:off x="1945841" y="2558704"/>
            <a:ext cx="2429089" cy="32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lded Corner 16"/>
          <p:cNvSpPr>
            <a:spLocks noChangeAspect="1"/>
          </p:cNvSpPr>
          <p:nvPr/>
        </p:nvSpPr>
        <p:spPr>
          <a:xfrm>
            <a:off x="8272130" y="4080051"/>
            <a:ext cx="1816262" cy="1080648"/>
          </a:xfrm>
          <a:prstGeom prst="foldedCorner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bhliain 1915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tógadh an grianghraf.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 bwMode="auto">
          <a:xfrm>
            <a:off x="769824" y="5786924"/>
            <a:ext cx="3289611" cy="7188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Cé mhéad bliain ó shin é sin?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 bwMode="auto">
          <a:xfrm>
            <a:off x="769825" y="5748432"/>
            <a:ext cx="4035676" cy="7218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Déan cur síos ar na héadaí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atá á gcaitheamh ag an bhfoireann. 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 bwMode="auto">
          <a:xfrm>
            <a:off x="769824" y="5786924"/>
            <a:ext cx="4035677" cy="7188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Déan cur síos ar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stíleanna gruaige atá orthu. 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652770" y="361995"/>
            <a:ext cx="7921794" cy="2064769"/>
            <a:chOff x="776806" y="1145806"/>
            <a:chExt cx="7652583" cy="3114611"/>
          </a:xfrm>
        </p:grpSpPr>
        <p:sp>
          <p:nvSpPr>
            <p:cNvPr id="35" name="Rectangle 34"/>
            <p:cNvSpPr/>
            <p:nvPr/>
          </p:nvSpPr>
          <p:spPr>
            <a:xfrm>
              <a:off x="1077303" y="1501712"/>
              <a:ext cx="7352086" cy="14116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>
            <a:xfrm>
              <a:off x="1991601" y="1145806"/>
              <a:ext cx="3824334" cy="3114611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 anchorCtr="0">
              <a:spAutoFit/>
            </a:bodyPr>
            <a:lstStyle/>
            <a:p>
              <a:r>
                <a:rPr lang="ga-IE" sz="2000" dirty="0" smtClean="0">
                  <a:latin typeface="Tw Cen MT" panose="020B0602020104020603" pitchFamily="34" charset="0"/>
                </a:rPr>
                <a:t>Bunaíodh an Cumann Camógaíochta sa bhliain 1904. Is sa bhliain 1903 </a:t>
              </a:r>
              <a:br>
                <a:rPr lang="ga-IE" sz="2000" dirty="0" smtClean="0">
                  <a:latin typeface="Tw Cen MT" panose="020B0602020104020603" pitchFamily="34" charset="0"/>
                </a:rPr>
              </a:br>
              <a:r>
                <a:rPr lang="ga-IE" sz="2000" dirty="0" smtClean="0">
                  <a:latin typeface="Tw Cen MT" panose="020B0602020104020603" pitchFamily="34" charset="0"/>
                </a:rPr>
                <a:t>a leagadh amach rialacha </a:t>
              </a:r>
              <a:br>
                <a:rPr lang="ga-IE" sz="2000" dirty="0" smtClean="0">
                  <a:latin typeface="Tw Cen MT" panose="020B0602020104020603" pitchFamily="34" charset="0"/>
                </a:rPr>
              </a:br>
              <a:r>
                <a:rPr lang="ga-IE" sz="2000" dirty="0" smtClean="0">
                  <a:latin typeface="Tw Cen MT" panose="020B0602020104020603" pitchFamily="34" charset="0"/>
                </a:rPr>
                <a:t>an chluiche den chéad uair. </a:t>
              </a:r>
              <a:br>
                <a:rPr lang="ga-IE" sz="2000" dirty="0" smtClean="0">
                  <a:latin typeface="Tw Cen MT" panose="020B0602020104020603" pitchFamily="34" charset="0"/>
                </a:rPr>
              </a:br>
              <a:r>
                <a:rPr lang="ga-IE" sz="2000" dirty="0" smtClean="0">
                  <a:latin typeface="Tw Cen MT" panose="020B0602020104020603" pitchFamily="34" charset="0"/>
                </a:rPr>
                <a:t>Níor ghnách le mná cluichí foirne </a:t>
              </a:r>
              <a:br>
                <a:rPr lang="ga-IE" sz="2000" dirty="0" smtClean="0">
                  <a:latin typeface="Tw Cen MT" panose="020B0602020104020603" pitchFamily="34" charset="0"/>
                </a:rPr>
              </a:br>
              <a:r>
                <a:rPr lang="ga-IE" sz="2000" dirty="0" smtClean="0">
                  <a:latin typeface="Tw Cen MT" panose="020B0602020104020603" pitchFamily="34" charset="0"/>
                </a:rPr>
                <a:t>a imirt roimhe sin in Éirinn.</a:t>
              </a: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37" name="Oval 36"/>
            <p:cNvSpPr>
              <a:spLocks/>
            </p:cNvSpPr>
            <p:nvPr/>
          </p:nvSpPr>
          <p:spPr>
            <a:xfrm>
              <a:off x="776806" y="1284246"/>
              <a:ext cx="1147627" cy="179204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Tw Cen MT" panose="020B0602020104020603" pitchFamily="34" charset="0"/>
                </a:rPr>
                <a:t>1904</a:t>
              </a:r>
              <a:endParaRPr lang="ga-IE" sz="2000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41" name="Rectangle 40"/>
          <p:cNvSpPr>
            <a:spLocks noChangeAspect="1"/>
          </p:cNvSpPr>
          <p:nvPr/>
        </p:nvSpPr>
        <p:spPr bwMode="auto">
          <a:xfrm>
            <a:off x="763640" y="5771453"/>
            <a:ext cx="3859863" cy="7497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Cén fáth a mbíodh </a:t>
            </a:r>
            <a:r>
              <a:rPr lang="ga-I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sciortaí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fada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 gcaitheamh acu, meas tú?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49824" y="5656207"/>
            <a:ext cx="720000" cy="72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4400" b="1" dirty="0" smtClean="0"/>
              <a:t>?</a:t>
            </a:r>
            <a:endParaRPr lang="ga-IE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5" b="98832" l="2066" r="99174">
                        <a14:foregroundMark x1="47831" y1="74781" x2="48140" y2="98832"/>
                        <a14:foregroundMark x1="85124" y1="49270" x2="99174" y2="49464"/>
                        <a14:foregroundMark x1="80682" y1="31646" x2="92975" y2="24830"/>
                        <a14:foregroundMark x1="68285" y1="19377" x2="74587" y2="6719"/>
                        <a14:foregroundMark x1="50310" y1="14314" x2="50620" y2="195"/>
                        <a14:foregroundMark x1="32851" y1="18890" x2="25413" y2="6524"/>
                        <a14:foregroundMark x1="19628" y1="32230" x2="7335" y2="24830"/>
                        <a14:foregroundMark x1="13946" y1="48491" x2="2066" y2="48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158897">
            <a:off x="1723520" y="3656253"/>
            <a:ext cx="1903699" cy="193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9677715">
            <a:off x="2246741" y="4175527"/>
            <a:ext cx="962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000" b="1" dirty="0" smtClean="0">
                <a:latin typeface="Tw Cen MT" panose="020B0602020104020603" pitchFamily="34" charset="0"/>
              </a:rPr>
              <a:t>An eol </a:t>
            </a:r>
          </a:p>
          <a:p>
            <a:r>
              <a:rPr lang="ga-IE" sz="2000" b="1" dirty="0" smtClean="0">
                <a:latin typeface="Tw Cen MT" panose="020B0602020104020603" pitchFamily="34" charset="0"/>
              </a:rPr>
              <a:t>duit?</a:t>
            </a:r>
            <a:endParaRPr lang="ga-IE" sz="2000" b="1" dirty="0">
              <a:latin typeface="Tw Cen MT" panose="020B0602020104020603" pitchFamily="34" charset="0"/>
            </a:endParaRPr>
          </a:p>
        </p:txBody>
      </p:sp>
      <p:sp>
        <p:nvSpPr>
          <p:cNvPr id="25" name="Bosca téacs 2"/>
          <p:cNvSpPr txBox="1"/>
          <p:nvPr/>
        </p:nvSpPr>
        <p:spPr>
          <a:xfrm rot="5400000">
            <a:off x="10624202" y="4976981"/>
            <a:ext cx="2362342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 smtClean="0"/>
              <a:t>Le caoinchead ó Leabharlann Náisiúnta na hÉireann</a:t>
            </a:r>
            <a:endParaRPr lang="ga-IE" sz="800" dirty="0"/>
          </a:p>
        </p:txBody>
      </p:sp>
      <p:sp>
        <p:nvSpPr>
          <p:cNvPr id="32" name="Rectangle 31"/>
          <p:cNvSpPr>
            <a:spLocks noChangeAspect="1"/>
          </p:cNvSpPr>
          <p:nvPr/>
        </p:nvSpPr>
        <p:spPr bwMode="auto">
          <a:xfrm>
            <a:off x="763639" y="5740736"/>
            <a:ext cx="6392073" cy="7423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 na difríochtaí a thugann tú faoi deara idir feisteas na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n-imreoirí sa bhliain 1915 agus feisteas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imreoirí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lae inniu?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 bwMode="auto">
          <a:xfrm>
            <a:off x="769824" y="5740736"/>
            <a:ext cx="6385888" cy="7656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Foireann c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ga-IE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amogaíochta</a:t>
            </a:r>
            <a:r>
              <a:rPr lang="ga-I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Co. Phort Láirge atá le feiceáil sa ghrianghraf seo. Cén bhliain ar tógadh é, meas tú?</a:t>
            </a:r>
            <a:endParaRPr lang="ga-I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Callout 1 21"/>
          <p:cNvSpPr>
            <a:spLocks noChangeAspect="1"/>
          </p:cNvSpPr>
          <p:nvPr/>
        </p:nvSpPr>
        <p:spPr>
          <a:xfrm>
            <a:off x="3840971" y="4345086"/>
            <a:ext cx="2999241" cy="993475"/>
          </a:xfrm>
          <a:prstGeom prst="borderCallout1">
            <a:avLst>
              <a:gd name="adj1" fmla="val 18750"/>
              <a:gd name="adj2" fmla="val -8333"/>
              <a:gd name="adj3" fmla="val 63773"/>
              <a:gd name="adj4" fmla="val -25779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Bhí riail ann tráth nach raibh cead ag mná an liathróid a chur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ga-IE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bhfolach ina </a:t>
            </a:r>
            <a:r>
              <a:rPr lang="ga-IE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sciortaí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  <p:bldP spid="41" grpId="0" animBg="1"/>
      <p:bldP spid="44" grpId="0" animBg="1"/>
      <p:bldP spid="3" grpId="0"/>
      <p:bldP spid="32" grpId="0" animBg="1"/>
      <p:bldP spid="32" grpId="1" animBg="1"/>
      <p:bldP spid="20" grpId="0" animBg="1"/>
      <p:bldP spid="20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8" b="260"/>
          <a:stretch/>
        </p:blipFill>
        <p:spPr bwMode="auto">
          <a:xfrm>
            <a:off x="1706925" y="0"/>
            <a:ext cx="9209194" cy="6840000"/>
          </a:xfrm>
          <a:prstGeom prst="rect">
            <a:avLst/>
          </a:prstGeom>
          <a:solidFill>
            <a:srgbClr val="A9FFB8"/>
          </a:solidFill>
        </p:spPr>
      </p:pic>
      <p:sp>
        <p:nvSpPr>
          <p:cNvPr id="12" name="Rectangle 11"/>
          <p:cNvSpPr>
            <a:spLocks noChangeAspect="1"/>
          </p:cNvSpPr>
          <p:nvPr/>
        </p:nvSpPr>
        <p:spPr>
          <a:xfrm>
            <a:off x="590843" y="393894"/>
            <a:ext cx="11211951" cy="6133515"/>
          </a:xfrm>
          <a:prstGeom prst="rect">
            <a:avLst/>
          </a:prstGeom>
          <a:solidFill>
            <a:srgbClr val="FFFFFF">
              <a:alpha val="8313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9407" y="1155895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79157" y="415636"/>
            <a:ext cx="7690685" cy="2789648"/>
            <a:chOff x="711099" y="1184000"/>
            <a:chExt cx="8690089" cy="4208059"/>
          </a:xfrm>
        </p:grpSpPr>
        <p:sp>
          <p:nvSpPr>
            <p:cNvPr id="8" name="Rectangle 7"/>
            <p:cNvSpPr/>
            <p:nvPr/>
          </p:nvSpPr>
          <p:spPr>
            <a:xfrm>
              <a:off x="1077300" y="1184000"/>
              <a:ext cx="7997346" cy="42080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2053480" y="1361833"/>
              <a:ext cx="7347708" cy="3578878"/>
            </a:xfrm>
            <a:prstGeom prst="rect">
              <a:avLst/>
            </a:prstGeom>
            <a:noFill/>
          </p:spPr>
          <p:txBody>
            <a:bodyPr wrap="square" lIns="108000" tIns="108000" rIns="108000" bIns="108000" anchor="ctr" anchorCtr="0">
              <a:spAutoFit/>
            </a:bodyPr>
            <a:lstStyle/>
            <a:p>
              <a:r>
                <a:rPr lang="ga-IE" sz="2000" dirty="0" smtClean="0">
                  <a:latin typeface="Tw Cen MT" panose="020B0602020104020603" pitchFamily="34" charset="0"/>
                </a:rPr>
                <a:t>Sa bhliain 1913 cheannaigh CLG an talamh i mBaile Átha Cliath ar a bhfuil Páirc an Chrócaigh sa lá atá inniu ann. Tugadh Páirc an Chrócaigh ar an</a:t>
              </a:r>
              <a:r>
                <a:rPr lang="en-US" sz="2000" dirty="0"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latin typeface="Tw Cen MT" panose="020B0602020104020603" pitchFamily="34" charset="0"/>
                </a:rPr>
                <a:t>áit</a:t>
              </a:r>
              <a:r>
                <a:rPr lang="en-US" sz="2000" dirty="0" smtClean="0">
                  <a:latin typeface="Tw Cen MT" panose="020B0602020104020603" pitchFamily="34" charset="0"/>
                </a:rPr>
                <a:t> </a:t>
              </a:r>
              <a:r>
                <a:rPr lang="ga-IE" sz="2000" dirty="0" smtClean="0">
                  <a:latin typeface="Tw Cen MT" panose="020B0602020104020603" pitchFamily="34" charset="0"/>
                </a:rPr>
                <a:t>ón mbliain sin amach</a:t>
              </a:r>
              <a:r>
                <a:rPr lang="en-IE" sz="2000" dirty="0" smtClean="0">
                  <a:latin typeface="Tw Cen MT" panose="020B0602020104020603" pitchFamily="34" charset="0"/>
                </a:rPr>
                <a:t>. </a:t>
              </a:r>
              <a:br>
                <a:rPr lang="en-IE" sz="2000" dirty="0" smtClean="0">
                  <a:latin typeface="Tw Cen MT" panose="020B0602020104020603" pitchFamily="34" charset="0"/>
                </a:rPr>
              </a:br>
              <a:r>
                <a:rPr lang="en-IE" sz="2000" dirty="0" smtClean="0">
                  <a:latin typeface="Tw Cen MT" panose="020B0602020104020603" pitchFamily="34" charset="0"/>
                </a:rPr>
                <a:t>Is </a:t>
              </a:r>
              <a:r>
                <a:rPr lang="ga-IE" sz="2000" dirty="0" smtClean="0">
                  <a:latin typeface="Tw Cen MT" panose="020B0602020104020603" pitchFamily="34" charset="0"/>
                </a:rPr>
                <a:t>in ómós</a:t>
              </a:r>
              <a:r>
                <a:rPr lang="en-US" sz="2000" dirty="0" smtClean="0">
                  <a:latin typeface="Tw Cen MT" panose="020B0602020104020603" pitchFamily="34" charset="0"/>
                </a:rPr>
                <a:t> do</a:t>
              </a:r>
              <a:r>
                <a:rPr lang="ga-IE" sz="2000" dirty="0" smtClean="0">
                  <a:latin typeface="Tw Cen MT" panose="020B0602020104020603" pitchFamily="34" charset="0"/>
                </a:rPr>
                <a:t> </a:t>
              </a:r>
              <a:r>
                <a:rPr lang="ga-IE" sz="2000" dirty="0" err="1" smtClean="0">
                  <a:latin typeface="Tw Cen MT" panose="020B0602020104020603" pitchFamily="34" charset="0"/>
                </a:rPr>
                <a:t>Thomás</a:t>
              </a:r>
              <a:r>
                <a:rPr lang="ga-IE" sz="2000" dirty="0" smtClean="0">
                  <a:latin typeface="Tw Cen MT" panose="020B0602020104020603" pitchFamily="34" charset="0"/>
                </a:rPr>
                <a:t> Cróc, Ardeaspag Chaisil</a:t>
              </a:r>
              <a:r>
                <a:rPr lang="en-US" sz="2000" dirty="0" smtClean="0">
                  <a:latin typeface="Tw Cen MT" panose="020B0602020104020603" pitchFamily="34" charset="0"/>
                </a:rPr>
                <a:t>, a </a:t>
              </a:r>
              <a:r>
                <a:rPr lang="en-US" sz="2000" dirty="0" err="1" smtClean="0">
                  <a:latin typeface="Tw Cen MT" panose="020B0602020104020603" pitchFamily="34" charset="0"/>
                </a:rPr>
                <a:t>ainmníodh</a:t>
              </a:r>
              <a:r>
                <a:rPr lang="en-US" sz="2000" dirty="0" smtClean="0">
                  <a:latin typeface="Tw Cen MT" panose="020B0602020104020603" pitchFamily="34" charset="0"/>
                </a:rPr>
                <a:t> í</a:t>
              </a:r>
              <a:r>
                <a:rPr lang="ga-IE" sz="2000" dirty="0" smtClean="0">
                  <a:latin typeface="Tw Cen MT" panose="020B0602020104020603" pitchFamily="34" charset="0"/>
                </a:rPr>
                <a:t>. Ba dhuine de na chéad phatrúin ar Chumann Lúthchleas Gael é</a:t>
              </a:r>
              <a:r>
                <a:rPr lang="en-US" sz="2000" dirty="0" smtClean="0"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latin typeface="Tw Cen MT" panose="020B0602020104020603" pitchFamily="34" charset="0"/>
                </a:rPr>
                <a:t>Tomás</a:t>
              </a:r>
              <a:r>
                <a:rPr lang="en-US" sz="2000" dirty="0" smtClean="0">
                  <a:latin typeface="Tw Cen MT" panose="020B0602020104020603" pitchFamily="34" charset="0"/>
                </a:rPr>
                <a:t> </a:t>
              </a:r>
              <a:r>
                <a:rPr lang="en-US" sz="2000" dirty="0" err="1" smtClean="0">
                  <a:latin typeface="Tw Cen MT" panose="020B0602020104020603" pitchFamily="34" charset="0"/>
                </a:rPr>
                <a:t>Cróc</a:t>
              </a:r>
              <a:r>
                <a:rPr lang="ga-IE" sz="2000" dirty="0" smtClean="0">
                  <a:latin typeface="Tw Cen MT" panose="020B0602020104020603" pitchFamily="34" charset="0"/>
                </a:rPr>
                <a:t>. Chaith sé cuid mhór dá shaol ag tacú leis na cluichí Gaelacha agus le gnéithe eile de chultúr na hÉireann. </a:t>
              </a: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10" name="Oval 9"/>
            <p:cNvSpPr>
              <a:spLocks/>
            </p:cNvSpPr>
            <p:nvPr/>
          </p:nvSpPr>
          <p:spPr>
            <a:xfrm>
              <a:off x="711099" y="1631410"/>
              <a:ext cx="1342381" cy="179204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762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  <a:latin typeface="Tw Cen MT" panose="020B0602020104020603" pitchFamily="34" charset="0"/>
                </a:rPr>
                <a:t>1913</a:t>
              </a:r>
              <a:endParaRPr lang="ga-IE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602" y="3019190"/>
            <a:ext cx="2327821" cy="350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86771" y="4248892"/>
            <a:ext cx="1063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b="1" dirty="0" smtClean="0"/>
              <a:t>Tomás Cróc</a:t>
            </a:r>
            <a:endParaRPr lang="ga-IE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85129" y="5442145"/>
            <a:ext cx="2946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1400" dirty="0" smtClean="0">
                <a:latin typeface="Tw Cen MT" panose="020B0602020104020603" pitchFamily="34" charset="0"/>
              </a:rPr>
              <a:t>Páirc an Chrócaigh sa lá atá inniu ann</a:t>
            </a:r>
            <a:endParaRPr lang="ga-IE" sz="1400" dirty="0">
              <a:latin typeface="Tw Cen MT" panose="020B0602020104020603" pitchFamily="34" charset="0"/>
            </a:endParaRPr>
          </a:p>
        </p:txBody>
      </p:sp>
      <p:sp>
        <p:nvSpPr>
          <p:cNvPr id="15" name="Bosca téacs 2"/>
          <p:cNvSpPr txBox="1"/>
          <p:nvPr/>
        </p:nvSpPr>
        <p:spPr>
          <a:xfrm rot="5400000">
            <a:off x="5532709" y="5322341"/>
            <a:ext cx="2362342" cy="21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800" dirty="0" smtClean="0"/>
              <a:t>Le caoinchead ó Leabharlann Náisiúnta na hÉireann</a:t>
            </a:r>
            <a:endParaRPr lang="ga-IE" sz="800" dirty="0"/>
          </a:p>
        </p:txBody>
      </p:sp>
    </p:spTree>
    <p:extLst>
      <p:ext uri="{BB962C8B-B14F-4D97-AF65-F5344CB8AC3E}">
        <p14:creationId xmlns:p14="http://schemas.microsoft.com/office/powerpoint/2010/main" val="3050417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7574</TotalTime>
  <Words>1324</Words>
  <Application>Microsoft Office PowerPoint</Application>
  <PresentationFormat>Custom</PresentationFormat>
  <Paragraphs>111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449</cp:revision>
  <cp:lastPrinted>2018-04-19T09:19:13Z</cp:lastPrinted>
  <dcterms:created xsi:type="dcterms:W3CDTF">2018-02-16T21:03:16Z</dcterms:created>
  <dcterms:modified xsi:type="dcterms:W3CDTF">2019-12-16T14:14:47Z</dcterms:modified>
</cp:coreProperties>
</file>