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7" r:id="rId3"/>
    <p:sldId id="286" r:id="rId4"/>
    <p:sldId id="294" r:id="rId5"/>
    <p:sldId id="295" r:id="rId6"/>
    <p:sldId id="278" r:id="rId7"/>
    <p:sldId id="289" r:id="rId8"/>
    <p:sldId id="288" r:id="rId9"/>
    <p:sldId id="290" r:id="rId10"/>
    <p:sldId id="273" r:id="rId11"/>
    <p:sldId id="283" r:id="rId12"/>
    <p:sldId id="291" r:id="rId13"/>
    <p:sldId id="274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3" autoAdjust="0"/>
    <p:restoredTop sz="84242" autoAdjust="0"/>
  </p:normalViewPr>
  <p:slideViewPr>
    <p:cSldViewPr snapToGrid="0">
      <p:cViewPr>
        <p:scale>
          <a:sx n="58" d="100"/>
          <a:sy n="58" d="100"/>
        </p:scale>
        <p:origin x="-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9654-896D-4288-AF06-385CA44E1342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B291-D622-4977-AB6E-157DBFE80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0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0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2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5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0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9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B291-D622-4977-AB6E-157DBFE801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8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7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3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1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35C8-0A37-4945-A8AF-3F8B68C9FEA1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56B3-2811-45E3-A86C-3BB1B5654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sajk10-S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kFRDqKg2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pendent.ie/videos/irish-news/video-syrian-refugees-feel-welcome-in-ballaghaderreen-35622740.html" TargetMode="External"/><Relationship Id="rId3" Type="http://schemas.openxmlformats.org/officeDocument/2006/relationships/hyperlink" Target="https://www.unhcr.org/teaching-about-refugees.html" TargetMode="External"/><Relationship Id="rId7" Type="http://schemas.openxmlformats.org/officeDocument/2006/relationships/hyperlink" Target="https://developmenteducation.ie/resource/leaving-home-stories-brigit-sam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139144579" TargetMode="External"/><Relationship Id="rId5" Type="http://schemas.openxmlformats.org/officeDocument/2006/relationships/hyperlink" Target="https://www.youtube.com/watch?v=ctCaKH-2Wm8" TargetMode="External"/><Relationship Id="rId4" Type="http://schemas.openxmlformats.org/officeDocument/2006/relationships/hyperlink" Target="https://www.trocaire.org/sites/default/files/resources/edu/forced-to-flee-2017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rR5hwp45m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858260" y="341227"/>
            <a:ext cx="10719581" cy="5852160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725" y="-441578"/>
            <a:ext cx="13291549" cy="9018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260" y="1002303"/>
            <a:ext cx="4073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Britannic Bold" panose="020B0903060703020204" pitchFamily="34" charset="0"/>
              </a:rPr>
              <a:t>An </a:t>
            </a:r>
            <a:r>
              <a:rPr lang="ga-IE" sz="7200" dirty="0" smtClean="0">
                <a:latin typeface="Britannic Bold" panose="020B0903060703020204" pitchFamily="34" charset="0"/>
              </a:rPr>
              <a:t>Imirce</a:t>
            </a:r>
            <a:endParaRPr lang="ga-IE" sz="7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268716" y="704193"/>
            <a:ext cx="531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 panose="020B0602020104020603" pitchFamily="34" charset="0"/>
              </a:rPr>
              <a:t>  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5074919" y="1309104"/>
            <a:ext cx="67965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Formhór na ndídeanaithe, ní thagann siad chomh fada le hÉirinn, ná leis an Eoraip, fiú amháin. Timpeall 80% de dhídeanaithe an domhain, lorgaíonn siad cosaint idirnáisiúnta i dtíortha atá buailte ar a dtíortha féin.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</a:t>
            </a:r>
            <a:r>
              <a:rPr lang="ga-IE" sz="2400" dirty="0">
                <a:latin typeface="Tw Cen MT" panose="020B0602020104020603" pitchFamily="34" charset="0"/>
              </a:rPr>
              <a:t>i gcampaí dídeanaithe a fhanann siad agus a gcuid iarratas á bpróiseáil. Is minic gur i gcuid de na tíortha is boichte ar domhan a bhíonn na campaí dídeanaithe. Bíonn siad plódaithe agus droch-chúinsí maireachtála iontu.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Bíonn </a:t>
            </a:r>
            <a:r>
              <a:rPr lang="ga-IE" sz="2400" dirty="0">
                <a:latin typeface="Tw Cen MT" panose="020B0602020104020603" pitchFamily="34" charset="0"/>
              </a:rPr>
              <a:t>easpa bia iontu go minic chomh maith agus ní bhíonn cúrsaí sláintíochta go maith.</a:t>
            </a:r>
            <a:endParaRPr lang="ga-IE" sz="2400" dirty="0">
              <a:latin typeface="Tw Cen MT" panose="020B060202010402060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10" y="1794057"/>
            <a:ext cx="4128659" cy="28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9886" y="5469875"/>
            <a:ext cx="1026335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seo thíos chun léargas a fháil ar an saol i gcampa dídeanaithe: </a:t>
            </a:r>
            <a:r>
              <a:rPr lang="ga-IE" sz="2400" dirty="0" smtClean="0">
                <a:latin typeface="Tw Cen MT" panose="020B0602020104020603" pitchFamily="34" charset="0"/>
                <a:hlinkClick r:id="rId3"/>
              </a:rPr>
              <a:t>https://www.youtube.com/watch?v=fxsajk10-SI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2735140" y="622800"/>
            <a:ext cx="6752844" cy="64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Dídeanaithe an Domhain</a:t>
            </a:r>
            <a:endParaRPr lang="ga-IE" sz="3200" dirty="0">
              <a:solidFill>
                <a:schemeClr val="tx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22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spect="1"/>
          </p:cNvSpPr>
          <p:nvPr/>
        </p:nvSpPr>
        <p:spPr>
          <a:xfrm>
            <a:off x="351692" y="299545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78401" y="1532963"/>
            <a:ext cx="56394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/>
              </a:rPr>
              <a:t>Sa bhliain 2000 d’fhógair na Náisiúin Aontaithe go mbeadh an 20 Meitheamh </a:t>
            </a:r>
            <a:br>
              <a:rPr lang="ga-IE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mar </a:t>
            </a:r>
            <a:r>
              <a:rPr lang="ga-IE" sz="2400" b="1" dirty="0" smtClean="0">
                <a:latin typeface="Tw Cen MT" panose="020B0602020104020603"/>
              </a:rPr>
              <a:t>Lá Domhanda na nDídeanaithe </a:t>
            </a:r>
            <a:r>
              <a:rPr lang="ga-IE" sz="2400" dirty="0" smtClean="0">
                <a:latin typeface="Tw Cen MT" panose="020B0602020104020603"/>
              </a:rPr>
              <a:t>feasta. Eagraítear imeachtaí in Éirinn agus ar fud an domhain gach bliain ar an lá sin chun daoine a chur ar an eolas maidir le saol na ndídeanaithe ar fud an domhain agus maidir leis na fadhbanna a bhíonn acu. </a:t>
            </a:r>
            <a:endParaRPr lang="ga-IE" sz="2400" dirty="0">
              <a:latin typeface="Tw Cen MT" panose="020B06020201040206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424" y="964588"/>
            <a:ext cx="4183738" cy="418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78975" y="5599498"/>
            <a:ext cx="90651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seo thíos chun féachaint ar fhíseán faoi Lá Domhanda na nDídeanaithe: </a:t>
            </a:r>
            <a:r>
              <a:rPr lang="ga-IE" sz="2400" dirty="0">
                <a:latin typeface="Tw Cen MT" panose="020B0602020104020603" pitchFamily="34" charset="0"/>
                <a:hlinkClick r:id="rId3"/>
              </a:rPr>
              <a:t>https://</a:t>
            </a:r>
            <a:r>
              <a:rPr lang="ga-IE" sz="2400" dirty="0" smtClean="0">
                <a:latin typeface="Tw Cen MT" panose="020B0602020104020603" pitchFamily="34" charset="0"/>
                <a:hlinkClick r:id="rId3"/>
              </a:rPr>
              <a:t>www.youtube.com/watch?v=m4kFRDqKg2s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71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8477" y="15425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a-IE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969" y="16560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>
            <a:spLocks noChangeAspect="1"/>
          </p:cNvSpPr>
          <p:nvPr/>
        </p:nvSpPr>
        <p:spPr>
          <a:xfrm>
            <a:off x="3284539" y="1913149"/>
            <a:ext cx="1678769" cy="1224000"/>
          </a:xfrm>
          <a:prstGeom prst="wedgeRoundRectCallout">
            <a:avLst>
              <a:gd name="adj1" fmla="val 2094"/>
              <a:gd name="adj2" fmla="val 594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Tugann siad smaointe agus scileanna nua leo.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ounded Rectangular Callout 21"/>
          <p:cNvSpPr>
            <a:spLocks noChangeAspect="1"/>
          </p:cNvSpPr>
          <p:nvPr/>
        </p:nvSpPr>
        <p:spPr>
          <a:xfrm flipH="1">
            <a:off x="9271436" y="3436882"/>
            <a:ext cx="2350066" cy="1062415"/>
          </a:xfrm>
          <a:prstGeom prst="wedgeRoundRectCallout">
            <a:avLst>
              <a:gd name="adj1" fmla="val 86669"/>
              <a:gd name="adj2" fmla="val 760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Cuireann siad brú ar an gcóras sláinte agus oideachais.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ounded Rectangular Callout 14"/>
          <p:cNvSpPr>
            <a:spLocks noChangeAspect="1"/>
          </p:cNvSpPr>
          <p:nvPr/>
        </p:nvSpPr>
        <p:spPr>
          <a:xfrm>
            <a:off x="1734206" y="4196689"/>
            <a:ext cx="1835383" cy="900830"/>
          </a:xfrm>
          <a:prstGeom prst="wedgeRoundRectCallout">
            <a:avLst>
              <a:gd name="adj1" fmla="val 72448"/>
              <a:gd name="adj2" fmla="val 579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ga-IE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Íocann siad cáin nuair a thosaíonn siad ag obair. </a:t>
            </a:r>
            <a:endParaRPr lang="ga-IE" dirty="0" smtClean="0">
              <a:solidFill>
                <a:schemeClr val="tx1"/>
              </a:solidFill>
            </a:endParaRPr>
          </a:p>
          <a:p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Rounded Rectangular Callout 19"/>
          <p:cNvSpPr>
            <a:spLocks noChangeAspect="1"/>
          </p:cNvSpPr>
          <p:nvPr/>
        </p:nvSpPr>
        <p:spPr>
          <a:xfrm>
            <a:off x="6658714" y="5268614"/>
            <a:ext cx="2038197" cy="1224000"/>
          </a:xfrm>
          <a:prstGeom prst="wedgeRoundRectCallout">
            <a:avLst>
              <a:gd name="adj1" fmla="val -87957"/>
              <a:gd name="adj2" fmla="val 57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Cruthaíonn cultúir nua eagla agus teannas i measc na ndaoine. 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ounded Rectangular Callout 20"/>
          <p:cNvSpPr>
            <a:spLocks noChangeAspect="1"/>
          </p:cNvSpPr>
          <p:nvPr/>
        </p:nvSpPr>
        <p:spPr>
          <a:xfrm>
            <a:off x="6111562" y="1699190"/>
            <a:ext cx="1826860" cy="1401525"/>
          </a:xfrm>
          <a:prstGeom prst="wedgeRoundRectCallout">
            <a:avLst>
              <a:gd name="adj1" fmla="val -50525"/>
              <a:gd name="adj2" fmla="val 753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ga-IE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Táimse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sásta go bhfuil oibrithe breise a</a:t>
            </a:r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teacht chuig an tír. </a:t>
            </a:r>
            <a:endParaRPr lang="ga-IE" dirty="0" smtClean="0">
              <a:solidFill>
                <a:schemeClr val="tx1"/>
              </a:solidFill>
            </a:endParaRPr>
          </a:p>
          <a:p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Rounded Rectangular Callout 23"/>
          <p:cNvSpPr>
            <a:spLocks noChangeAspect="1"/>
          </p:cNvSpPr>
          <p:nvPr/>
        </p:nvSpPr>
        <p:spPr>
          <a:xfrm>
            <a:off x="9535619" y="1493524"/>
            <a:ext cx="1709463" cy="954239"/>
          </a:xfrm>
          <a:prstGeom prst="wedgeRoundRectCallout">
            <a:avLst>
              <a:gd name="adj1" fmla="val -113277"/>
              <a:gd name="adj2" fmla="val 507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Cruthaíonn siad fadhbanna teanga sa tír. 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>
            <a:spLocks noChangeAspect="1"/>
          </p:cNvSpPr>
          <p:nvPr/>
        </p:nvSpPr>
        <p:spPr>
          <a:xfrm>
            <a:off x="9512208" y="4584943"/>
            <a:ext cx="1981873" cy="1087655"/>
          </a:xfrm>
          <a:prstGeom prst="wedgeRoundRectCallout">
            <a:avLst>
              <a:gd name="adj1" fmla="val -101123"/>
              <a:gd name="adj2" fmla="val -90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Cuireann siad leis an ngéarchéim thithíochta sa tí</a:t>
            </a:r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ounded Rectangular Callout 22"/>
          <p:cNvSpPr>
            <a:spLocks noChangeAspect="1"/>
          </p:cNvSpPr>
          <p:nvPr/>
        </p:nvSpPr>
        <p:spPr>
          <a:xfrm>
            <a:off x="9440238" y="2525149"/>
            <a:ext cx="2310056" cy="807131"/>
          </a:xfrm>
          <a:prstGeom prst="wedgeRoundRectCallout">
            <a:avLst>
              <a:gd name="adj1" fmla="val -78154"/>
              <a:gd name="adj2" fmla="val 346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dirty="0" smtClean="0">
                <a:solidFill>
                  <a:schemeClr val="tx1"/>
                </a:solidFill>
                <a:latin typeface="Tw Cen MT" panose="020B0602020104020603"/>
              </a:rPr>
              <a:t>Is maith liom foghlaim faoi chultúir nua. </a:t>
            </a:r>
          </a:p>
          <a:p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60000">
            <a:off x="9286700" y="5906466"/>
            <a:ext cx="2604282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Cad a cheapann tusa?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2" name="Rounded Rectangular Callout 31"/>
          <p:cNvSpPr>
            <a:spLocks noChangeAspect="1"/>
          </p:cNvSpPr>
          <p:nvPr/>
        </p:nvSpPr>
        <p:spPr>
          <a:xfrm>
            <a:off x="2371109" y="5710823"/>
            <a:ext cx="1826860" cy="650794"/>
          </a:xfrm>
          <a:prstGeom prst="wedgeRoundRectCallout">
            <a:avLst>
              <a:gd name="adj1" fmla="val 60487"/>
              <a:gd name="adj2" fmla="val -399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Cuireann siad le forbairt na tíre. 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6" name="Grúpa 56"/>
          <p:cNvGrpSpPr>
            <a:grpSpLocks noChangeAspect="1"/>
          </p:cNvGrpSpPr>
          <p:nvPr/>
        </p:nvGrpSpPr>
        <p:grpSpPr>
          <a:xfrm>
            <a:off x="280447" y="81932"/>
            <a:ext cx="9159791" cy="900000"/>
            <a:chOff x="215842" y="48033"/>
            <a:chExt cx="5087731" cy="692693"/>
          </a:xfrm>
          <a:solidFill>
            <a:schemeClr val="accent6">
              <a:lumMod val="50000"/>
            </a:schemeClr>
          </a:solidFill>
        </p:grpSpPr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477270" y="145443"/>
              <a:ext cx="4826303" cy="497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2400" dirty="0" smtClean="0">
                  <a:latin typeface="Tw Cen MT" panose="020B0602020104020603"/>
                </a:rPr>
                <a:t>Cén dearcadh atá ag Éireannaigh i leith na n-imirceach, meas tú?</a:t>
              </a:r>
              <a:endParaRPr lang="ga-IE" sz="2400" dirty="0">
                <a:latin typeface="Tw Cen MT" panose="020B0602020104020603"/>
              </a:endParaRPr>
            </a:p>
          </p:txBody>
        </p:sp>
        <p:sp>
          <p:nvSpPr>
            <p:cNvPr id="18" name="Oval 10"/>
            <p:cNvSpPr>
              <a:spLocks/>
            </p:cNvSpPr>
            <p:nvPr/>
          </p:nvSpPr>
          <p:spPr bwMode="auto">
            <a:xfrm>
              <a:off x="215842" y="48033"/>
              <a:ext cx="499898" cy="69269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65"/>
          <p:cNvSpPr>
            <a:spLocks noChangeArrowheads="1"/>
          </p:cNvSpPr>
          <p:nvPr/>
        </p:nvSpPr>
        <p:spPr bwMode="auto">
          <a:xfrm>
            <a:off x="1180448" y="836851"/>
            <a:ext cx="104892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US" sz="2400" dirty="0" smtClean="0">
                <a:latin typeface="Tw Cen MT" panose="020B0602020104020603" pitchFamily="34" charset="0"/>
              </a:rPr>
              <a:t>Ní bhíonn muintir na hÉireann i gcónaí ar aon intinn maidir le teacht na n-imirceach </a:t>
            </a:r>
            <a:r>
              <a:rPr lang="en-US" altLang="en-US" sz="2400" dirty="0" smtClean="0"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go 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hÉir</a:t>
            </a:r>
            <a:r>
              <a:rPr lang="en-US" altLang="en-US" sz="2400" dirty="0" err="1" smtClean="0">
                <a:latin typeface="Tw Cen MT" panose="020B0602020104020603" pitchFamily="34" charset="0"/>
              </a:rPr>
              <a:t>i</a:t>
            </a:r>
            <a:r>
              <a:rPr lang="ga-IE" altLang="en-US" sz="2400" dirty="0" err="1" smtClean="0">
                <a:latin typeface="Tw Cen MT" panose="020B0602020104020603" pitchFamily="34" charset="0"/>
              </a:rPr>
              <a:t>nn</a:t>
            </a:r>
            <a:r>
              <a:rPr lang="ga-IE" altLang="en-US" sz="2400" dirty="0" smtClean="0">
                <a:latin typeface="Tw Cen MT" panose="020B0602020104020603" pitchFamily="34" charset="0"/>
              </a:rPr>
              <a:t>. Seo thíos roinnt de na tuairimí a chloistear ina thaobh</a:t>
            </a:r>
            <a:r>
              <a:rPr lang="en-US" altLang="en-US" sz="2400" dirty="0" smtClean="0">
                <a:latin typeface="Tw Cen MT" panose="020B0602020104020603" pitchFamily="34" charset="0"/>
              </a:rPr>
              <a:t> …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28" name="Rounded Rectangular Callout 27"/>
          <p:cNvSpPr>
            <a:spLocks noChangeAspect="1"/>
          </p:cNvSpPr>
          <p:nvPr/>
        </p:nvSpPr>
        <p:spPr>
          <a:xfrm>
            <a:off x="730446" y="1858585"/>
            <a:ext cx="2273235" cy="1753295"/>
          </a:xfrm>
          <a:prstGeom prst="wedgeRoundRectCallout">
            <a:avLst>
              <a:gd name="adj1" fmla="val 94284"/>
              <a:gd name="adj2" fmla="val 77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</a:p>
          <a:p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Nach iomaí duine dár muintir féin a chuaigh ar imirce. Cuirimis fáilte roimh na himircigh a thagann go hÉirinn</a:t>
            </a:r>
            <a:r>
              <a:rPr 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!</a:t>
            </a:r>
            <a:endParaRPr lang="ga-IE" dirty="0" smtClean="0">
              <a:solidFill>
                <a:schemeClr val="tx1"/>
              </a:solidFill>
            </a:endParaRPr>
          </a:p>
          <a:p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8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3" grpId="0" animBg="1"/>
      <p:bldP spid="7" grpId="0" animBg="1"/>
      <p:bldP spid="32" grpId="0" animBg="1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351692" y="299545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841" y="163104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61416" y="3652885"/>
            <a:ext cx="8300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Tuilleadh eolais:</a:t>
            </a:r>
            <a:endParaRPr lang="ga-IE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3"/>
              </a:rPr>
              <a:t>https://www.unhcr.org/teaching-about-refugees.html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4"/>
              </a:rPr>
              <a:t>https://www.trocaire.org/sites/default/files/resources/edu/forced-to-flee-2017.pdf</a:t>
            </a:r>
            <a:endParaRPr lang="ga-IE" sz="2400" dirty="0" smtClean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1416" y="806502"/>
            <a:ext cx="94162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Físeáin:</a:t>
            </a:r>
            <a:endParaRPr lang="ga-IE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5"/>
              </a:rPr>
              <a:t>https://www.youtube.com/watch?v=ctCaKH-2Wm8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6"/>
              </a:rPr>
              <a:t>https://vimeo.com/139144579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2400" dirty="0">
                <a:latin typeface="Tw Cen MT" panose="020B0602020104020603" pitchFamily="34" charset="0"/>
                <a:hlinkClick r:id="rId7"/>
              </a:rPr>
              <a:t>https://developmenteducation.ie/resource/leaving-home-stories-brigit-sami</a:t>
            </a:r>
            <a:r>
              <a:rPr lang="ga-IE" sz="2400" dirty="0" smtClean="0">
                <a:latin typeface="Tw Cen MT" panose="020B0602020104020603" pitchFamily="34" charset="0"/>
                <a:hlinkClick r:id="rId7"/>
              </a:rPr>
              <a:t>/</a:t>
            </a:r>
            <a:endParaRPr lang="en-US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  <a:hlinkClick r:id="rId8"/>
              </a:rPr>
              <a:t>https</a:t>
            </a:r>
            <a:r>
              <a:rPr lang="ga-IE" sz="2400" dirty="0">
                <a:latin typeface="Tw Cen MT" panose="020B0602020104020603" pitchFamily="34" charset="0"/>
                <a:hlinkClick r:id="rId8"/>
              </a:rPr>
              <a:t>://www.independent.ie/videos/irish-news/video-syrian-refugees-feel-welcome-in-ballaghaderreen-35622740.html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</a:p>
          <a:p>
            <a:endParaRPr lang="en-US" sz="2400" dirty="0" smtClean="0">
              <a:latin typeface="Tw Cen MT" panose="020B0602020104020603" pitchFamily="34" charset="0"/>
            </a:endParaRPr>
          </a:p>
          <a:p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60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351692" y="299545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49121" y="574937"/>
            <a:ext cx="87223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1600" dirty="0" smtClean="0">
                <a:latin typeface="Tw Cen MT" panose="020B0602020104020603" pitchFamily="34" charset="0"/>
              </a:rPr>
              <a:t>Immigrants </a:t>
            </a:r>
            <a:r>
              <a:rPr lang="en-US" sz="1600" dirty="0">
                <a:latin typeface="Tw Cen MT" panose="020B0602020104020603" pitchFamily="34" charset="0"/>
              </a:rPr>
              <a:t>waving farewell to crowd on dock, as their ship leaves a Western European port for North America. Wood engravings 1850-1860. </a:t>
            </a:r>
            <a:r>
              <a:rPr lang="ga-IE" sz="1600" dirty="0" err="1">
                <a:latin typeface="Tw Cen MT" panose="020B0602020104020603" pitchFamily="34" charset="0"/>
              </a:rPr>
              <a:t>Everett</a:t>
            </a:r>
            <a:r>
              <a:rPr lang="ga-IE" sz="1600" dirty="0">
                <a:latin typeface="Tw Cen MT" panose="020B0602020104020603" pitchFamily="34" charset="0"/>
              </a:rPr>
              <a:t> </a:t>
            </a:r>
            <a:r>
              <a:rPr lang="ga-IE" sz="1600" dirty="0" err="1">
                <a:latin typeface="Tw Cen MT" panose="020B0602020104020603" pitchFamily="34" charset="0"/>
              </a:rPr>
              <a:t>Collection</a:t>
            </a:r>
            <a:r>
              <a:rPr lang="ga-IE" sz="1600" dirty="0">
                <a:latin typeface="Tw Cen MT" panose="020B0602020104020603" pitchFamily="34" charset="0"/>
              </a:rPr>
              <a:t> / Shutterstock.com</a:t>
            </a:r>
            <a:endParaRPr lang="en-US" sz="1600" dirty="0">
              <a:latin typeface="Tw Cen MT" panose="020B0602020104020603" pitchFamily="34" charset="0"/>
            </a:endParaRPr>
          </a:p>
          <a:p>
            <a:r>
              <a:rPr lang="en-US" sz="1600" dirty="0" smtClean="0">
                <a:latin typeface="Tw Cen MT" panose="020B0602020104020603" pitchFamily="34" charset="0"/>
              </a:rPr>
              <a:t>Group </a:t>
            </a:r>
            <a:r>
              <a:rPr lang="en-US" sz="1600" dirty="0">
                <a:latin typeface="Tw Cen MT" panose="020B0602020104020603" pitchFamily="34" charset="0"/>
              </a:rPr>
              <a:t>of refugees leaving Hungary. They came to </a:t>
            </a:r>
            <a:r>
              <a:rPr lang="en-US" sz="1600" dirty="0" err="1">
                <a:latin typeface="Tw Cen MT" panose="020B0602020104020603" pitchFamily="34" charset="0"/>
              </a:rPr>
              <a:t>Hegyeshalom</a:t>
            </a:r>
            <a:r>
              <a:rPr lang="en-US" sz="1600" dirty="0">
                <a:latin typeface="Tw Cen MT" panose="020B0602020104020603" pitchFamily="34" charset="0"/>
              </a:rPr>
              <a:t> by train and then they leaving Hungary and go to Austria and then to Germany. October 6,2015; </a:t>
            </a:r>
            <a:r>
              <a:rPr lang="en-US" sz="1600" dirty="0" err="1">
                <a:latin typeface="Tw Cen MT" panose="020B0602020104020603" pitchFamily="34" charset="0"/>
              </a:rPr>
              <a:t>Hegyeshalom</a:t>
            </a:r>
            <a:r>
              <a:rPr lang="en-US" sz="1600" dirty="0">
                <a:latin typeface="Tw Cen MT" panose="020B0602020104020603" pitchFamily="34" charset="0"/>
              </a:rPr>
              <a:t> in Hungary</a:t>
            </a:r>
            <a:r>
              <a:rPr lang="en-US" sz="1600" dirty="0" smtClean="0">
                <a:latin typeface="Tw Cen MT" panose="020B0602020104020603" pitchFamily="34" charset="0"/>
              </a:rPr>
              <a:t>. </a:t>
            </a:r>
            <a:r>
              <a:rPr lang="ga-IE" sz="1600" dirty="0" err="1">
                <a:latin typeface="Tw Cen MT" panose="020B0602020104020603" pitchFamily="34" charset="0"/>
              </a:rPr>
              <a:t>Procyk</a:t>
            </a:r>
            <a:r>
              <a:rPr lang="ga-IE" sz="1600" dirty="0">
                <a:latin typeface="Tw Cen MT" panose="020B0602020104020603" pitchFamily="34" charset="0"/>
              </a:rPr>
              <a:t> </a:t>
            </a:r>
            <a:r>
              <a:rPr lang="ga-IE" sz="1600" dirty="0" err="1">
                <a:latin typeface="Tw Cen MT" panose="020B0602020104020603" pitchFamily="34" charset="0"/>
              </a:rPr>
              <a:t>Radek</a:t>
            </a:r>
            <a:r>
              <a:rPr lang="ga-IE" sz="1600" dirty="0">
                <a:latin typeface="Tw Cen MT" panose="020B0602020104020603" pitchFamily="34" charset="0"/>
              </a:rPr>
              <a:t> / </a:t>
            </a:r>
            <a:r>
              <a:rPr lang="ga-IE" sz="1600" dirty="0" smtClean="0">
                <a:latin typeface="Tw Cen MT" panose="020B0602020104020603" pitchFamily="34" charset="0"/>
              </a:rPr>
              <a:t>Shutterstock.com</a:t>
            </a:r>
            <a:endParaRPr lang="en-IE" sz="1600" dirty="0" smtClean="0">
              <a:latin typeface="Tw Cen MT" panose="020B0602020104020603" pitchFamily="34" charset="0"/>
            </a:endParaRPr>
          </a:p>
          <a:p>
            <a:r>
              <a:rPr lang="en-US" sz="1600" dirty="0" err="1">
                <a:latin typeface="Tw Cen MT" panose="020B0602020104020603" pitchFamily="34" charset="0"/>
              </a:rPr>
              <a:t>Gormanston,Meath</a:t>
            </a:r>
            <a:r>
              <a:rPr lang="en-US" sz="1600" dirty="0">
                <a:latin typeface="Tw Cen MT" panose="020B0602020104020603" pitchFamily="34" charset="0"/>
              </a:rPr>
              <a:t>/Ireland 10/06/2019, Aerial view of the Direct Provision Centre located at the old </a:t>
            </a:r>
            <a:r>
              <a:rPr lang="en-US" sz="1600" dirty="0" err="1">
                <a:latin typeface="Tw Cen MT" panose="020B0602020104020603" pitchFamily="34" charset="0"/>
              </a:rPr>
              <a:t>mosney</a:t>
            </a:r>
            <a:r>
              <a:rPr lang="en-US" sz="1600" dirty="0">
                <a:latin typeface="Tw Cen MT" panose="020B0602020104020603" pitchFamily="34" charset="0"/>
              </a:rPr>
              <a:t> holiday park, located in </a:t>
            </a:r>
            <a:r>
              <a:rPr lang="en-US" sz="1600" dirty="0" err="1">
                <a:latin typeface="Tw Cen MT" panose="020B0602020104020603" pitchFamily="34" charset="0"/>
              </a:rPr>
              <a:t>Meath</a:t>
            </a:r>
            <a:r>
              <a:rPr lang="en-US" sz="1600" dirty="0">
                <a:latin typeface="Tw Cen MT" panose="020B0602020104020603" pitchFamily="34" charset="0"/>
              </a:rPr>
              <a:t>, Ireland. </a:t>
            </a:r>
            <a:r>
              <a:rPr lang="ga-IE" sz="1600" dirty="0">
                <a:latin typeface="Tw Cen MT" panose="020B0602020104020603" pitchFamily="34" charset="0"/>
              </a:rPr>
              <a:t>Irish Drone </a:t>
            </a:r>
            <a:r>
              <a:rPr lang="ga-IE" sz="1600" dirty="0" err="1">
                <a:latin typeface="Tw Cen MT" panose="020B0602020104020603" pitchFamily="34" charset="0"/>
              </a:rPr>
              <a:t>Photography</a:t>
            </a:r>
            <a:r>
              <a:rPr lang="ga-IE" sz="1600" dirty="0">
                <a:latin typeface="Tw Cen MT" panose="020B0602020104020603" pitchFamily="34" charset="0"/>
              </a:rPr>
              <a:t> / </a:t>
            </a:r>
            <a:r>
              <a:rPr lang="ga-IE" sz="1600" dirty="0" smtClean="0">
                <a:latin typeface="Tw Cen MT" panose="020B0602020104020603" pitchFamily="34" charset="0"/>
              </a:rPr>
              <a:t>Shutterstock.com</a:t>
            </a:r>
            <a:endParaRPr lang="en-US" sz="1600" dirty="0" smtClean="0">
              <a:latin typeface="Tw Cen MT" panose="020B0602020104020603" pitchFamily="34" charset="0"/>
            </a:endParaRPr>
          </a:p>
          <a:p>
            <a:r>
              <a:rPr lang="en-US" sz="1600" dirty="0">
                <a:latin typeface="Tw Cen MT" panose="020B0602020104020603" pitchFamily="34" charset="0"/>
              </a:rPr>
              <a:t>AUCKLAND - FEB 21 2016:Auckland University of Technology teacher teaches Syrian refugee English at Mangere Refugee Resettlement </a:t>
            </a:r>
            <a:r>
              <a:rPr lang="en-US" sz="1600" dirty="0" err="1">
                <a:latin typeface="Tw Cen MT" panose="020B0602020104020603" pitchFamily="34" charset="0"/>
              </a:rPr>
              <a:t>Centre.New</a:t>
            </a:r>
            <a:r>
              <a:rPr lang="en-US" sz="1600" dirty="0">
                <a:latin typeface="Tw Cen MT" panose="020B0602020104020603" pitchFamily="34" charset="0"/>
              </a:rPr>
              <a:t> Zealand annual intake is 750 refugee fleeing war in Syria. </a:t>
            </a:r>
            <a:r>
              <a:rPr lang="en-US" sz="1600" dirty="0" err="1">
                <a:latin typeface="Tw Cen MT" panose="020B0602020104020603" pitchFamily="34" charset="0"/>
              </a:rPr>
              <a:t>ChameleonsEye</a:t>
            </a:r>
            <a:r>
              <a:rPr lang="en-US" sz="1600" dirty="0">
                <a:latin typeface="Tw Cen MT" panose="020B0602020104020603" pitchFamily="34" charset="0"/>
              </a:rPr>
              <a:t> / </a:t>
            </a:r>
            <a:r>
              <a:rPr lang="en-US" sz="1600" dirty="0" smtClean="0">
                <a:latin typeface="Tw Cen MT" panose="020B0602020104020603" pitchFamily="34" charset="0"/>
              </a:rPr>
              <a:t>Shutterstock.com</a:t>
            </a:r>
          </a:p>
          <a:p>
            <a:r>
              <a:rPr lang="en-US" sz="1600" dirty="0">
                <a:latin typeface="Tw Cen MT" panose="020B0602020104020603" pitchFamily="34" charset="0"/>
              </a:rPr>
              <a:t>Syrian refugees families who came from </a:t>
            </a:r>
            <a:r>
              <a:rPr lang="en-US" sz="1600" dirty="0" err="1">
                <a:latin typeface="Tw Cen MT" panose="020B0602020104020603" pitchFamily="34" charset="0"/>
              </a:rPr>
              <a:t>Kobani</a:t>
            </a:r>
            <a:r>
              <a:rPr lang="en-US" sz="1600" dirty="0">
                <a:latin typeface="Tw Cen MT" panose="020B0602020104020603" pitchFamily="34" charset="0"/>
              </a:rPr>
              <a:t> district living in refugees tent in </a:t>
            </a:r>
            <a:r>
              <a:rPr lang="en-US" sz="1600" dirty="0" err="1">
                <a:latin typeface="Tw Cen MT" panose="020B0602020104020603" pitchFamily="34" charset="0"/>
              </a:rPr>
              <a:t>Suruc</a:t>
            </a:r>
            <a:r>
              <a:rPr lang="en-US" sz="1600" dirty="0">
                <a:latin typeface="Tw Cen MT" panose="020B0602020104020603" pitchFamily="34" charset="0"/>
              </a:rPr>
              <a:t> district, 20 October 2015 , Turkey , </a:t>
            </a:r>
            <a:r>
              <a:rPr lang="en-US" sz="1600" dirty="0" err="1">
                <a:latin typeface="Tw Cen MT" panose="020B0602020104020603" pitchFamily="34" charset="0"/>
              </a:rPr>
              <a:t>Sanliurfa</a:t>
            </a:r>
            <a:r>
              <a:rPr lang="en-US" sz="1600" dirty="0">
                <a:latin typeface="Tw Cen MT" panose="020B0602020104020603" pitchFamily="34" charset="0"/>
              </a:rPr>
              <a:t>. </a:t>
            </a:r>
            <a:r>
              <a:rPr lang="en-US" sz="1600" dirty="0" err="1">
                <a:latin typeface="Tw Cen MT" panose="020B0602020104020603" pitchFamily="34" charset="0"/>
              </a:rPr>
              <a:t>Orlok</a:t>
            </a:r>
            <a:r>
              <a:rPr lang="en-US" sz="1600" dirty="0">
                <a:latin typeface="Tw Cen MT" panose="020B0602020104020603" pitchFamily="34" charset="0"/>
              </a:rPr>
              <a:t> / </a:t>
            </a:r>
            <a:r>
              <a:rPr lang="en-US" sz="1600" dirty="0" smtClean="0">
                <a:latin typeface="Tw Cen MT" panose="020B0602020104020603" pitchFamily="34" charset="0"/>
              </a:rPr>
              <a:t>Shutterstock.com</a:t>
            </a:r>
          </a:p>
          <a:p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spect="1"/>
          </p:cNvSpPr>
          <p:nvPr/>
        </p:nvSpPr>
        <p:spPr>
          <a:xfrm>
            <a:off x="351692" y="299545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7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318" y="1924003"/>
            <a:ext cx="3723176" cy="3881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4425" y="2652052"/>
            <a:ext cx="4804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Nuair a dhéanann duine imirce is é go bhfágann </a:t>
            </a:r>
            <a:r>
              <a:rPr lang="ga-IE" sz="2400" dirty="0" smtClean="0">
                <a:latin typeface="Tw Cen MT" panose="020B0602020104020603" pitchFamily="34" charset="0"/>
              </a:rPr>
              <a:t>sé </a:t>
            </a:r>
            <a:r>
              <a:rPr lang="ga-IE" sz="2400" dirty="0">
                <a:latin typeface="Tw Cen MT" panose="020B0602020104020603" pitchFamily="34" charset="0"/>
              </a:rPr>
              <a:t>a áit chónaithe féin agus go dtéann </a:t>
            </a:r>
            <a:r>
              <a:rPr lang="ga-IE" sz="2400" dirty="0" smtClean="0">
                <a:latin typeface="Tw Cen MT" panose="020B0602020104020603" pitchFamily="34" charset="0"/>
              </a:rPr>
              <a:t>sé </a:t>
            </a:r>
            <a:r>
              <a:rPr lang="ga-IE" sz="2400" dirty="0">
                <a:latin typeface="Tw Cen MT" panose="020B0602020104020603" pitchFamily="34" charset="0"/>
              </a:rPr>
              <a:t>a chónaí in áit eile ina thír féin nó i dtír eile.</a:t>
            </a:r>
          </a:p>
        </p:txBody>
      </p:sp>
      <p:grpSp>
        <p:nvGrpSpPr>
          <p:cNvPr id="9" name="Grúpa 56"/>
          <p:cNvGrpSpPr>
            <a:grpSpLocks/>
          </p:cNvGrpSpPr>
          <p:nvPr/>
        </p:nvGrpSpPr>
        <p:grpSpPr>
          <a:xfrm>
            <a:off x="1764000" y="620583"/>
            <a:ext cx="4169792" cy="900000"/>
            <a:chOff x="-386958" y="146014"/>
            <a:chExt cx="4364219" cy="692690"/>
          </a:xfrm>
          <a:solidFill>
            <a:schemeClr val="accent6">
              <a:lumMod val="50000"/>
            </a:schemeClr>
          </a:solidFill>
        </p:grpSpPr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102864" y="214714"/>
              <a:ext cx="3874397" cy="497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3200" dirty="0" smtClean="0">
                  <a:latin typeface="Tw Cen MT" panose="020B0602020104020603" pitchFamily="34" charset="0"/>
                </a:rPr>
                <a:t>Cad is imirce ann?</a:t>
              </a: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>
              <a:off x="-386958" y="146014"/>
              <a:ext cx="941965" cy="6926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7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 noChangeAspect="1"/>
          </p:cNvSpPr>
          <p:nvPr/>
        </p:nvSpPr>
        <p:spPr>
          <a:xfrm>
            <a:off x="351692" y="283778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563995" y="4756583"/>
            <a:ext cx="7472305" cy="1233800"/>
          </a:xfrm>
          <a:custGeom>
            <a:avLst/>
            <a:gdLst>
              <a:gd name="connsiteX0" fmla="*/ 0 w 9620752"/>
              <a:gd name="connsiteY0" fmla="*/ 0 h 1046463"/>
              <a:gd name="connsiteX1" fmla="*/ 9097521 w 9620752"/>
              <a:gd name="connsiteY1" fmla="*/ 0 h 1046463"/>
              <a:gd name="connsiteX2" fmla="*/ 9620752 w 9620752"/>
              <a:gd name="connsiteY2" fmla="*/ 523232 h 1046463"/>
              <a:gd name="connsiteX3" fmla="*/ 9097521 w 9620752"/>
              <a:gd name="connsiteY3" fmla="*/ 1046463 h 1046463"/>
              <a:gd name="connsiteX4" fmla="*/ 0 w 9620752"/>
              <a:gd name="connsiteY4" fmla="*/ 1046463 h 1046463"/>
              <a:gd name="connsiteX5" fmla="*/ 0 w 9620752"/>
              <a:gd name="connsiteY5" fmla="*/ 0 h 104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752" h="1046463">
                <a:moveTo>
                  <a:pt x="9620752" y="1046462"/>
                </a:moveTo>
                <a:lnTo>
                  <a:pt x="523231" y="1046462"/>
                </a:lnTo>
                <a:lnTo>
                  <a:pt x="0" y="523231"/>
                </a:lnTo>
                <a:lnTo>
                  <a:pt x="523231" y="1"/>
                </a:lnTo>
                <a:lnTo>
                  <a:pt x="9620752" y="1"/>
                </a:lnTo>
                <a:lnTo>
                  <a:pt x="9620752" y="104646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537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</a:t>
            </a:r>
            <a:r>
              <a:rPr lang="ga-IE" sz="1800" b="1" kern="120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Imirce Pholaitiúil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>
                <a:latin typeface="Tw Cen MT" panose="020B0602020104020603" pitchFamily="34" charset="0"/>
              </a:rPr>
              <a:t>Nuair</a:t>
            </a:r>
            <a:r>
              <a:rPr lang="en-US" sz="1800" kern="1200" dirty="0" smtClean="0">
                <a:latin typeface="Tw Cen MT" panose="020B0602020104020603" pitchFamily="34" charset="0"/>
              </a:rPr>
              <a:t> </a:t>
            </a:r>
            <a:r>
              <a:rPr lang="ga-IE" sz="1800" kern="1200" dirty="0" smtClean="0">
                <a:latin typeface="Tw Cen MT" panose="020B0602020104020603" pitchFamily="34" charset="0"/>
              </a:rPr>
              <a:t>a fhágann duine nó daoine a </a:t>
            </a:r>
            <a:r>
              <a:rPr lang="en-US" sz="1800" kern="1200" dirty="0" smtClean="0">
                <a:latin typeface="Tw Cen MT" panose="020B0602020104020603" pitchFamily="34" charset="0"/>
              </a:rPr>
              <a:t>n-</a:t>
            </a:r>
            <a:r>
              <a:rPr lang="en-US" sz="1800" kern="1200" dirty="0" err="1" smtClean="0">
                <a:latin typeface="Tw Cen MT" panose="020B0602020104020603" pitchFamily="34" charset="0"/>
              </a:rPr>
              <a:t>áit</a:t>
            </a:r>
            <a:r>
              <a:rPr lang="en-US" sz="1800" kern="1200" dirty="0" smtClean="0">
                <a:latin typeface="Tw Cen MT" panose="020B0602020104020603" pitchFamily="34" charset="0"/>
              </a:rPr>
              <a:t> </a:t>
            </a:r>
            <a:r>
              <a:rPr lang="ga-IE" sz="1800" kern="1200" dirty="0" smtClean="0">
                <a:latin typeface="Tw Cen MT" panose="020B0602020104020603" pitchFamily="34" charset="0"/>
              </a:rPr>
              <a:t>dúchais chun éalú </a:t>
            </a:r>
            <a:br>
              <a:rPr lang="ga-IE" sz="1800" kern="1200" dirty="0" smtClean="0">
                <a:latin typeface="Tw Cen MT" panose="020B0602020104020603" pitchFamily="34" charset="0"/>
              </a:rPr>
            </a:br>
            <a:r>
              <a:rPr lang="ga-IE" sz="1800" kern="1200" dirty="0" smtClean="0">
                <a:latin typeface="Tw Cen MT" panose="020B0602020104020603" pitchFamily="34" charset="0"/>
              </a:rPr>
              <a:t>ó chogadh nó ó ghéarleanúint. Tugtar </a:t>
            </a:r>
            <a:r>
              <a:rPr lang="ga-IE" sz="1800" b="1" kern="1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dídeanaí</a:t>
            </a:r>
            <a:r>
              <a:rPr lang="ga-IE" sz="1800" kern="1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1800" kern="1200" dirty="0" smtClean="0">
                <a:latin typeface="Tw Cen MT" panose="020B0602020104020603" pitchFamily="34" charset="0"/>
              </a:rPr>
              <a:t>ar dhuine </a:t>
            </a:r>
            <a:r>
              <a:rPr lang="en-US" sz="1800" kern="1200" dirty="0" smtClean="0">
                <a:latin typeface="Tw Cen MT" panose="020B0602020104020603" pitchFamily="34" charset="0"/>
              </a:rPr>
              <a:t/>
            </a:r>
            <a:br>
              <a:rPr lang="en-US" sz="1800" kern="1200" dirty="0" smtClean="0">
                <a:latin typeface="Tw Cen MT" panose="020B0602020104020603" pitchFamily="34" charset="0"/>
              </a:rPr>
            </a:br>
            <a:r>
              <a:rPr lang="ga-IE" sz="1800" kern="1200" dirty="0" smtClean="0">
                <a:latin typeface="Tw Cen MT" panose="020B0602020104020603" pitchFamily="34" charset="0"/>
              </a:rPr>
              <a:t>a fhágann a </a:t>
            </a:r>
            <a:r>
              <a:rPr lang="en-US" sz="1800" kern="1200" dirty="0" err="1" smtClean="0">
                <a:latin typeface="Tw Cen MT" panose="020B0602020104020603" pitchFamily="34" charset="0"/>
              </a:rPr>
              <a:t>áit</a:t>
            </a:r>
            <a:r>
              <a:rPr lang="ga-IE" sz="1800" kern="1200" dirty="0" smtClean="0">
                <a:latin typeface="Tw Cen MT" panose="020B0602020104020603" pitchFamily="34" charset="0"/>
              </a:rPr>
              <a:t> dúchais ar na cúiseanna sin.</a:t>
            </a:r>
            <a:endParaRPr lang="ga-IE" sz="18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20000" y="1948576"/>
            <a:ext cx="8297000" cy="1080000"/>
          </a:xfrm>
          <a:custGeom>
            <a:avLst/>
            <a:gdLst>
              <a:gd name="connsiteX0" fmla="*/ 0 w 8298911"/>
              <a:gd name="connsiteY0" fmla="*/ 0 h 916742"/>
              <a:gd name="connsiteX1" fmla="*/ 7840540 w 8298911"/>
              <a:gd name="connsiteY1" fmla="*/ 0 h 916742"/>
              <a:gd name="connsiteX2" fmla="*/ 8298911 w 8298911"/>
              <a:gd name="connsiteY2" fmla="*/ 458371 h 916742"/>
              <a:gd name="connsiteX3" fmla="*/ 7840540 w 8298911"/>
              <a:gd name="connsiteY3" fmla="*/ 916742 h 916742"/>
              <a:gd name="connsiteX4" fmla="*/ 0 w 8298911"/>
              <a:gd name="connsiteY4" fmla="*/ 916742 h 916742"/>
              <a:gd name="connsiteX5" fmla="*/ 0 w 8298911"/>
              <a:gd name="connsiteY5" fmla="*/ 0 h 91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8911" h="916742">
                <a:moveTo>
                  <a:pt x="8298911" y="916741"/>
                </a:moveTo>
                <a:lnTo>
                  <a:pt x="458371" y="916741"/>
                </a:lnTo>
                <a:lnTo>
                  <a:pt x="0" y="458371"/>
                </a:lnTo>
                <a:lnTo>
                  <a:pt x="458371" y="1"/>
                </a:lnTo>
                <a:lnTo>
                  <a:pt x="8298911" y="1"/>
                </a:lnTo>
                <a:lnTo>
                  <a:pt x="8298911" y="91674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3949" tIns="68581" rIns="128016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1800" b="1" kern="120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Imirce Eacnamaíoch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ga-IE" sz="1800" kern="1200" dirty="0" smtClean="0">
                <a:latin typeface="Tw Cen MT" panose="020B0602020104020603" pitchFamily="34" charset="0"/>
              </a:rPr>
              <a:t>Nuair a bhogann duine nó daoine chuig </a:t>
            </a:r>
            <a:r>
              <a:rPr lang="en-US" sz="1800" kern="1200" dirty="0" err="1" smtClean="0">
                <a:latin typeface="Tw Cen MT" panose="020B0602020104020603" pitchFamily="34" charset="0"/>
              </a:rPr>
              <a:t>áit</a:t>
            </a:r>
            <a:r>
              <a:rPr lang="en-US" sz="1800" kern="1200" dirty="0" smtClean="0">
                <a:latin typeface="Tw Cen MT" panose="020B0602020104020603" pitchFamily="34" charset="0"/>
              </a:rPr>
              <a:t> </a:t>
            </a:r>
            <a:r>
              <a:rPr lang="ga-IE" sz="1800" kern="1200" dirty="0" smtClean="0">
                <a:latin typeface="Tw Cen MT" panose="020B0602020104020603" pitchFamily="34" charset="0"/>
              </a:rPr>
              <a:t>eile agus iad ar lorg fostaíochta. Bíonn siad sa tóir ar chaighdeán maireachtála níos fearr. 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08000" y="3375260"/>
            <a:ext cx="7680500" cy="1080000"/>
          </a:xfrm>
          <a:custGeom>
            <a:avLst/>
            <a:gdLst>
              <a:gd name="connsiteX0" fmla="*/ 0 w 8588204"/>
              <a:gd name="connsiteY0" fmla="*/ 0 h 945681"/>
              <a:gd name="connsiteX1" fmla="*/ 8115364 w 8588204"/>
              <a:gd name="connsiteY1" fmla="*/ 0 h 945681"/>
              <a:gd name="connsiteX2" fmla="*/ 8588204 w 8588204"/>
              <a:gd name="connsiteY2" fmla="*/ 472841 h 945681"/>
              <a:gd name="connsiteX3" fmla="*/ 8115364 w 8588204"/>
              <a:gd name="connsiteY3" fmla="*/ 945681 h 945681"/>
              <a:gd name="connsiteX4" fmla="*/ 0 w 8588204"/>
              <a:gd name="connsiteY4" fmla="*/ 945681 h 945681"/>
              <a:gd name="connsiteX5" fmla="*/ 0 w 8588204"/>
              <a:gd name="connsiteY5" fmla="*/ 0 h 94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204" h="945681">
                <a:moveTo>
                  <a:pt x="8588204" y="945680"/>
                </a:moveTo>
                <a:lnTo>
                  <a:pt x="472840" y="945680"/>
                </a:lnTo>
                <a:lnTo>
                  <a:pt x="0" y="472840"/>
                </a:lnTo>
                <a:lnTo>
                  <a:pt x="472840" y="1"/>
                </a:lnTo>
                <a:lnTo>
                  <a:pt x="8588204" y="1"/>
                </a:lnTo>
                <a:lnTo>
                  <a:pt x="8588204" y="9456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3879" tIns="68581" rIns="128016" bIns="685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An </a:t>
            </a:r>
            <a:r>
              <a:rPr lang="ga-IE" sz="1800" b="1" kern="1200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Imirce ar Chúiseanna Comhshaoil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Tw Cen MT" panose="020B0602020104020603" pitchFamily="34" charset="0"/>
              </a:rPr>
              <a:t>N</a:t>
            </a:r>
            <a:r>
              <a:rPr lang="ga-IE" sz="1800" kern="1200" dirty="0" smtClean="0">
                <a:latin typeface="Tw Cen MT" panose="020B0602020104020603" pitchFamily="34" charset="0"/>
              </a:rPr>
              <a:t>uair a fhágann duine nó daoine a </a:t>
            </a:r>
            <a:r>
              <a:rPr lang="en-US" sz="1800" kern="1200" dirty="0" smtClean="0">
                <a:latin typeface="Tw Cen MT" panose="020B0602020104020603" pitchFamily="34" charset="0"/>
              </a:rPr>
              <a:t>n-</a:t>
            </a:r>
            <a:r>
              <a:rPr lang="en-US" sz="1800" kern="1200" dirty="0" err="1" smtClean="0">
                <a:latin typeface="Tw Cen MT" panose="020B0602020104020603" pitchFamily="34" charset="0"/>
              </a:rPr>
              <a:t>áit</a:t>
            </a:r>
            <a:r>
              <a:rPr lang="ga-IE" sz="1800" kern="1200" dirty="0" smtClean="0">
                <a:latin typeface="Tw Cen MT" panose="020B0602020104020603" pitchFamily="34" charset="0"/>
              </a:rPr>
              <a:t> dúchais mar gheall </a:t>
            </a:r>
            <a:r>
              <a:rPr lang="en-US" sz="1800" kern="1200" dirty="0" smtClean="0">
                <a:latin typeface="Tw Cen MT" panose="020B0602020104020603" pitchFamily="34" charset="0"/>
              </a:rPr>
              <a:t/>
            </a:r>
            <a:br>
              <a:rPr lang="en-US" sz="1800" kern="1200" dirty="0" smtClean="0">
                <a:latin typeface="Tw Cen MT" panose="020B0602020104020603" pitchFamily="34" charset="0"/>
              </a:rPr>
            </a:br>
            <a:r>
              <a:rPr lang="ga-IE" sz="1800" kern="1200" dirty="0" smtClean="0">
                <a:latin typeface="Tw Cen MT" panose="020B0602020104020603" pitchFamily="34" charset="0"/>
              </a:rPr>
              <a:t>ar thubaiste n</a:t>
            </a:r>
            <a:r>
              <a:rPr lang="en-US" sz="1800" kern="1200" dirty="0" smtClean="0">
                <a:latin typeface="Tw Cen MT" panose="020B0602020104020603" pitchFamily="34" charset="0"/>
              </a:rPr>
              <a:t>á</a:t>
            </a:r>
            <a:r>
              <a:rPr lang="ga-IE" sz="1800" kern="1200" dirty="0" err="1" smtClean="0">
                <a:latin typeface="Tw Cen MT" panose="020B0602020104020603" pitchFamily="34" charset="0"/>
              </a:rPr>
              <a:t>dúrtha</a:t>
            </a:r>
            <a:r>
              <a:rPr lang="ga-IE" sz="1800" kern="1200" dirty="0" smtClean="0">
                <a:latin typeface="Tw Cen MT" panose="020B0602020104020603" pitchFamily="34" charset="0"/>
              </a:rPr>
              <a:t>, crith talún, mar shampla. </a:t>
            </a:r>
            <a:endParaRPr lang="ga-IE" sz="1800" kern="12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876240" y="1340727"/>
            <a:ext cx="61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Téann daoine ar imirce ar chúiseanna éagsúla. </a:t>
            </a:r>
          </a:p>
        </p:txBody>
      </p:sp>
      <p:grpSp>
        <p:nvGrpSpPr>
          <p:cNvPr id="24" name="Grúpa 56"/>
          <p:cNvGrpSpPr>
            <a:grpSpLocks noChangeAspect="1"/>
          </p:cNvGrpSpPr>
          <p:nvPr/>
        </p:nvGrpSpPr>
        <p:grpSpPr>
          <a:xfrm>
            <a:off x="1764001" y="440727"/>
            <a:ext cx="7163998" cy="900000"/>
            <a:chOff x="201746" y="1122502"/>
            <a:chExt cx="4302289" cy="692693"/>
          </a:xfrm>
          <a:solidFill>
            <a:schemeClr val="accent6">
              <a:lumMod val="50000"/>
            </a:schemeClr>
          </a:solidFill>
        </p:grpSpPr>
        <p:sp>
          <p:nvSpPr>
            <p:cNvPr id="25" name="Rectangle 9"/>
            <p:cNvSpPr>
              <a:spLocks/>
            </p:cNvSpPr>
            <p:nvPr/>
          </p:nvSpPr>
          <p:spPr bwMode="auto">
            <a:xfrm>
              <a:off x="504419" y="1213205"/>
              <a:ext cx="3999616" cy="497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endParaRPr lang="en-US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r>
                <a:rPr lang="ga-IE" sz="3200" dirty="0" smtClean="0">
                  <a:latin typeface="Tw Cen MT" panose="020B0602020104020603" pitchFamily="34" charset="0"/>
                </a:rPr>
                <a:t>Cén fáth a dtéann daoine ar imirce?</a:t>
              </a:r>
              <a:endParaRPr lang="ga-IE" sz="3200" dirty="0" smtClean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/>
            </p:cNvSpPr>
            <p:nvPr/>
          </p:nvSpPr>
          <p:spPr bwMode="auto">
            <a:xfrm>
              <a:off x="201746" y="1122502"/>
              <a:ext cx="540489" cy="69269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3108290"/>
            <a:ext cx="1800000" cy="1800000"/>
          </a:xfrm>
          <a:prstGeom prst="ellipse">
            <a:avLst/>
          </a:prstGeom>
          <a:ln w="254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t="6670" r="28569" b="15204"/>
          <a:stretch/>
        </p:blipFill>
        <p:spPr>
          <a:xfrm>
            <a:off x="612000" y="1546327"/>
            <a:ext cx="1656000" cy="1656000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19" y="4524278"/>
            <a:ext cx="1831153" cy="1831153"/>
          </a:xfrm>
          <a:prstGeom prst="ellipse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657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5056FD94-3CF3-4DB4-8818-A73AF3FBC68C}"/>
              </a:ext>
            </a:extLst>
          </p:cNvPr>
          <p:cNvSpPr>
            <a:spLocks noChangeAspect="1"/>
          </p:cNvSpPr>
          <p:nvPr/>
        </p:nvSpPr>
        <p:spPr>
          <a:xfrm>
            <a:off x="351692" y="283778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úpa 56">
            <a:extLst>
              <a:ext uri="{FF2B5EF4-FFF2-40B4-BE49-F238E27FC236}">
                <a16:creationId xmlns:a16="http://schemas.microsoft.com/office/drawing/2014/main" xmlns="" id="{ADB1B48E-6568-486D-A793-93DC6F28AC08}"/>
              </a:ext>
            </a:extLst>
          </p:cNvPr>
          <p:cNvGrpSpPr>
            <a:grpSpLocks/>
          </p:cNvGrpSpPr>
          <p:nvPr/>
        </p:nvGrpSpPr>
        <p:grpSpPr>
          <a:xfrm>
            <a:off x="1982057" y="826825"/>
            <a:ext cx="8352002" cy="900000"/>
            <a:chOff x="201742" y="1243298"/>
            <a:chExt cx="4417902" cy="692693"/>
          </a:xfrm>
          <a:solidFill>
            <a:schemeClr val="accent6">
              <a:lumMod val="50000"/>
            </a:schemeClr>
          </a:solidFill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1A64E174-718E-477E-9E02-D4CEE5FA3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19" y="1244202"/>
              <a:ext cx="4115225" cy="6649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r>
                <a:rPr lang="ga-IE" sz="2800" dirty="0">
                  <a:latin typeface="Tw Cen MT" panose="020B0602020104020603" pitchFamily="34" charset="0"/>
                </a:rPr>
                <a:t>An bhfuil aithne agat ar aon duine a d’fhág Éire agus a d’imigh ar imirce?</a:t>
              </a:r>
              <a:endParaRPr lang="ga-IE" sz="2800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10">
              <a:extLst>
                <a:ext uri="{FF2B5EF4-FFF2-40B4-BE49-F238E27FC236}">
                  <a16:creationId xmlns:a16="http://schemas.microsoft.com/office/drawing/2014/main" xmlns="" id="{4950EE8D-C7D0-42FE-84CA-9909385A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42" y="1243298"/>
              <a:ext cx="476067" cy="69269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B6E5CC-CCDE-4481-9F44-7962C7CBA77E}"/>
              </a:ext>
            </a:extLst>
          </p:cNvPr>
          <p:cNvSpPr/>
          <p:nvPr/>
        </p:nvSpPr>
        <p:spPr>
          <a:xfrm>
            <a:off x="4962867" y="2112923"/>
            <a:ext cx="68323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/>
              </a:rPr>
              <a:t>Tá muintir na hÉireann ag dul ar imirce leis na cianta. Is beag duine sa tír nach bhfuil gaolta acu i Meiriceá, </a:t>
            </a:r>
            <a:r>
              <a:rPr lang="en-US" sz="2400" dirty="0" smtClean="0">
                <a:latin typeface="Tw Cen MT" panose="020B0602020104020603"/>
              </a:rPr>
              <a:t/>
            </a:r>
            <a:br>
              <a:rPr lang="en-US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i </a:t>
            </a:r>
            <a:r>
              <a:rPr lang="ga-IE" sz="2400" dirty="0">
                <a:latin typeface="Tw Cen MT" panose="020B0602020104020603"/>
              </a:rPr>
              <a:t>Sasana, san Astráil agus in go leor tíortha eile ar fud an domhain. D’fhág breis is milliún Éireannach an tír seo in aimsir an </a:t>
            </a:r>
            <a:r>
              <a:rPr lang="ga-IE" sz="2400" dirty="0" err="1">
                <a:latin typeface="Tw Cen MT" panose="020B0602020104020603"/>
              </a:rPr>
              <a:t>Ghorta</a:t>
            </a:r>
            <a:r>
              <a:rPr lang="ga-IE" sz="2400" dirty="0">
                <a:latin typeface="Tw Cen MT" panose="020B0602020104020603"/>
              </a:rPr>
              <a:t> Mhóir chun éalú ón mbás agus ón ocras. Chuir siad fúthu i dtíortha éagsúla ar fud an domhain ach is i Meiriceá a lonnaigh a bhformhór. Téann go leor Éireannach ar imirce go Meiriceá, go Sasana agus go dtí an Astráil sa lá atá inniu ann chomh maith, agus iad ar lorg oibre agus deiseanna nua.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279E06C-7B96-42D6-AC36-56B15B8B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85" y="2272522"/>
            <a:ext cx="4009309" cy="27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23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633999" y="1867222"/>
            <a:ext cx="58432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Bhí os cionn leathmhilliún duine as tíortha eile ina gcónaí i bPoblacht na hÉireann i mí Aibreáin 2016, de réir dhaonáireamh na bliana sin. Sin 11.6% de dhaonra an stáit.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27092"/>
          <a:stretch/>
        </p:blipFill>
        <p:spPr bwMode="auto">
          <a:xfrm>
            <a:off x="1531482" y="1725930"/>
            <a:ext cx="3677454" cy="43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3999" y="3639760"/>
            <a:ext cx="5843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Idir 1987 agus 2007, tháinig méadú ollmhór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líon na ndaoine a tháinig ar imirce go hÉirinn. Faoi láthair, tagann níos mó ná 80,000 duine chun cónaí in Éirinn gach bliain.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grpSp>
        <p:nvGrpSpPr>
          <p:cNvPr id="12" name="Grúpa 56">
            <a:extLst>
              <a:ext uri="{FF2B5EF4-FFF2-40B4-BE49-F238E27FC236}">
                <a16:creationId xmlns:a16="http://schemas.microsoft.com/office/drawing/2014/main" xmlns="" id="{FFE958C6-4B08-4903-A41E-52E382B50F03}"/>
              </a:ext>
            </a:extLst>
          </p:cNvPr>
          <p:cNvGrpSpPr>
            <a:grpSpLocks noChangeAspect="1"/>
          </p:cNvGrpSpPr>
          <p:nvPr/>
        </p:nvGrpSpPr>
        <p:grpSpPr>
          <a:xfrm>
            <a:off x="1709705" y="620333"/>
            <a:ext cx="8650550" cy="900000"/>
            <a:chOff x="201742" y="1228251"/>
            <a:chExt cx="4341045" cy="692693"/>
          </a:xfrm>
          <a:solidFill>
            <a:schemeClr val="accent6">
              <a:lumMod val="50000"/>
            </a:schemeClr>
          </a:solidFill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xmlns="" id="{4197BA7E-0C1D-4A09-86BA-4534F086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62" y="1242105"/>
              <a:ext cx="4115225" cy="6649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r>
                <a:rPr lang="ga-IE" sz="2800" dirty="0">
                  <a:latin typeface="Tw Cen MT" panose="020B0602020104020603" pitchFamily="34" charset="0"/>
                </a:rPr>
                <a:t>An bhfuil aithne agat ar aon duine a tháinig ar imirce go hÉirinn?</a:t>
              </a:r>
              <a:endParaRPr lang="ga-IE" sz="2800" dirty="0"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  <a:p>
              <a:pPr marL="447675">
                <a:defRPr/>
              </a:pP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xmlns="" id="{E51F100E-2A51-4F21-8FF2-F0371AA89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42" y="1228251"/>
              <a:ext cx="451641" cy="69269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57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8783" y="111986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71" y="1584772"/>
            <a:ext cx="6305329" cy="39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úpa 56"/>
          <p:cNvGrpSpPr>
            <a:grpSpLocks noChangeAspect="1"/>
          </p:cNvGrpSpPr>
          <p:nvPr/>
        </p:nvGrpSpPr>
        <p:grpSpPr>
          <a:xfrm>
            <a:off x="940715" y="445231"/>
            <a:ext cx="10184486" cy="899999"/>
            <a:chOff x="-338428" y="154190"/>
            <a:chExt cx="5409505" cy="692692"/>
          </a:xfrm>
          <a:solidFill>
            <a:schemeClr val="accent6">
              <a:lumMod val="50000"/>
            </a:schemeClr>
          </a:solidFill>
        </p:grpSpPr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-92353" y="209605"/>
              <a:ext cx="5163430" cy="609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7675">
                <a:defRPr/>
              </a:pPr>
              <a:r>
                <a:rPr lang="ga-IE" sz="32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Cad as do na hinimircigh a chónaíonn in Éirinn, meas tú?</a:t>
              </a:r>
              <a:endParaRPr lang="ga-IE" sz="32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0"/>
            <p:cNvSpPr>
              <a:spLocks/>
            </p:cNvSpPr>
            <p:nvPr/>
          </p:nvSpPr>
          <p:spPr bwMode="auto">
            <a:xfrm>
              <a:off x="-338428" y="154190"/>
              <a:ext cx="478036" cy="692692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351692" y="5598453"/>
            <a:ext cx="69308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ga-IE" altLang="en-US" sz="2000" dirty="0" smtClean="0">
                <a:latin typeface="Tw Cen MT" panose="020B0602020104020603" pitchFamily="34" charset="0"/>
              </a:rPr>
              <a:t>Rinneadh daonáireamh i bPoblacht na hÉireann sa bhliain 2016. Léiríonn an tábla thall na tíortha dúchais is mó a bhain </a:t>
            </a:r>
            <a:br>
              <a:rPr lang="ga-IE" altLang="en-US" sz="2000" dirty="0" smtClean="0">
                <a:latin typeface="Tw Cen MT" panose="020B0602020104020603" pitchFamily="34" charset="0"/>
              </a:rPr>
            </a:br>
            <a:r>
              <a:rPr lang="ga-IE" altLang="en-US" sz="2000" dirty="0" smtClean="0">
                <a:latin typeface="Tw Cen MT" panose="020B0602020104020603" pitchFamily="34" charset="0"/>
              </a:rPr>
              <a:t>le hinimircigh a bhí ina gcónaí sa stát ag an am sin.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15347"/>
              </p:ext>
            </p:extLst>
          </p:nvPr>
        </p:nvGraphicFramePr>
        <p:xfrm>
          <a:off x="7361305" y="1456801"/>
          <a:ext cx="4125538" cy="487402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62769">
                  <a:extLst>
                    <a:ext uri="{9D8B030D-6E8A-4147-A177-3AD203B41FA5}">
                      <a16:colId xmlns:a16="http://schemas.microsoft.com/office/drawing/2014/main" xmlns="" val="2558871154"/>
                    </a:ext>
                  </a:extLst>
                </a:gridCol>
                <a:gridCol w="2062769">
                  <a:extLst>
                    <a:ext uri="{9D8B030D-6E8A-4147-A177-3AD203B41FA5}">
                      <a16:colId xmlns:a16="http://schemas.microsoft.com/office/drawing/2014/main" xmlns="" val="1560215044"/>
                    </a:ext>
                  </a:extLst>
                </a:gridCol>
              </a:tblGrid>
              <a:tr h="582880">
                <a:tc>
                  <a:txBody>
                    <a:bodyPr/>
                    <a:lstStyle/>
                    <a:p>
                      <a:r>
                        <a:rPr lang="ga-IE" noProof="0" dirty="0" smtClean="0"/>
                        <a:t>Tír Dhúchais</a:t>
                      </a:r>
                      <a:endParaRPr lang="ga-I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Líon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na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nInimirceach</a:t>
                      </a:r>
                      <a:r>
                        <a:rPr lang="en-US" sz="1600" noProof="0" dirty="0" smtClean="0"/>
                        <a:t/>
                      </a:r>
                      <a:br>
                        <a:rPr lang="en-US" sz="1600" noProof="0" dirty="0" smtClean="0"/>
                      </a:br>
                      <a:r>
                        <a:rPr lang="ga-IE" sz="1600" baseline="0" noProof="0" dirty="0" smtClean="0"/>
                        <a:t>(Daonáireamh 2016)</a:t>
                      </a:r>
                      <a:endParaRPr lang="ga-IE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70366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Pholainn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122,515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2711620927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Bhreatain</a:t>
                      </a:r>
                      <a:r>
                        <a:rPr lang="ga-IE" sz="1600" baseline="0" noProof="0" dirty="0" smtClean="0">
                          <a:latin typeface="Tw Cen MT" panose="020B0602020104020603"/>
                        </a:rPr>
                        <a:t> Mhór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103,11</a:t>
                      </a:r>
                      <a:r>
                        <a:rPr lang="en-US" sz="1400" noProof="0" dirty="0" smtClean="0"/>
                        <a:t>3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82991974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Liotuáin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36,552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18480806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Rómáin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29,186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140438107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Laitvia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19,933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395352741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</a:t>
                      </a:r>
                      <a:r>
                        <a:rPr lang="ga-IE" sz="1600" baseline="0" noProof="0" dirty="0" smtClean="0">
                          <a:latin typeface="Tw Cen MT" panose="020B0602020104020603"/>
                        </a:rPr>
                        <a:t> Bhrasaíl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13,640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345212489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Spáinn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12,112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221315025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Iodáil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11,732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266370712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Fhrainc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11,661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2337625638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/>
                        </a:rPr>
                        <a:t>An Ghearmáin</a:t>
                      </a:r>
                      <a:endParaRPr lang="ga-IE" sz="1600" noProof="0" dirty="0">
                        <a:latin typeface="Tw Cen MT" panose="020B06020201040206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11,531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142703448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An India</a:t>
                      </a:r>
                      <a:endParaRPr lang="ga-IE" sz="16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11,465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195115086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r>
                        <a:rPr lang="ga-IE" sz="1600" noProof="0" dirty="0" smtClean="0">
                          <a:latin typeface="Tw Cen MT" panose="020B0602020104020603" pitchFamily="34" charset="0"/>
                        </a:rPr>
                        <a:t>Stáit Aontaithe Mheiriceá</a:t>
                      </a:r>
                      <a:endParaRPr lang="ga-IE" sz="160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1400" noProof="0" dirty="0" smtClean="0"/>
                        <a:t>10,519</a:t>
                      </a:r>
                      <a:endParaRPr lang="ga-IE" sz="1400" noProof="0" dirty="0"/>
                    </a:p>
                  </a:txBody>
                  <a:tcPr marL="72522" marR="72522" marT="36261" marB="36261" anchor="ctr"/>
                </a:tc>
                <a:extLst>
                  <a:ext uri="{0D108BD9-81ED-4DB2-BD59-A6C34878D82A}">
                    <a16:rowId xmlns:a16="http://schemas.microsoft.com/office/drawing/2014/main" xmlns="" val="136253285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rot="21060000">
            <a:off x="8115724" y="5838019"/>
            <a:ext cx="4045811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Marcáil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na tíortha sin ar an léarscáil ar leathanach </a:t>
            </a:r>
            <a:r>
              <a:rPr lang="en-IE" sz="2000" dirty="0" smtClean="0">
                <a:latin typeface="Tw Cen MT" panose="020B0602020104020603" pitchFamily="34" charset="0"/>
              </a:rPr>
              <a:t>85</a:t>
            </a:r>
            <a:r>
              <a:rPr lang="ga-IE" sz="2000" dirty="0" smtClean="0">
                <a:latin typeface="Tw Cen MT" panose="020B0602020104020603" pitchFamily="34" charset="0"/>
              </a:rPr>
              <a:t> i do leabhar oibre.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3089165" y="478800"/>
            <a:ext cx="5754413" cy="64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Dídeanaithe</a:t>
            </a:r>
            <a:endParaRPr lang="ga-IE" sz="3200" dirty="0">
              <a:solidFill>
                <a:schemeClr val="tx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97" y="2015306"/>
            <a:ext cx="4016230" cy="24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17720" y="1069031"/>
            <a:ext cx="7253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</a:t>
            </a:r>
            <a:r>
              <a:rPr lang="ga-IE" sz="2400" b="1" dirty="0" smtClean="0">
                <a:latin typeface="Tw Cen MT" panose="020B0602020104020603" pitchFamily="34" charset="0"/>
              </a:rPr>
              <a:t>dídeanaithe</a:t>
            </a:r>
            <a:r>
              <a:rPr lang="ga-IE" sz="2400" dirty="0" smtClean="0">
                <a:latin typeface="Tw Cen MT" panose="020B0602020104020603" pitchFamily="34" charset="0"/>
              </a:rPr>
              <a:t> iad cuid bheag de na daoine a thagann go hÉirinn ar imirce. </a:t>
            </a:r>
            <a:r>
              <a:rPr lang="ga-IE" sz="2400" dirty="0" smtClean="0">
                <a:latin typeface="Tw Cen MT" panose="020B0602020104020603" pitchFamily="34" charset="0"/>
              </a:rPr>
              <a:t>Daoine is ea iad a d’fhág a dtír féin: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De </a:t>
            </a:r>
            <a:r>
              <a:rPr lang="ga-IE" sz="2400" dirty="0" smtClean="0">
                <a:latin typeface="Tw Cen MT" panose="020B0602020104020603"/>
              </a:rPr>
              <a:t>bharr go raibh cogadh ar siúl ann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De bharr go raibh </a:t>
            </a:r>
            <a:r>
              <a:rPr lang="ga-IE" sz="2400" dirty="0" smtClean="0">
                <a:latin typeface="Tw Cen MT" panose="020B0602020104020603" pitchFamily="34" charset="0"/>
              </a:rPr>
              <a:t>géarleanúint á déanamh orthu ann, nó de bharr go raibh baol ann go ndéanfaí géarleanúint orthu ann, ar chúiseanna a bhain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le cine, creideamh nó tuairim pholaitiúil áirithe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bheith acu. </a:t>
            </a:r>
          </a:p>
          <a:p>
            <a:r>
              <a:rPr lang="ga-IE" sz="2400" dirty="0" smtClean="0">
                <a:latin typeface="Tw Cen MT" panose="020B0602020104020603"/>
              </a:rPr>
              <a:t>Tá thart ar 10,000 dídeanaí ina gcónaí i bPoblacht na hÉireann inniu. Gnáthdhaoine is ea na dídeanaithe, cosúil liomsa nó leatsa, a raibh orthu teitheadh óna dtír d</a:t>
            </a:r>
            <a:r>
              <a:rPr lang="ga-IE" sz="2400" dirty="0" smtClean="0">
                <a:latin typeface="Tw Cen MT" panose="020B0602020104020603"/>
              </a:rPr>
              <a:t>h</a:t>
            </a:r>
            <a:r>
              <a:rPr lang="ga-IE" sz="2400" dirty="0" smtClean="0">
                <a:latin typeface="Tw Cen MT" panose="020B0602020104020603"/>
              </a:rPr>
              <a:t>úchais féin. Tháinig siad go hÉirinn ar lorg saol sábháilte.</a:t>
            </a:r>
            <a:endParaRPr lang="ga-IE" sz="2400" dirty="0" smtClean="0">
              <a:latin typeface="Tw Cen MT" panose="020B06020201040206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4110" y="5941185"/>
            <a:ext cx="793005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Cliceáil ar an nasc chun féachaint ar fhíseán faoi dhídeanaithe: </a:t>
            </a:r>
            <a:r>
              <a:rPr lang="ga-IE" sz="2400" dirty="0" smtClean="0">
                <a:latin typeface="Tw Cen MT" panose="020B0602020104020603"/>
                <a:hlinkClick r:id="rId4"/>
              </a:rPr>
              <a:t>https://www.youtube.com/watch?v=LrR5hwp45mc</a:t>
            </a:r>
            <a:endParaRPr lang="ga-IE" sz="2400" dirty="0"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322147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351692" y="269994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51117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4067504" y="479967"/>
            <a:ext cx="4991470" cy="64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Dídeanaithe in Éirinn</a:t>
            </a:r>
            <a:endParaRPr lang="ga-IE" sz="3200" dirty="0">
              <a:solidFill>
                <a:schemeClr val="tx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9220" y="1484105"/>
            <a:ext cx="7132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/>
              </a:rPr>
              <a:t>Nuair a thagann dídeanaí chun na tíre seo</a:t>
            </a:r>
            <a:r>
              <a:rPr lang="en-US" sz="2400" dirty="0" smtClean="0">
                <a:latin typeface="Tw Cen MT" panose="020B0602020104020603"/>
              </a:rPr>
              <a:t>,</a:t>
            </a:r>
            <a:r>
              <a:rPr lang="ga-IE" sz="2400" dirty="0" smtClean="0">
                <a:latin typeface="Tw Cen MT" panose="020B0602020104020603"/>
              </a:rPr>
              <a:t> bíonn air </a:t>
            </a:r>
            <a:br>
              <a:rPr lang="ga-IE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nó uirthi iarratas a chur isteach ar chosaint idirnáisiúnta in Éirinn. D’fhéadfadh an próiseas sin</a:t>
            </a:r>
            <a:r>
              <a:rPr lang="en-US" sz="2400" dirty="0" smtClean="0">
                <a:latin typeface="Tw Cen MT" panose="020B0602020104020603"/>
              </a:rPr>
              <a:t> a</a:t>
            </a:r>
            <a:r>
              <a:rPr lang="ga-IE" sz="2400" dirty="0" smtClean="0">
                <a:latin typeface="Tw Cen MT" panose="020B0602020104020603"/>
              </a:rPr>
              <a:t> bheith an-fhada. </a:t>
            </a:r>
            <a:br>
              <a:rPr lang="ga-IE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A fhad is a bhíonn an t-iarratas sin ar feitheamh </a:t>
            </a:r>
            <a:br>
              <a:rPr lang="ga-IE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tugtar </a:t>
            </a:r>
            <a:r>
              <a:rPr lang="ga-IE" sz="2400" b="1" dirty="0" smtClean="0">
                <a:latin typeface="Tw Cen MT" panose="020B0602020104020603"/>
              </a:rPr>
              <a:t>iarrthóir tearmainn</a:t>
            </a:r>
            <a:r>
              <a:rPr lang="ga-IE" sz="2400" dirty="0" smtClean="0">
                <a:latin typeface="Tw Cen MT" panose="020B0602020104020603"/>
              </a:rPr>
              <a:t> ar an duine sin. </a:t>
            </a:r>
            <a:endParaRPr lang="ga-IE" sz="2400" dirty="0">
              <a:latin typeface="Tw Cen MT" panose="020B0602020104020603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236" y="3241761"/>
            <a:ext cx="3703320" cy="24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092" y="1039766"/>
            <a:ext cx="3015609" cy="201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39220" y="3423097"/>
            <a:ext cx="6911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Seo ionad fáiltithe d’iarrthóirí tearmainn i gCo. na Mí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inar féidir le hiarrthóirí tearmainn fanacht fad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a bhíonn a gcuid iarratas á bpróiseáil. Bhí timpeall 40 ionad fáiltithe mar seo i bPoblacht na hÉireann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 2020.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351692" y="283779"/>
            <a:ext cx="11519741" cy="6306207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720" y="126873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695931" y="1190162"/>
            <a:ext cx="7175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/>
              </a:rPr>
              <a:t>Má cheadaítear an t-iarratas ar chosaint idirnáisiúnta, faigheann an t-iarrthóir </a:t>
            </a:r>
            <a:r>
              <a:rPr lang="ga-IE" sz="2400" b="1" dirty="0" smtClean="0">
                <a:latin typeface="Tw Cen MT" panose="020B0602020104020603"/>
              </a:rPr>
              <a:t>stádas dídeanaí</a:t>
            </a:r>
            <a:r>
              <a:rPr lang="ga-IE" sz="2400" dirty="0" smtClean="0">
                <a:latin typeface="Tw Cen MT" panose="020B0602020104020603"/>
              </a:rPr>
              <a:t> sa tír. Ciallaíonn sé sin go bhfuil an duine sin i dteideal cónaí in Éirinn, gur féidir leo obair a dhéanamh ar an mbonn céanna le saoránach de chuid na hÉireann agus leas a bhaint as na seirbhísí sláinte agus oideachais sa tír chomh maith.</a:t>
            </a:r>
            <a:endParaRPr lang="ga-IE" sz="2400" dirty="0">
              <a:latin typeface="Tw Cen MT" panose="020B0602020104020603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781502" y="473579"/>
            <a:ext cx="8623737" cy="64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3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Stádas Dídeanaí</a:t>
            </a:r>
            <a:endParaRPr lang="ga-IE" sz="3200" dirty="0">
              <a:solidFill>
                <a:schemeClr val="tx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973" y="1320585"/>
            <a:ext cx="3770747" cy="25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858" y="1306341"/>
            <a:ext cx="4089862" cy="25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95931" y="3519611"/>
            <a:ext cx="6180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/>
              </a:rPr>
              <a:t>Seo thíos liosta de</a:t>
            </a:r>
            <a:r>
              <a:rPr lang="en-US" sz="2400" dirty="0" smtClean="0">
                <a:latin typeface="Tw Cen MT" panose="020B0602020104020603"/>
              </a:rPr>
              <a:t> </a:t>
            </a:r>
            <a:r>
              <a:rPr lang="ga-IE" sz="2400" dirty="0" smtClean="0">
                <a:latin typeface="Tw Cen MT" panose="020B0602020104020603"/>
              </a:rPr>
              <a:t>n</a:t>
            </a:r>
            <a:r>
              <a:rPr lang="en-US" sz="2400" dirty="0" smtClean="0">
                <a:latin typeface="Tw Cen MT" panose="020B0602020104020603"/>
              </a:rPr>
              <a:t>a</a:t>
            </a:r>
            <a:r>
              <a:rPr lang="ga-IE" sz="2400" dirty="0" smtClean="0">
                <a:latin typeface="Tw Cen MT" panose="020B0602020104020603"/>
              </a:rPr>
              <a:t> 5 thír is mó as ar tháinig </a:t>
            </a:r>
            <a:r>
              <a:rPr lang="en-US" sz="2400" dirty="0" smtClean="0">
                <a:latin typeface="Tw Cen MT" panose="020B0602020104020603"/>
              </a:rPr>
              <a:t/>
            </a:r>
            <a:br>
              <a:rPr lang="en-US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na daoine ar bronnadh stádas dídeanaí orthu </a:t>
            </a:r>
            <a:r>
              <a:rPr lang="en-US" sz="2400" dirty="0" smtClean="0">
                <a:latin typeface="Tw Cen MT" panose="020B0602020104020603"/>
              </a:rPr>
              <a:t/>
            </a:r>
            <a:br>
              <a:rPr lang="en-US" sz="2400" dirty="0" smtClean="0">
                <a:latin typeface="Tw Cen MT" panose="020B0602020104020603"/>
              </a:rPr>
            </a:br>
            <a:r>
              <a:rPr lang="ga-IE" sz="2400" dirty="0" smtClean="0">
                <a:latin typeface="Tw Cen MT" panose="020B0602020104020603"/>
              </a:rPr>
              <a:t>in Éirinn sa bhliain 2018:</a:t>
            </a:r>
          </a:p>
          <a:p>
            <a:pPr marL="342900" indent="-3429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An tSiria</a:t>
            </a:r>
          </a:p>
          <a:p>
            <a:pPr marL="342900" indent="-3429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An Afganastáin</a:t>
            </a:r>
          </a:p>
          <a:p>
            <a:pPr marL="342900" indent="-3429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An Libia</a:t>
            </a:r>
          </a:p>
          <a:p>
            <a:pPr marL="342900" indent="-3429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An Iaráic</a:t>
            </a:r>
          </a:p>
          <a:p>
            <a:pPr marL="342900" indent="-3429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/>
              </a:rPr>
              <a:t>An Phacastáin</a:t>
            </a:r>
            <a:endParaRPr lang="ga-IE" sz="2400" dirty="0">
              <a:latin typeface="Tw Cen MT" panose="020B060202010402060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9138" y="4611322"/>
            <a:ext cx="3568582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féidir leat na tíortha sin a aimsiú ar an léarscáil? Marcáil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léarscáil ar leathanach </a:t>
            </a:r>
            <a:r>
              <a:rPr lang="en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85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do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leabhar oibre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iad.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70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13015</TotalTime>
  <Words>939</Words>
  <Application>Microsoft Office PowerPoint</Application>
  <PresentationFormat>Custom</PresentationFormat>
  <Paragraphs>121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Cáit Nic Fhionnlaoich</cp:lastModifiedBy>
  <cp:revision>316</cp:revision>
  <dcterms:created xsi:type="dcterms:W3CDTF">2019-11-15T08:30:32Z</dcterms:created>
  <dcterms:modified xsi:type="dcterms:W3CDTF">2021-04-06T10:07:57Z</dcterms:modified>
</cp:coreProperties>
</file>