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4" r:id="rId2"/>
    <p:sldId id="301" r:id="rId3"/>
    <p:sldId id="302" r:id="rId4"/>
    <p:sldId id="309" r:id="rId5"/>
    <p:sldId id="275" r:id="rId6"/>
    <p:sldId id="307" r:id="rId7"/>
    <p:sldId id="304" r:id="rId8"/>
    <p:sldId id="278" r:id="rId9"/>
    <p:sldId id="273" r:id="rId10"/>
    <p:sldId id="308" r:id="rId11"/>
    <p:sldId id="284" r:id="rId12"/>
    <p:sldId id="295" r:id="rId13"/>
    <p:sldId id="279" r:id="rId14"/>
    <p:sldId id="280" r:id="rId15"/>
    <p:sldId id="285" r:id="rId16"/>
    <p:sldId id="286" r:id="rId17"/>
    <p:sldId id="305" r:id="rId18"/>
    <p:sldId id="287" r:id="rId19"/>
    <p:sldId id="291" r:id="rId20"/>
    <p:sldId id="306" r:id="rId21"/>
    <p:sldId id="288" r:id="rId22"/>
    <p:sldId id="294" r:id="rId23"/>
    <p:sldId id="315" r:id="rId24"/>
    <p:sldId id="316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7E8"/>
    <a:srgbClr val="686868"/>
    <a:srgbClr val="606060"/>
    <a:srgbClr val="FFFFFF"/>
    <a:srgbClr val="FF1B1C"/>
    <a:srgbClr val="2898ED"/>
    <a:srgbClr val="FF6D24"/>
    <a:srgbClr val="6FD83B"/>
    <a:srgbClr val="921BE9"/>
    <a:srgbClr val="E01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87" autoAdjust="0"/>
  </p:normalViewPr>
  <p:slideViewPr>
    <p:cSldViewPr snapToGrid="0">
      <p:cViewPr>
        <p:scale>
          <a:sx n="66" d="100"/>
          <a:sy n="66" d="100"/>
        </p:scale>
        <p:origin x="-47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E" smtClean="0"/>
            <a:t>1877</a:t>
          </a:r>
          <a:endParaRPr lang="en-IE"/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E" dirty="0" smtClean="0"/>
            <a:t>1893</a:t>
          </a:r>
          <a:endParaRPr lang="en-IE" dirty="0"/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824EC961-09F4-4281-8CFC-C236F4C902BA}">
      <dgm:prSet phldrT="[Text]"/>
      <dgm:spPr/>
      <dgm:t>
        <a:bodyPr/>
        <a:lstStyle/>
        <a:p>
          <a:endParaRPr lang="en-IE" dirty="0"/>
        </a:p>
      </dgm:t>
    </dgm:pt>
    <dgm:pt modelId="{CEABE3F8-2FA5-40D6-8987-9A0422F4D0DB}" type="parTrans" cxnId="{6C39A59E-1525-4D85-BDD2-3E0BD99E7F7A}">
      <dgm:prSet/>
      <dgm:spPr/>
      <dgm:t>
        <a:bodyPr/>
        <a:lstStyle/>
        <a:p>
          <a:endParaRPr lang="en-IE"/>
        </a:p>
      </dgm:t>
    </dgm:pt>
    <dgm:pt modelId="{1CE3210D-719E-4702-A2FD-512AD33E61CC}" type="sibTrans" cxnId="{6C39A59E-1525-4D85-BDD2-3E0BD99E7F7A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E" dirty="0" smtClean="0"/>
            <a:t>1901</a:t>
          </a:r>
          <a:endParaRPr lang="en-IE" dirty="0"/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 custLinFactNeighborX="-75959" custLinFactNeighborY="-317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 custLinFactNeighborX="-408" custLinFactNeighborY="-518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6FB7DDD8-D53C-4A81-B315-01D6FE15E319}" type="presOf" srcId="{824EC961-09F4-4281-8CFC-C236F4C902BA}" destId="{223E13A5-90A0-4BF5-9A29-FD18A21174B1}" srcOrd="0" destOrd="0" presId="urn:microsoft.com/office/officeart/2005/8/layout/chevron2"/>
    <dgm:cxn modelId="{09660FDA-AB72-490D-946F-D7F15CB1C838}" type="presOf" srcId="{59E7C86B-2627-4BFD-9C86-59E519C30A48}" destId="{B944DBBA-8B38-43B1-9C85-72D815E85EC2}" srcOrd="0" destOrd="0" presId="urn:microsoft.com/office/officeart/2005/8/layout/chevron2"/>
    <dgm:cxn modelId="{6C39A59E-1525-4D85-BDD2-3E0BD99E7F7A}" srcId="{2D4F0709-EB36-4A9E-99A3-CF26B82A57E2}" destId="{824EC961-09F4-4281-8CFC-C236F4C902BA}" srcOrd="0" destOrd="0" parTransId="{CEABE3F8-2FA5-40D6-8987-9A0422F4D0DB}" sibTransId="{1CE3210D-719E-4702-A2FD-512AD33E61CC}"/>
    <dgm:cxn modelId="{0DAE01F3-98DD-4215-8625-FA7CF5FA5562}" type="presOf" srcId="{3D586E40-F86F-41D1-90D0-6EA23C8C7880}" destId="{449A9AD2-1307-4B60-B2E6-9CFEBAE049C6}" srcOrd="0" destOrd="0" presId="urn:microsoft.com/office/officeart/2005/8/layout/chevron2"/>
    <dgm:cxn modelId="{9C6D6E94-B93A-4A75-837F-D2EF7E6396CE}" type="presOf" srcId="{1A1F1943-4D24-45FE-B841-2A02D964A514}" destId="{1CDAD55A-E702-4B88-AE4A-ABE3E39949BD}" srcOrd="0" destOrd="0" presId="urn:microsoft.com/office/officeart/2005/8/layout/chevron2"/>
    <dgm:cxn modelId="{04445CB7-B972-4772-BA53-F40C317A2336}" type="presOf" srcId="{2D4F0709-EB36-4A9E-99A3-CF26B82A57E2}" destId="{A43C336E-D0D6-486E-BC21-DA65ADE07062}" srcOrd="0" destOrd="0" presId="urn:microsoft.com/office/officeart/2005/8/layout/chevron2"/>
    <dgm:cxn modelId="{586EDFDE-BDB9-4076-A67B-682BC4DEDE5B}" type="presOf" srcId="{A1940112-369D-4AA6-B738-6534A8A8AAAB}" destId="{F6935662-3AEC-4CF6-95F4-C2320327560A}" srcOrd="0" destOrd="0" presId="urn:microsoft.com/office/officeart/2005/8/layout/chevron2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18C257CE-21A6-4960-B78F-896EEC875ED2}" type="presParOf" srcId="{449A9AD2-1307-4B60-B2E6-9CFEBAE049C6}" destId="{B5512A05-8BE1-4FA0-8A5D-971ED8EA993F}" srcOrd="0" destOrd="0" presId="urn:microsoft.com/office/officeart/2005/8/layout/chevron2"/>
    <dgm:cxn modelId="{6511FE8D-5AFE-4226-8166-E2AE255B23AB}" type="presParOf" srcId="{B5512A05-8BE1-4FA0-8A5D-971ED8EA993F}" destId="{B944DBBA-8B38-43B1-9C85-72D815E85EC2}" srcOrd="0" destOrd="0" presId="urn:microsoft.com/office/officeart/2005/8/layout/chevron2"/>
    <dgm:cxn modelId="{DF109A78-2160-4C3D-A9E1-024B50650910}" type="presParOf" srcId="{B5512A05-8BE1-4FA0-8A5D-971ED8EA993F}" destId="{9D2DBFDC-6382-463C-9F70-5A9E30EDD91C}" srcOrd="1" destOrd="0" presId="urn:microsoft.com/office/officeart/2005/8/layout/chevron2"/>
    <dgm:cxn modelId="{DFC3E9A7-E917-470C-B2EB-A6DE6F510483}" type="presParOf" srcId="{449A9AD2-1307-4B60-B2E6-9CFEBAE049C6}" destId="{DAFA3ECC-B512-41DD-8DAF-610DEADF829A}" srcOrd="1" destOrd="0" presId="urn:microsoft.com/office/officeart/2005/8/layout/chevron2"/>
    <dgm:cxn modelId="{0E1F7BF1-FD52-4647-92ED-27A63C7C8A69}" type="presParOf" srcId="{449A9AD2-1307-4B60-B2E6-9CFEBAE049C6}" destId="{8587B55B-A5BD-4C58-9EE4-4BA108D15089}" srcOrd="2" destOrd="0" presId="urn:microsoft.com/office/officeart/2005/8/layout/chevron2"/>
    <dgm:cxn modelId="{E6BC527D-AC10-40E3-A1C0-FABD43E46FF1}" type="presParOf" srcId="{8587B55B-A5BD-4C58-9EE4-4BA108D15089}" destId="{A43C336E-D0D6-486E-BC21-DA65ADE07062}" srcOrd="0" destOrd="0" presId="urn:microsoft.com/office/officeart/2005/8/layout/chevron2"/>
    <dgm:cxn modelId="{DCAFE449-605B-422B-AFA9-974B40897EFD}" type="presParOf" srcId="{8587B55B-A5BD-4C58-9EE4-4BA108D15089}" destId="{223E13A5-90A0-4BF5-9A29-FD18A21174B1}" srcOrd="1" destOrd="0" presId="urn:microsoft.com/office/officeart/2005/8/layout/chevron2"/>
    <dgm:cxn modelId="{6AEF8C04-85FE-4FFF-8F62-78A4C3E71CEF}" type="presParOf" srcId="{449A9AD2-1307-4B60-B2E6-9CFEBAE049C6}" destId="{08975366-62B0-460D-BD55-76D76EFC6637}" srcOrd="3" destOrd="0" presId="urn:microsoft.com/office/officeart/2005/8/layout/chevron2"/>
    <dgm:cxn modelId="{9233279A-878A-4AE9-B380-5547E7D64AE8}" type="presParOf" srcId="{449A9AD2-1307-4B60-B2E6-9CFEBAE049C6}" destId="{699A34B4-AC0B-433E-AB7C-5288F92CF095}" srcOrd="4" destOrd="0" presId="urn:microsoft.com/office/officeart/2005/8/layout/chevron2"/>
    <dgm:cxn modelId="{61E18990-28FF-4795-9232-8D47D404BE83}" type="presParOf" srcId="{699A34B4-AC0B-433E-AB7C-5288F92CF095}" destId="{F6935662-3AEC-4CF6-95F4-C2320327560A}" srcOrd="0" destOrd="0" presId="urn:microsoft.com/office/officeart/2005/8/layout/chevron2"/>
    <dgm:cxn modelId="{9C8BD1A5-C7C6-4B86-9EA6-4F52FDCE9144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E" dirty="0" smtClean="0"/>
            <a:t>191</a:t>
          </a:r>
          <a:r>
            <a:rPr lang="ga-IE" dirty="0" smtClean="0"/>
            <a:t>0</a:t>
          </a:r>
          <a:endParaRPr lang="en-IE" dirty="0"/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3BE02863-9A4B-4BFB-AB47-F951870FA853}">
      <dgm:prSet phldrT="[Text]"/>
      <dgm:spPr/>
      <dgm:t>
        <a:bodyPr/>
        <a:lstStyle/>
        <a:p>
          <a:endParaRPr lang="en-IE"/>
        </a:p>
      </dgm:t>
    </dgm:pt>
    <dgm:pt modelId="{11776B35-A32F-4CB0-B8E7-DFE9229270EA}" type="parTrans" cxnId="{0F3BA813-BD3A-487A-9BF1-AF8738FCA8EE}">
      <dgm:prSet/>
      <dgm:spPr/>
      <dgm:t>
        <a:bodyPr/>
        <a:lstStyle/>
        <a:p>
          <a:endParaRPr lang="en-IE"/>
        </a:p>
      </dgm:t>
    </dgm:pt>
    <dgm:pt modelId="{A7F8F6E5-BDA4-48FD-B752-677788CF30EE}" type="sibTrans" cxnId="{0F3BA813-BD3A-487A-9BF1-AF8738FCA8E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E" smtClean="0"/>
            <a:t>1914</a:t>
          </a:r>
          <a:endParaRPr lang="en-IE"/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E" smtClean="0"/>
            <a:t>1917</a:t>
          </a:r>
          <a:endParaRPr lang="en-IE"/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 custLinFactNeighborX="1486" custLinFactNeighborY="-2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 custLinFactNeighborX="-26" custLinFactNeighborY="57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 custLinFactNeighborX="-1264" custLinFactNeighborY="499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F85E9718-F2EC-4802-97AE-1DCA1BC783E1}" type="presOf" srcId="{2D4F0709-EB36-4A9E-99A3-CF26B82A57E2}" destId="{A43C336E-D0D6-486E-BC21-DA65ADE07062}" srcOrd="0" destOrd="0" presId="urn:microsoft.com/office/officeart/2005/8/layout/chevron2"/>
    <dgm:cxn modelId="{8DB0EA26-B560-42E4-95A0-8C8D5F6B1E32}" type="presOf" srcId="{A1940112-369D-4AA6-B738-6534A8A8AAAB}" destId="{F6935662-3AEC-4CF6-95F4-C2320327560A}" srcOrd="0" destOrd="0" presId="urn:microsoft.com/office/officeart/2005/8/layout/chevron2"/>
    <dgm:cxn modelId="{1216146E-983C-48A7-9AF1-D249321FED38}" type="presOf" srcId="{1A1F1943-4D24-45FE-B841-2A02D964A514}" destId="{1CDAD55A-E702-4B88-AE4A-ABE3E39949BD}" srcOrd="0" destOrd="0" presId="urn:microsoft.com/office/officeart/2005/8/layout/chevron2"/>
    <dgm:cxn modelId="{0F3BA813-BD3A-487A-9BF1-AF8738FCA8EE}" srcId="{59E7C86B-2627-4BFD-9C86-59E519C30A48}" destId="{3BE02863-9A4B-4BFB-AB47-F951870FA853}" srcOrd="0" destOrd="0" parTransId="{11776B35-A32F-4CB0-B8E7-DFE9229270EA}" sibTransId="{A7F8F6E5-BDA4-48FD-B752-677788CF30EE}"/>
    <dgm:cxn modelId="{D3850AD1-ABA1-4AA7-A1D4-C6B43833E265}" type="presOf" srcId="{3D586E40-F86F-41D1-90D0-6EA23C8C7880}" destId="{449A9AD2-1307-4B60-B2E6-9CFEBAE049C6}" srcOrd="0" destOrd="0" presId="urn:microsoft.com/office/officeart/2005/8/layout/chevron2"/>
    <dgm:cxn modelId="{F2A3207D-1BC4-43FE-9630-DF7A272DDC3D}" type="presOf" srcId="{59E7C86B-2627-4BFD-9C86-59E519C30A48}" destId="{B944DBBA-8B38-43B1-9C85-72D815E85EC2}" srcOrd="0" destOrd="0" presId="urn:microsoft.com/office/officeart/2005/8/layout/chevron2"/>
    <dgm:cxn modelId="{47764EC6-BE7A-4EF9-8333-ACD2E44C169B}" type="presOf" srcId="{3BE02863-9A4B-4BFB-AB47-F951870FA853}" destId="{9D2DBFDC-6382-463C-9F70-5A9E30EDD91C}" srcOrd="0" destOrd="0" presId="urn:microsoft.com/office/officeart/2005/8/layout/chevron2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1EDF4615-D319-48B5-ADA5-6227D4F7668E}" type="presParOf" srcId="{449A9AD2-1307-4B60-B2E6-9CFEBAE049C6}" destId="{B5512A05-8BE1-4FA0-8A5D-971ED8EA993F}" srcOrd="0" destOrd="0" presId="urn:microsoft.com/office/officeart/2005/8/layout/chevron2"/>
    <dgm:cxn modelId="{BC1AB08B-1CFC-4AF1-B214-3E9EE3069872}" type="presParOf" srcId="{B5512A05-8BE1-4FA0-8A5D-971ED8EA993F}" destId="{B944DBBA-8B38-43B1-9C85-72D815E85EC2}" srcOrd="0" destOrd="0" presId="urn:microsoft.com/office/officeart/2005/8/layout/chevron2"/>
    <dgm:cxn modelId="{6C181408-C2C0-4CB6-B835-788D6F6C096D}" type="presParOf" srcId="{B5512A05-8BE1-4FA0-8A5D-971ED8EA993F}" destId="{9D2DBFDC-6382-463C-9F70-5A9E30EDD91C}" srcOrd="1" destOrd="0" presId="urn:microsoft.com/office/officeart/2005/8/layout/chevron2"/>
    <dgm:cxn modelId="{620BC871-F917-43C0-A5E5-E7907028A4E6}" type="presParOf" srcId="{449A9AD2-1307-4B60-B2E6-9CFEBAE049C6}" destId="{DAFA3ECC-B512-41DD-8DAF-610DEADF829A}" srcOrd="1" destOrd="0" presId="urn:microsoft.com/office/officeart/2005/8/layout/chevron2"/>
    <dgm:cxn modelId="{BB3AE7B4-A2A2-46AC-A5AB-CAE244149BEC}" type="presParOf" srcId="{449A9AD2-1307-4B60-B2E6-9CFEBAE049C6}" destId="{8587B55B-A5BD-4C58-9EE4-4BA108D15089}" srcOrd="2" destOrd="0" presId="urn:microsoft.com/office/officeart/2005/8/layout/chevron2"/>
    <dgm:cxn modelId="{59575161-5606-44E7-AF50-83F491A31D34}" type="presParOf" srcId="{8587B55B-A5BD-4C58-9EE4-4BA108D15089}" destId="{A43C336E-D0D6-486E-BC21-DA65ADE07062}" srcOrd="0" destOrd="0" presId="urn:microsoft.com/office/officeart/2005/8/layout/chevron2"/>
    <dgm:cxn modelId="{6E43BD60-146F-4753-A9D1-128351598A4C}" type="presParOf" srcId="{8587B55B-A5BD-4C58-9EE4-4BA108D15089}" destId="{223E13A5-90A0-4BF5-9A29-FD18A21174B1}" srcOrd="1" destOrd="0" presId="urn:microsoft.com/office/officeart/2005/8/layout/chevron2"/>
    <dgm:cxn modelId="{9F2F7329-40D9-4202-B1CC-E68975A21E2C}" type="presParOf" srcId="{449A9AD2-1307-4B60-B2E6-9CFEBAE049C6}" destId="{08975366-62B0-460D-BD55-76D76EFC6637}" srcOrd="3" destOrd="0" presId="urn:microsoft.com/office/officeart/2005/8/layout/chevron2"/>
    <dgm:cxn modelId="{BF1E4AEE-3D4F-46C7-B36E-CFE80EB6B370}" type="presParOf" srcId="{449A9AD2-1307-4B60-B2E6-9CFEBAE049C6}" destId="{699A34B4-AC0B-433E-AB7C-5288F92CF095}" srcOrd="4" destOrd="0" presId="urn:microsoft.com/office/officeart/2005/8/layout/chevron2"/>
    <dgm:cxn modelId="{890A4063-1923-47D1-A6B5-7D8922A45BE4}" type="presParOf" srcId="{699A34B4-AC0B-433E-AB7C-5288F92CF095}" destId="{F6935662-3AEC-4CF6-95F4-C2320327560A}" srcOrd="0" destOrd="0" presId="urn:microsoft.com/office/officeart/2005/8/layout/chevron2"/>
    <dgm:cxn modelId="{B5E92506-F79F-4C7E-9D75-29AAB2C91F9A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IE" sz="1800" smtClean="0"/>
            <a:t>1938</a:t>
          </a:r>
          <a:endParaRPr lang="en-IE" sz="1800"/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3BE02863-9A4B-4BFB-AB47-F951870FA853}">
      <dgm:prSet phldrT="[Text]"/>
      <dgm:spPr/>
      <dgm:t>
        <a:bodyPr/>
        <a:lstStyle/>
        <a:p>
          <a:endParaRPr lang="en-IE" dirty="0"/>
        </a:p>
      </dgm:t>
    </dgm:pt>
    <dgm:pt modelId="{11776B35-A32F-4CB0-B8E7-DFE9229270EA}" type="parTrans" cxnId="{0F3BA813-BD3A-487A-9BF1-AF8738FCA8EE}">
      <dgm:prSet/>
      <dgm:spPr/>
      <dgm:t>
        <a:bodyPr/>
        <a:lstStyle/>
        <a:p>
          <a:endParaRPr lang="en-IE"/>
        </a:p>
      </dgm:t>
    </dgm:pt>
    <dgm:pt modelId="{A7F8F6E5-BDA4-48FD-B752-677788CF30EE}" type="sibTrans" cxnId="{0F3BA813-BD3A-487A-9BF1-AF8738FCA8EE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1" custLinFactNeighborX="2852" custLinFactNeighborY="-338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1" custScaleX="98315" custScaleY="109092" custLinFactNeighborX="-1027" custLinFactNeighborY="-4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3E71EDED-822E-4F39-82DD-0D652942DF7F}" type="presOf" srcId="{59E7C86B-2627-4BFD-9C86-59E519C30A48}" destId="{B944DBBA-8B38-43B1-9C85-72D815E85EC2}" srcOrd="0" destOrd="0" presId="urn:microsoft.com/office/officeart/2005/8/layout/chevron2"/>
    <dgm:cxn modelId="{0F3BA813-BD3A-487A-9BF1-AF8738FCA8EE}" srcId="{59E7C86B-2627-4BFD-9C86-59E519C30A48}" destId="{3BE02863-9A4B-4BFB-AB47-F951870FA853}" srcOrd="0" destOrd="0" parTransId="{11776B35-A32F-4CB0-B8E7-DFE9229270EA}" sibTransId="{A7F8F6E5-BDA4-48FD-B752-677788CF30EE}"/>
    <dgm:cxn modelId="{7CF5CDE7-B4DC-441A-8CEE-FBC37E1BFCBD}" type="presOf" srcId="{3D586E40-F86F-41D1-90D0-6EA23C8C7880}" destId="{449A9AD2-1307-4B60-B2E6-9CFEBAE049C6}" srcOrd="0" destOrd="0" presId="urn:microsoft.com/office/officeart/2005/8/layout/chevron2"/>
    <dgm:cxn modelId="{4FABC563-1057-42BF-97AD-80EC01A85F80}" type="presOf" srcId="{3BE02863-9A4B-4BFB-AB47-F951870FA853}" destId="{9D2DBFDC-6382-463C-9F70-5A9E30EDD91C}" srcOrd="0" destOrd="0" presId="urn:microsoft.com/office/officeart/2005/8/layout/chevron2"/>
    <dgm:cxn modelId="{7256A366-170B-4770-A662-4ADCF8B6D139}" type="presParOf" srcId="{449A9AD2-1307-4B60-B2E6-9CFEBAE049C6}" destId="{B5512A05-8BE1-4FA0-8A5D-971ED8EA993F}" srcOrd="0" destOrd="0" presId="urn:microsoft.com/office/officeart/2005/8/layout/chevron2"/>
    <dgm:cxn modelId="{A7551BC3-FC95-4029-B744-89604F34DD2A}" type="presParOf" srcId="{B5512A05-8BE1-4FA0-8A5D-971ED8EA993F}" destId="{B944DBBA-8B38-43B1-9C85-72D815E85EC2}" srcOrd="0" destOrd="0" presId="urn:microsoft.com/office/officeart/2005/8/layout/chevron2"/>
    <dgm:cxn modelId="{C2700907-2B4A-454C-847A-C1D690DD97BF}" type="presParOf" srcId="{B5512A05-8BE1-4FA0-8A5D-971ED8EA993F}" destId="{9D2DBFDC-6382-463C-9F70-5A9E30EDD9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68C67-1D56-4E24-835B-08F21B23BEA0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1AF0-850D-46A9-9BCC-9065EF46B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6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08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9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4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21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8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82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384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0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D3969-CF5A-49E7-855D-D1EC8970B8E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8000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7121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D3969-CF5A-49E7-855D-D1EC8970B8E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8000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D3969-CF5A-49E7-855D-D1EC8970B8E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29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D3969-CF5A-49E7-855D-D1EC8970B8E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051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D3969-CF5A-49E7-855D-D1EC8970B8E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0517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3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5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61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09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1AF0-850D-46A9-9BCC-9065EF46BC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6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2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7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94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9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4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1995-B54D-4E22-9274-C96545CC5FB3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EEAC6-E96D-4D04-8218-C8B7D904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mcreandiscovery.com/?page_id=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-YMo1LXv4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hyperlink" Target="https://www.youtube.com/watch?v=oCCuKyxL58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errymuseum.ie/museum/wp-content/uploads/2014/07/TOM_CREAN_BOX_RESOURSES.pdf" TargetMode="External"/><Relationship Id="rId4" Type="http://schemas.openxmlformats.org/officeDocument/2006/relationships/hyperlink" Target="http://www.historyireland.com/20th-century-contemporary-history/tom-crean-1877-1938-an-irish-hero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lWSkrfKeMuU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18687"/>
            <a:ext cx="5889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latin typeface="Lucida Handwriting" panose="03010101010101010101" pitchFamily="66" charset="0"/>
              </a:rPr>
              <a:t>Tom </a:t>
            </a:r>
            <a:r>
              <a:rPr lang="en-GB" sz="7200" dirty="0" err="1" smtClean="0">
                <a:latin typeface="Lucida Handwriting" panose="03010101010101010101" pitchFamily="66" charset="0"/>
              </a:rPr>
              <a:t>Crean</a:t>
            </a:r>
            <a:endParaRPr lang="en-GB" sz="7200" dirty="0">
              <a:latin typeface="Lucida Handwriting" panose="03010101010101010101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5824" y="438150"/>
            <a:ext cx="2491246" cy="34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637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6949443" y="3438000"/>
            <a:ext cx="4599435" cy="2014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Ochtar a bhí fós sa ghrúpa nuair a bhí siad timpeall 240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km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ón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bPol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Theas. Ansin, d’ordaigh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Scott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do Tom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do bheirt eile –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Teddy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Evans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Bill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Lashly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– dul ar ais. Lean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Scott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féin agus ceathrar eile ar aghaidh.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59" y="2264568"/>
            <a:ext cx="6203666" cy="26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1770743" y="336356"/>
            <a:ext cx="86650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An Dara Turas </a:t>
            </a:r>
            <a:r>
              <a:rPr lang="ga-IE" altLang="en-US" b="1" dirty="0">
                <a:latin typeface="Lucida Console" panose="020B0609040504020204" pitchFamily="49" charset="0"/>
              </a:rPr>
              <a:t>1910–1913</a:t>
            </a:r>
            <a:endParaRPr lang="ga-IE" altLang="en-US" b="1" dirty="0" smtClean="0">
              <a:latin typeface="Lucida Console" panose="020B0609040504020204" pitchFamily="49" charset="0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6949443" y="1677735"/>
            <a:ext cx="4599432" cy="17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Chlis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cuid den trealamh a bhí ag grúpa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Scott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cuireadh moill orthu. Thuig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Scott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nach raibh go leor bia acu chun an turas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chríochnú. B’éigean do chuid acu filleadh ar an bpríomhchampa, mar sin.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7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Rectangle 11"/>
          <p:cNvSpPr/>
          <p:nvPr/>
        </p:nvSpPr>
        <p:spPr>
          <a:xfrm>
            <a:off x="3282053" y="2410973"/>
            <a:ext cx="8285048" cy="1472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Bhain tubaiste dóibh ar an turas ar ais. Bhí drochaimsir agus talamh garbh ann agus ní raibh compás acu chun eolas a mbealaigh a dhéanamh dóibh. Chuaigh siad na mílte ar strae agus d’éirigh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Evans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tinn. Cuireadh ar an gcarr sleamhnáin é agus tharraing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Lashly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é.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8408" y="4945033"/>
            <a:ext cx="8136747" cy="941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79" y="1800000"/>
            <a:ext cx="1746236" cy="24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08408" y="3943592"/>
            <a:ext cx="8315997" cy="1001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1371600" y="1447802"/>
            <a:ext cx="1952971" cy="98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889" y="1349165"/>
            <a:ext cx="1509195" cy="66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617" y="677427"/>
            <a:ext cx="1371966" cy="931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3282053" y="1685367"/>
            <a:ext cx="8285048" cy="702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Thug Tom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an bheirt eile a n-aghaidh ar an bpríomhchampa a bhí timpeall 1000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km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uathu.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82052" y="3906111"/>
            <a:ext cx="8256703" cy="12343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ga-IE" sz="2000" dirty="0" smtClean="0">
                <a:latin typeface="Tw Cen MT" panose="020B0602020104020603" pitchFamily="34" charset="0"/>
              </a:rPr>
              <a:t>Nuair a bhí siad 56 </a:t>
            </a:r>
            <a:r>
              <a:rPr lang="ga-IE" sz="2000" dirty="0" err="1" smtClean="0">
                <a:latin typeface="Tw Cen MT" panose="020B0602020104020603" pitchFamily="34" charset="0"/>
              </a:rPr>
              <a:t>km</a:t>
            </a:r>
            <a:r>
              <a:rPr lang="ga-IE" sz="2000" dirty="0" smtClean="0">
                <a:latin typeface="Tw Cen MT" panose="020B0602020104020603" pitchFamily="34" charset="0"/>
              </a:rPr>
              <a:t> ón gcampa, bhí an bia nach mór caite agus bhí siad rólag leis an gcarr sleamhnáin a tharraingt a thuilleadh. Dúirt Tom </a:t>
            </a:r>
            <a:r>
              <a:rPr lang="ga-IE" sz="2000" dirty="0" err="1" smtClean="0">
                <a:latin typeface="Tw Cen MT" panose="020B0602020104020603" pitchFamily="34" charset="0"/>
              </a:rPr>
              <a:t>Crean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go siúlfadh sé an chuid eile den bhealach chun cabhair a fháil. D’fhan </a:t>
            </a:r>
            <a:r>
              <a:rPr lang="ga-IE" sz="2000" dirty="0" err="1" smtClean="0">
                <a:latin typeface="Tw Cen MT" panose="020B0602020104020603" pitchFamily="34" charset="0"/>
              </a:rPr>
              <a:t>Lashly</a:t>
            </a:r>
            <a:r>
              <a:rPr lang="ga-IE" sz="2000" dirty="0" smtClean="0">
                <a:latin typeface="Tw Cen MT" panose="020B0602020104020603" pitchFamily="34" charset="0"/>
              </a:rPr>
              <a:t> chun aire a thabhairt </a:t>
            </a:r>
            <a:r>
              <a:rPr lang="ga-IE" sz="2000" dirty="0" err="1" smtClean="0">
                <a:latin typeface="Tw Cen MT" panose="020B0602020104020603" pitchFamily="34" charset="0"/>
              </a:rPr>
              <a:t>d’Evans</a:t>
            </a:r>
            <a:r>
              <a:rPr lang="ga-IE" sz="2000" dirty="0" smtClean="0">
                <a:latin typeface="Tw Cen MT" panose="020B0602020104020603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ga-IE" sz="2000" dirty="0" smtClean="0">
              <a:latin typeface="Tw Cen MT" panose="020B0602020104020603" pitchFamily="34" charset="0"/>
            </a:endParaRPr>
          </a:p>
        </p:txBody>
      </p:sp>
      <p:sp>
        <p:nvSpPr>
          <p:cNvPr id="16" name="Title 20"/>
          <p:cNvSpPr txBox="1">
            <a:spLocks/>
          </p:cNvSpPr>
          <p:nvPr/>
        </p:nvSpPr>
        <p:spPr>
          <a:xfrm>
            <a:off x="1770743" y="336356"/>
            <a:ext cx="86650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An Dara Turas </a:t>
            </a:r>
            <a:r>
              <a:rPr lang="ga-IE" altLang="en-US" b="1" dirty="0">
                <a:latin typeface="Lucida Console" panose="020B0609040504020204" pitchFamily="49" charset="0"/>
              </a:rPr>
              <a:t>1910–1913</a:t>
            </a:r>
            <a:endParaRPr lang="ga-IE" altLang="en-US" b="1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4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TextBox 4"/>
          <p:cNvSpPr txBox="1"/>
          <p:nvPr/>
        </p:nvSpPr>
        <p:spPr>
          <a:xfrm>
            <a:off x="3276000" y="2772000"/>
            <a:ext cx="8117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18 n-uair an chloig a thóg sé ar </a:t>
            </a:r>
            <a:r>
              <a:rPr lang="ga-IE" sz="2000" dirty="0" err="1" smtClean="0">
                <a:latin typeface="Tw Cen MT" panose="020B0602020104020603" pitchFamily="34" charset="0"/>
              </a:rPr>
              <a:t>Crean</a:t>
            </a:r>
            <a:r>
              <a:rPr lang="ga-IE" sz="2000" dirty="0" smtClean="0">
                <a:latin typeface="Tw Cen MT" panose="020B0602020104020603" pitchFamily="34" charset="0"/>
              </a:rPr>
              <a:t> an príomhchampa a bhaint amach.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Thit sé as a sheasamh tar éis dó insint faoi </a:t>
            </a:r>
            <a:r>
              <a:rPr lang="ga-IE" sz="2000" dirty="0" err="1" smtClean="0">
                <a:latin typeface="Tw Cen MT" panose="020B0602020104020603" pitchFamily="34" charset="0"/>
              </a:rPr>
              <a:t>Evans</a:t>
            </a:r>
            <a:r>
              <a:rPr lang="ga-IE" sz="2000" dirty="0" smtClean="0">
                <a:latin typeface="Tw Cen MT" panose="020B0602020104020603" pitchFamily="34" charset="0"/>
              </a:rPr>
              <a:t> agus </a:t>
            </a:r>
            <a:r>
              <a:rPr lang="ga-IE" sz="2000" dirty="0" err="1" smtClean="0">
                <a:latin typeface="Tw Cen MT" panose="020B0602020104020603" pitchFamily="34" charset="0"/>
              </a:rPr>
              <a:t>Lashly</a:t>
            </a:r>
            <a:r>
              <a:rPr lang="ga-IE" sz="2000" dirty="0" smtClean="0">
                <a:latin typeface="Tw Cen MT" panose="020B0602020104020603" pitchFamily="34" charset="0"/>
              </a:rPr>
              <a:t>. Cuireadh criú amach chun iad a tharrtháil ón bpuball beag ina raibh siad ar foscadh ar an oighear.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000" y="4095439"/>
            <a:ext cx="8117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Tháinig an triúr slán. Nuair a tháinig siad abhaile, bronnadh Bonn Albert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Tom </a:t>
            </a:r>
            <a:r>
              <a:rPr lang="ga-IE" sz="2000" dirty="0" err="1" smtClean="0">
                <a:latin typeface="Tw Cen MT" panose="020B0602020104020603" pitchFamily="34" charset="0"/>
              </a:rPr>
              <a:t>Crean</a:t>
            </a:r>
            <a:r>
              <a:rPr lang="ga-IE" sz="2000" dirty="0" smtClean="0">
                <a:latin typeface="Tw Cen MT" panose="020B0602020104020603" pitchFamily="34" charset="0"/>
              </a:rPr>
              <a:t> agus ar Bill </a:t>
            </a:r>
            <a:r>
              <a:rPr lang="ga-IE" sz="2000" dirty="0" err="1" smtClean="0">
                <a:latin typeface="Tw Cen MT" panose="020B0602020104020603" pitchFamily="34" charset="0"/>
              </a:rPr>
              <a:t>Lashly</a:t>
            </a:r>
            <a:r>
              <a:rPr lang="ga-IE" sz="2000" dirty="0" smtClean="0">
                <a:latin typeface="Tw Cen MT" panose="020B0602020104020603" pitchFamily="34" charset="0"/>
              </a:rPr>
              <a:t> as a gcrógacht. Is bonn é sin a bhronntaí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dhuine as beatha duine eile a shábháil.</a:t>
            </a:r>
            <a:endParaRPr lang="ga-IE" sz="2000" dirty="0"/>
          </a:p>
        </p:txBody>
      </p:sp>
      <p:sp>
        <p:nvSpPr>
          <p:cNvPr id="11" name="Rectangle 5"/>
          <p:cNvSpPr/>
          <p:nvPr/>
        </p:nvSpPr>
        <p:spPr>
          <a:xfrm>
            <a:off x="3276000" y="1703969"/>
            <a:ext cx="8117320" cy="1041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drochbhail ar Tom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faoin am seo – bhí sé préachta leis an bhfuacht agus spíonta tar éis an sleamhnán a tharraingt níos mó ná 2000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km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ó thús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turais. Ní raibh aige ach trí bhriosca agus dhá bharra seacláide.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79" y="1800000"/>
            <a:ext cx="1746236" cy="24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/>
          <p:nvPr/>
        </p:nvSpPr>
        <p:spPr>
          <a:xfrm>
            <a:off x="1215989" y="5293894"/>
            <a:ext cx="9760018" cy="9529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Cliceáil ar an nasc thíos chun féachaint ar thuras fíorúil den bhothán a tógadh </a:t>
            </a:r>
            <a:br>
              <a:rPr lang="ga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an bpríomhchampa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Rinn </a:t>
            </a:r>
            <a:r>
              <a:rPr lang="ga-I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Evans</a:t>
            </a:r>
            <a:r>
              <a:rPr lang="ga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ga-IE" sz="2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ga-IE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://tomcreandiscovery.com/?</a:t>
            </a:r>
            <a:r>
              <a:rPr lang="ga-IE" sz="2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page_id=82</a:t>
            </a:r>
            <a:endParaRPr lang="ga-IE" sz="20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Title 20"/>
          <p:cNvSpPr txBox="1">
            <a:spLocks/>
          </p:cNvSpPr>
          <p:nvPr/>
        </p:nvSpPr>
        <p:spPr>
          <a:xfrm>
            <a:off x="1770743" y="336356"/>
            <a:ext cx="86650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An Dara Turas </a:t>
            </a:r>
            <a:r>
              <a:rPr lang="ga-IE" altLang="en-US" b="1" dirty="0">
                <a:latin typeface="Lucida Console" panose="020B0609040504020204" pitchFamily="49" charset="0"/>
              </a:rPr>
              <a:t>1910–1913</a:t>
            </a:r>
            <a:endParaRPr lang="ga-IE" altLang="en-US" b="1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7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5360310" y="1531615"/>
            <a:ext cx="5968626" cy="162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D’éirigh le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Scott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an ceathrar eile an Pol Theas a bhaint amach ar an 17 Eanáir 1912. Níor bhuaigh siad an rás, áfach. Bhain an taiscéalaí Ioruach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Roald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Amundsen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an Pol Theas amach</a:t>
            </a:r>
          </a:p>
          <a:p>
            <a:pPr>
              <a:defRPr/>
            </a:pP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mhí roimhe sin.</a:t>
            </a:r>
            <a:endParaRPr lang="ga-IE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4348" y="1154152"/>
            <a:ext cx="3811864" cy="51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60310" y="3398466"/>
            <a:ext cx="6222090" cy="1329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Fuair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Scott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an ceathrar eile bás leis an bhfuacht agus leis an ocras ar an mbealach ar ais. Maireann na cuntais a rinne siad agus an t-eolas a bhailigh siad le linn an turais, áfach. </a:t>
            </a:r>
            <a:endParaRPr lang="ga-IE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0310" y="5130220"/>
            <a:ext cx="5968626" cy="115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Cliceáil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nasc thíos chun féachaint </a:t>
            </a:r>
            <a:b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 Chuid 2 &amp; 3 den fhíseán faoi Tom Crean:  </a:t>
            </a:r>
          </a:p>
          <a:p>
            <a:pPr algn="ctr"/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https://www.youtube.com/watch?v=z-YMo1LXv4s</a:t>
            </a: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ga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0"/>
          <p:cNvSpPr txBox="1">
            <a:spLocks/>
          </p:cNvSpPr>
          <p:nvPr/>
        </p:nvSpPr>
        <p:spPr>
          <a:xfrm>
            <a:off x="1770743" y="336356"/>
            <a:ext cx="86650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An Dara Turas </a:t>
            </a:r>
            <a:r>
              <a:rPr lang="ga-IE" altLang="en-US" b="1" dirty="0">
                <a:latin typeface="Lucida Console" panose="020B0609040504020204" pitchFamily="49" charset="0"/>
              </a:rPr>
              <a:t>1910–1913</a:t>
            </a:r>
            <a:endParaRPr lang="ga-IE" altLang="en-US" b="1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1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6095999" y="2256960"/>
            <a:ext cx="5291214" cy="2652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D’fhill Tom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ar an Antartach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 éineacht leis an taiscéalaí Éireannach </a:t>
            </a:r>
            <a:r>
              <a:rPr lang="ga-IE" sz="24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Ernest</a:t>
            </a:r>
            <a:r>
              <a:rPr lang="ga-IE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Shackleton</a:t>
            </a:r>
            <a:r>
              <a:rPr lang="ga-IE" sz="24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1914.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Shackleton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 iarraidh siúl trasna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Antartaice ó chósta go cósta – 2800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km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ar fad. Thaistil siad go dtí an tAntartach ar an long </a:t>
            </a:r>
            <a:r>
              <a:rPr lang="ga-IE" sz="24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Endurance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1790700" y="334800"/>
            <a:ext cx="8636001" cy="993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An Tríú Turas </a:t>
            </a:r>
            <a:r>
              <a:rPr lang="ga-IE" altLang="en-US" b="1" dirty="0">
                <a:latin typeface="Lucida Console" panose="020B0609040504020204" pitchFamily="49" charset="0"/>
              </a:rPr>
              <a:t>1914–1916</a:t>
            </a:r>
            <a:endParaRPr lang="ga-IE" altLang="en-US" b="1" dirty="0" smtClean="0">
              <a:latin typeface="Lucida Console" panose="020B0609040504020204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498" y="1336900"/>
            <a:ext cx="3611998" cy="478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01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5688009" y="1536810"/>
            <a:ext cx="6010505" cy="142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an mbealach go hAntartaice, </a:t>
            </a:r>
            <a:r>
              <a:rPr 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sáinníodh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sz="20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Endurance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san oighear a bhíonn ar snámh sna farraigí timpeall Antartaice. Theip orthu a mbealach a dhéanamh amach as an oighear.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8009" y="2966626"/>
            <a:ext cx="6010505" cy="1169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Chaith an fhoireann 10 mí gafa ar an </a:t>
            </a:r>
            <a:r>
              <a:rPr lang="ga-IE" sz="20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Endurance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</a:t>
            </a:r>
          </a:p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iad ag imeacht le sruth. Faoi dheireadh, chuaigh</a:t>
            </a:r>
          </a:p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sz="20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Endurance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go tóin poill agus fágadh an fhoireann</a:t>
            </a:r>
          </a:p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an oighear.   </a:t>
            </a:r>
          </a:p>
          <a:p>
            <a:pPr algn="ctr">
              <a:defRPr/>
            </a:pP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8009" y="4360792"/>
            <a:ext cx="5705705" cy="813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Ní raibh a fhios acu cá raibh siad agus ní raibh siad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ábalta cumarsáid a dhéanamh leis an domhan lasmuigh.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299" y="1698612"/>
            <a:ext cx="4833487" cy="34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0"/>
          <p:cNvSpPr txBox="1">
            <a:spLocks/>
          </p:cNvSpPr>
          <p:nvPr/>
        </p:nvSpPr>
        <p:spPr>
          <a:xfrm>
            <a:off x="1790700" y="334800"/>
            <a:ext cx="8636001" cy="993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An Tríú Turas </a:t>
            </a:r>
            <a:r>
              <a:rPr lang="ga-IE" altLang="en-US" b="1" dirty="0">
                <a:latin typeface="Lucida Console" panose="020B0609040504020204" pitchFamily="49" charset="0"/>
              </a:rPr>
              <a:t>1914–1916</a:t>
            </a:r>
            <a:endParaRPr lang="ga-IE" altLang="en-US" b="1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5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/>
          <p:nvPr/>
        </p:nvSpPr>
        <p:spPr>
          <a:xfrm>
            <a:off x="5905498" y="1615287"/>
            <a:ext cx="5559552" cy="1563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Chuaigh siad chun farraige arís i dtrí bhád tarrthála. D’éirigh leo Oileán Eilifinte a bhaint amach ar an 15 Aibreán 1916. Ní raibh foscadh ar Oileán Eilifinte ná ní raibh cónaí ann agus bhí cuid de na fir ag éirí lag tinn.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498" y="3419985"/>
            <a:ext cx="5702302" cy="2281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a fhios acu go mbeadh cúnamh le fáil ar oileán darbh ainm an tSeoirsia Theas a bhí timpeall 1300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km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soir ó thuaidh uathu, áfach. Thug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Shackleton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cúigear eile faoin turas sin sa bhád tarrthála </a:t>
            </a:r>
            <a:r>
              <a:rPr lang="ga-IE" sz="20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James</a:t>
            </a:r>
            <a:r>
              <a:rPr lang="ga-IE" sz="20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Caird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Bhí Tom 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dhuine den ghrúpa sin chomh maith. Thóg an turas 17 lá orthu i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ndrochaimsir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ar an bhfarraige gharbh.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99" y="1969366"/>
            <a:ext cx="4949122" cy="30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0"/>
          <p:cNvSpPr txBox="1">
            <a:spLocks/>
          </p:cNvSpPr>
          <p:nvPr/>
        </p:nvSpPr>
        <p:spPr>
          <a:xfrm>
            <a:off x="1790700" y="334800"/>
            <a:ext cx="8636001" cy="993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An Tríú Turas </a:t>
            </a:r>
            <a:r>
              <a:rPr lang="ga-IE" altLang="en-US" b="1" dirty="0">
                <a:latin typeface="Lucida Console" panose="020B0609040504020204" pitchFamily="49" charset="0"/>
              </a:rPr>
              <a:t>1914–1916</a:t>
            </a:r>
            <a:endParaRPr lang="ga-IE" altLang="en-US" b="1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87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" name="Rectangle 9"/>
          <p:cNvSpPr/>
          <p:nvPr/>
        </p:nvSpPr>
        <p:spPr>
          <a:xfrm>
            <a:off x="6026340" y="1818120"/>
            <a:ext cx="5296638" cy="1424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Tháinig siad i dtír sa tSeoirsia Theas, ach bhí siad ar an taobh mícheart den oileán. B’éigean dóibh siúl ar feadh 36 uair an chloig trasna sléibhte agus oighearshruthanna chun teacht ar chúnamh.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6340" y="3253455"/>
            <a:ext cx="5206894" cy="910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Tháinig gach duine d’fhoireann an </a:t>
            </a:r>
            <a:r>
              <a:rPr lang="ga-IE" sz="20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Endurance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slán as an turas in ainneoin na gconstaicí ar fad.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2053" y="5148072"/>
            <a:ext cx="5940000" cy="118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Cliceáil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 nasc thíos chun féachaint </a:t>
            </a:r>
            <a:b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 Chuid 4 &amp; 5 den fhíseán faoi Tom Crean:  </a:t>
            </a:r>
          </a:p>
          <a:p>
            <a:pPr algn="ctr"/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https://www.youtube.com/watch?v=oCCuKyxL58s</a:t>
            </a: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ga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053" y="1603050"/>
            <a:ext cx="4919767" cy="327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0"/>
          <p:cNvSpPr txBox="1">
            <a:spLocks/>
          </p:cNvSpPr>
          <p:nvPr/>
        </p:nvSpPr>
        <p:spPr>
          <a:xfrm>
            <a:off x="1790700" y="334800"/>
            <a:ext cx="8636001" cy="993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An Tríú Turas </a:t>
            </a:r>
            <a:r>
              <a:rPr lang="ga-IE" altLang="en-US" b="1" dirty="0">
                <a:latin typeface="Lucida Console" panose="020B0609040504020204" pitchFamily="49" charset="0"/>
              </a:rPr>
              <a:t>1914–1916</a:t>
            </a:r>
            <a:endParaRPr lang="ga-IE" altLang="en-US" b="1" dirty="0" smtClean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18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3160850" y="334800"/>
            <a:ext cx="5870298" cy="9937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Ar </a:t>
            </a:r>
            <a:r>
              <a:rPr lang="en-US" altLang="en-US" b="1" dirty="0" err="1" smtClean="0">
                <a:latin typeface="Lucida Console" panose="020B0609040504020204" pitchFamily="49" charset="0"/>
              </a:rPr>
              <a:t>Ais</a:t>
            </a:r>
            <a:r>
              <a:rPr lang="en-US" altLang="en-US" b="1" dirty="0" smtClean="0">
                <a:latin typeface="Lucida Console" panose="020B0609040504020204" pitchFamily="49" charset="0"/>
              </a:rPr>
              <a:t> </a:t>
            </a:r>
            <a:r>
              <a:rPr lang="ga-IE" altLang="en-US" b="1" dirty="0" smtClean="0">
                <a:latin typeface="Lucida Console" panose="020B0609040504020204" pitchFamily="49" charset="0"/>
              </a:rPr>
              <a:t>in Éirinn</a:t>
            </a:r>
          </a:p>
        </p:txBody>
      </p:sp>
      <p:pic>
        <p:nvPicPr>
          <p:cNvPr id="12" name="Picture 2" descr="Crean the family man in the late 1920s, with wife Nell and daughters Mary (left) and Eileen. (Crean Family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7" y="1328575"/>
            <a:ext cx="3283864" cy="477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88369" y="1349952"/>
            <a:ext cx="6529749" cy="92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Chuaigh Tom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isteach sa chabhlach arís nuair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tháinig sé abhaile. Phós sé sa bhliain 1917.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8370" y="2256576"/>
            <a:ext cx="3772316" cy="354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D’fhág sé an cabhlach sa bhliain 1920 agus d’oscail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sé </a:t>
            </a: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féin agus a bhean, </a:t>
            </a:r>
            <a:r>
              <a:rPr lang="ga-IE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Nell</a:t>
            </a: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, teach tábhairne in Abhainn an Scáil. 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‘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South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Pole</a:t>
            </a: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Inn</a:t>
            </a: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’ 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</a:t>
            </a: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thug siad air.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</a:t>
            </a:r>
            <a:r>
              <a:rPr lang="en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sz="24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South</a:t>
            </a:r>
            <a:r>
              <a:rPr lang="ga-IE" sz="24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i="1" dirty="0" err="1">
                <a:solidFill>
                  <a:schemeClr val="tx1"/>
                </a:solidFill>
                <a:latin typeface="Tw Cen MT" panose="020B0602020104020603" pitchFamily="34" charset="0"/>
              </a:rPr>
              <a:t>Pole</a:t>
            </a:r>
            <a:r>
              <a:rPr lang="ga-IE" sz="2400" i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i="1" dirty="0" err="1">
                <a:solidFill>
                  <a:schemeClr val="tx1"/>
                </a:solidFill>
                <a:latin typeface="Tw Cen MT" panose="020B0602020104020603" pitchFamily="34" charset="0"/>
              </a:rPr>
              <a:t>Inn</a:t>
            </a:r>
            <a:r>
              <a:rPr lang="ga-IE" sz="2400" i="1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de-DE" sz="2400" dirty="0">
                <a:solidFill>
                  <a:schemeClr val="tx1"/>
                </a:solidFill>
                <a:latin typeface="Tw Cen MT" panose="020B0602020104020603" pitchFamily="34" charset="0"/>
              </a:rPr>
              <a:t>ann fós ar an bpríomhshráid in Abhainn </a:t>
            </a:r>
            <a:r>
              <a:rPr lang="de-D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de-D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de-D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de-DE" sz="2400" dirty="0">
                <a:solidFill>
                  <a:schemeClr val="tx1"/>
                </a:solidFill>
                <a:latin typeface="Tw Cen MT" panose="020B0602020104020603" pitchFamily="34" charset="0"/>
              </a:rPr>
              <a:t>Scáil.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8" t="1" r="1508" b="18621"/>
          <a:stretch/>
        </p:blipFill>
        <p:spPr bwMode="auto">
          <a:xfrm>
            <a:off x="7960686" y="2379078"/>
            <a:ext cx="3538377" cy="330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90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3" name="Rectangle 12"/>
          <p:cNvSpPr/>
          <p:nvPr/>
        </p:nvSpPr>
        <p:spPr>
          <a:xfrm>
            <a:off x="5280802" y="2169344"/>
            <a:ext cx="5942253" cy="310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Fuair Tom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bás sa bhliain 1938.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Cuireadh é i reilig Bhaile na Cúirte i measc shléibhte Chiarraí i dtuama a thóg sé féin. </a:t>
            </a:r>
          </a:p>
          <a:p>
            <a:pPr algn="ctr">
              <a:defRPr/>
            </a:pPr>
            <a:endParaRPr lang="ga-IE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>
              <a:defRPr/>
            </a:pP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D’fhág a mhisneach agus a theacht aniar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lorg ar stair an Antartaigh. Ainmníodh Sliabh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in Antartaice agus Oighearshruth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sa tSeoirsia Theas in ómós dó.  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962" y="1542494"/>
            <a:ext cx="3124056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1785257" y="475566"/>
            <a:ext cx="8598568" cy="993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b="1" dirty="0" smtClean="0">
                <a:latin typeface="Lucida Console" panose="020B0609040504020204" pitchFamily="49" charset="0"/>
              </a:rPr>
              <a:t>A Bhás agus a Oidhreacht</a:t>
            </a:r>
          </a:p>
        </p:txBody>
      </p:sp>
    </p:spTree>
    <p:extLst>
      <p:ext uri="{BB962C8B-B14F-4D97-AF65-F5344CB8AC3E}">
        <p14:creationId xmlns:p14="http://schemas.microsoft.com/office/powerpoint/2010/main" val="1688512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179" y="1213556"/>
            <a:ext cx="4535488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17222" y="2268231"/>
            <a:ext cx="2988000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Labhair leis an duine  in aice leat ar feadh nóiméad amháin.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940" y="5276524"/>
            <a:ext cx="7200000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Pléigh na rudaí atá ar eolas agaibh faoi Tom </a:t>
            </a:r>
            <a:r>
              <a:rPr lang="ga-IE" sz="2600" dirty="0" err="1" smtClean="0">
                <a:latin typeface="Tw Cen MT" panose="020B0602020104020603" pitchFamily="34" charset="0"/>
              </a:rPr>
              <a:t>Crean</a:t>
            </a:r>
            <a:r>
              <a:rPr lang="ga-IE" sz="2600" dirty="0" smtClean="0">
                <a:latin typeface="Tw Cen MT" panose="020B0602020104020603" pitchFamily="34" charset="0"/>
              </a:rPr>
              <a:t>.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179" y="1213556"/>
            <a:ext cx="4535488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17222" y="2268231"/>
            <a:ext cx="2988000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Labhair leis an duine     in aice leat ar feadh nóiméad amháin.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8596" y="5276524"/>
            <a:ext cx="7740000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Luaigh rud amháin a d’fhoghlaim tú faoi Tom </a:t>
            </a:r>
            <a:r>
              <a:rPr lang="ga-IE" sz="2600" dirty="0" err="1" smtClean="0">
                <a:latin typeface="Tw Cen MT" panose="020B0602020104020603" pitchFamily="34" charset="0"/>
              </a:rPr>
              <a:t>Crean</a:t>
            </a:r>
            <a:r>
              <a:rPr lang="ga-IE" sz="2600" dirty="0" smtClean="0">
                <a:latin typeface="Tw Cen MT" panose="020B0602020104020603" pitchFamily="34" charset="0"/>
              </a:rPr>
              <a:t> inniu.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228600" y="-200025"/>
            <a:ext cx="12547796" cy="7087669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1734346"/>
              </p:ext>
            </p:extLst>
          </p:nvPr>
        </p:nvGraphicFramePr>
        <p:xfrm>
          <a:off x="864539" y="904243"/>
          <a:ext cx="5380205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0175294"/>
              </p:ext>
            </p:extLst>
          </p:nvPr>
        </p:nvGraphicFramePr>
        <p:xfrm>
          <a:off x="865566" y="3129070"/>
          <a:ext cx="537917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5632729"/>
              </p:ext>
            </p:extLst>
          </p:nvPr>
        </p:nvGraphicFramePr>
        <p:xfrm>
          <a:off x="832193" y="5326743"/>
          <a:ext cx="5496036" cy="101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12351" y="5568059"/>
            <a:ext cx="4622635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Chuaigh sé isteach sa chabhlach.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2351" y="1976152"/>
            <a:ext cx="4622634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Thaistil sé ar an </a:t>
            </a:r>
            <a:r>
              <a:rPr lang="ga-IE" sz="2200" i="1" dirty="0" err="1" smtClean="0">
                <a:latin typeface="Tw Cen MT" panose="020B0602020104020603" pitchFamily="34" charset="0"/>
              </a:rPr>
              <a:t>Discovery</a:t>
            </a:r>
            <a:r>
              <a:rPr lang="ga-IE" sz="2200" dirty="0" smtClean="0">
                <a:latin typeface="Tw Cen MT" panose="020B0602020104020603" pitchFamily="34" charset="0"/>
              </a:rPr>
              <a:t>.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2350" y="4790748"/>
            <a:ext cx="4622635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200" dirty="0">
                <a:latin typeface="Tw Cen MT" panose="020B0602020104020603" pitchFamily="34" charset="0"/>
              </a:rPr>
              <a:t>Rugadh é.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2352" y="4049427"/>
            <a:ext cx="4622633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Thaistil sé ar an </a:t>
            </a:r>
            <a:r>
              <a:rPr lang="ga-IE" sz="2200" i="1" dirty="0" err="1" smtClean="0">
                <a:latin typeface="Tw Cen MT" panose="020B0602020104020603" pitchFamily="34" charset="0"/>
              </a:rPr>
              <a:t>Terra</a:t>
            </a:r>
            <a:r>
              <a:rPr lang="ga-IE" sz="2200" i="1" dirty="0" smtClean="0">
                <a:latin typeface="Tw Cen MT" panose="020B0602020104020603" pitchFamily="34" charset="0"/>
              </a:rPr>
              <a:t> Nova</a:t>
            </a:r>
            <a:r>
              <a:rPr lang="ga-IE" sz="2200" dirty="0" smtClean="0">
                <a:latin typeface="Tw Cen MT" panose="020B0602020104020603" pitchFamily="34" charset="0"/>
              </a:rPr>
              <a:t>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2351" y="3352515"/>
            <a:ext cx="4622634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Thaistil sé ar an </a:t>
            </a:r>
            <a:r>
              <a:rPr lang="ga-IE" sz="2200" i="1" dirty="0" err="1" smtClean="0">
                <a:latin typeface="Tw Cen MT" panose="020B0602020104020603" pitchFamily="34" charset="0"/>
              </a:rPr>
              <a:t>Endurance</a:t>
            </a:r>
            <a:r>
              <a:rPr lang="ga-IE" sz="2200" dirty="0" smtClean="0">
                <a:latin typeface="Tw Cen MT" panose="020B0602020104020603" pitchFamily="34" charset="0"/>
              </a:rPr>
              <a:t>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2350" y="1271302"/>
            <a:ext cx="4622635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Phós sé</a:t>
            </a:r>
            <a:r>
              <a:rPr lang="ga-IE" sz="2000" dirty="0" smtClean="0">
                <a:latin typeface="Comic Sans MS" pitchFamily="66" charset="0"/>
              </a:rPr>
              <a:t>.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2353" y="2625440"/>
            <a:ext cx="4622632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200" dirty="0">
                <a:latin typeface="Tw Cen MT" panose="020B0602020104020603" pitchFamily="34" charset="0"/>
              </a:rPr>
              <a:t>Fuair sé bás.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6000" y="209644"/>
            <a:ext cx="8856000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Meaitseáil an eachtra leis an mbliain cheart ar amlíne Tom Crean. 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5 -0.01318 L -0.42528 0.5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1" y="25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1 0.04718 L -0.42528 0.0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59" y="1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4 0.03376 L -0.42565 0.418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9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1 0.02706 L -0.42541 0.081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1" y="27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4 0.06082 L -0.42528 -0.120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57" y="-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3 0.08973 L -0.42437 -0.55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1" y="-32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53 0.06221 L -0.4271 -0.5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78" y="-30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445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8" name="TextBox 7"/>
          <p:cNvSpPr txBox="1"/>
          <p:nvPr/>
        </p:nvSpPr>
        <p:spPr>
          <a:xfrm>
            <a:off x="1634339" y="1401998"/>
            <a:ext cx="8923317" cy="2492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Tuilleadh eolais:   </a:t>
            </a:r>
          </a:p>
          <a:p>
            <a:r>
              <a:rPr lang="ga-IE" sz="2600" dirty="0" smtClean="0">
                <a:latin typeface="Tw Cen MT" panose="020B0602020104020603" pitchFamily="34" charset="0"/>
                <a:hlinkClick r:id="rId4"/>
              </a:rPr>
              <a:t>http://www.historyireland.com/20th-century-contemporary-history/tom-crean-1877-1938-an-irish-hero/</a:t>
            </a:r>
            <a:r>
              <a:rPr lang="ga-IE" sz="2600" dirty="0" smtClean="0">
                <a:latin typeface="Tw Cen MT" panose="020B0602020104020603" pitchFamily="34" charset="0"/>
              </a:rPr>
              <a:t>  </a:t>
            </a:r>
          </a:p>
          <a:p>
            <a:endParaRPr lang="ga-IE" sz="2600" dirty="0" smtClean="0">
              <a:latin typeface="Tw Cen MT" panose="020B0602020104020603" pitchFamily="34" charset="0"/>
            </a:endParaRPr>
          </a:p>
          <a:p>
            <a:r>
              <a:rPr lang="ga-IE" sz="2600" dirty="0" smtClean="0">
                <a:latin typeface="Tw Cen MT" panose="020B0602020104020603" pitchFamily="34" charset="0"/>
                <a:hlinkClick r:id="rId5"/>
              </a:rPr>
              <a:t>http://kerrymuseum.ie/museum/wp-content/uploads/2014/07/TOM_CREAN_BOX_RESOURSES.pdf</a:t>
            </a:r>
            <a:r>
              <a:rPr lang="ga-IE" sz="2600" dirty="0" smtClean="0">
                <a:latin typeface="Tw Cen MT" panose="020B0602020104020603" pitchFamily="34" charset="0"/>
              </a:rPr>
              <a:t>  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634340" y="4234954"/>
            <a:ext cx="8923317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Leabhar do dhaoine óga:</a:t>
            </a:r>
          </a:p>
          <a:p>
            <a:r>
              <a:rPr lang="ga-IE" sz="2600" i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Tom </a:t>
            </a:r>
            <a:r>
              <a:rPr lang="ga-IE" sz="2600" i="1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Crean</a:t>
            </a:r>
            <a:r>
              <a:rPr lang="ga-IE" sz="2600" i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– Fear san Oighear: Eachtraí Éireannaigh San Antartach </a:t>
            </a:r>
            <a:r>
              <a:rPr lang="ga-IE" sz="26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le Michael </a:t>
            </a:r>
            <a:r>
              <a:rPr lang="ga-IE" sz="2600" dirty="0" err="1" smtClean="0">
                <a:solidFill>
                  <a:srgbClr val="002060"/>
                </a:solidFill>
                <a:latin typeface="Tw Cen MT" panose="020B0602020104020603" pitchFamily="34" charset="0"/>
              </a:rPr>
              <a:t>Smith</a:t>
            </a:r>
            <a:endParaRPr lang="ga-IE" sz="26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543627"/>
            <a:ext cx="107590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r>
              <a:rPr lang="en-US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Teaghlach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Crean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''The Warning.' An Oncoming Blizzard', c1911, (1913). Artist: G Murray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Levick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The Print Collector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English: Portrait of Tom Crean by Frank Hurley, 7 February 1915. The Picture Art Collection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SHACKLETON ANTARCTIC EXPEDITION 1914/15 Tom Crean with Husky puppies born aboard ship in January 1915. Photo by Frank Hurley. Pictorial Press Ltd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ROBERT FALCON SCOTT (1868-1912) back row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centre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in balaclava with members of the ill-fated British Antarctic expedition in 1912. Pictorial Press Ltd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The expedition ship Discovery in the Antarctic, alongside the Great Ice Barrier. FLHC 1C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sledging party. AA Images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Tom Crean, Scott's Antarctic Expedition, c1911. The History Collection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ROBERT FALCON SCOTT's ship the Terra Nova in the Antarctic ice December 1910. Photo Herbert Ponting. Pictorial Press Ltd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Photograph of Captain Robert Falcon Scott (1868-1912) a British Royal Navy officer and explorer of the Antarctic regions. World History Archive /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143" y="188640"/>
            <a:ext cx="107590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IE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(</a:t>
            </a:r>
            <a:r>
              <a:rPr lang="en-IE" sz="20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ar</a:t>
            </a:r>
            <a:r>
              <a:rPr lang="en-IE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lean)</a:t>
            </a:r>
            <a:r>
              <a:rPr lang="en-US" sz="20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1915 - Ernest Shackleton's ship 'Endurance' marooned in ice. Colin Waters /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Breaking up the ice around the HMS Endurance during the Shackleton Expedition.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Niday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Picture Library /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Launching the James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Caird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from the shore of Elephant Island, 24 April 1916. GL Archive /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South Georgia Island, UK, near Royal Bay. Don Paulson / </a:t>
            </a:r>
            <a:r>
              <a:rPr lang="en-US" sz="20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UNITED KINGDOM - CIRCA 2012: A stamp printed by UNITED KINGDOM shows Scott Expedition at South Pole. Royal Navy officer Robert Falcon Scott who led two Antarctic expeditions, circa 2012.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Sergey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Goryachev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 / Shutterstock.com</a:t>
            </a:r>
            <a:endParaRPr lang="en-US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ANNASCAUL, IRELAND - AUGUST 10: South Pole Inn on 10 August 2017 at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Annascaul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South Pole Inn was owned by Tom Crean, the famous Antarctic explorer. 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Attila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JANDI 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Shutterstock.com</a:t>
            </a:r>
            <a:endParaRPr lang="en-US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</a:t>
            </a:r>
            <a:r>
              <a:rPr lang="en-GB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9</a:t>
            </a:r>
            <a:endParaRPr lang="ga-IE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20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40507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873" y="2809256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7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448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TextBox 5"/>
          <p:cNvSpPr txBox="1"/>
          <p:nvPr/>
        </p:nvSpPr>
        <p:spPr>
          <a:xfrm>
            <a:off x="5949697" y="2764265"/>
            <a:ext cx="38208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Taiscéalaí ba ea Tom </a:t>
            </a:r>
            <a:r>
              <a:rPr lang="ga-IE" sz="2400" dirty="0" err="1" smtClean="0">
                <a:latin typeface="Tw Cen MT" panose="020B0602020104020603" pitchFamily="34" charset="0"/>
              </a:rPr>
              <a:t>Crean</a:t>
            </a:r>
            <a:r>
              <a:rPr lang="ga-IE" sz="2400" dirty="0" smtClean="0">
                <a:latin typeface="Tw Cen MT" panose="020B0602020104020603" pitchFamily="34" charset="0"/>
              </a:rPr>
              <a:t>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148" y="1405015"/>
            <a:ext cx="2992312" cy="391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020885" flipH="1">
            <a:off x="7286152" y="5115275"/>
            <a:ext cx="2976384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Arial" panose="020B0604020202020204" pitchFamily="34" charset="0"/>
                <a:cs typeface="Arial" panose="020B0604020202020204" pitchFamily="34" charset="0"/>
              </a:rPr>
              <a:t>Cad is taiscéalaí ann?</a:t>
            </a:r>
          </a:p>
        </p:txBody>
      </p:sp>
      <p:sp>
        <p:nvSpPr>
          <p:cNvPr id="9" name="TextBox 8"/>
          <p:cNvSpPr txBox="1"/>
          <p:nvPr/>
        </p:nvSpPr>
        <p:spPr>
          <a:xfrm rot="21020885" flipH="1">
            <a:off x="5995506" y="4653612"/>
            <a:ext cx="5557676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ga-I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é is taiscéalaí ann ná duine a thaistealaíonn chuig áiteanna nár thaistil mórán daoine chucu cheana agus a bhailíonn eolas maidir </a:t>
            </a:r>
            <a:r>
              <a:rPr lang="ga-IE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</a:t>
            </a:r>
          </a:p>
          <a:p>
            <a:r>
              <a:rPr lang="ga-IE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ga-I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háiteanna sin.</a:t>
            </a:r>
          </a:p>
        </p:txBody>
      </p:sp>
    </p:spTree>
    <p:extLst>
      <p:ext uri="{BB962C8B-B14F-4D97-AF65-F5344CB8AC3E}">
        <p14:creationId xmlns:p14="http://schemas.microsoft.com/office/powerpoint/2010/main" val="4030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448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" name="TextBox 9"/>
          <p:cNvSpPr txBox="1"/>
          <p:nvPr/>
        </p:nvSpPr>
        <p:spPr>
          <a:xfrm>
            <a:off x="801710" y="349349"/>
            <a:ext cx="10480429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>
                <a:latin typeface="Tw Cen MT" panose="020B0602020104020603" pitchFamily="34" charset="0"/>
              </a:rPr>
              <a:t>Faoi thús an 20ú haois ba bheag cearn den domhan nach raibh siúlta ag na taiscéalaithe. Bhí go leor le foghlaim fós acu, áfach, faoi cheantair na </a:t>
            </a:r>
            <a:r>
              <a:rPr lang="ga-IE" sz="2400" dirty="0" err="1">
                <a:latin typeface="Tw Cen MT" panose="020B0602020104020603" pitchFamily="34" charset="0"/>
              </a:rPr>
              <a:t>bPol</a:t>
            </a:r>
            <a:r>
              <a:rPr lang="ga-IE" sz="2400" dirty="0">
                <a:latin typeface="Tw Cen MT" panose="020B0602020104020603" pitchFamily="34" charset="0"/>
              </a:rPr>
              <a:t> –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</a:t>
            </a:r>
            <a:r>
              <a:rPr lang="ga-IE" sz="2400" dirty="0" err="1">
                <a:latin typeface="Tw Cen MT" panose="020B0602020104020603" pitchFamily="34" charset="0"/>
              </a:rPr>
              <a:t>tArtach</a:t>
            </a:r>
            <a:r>
              <a:rPr lang="ga-IE" sz="2400" dirty="0">
                <a:latin typeface="Tw Cen MT" panose="020B0602020104020603" pitchFamily="34" charset="0"/>
              </a:rPr>
              <a:t> agus an tAntartach. </a:t>
            </a:r>
            <a:r>
              <a:rPr lang="en-US" sz="2400" dirty="0" smtClean="0">
                <a:latin typeface="Tw Cen MT" panose="020B0602020104020603" pitchFamily="34" charset="0"/>
              </a:rPr>
              <a:t>Ba </a:t>
            </a:r>
            <a:r>
              <a:rPr lang="en-US" sz="2400" dirty="0" err="1" smtClean="0">
                <a:latin typeface="Tw Cen MT" panose="020B0602020104020603" pitchFamily="34" charset="0"/>
              </a:rPr>
              <a:t>ar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>
                <a:latin typeface="Tw Cen MT" panose="020B0602020104020603" pitchFamily="34" charset="0"/>
              </a:rPr>
              <a:t>na ceantair sin a thug siad a n-aghaidh,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mar </a:t>
            </a:r>
            <a:r>
              <a:rPr lang="ga-IE" sz="2400" dirty="0">
                <a:latin typeface="Tw Cen MT" panose="020B0602020104020603" pitchFamily="34" charset="0"/>
              </a:rPr>
              <a:t>sin. Ba mhór an dúshlán a bhí rompu i gceantair na </a:t>
            </a:r>
            <a:r>
              <a:rPr lang="ga-IE" sz="2400" dirty="0" err="1">
                <a:latin typeface="Tw Cen MT" panose="020B0602020104020603" pitchFamily="34" charset="0"/>
              </a:rPr>
              <a:t>bPol</a:t>
            </a:r>
            <a:r>
              <a:rPr lang="ga-IE" sz="2400" dirty="0">
                <a:latin typeface="Tw Cen MT" panose="020B0602020104020603" pitchFamily="34" charset="0"/>
              </a:rPr>
              <a:t> de bhrí gurbh iad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na </a:t>
            </a:r>
            <a:r>
              <a:rPr lang="ga-IE" sz="2400" dirty="0">
                <a:latin typeface="Tw Cen MT" panose="020B0602020104020603" pitchFamily="34" charset="0"/>
              </a:rPr>
              <a:t>críocha ab fhuaire ar domhan iad agus ba dheacra a thaisteal.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9954" y="2626704"/>
            <a:ext cx="394347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Chuaigh Tom </a:t>
            </a:r>
            <a:r>
              <a:rPr lang="ga-IE" sz="2400" dirty="0" err="1" smtClean="0">
                <a:latin typeface="Tw Cen MT" panose="020B0602020104020603" pitchFamily="34" charset="0"/>
              </a:rPr>
              <a:t>Crean</a:t>
            </a:r>
            <a:r>
              <a:rPr lang="ga-IE" sz="2400" dirty="0" smtClean="0">
                <a:latin typeface="Tw Cen MT" panose="020B0602020104020603" pitchFamily="34" charset="0"/>
              </a:rPr>
              <a:t> ar thrí thuras taiscéalaíochta go dtí an tAntartach.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832" y="2207624"/>
            <a:ext cx="6193033" cy="42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aighead dheas 3"/>
          <p:cNvSpPr/>
          <p:nvPr/>
        </p:nvSpPr>
        <p:spPr>
          <a:xfrm rot="12195185">
            <a:off x="6807999" y="4843882"/>
            <a:ext cx="675184" cy="27918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2" name="TextBox 10"/>
          <p:cNvSpPr txBox="1"/>
          <p:nvPr/>
        </p:nvSpPr>
        <p:spPr>
          <a:xfrm>
            <a:off x="7449953" y="4721941"/>
            <a:ext cx="419050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Seo Tom Crean agus é mar chuid d’fhoireann taiscéalaíochta san Antartach sa bhliain 1912. 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59448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Rectangle 3"/>
          <p:cNvSpPr/>
          <p:nvPr/>
        </p:nvSpPr>
        <p:spPr>
          <a:xfrm>
            <a:off x="1519658" y="1715561"/>
            <a:ext cx="7432675" cy="932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8752" y="1828017"/>
            <a:ext cx="7430655" cy="707886"/>
          </a:xfrm>
          <a:prstGeom prst="rect">
            <a:avLst/>
          </a:prstGeom>
          <a:noFill/>
          <a:ln w="9525">
            <a:solidFill>
              <a:srgbClr val="4C67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Rugadh Tom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gar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d’Abhainn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an Scáil ar leithinis an Daingin </a:t>
            </a:r>
            <a:b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gCo. Chiarraí sa bhliain 1877.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1554" y="2356076"/>
            <a:ext cx="1746236" cy="24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sca téacs 1"/>
          <p:cNvSpPr txBox="1"/>
          <p:nvPr/>
        </p:nvSpPr>
        <p:spPr>
          <a:xfrm>
            <a:off x="3933371" y="720000"/>
            <a:ext cx="4325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4400" b="1" dirty="0" smtClean="0">
                <a:latin typeface="Lucida Console" panose="020B0609040504020204" pitchFamily="49" charset="0"/>
                <a:cs typeface="Lucida Sans Unicode" panose="020B0602030504020204" pitchFamily="34" charset="0"/>
              </a:rPr>
              <a:t>Óige Tom</a:t>
            </a:r>
            <a:endParaRPr lang="ga-IE" sz="4400" b="1" dirty="0">
              <a:latin typeface="Lucida Console" panose="020B0609040504020204" pitchFamily="49" charset="0"/>
              <a:cs typeface="Lucida Sans Unicode" panose="020B0602030504020204" pitchFamily="34" charset="0"/>
            </a:endParaRPr>
          </a:p>
        </p:txBody>
      </p:sp>
      <p:sp>
        <p:nvSpPr>
          <p:cNvPr id="3" name="Bosca téacs 2"/>
          <p:cNvSpPr txBox="1"/>
          <p:nvPr/>
        </p:nvSpPr>
        <p:spPr>
          <a:xfrm>
            <a:off x="5094083" y="2721114"/>
            <a:ext cx="3715326" cy="707886"/>
          </a:xfrm>
          <a:prstGeom prst="rect">
            <a:avLst/>
          </a:prstGeom>
          <a:noFill/>
          <a:ln>
            <a:solidFill>
              <a:srgbClr val="4C67E8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Bhí cúigear deartháireacha agus ceathrar deirfiúracha aige.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8" name="Bosca téacs 17"/>
          <p:cNvSpPr txBox="1"/>
          <p:nvPr/>
        </p:nvSpPr>
        <p:spPr>
          <a:xfrm>
            <a:off x="1378754" y="2730258"/>
            <a:ext cx="3577294" cy="707886"/>
          </a:xfrm>
          <a:prstGeom prst="rect">
            <a:avLst/>
          </a:prstGeom>
          <a:noFill/>
          <a:ln>
            <a:solidFill>
              <a:srgbClr val="4C67E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ga-IE" altLang="en-US" sz="2000" dirty="0" smtClean="0">
                <a:latin typeface="Tw Cen MT" panose="020B0602020104020603" pitchFamily="34" charset="0"/>
              </a:rPr>
              <a:t>Bhí feirm bheag ag tuismitheoirí Tom.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378753" y="3666743"/>
            <a:ext cx="7430655" cy="1015663"/>
          </a:xfrm>
          <a:prstGeom prst="rect">
            <a:avLst/>
          </a:prstGeom>
          <a:noFill/>
          <a:ln w="9525">
            <a:solidFill>
              <a:srgbClr val="4C67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D’fhreastail Tom ar Scoil na Breac-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chluanach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gar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d’Abhainn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an Scáil. Ach bhí air an scoil a fhágáil nuair a bhí sé 12 bhliain d’aois chun dul ag obair ar an bhfeirm.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1378754" y="4875642"/>
            <a:ext cx="7430655" cy="707886"/>
          </a:xfrm>
          <a:prstGeom prst="rect">
            <a:avLst/>
          </a:prstGeom>
          <a:noFill/>
          <a:ln w="9525">
            <a:solidFill>
              <a:srgbClr val="4C67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1893</a:t>
            </a:r>
            <a:r>
              <a:rPr lang="ga-IE" alt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shocraigh Tom an baile a fhágáil agus dul isteach </a:t>
            </a:r>
            <a:b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chabhlach. Bhí sé 15 bliana d’aois.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32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8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9448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9" name="Content Placeholder 21"/>
          <p:cNvSpPr txBox="1">
            <a:spLocks/>
          </p:cNvSpPr>
          <p:nvPr/>
        </p:nvSpPr>
        <p:spPr>
          <a:xfrm>
            <a:off x="476278" y="1783003"/>
            <a:ext cx="5565648" cy="4617797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Sa bhliain 1901 bhí Tom 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Crean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sa Nua-Shéalainn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leis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an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gcabhlach nuair a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tháinig long eile chun na tíre, an </a:t>
            </a:r>
            <a:r>
              <a:rPr lang="ga-IE" altLang="en-US" sz="2000" i="1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Discovery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. Bhí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an taiscéalaí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Sasanach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Robert 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Scott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ar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an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mbealach go hAntartaice ar bord an </a:t>
            </a:r>
            <a:r>
              <a:rPr lang="ga-IE" altLang="en-US" sz="2000" i="1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Discovery</a:t>
            </a:r>
            <a:r>
              <a:rPr lang="ga-IE" altLang="en-US" sz="2000" i="1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. </a:t>
            </a:r>
            <a:endParaRPr lang="en-US" altLang="en-US" sz="2000" i="1" dirty="0" smtClean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ga-IE" altLang="en-US" sz="2000" i="1" dirty="0" smtClean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Bhí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ball d’fhoireann 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Scott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tar éis an </a:t>
            </a:r>
            <a:r>
              <a:rPr lang="ga-IE" altLang="en-US" sz="2000" i="1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Discovery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a fhágáil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agus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bhí fear á lorg ag 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Scott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chun teacht ina áit.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Dúirt Crean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go mbeadh suim aige dul ag taisteal le 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Scott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go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dtí an tAntartach agus glacadh leis mar bhall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d’fhoireann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an </a:t>
            </a:r>
            <a:r>
              <a:rPr lang="ga-IE" altLang="en-US" sz="2000" i="1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Discovery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.</a:t>
            </a:r>
            <a:endParaRPr lang="en-US" altLang="en-US" sz="2000" dirty="0" smtClean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ga-IE" altLang="en-US" sz="2000" dirty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Long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seoil ba ea an </a:t>
            </a:r>
            <a:r>
              <a:rPr lang="ga-IE" altLang="en-US" sz="2000" i="1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Discovery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ach bhí inneall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inti freisin</a:t>
            </a:r>
            <a:r>
              <a:rPr lang="en-US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a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rith ar ghual. Bhí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sí líonta le gual, le bia agus le beostoc.</a:t>
            </a:r>
            <a:endParaRPr lang="ga-IE" altLang="en-US" sz="2000" dirty="0" smtClean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783003"/>
            <a:ext cx="5325676" cy="37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0"/>
          <p:cNvSpPr txBox="1">
            <a:spLocks/>
          </p:cNvSpPr>
          <p:nvPr/>
        </p:nvSpPr>
        <p:spPr>
          <a:xfrm>
            <a:off x="1785257" y="420489"/>
            <a:ext cx="86359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ga-IE" altLang="en-US" b="1" dirty="0" smtClean="0">
                <a:latin typeface="Lucida Console" panose="020B0609040504020204" pitchFamily="49" charset="0"/>
              </a:rPr>
              <a:t>An Chéad Turas 1901–1904</a:t>
            </a:r>
          </a:p>
        </p:txBody>
      </p:sp>
    </p:spTree>
    <p:extLst>
      <p:ext uri="{BB962C8B-B14F-4D97-AF65-F5344CB8AC3E}">
        <p14:creationId xmlns:p14="http://schemas.microsoft.com/office/powerpoint/2010/main" val="3436699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7569" y="1544468"/>
            <a:ext cx="5964941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Nuair a shroich siad an tAntartach, thóg siad bothán adhmaid ar cheann tíre carraigeach ar Oileán Ross. </a:t>
            </a:r>
            <a:b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‘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Hut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Point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’ a thug siad air. Is ón gceann tíre sin a chuaigh grúpaí amach ag bailiú eolais faoin tír agus faoin dúlra.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5119" y="1544468"/>
            <a:ext cx="5072380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B’éigean dóibh trealamh agus bia a tharraingt </a:t>
            </a:r>
            <a:b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ón long thar an oighear i gcarranna sleamhnáin cosúil leis an gceann seo thíos. Bhí timpeall </a:t>
            </a:r>
            <a:r>
              <a:rPr lang="en-US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360 kg de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threalamh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ar gach sleamhnán. Chuaigh an obair seo dian ar na fir.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417569" y="3019265"/>
            <a:ext cx="59649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Reoigh an t-oighear timpeall ar an </a:t>
            </a:r>
            <a:r>
              <a:rPr lang="ga-IE" altLang="en-US" sz="20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Discovery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le linn gheimhreadh na bliana 1902. Níor éirigh le foireann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Scott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í a scaoileadh saor ón oighear arís go dtí 1904.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8682" r="5409" b="17774"/>
          <a:stretch/>
        </p:blipFill>
        <p:spPr bwMode="auto">
          <a:xfrm>
            <a:off x="6515702" y="3306842"/>
            <a:ext cx="5344065" cy="31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0"/>
          <p:cNvSpPr txBox="1">
            <a:spLocks/>
          </p:cNvSpPr>
          <p:nvPr/>
        </p:nvSpPr>
        <p:spPr>
          <a:xfrm>
            <a:off x="1785257" y="420489"/>
            <a:ext cx="8635999" cy="9937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ga-IE" altLang="en-US" b="1" dirty="0" smtClean="0">
                <a:latin typeface="Lucida Console" panose="020B0609040504020204" pitchFamily="49" charset="0"/>
              </a:rPr>
              <a:t>An Chéad Turas 1901–1904</a:t>
            </a:r>
          </a:p>
        </p:txBody>
      </p:sp>
    </p:spTree>
    <p:extLst>
      <p:ext uri="{BB962C8B-B14F-4D97-AF65-F5344CB8AC3E}">
        <p14:creationId xmlns:p14="http://schemas.microsoft.com/office/powerpoint/2010/main" val="164882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901" b="11176"/>
          <a:stretch/>
        </p:blipFill>
        <p:spPr bwMode="auto">
          <a:xfrm>
            <a:off x="0" y="0"/>
            <a:ext cx="12204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9444" y="327212"/>
            <a:ext cx="11564957" cy="6203576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908" y="1302115"/>
            <a:ext cx="3553185" cy="48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09238" y="2484000"/>
            <a:ext cx="6095998" cy="110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T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haistil foireann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Scott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níos gaire don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Phol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Theas (tuairim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760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km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uaidh) ná aon duine eile go dtí sin. Curiarracht nua ba ea é sin.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7897" y="5006317"/>
            <a:ext cx="5904000" cy="115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 smtClean="0"/>
          </a:p>
          <a:p>
            <a:pPr algn="ctr"/>
            <a:endParaRPr lang="ga-IE" dirty="0" smtClean="0"/>
          </a:p>
          <a:p>
            <a:pPr algn="ctr"/>
            <a:endParaRPr lang="ga-IE" dirty="0" smtClean="0"/>
          </a:p>
          <a:p>
            <a:pPr algn="ctr"/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Cliceáil ar an nasc thíos chun féachaint </a:t>
            </a:r>
            <a:b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 Chuid 1 d’fhíseán faoi Tom Crean:  </a:t>
            </a:r>
          </a:p>
          <a:p>
            <a:pPr algn="ctr"/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https://www.youtube.com/watch?v=lWSkrfKeMuU</a:t>
            </a:r>
            <a:r>
              <a:rPr lang="ga-I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ga-IE" dirty="0" smtClean="0"/>
          </a:p>
          <a:p>
            <a:pPr algn="ctr"/>
            <a:endParaRPr lang="ga-IE" dirty="0" smtClean="0"/>
          </a:p>
          <a:p>
            <a:pPr algn="ctr"/>
            <a:r>
              <a:rPr lang="ga-IE" dirty="0" smtClean="0"/>
              <a:t>  </a:t>
            </a:r>
            <a:endParaRPr lang="ga-IE" dirty="0"/>
          </a:p>
        </p:txBody>
      </p:sp>
      <p:sp>
        <p:nvSpPr>
          <p:cNvPr id="12" name="Rectangle 5"/>
          <p:cNvSpPr/>
          <p:nvPr/>
        </p:nvSpPr>
        <p:spPr>
          <a:xfrm>
            <a:off x="5309235" y="3636000"/>
            <a:ext cx="6318083" cy="107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Bronnadh Bonn na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bPol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(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The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Polar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Medal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 ar Tom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Crean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ar gach duine d’fhoireann an </a:t>
            </a:r>
            <a:r>
              <a:rPr lang="ga-IE" sz="2000" i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Discovery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as na héachtaí a rinne siad le linn an turais.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Dronuilleog 1"/>
          <p:cNvSpPr/>
          <p:nvPr/>
        </p:nvSpPr>
        <p:spPr>
          <a:xfrm>
            <a:off x="5309236" y="129600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Bhain Robert </a:t>
            </a:r>
            <a:r>
              <a:rPr lang="ga-IE" altLang="en-US" sz="20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Scott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clú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mór amach mar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thaiscéalaí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/>
            </a:r>
            <a:b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de bharr an turais seo agus 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tugadh ‘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Scott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of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the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0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Antarctic</a:t>
            </a:r>
            <a:r>
              <a:rPr lang="ga-IE" altLang="en-US" sz="20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’ </a:t>
            </a:r>
            <a:r>
              <a:rPr lang="ga-IE" altLang="en-US" sz="20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air as sin amach.</a:t>
            </a:r>
            <a:endParaRPr lang="ga-IE" altLang="en-US" sz="2000" dirty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itle 20"/>
          <p:cNvSpPr txBox="1">
            <a:spLocks/>
          </p:cNvSpPr>
          <p:nvPr/>
        </p:nvSpPr>
        <p:spPr>
          <a:xfrm>
            <a:off x="1785257" y="420489"/>
            <a:ext cx="8635999" cy="9937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ga-IE" altLang="en-US" b="1" dirty="0" smtClean="0">
                <a:latin typeface="Lucida Console" panose="020B0609040504020204" pitchFamily="49" charset="0"/>
              </a:rPr>
              <a:t>An Chéad Turas 1901–1904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908" y="6158317"/>
            <a:ext cx="3553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w Cen MT" panose="020B0602020104020603" pitchFamily="34" charset="0"/>
              </a:rPr>
              <a:t>Tom Crean</a:t>
            </a:r>
            <a:endParaRPr lang="ga-IE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67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833"/>
          <a:stretch/>
        </p:blipFill>
        <p:spPr bwMode="auto">
          <a:xfrm>
            <a:off x="-8825" y="0"/>
            <a:ext cx="1220082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1"/>
          <p:cNvSpPr>
            <a:spLocks/>
          </p:cNvSpPr>
          <p:nvPr/>
        </p:nvSpPr>
        <p:spPr bwMode="auto">
          <a:xfrm>
            <a:off x="-19048" y="5389650"/>
            <a:ext cx="12192000" cy="1368000"/>
          </a:xfrm>
          <a:prstGeom prst="roundRect">
            <a:avLst>
              <a:gd name="adj" fmla="val 2583"/>
            </a:avLst>
          </a:prstGeom>
          <a:solidFill>
            <a:srgbClr val="FFFFFF"/>
          </a:solidFill>
          <a:ln>
            <a:noFill/>
          </a:ln>
          <a:effectLst>
            <a:softEdge rad="127000"/>
          </a:effectLst>
          <a:extLst/>
        </p:spPr>
        <p:txBody>
          <a:bodyPr lIns="288000" tIns="144000" rIns="288000" bIns="144000"/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>
              <a:buNone/>
            </a:pP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Nuair a shroich siad Antartaice, roghnaigh </a:t>
            </a:r>
            <a:r>
              <a:rPr lang="ga-IE" altLang="en-US" sz="24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Scott</a:t>
            </a: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15 fhear</a:t>
            </a:r>
            <a:r>
              <a:rPr lang="en-US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chun </a:t>
            </a: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an turas a dhéanamh </a:t>
            </a:r>
            <a:b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in éineacht leis go dtí an Pol Theas. Bhí Tom </a:t>
            </a:r>
            <a:r>
              <a:rPr lang="ga-IE" altLang="en-US" sz="24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Crean</a:t>
            </a: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ar dhuine díobh. D’fhág an grúpa </a:t>
            </a:r>
            <a:b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an príomhchampa </a:t>
            </a:r>
            <a:r>
              <a:rPr lang="en-US" altLang="en-US" sz="24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Rinn </a:t>
            </a:r>
            <a:r>
              <a:rPr lang="ga-IE" altLang="en-US" sz="24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Evans</a:t>
            </a: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, Oileán Ross, ar an 24 Deireadh Fómhair sa bhliain 1911.</a:t>
            </a: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1599298" y="14514"/>
            <a:ext cx="86360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altLang="en-US" b="1" dirty="0" smtClean="0">
                <a:latin typeface="Lucida Console" panose="020B0609040504020204" pitchFamily="49" charset="0"/>
              </a:rPr>
              <a:t>An Dara Turas 1910–1913</a:t>
            </a:r>
          </a:p>
        </p:txBody>
      </p:sp>
      <p:sp>
        <p:nvSpPr>
          <p:cNvPr id="7" name="Content Placeholder 21"/>
          <p:cNvSpPr>
            <a:spLocks/>
          </p:cNvSpPr>
          <p:nvPr/>
        </p:nvSpPr>
        <p:spPr bwMode="auto">
          <a:xfrm>
            <a:off x="0" y="5288050"/>
            <a:ext cx="12192000" cy="1368000"/>
          </a:xfrm>
          <a:prstGeom prst="roundRect">
            <a:avLst>
              <a:gd name="adj" fmla="val 2583"/>
            </a:avLst>
          </a:prstGeom>
          <a:solidFill>
            <a:srgbClr val="FFFFFF"/>
          </a:solidFill>
          <a:ln>
            <a:noFill/>
          </a:ln>
          <a:effectLst>
            <a:softEdge rad="127000"/>
          </a:effectLst>
          <a:extLst/>
        </p:spPr>
        <p:txBody>
          <a:bodyPr lIns="288000" tIns="144000" rIns="288000" bIns="144000"/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>
              <a:buNone/>
            </a:pP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D’eagraigh Robert </a:t>
            </a:r>
            <a:r>
              <a:rPr lang="ga-IE" altLang="en-US" sz="24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Scott</a:t>
            </a: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turas eile go hAntartaice ar an long </a:t>
            </a:r>
            <a:r>
              <a:rPr lang="ga-IE" altLang="en-US" sz="2400" i="1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Terra</a:t>
            </a:r>
            <a:r>
              <a:rPr lang="ga-IE" altLang="en-US" sz="2400" i="1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Nova </a:t>
            </a: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sa bhliain 1910. </a:t>
            </a:r>
            <a:b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Ba é an aidhm a bhí aige an uair seo ná an Pol Theas a bhaint amach sula mbainfeadh </a:t>
            </a:r>
            <a:b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</a:br>
            <a:r>
              <a:rPr lang="ga-IE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aon duine eile amach é. </a:t>
            </a:r>
          </a:p>
        </p:txBody>
      </p:sp>
    </p:spTree>
    <p:extLst>
      <p:ext uri="{BB962C8B-B14F-4D97-AF65-F5344CB8AC3E}">
        <p14:creationId xmlns:p14="http://schemas.microsoft.com/office/powerpoint/2010/main" val="117996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Saincheapadh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D96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9575</TotalTime>
  <Words>1342</Words>
  <Application>Microsoft Office PowerPoint</Application>
  <PresentationFormat>Custom</PresentationFormat>
  <Paragraphs>151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394</cp:revision>
  <dcterms:created xsi:type="dcterms:W3CDTF">2017-11-26T13:50:04Z</dcterms:created>
  <dcterms:modified xsi:type="dcterms:W3CDTF">2019-11-27T10:17:21Z</dcterms:modified>
</cp:coreProperties>
</file>