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7" r:id="rId3"/>
    <p:sldId id="268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1" r:id="rId12"/>
    <p:sldId id="272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8" autoAdjust="0"/>
    <p:restoredTop sz="94660"/>
  </p:normalViewPr>
  <p:slideViewPr>
    <p:cSldViewPr snapToGrid="0">
      <p:cViewPr>
        <p:scale>
          <a:sx n="75" d="100"/>
          <a:sy n="75" d="100"/>
        </p:scale>
        <p:origin x="-1890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CA47-5EB4-475D-AD67-65C027A338A5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6A53-75BA-4E70-B9FA-40B90F30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1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3709BB-145B-42DC-87C7-71EB541BC3D5}" type="slidenum">
              <a:rPr lang="en-IE" sz="1200">
                <a:latin typeface="+mn-lt"/>
              </a:rPr>
              <a:pPr algn="r">
                <a:defRPr/>
              </a:pPr>
              <a:t>11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4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55DFE-66BA-443A-8882-A9A4643E043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  <p:extLst>
      <p:ext uri="{BB962C8B-B14F-4D97-AF65-F5344CB8AC3E}">
        <p14:creationId xmlns:p14="http://schemas.microsoft.com/office/powerpoint/2010/main" val="3418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5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2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7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1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566D-00D5-49F1-8B2A-9CA575A9E98B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FFDA-DE9F-44C6-9EF0-7BFA9E9C5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en/kids/digestive-system.html" TargetMode="External"/><Relationship Id="rId2" Type="http://schemas.openxmlformats.org/officeDocument/2006/relationships/hyperlink" Target="http://www.cogg.ie/wp-content/uploads/eureka-3-9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rsL-lCZY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0" y="-21949"/>
            <a:ext cx="12223260" cy="6879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473" y="96982"/>
            <a:ext cx="4038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5400" dirty="0" smtClean="0">
                <a:solidFill>
                  <a:schemeClr val="bg1"/>
                </a:solidFill>
                <a:latin typeface="AR DELANEY" panose="02000000000000000000" pitchFamily="2" charset="0"/>
              </a:rPr>
              <a:t>An Córas Díleá</a:t>
            </a:r>
            <a:endParaRPr lang="ga-IE" sz="5400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459"/>
            <a:ext cx="3745716" cy="585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7400" y="2871579"/>
            <a:ext cx="649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Fágann an </a:t>
            </a:r>
            <a:r>
              <a:rPr lang="ga-IE" sz="2800" dirty="0" err="1" smtClean="0">
                <a:latin typeface="Tw Cen MT" panose="020B0602020104020603" pitchFamily="34" charset="0"/>
              </a:rPr>
              <a:t>faecas</a:t>
            </a:r>
            <a:r>
              <a:rPr lang="ga-IE" sz="2800" dirty="0" smtClean="0">
                <a:latin typeface="Tw Cen MT" panose="020B0602020104020603" pitchFamily="34" charset="0"/>
              </a:rPr>
              <a:t> an cholainn tríd an anas.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2484000" y="5724000"/>
            <a:ext cx="2158675" cy="303204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814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An </a:t>
            </a:r>
            <a:r>
              <a:rPr lang="ga-IE" sz="2000" dirty="0" smtClean="0"/>
              <a:t>t-anas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41793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43" y="1040509"/>
            <a:ext cx="4271736" cy="5694257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7978" y="1947450"/>
            <a:ext cx="37768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An t-éasafagas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3094855" y="1486367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1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509" y="164011"/>
            <a:ext cx="8879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An féidir leat codanna an chórais díleá a ainmniú?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97978" y="3268831"/>
            <a:ext cx="32904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w Cen MT" panose="020B0602020104020603" pitchFamily="34" charset="0"/>
              </a:defRPr>
            </a:lvl1pPr>
            <a:lvl2pPr lvl="1">
              <a:defRPr sz="2200">
                <a:latin typeface="Tw Cen MT" panose="020B0602020104020603" pitchFamily="34" charset="0"/>
              </a:defRPr>
            </a:lvl2pPr>
          </a:lstStyle>
          <a:p>
            <a:pPr marL="457200" indent="-457200">
              <a:buFont typeface="+mj-lt"/>
              <a:buAutoNum type="arabicPeriod" startAt="4"/>
            </a:pPr>
            <a:r>
              <a:rPr lang="ga-IE" sz="2600" dirty="0" smtClean="0"/>
              <a:t>An stéig mhór</a:t>
            </a:r>
            <a:endParaRPr lang="ga-IE" sz="26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97978" y="3729001"/>
            <a:ext cx="32174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w Cen MT" panose="020B0602020104020603" pitchFamily="34" charset="0"/>
              </a:defRPr>
            </a:lvl1pPr>
            <a:lvl2pPr lvl="1">
              <a:defRPr sz="2200">
                <a:latin typeface="Tw Cen MT" panose="020B0602020104020603" pitchFamily="34" charset="0"/>
              </a:defRPr>
            </a:lvl2pPr>
          </a:lstStyle>
          <a:p>
            <a:pPr marL="457200" indent="-457200">
              <a:buFont typeface="+mj-lt"/>
              <a:buAutoNum type="arabicPeriod" startAt="5"/>
            </a:pPr>
            <a:r>
              <a:rPr lang="ga-IE" sz="2600" dirty="0" smtClean="0"/>
              <a:t>An reicteam</a:t>
            </a:r>
            <a:endParaRPr lang="ga-IE" sz="26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7978" y="2847141"/>
            <a:ext cx="37768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w Cen MT" panose="020B0602020104020603" pitchFamily="34" charset="0"/>
              </a:defRPr>
            </a:lvl1pPr>
            <a:lvl2pPr lvl="1">
              <a:defRPr sz="2200">
                <a:latin typeface="Tw Cen MT" panose="020B0602020104020603" pitchFamily="34" charset="0"/>
              </a:defRPr>
            </a:lvl2pPr>
          </a:lstStyle>
          <a:p>
            <a:pPr marL="457200" indent="-457200">
              <a:buFont typeface="+mj-lt"/>
              <a:buAutoNum type="arabicPeriod" startAt="3"/>
            </a:pPr>
            <a:r>
              <a:rPr lang="ga-IE" sz="2600" dirty="0" smtClean="0"/>
              <a:t>An stéig bheag</a:t>
            </a:r>
            <a:endParaRPr lang="ga-IE" sz="26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97978" y="2399918"/>
            <a:ext cx="4154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2pPr lvl="1">
              <a:defRPr sz="2200">
                <a:latin typeface="Tw Cen MT" panose="020B0602020104020603" pitchFamily="34" charset="0"/>
              </a:defRPr>
            </a:lvl2pPr>
          </a:lstStyle>
          <a:p>
            <a:pPr marL="457200" indent="-457200">
              <a:buFont typeface="+mj-lt"/>
              <a:buAutoNum type="arabicPeriod" startAt="2"/>
            </a:pPr>
            <a:r>
              <a:rPr lang="ga-IE" sz="2600" dirty="0" smtClean="0">
                <a:latin typeface="Tw Cen MT" panose="020B0602020104020603" pitchFamily="34" charset="0"/>
              </a:rPr>
              <a:t>An goile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3" name="Left Arrow 22"/>
          <p:cNvSpPr>
            <a:spLocks noChangeArrowheads="1"/>
          </p:cNvSpPr>
          <p:nvPr/>
        </p:nvSpPr>
        <p:spPr bwMode="auto">
          <a:xfrm>
            <a:off x="4643616" y="2817380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2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25" name="Left Arrow 24"/>
          <p:cNvSpPr>
            <a:spLocks noChangeArrowheads="1"/>
          </p:cNvSpPr>
          <p:nvPr/>
        </p:nvSpPr>
        <p:spPr bwMode="auto">
          <a:xfrm>
            <a:off x="4411316" y="4050104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3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21404908">
            <a:off x="2279548" y="4323443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4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28" name="Left Arrow 27"/>
          <p:cNvSpPr>
            <a:spLocks noChangeArrowheads="1"/>
          </p:cNvSpPr>
          <p:nvPr/>
        </p:nvSpPr>
        <p:spPr bwMode="auto">
          <a:xfrm>
            <a:off x="3959157" y="5485006"/>
            <a:ext cx="684000" cy="36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5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21404908">
            <a:off x="3104515" y="6012000"/>
            <a:ext cx="684000" cy="360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lt1"/>
                </a:solidFill>
              </a:rPr>
              <a:t>6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97979" y="4189171"/>
            <a:ext cx="3217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w Cen MT" panose="020B0602020104020603" pitchFamily="34" charset="0"/>
              </a:defRPr>
            </a:lvl1pPr>
            <a:lvl2pPr lvl="1">
              <a:defRPr sz="2200">
                <a:latin typeface="Tw Cen MT" panose="020B0602020104020603" pitchFamily="34" charset="0"/>
              </a:defRPr>
            </a:lvl2pPr>
          </a:lstStyle>
          <a:p>
            <a:pPr marL="457200" indent="-457200">
              <a:buFont typeface="+mj-lt"/>
              <a:buAutoNum type="arabicPeriod" startAt="6"/>
            </a:pPr>
            <a:r>
              <a:rPr lang="ga-IE" sz="2600" dirty="0" smtClean="0"/>
              <a:t>An t</a:t>
            </a:r>
            <a:r>
              <a:rPr lang="en-IE" sz="2600" dirty="0" smtClean="0"/>
              <a:t>-</a:t>
            </a:r>
            <a:r>
              <a:rPr lang="ga-IE" sz="2600" dirty="0" smtClean="0"/>
              <a:t>anas</a:t>
            </a:r>
            <a:endParaRPr lang="ga-IE" sz="2600" dirty="0"/>
          </a:p>
        </p:txBody>
      </p:sp>
    </p:spTree>
    <p:extLst>
      <p:ext uri="{BB962C8B-B14F-4D97-AF65-F5344CB8AC3E}">
        <p14:creationId xmlns:p14="http://schemas.microsoft.com/office/powerpoint/2010/main" val="31318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18" grpId="0"/>
      <p:bldP spid="11" grpId="0"/>
      <p:bldP spid="16" grpId="0"/>
      <p:bldP spid="17" grpId="0"/>
      <p:bldP spid="19" grpId="0"/>
      <p:bldP spid="23" grpId="0" animBg="1"/>
      <p:bldP spid="25" grpId="0" animBg="1"/>
      <p:bldP spid="26" grpId="0" animBg="1"/>
      <p:bldP spid="28" grpId="0" animBg="1"/>
      <p:bldP spid="29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309340" y="1388919"/>
            <a:ext cx="176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505814" y="1769919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90177"/>
              </p:ext>
            </p:extLst>
          </p:nvPr>
        </p:nvGraphicFramePr>
        <p:xfrm>
          <a:off x="1130670" y="906319"/>
          <a:ext cx="10058400" cy="5503384"/>
        </p:xfrm>
        <a:graphic>
          <a:graphicData uri="http://schemas.openxmlformats.org/drawingml/2006/table">
            <a:tbl>
              <a:tblPr/>
              <a:tblGrid>
                <a:gridCol w="7081284"/>
                <a:gridCol w="1190846"/>
                <a:gridCol w="1786270"/>
              </a:tblGrid>
              <a:tr h="53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Feadán cúng thart ar 5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m ar fad is ea an t-éasafagas.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b="0" noProof="0" dirty="0" smtClean="0">
                          <a:latin typeface="Tw Cen MT" panose="020B0602020104020603" pitchFamily="34" charset="0"/>
                        </a:rPr>
                        <a:t>Tosaíonn an díleá i</a:t>
                      </a:r>
                      <a:r>
                        <a:rPr lang="ga-IE" sz="2400" b="0" baseline="0" noProof="0" dirty="0" smtClean="0">
                          <a:latin typeface="Tw Cen MT" panose="020B0602020104020603" pitchFamily="34" charset="0"/>
                        </a:rPr>
                        <a:t> do</a:t>
                      </a:r>
                      <a:r>
                        <a:rPr lang="ga-IE" sz="2400" b="0" noProof="0" dirty="0" smtClean="0">
                          <a:latin typeface="Tw Cen MT" panose="020B0602020104020603" pitchFamily="34" charset="0"/>
                        </a:rPr>
                        <a:t> bhéal.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an stéig bheag thart ar 2 m</a:t>
                      </a:r>
                      <a:r>
                        <a:rPr kumimoji="0" lang="en-GB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ar fad.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Iompraíonn an t-éasafagas an bia go dtí an goile.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Níl an stéig mhór chomh fada leis an stéig bheag.</a:t>
                      </a: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Iompraíonn an fhuil cothaithigh go dtí gach ball </a:t>
                      </a:r>
                      <a:r>
                        <a:rPr lang="en-IE" sz="2400" dirty="0" smtClean="0"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IE" sz="240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den cholainn.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b="0" noProof="0" dirty="0" smtClean="0">
                          <a:latin typeface="Tw Cen MT" panose="020B0602020104020603" pitchFamily="34" charset="0"/>
                        </a:rPr>
                        <a:t>Bíonn seile sa stéig mhór.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Fágann an </a:t>
                      </a:r>
                      <a:r>
                        <a:rPr lang="ga-IE" sz="2400" dirty="0" err="1" smtClean="0">
                          <a:latin typeface="Tw Cen MT" panose="020B0602020104020603" pitchFamily="34" charset="0"/>
                        </a:rPr>
                        <a:t>faecas</a:t>
                      </a:r>
                      <a:r>
                        <a:rPr lang="ga-IE" sz="2400" dirty="0" smtClean="0">
                          <a:latin typeface="Tw Cen MT" panose="020B0602020104020603" pitchFamily="34" charset="0"/>
                        </a:rPr>
                        <a:t> an cholainn tríd an anas.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9414" y="15366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9414" y="26886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14" y="21126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14" y="38766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14" y="32646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9414" y="529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14" y="460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14" y="59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3" name="Title 13"/>
          <p:cNvSpPr>
            <a:spLocks/>
          </p:cNvSpPr>
          <p:nvPr/>
        </p:nvSpPr>
        <p:spPr bwMode="auto">
          <a:xfrm>
            <a:off x="3198757" y="265967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32059724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47149" y="868290"/>
            <a:ext cx="84248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Tuilleadh eolais </a:t>
            </a:r>
            <a:r>
              <a:rPr lang="en-IE" sz="3200" dirty="0">
                <a:latin typeface="Tw Cen MT" panose="020B0602020104020603" pitchFamily="34" charset="0"/>
              </a:rPr>
              <a:t>le </a:t>
            </a:r>
            <a:r>
              <a:rPr lang="ga-IE" sz="3200" dirty="0">
                <a:latin typeface="Tw Cen MT" panose="020B0602020104020603" pitchFamily="34" charset="0"/>
              </a:rPr>
              <a:t>fáil ar na suíomhanna seo</a:t>
            </a:r>
            <a:r>
              <a:rPr lang="en-IE" sz="3200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2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www.cogg.ie/wp-content/uploads/eureka-3-9.pdf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</a:p>
          <a:p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kidshealth.org/en/kids/digestive-system.html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7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7" y="671513"/>
            <a:ext cx="1104209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2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Beidh na foilsitheoirí lántoilteanach socruithe cuí a dhéanamh leis.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na Gaeilge, 7 Cearnóg Mhuirfean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694" y="229006"/>
            <a:ext cx="5732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a tharlaíonn don bhia ar fad </a:t>
            </a:r>
            <a:b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ithimid?</a:t>
            </a:r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693" y="1412119"/>
            <a:ext cx="5564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Briseann do cholainn anuas an bia agus baineann sí an mhaitheas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as. </a:t>
            </a:r>
            <a:r>
              <a:rPr lang="ga-IE" sz="28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Díleá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 thugtar air sin.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36693" y="3972195"/>
            <a:ext cx="40658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thíos chun físeán faoin gcóras díleá </a:t>
            </a:r>
            <a:r>
              <a:rPr lang="en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fheiceáil: 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3"/>
              </a:rPr>
              <a:t>https://www.youtube.com/watch?v=VwrsL-lCZYo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5518" y="2234083"/>
            <a:ext cx="5279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an córas díleá mar a bheadh feadán fada idir an béal agus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t-anas. Is ann a bhristear anuas an bia ar fad a itheann tú.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3307" r="7189" b="336"/>
          <a:stretch/>
        </p:blipFill>
        <p:spPr>
          <a:xfrm>
            <a:off x="540000" y="252000"/>
            <a:ext cx="4212000" cy="6300000"/>
          </a:xfrm>
          <a:prstGeom prst="rect">
            <a:avLst/>
          </a:prstGeom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821635" y="999952"/>
            <a:ext cx="1115168" cy="432000"/>
          </a:xfrm>
          <a:prstGeom prst="righ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IE" dirty="0" smtClean="0">
                <a:solidFill>
                  <a:schemeClr val="lt1"/>
                </a:solidFill>
              </a:rPr>
              <a:t>An </a:t>
            </a:r>
            <a:r>
              <a:rPr lang="en-IE" dirty="0" err="1" smtClean="0">
                <a:solidFill>
                  <a:schemeClr val="lt1"/>
                </a:solidFill>
              </a:rPr>
              <a:t>béal</a:t>
            </a:r>
            <a:endParaRPr lang="en-IE" dirty="0">
              <a:solidFill>
                <a:schemeClr val="lt1"/>
              </a:solidFill>
            </a:endParaRP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2819469" y="5782276"/>
            <a:ext cx="1209191" cy="540000"/>
          </a:xfrm>
          <a:prstGeom prst="leftArrow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IE" dirty="0" smtClean="0">
                <a:solidFill>
                  <a:schemeClr val="lt1"/>
                </a:solidFill>
              </a:rPr>
              <a:t>An t-</a:t>
            </a:r>
            <a:r>
              <a:rPr lang="en-IE" dirty="0" err="1" smtClean="0">
                <a:solidFill>
                  <a:schemeClr val="lt1"/>
                </a:solidFill>
              </a:rPr>
              <a:t>anas</a:t>
            </a:r>
            <a:endParaRPr lang="en-IE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446"/>
          <a:stretch/>
        </p:blipFill>
        <p:spPr>
          <a:xfrm>
            <a:off x="1035148" y="972000"/>
            <a:ext cx="4818638" cy="47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8244" y="1358093"/>
            <a:ext cx="4917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Tosaíonn an díleá i do bhéal. Nuair a dhéanann tú bia a chogaint bristear anuas é chun go mbeidh na píosaí bia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sách beag le slogadh.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8243" y="4022611"/>
            <a:ext cx="491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Cabhraíonn an tseile i do bhéal chun an bia a bhriseadh anuas.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" y="467683"/>
            <a:ext cx="3745716" cy="585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6062" y="2232753"/>
            <a:ext cx="5500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Téann an bia ón mbéal isteach san éasafagas. Feadán cúng thart ar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25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err="1" smtClean="0">
                <a:latin typeface="Tw Cen MT" panose="020B0602020104020603" pitchFamily="34" charset="0"/>
              </a:rPr>
              <a:t>cm</a:t>
            </a:r>
            <a:r>
              <a:rPr lang="ga-IE" sz="2800" dirty="0" smtClean="0">
                <a:latin typeface="Tw Cen MT" panose="020B0602020104020603" pitchFamily="34" charset="0"/>
              </a:rPr>
              <a:t> ar fad is ea an t-éasafagas.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6" name="Left Arrow Callout 65"/>
          <p:cNvSpPr/>
          <p:nvPr/>
        </p:nvSpPr>
        <p:spPr>
          <a:xfrm>
            <a:off x="2419644" y="2232753"/>
            <a:ext cx="2996418" cy="383837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/>
              <a:t>An t-éasafagas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31066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459"/>
            <a:ext cx="3745716" cy="585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5222" y="3314055"/>
            <a:ext cx="601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Tosaíonn na matáin sa ghoile ag fáscadh agus ag brú. Measctar an bia leis na súlaigh dhíleácha sa ghoile agus bristear an bia anuas ar an tslí sin.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2908997" y="3615395"/>
            <a:ext cx="1814732" cy="323558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/>
              <a:t>An goile</a:t>
            </a:r>
            <a:endParaRPr lang="ga-I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040196" y="1460212"/>
            <a:ext cx="5840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Iompraíonn an t-éasafagas an bia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go dtí an goile. Fanann an bia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sa ghoile ar feadh 3–4 uair an chloig.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5465" y="1455694"/>
            <a:ext cx="5879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Bogann an bia ón ngoile isteach sa stéig bheag. Feadán fada thart 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6 m ar fad is ea an stéig bheag.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459"/>
            <a:ext cx="3745716" cy="5852681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2635639" y="4599754"/>
            <a:ext cx="2644726" cy="295421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814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/>
              <a:t>An stéig bheag</a:t>
            </a:r>
            <a:endParaRPr lang="ga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46299" y="3104375"/>
            <a:ext cx="5878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Súitear cothaithigh as an mbia sa stéig bheag. Téann na cothaithigh amach trí bhallaí na stéige agus isteach san fhuil.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Iompraíonn an fhuil na cothaithigh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go dtí gach ball den cholainn.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459"/>
            <a:ext cx="3745716" cy="585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7386" y="771066"/>
            <a:ext cx="6114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Bogann an chuid</a:t>
            </a:r>
            <a:r>
              <a:rPr lang="en-GB" sz="2800" dirty="0" smtClean="0">
                <a:latin typeface="Tw Cen MT" panose="020B0602020104020603" pitchFamily="34" charset="0"/>
              </a:rPr>
              <a:t> sin</a:t>
            </a:r>
            <a:r>
              <a:rPr lang="ga-IE" sz="2800" dirty="0" smtClean="0">
                <a:latin typeface="Tw Cen MT" panose="020B0602020104020603" pitchFamily="34" charset="0"/>
              </a:rPr>
              <a:t> den bhia nach bhfuil díleáite isteach sa stéig mhór. Níl an stéig mhór chomh fada leis an stéig bheag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ach tá sí i bhfad níos leithne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ná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en-IE" sz="2800" dirty="0" smtClean="0">
                <a:latin typeface="Tw Cen MT" panose="020B0602020104020603" pitchFamily="34" charset="0"/>
              </a:rPr>
              <a:t>í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2981877" y="4844416"/>
            <a:ext cx="2406078" cy="295421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814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/>
              <a:t>An stéig mhór</a:t>
            </a:r>
            <a:endParaRPr lang="ga-I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456716" y="2834027"/>
            <a:ext cx="5618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Tw Cen MT" panose="020B0602020104020603" pitchFamily="34" charset="0"/>
              </a:defRPr>
            </a:lvl1pPr>
          </a:lstStyle>
          <a:p>
            <a:r>
              <a:rPr lang="ga-IE" sz="2800" dirty="0" smtClean="0"/>
              <a:t>Baintear an t-uisce as an mbia 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ga-IE" sz="2800" dirty="0" smtClean="0"/>
              <a:t>sa stéig mhór agus cuirtear ar ais 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ga-IE" sz="2800" dirty="0" smtClean="0"/>
              <a:t>san fhuil é. </a:t>
            </a:r>
            <a:endParaRPr lang="ga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57386" y="4447339"/>
            <a:ext cx="5618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Tw Cen MT" panose="020B0602020104020603" pitchFamily="34" charset="0"/>
              </a:defRPr>
            </a:lvl1pPr>
          </a:lstStyle>
          <a:p>
            <a:r>
              <a:rPr lang="ga-IE" sz="2800" b="1" dirty="0" err="1" smtClean="0">
                <a:solidFill>
                  <a:srgbClr val="FF0000"/>
                </a:solidFill>
              </a:rPr>
              <a:t>Faecas</a:t>
            </a:r>
            <a:r>
              <a:rPr lang="ga-IE" sz="2800" dirty="0" smtClean="0">
                <a:solidFill>
                  <a:srgbClr val="FF0000"/>
                </a:solidFill>
              </a:rPr>
              <a:t> </a:t>
            </a:r>
            <a:r>
              <a:rPr lang="ga-IE" sz="2800" dirty="0" smtClean="0"/>
              <a:t>a thugtar ar an gcuid</a:t>
            </a:r>
            <a:r>
              <a:rPr lang="en-GB" sz="2800" dirty="0" smtClean="0"/>
              <a:t> sin</a:t>
            </a:r>
            <a:r>
              <a:rPr lang="ga-IE" sz="2800" dirty="0" smtClean="0"/>
              <a:t> den bhia a bhíonn fágtha tar éis dó dul tríd an stéig mhór.</a:t>
            </a:r>
            <a:endParaRPr lang="ga-IE" sz="2800" dirty="0"/>
          </a:p>
        </p:txBody>
      </p:sp>
    </p:spTree>
    <p:extLst>
      <p:ext uri="{BB962C8B-B14F-4D97-AF65-F5344CB8AC3E}">
        <p14:creationId xmlns:p14="http://schemas.microsoft.com/office/powerpoint/2010/main" val="25270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468459"/>
            <a:ext cx="3745716" cy="5852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1201" y="2912474"/>
            <a:ext cx="625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Bogann an </a:t>
            </a:r>
            <a:r>
              <a:rPr lang="ga-IE" sz="2800" dirty="0" err="1" smtClean="0">
                <a:latin typeface="Tw Cen MT" panose="020B0602020104020603" pitchFamily="34" charset="0"/>
              </a:rPr>
              <a:t>faecas</a:t>
            </a:r>
            <a:r>
              <a:rPr lang="ga-IE" sz="2800" dirty="0" smtClean="0">
                <a:latin typeface="Tw Cen MT" panose="020B0602020104020603" pitchFamily="34" charset="0"/>
              </a:rPr>
              <a:t> go dtí an reicteam.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2495175" y="5477711"/>
            <a:ext cx="2644726" cy="295421"/>
          </a:xfrm>
          <a:prstGeom prst="leftArrowCallout">
            <a:avLst>
              <a:gd name="adj1" fmla="val 33695"/>
              <a:gd name="adj2" fmla="val 33696"/>
              <a:gd name="adj3" fmla="val 72826"/>
              <a:gd name="adj4" fmla="val 814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An </a:t>
            </a:r>
            <a:r>
              <a:rPr lang="ga-IE" sz="2000" dirty="0" smtClean="0"/>
              <a:t>reicteam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3029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6587F"/>
      </a:hlink>
      <a:folHlink>
        <a:srgbClr val="D7B5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493</Words>
  <Application>Microsoft Office PowerPoint</Application>
  <PresentationFormat>Custom</PresentationFormat>
  <Paragraphs>69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151</cp:revision>
  <dcterms:created xsi:type="dcterms:W3CDTF">2016-07-04T07:00:16Z</dcterms:created>
  <dcterms:modified xsi:type="dcterms:W3CDTF">2017-09-04T07:53:10Z</dcterms:modified>
</cp:coreProperties>
</file>