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04" r:id="rId2"/>
    <p:sldId id="273" r:id="rId3"/>
    <p:sldId id="276" r:id="rId4"/>
    <p:sldId id="277" r:id="rId5"/>
    <p:sldId id="290" r:id="rId6"/>
    <p:sldId id="278" r:id="rId7"/>
    <p:sldId id="295" r:id="rId8"/>
    <p:sldId id="279" r:id="rId9"/>
    <p:sldId id="311" r:id="rId10"/>
    <p:sldId id="296" r:id="rId11"/>
    <p:sldId id="288" r:id="rId12"/>
    <p:sldId id="297" r:id="rId13"/>
    <p:sldId id="312" r:id="rId14"/>
    <p:sldId id="299" r:id="rId15"/>
    <p:sldId id="300" r:id="rId16"/>
    <p:sldId id="301" r:id="rId17"/>
    <p:sldId id="302" r:id="rId18"/>
    <p:sldId id="303" r:id="rId19"/>
    <p:sldId id="306" r:id="rId20"/>
    <p:sldId id="308" r:id="rId21"/>
    <p:sldId id="307" r:id="rId22"/>
    <p:sldId id="309" r:id="rId23"/>
    <p:sldId id="310" r:id="rId2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24" autoAdjust="0"/>
  </p:normalViewPr>
  <p:slideViewPr>
    <p:cSldViewPr>
      <p:cViewPr varScale="1">
        <p:scale>
          <a:sx n="71" d="100"/>
          <a:sy n="71" d="100"/>
        </p:scale>
        <p:origin x="-126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EA95D4-B070-4D56-8B2F-FFF275315716}" type="datetimeFigureOut">
              <a:rPr lang="ga-IE"/>
              <a:pPr>
                <a:defRPr/>
              </a:pPr>
              <a:t>25/08/2015</a:t>
            </a:fld>
            <a:endParaRPr lang="ga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EA0A38-7BAD-455E-9E0E-643370AAC97D}" type="slidenum">
              <a:rPr lang="ga-IE"/>
              <a:pPr>
                <a:defRPr/>
              </a:pPr>
              <a:t>‹#›</a:t>
            </a:fld>
            <a:endParaRPr lang="ga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EAE76B-461F-45C0-902D-8EABAEA2EB26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E2D1B1-8A41-4529-B50A-3D752E47445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72AC4A-4BBF-43BA-806A-534C4524806A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CC1D06-165B-4ECB-B97C-601E9928F5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54B8FB-B805-46FE-825D-5BDF87E0D15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507C88-E65C-47D5-B615-9B72E2EF78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AD1B70-AC8B-444A-8C72-10E0CA331E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4819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40C73DA-B941-4451-A847-224789ABDC42}" type="slidenum">
              <a:rPr lang="en-IE" sz="1200">
                <a:latin typeface="Calibri" pitchFamily="34" charset="0"/>
              </a:rPr>
              <a:pPr algn="r"/>
              <a:t>14</a:t>
            </a:fld>
            <a:endParaRPr lang="en-IE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47893D-DF7C-4D0C-A147-5CAD1D6A1E1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F55DFE-66BA-443A-8882-A9A4643E043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ga-I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65A95-6FA5-480A-A931-D08F60E99147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BD332-FBC5-4C3F-A5D3-061E59C4713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EEB06-E370-48C5-B6FE-A0542F42356F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1BEB0-9DC3-42C5-9D00-84CAD74B8AF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08825-5EB0-4D59-B1FC-5FCEF5B34F1A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1D851-8B77-4982-B2F1-D6F773C1B52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266F6-871B-4EDA-B43E-907752937ECB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E412C-E0A2-4AE3-8641-E41B404BC50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436B1-4D06-4C1E-9219-4BB0CEEE87C2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CB688-2CD6-419C-86E4-5AEF94DE7BE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49C1F-879D-471D-AB66-9716B1C4FE70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314BD-4D02-4249-9843-2C230948919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E0564-DEC3-478D-9F73-8C0841FE1E81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9B72F-FFC4-4E29-B4CC-3AAA6DEF9DD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EF6CF-912F-4D62-84A6-259EEA7F30C2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44BFC-9DC0-48BA-80DD-21078D5E241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E7A1C-0F29-4975-B745-FD947627E35D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466B5-7130-4C23-AB1C-9B8A4AD6D50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15686-66EC-47CD-BF2E-93B773E97A9F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859B9-BDA0-4FAD-ADE4-DAF912AED0B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3E71F-08E4-4420-8C94-E9B5937E2B16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A0198-418C-4B66-B0C0-4F28D668418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4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A3A341-CED7-4012-BB0A-58F4EDFCE4AA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C28561-0BD6-4431-A3D0-0F8F12630F6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wego.org/ocsd-web/quiz/mquiz.asp?filename=MniGhallanteileafon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gg.ie/wp-content/uploads/eureka-5-8.pdf" TargetMode="External"/><Relationship Id="rId2" Type="http://schemas.openxmlformats.org/officeDocument/2006/relationships/hyperlink" Target="http://mrnussbaum.com/inventors/alexander_graham_bell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bc.co.uk/schoolradio/subjects/history/victorians/inventions/telephone" TargetMode="External"/><Relationship Id="rId5" Type="http://schemas.openxmlformats.org/officeDocument/2006/relationships/hyperlink" Target="http://www.cogg.ie/wp-content/uploads/eureka-7-16.pdf" TargetMode="External"/><Relationship Id="rId4" Type="http://schemas.openxmlformats.org/officeDocument/2006/relationships/hyperlink" Target="http://www.cogg.ie/wp-content/uploads/eureka-4-23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J8YcQETyTw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92075"/>
            <a:ext cx="9290050" cy="669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03575" y="5589588"/>
            <a:ext cx="5978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7200">
                <a:latin typeface="Elephant" pitchFamily="18" charset="0"/>
                <a:cs typeface="Lucida Sans Unicode" pitchFamily="34" charset="0"/>
              </a:rPr>
              <a:t>An Teileafón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Line 4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grpSp>
        <p:nvGrpSpPr>
          <p:cNvPr id="28674" name="Group 45"/>
          <p:cNvGrpSpPr>
            <a:grpSpLocks/>
          </p:cNvGrpSpPr>
          <p:nvPr/>
        </p:nvGrpSpPr>
        <p:grpSpPr bwMode="auto">
          <a:xfrm>
            <a:off x="7910513" y="2349500"/>
            <a:ext cx="1171575" cy="1392238"/>
            <a:chOff x="4937" y="1546"/>
            <a:chExt cx="603" cy="799"/>
          </a:xfrm>
        </p:grpSpPr>
        <p:sp>
          <p:nvSpPr>
            <p:cNvPr id="28723" name="Text Box 35"/>
            <p:cNvSpPr txBox="1">
              <a:spLocks noChangeArrowheads="1"/>
            </p:cNvSpPr>
            <p:nvPr/>
          </p:nvSpPr>
          <p:spPr bwMode="auto">
            <a:xfrm>
              <a:off x="4937" y="1985"/>
              <a:ext cx="603" cy="360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  <a:ea typeface="Andalus"/>
                  <a:cs typeface="Andalus"/>
                </a:rPr>
                <a:t>An lá atá inniu ann. </a:t>
              </a:r>
            </a:p>
          </p:txBody>
        </p:sp>
        <p:sp>
          <p:nvSpPr>
            <p:cNvPr id="28724" name="Line 38"/>
            <p:cNvSpPr>
              <a:spLocks noChangeShapeType="1"/>
            </p:cNvSpPr>
            <p:nvPr/>
          </p:nvSpPr>
          <p:spPr bwMode="auto">
            <a:xfrm flipV="1">
              <a:off x="5540" y="1546"/>
              <a:ext cx="0" cy="59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grpSp>
        <p:nvGrpSpPr>
          <p:cNvPr id="28675" name="Group 53"/>
          <p:cNvGrpSpPr>
            <a:grpSpLocks/>
          </p:cNvGrpSpPr>
          <p:nvPr/>
        </p:nvGrpSpPr>
        <p:grpSpPr bwMode="auto">
          <a:xfrm>
            <a:off x="2052638" y="2333625"/>
            <a:ext cx="3240087" cy="1112838"/>
            <a:chOff x="2763" y="1381"/>
            <a:chExt cx="1557" cy="643"/>
          </a:xfrm>
        </p:grpSpPr>
        <p:sp>
          <p:nvSpPr>
            <p:cNvPr id="28721" name="Text Box 50"/>
            <p:cNvSpPr txBox="1">
              <a:spLocks noChangeArrowheads="1"/>
            </p:cNvSpPr>
            <p:nvPr/>
          </p:nvSpPr>
          <p:spPr bwMode="auto">
            <a:xfrm>
              <a:off x="2763" y="1799"/>
              <a:ext cx="1557" cy="225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IE">
                  <a:latin typeface="Comic Sans MS" pitchFamily="66" charset="0"/>
                </a:rPr>
                <a:t>An </a:t>
              </a:r>
              <a:r>
                <a:rPr lang="ga-IE">
                  <a:latin typeface="Comic Sans MS" pitchFamily="66" charset="0"/>
                </a:rPr>
                <a:t>chéad teileafón</a:t>
              </a:r>
              <a:r>
                <a:rPr lang="en-GB">
                  <a:latin typeface="Comic Sans MS" pitchFamily="66" charset="0"/>
                </a:rPr>
                <a:t> (1876).</a:t>
              </a:r>
              <a:endParaRPr lang="ga-IE">
                <a:latin typeface="Comic Sans MS" pitchFamily="66" charset="0"/>
              </a:endParaRPr>
            </a:p>
          </p:txBody>
        </p:sp>
        <p:sp>
          <p:nvSpPr>
            <p:cNvPr id="28722" name="Line 51"/>
            <p:cNvSpPr>
              <a:spLocks noChangeShapeType="1"/>
            </p:cNvSpPr>
            <p:nvPr/>
          </p:nvSpPr>
          <p:spPr bwMode="auto">
            <a:xfrm flipV="1">
              <a:off x="2804" y="1381"/>
              <a:ext cx="0" cy="416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28676" name="TextBox 52"/>
          <p:cNvSpPr txBox="1">
            <a:spLocks noChangeArrowheads="1"/>
          </p:cNvSpPr>
          <p:nvPr/>
        </p:nvSpPr>
        <p:spPr bwMode="auto">
          <a:xfrm>
            <a:off x="3171825" y="115888"/>
            <a:ext cx="2120900" cy="82391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4800">
                <a:latin typeface="Berlin Sans FB Demi" pitchFamily="34" charset="0"/>
              </a:rPr>
              <a:t>Amlíne</a:t>
            </a:r>
          </a:p>
        </p:txBody>
      </p:sp>
      <p:grpSp>
        <p:nvGrpSpPr>
          <p:cNvPr id="28677" name="Group 53"/>
          <p:cNvGrpSpPr>
            <a:grpSpLocks/>
          </p:cNvGrpSpPr>
          <p:nvPr/>
        </p:nvGrpSpPr>
        <p:grpSpPr bwMode="auto">
          <a:xfrm>
            <a:off x="134938" y="2368550"/>
            <a:ext cx="1728787" cy="1390650"/>
            <a:chOff x="2471" y="1401"/>
            <a:chExt cx="769" cy="804"/>
          </a:xfrm>
        </p:grpSpPr>
        <p:sp>
          <p:nvSpPr>
            <p:cNvPr id="28719" name="Text Box 50"/>
            <p:cNvSpPr txBox="1">
              <a:spLocks noChangeArrowheads="1"/>
            </p:cNvSpPr>
            <p:nvPr/>
          </p:nvSpPr>
          <p:spPr bwMode="auto">
            <a:xfrm>
              <a:off x="2471" y="1822"/>
              <a:ext cx="769" cy="383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IE">
                  <a:latin typeface="Comic Sans MS" pitchFamily="66" charset="0"/>
                </a:rPr>
                <a:t>An </a:t>
              </a:r>
              <a:r>
                <a:rPr lang="ga-IE">
                  <a:latin typeface="Comic Sans MS" pitchFamily="66" charset="0"/>
                </a:rPr>
                <a:t>teileagraf</a:t>
              </a:r>
              <a:r>
                <a:rPr lang="en-GB">
                  <a:latin typeface="Comic Sans MS" pitchFamily="66" charset="0"/>
                </a:rPr>
                <a:t> (1844)</a:t>
              </a:r>
              <a:r>
                <a:rPr lang="en-IE">
                  <a:latin typeface="Comic Sans MS" pitchFamily="66" charset="0"/>
                </a:rPr>
                <a:t>.</a:t>
              </a:r>
              <a:endParaRPr lang="ga-IE">
                <a:latin typeface="Comic Sans MS" pitchFamily="66" charset="0"/>
              </a:endParaRPr>
            </a:p>
          </p:txBody>
        </p:sp>
        <p:sp>
          <p:nvSpPr>
            <p:cNvPr id="28720" name="Line 51"/>
            <p:cNvSpPr>
              <a:spLocks noChangeShapeType="1"/>
            </p:cNvSpPr>
            <p:nvPr/>
          </p:nvSpPr>
          <p:spPr bwMode="auto">
            <a:xfrm flipV="1">
              <a:off x="2651" y="1401"/>
              <a:ext cx="0" cy="431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919538"/>
            <a:ext cx="2008187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989263" y="4075113"/>
            <a:ext cx="5651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Bhí an córas teileagraif ar an bhfód</a:t>
            </a:r>
            <a:r>
              <a:rPr lang="en-GB" sz="2400">
                <a:latin typeface="Comic Sans MS" pitchFamily="66" charset="0"/>
              </a:rPr>
              <a:t> le </a:t>
            </a:r>
            <a:r>
              <a:rPr lang="ga-IE" sz="2400">
                <a:latin typeface="Comic Sans MS" pitchFamily="66" charset="0"/>
              </a:rPr>
              <a:t>32 bliain nuair a ceapadh an teileafón. </a:t>
            </a:r>
            <a:br>
              <a:rPr lang="ga-IE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Céim mhór eile chun cinn i gcúrsaí cumarsáide ba ea an teileafón. Den chéad uair riamh bhí daoine in ann labhairt le daoine a bhí i bhfad uathu. </a:t>
            </a:r>
          </a:p>
        </p:txBody>
      </p:sp>
      <p:sp>
        <p:nvSpPr>
          <p:cNvPr id="58" name="TextBox 57"/>
          <p:cNvSpPr txBox="1"/>
          <p:nvPr/>
        </p:nvSpPr>
        <p:spPr>
          <a:xfrm rot="21020885" flipH="1">
            <a:off x="4570455" y="826858"/>
            <a:ext cx="4612068" cy="46166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Cé a cheap an chéad teileafón?</a:t>
            </a:r>
          </a:p>
        </p:txBody>
      </p:sp>
      <p:sp>
        <p:nvSpPr>
          <p:cNvPr id="28683" name="Text Box 18"/>
          <p:cNvSpPr txBox="1">
            <a:spLocks noChangeArrowheads="1"/>
          </p:cNvSpPr>
          <p:nvPr/>
        </p:nvSpPr>
        <p:spPr bwMode="auto">
          <a:xfrm rot="-4145389">
            <a:off x="8125619" y="1840706"/>
            <a:ext cx="739775" cy="3667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2000</a:t>
            </a:r>
            <a:endParaRPr lang="en-US">
              <a:latin typeface="Calibri" pitchFamily="34" charset="0"/>
            </a:endParaRPr>
          </a:p>
        </p:txBody>
      </p:sp>
      <p:sp>
        <p:nvSpPr>
          <p:cNvPr id="28684" name="Line 5"/>
          <p:cNvSpPr>
            <a:spLocks noChangeShapeType="1"/>
          </p:cNvSpPr>
          <p:nvPr/>
        </p:nvSpPr>
        <p:spPr bwMode="auto">
          <a:xfrm>
            <a:off x="18367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685" name="Line 6"/>
          <p:cNvSpPr>
            <a:spLocks noChangeShapeType="1"/>
          </p:cNvSpPr>
          <p:nvPr/>
        </p:nvSpPr>
        <p:spPr bwMode="auto">
          <a:xfrm>
            <a:off x="23399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686" name="Line 7"/>
          <p:cNvSpPr>
            <a:spLocks noChangeShapeType="1"/>
          </p:cNvSpPr>
          <p:nvPr/>
        </p:nvSpPr>
        <p:spPr bwMode="auto">
          <a:xfrm>
            <a:off x="28432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687" name="Line 8"/>
          <p:cNvSpPr>
            <a:spLocks noChangeShapeType="1"/>
          </p:cNvSpPr>
          <p:nvPr/>
        </p:nvSpPr>
        <p:spPr bwMode="auto">
          <a:xfrm>
            <a:off x="33480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688" name="Line 9"/>
          <p:cNvSpPr>
            <a:spLocks noChangeShapeType="1"/>
          </p:cNvSpPr>
          <p:nvPr/>
        </p:nvSpPr>
        <p:spPr bwMode="auto">
          <a:xfrm>
            <a:off x="48593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689" name="Line 10"/>
          <p:cNvSpPr>
            <a:spLocks noChangeShapeType="1"/>
          </p:cNvSpPr>
          <p:nvPr/>
        </p:nvSpPr>
        <p:spPr bwMode="auto">
          <a:xfrm>
            <a:off x="38512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690" name="Line 11"/>
          <p:cNvSpPr>
            <a:spLocks noChangeShapeType="1"/>
          </p:cNvSpPr>
          <p:nvPr/>
        </p:nvSpPr>
        <p:spPr bwMode="auto">
          <a:xfrm>
            <a:off x="43561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691" name="Line 12"/>
          <p:cNvSpPr>
            <a:spLocks noChangeShapeType="1"/>
          </p:cNvSpPr>
          <p:nvPr/>
        </p:nvSpPr>
        <p:spPr bwMode="auto">
          <a:xfrm>
            <a:off x="536416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692" name="Line 13"/>
          <p:cNvSpPr>
            <a:spLocks noChangeShapeType="1"/>
          </p:cNvSpPr>
          <p:nvPr/>
        </p:nvSpPr>
        <p:spPr bwMode="auto">
          <a:xfrm>
            <a:off x="58674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693" name="Line 14"/>
          <p:cNvSpPr>
            <a:spLocks noChangeShapeType="1"/>
          </p:cNvSpPr>
          <p:nvPr/>
        </p:nvSpPr>
        <p:spPr bwMode="auto">
          <a:xfrm>
            <a:off x="73802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694" name="Line 15"/>
          <p:cNvSpPr>
            <a:spLocks noChangeShapeType="1"/>
          </p:cNvSpPr>
          <p:nvPr/>
        </p:nvSpPr>
        <p:spPr bwMode="auto">
          <a:xfrm>
            <a:off x="63722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695" name="Line 16"/>
          <p:cNvSpPr>
            <a:spLocks noChangeShapeType="1"/>
          </p:cNvSpPr>
          <p:nvPr/>
        </p:nvSpPr>
        <p:spPr bwMode="auto">
          <a:xfrm>
            <a:off x="687546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696" name="Line 17"/>
          <p:cNvSpPr>
            <a:spLocks noChangeShapeType="1"/>
          </p:cNvSpPr>
          <p:nvPr/>
        </p:nvSpPr>
        <p:spPr bwMode="auto">
          <a:xfrm>
            <a:off x="78835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697" name="Text Box 19"/>
          <p:cNvSpPr txBox="1">
            <a:spLocks noChangeArrowheads="1"/>
          </p:cNvSpPr>
          <p:nvPr/>
        </p:nvSpPr>
        <p:spPr bwMode="auto">
          <a:xfrm rot="-4145389">
            <a:off x="7128669" y="188674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1980</a:t>
            </a:r>
            <a:endParaRPr lang="en-US">
              <a:latin typeface="Calibri" pitchFamily="34" charset="0"/>
            </a:endParaRPr>
          </a:p>
        </p:txBody>
      </p:sp>
      <p:sp>
        <p:nvSpPr>
          <p:cNvPr id="28698" name="Text Box 20"/>
          <p:cNvSpPr txBox="1">
            <a:spLocks noChangeArrowheads="1"/>
          </p:cNvSpPr>
          <p:nvPr/>
        </p:nvSpPr>
        <p:spPr bwMode="auto">
          <a:xfrm rot="-4145389">
            <a:off x="6623844" y="188674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1970</a:t>
            </a:r>
            <a:endParaRPr lang="en-US">
              <a:latin typeface="Calibri" pitchFamily="34" charset="0"/>
            </a:endParaRPr>
          </a:p>
        </p:txBody>
      </p:sp>
      <p:sp>
        <p:nvSpPr>
          <p:cNvPr id="28699" name="Text Box 21"/>
          <p:cNvSpPr txBox="1">
            <a:spLocks noChangeArrowheads="1"/>
          </p:cNvSpPr>
          <p:nvPr/>
        </p:nvSpPr>
        <p:spPr bwMode="auto">
          <a:xfrm rot="-4145389">
            <a:off x="1584325" y="1885950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1870</a:t>
            </a:r>
            <a:endParaRPr lang="en-US">
              <a:latin typeface="Calibri" pitchFamily="34" charset="0"/>
            </a:endParaRPr>
          </a:p>
        </p:txBody>
      </p:sp>
      <p:sp>
        <p:nvSpPr>
          <p:cNvPr id="28700" name="Text Box 22"/>
          <p:cNvSpPr txBox="1">
            <a:spLocks noChangeArrowheads="1"/>
          </p:cNvSpPr>
          <p:nvPr/>
        </p:nvSpPr>
        <p:spPr bwMode="auto">
          <a:xfrm rot="-4145389">
            <a:off x="5615782" y="188674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1950</a:t>
            </a:r>
            <a:endParaRPr lang="en-US">
              <a:latin typeface="Calibri" pitchFamily="34" charset="0"/>
            </a:endParaRPr>
          </a:p>
        </p:txBody>
      </p:sp>
      <p:sp>
        <p:nvSpPr>
          <p:cNvPr id="28701" name="Text Box 23"/>
          <p:cNvSpPr txBox="1">
            <a:spLocks noChangeArrowheads="1"/>
          </p:cNvSpPr>
          <p:nvPr/>
        </p:nvSpPr>
        <p:spPr bwMode="auto">
          <a:xfrm rot="-4145389">
            <a:off x="5112544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1940</a:t>
            </a:r>
            <a:endParaRPr lang="en-US">
              <a:latin typeface="Calibri" pitchFamily="34" charset="0"/>
            </a:endParaRPr>
          </a:p>
        </p:txBody>
      </p:sp>
      <p:sp>
        <p:nvSpPr>
          <p:cNvPr id="28702" name="Text Box 24"/>
          <p:cNvSpPr txBox="1">
            <a:spLocks noChangeArrowheads="1"/>
          </p:cNvSpPr>
          <p:nvPr/>
        </p:nvSpPr>
        <p:spPr bwMode="auto">
          <a:xfrm rot="-4145389">
            <a:off x="4607719" y="188674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1930</a:t>
            </a:r>
            <a:endParaRPr lang="en-US">
              <a:latin typeface="Calibri" pitchFamily="34" charset="0"/>
            </a:endParaRPr>
          </a:p>
        </p:txBody>
      </p:sp>
      <p:sp>
        <p:nvSpPr>
          <p:cNvPr id="28703" name="Text Box 25"/>
          <p:cNvSpPr txBox="1">
            <a:spLocks noChangeArrowheads="1"/>
          </p:cNvSpPr>
          <p:nvPr/>
        </p:nvSpPr>
        <p:spPr bwMode="auto">
          <a:xfrm rot="-4145389">
            <a:off x="3095625" y="1885950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1900</a:t>
            </a:r>
            <a:endParaRPr lang="en-US">
              <a:latin typeface="Calibri" pitchFamily="34" charset="0"/>
            </a:endParaRPr>
          </a:p>
        </p:txBody>
      </p:sp>
      <p:sp>
        <p:nvSpPr>
          <p:cNvPr id="28704" name="Text Box 26"/>
          <p:cNvSpPr txBox="1">
            <a:spLocks noChangeArrowheads="1"/>
          </p:cNvSpPr>
          <p:nvPr/>
        </p:nvSpPr>
        <p:spPr bwMode="auto">
          <a:xfrm rot="-4145389">
            <a:off x="2591594" y="188674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1890</a:t>
            </a:r>
            <a:endParaRPr lang="en-US">
              <a:latin typeface="Calibri" pitchFamily="34" charset="0"/>
            </a:endParaRPr>
          </a:p>
        </p:txBody>
      </p:sp>
      <p:sp>
        <p:nvSpPr>
          <p:cNvPr id="28705" name="Text Box 29"/>
          <p:cNvSpPr txBox="1">
            <a:spLocks noChangeArrowheads="1"/>
          </p:cNvSpPr>
          <p:nvPr/>
        </p:nvSpPr>
        <p:spPr bwMode="auto">
          <a:xfrm rot="-4145389">
            <a:off x="575469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1850</a:t>
            </a:r>
            <a:endParaRPr lang="en-US">
              <a:latin typeface="Calibri" pitchFamily="34" charset="0"/>
            </a:endParaRPr>
          </a:p>
        </p:txBody>
      </p:sp>
      <p:sp>
        <p:nvSpPr>
          <p:cNvPr id="28706" name="Text Box 18"/>
          <p:cNvSpPr txBox="1">
            <a:spLocks noChangeArrowheads="1"/>
          </p:cNvSpPr>
          <p:nvPr/>
        </p:nvSpPr>
        <p:spPr bwMode="auto">
          <a:xfrm rot="-4145389">
            <a:off x="76319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1990</a:t>
            </a:r>
            <a:endParaRPr lang="en-US">
              <a:latin typeface="Calibri" pitchFamily="34" charset="0"/>
            </a:endParaRPr>
          </a:p>
        </p:txBody>
      </p:sp>
      <p:sp>
        <p:nvSpPr>
          <p:cNvPr id="28707" name="Text Box 27"/>
          <p:cNvSpPr txBox="1">
            <a:spLocks noChangeArrowheads="1"/>
          </p:cNvSpPr>
          <p:nvPr/>
        </p:nvSpPr>
        <p:spPr bwMode="auto">
          <a:xfrm rot="-4145389">
            <a:off x="1080294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1860</a:t>
            </a:r>
            <a:endParaRPr lang="en-US">
              <a:latin typeface="Calibri" pitchFamily="34" charset="0"/>
            </a:endParaRPr>
          </a:p>
        </p:txBody>
      </p:sp>
      <p:sp>
        <p:nvSpPr>
          <p:cNvPr id="28708" name="Line 5"/>
          <p:cNvSpPr>
            <a:spLocks noChangeShapeType="1"/>
          </p:cNvSpPr>
          <p:nvPr/>
        </p:nvSpPr>
        <p:spPr bwMode="auto">
          <a:xfrm>
            <a:off x="13319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709" name="Text Box 29"/>
          <p:cNvSpPr txBox="1">
            <a:spLocks noChangeArrowheads="1"/>
          </p:cNvSpPr>
          <p:nvPr/>
        </p:nvSpPr>
        <p:spPr bwMode="auto">
          <a:xfrm rot="-4145389">
            <a:off x="722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1840</a:t>
            </a:r>
            <a:endParaRPr lang="en-US">
              <a:latin typeface="Calibri" pitchFamily="34" charset="0"/>
            </a:endParaRPr>
          </a:p>
        </p:txBody>
      </p:sp>
      <p:sp>
        <p:nvSpPr>
          <p:cNvPr id="28710" name="Line 5"/>
          <p:cNvSpPr>
            <a:spLocks noChangeShapeType="1"/>
          </p:cNvSpPr>
          <p:nvPr/>
        </p:nvSpPr>
        <p:spPr bwMode="auto">
          <a:xfrm>
            <a:off x="828675" y="2332038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711" name="Line 5"/>
          <p:cNvSpPr>
            <a:spLocks noChangeShapeType="1"/>
          </p:cNvSpPr>
          <p:nvPr/>
        </p:nvSpPr>
        <p:spPr bwMode="auto">
          <a:xfrm>
            <a:off x="3238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712" name="Text Box 20"/>
          <p:cNvSpPr txBox="1">
            <a:spLocks noChangeArrowheads="1"/>
          </p:cNvSpPr>
          <p:nvPr/>
        </p:nvSpPr>
        <p:spPr bwMode="auto">
          <a:xfrm rot="-4145389">
            <a:off x="6120607" y="188674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1960</a:t>
            </a:r>
            <a:endParaRPr lang="en-US">
              <a:latin typeface="Calibri" pitchFamily="34" charset="0"/>
            </a:endParaRPr>
          </a:p>
        </p:txBody>
      </p:sp>
      <p:sp>
        <p:nvSpPr>
          <p:cNvPr id="28713" name="Text Box 20"/>
          <p:cNvSpPr txBox="1">
            <a:spLocks noChangeArrowheads="1"/>
          </p:cNvSpPr>
          <p:nvPr/>
        </p:nvSpPr>
        <p:spPr bwMode="auto">
          <a:xfrm rot="-4145389">
            <a:off x="410448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1920</a:t>
            </a:r>
            <a:endParaRPr lang="en-US">
              <a:latin typeface="Calibri" pitchFamily="34" charset="0"/>
            </a:endParaRPr>
          </a:p>
        </p:txBody>
      </p:sp>
      <p:sp>
        <p:nvSpPr>
          <p:cNvPr id="28714" name="Text Box 20"/>
          <p:cNvSpPr txBox="1">
            <a:spLocks noChangeArrowheads="1"/>
          </p:cNvSpPr>
          <p:nvPr/>
        </p:nvSpPr>
        <p:spPr bwMode="auto">
          <a:xfrm rot="-4145389">
            <a:off x="2088357" y="188674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1880</a:t>
            </a:r>
            <a:endParaRPr lang="en-US">
              <a:latin typeface="Calibri" pitchFamily="34" charset="0"/>
            </a:endParaRPr>
          </a:p>
        </p:txBody>
      </p:sp>
      <p:sp>
        <p:nvSpPr>
          <p:cNvPr id="28715" name="Line 17"/>
          <p:cNvSpPr>
            <a:spLocks noChangeShapeType="1"/>
          </p:cNvSpPr>
          <p:nvPr/>
        </p:nvSpPr>
        <p:spPr bwMode="auto">
          <a:xfrm>
            <a:off x="8388350" y="2339975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716" name="Text Box 25"/>
          <p:cNvSpPr txBox="1">
            <a:spLocks noChangeArrowheads="1"/>
          </p:cNvSpPr>
          <p:nvPr/>
        </p:nvSpPr>
        <p:spPr bwMode="auto">
          <a:xfrm rot="-4145389">
            <a:off x="3599657" y="188674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1910</a:t>
            </a:r>
            <a:endParaRPr lang="en-US">
              <a:latin typeface="Calibri" pitchFamily="34" charset="0"/>
            </a:endParaRPr>
          </a:p>
        </p:txBody>
      </p:sp>
      <p:sp>
        <p:nvSpPr>
          <p:cNvPr id="28717" name="Line 17"/>
          <p:cNvSpPr>
            <a:spLocks noChangeShapeType="1"/>
          </p:cNvSpPr>
          <p:nvPr/>
        </p:nvSpPr>
        <p:spPr bwMode="auto">
          <a:xfrm>
            <a:off x="8891588" y="2339975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718" name="Text Box 18"/>
          <p:cNvSpPr txBox="1">
            <a:spLocks noChangeArrowheads="1"/>
          </p:cNvSpPr>
          <p:nvPr/>
        </p:nvSpPr>
        <p:spPr bwMode="auto">
          <a:xfrm rot="-4145389">
            <a:off x="8614569" y="187880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2010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9750" y="3287713"/>
            <a:ext cx="8304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Comic Sans MS" pitchFamily="66" charset="0"/>
              </a:rPr>
              <a:t>Is </a:t>
            </a:r>
            <a:r>
              <a:rPr lang="ga-IE" sz="2400">
                <a:latin typeface="Comic Sans MS" pitchFamily="66" charset="0"/>
              </a:rPr>
              <a:t>é Alexander Graham Bell a cheap an chéad teileafón.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3933825"/>
            <a:ext cx="80645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Rugadh Bell in Albain sa bhliain 1847 agus bhog sé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go Meiriceá Thuaidh in 1870. Theastaigh ó Bell gléas cumarsáide a cheapadh a bheadh níos fearr ná an teileagraf. Theastaigh uaidh go mbeadh daoine ábalta gléas leictreach a úsáid chun labhairt le daoine a bhí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i bhfad uathu. Leis an teileagraf ní fhéadfaí ach teachtaireachtaí i </a:t>
            </a:r>
            <a:r>
              <a:rPr lang="en-GB" sz="2400">
                <a:latin typeface="Comic Sans MS" pitchFamily="66" charset="0"/>
              </a:rPr>
              <a:t>gcód Morse </a:t>
            </a:r>
            <a:r>
              <a:rPr lang="ga-IE" sz="2400">
                <a:latin typeface="Comic Sans MS" pitchFamily="66" charset="0"/>
              </a:rPr>
              <a:t>a sheoladh.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5525" y="476250"/>
            <a:ext cx="45529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51275" y="1557338"/>
            <a:ext cx="482441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Comic Sans MS" pitchFamily="66" charset="0"/>
              </a:rPr>
              <a:t>Ar </a:t>
            </a:r>
            <a:r>
              <a:rPr lang="ga-IE" sz="2400">
                <a:latin typeface="Comic Sans MS" pitchFamily="66" charset="0"/>
              </a:rPr>
              <a:t>an 10 Márta 1876 d’éirigh le Alexander Graham Bell an chéad chomhrá teileafóin a bheith aige lena chúntóir Thomas Watson a bhí i seomra taobh leis.</a:t>
            </a:r>
          </a:p>
          <a:p>
            <a:r>
              <a:rPr lang="en-GB" sz="2400">
                <a:latin typeface="Comic Sans MS" pitchFamily="66" charset="0"/>
              </a:rPr>
              <a:t>	</a:t>
            </a:r>
            <a:r>
              <a:rPr lang="ga-IE" sz="2400">
                <a:latin typeface="Comic Sans MS" pitchFamily="66" charset="0"/>
              </a:rPr>
              <a:t>‘Watson,’ a dúirt Bell ar an teileafón, ‘tar anseo.’</a:t>
            </a:r>
          </a:p>
          <a:p>
            <a:r>
              <a:rPr lang="ga-IE" sz="2400">
                <a:latin typeface="Comic Sans MS" pitchFamily="66" charset="0"/>
              </a:rPr>
              <a:t>	Agus chuala Watson é!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96975"/>
            <a:ext cx="3311525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666750"/>
            <a:ext cx="525780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1042988" y="5459413"/>
            <a:ext cx="7345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Seo grianghraf den chéad teileafón a rinne Bell.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4860032" y="4749280"/>
            <a:ext cx="2297873" cy="20574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1835696" y="1532595"/>
            <a:ext cx="2164811" cy="206437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 bwMode="auto">
          <a:xfrm>
            <a:off x="5580112" y="1098693"/>
            <a:ext cx="2068085" cy="206808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932363" y="3644900"/>
            <a:ext cx="652462" cy="3698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/>
              <a:t>1980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7175" y="3644900"/>
            <a:ext cx="652463" cy="3698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/>
              <a:t>1970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7175" y="3141663"/>
            <a:ext cx="652463" cy="36988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/>
              <a:t>1930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950" y="0"/>
            <a:ext cx="8856663" cy="133667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ga-IE" sz="2000">
                <a:solidFill>
                  <a:srgbClr val="000000"/>
                </a:solidFill>
                <a:latin typeface="Comic Sans MS" pitchFamily="66" charset="0"/>
              </a:rPr>
              <a:t>Tá athruithe móra tagtha </a:t>
            </a:r>
            <a:r>
              <a:rPr lang="en-GB" sz="2000">
                <a:solidFill>
                  <a:srgbClr val="000000"/>
                </a:solidFill>
                <a:latin typeface="Comic Sans MS" pitchFamily="66" charset="0"/>
              </a:rPr>
              <a:t>ar an</a:t>
            </a:r>
            <a:r>
              <a:rPr lang="ga-IE" sz="2000">
                <a:solidFill>
                  <a:srgbClr val="000000"/>
                </a:solidFill>
                <a:latin typeface="Comic Sans MS" pitchFamily="66" charset="0"/>
              </a:rPr>
              <a:t> teileafón ó ceapadh</a:t>
            </a:r>
            <a:r>
              <a:rPr lang="en-GB" sz="20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000">
                <a:solidFill>
                  <a:srgbClr val="000000"/>
                </a:solidFill>
                <a:latin typeface="Comic Sans MS" pitchFamily="66" charset="0"/>
              </a:rPr>
              <a:t>an chéad </a:t>
            </a:r>
            <a:r>
              <a:rPr lang="en-GB" sz="2000">
                <a:solidFill>
                  <a:srgbClr val="000000"/>
                </a:solidFill>
                <a:latin typeface="Comic Sans MS" pitchFamily="66" charset="0"/>
              </a:rPr>
              <a:t>cheann </a:t>
            </a:r>
            <a:r>
              <a:rPr lang="ga-IE" sz="2000">
                <a:solidFill>
                  <a:srgbClr val="000000"/>
                </a:solidFill>
                <a:latin typeface="Comic Sans MS" pitchFamily="66" charset="0"/>
              </a:rPr>
              <a:t>sa bhliain </a:t>
            </a:r>
            <a:r>
              <a:rPr lang="en-IE" sz="2000">
                <a:solidFill>
                  <a:srgbClr val="000000"/>
                </a:solidFill>
                <a:latin typeface="Comic Sans MS" pitchFamily="66" charset="0"/>
              </a:rPr>
              <a:t>1876. </a:t>
            </a:r>
            <a:r>
              <a:rPr lang="ga-IE" sz="2000">
                <a:solidFill>
                  <a:srgbClr val="000000"/>
                </a:solidFill>
                <a:latin typeface="Comic Sans MS" pitchFamily="66" charset="0"/>
              </a:rPr>
              <a:t>Seo</a:t>
            </a:r>
            <a:r>
              <a:rPr lang="en-GB" sz="2000">
                <a:solidFill>
                  <a:srgbClr val="000000"/>
                </a:solidFill>
                <a:latin typeface="Comic Sans MS" pitchFamily="66" charset="0"/>
              </a:rPr>
              <a:t> thíos </a:t>
            </a:r>
            <a:r>
              <a:rPr lang="ga-IE" sz="2000">
                <a:solidFill>
                  <a:srgbClr val="000000"/>
                </a:solidFill>
                <a:latin typeface="Comic Sans MS" pitchFamily="66" charset="0"/>
              </a:rPr>
              <a:t>grianghraif de theileafóin</a:t>
            </a:r>
            <a:r>
              <a:rPr lang="en-IE" sz="20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000">
                <a:solidFill>
                  <a:srgbClr val="000000"/>
                </a:solidFill>
                <a:latin typeface="Comic Sans MS" pitchFamily="66" charset="0"/>
              </a:rPr>
              <a:t>a </a:t>
            </a:r>
            <a:r>
              <a:rPr lang="ga-IE" sz="2000">
                <a:solidFill>
                  <a:srgbClr val="000000"/>
                </a:solidFill>
                <a:latin typeface="Comic Sans MS" pitchFamily="66" charset="0"/>
              </a:rPr>
              <a:t>bhaineann le tréimhsí éagsúla</a:t>
            </a:r>
            <a:r>
              <a:rPr lang="en-GB" sz="2000">
                <a:solidFill>
                  <a:srgbClr val="000000"/>
                </a:solidFill>
                <a:latin typeface="Comic Sans MS" pitchFamily="66" charset="0"/>
              </a:rPr>
              <a:t> ó </a:t>
            </a:r>
            <a:r>
              <a:rPr lang="ga-IE" sz="2000">
                <a:solidFill>
                  <a:srgbClr val="000000"/>
                </a:solidFill>
                <a:latin typeface="Comic Sans MS" pitchFamily="66" charset="0"/>
              </a:rPr>
              <a:t>dheireadh</a:t>
            </a:r>
            <a:r>
              <a:rPr lang="en-GB" sz="2000">
                <a:solidFill>
                  <a:srgbClr val="000000"/>
                </a:solidFill>
                <a:latin typeface="Comic Sans MS" pitchFamily="66" charset="0"/>
              </a:rPr>
              <a:t> an 19ú </a:t>
            </a:r>
            <a:r>
              <a:rPr lang="ga-IE" sz="2000">
                <a:solidFill>
                  <a:srgbClr val="000000"/>
                </a:solidFill>
                <a:latin typeface="Comic Sans MS" pitchFamily="66" charset="0"/>
              </a:rPr>
              <a:t>haois ar aghaidh. An féidir leat gach bliain</a:t>
            </a:r>
            <a:r>
              <a:rPr lang="en-GB" sz="20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000">
                <a:solidFill>
                  <a:srgbClr val="000000"/>
                </a:solidFill>
                <a:latin typeface="Comic Sans MS" pitchFamily="66" charset="0"/>
              </a:rPr>
              <a:t>a mheaitseáil leis an ngrianghraf ceart?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 bwMode="auto">
          <a:xfrm>
            <a:off x="251520" y="3619602"/>
            <a:ext cx="1529146" cy="213882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 bwMode="auto">
          <a:xfrm>
            <a:off x="7020272" y="3474658"/>
            <a:ext cx="1603914" cy="206868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 bwMode="auto">
          <a:xfrm>
            <a:off x="2670954" y="4761474"/>
            <a:ext cx="1378724" cy="206808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5795963" y="3716338"/>
            <a:ext cx="652462" cy="36988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/>
              <a:t>1910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95963" y="3141663"/>
            <a:ext cx="652462" cy="3683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/>
              <a:t>1990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03800" y="3141663"/>
            <a:ext cx="652463" cy="3683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/>
              <a:t>1890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06358E-6 L 0.25573 0.3086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1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13873E-6 L -0.50798 0.262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6532E-6 L -0.21267 0.0046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13873E-6 L 0.33854 -0.199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13873E-6 L 0.09045 0.4032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93064E-6 L -0.28334 0.4714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Line 4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grpSp>
        <p:nvGrpSpPr>
          <p:cNvPr id="35842" name="Group 45"/>
          <p:cNvGrpSpPr>
            <a:grpSpLocks/>
          </p:cNvGrpSpPr>
          <p:nvPr/>
        </p:nvGrpSpPr>
        <p:grpSpPr bwMode="auto">
          <a:xfrm>
            <a:off x="7910513" y="2349500"/>
            <a:ext cx="1169987" cy="1727200"/>
            <a:chOff x="4937" y="1546"/>
            <a:chExt cx="603" cy="950"/>
          </a:xfrm>
        </p:grpSpPr>
        <p:sp>
          <p:nvSpPr>
            <p:cNvPr id="35890" name="Text Box 35"/>
            <p:cNvSpPr txBox="1">
              <a:spLocks noChangeArrowheads="1"/>
            </p:cNvSpPr>
            <p:nvPr/>
          </p:nvSpPr>
          <p:spPr bwMode="auto">
            <a:xfrm>
              <a:off x="4937" y="2136"/>
              <a:ext cx="603" cy="360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  <a:ea typeface="Andalus"/>
                  <a:cs typeface="Andalus"/>
                </a:rPr>
                <a:t>An lá atá inniu ann. </a:t>
              </a:r>
            </a:p>
          </p:txBody>
        </p:sp>
        <p:sp>
          <p:nvSpPr>
            <p:cNvPr id="35891" name="Line 38"/>
            <p:cNvSpPr>
              <a:spLocks noChangeShapeType="1"/>
            </p:cNvSpPr>
            <p:nvPr/>
          </p:nvSpPr>
          <p:spPr bwMode="auto">
            <a:xfrm flipV="1">
              <a:off x="5540" y="1546"/>
              <a:ext cx="0" cy="59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grpSp>
        <p:nvGrpSpPr>
          <p:cNvPr id="35843" name="Group 53"/>
          <p:cNvGrpSpPr>
            <a:grpSpLocks/>
          </p:cNvGrpSpPr>
          <p:nvPr/>
        </p:nvGrpSpPr>
        <p:grpSpPr bwMode="auto">
          <a:xfrm>
            <a:off x="1768475" y="2333625"/>
            <a:ext cx="3059113" cy="939800"/>
            <a:chOff x="2537" y="1381"/>
            <a:chExt cx="1582" cy="543"/>
          </a:xfrm>
        </p:grpSpPr>
        <p:sp>
          <p:nvSpPr>
            <p:cNvPr id="35888" name="Text Box 50"/>
            <p:cNvSpPr txBox="1">
              <a:spLocks noChangeArrowheads="1"/>
            </p:cNvSpPr>
            <p:nvPr/>
          </p:nvSpPr>
          <p:spPr bwMode="auto">
            <a:xfrm>
              <a:off x="2537" y="1699"/>
              <a:ext cx="1582" cy="225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</a:rPr>
                <a:t>An chéad teileafón</a:t>
              </a:r>
              <a:r>
                <a:rPr lang="en-GB">
                  <a:latin typeface="Comic Sans MS" pitchFamily="66" charset="0"/>
                </a:rPr>
                <a:t> (1876).</a:t>
              </a:r>
              <a:endParaRPr lang="ga-IE">
                <a:latin typeface="Comic Sans MS" pitchFamily="66" charset="0"/>
              </a:endParaRPr>
            </a:p>
          </p:txBody>
        </p:sp>
        <p:sp>
          <p:nvSpPr>
            <p:cNvPr id="35889" name="Line 51"/>
            <p:cNvSpPr>
              <a:spLocks noChangeShapeType="1"/>
            </p:cNvSpPr>
            <p:nvPr/>
          </p:nvSpPr>
          <p:spPr bwMode="auto">
            <a:xfrm flipV="1">
              <a:off x="2712" y="1381"/>
              <a:ext cx="4" cy="31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171825" y="115888"/>
            <a:ext cx="2120900" cy="8239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800" dirty="0">
                <a:latin typeface="Berlin Sans FB Demi" pitchFamily="34" charset="0"/>
              </a:rPr>
              <a:t>Amlíne</a:t>
            </a:r>
          </a:p>
        </p:txBody>
      </p:sp>
      <p:grpSp>
        <p:nvGrpSpPr>
          <p:cNvPr id="35845" name="Group 53"/>
          <p:cNvGrpSpPr>
            <a:grpSpLocks/>
          </p:cNvGrpSpPr>
          <p:nvPr/>
        </p:nvGrpSpPr>
        <p:grpSpPr bwMode="auto">
          <a:xfrm>
            <a:off x="107950" y="2349500"/>
            <a:ext cx="1800225" cy="1736725"/>
            <a:chOff x="2459" y="1390"/>
            <a:chExt cx="727" cy="1003"/>
          </a:xfrm>
        </p:grpSpPr>
        <p:sp>
          <p:nvSpPr>
            <p:cNvPr id="35886" name="Text Box 50"/>
            <p:cNvSpPr txBox="1">
              <a:spLocks noChangeArrowheads="1"/>
            </p:cNvSpPr>
            <p:nvPr/>
          </p:nvSpPr>
          <p:spPr bwMode="auto">
            <a:xfrm>
              <a:off x="2459" y="2010"/>
              <a:ext cx="727" cy="383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IE">
                  <a:latin typeface="Comic Sans MS" pitchFamily="66" charset="0"/>
                </a:rPr>
                <a:t>An </a:t>
              </a:r>
              <a:r>
                <a:rPr lang="ga-IE">
                  <a:latin typeface="Comic Sans MS" pitchFamily="66" charset="0"/>
                </a:rPr>
                <a:t>teileagraf</a:t>
              </a:r>
              <a:r>
                <a:rPr lang="en-GB">
                  <a:latin typeface="Comic Sans MS" pitchFamily="66" charset="0"/>
                </a:rPr>
                <a:t> (1844).</a:t>
              </a:r>
              <a:endParaRPr lang="ga-IE">
                <a:latin typeface="Comic Sans MS" pitchFamily="66" charset="0"/>
              </a:endParaRPr>
            </a:p>
          </p:txBody>
        </p:sp>
        <p:sp>
          <p:nvSpPr>
            <p:cNvPr id="35887" name="Line 51"/>
            <p:cNvSpPr>
              <a:spLocks noChangeShapeType="1"/>
            </p:cNvSpPr>
            <p:nvPr/>
          </p:nvSpPr>
          <p:spPr bwMode="auto">
            <a:xfrm flipV="1">
              <a:off x="2653" y="1390"/>
              <a:ext cx="3" cy="62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905125" y="4149725"/>
            <a:ext cx="5411788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Tharla forbairt mhór eile i stair na dteileafón nuair a ceapadh an chéad fhón póca sa bhliain 1973. </a:t>
            </a:r>
            <a:r>
              <a:rPr lang="en-GB" sz="2400">
                <a:latin typeface="Comic Sans MS" pitchFamily="66" charset="0"/>
              </a:rPr>
              <a:t>Is </a:t>
            </a:r>
            <a:r>
              <a:rPr lang="ga-IE" sz="2400">
                <a:latin typeface="Comic Sans MS" pitchFamily="66" charset="0"/>
              </a:rPr>
              <a:t>é Martin Cooper an duine a cheap é.</a:t>
            </a:r>
          </a:p>
        </p:txBody>
      </p:sp>
      <p:sp>
        <p:nvSpPr>
          <p:cNvPr id="35847" name="Text Box 50"/>
          <p:cNvSpPr txBox="1">
            <a:spLocks noChangeArrowheads="1"/>
          </p:cNvSpPr>
          <p:nvPr/>
        </p:nvSpPr>
        <p:spPr bwMode="auto">
          <a:xfrm>
            <a:off x="5080000" y="2924175"/>
            <a:ext cx="3168650" cy="388938"/>
          </a:xfrm>
          <a:prstGeom prst="rect">
            <a:avLst/>
          </a:prstGeom>
          <a:noFill/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>
                <a:latin typeface="Comic Sans MS" pitchFamily="66" charset="0"/>
              </a:rPr>
              <a:t>An chéad f</a:t>
            </a:r>
            <a:r>
              <a:rPr lang="en-GB">
                <a:latin typeface="Comic Sans MS" pitchFamily="66" charset="0"/>
              </a:rPr>
              <a:t>h</a:t>
            </a:r>
            <a:r>
              <a:rPr lang="ga-IE">
                <a:latin typeface="Comic Sans MS" pitchFamily="66" charset="0"/>
              </a:rPr>
              <a:t>ón póca</a:t>
            </a:r>
            <a:r>
              <a:rPr lang="en-GB">
                <a:latin typeface="Comic Sans MS" pitchFamily="66" charset="0"/>
              </a:rPr>
              <a:t> (1973).</a:t>
            </a:r>
            <a:endParaRPr lang="ga-IE">
              <a:latin typeface="Comic Sans MS" pitchFamily="66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350623">
            <a:off x="582613" y="3119438"/>
            <a:ext cx="2509837" cy="39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Text Box 18"/>
          <p:cNvSpPr txBox="1">
            <a:spLocks noChangeArrowheads="1"/>
          </p:cNvSpPr>
          <p:nvPr/>
        </p:nvSpPr>
        <p:spPr bwMode="auto">
          <a:xfrm rot="-4145389">
            <a:off x="8125619" y="1840706"/>
            <a:ext cx="739775" cy="3667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2000</a:t>
            </a:r>
            <a:endParaRPr lang="en-US">
              <a:latin typeface="Calibri" pitchFamily="34" charset="0"/>
            </a:endParaRPr>
          </a:p>
        </p:txBody>
      </p:sp>
      <p:sp>
        <p:nvSpPr>
          <p:cNvPr id="35850" name="Line 5"/>
          <p:cNvSpPr>
            <a:spLocks noChangeShapeType="1"/>
          </p:cNvSpPr>
          <p:nvPr/>
        </p:nvSpPr>
        <p:spPr bwMode="auto">
          <a:xfrm>
            <a:off x="18367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5851" name="Line 6"/>
          <p:cNvSpPr>
            <a:spLocks noChangeShapeType="1"/>
          </p:cNvSpPr>
          <p:nvPr/>
        </p:nvSpPr>
        <p:spPr bwMode="auto">
          <a:xfrm>
            <a:off x="23399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5852" name="Line 7"/>
          <p:cNvSpPr>
            <a:spLocks noChangeShapeType="1"/>
          </p:cNvSpPr>
          <p:nvPr/>
        </p:nvSpPr>
        <p:spPr bwMode="auto">
          <a:xfrm>
            <a:off x="28432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5853" name="Line 8"/>
          <p:cNvSpPr>
            <a:spLocks noChangeShapeType="1"/>
          </p:cNvSpPr>
          <p:nvPr/>
        </p:nvSpPr>
        <p:spPr bwMode="auto">
          <a:xfrm>
            <a:off x="33480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5854" name="Line 9"/>
          <p:cNvSpPr>
            <a:spLocks noChangeShapeType="1"/>
          </p:cNvSpPr>
          <p:nvPr/>
        </p:nvSpPr>
        <p:spPr bwMode="auto">
          <a:xfrm>
            <a:off x="48593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5855" name="Line 10"/>
          <p:cNvSpPr>
            <a:spLocks noChangeShapeType="1"/>
          </p:cNvSpPr>
          <p:nvPr/>
        </p:nvSpPr>
        <p:spPr bwMode="auto">
          <a:xfrm>
            <a:off x="38512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5856" name="Line 11"/>
          <p:cNvSpPr>
            <a:spLocks noChangeShapeType="1"/>
          </p:cNvSpPr>
          <p:nvPr/>
        </p:nvSpPr>
        <p:spPr bwMode="auto">
          <a:xfrm>
            <a:off x="43561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5857" name="Line 12"/>
          <p:cNvSpPr>
            <a:spLocks noChangeShapeType="1"/>
          </p:cNvSpPr>
          <p:nvPr/>
        </p:nvSpPr>
        <p:spPr bwMode="auto">
          <a:xfrm>
            <a:off x="536416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5858" name="Line 13"/>
          <p:cNvSpPr>
            <a:spLocks noChangeShapeType="1"/>
          </p:cNvSpPr>
          <p:nvPr/>
        </p:nvSpPr>
        <p:spPr bwMode="auto">
          <a:xfrm>
            <a:off x="58674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5859" name="Line 14"/>
          <p:cNvSpPr>
            <a:spLocks noChangeShapeType="1"/>
          </p:cNvSpPr>
          <p:nvPr/>
        </p:nvSpPr>
        <p:spPr bwMode="auto">
          <a:xfrm>
            <a:off x="73802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5860" name="Line 15"/>
          <p:cNvSpPr>
            <a:spLocks noChangeShapeType="1"/>
          </p:cNvSpPr>
          <p:nvPr/>
        </p:nvSpPr>
        <p:spPr bwMode="auto">
          <a:xfrm>
            <a:off x="63722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5861" name="Line 16"/>
          <p:cNvSpPr>
            <a:spLocks noChangeShapeType="1"/>
          </p:cNvSpPr>
          <p:nvPr/>
        </p:nvSpPr>
        <p:spPr bwMode="auto">
          <a:xfrm>
            <a:off x="687546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5862" name="Line 17"/>
          <p:cNvSpPr>
            <a:spLocks noChangeShapeType="1"/>
          </p:cNvSpPr>
          <p:nvPr/>
        </p:nvSpPr>
        <p:spPr bwMode="auto">
          <a:xfrm>
            <a:off x="78835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5863" name="Text Box 19"/>
          <p:cNvSpPr txBox="1">
            <a:spLocks noChangeArrowheads="1"/>
          </p:cNvSpPr>
          <p:nvPr/>
        </p:nvSpPr>
        <p:spPr bwMode="auto">
          <a:xfrm rot="-4145389">
            <a:off x="7128669" y="188674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1980</a:t>
            </a:r>
            <a:endParaRPr lang="en-US">
              <a:latin typeface="Calibri" pitchFamily="34" charset="0"/>
            </a:endParaRPr>
          </a:p>
        </p:txBody>
      </p:sp>
      <p:sp>
        <p:nvSpPr>
          <p:cNvPr id="35864" name="Text Box 20"/>
          <p:cNvSpPr txBox="1">
            <a:spLocks noChangeArrowheads="1"/>
          </p:cNvSpPr>
          <p:nvPr/>
        </p:nvSpPr>
        <p:spPr bwMode="auto">
          <a:xfrm rot="-4145389">
            <a:off x="6623844" y="188674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1970</a:t>
            </a:r>
            <a:endParaRPr lang="en-US">
              <a:latin typeface="Calibri" pitchFamily="34" charset="0"/>
            </a:endParaRPr>
          </a:p>
        </p:txBody>
      </p:sp>
      <p:sp>
        <p:nvSpPr>
          <p:cNvPr id="35865" name="Text Box 21"/>
          <p:cNvSpPr txBox="1">
            <a:spLocks noChangeArrowheads="1"/>
          </p:cNvSpPr>
          <p:nvPr/>
        </p:nvSpPr>
        <p:spPr bwMode="auto">
          <a:xfrm rot="-4145389">
            <a:off x="1584325" y="1885950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1870</a:t>
            </a:r>
            <a:endParaRPr lang="en-US">
              <a:latin typeface="Calibri" pitchFamily="34" charset="0"/>
            </a:endParaRPr>
          </a:p>
        </p:txBody>
      </p:sp>
      <p:sp>
        <p:nvSpPr>
          <p:cNvPr id="35866" name="Text Box 22"/>
          <p:cNvSpPr txBox="1">
            <a:spLocks noChangeArrowheads="1"/>
          </p:cNvSpPr>
          <p:nvPr/>
        </p:nvSpPr>
        <p:spPr bwMode="auto">
          <a:xfrm rot="-4145389">
            <a:off x="5615782" y="188674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1950</a:t>
            </a:r>
            <a:endParaRPr lang="en-US">
              <a:latin typeface="Calibri" pitchFamily="34" charset="0"/>
            </a:endParaRPr>
          </a:p>
        </p:txBody>
      </p:sp>
      <p:sp>
        <p:nvSpPr>
          <p:cNvPr id="35867" name="Text Box 23"/>
          <p:cNvSpPr txBox="1">
            <a:spLocks noChangeArrowheads="1"/>
          </p:cNvSpPr>
          <p:nvPr/>
        </p:nvSpPr>
        <p:spPr bwMode="auto">
          <a:xfrm rot="-4145389">
            <a:off x="5112544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1940</a:t>
            </a:r>
            <a:endParaRPr lang="en-US">
              <a:latin typeface="Calibri" pitchFamily="34" charset="0"/>
            </a:endParaRPr>
          </a:p>
        </p:txBody>
      </p:sp>
      <p:sp>
        <p:nvSpPr>
          <p:cNvPr id="35868" name="Text Box 24"/>
          <p:cNvSpPr txBox="1">
            <a:spLocks noChangeArrowheads="1"/>
          </p:cNvSpPr>
          <p:nvPr/>
        </p:nvSpPr>
        <p:spPr bwMode="auto">
          <a:xfrm rot="-4145389">
            <a:off x="4607719" y="188674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1930</a:t>
            </a:r>
            <a:endParaRPr lang="en-US">
              <a:latin typeface="Calibri" pitchFamily="34" charset="0"/>
            </a:endParaRPr>
          </a:p>
        </p:txBody>
      </p:sp>
      <p:sp>
        <p:nvSpPr>
          <p:cNvPr id="35869" name="Text Box 25"/>
          <p:cNvSpPr txBox="1">
            <a:spLocks noChangeArrowheads="1"/>
          </p:cNvSpPr>
          <p:nvPr/>
        </p:nvSpPr>
        <p:spPr bwMode="auto">
          <a:xfrm rot="-4145389">
            <a:off x="3095625" y="1885950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1900</a:t>
            </a:r>
            <a:endParaRPr lang="en-US">
              <a:latin typeface="Calibri" pitchFamily="34" charset="0"/>
            </a:endParaRPr>
          </a:p>
        </p:txBody>
      </p:sp>
      <p:sp>
        <p:nvSpPr>
          <p:cNvPr id="35870" name="Text Box 26"/>
          <p:cNvSpPr txBox="1">
            <a:spLocks noChangeArrowheads="1"/>
          </p:cNvSpPr>
          <p:nvPr/>
        </p:nvSpPr>
        <p:spPr bwMode="auto">
          <a:xfrm rot="-4145389">
            <a:off x="2591594" y="188674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1890</a:t>
            </a:r>
            <a:endParaRPr lang="en-US">
              <a:latin typeface="Calibri" pitchFamily="34" charset="0"/>
            </a:endParaRPr>
          </a:p>
        </p:txBody>
      </p:sp>
      <p:sp>
        <p:nvSpPr>
          <p:cNvPr id="35871" name="Text Box 29"/>
          <p:cNvSpPr txBox="1">
            <a:spLocks noChangeArrowheads="1"/>
          </p:cNvSpPr>
          <p:nvPr/>
        </p:nvSpPr>
        <p:spPr bwMode="auto">
          <a:xfrm rot="-4145389">
            <a:off x="575469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1850</a:t>
            </a:r>
            <a:endParaRPr lang="en-US">
              <a:latin typeface="Calibri" pitchFamily="34" charset="0"/>
            </a:endParaRPr>
          </a:p>
        </p:txBody>
      </p:sp>
      <p:sp>
        <p:nvSpPr>
          <p:cNvPr id="35872" name="Text Box 18"/>
          <p:cNvSpPr txBox="1">
            <a:spLocks noChangeArrowheads="1"/>
          </p:cNvSpPr>
          <p:nvPr/>
        </p:nvSpPr>
        <p:spPr bwMode="auto">
          <a:xfrm rot="-4145389">
            <a:off x="76319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1990</a:t>
            </a:r>
            <a:endParaRPr lang="en-US">
              <a:latin typeface="Calibri" pitchFamily="34" charset="0"/>
            </a:endParaRPr>
          </a:p>
        </p:txBody>
      </p:sp>
      <p:sp>
        <p:nvSpPr>
          <p:cNvPr id="35873" name="Text Box 27"/>
          <p:cNvSpPr txBox="1">
            <a:spLocks noChangeArrowheads="1"/>
          </p:cNvSpPr>
          <p:nvPr/>
        </p:nvSpPr>
        <p:spPr bwMode="auto">
          <a:xfrm rot="-4145389">
            <a:off x="1080294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1860</a:t>
            </a:r>
            <a:endParaRPr lang="en-US">
              <a:latin typeface="Calibri" pitchFamily="34" charset="0"/>
            </a:endParaRPr>
          </a:p>
        </p:txBody>
      </p:sp>
      <p:sp>
        <p:nvSpPr>
          <p:cNvPr id="35874" name="Line 5"/>
          <p:cNvSpPr>
            <a:spLocks noChangeShapeType="1"/>
          </p:cNvSpPr>
          <p:nvPr/>
        </p:nvSpPr>
        <p:spPr bwMode="auto">
          <a:xfrm>
            <a:off x="13319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5875" name="Line 5"/>
          <p:cNvSpPr>
            <a:spLocks noChangeShapeType="1"/>
          </p:cNvSpPr>
          <p:nvPr/>
        </p:nvSpPr>
        <p:spPr bwMode="auto">
          <a:xfrm>
            <a:off x="828675" y="2332038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5876" name="Line 5"/>
          <p:cNvSpPr>
            <a:spLocks noChangeShapeType="1"/>
          </p:cNvSpPr>
          <p:nvPr/>
        </p:nvSpPr>
        <p:spPr bwMode="auto">
          <a:xfrm>
            <a:off x="3238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5877" name="Text Box 20"/>
          <p:cNvSpPr txBox="1">
            <a:spLocks noChangeArrowheads="1"/>
          </p:cNvSpPr>
          <p:nvPr/>
        </p:nvSpPr>
        <p:spPr bwMode="auto">
          <a:xfrm rot="-4145389">
            <a:off x="6120607" y="188674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1960</a:t>
            </a:r>
            <a:endParaRPr lang="en-US">
              <a:latin typeface="Calibri" pitchFamily="34" charset="0"/>
            </a:endParaRPr>
          </a:p>
        </p:txBody>
      </p:sp>
      <p:sp>
        <p:nvSpPr>
          <p:cNvPr id="35878" name="Text Box 20"/>
          <p:cNvSpPr txBox="1">
            <a:spLocks noChangeArrowheads="1"/>
          </p:cNvSpPr>
          <p:nvPr/>
        </p:nvSpPr>
        <p:spPr bwMode="auto">
          <a:xfrm rot="-4145389">
            <a:off x="410448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1920</a:t>
            </a:r>
            <a:endParaRPr lang="en-US">
              <a:latin typeface="Calibri" pitchFamily="34" charset="0"/>
            </a:endParaRPr>
          </a:p>
        </p:txBody>
      </p:sp>
      <p:sp>
        <p:nvSpPr>
          <p:cNvPr id="35879" name="Text Box 20"/>
          <p:cNvSpPr txBox="1">
            <a:spLocks noChangeArrowheads="1"/>
          </p:cNvSpPr>
          <p:nvPr/>
        </p:nvSpPr>
        <p:spPr bwMode="auto">
          <a:xfrm rot="-4145389">
            <a:off x="2088357" y="188674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1880</a:t>
            </a:r>
            <a:endParaRPr lang="en-US">
              <a:latin typeface="Calibri" pitchFamily="34" charset="0"/>
            </a:endParaRPr>
          </a:p>
        </p:txBody>
      </p:sp>
      <p:sp>
        <p:nvSpPr>
          <p:cNvPr id="35880" name="Line 17"/>
          <p:cNvSpPr>
            <a:spLocks noChangeShapeType="1"/>
          </p:cNvSpPr>
          <p:nvPr/>
        </p:nvSpPr>
        <p:spPr bwMode="auto">
          <a:xfrm>
            <a:off x="8388350" y="2339975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5881" name="Text Box 25"/>
          <p:cNvSpPr txBox="1">
            <a:spLocks noChangeArrowheads="1"/>
          </p:cNvSpPr>
          <p:nvPr/>
        </p:nvSpPr>
        <p:spPr bwMode="auto">
          <a:xfrm rot="-4145389">
            <a:off x="3599657" y="188674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1910</a:t>
            </a:r>
            <a:endParaRPr lang="en-US">
              <a:latin typeface="Calibri" pitchFamily="34" charset="0"/>
            </a:endParaRPr>
          </a:p>
        </p:txBody>
      </p:sp>
      <p:sp>
        <p:nvSpPr>
          <p:cNvPr id="35882" name="Line 17"/>
          <p:cNvSpPr>
            <a:spLocks noChangeShapeType="1"/>
          </p:cNvSpPr>
          <p:nvPr/>
        </p:nvSpPr>
        <p:spPr bwMode="auto">
          <a:xfrm>
            <a:off x="8891588" y="2339975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5883" name="Text Box 18"/>
          <p:cNvSpPr txBox="1">
            <a:spLocks noChangeArrowheads="1"/>
          </p:cNvSpPr>
          <p:nvPr/>
        </p:nvSpPr>
        <p:spPr bwMode="auto">
          <a:xfrm rot="-4145389">
            <a:off x="8614569" y="187880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2010</a:t>
            </a:r>
            <a:endParaRPr lang="en-US">
              <a:latin typeface="Calibri" pitchFamily="34" charset="0"/>
            </a:endParaRPr>
          </a:p>
        </p:txBody>
      </p:sp>
      <p:sp>
        <p:nvSpPr>
          <p:cNvPr id="35884" name="Text Box 29"/>
          <p:cNvSpPr txBox="1">
            <a:spLocks noChangeArrowheads="1"/>
          </p:cNvSpPr>
          <p:nvPr/>
        </p:nvSpPr>
        <p:spPr bwMode="auto">
          <a:xfrm rot="-4145389">
            <a:off x="722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1840</a:t>
            </a:r>
            <a:endParaRPr lang="en-US">
              <a:latin typeface="Calibri" pitchFamily="34" charset="0"/>
            </a:endParaRPr>
          </a:p>
        </p:txBody>
      </p:sp>
      <p:sp>
        <p:nvSpPr>
          <p:cNvPr id="90" name="Line 51"/>
          <p:cNvSpPr>
            <a:spLocks noChangeShapeType="1"/>
          </p:cNvSpPr>
          <p:nvPr/>
        </p:nvSpPr>
        <p:spPr bwMode="auto">
          <a:xfrm flipV="1">
            <a:off x="7019925" y="2363788"/>
            <a:ext cx="7938" cy="557212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5847" grpId="0" animBg="1"/>
      <p:bldP spid="9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51275" y="1557338"/>
            <a:ext cx="482441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Nuair a tháinig na fóin phóca amach ar dtús bhí siad mór agus trom. Féach an fón seo, mar shampla!</a:t>
            </a:r>
            <a:endParaRPr lang="en-GB" sz="2400">
              <a:latin typeface="Comic Sans MS" pitchFamily="66" charset="0"/>
            </a:endParaRPr>
          </a:p>
          <a:p>
            <a:endParaRPr lang="en-GB" sz="2400">
              <a:latin typeface="Comic Sans MS" pitchFamily="66" charset="0"/>
            </a:endParaRPr>
          </a:p>
          <a:p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Glaonna amháin a d’fhéadfaí 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en-GB" sz="2400">
                <a:solidFill>
                  <a:srgbClr val="000000"/>
                </a:solidFill>
                <a:latin typeface="Comic Sans MS" pitchFamily="66" charset="0"/>
              </a:rPr>
            </a:b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a dhéanamh ar na chéad fhóin phóca. Níor cuireadh an chéad teachtaireacht téacs go dtí an bhliain 1992.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88963"/>
            <a:ext cx="3354387" cy="503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3250" y="3251200"/>
            <a:ext cx="795813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Comic Sans MS" pitchFamily="66" charset="0"/>
              </a:rPr>
              <a:t>Táthar ag cur le feidhmeanna an fhóin phóca </a:t>
            </a:r>
            <a:r>
              <a:rPr lang="ga-IE" sz="2400">
                <a:latin typeface="Comic Sans MS" pitchFamily="66" charset="0"/>
              </a:rPr>
              <a:t>i gcónaí.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Sa lá atá inniu ann, úsáidimid </a:t>
            </a:r>
            <a:r>
              <a:rPr lang="en-GB" sz="2400">
                <a:latin typeface="Comic Sans MS" pitchFamily="66" charset="0"/>
              </a:rPr>
              <a:t>an fón</a:t>
            </a:r>
            <a:r>
              <a:rPr lang="ga-IE" sz="2400">
                <a:latin typeface="Comic Sans MS" pitchFamily="66" charset="0"/>
              </a:rPr>
              <a:t> chun grianghraif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a ghlacadh agus chun féachaint ar an idirlíon. Is féidir féachaint ar fhíseáin ar an bhfón agus cluichí a imirt air</a:t>
            </a:r>
            <a:r>
              <a:rPr lang="en-GB" sz="2400">
                <a:latin typeface="Comic Sans MS" pitchFamily="66" charset="0"/>
              </a:rPr>
              <a:t> chomh maith</a:t>
            </a:r>
            <a:r>
              <a:rPr lang="ga-IE" sz="2400">
                <a:latin typeface="Comic Sans MS" pitchFamily="66" charset="0"/>
              </a:rPr>
              <a:t>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55575"/>
            <a:ext cx="46609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33600" y="5402263"/>
            <a:ext cx="66151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Comic Sans MS" pitchFamily="66" charset="0"/>
              </a:rPr>
              <a:t>Ní </a:t>
            </a:r>
            <a:r>
              <a:rPr lang="ga-IE" sz="2400">
                <a:latin typeface="Comic Sans MS" pitchFamily="66" charset="0"/>
              </a:rPr>
              <a:t>fheadar céard a cheapfadh Alexander Graham Bell </a:t>
            </a:r>
            <a:r>
              <a:rPr lang="en-GB" sz="2400">
                <a:latin typeface="Comic Sans MS" pitchFamily="66" charset="0"/>
              </a:rPr>
              <a:t>de </a:t>
            </a:r>
            <a:r>
              <a:rPr lang="ga-IE" sz="2400">
                <a:latin typeface="Comic Sans MS" pitchFamily="66" charset="0"/>
              </a:rPr>
              <a:t>na hathruithe </a:t>
            </a:r>
            <a:r>
              <a:rPr lang="en-GB" sz="2400">
                <a:latin typeface="Comic Sans MS" pitchFamily="66" charset="0"/>
              </a:rPr>
              <a:t>sin </a:t>
            </a:r>
            <a:r>
              <a:rPr lang="ga-IE" sz="2400">
                <a:latin typeface="Comic Sans MS" pitchFamily="66" charset="0"/>
              </a:rPr>
              <a:t>ar fad?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181600"/>
            <a:ext cx="13700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 bwMode="auto">
          <a:xfrm>
            <a:off x="611560" y="2767764"/>
            <a:ext cx="2598110" cy="2330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3347864" y="4274334"/>
            <a:ext cx="2375486" cy="20895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5580112" y="2997955"/>
            <a:ext cx="3205451" cy="16988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4213" y="620713"/>
            <a:ext cx="5292725" cy="83026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Cén sórt fón a bheidh againn amach anseo, meas tú?</a:t>
            </a: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239713"/>
            <a:ext cx="2295525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2"/>
          <p:cNvSpPr txBox="1">
            <a:spLocks noChangeArrowheads="1"/>
          </p:cNvSpPr>
          <p:nvPr/>
        </p:nvSpPr>
        <p:spPr bwMode="auto">
          <a:xfrm>
            <a:off x="3717925" y="1184275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914400" y="1565275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latin typeface="Calibri" pitchFamily="34" charset="0"/>
            </a:endParaRPr>
          </a:p>
        </p:txBody>
      </p:sp>
      <p:graphicFrame>
        <p:nvGraphicFramePr>
          <p:cNvPr id="17481" name="Group 73"/>
          <p:cNvGraphicFramePr>
            <a:graphicFrameLocks noGrp="1"/>
          </p:cNvGraphicFramePr>
          <p:nvPr/>
        </p:nvGraphicFramePr>
        <p:xfrm>
          <a:off x="427038" y="701675"/>
          <a:ext cx="8229600" cy="5745163"/>
        </p:xfrm>
        <a:graphic>
          <a:graphicData uri="http://schemas.openxmlformats.org/drawingml/2006/table">
            <a:tbl>
              <a:tblPr/>
              <a:tblGrid>
                <a:gridCol w="5029200"/>
                <a:gridCol w="1447800"/>
                <a:gridCol w="1752600"/>
              </a:tblGrid>
              <a:tr h="537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Ceapadh an chéad teileafón sa bhliain 1844.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1900" b="0" noProof="0" dirty="0" smtClean="0">
                          <a:latin typeface="Comic Sans MS" pitchFamily="66" charset="0"/>
                        </a:rPr>
                        <a:t>Bhí baint ag</a:t>
                      </a:r>
                      <a:r>
                        <a:rPr lang="ga-IE" sz="1900" b="0" baseline="0" noProof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ga-IE" sz="1900" b="0" noProof="0" dirty="0" err="1" smtClean="0">
                          <a:latin typeface="Comic Sans MS" pitchFamily="66" charset="0"/>
                        </a:rPr>
                        <a:t>Samuel</a:t>
                      </a:r>
                      <a:r>
                        <a:rPr lang="ga-IE" sz="1900" b="0" noProof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ga-IE" sz="1900" b="0" noProof="0" dirty="0" err="1" smtClean="0">
                          <a:latin typeface="Comic Sans MS" pitchFamily="66" charset="0"/>
                        </a:rPr>
                        <a:t>Morse</a:t>
                      </a:r>
                      <a:r>
                        <a:rPr lang="ga-IE" sz="1900" b="0" noProof="0" dirty="0" smtClean="0">
                          <a:latin typeface="Comic Sans MS" pitchFamily="66" charset="0"/>
                        </a:rPr>
                        <a:t> leis an gcéad</a:t>
                      </a:r>
                      <a:r>
                        <a:rPr lang="ga-IE" sz="1900" b="0" baseline="0" noProof="0" dirty="0" smtClean="0">
                          <a:latin typeface="Comic Sans MS" pitchFamily="66" charset="0"/>
                        </a:rPr>
                        <a:t> líne</a:t>
                      </a:r>
                      <a:r>
                        <a:rPr lang="ga-IE" sz="1900" b="0" noProof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ga-IE" sz="1900" b="0" noProof="0" dirty="0" err="1" smtClean="0">
                          <a:latin typeface="Comic Sans MS" pitchFamily="66" charset="0"/>
                        </a:rPr>
                        <a:t>theileagraif</a:t>
                      </a:r>
                      <a:r>
                        <a:rPr lang="ga-IE" sz="1900" b="0" noProof="0" dirty="0" smtClean="0">
                          <a:latin typeface="Comic Sans MS" pitchFamily="66" charset="0"/>
                        </a:rPr>
                        <a:t>. </a:t>
                      </a:r>
                      <a:endParaRPr kumimoji="0" lang="ga-IE" sz="19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D’fhéadfaí guth duine a chloisteáil thar </a:t>
                      </a:r>
                      <a:b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</a:b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an líne </a:t>
                      </a:r>
                      <a:r>
                        <a:rPr kumimoji="0" lang="ga-IE" sz="1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theileagraif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Cheap Alexander </a:t>
                      </a:r>
                      <a:r>
                        <a:rPr kumimoji="0" lang="ga-IE" sz="1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Graham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1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Bell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an fón póca.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Rugadh Alexander </a:t>
                      </a:r>
                      <a:r>
                        <a:rPr kumimoji="0" lang="ga-IE" sz="1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Graham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1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Bell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in 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Albain.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Ceapadh an chéad fhón póca sa bhliain 1973.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900" b="0" noProof="0" dirty="0" smtClean="0">
                          <a:latin typeface="Comic Sans MS" pitchFamily="66" charset="0"/>
                        </a:rPr>
                        <a:t>Ba é </a:t>
                      </a:r>
                      <a:r>
                        <a:rPr lang="ga-IE" sz="1900" b="0" noProof="0" dirty="0" smtClean="0">
                          <a:latin typeface="Comic Sans MS" pitchFamily="66" charset="0"/>
                        </a:rPr>
                        <a:t>Martin </a:t>
                      </a:r>
                      <a:r>
                        <a:rPr lang="ga-IE" sz="1900" b="0" noProof="0" dirty="0" err="1" smtClean="0">
                          <a:latin typeface="Comic Sans MS" pitchFamily="66" charset="0"/>
                        </a:rPr>
                        <a:t>Cooper</a:t>
                      </a:r>
                      <a:r>
                        <a:rPr lang="ga-IE" sz="1900" b="0" noProof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GB" sz="1900" b="0" noProof="0" dirty="0" smtClean="0">
                          <a:latin typeface="Comic Sans MS" pitchFamily="66" charset="0"/>
                        </a:rPr>
                        <a:t>a cheap </a:t>
                      </a:r>
                      <a:r>
                        <a:rPr lang="ga-IE" sz="1900" b="0" noProof="0" dirty="0" smtClean="0">
                          <a:latin typeface="Comic Sans MS" pitchFamily="66" charset="0"/>
                        </a:rPr>
                        <a:t>an chéad teileafón. </a:t>
                      </a:r>
                      <a:endParaRPr kumimoji="0" lang="ga-IE" sz="19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1900" b="0" noProof="0" dirty="0" smtClean="0">
                          <a:latin typeface="Comic Sans MS" pitchFamily="66" charset="0"/>
                        </a:rPr>
                        <a:t>D’úsáidtí</a:t>
                      </a:r>
                      <a:r>
                        <a:rPr lang="en-GB" sz="1900" b="0" noProof="0" dirty="0" smtClean="0">
                          <a:latin typeface="Comic Sans MS" pitchFamily="66" charset="0"/>
                        </a:rPr>
                        <a:t> c</a:t>
                      </a:r>
                      <a:r>
                        <a:rPr lang="ga-IE" sz="1900" b="0" noProof="0" dirty="0" err="1" smtClean="0">
                          <a:latin typeface="Comic Sans MS" pitchFamily="66" charset="0"/>
                        </a:rPr>
                        <a:t>ód</a:t>
                      </a:r>
                      <a:r>
                        <a:rPr lang="ga-IE" sz="1900" b="0" noProof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ga-IE" sz="1900" b="0" noProof="0" dirty="0" err="1" smtClean="0">
                          <a:latin typeface="Comic Sans MS" pitchFamily="66" charset="0"/>
                        </a:rPr>
                        <a:t>Morse</a:t>
                      </a:r>
                      <a:r>
                        <a:rPr lang="ga-IE" sz="1900" b="0" noProof="0" dirty="0" smtClean="0">
                          <a:latin typeface="Comic Sans MS" pitchFamily="66" charset="0"/>
                        </a:rPr>
                        <a:t> chun teachtaireachtaí </a:t>
                      </a:r>
                      <a:r>
                        <a:rPr lang="ga-IE" sz="1900" b="0" baseline="0" noProof="0" dirty="0" smtClean="0">
                          <a:latin typeface="Comic Sans MS" pitchFamily="66" charset="0"/>
                        </a:rPr>
                        <a:t>a sheoladh ar an teileagraf</a:t>
                      </a:r>
                      <a:r>
                        <a:rPr lang="en-GB" sz="1900" b="0" baseline="0" noProof="0" dirty="0" smtClean="0">
                          <a:latin typeface="Comic Sans MS" pitchFamily="66" charset="0"/>
                        </a:rPr>
                        <a:t>.</a:t>
                      </a:r>
                      <a:endParaRPr kumimoji="0" lang="ga-IE" sz="19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13128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8563" y="26638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019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8846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8563" y="33115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1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8563" y="51847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53548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4" name="Picture 110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584993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3" name="Title 13"/>
          <p:cNvSpPr>
            <a:spLocks/>
          </p:cNvSpPr>
          <p:nvPr/>
        </p:nvSpPr>
        <p:spPr bwMode="auto">
          <a:xfrm>
            <a:off x="1692275" y="188913"/>
            <a:ext cx="57007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2800">
                <a:latin typeface="Comic Sans MS" pitchFamily="66" charset="0"/>
              </a:rPr>
              <a:t>Fíor nó Bréagach?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-9525" y="4919663"/>
            <a:ext cx="4495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Tá fón ag cuid mhór de mhuintir na hÉireann. Go deimhin, ba dheacair saol</a:t>
            </a:r>
          </a:p>
          <a:p>
            <a:r>
              <a:rPr lang="ga-IE" sz="2400">
                <a:latin typeface="Comic Sans MS" pitchFamily="66" charset="0"/>
              </a:rPr>
              <a:t>gan fón a shamhlú in Éirinn</a:t>
            </a:r>
          </a:p>
          <a:p>
            <a:r>
              <a:rPr lang="ga-IE" sz="2400">
                <a:latin typeface="Comic Sans MS" pitchFamily="66" charset="0"/>
              </a:rPr>
              <a:t>sa lá atá inniu ann.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136525"/>
            <a:ext cx="2519362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6552635" y="2118584"/>
            <a:ext cx="2015391" cy="30344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 bwMode="auto">
          <a:xfrm>
            <a:off x="39383" y="-87718"/>
            <a:ext cx="2843877" cy="1892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 rot="21020885" flipH="1">
            <a:off x="4263538" y="5356022"/>
            <a:ext cx="4612068" cy="830997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Cathain a ceapadh an chéad teileafón, meas tú?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 bwMode="auto">
          <a:xfrm>
            <a:off x="3145305" y="42582"/>
            <a:ext cx="2683124" cy="17887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2081213"/>
            <a:ext cx="65627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Is gléas cumarsáide é an teileafón. Is féidir é a úsáid chun labhairt le duine atá i bhfad uait. I gcás fón póca, is féidir é a úsáid chun teachtaireachtaí téacs a sheoladh freisin.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Is féidir teachtaireachtaí ríomhphoist a sheoladh ar fhón cliste agus go leor rudaí eile a dhéanamh leis freisin.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684213" y="1196975"/>
            <a:ext cx="75596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4000">
                <a:latin typeface="Comic Sans MS" pitchFamily="66" charset="0"/>
              </a:rPr>
              <a:t>Tráth na gCeist</a:t>
            </a:r>
          </a:p>
          <a:p>
            <a:r>
              <a:rPr lang="ga-IE" sz="4000">
                <a:latin typeface="Comic Sans MS" pitchFamily="66" charset="0"/>
                <a:hlinkClick r:id="rId2"/>
              </a:rPr>
              <a:t>http://www.oswego.org/ocsd-web/quiz/mquiz.asp?filename=MniGhallanteileafon</a:t>
            </a:r>
            <a:r>
              <a:rPr lang="ga-IE" sz="400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1"/>
          <p:cNvSpPr txBox="1">
            <a:spLocks noChangeArrowheads="1"/>
          </p:cNvSpPr>
          <p:nvPr/>
        </p:nvSpPr>
        <p:spPr bwMode="auto">
          <a:xfrm>
            <a:off x="395288" y="333375"/>
            <a:ext cx="82804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Cliceáil ar an nasc thíos chun físeán gearr faoi Alexander Graham Bell a fheiceáil: </a:t>
            </a:r>
          </a:p>
          <a:p>
            <a:r>
              <a:rPr lang="ga-IE" sz="2400">
                <a:latin typeface="Comic Sans MS" pitchFamily="66" charset="0"/>
                <a:hlinkClick r:id="rId2"/>
              </a:rPr>
              <a:t>http://mrnussbaum.com/inventors/alexander_graham_bell/</a:t>
            </a:r>
            <a:r>
              <a:rPr lang="ga-IE" sz="2400">
                <a:latin typeface="Comic Sans MS" pitchFamily="66" charset="0"/>
              </a:rPr>
              <a:t> </a:t>
            </a:r>
          </a:p>
        </p:txBody>
      </p:sp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395288" y="2027238"/>
            <a:ext cx="84248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Tuilleadh eolais </a:t>
            </a:r>
            <a:r>
              <a:rPr lang="en-IE" sz="2400">
                <a:latin typeface="Comic Sans MS" pitchFamily="66" charset="0"/>
              </a:rPr>
              <a:t>le </a:t>
            </a:r>
            <a:r>
              <a:rPr lang="ga-IE" sz="2400">
                <a:latin typeface="Comic Sans MS" pitchFamily="66" charset="0"/>
              </a:rPr>
              <a:t>fáil ar na suíomhanna seo</a:t>
            </a:r>
            <a:r>
              <a:rPr lang="en-IE" sz="2400">
                <a:latin typeface="Comic Sans MS" pitchFamily="66" charset="0"/>
              </a:rPr>
              <a:t>:</a:t>
            </a:r>
          </a:p>
          <a:p>
            <a:r>
              <a:rPr lang="en-IE" sz="2400">
                <a:latin typeface="Comic Sans MS" pitchFamily="66" charset="0"/>
                <a:hlinkClick r:id="rId3"/>
              </a:rPr>
              <a:t>http://www.cogg.ie/wp-content/uploads/eureka-5-8.pdf</a:t>
            </a:r>
            <a:endParaRPr lang="en-IE" sz="2400">
              <a:latin typeface="Comic Sans MS" pitchFamily="66" charset="0"/>
            </a:endParaRPr>
          </a:p>
          <a:p>
            <a:r>
              <a:rPr lang="en-IE" sz="2400">
                <a:latin typeface="Comic Sans MS" pitchFamily="66" charset="0"/>
                <a:hlinkClick r:id="rId4"/>
              </a:rPr>
              <a:t>http://www.cogg.ie/wp-content/uploads/eureka-4-23.pdf</a:t>
            </a:r>
            <a:endParaRPr lang="en-IE" sz="2400">
              <a:latin typeface="Comic Sans MS" pitchFamily="66" charset="0"/>
            </a:endParaRPr>
          </a:p>
          <a:p>
            <a:r>
              <a:rPr lang="en-IE" sz="2400">
                <a:latin typeface="Comic Sans MS" pitchFamily="66" charset="0"/>
                <a:hlinkClick r:id="rId5"/>
              </a:rPr>
              <a:t>http://www.cogg.ie/wp-content/uploads/eureka-7-16.pdf</a:t>
            </a:r>
            <a:r>
              <a:rPr lang="en-IE" sz="2400">
                <a:latin typeface="Calibri" pitchFamily="34" charset="0"/>
              </a:rPr>
              <a:t> </a:t>
            </a:r>
          </a:p>
          <a:p>
            <a:r>
              <a:rPr lang="en-IE" sz="2400">
                <a:latin typeface="Comic Sans MS" pitchFamily="66" charset="0"/>
              </a:rPr>
              <a:t> </a:t>
            </a:r>
          </a:p>
        </p:txBody>
      </p:sp>
      <p:sp>
        <p:nvSpPr>
          <p:cNvPr id="44035" name="TextBox 1"/>
          <p:cNvSpPr txBox="1">
            <a:spLocks noChangeArrowheads="1"/>
          </p:cNvSpPr>
          <p:nvPr/>
        </p:nvSpPr>
        <p:spPr bwMode="auto">
          <a:xfrm>
            <a:off x="395288" y="4076700"/>
            <a:ext cx="8280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Éist le </a:t>
            </a:r>
            <a:r>
              <a:rPr lang="en-GB" sz="2400">
                <a:latin typeface="Comic Sans MS" pitchFamily="66" charset="0"/>
              </a:rPr>
              <a:t>scéal an chéad teileafóin anseo:</a:t>
            </a:r>
            <a:endParaRPr lang="ga-IE" sz="2400">
              <a:latin typeface="Comic Sans MS" pitchFamily="66" charset="0"/>
            </a:endParaRPr>
          </a:p>
          <a:p>
            <a:r>
              <a:rPr lang="ga-IE" sz="2400">
                <a:latin typeface="Comic Sans MS" pitchFamily="66" charset="0"/>
                <a:hlinkClick r:id="rId6"/>
              </a:rPr>
              <a:t>http://www.bbc.co.uk/schoolradio/subjects/history/victorians/inventions/telephone</a:t>
            </a:r>
            <a:r>
              <a:rPr lang="ga-IE" sz="2400">
                <a:latin typeface="Comic Sans MS" pitchFamily="66" charset="0"/>
              </a:rPr>
              <a:t> </a:t>
            </a:r>
          </a:p>
          <a:p>
            <a:endParaRPr lang="ga-IE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  <p:bldP spid="44034" grpId="0"/>
      <p:bldP spid="440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4"/>
          <p:cNvSpPr txBox="1">
            <a:spLocks noChangeArrowheads="1"/>
          </p:cNvSpPr>
          <p:nvPr/>
        </p:nvSpPr>
        <p:spPr bwMode="auto">
          <a:xfrm>
            <a:off x="611188" y="671513"/>
            <a:ext cx="79216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b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Íomhánna:</a:t>
            </a:r>
            <a:endParaRPr lang="en-GB" b="1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GB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Shutterstock</a:t>
            </a:r>
            <a:endParaRPr lang="ga-IE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ga-IE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l</a:t>
            </a:r>
            <a:r>
              <a:rPr lang="ga-IE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í ar aon bhealach</a:t>
            </a:r>
          </a:p>
          <a:p>
            <a:r>
              <a:rPr lang="ga-IE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ó thaobh cóipchirt de ba cheart d’úinéir an chóipchirt teagmháil</a:t>
            </a:r>
          </a:p>
          <a:p>
            <a:r>
              <a:rPr lang="ga-IE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 dhéanamh leis na foilsitheoirí. Beidh na foilsitheoirí lántoilteanach socruithe cuí a dhéanamh leis.</a:t>
            </a:r>
          </a:p>
          <a:p>
            <a:endParaRPr lang="ga-IE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© Foras na Gaeilge, 201</a:t>
            </a:r>
            <a:r>
              <a:rPr lang="en-GB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5</a:t>
            </a:r>
            <a:endParaRPr lang="ga-IE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ga-IE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An Gúm, 24-27 Sráid Fhreidric Thuaidh, Baile Átha Cliath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Line 4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34" name="Line 5"/>
          <p:cNvSpPr>
            <a:spLocks noChangeShapeType="1"/>
          </p:cNvSpPr>
          <p:nvPr/>
        </p:nvSpPr>
        <p:spPr bwMode="auto">
          <a:xfrm>
            <a:off x="18367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35" name="Line 6"/>
          <p:cNvSpPr>
            <a:spLocks noChangeShapeType="1"/>
          </p:cNvSpPr>
          <p:nvPr/>
        </p:nvSpPr>
        <p:spPr bwMode="auto">
          <a:xfrm>
            <a:off x="23399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36" name="Line 7"/>
          <p:cNvSpPr>
            <a:spLocks noChangeShapeType="1"/>
          </p:cNvSpPr>
          <p:nvPr/>
        </p:nvSpPr>
        <p:spPr bwMode="auto">
          <a:xfrm>
            <a:off x="28432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37" name="Line 8"/>
          <p:cNvSpPr>
            <a:spLocks noChangeShapeType="1"/>
          </p:cNvSpPr>
          <p:nvPr/>
        </p:nvSpPr>
        <p:spPr bwMode="auto">
          <a:xfrm>
            <a:off x="33480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38" name="Line 9"/>
          <p:cNvSpPr>
            <a:spLocks noChangeShapeType="1"/>
          </p:cNvSpPr>
          <p:nvPr/>
        </p:nvSpPr>
        <p:spPr bwMode="auto">
          <a:xfrm>
            <a:off x="48593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39" name="Line 10"/>
          <p:cNvSpPr>
            <a:spLocks noChangeShapeType="1"/>
          </p:cNvSpPr>
          <p:nvPr/>
        </p:nvSpPr>
        <p:spPr bwMode="auto">
          <a:xfrm>
            <a:off x="38512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0" name="Line 11"/>
          <p:cNvSpPr>
            <a:spLocks noChangeShapeType="1"/>
          </p:cNvSpPr>
          <p:nvPr/>
        </p:nvSpPr>
        <p:spPr bwMode="auto">
          <a:xfrm>
            <a:off x="43561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1" name="Line 12"/>
          <p:cNvSpPr>
            <a:spLocks noChangeShapeType="1"/>
          </p:cNvSpPr>
          <p:nvPr/>
        </p:nvSpPr>
        <p:spPr bwMode="auto">
          <a:xfrm>
            <a:off x="536416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2" name="Line 13"/>
          <p:cNvSpPr>
            <a:spLocks noChangeShapeType="1"/>
          </p:cNvSpPr>
          <p:nvPr/>
        </p:nvSpPr>
        <p:spPr bwMode="auto">
          <a:xfrm>
            <a:off x="58674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3" name="Line 14"/>
          <p:cNvSpPr>
            <a:spLocks noChangeShapeType="1"/>
          </p:cNvSpPr>
          <p:nvPr/>
        </p:nvSpPr>
        <p:spPr bwMode="auto">
          <a:xfrm>
            <a:off x="73802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4" name="Line 15"/>
          <p:cNvSpPr>
            <a:spLocks noChangeShapeType="1"/>
          </p:cNvSpPr>
          <p:nvPr/>
        </p:nvSpPr>
        <p:spPr bwMode="auto">
          <a:xfrm>
            <a:off x="63722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5" name="Line 16"/>
          <p:cNvSpPr>
            <a:spLocks noChangeShapeType="1"/>
          </p:cNvSpPr>
          <p:nvPr/>
        </p:nvSpPr>
        <p:spPr bwMode="auto">
          <a:xfrm>
            <a:off x="687546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6" name="Line 17"/>
          <p:cNvSpPr>
            <a:spLocks noChangeShapeType="1"/>
          </p:cNvSpPr>
          <p:nvPr/>
        </p:nvSpPr>
        <p:spPr bwMode="auto">
          <a:xfrm>
            <a:off x="78835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7" name="Text Box 18"/>
          <p:cNvSpPr txBox="1">
            <a:spLocks noChangeArrowheads="1"/>
          </p:cNvSpPr>
          <p:nvPr/>
        </p:nvSpPr>
        <p:spPr bwMode="auto">
          <a:xfrm rot="-4145389">
            <a:off x="8100219" y="1835944"/>
            <a:ext cx="739775" cy="3667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2000</a:t>
            </a:r>
            <a:endParaRPr lang="en-US">
              <a:latin typeface="Calibri" pitchFamily="34" charset="0"/>
            </a:endParaRPr>
          </a:p>
        </p:txBody>
      </p:sp>
      <p:sp>
        <p:nvSpPr>
          <p:cNvPr id="18448" name="Text Box 19"/>
          <p:cNvSpPr txBox="1">
            <a:spLocks noChangeArrowheads="1"/>
          </p:cNvSpPr>
          <p:nvPr/>
        </p:nvSpPr>
        <p:spPr bwMode="auto">
          <a:xfrm rot="-4145389">
            <a:off x="7128669" y="188674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1980</a:t>
            </a:r>
            <a:endParaRPr lang="en-US">
              <a:latin typeface="Calibri" pitchFamily="34" charset="0"/>
            </a:endParaRPr>
          </a:p>
        </p:txBody>
      </p:sp>
      <p:sp>
        <p:nvSpPr>
          <p:cNvPr id="18449" name="Text Box 20"/>
          <p:cNvSpPr txBox="1">
            <a:spLocks noChangeArrowheads="1"/>
          </p:cNvSpPr>
          <p:nvPr/>
        </p:nvSpPr>
        <p:spPr bwMode="auto">
          <a:xfrm rot="-4145389">
            <a:off x="6623844" y="188674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1970</a:t>
            </a:r>
            <a:endParaRPr lang="en-US">
              <a:latin typeface="Calibri" pitchFamily="34" charset="0"/>
            </a:endParaRPr>
          </a:p>
        </p:txBody>
      </p:sp>
      <p:sp>
        <p:nvSpPr>
          <p:cNvPr id="18450" name="Text Box 21"/>
          <p:cNvSpPr txBox="1">
            <a:spLocks noChangeArrowheads="1"/>
          </p:cNvSpPr>
          <p:nvPr/>
        </p:nvSpPr>
        <p:spPr bwMode="auto">
          <a:xfrm rot="-4145389">
            <a:off x="1584325" y="1885950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1870</a:t>
            </a:r>
            <a:endParaRPr lang="en-US">
              <a:latin typeface="Calibri" pitchFamily="34" charset="0"/>
            </a:endParaRPr>
          </a:p>
        </p:txBody>
      </p:sp>
      <p:sp>
        <p:nvSpPr>
          <p:cNvPr id="18451" name="Text Box 22"/>
          <p:cNvSpPr txBox="1">
            <a:spLocks noChangeArrowheads="1"/>
          </p:cNvSpPr>
          <p:nvPr/>
        </p:nvSpPr>
        <p:spPr bwMode="auto">
          <a:xfrm rot="-4145389">
            <a:off x="5615782" y="188674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1950</a:t>
            </a:r>
            <a:endParaRPr lang="en-US">
              <a:latin typeface="Calibri" pitchFamily="34" charset="0"/>
            </a:endParaRPr>
          </a:p>
        </p:txBody>
      </p:sp>
      <p:sp>
        <p:nvSpPr>
          <p:cNvPr id="18452" name="Text Box 23"/>
          <p:cNvSpPr txBox="1">
            <a:spLocks noChangeArrowheads="1"/>
          </p:cNvSpPr>
          <p:nvPr/>
        </p:nvSpPr>
        <p:spPr bwMode="auto">
          <a:xfrm rot="-4145389">
            <a:off x="5112544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1940</a:t>
            </a:r>
            <a:endParaRPr lang="en-US">
              <a:latin typeface="Calibri" pitchFamily="34" charset="0"/>
            </a:endParaRPr>
          </a:p>
        </p:txBody>
      </p:sp>
      <p:sp>
        <p:nvSpPr>
          <p:cNvPr id="18453" name="Text Box 24"/>
          <p:cNvSpPr txBox="1">
            <a:spLocks noChangeArrowheads="1"/>
          </p:cNvSpPr>
          <p:nvPr/>
        </p:nvSpPr>
        <p:spPr bwMode="auto">
          <a:xfrm rot="-4145389">
            <a:off x="4607719" y="188674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1930</a:t>
            </a:r>
            <a:endParaRPr lang="en-US">
              <a:latin typeface="Calibri" pitchFamily="34" charset="0"/>
            </a:endParaRPr>
          </a:p>
        </p:txBody>
      </p:sp>
      <p:sp>
        <p:nvSpPr>
          <p:cNvPr id="18454" name="Text Box 25"/>
          <p:cNvSpPr txBox="1">
            <a:spLocks noChangeArrowheads="1"/>
          </p:cNvSpPr>
          <p:nvPr/>
        </p:nvSpPr>
        <p:spPr bwMode="auto">
          <a:xfrm rot="-4145389">
            <a:off x="3095625" y="1885950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1900</a:t>
            </a:r>
            <a:endParaRPr lang="en-US">
              <a:latin typeface="Calibri" pitchFamily="34" charset="0"/>
            </a:endParaRPr>
          </a:p>
        </p:txBody>
      </p:sp>
      <p:sp>
        <p:nvSpPr>
          <p:cNvPr id="18455" name="Text Box 26"/>
          <p:cNvSpPr txBox="1">
            <a:spLocks noChangeArrowheads="1"/>
          </p:cNvSpPr>
          <p:nvPr/>
        </p:nvSpPr>
        <p:spPr bwMode="auto">
          <a:xfrm rot="-4145389">
            <a:off x="2591594" y="188674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1890</a:t>
            </a:r>
            <a:endParaRPr lang="en-US">
              <a:latin typeface="Calibri" pitchFamily="34" charset="0"/>
            </a:endParaRPr>
          </a:p>
        </p:txBody>
      </p:sp>
      <p:sp>
        <p:nvSpPr>
          <p:cNvPr id="18456" name="Text Box 29"/>
          <p:cNvSpPr txBox="1">
            <a:spLocks noChangeArrowheads="1"/>
          </p:cNvSpPr>
          <p:nvPr/>
        </p:nvSpPr>
        <p:spPr bwMode="auto">
          <a:xfrm rot="-4145389">
            <a:off x="575469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1850</a:t>
            </a:r>
            <a:endParaRPr lang="en-US">
              <a:latin typeface="Calibri" pitchFamily="34" charset="0"/>
            </a:endParaRPr>
          </a:p>
        </p:txBody>
      </p:sp>
      <p:grpSp>
        <p:nvGrpSpPr>
          <p:cNvPr id="18457" name="Group 45"/>
          <p:cNvGrpSpPr>
            <a:grpSpLocks/>
          </p:cNvGrpSpPr>
          <p:nvPr/>
        </p:nvGrpSpPr>
        <p:grpSpPr bwMode="auto">
          <a:xfrm>
            <a:off x="7910513" y="2349500"/>
            <a:ext cx="1169987" cy="1712913"/>
            <a:chOff x="4937" y="1546"/>
            <a:chExt cx="603" cy="950"/>
          </a:xfrm>
        </p:grpSpPr>
        <p:sp>
          <p:nvSpPr>
            <p:cNvPr id="18476" name="Text Box 35"/>
            <p:cNvSpPr txBox="1">
              <a:spLocks noChangeArrowheads="1"/>
            </p:cNvSpPr>
            <p:nvPr/>
          </p:nvSpPr>
          <p:spPr bwMode="auto">
            <a:xfrm>
              <a:off x="4937" y="2136"/>
              <a:ext cx="603" cy="360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  <a:ea typeface="Andalus"/>
                  <a:cs typeface="Andalus"/>
                </a:rPr>
                <a:t>An lá atá inniu ann. </a:t>
              </a:r>
            </a:p>
          </p:txBody>
        </p:sp>
        <p:sp>
          <p:nvSpPr>
            <p:cNvPr id="18477" name="Line 38"/>
            <p:cNvSpPr>
              <a:spLocks noChangeShapeType="1"/>
            </p:cNvSpPr>
            <p:nvPr/>
          </p:nvSpPr>
          <p:spPr bwMode="auto">
            <a:xfrm flipV="1">
              <a:off x="5540" y="1546"/>
              <a:ext cx="0" cy="59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18458" name="Text Box 50"/>
          <p:cNvSpPr txBox="1">
            <a:spLocks noChangeArrowheads="1"/>
          </p:cNvSpPr>
          <p:nvPr/>
        </p:nvSpPr>
        <p:spPr bwMode="auto">
          <a:xfrm>
            <a:off x="179388" y="3573463"/>
            <a:ext cx="3097212" cy="388937"/>
          </a:xfrm>
          <a:prstGeom prst="rect">
            <a:avLst/>
          </a:prstGeom>
          <a:noFill/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IE">
                <a:latin typeface="Comic Sans MS" pitchFamily="66" charset="0"/>
              </a:rPr>
              <a:t>An </a:t>
            </a:r>
            <a:r>
              <a:rPr lang="ga-IE">
                <a:latin typeface="Comic Sans MS" pitchFamily="66" charset="0"/>
              </a:rPr>
              <a:t>chéad teileafón</a:t>
            </a:r>
            <a:r>
              <a:rPr lang="en-GB">
                <a:latin typeface="Comic Sans MS" pitchFamily="66" charset="0"/>
              </a:rPr>
              <a:t> (1876).</a:t>
            </a:r>
            <a:endParaRPr lang="ga-IE">
              <a:latin typeface="Comic Sans MS" pitchFamily="66" charset="0"/>
            </a:endParaRPr>
          </a:p>
        </p:txBody>
      </p:sp>
      <p:sp>
        <p:nvSpPr>
          <p:cNvPr id="18459" name="Line 51"/>
          <p:cNvSpPr>
            <a:spLocks noChangeShapeType="1"/>
          </p:cNvSpPr>
          <p:nvPr/>
        </p:nvSpPr>
        <p:spPr bwMode="auto">
          <a:xfrm flipV="1">
            <a:off x="2124075" y="2349500"/>
            <a:ext cx="0" cy="12446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60" name="Text Box 18"/>
          <p:cNvSpPr txBox="1">
            <a:spLocks noChangeArrowheads="1"/>
          </p:cNvSpPr>
          <p:nvPr/>
        </p:nvSpPr>
        <p:spPr bwMode="auto">
          <a:xfrm rot="-4145389">
            <a:off x="76319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1990</a:t>
            </a:r>
            <a:endParaRPr lang="en-US">
              <a:latin typeface="Calibri" pitchFamily="34" charset="0"/>
            </a:endParaRPr>
          </a:p>
        </p:txBody>
      </p:sp>
      <p:sp>
        <p:nvSpPr>
          <p:cNvPr id="18461" name="Text Box 27"/>
          <p:cNvSpPr txBox="1">
            <a:spLocks noChangeArrowheads="1"/>
          </p:cNvSpPr>
          <p:nvPr/>
        </p:nvSpPr>
        <p:spPr bwMode="auto">
          <a:xfrm rot="-4145389">
            <a:off x="1080294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1860</a:t>
            </a:r>
            <a:endParaRPr lang="en-US">
              <a:latin typeface="Calibri" pitchFamily="34" charset="0"/>
            </a:endParaRPr>
          </a:p>
        </p:txBody>
      </p:sp>
      <p:sp>
        <p:nvSpPr>
          <p:cNvPr id="18462" name="Line 5"/>
          <p:cNvSpPr>
            <a:spLocks noChangeShapeType="1"/>
          </p:cNvSpPr>
          <p:nvPr/>
        </p:nvSpPr>
        <p:spPr bwMode="auto">
          <a:xfrm>
            <a:off x="13319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63" name="Text Box 29"/>
          <p:cNvSpPr txBox="1">
            <a:spLocks noChangeArrowheads="1"/>
          </p:cNvSpPr>
          <p:nvPr/>
        </p:nvSpPr>
        <p:spPr bwMode="auto">
          <a:xfrm rot="-4145389">
            <a:off x="722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1840</a:t>
            </a:r>
            <a:endParaRPr lang="en-US">
              <a:latin typeface="Calibri" pitchFamily="34" charset="0"/>
            </a:endParaRPr>
          </a:p>
        </p:txBody>
      </p:sp>
      <p:sp>
        <p:nvSpPr>
          <p:cNvPr id="18464" name="TextBox 52"/>
          <p:cNvSpPr txBox="1">
            <a:spLocks noChangeArrowheads="1"/>
          </p:cNvSpPr>
          <p:nvPr/>
        </p:nvSpPr>
        <p:spPr bwMode="auto">
          <a:xfrm>
            <a:off x="3171825" y="115888"/>
            <a:ext cx="2120900" cy="82391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4800">
                <a:latin typeface="Berlin Sans FB Demi" pitchFamily="34" charset="0"/>
              </a:rPr>
              <a:t>Amlíne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754063" y="4868863"/>
            <a:ext cx="74183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Comic Sans MS" pitchFamily="66" charset="0"/>
              </a:rPr>
              <a:t>Rinneadh </a:t>
            </a:r>
            <a:r>
              <a:rPr lang="ga-IE" sz="2400">
                <a:latin typeface="Comic Sans MS" pitchFamily="66" charset="0"/>
              </a:rPr>
              <a:t>an chéad ghlao teileafóin sa bhliain 1876. </a:t>
            </a:r>
            <a:endParaRPr lang="en-GB" sz="2400">
              <a:latin typeface="Comic Sans MS" pitchFamily="66" charset="0"/>
            </a:endParaRPr>
          </a:p>
          <a:p>
            <a:r>
              <a:rPr lang="ga-IE" sz="2400">
                <a:latin typeface="Comic Sans MS" pitchFamily="66" charset="0"/>
              </a:rPr>
              <a:t>Cé mhéad bliain ó shin é sin?</a:t>
            </a:r>
            <a:endParaRPr lang="en-IE" sz="2400">
              <a:latin typeface="Comic Sans MS" pitchFamily="66" charset="0"/>
            </a:endParaRPr>
          </a:p>
        </p:txBody>
      </p:sp>
      <p:sp>
        <p:nvSpPr>
          <p:cNvPr id="18466" name="Line 5"/>
          <p:cNvSpPr>
            <a:spLocks noChangeShapeType="1"/>
          </p:cNvSpPr>
          <p:nvPr/>
        </p:nvSpPr>
        <p:spPr bwMode="auto">
          <a:xfrm>
            <a:off x="828675" y="2332038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67" name="Line 5"/>
          <p:cNvSpPr>
            <a:spLocks noChangeShapeType="1"/>
          </p:cNvSpPr>
          <p:nvPr/>
        </p:nvSpPr>
        <p:spPr bwMode="auto">
          <a:xfrm>
            <a:off x="3238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68" name="Text Box 20"/>
          <p:cNvSpPr txBox="1">
            <a:spLocks noChangeArrowheads="1"/>
          </p:cNvSpPr>
          <p:nvPr/>
        </p:nvSpPr>
        <p:spPr bwMode="auto">
          <a:xfrm rot="-4145389">
            <a:off x="6120607" y="188674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1960</a:t>
            </a:r>
            <a:endParaRPr lang="en-US">
              <a:latin typeface="Calibri" pitchFamily="34" charset="0"/>
            </a:endParaRPr>
          </a:p>
        </p:txBody>
      </p:sp>
      <p:sp>
        <p:nvSpPr>
          <p:cNvPr id="18469" name="Text Box 20"/>
          <p:cNvSpPr txBox="1">
            <a:spLocks noChangeArrowheads="1"/>
          </p:cNvSpPr>
          <p:nvPr/>
        </p:nvSpPr>
        <p:spPr bwMode="auto">
          <a:xfrm rot="-4145389">
            <a:off x="410448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1920</a:t>
            </a:r>
            <a:endParaRPr lang="en-US">
              <a:latin typeface="Calibri" pitchFamily="34" charset="0"/>
            </a:endParaRPr>
          </a:p>
        </p:txBody>
      </p:sp>
      <p:sp>
        <p:nvSpPr>
          <p:cNvPr id="18470" name="Text Box 20"/>
          <p:cNvSpPr txBox="1">
            <a:spLocks noChangeArrowheads="1"/>
          </p:cNvSpPr>
          <p:nvPr/>
        </p:nvSpPr>
        <p:spPr bwMode="auto">
          <a:xfrm rot="-4145389">
            <a:off x="2088357" y="188674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1880</a:t>
            </a:r>
            <a:endParaRPr lang="en-US">
              <a:latin typeface="Calibri" pitchFamily="34" charset="0"/>
            </a:endParaRPr>
          </a:p>
        </p:txBody>
      </p:sp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2816225"/>
            <a:ext cx="1084262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72" name="Line 17"/>
          <p:cNvSpPr>
            <a:spLocks noChangeShapeType="1"/>
          </p:cNvSpPr>
          <p:nvPr/>
        </p:nvSpPr>
        <p:spPr bwMode="auto">
          <a:xfrm>
            <a:off x="8388350" y="2339975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73" name="Text Box 25"/>
          <p:cNvSpPr txBox="1">
            <a:spLocks noChangeArrowheads="1"/>
          </p:cNvSpPr>
          <p:nvPr/>
        </p:nvSpPr>
        <p:spPr bwMode="auto">
          <a:xfrm rot="-4145389">
            <a:off x="3599657" y="188674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1910</a:t>
            </a:r>
            <a:endParaRPr lang="en-US">
              <a:latin typeface="Calibri" pitchFamily="34" charset="0"/>
            </a:endParaRPr>
          </a:p>
        </p:txBody>
      </p:sp>
      <p:sp>
        <p:nvSpPr>
          <p:cNvPr id="18474" name="Line 17"/>
          <p:cNvSpPr>
            <a:spLocks noChangeShapeType="1"/>
          </p:cNvSpPr>
          <p:nvPr/>
        </p:nvSpPr>
        <p:spPr bwMode="auto">
          <a:xfrm>
            <a:off x="8891588" y="2339975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75" name="Text Box 18"/>
          <p:cNvSpPr txBox="1">
            <a:spLocks noChangeArrowheads="1"/>
          </p:cNvSpPr>
          <p:nvPr/>
        </p:nvSpPr>
        <p:spPr bwMode="auto">
          <a:xfrm rot="-4145389">
            <a:off x="8614569" y="187880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2010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988" y="4044950"/>
            <a:ext cx="2111375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2" name="Group 45"/>
          <p:cNvGrpSpPr>
            <a:grpSpLocks/>
          </p:cNvGrpSpPr>
          <p:nvPr/>
        </p:nvGrpSpPr>
        <p:grpSpPr bwMode="auto">
          <a:xfrm>
            <a:off x="7907338" y="2349500"/>
            <a:ext cx="1169987" cy="1712913"/>
            <a:chOff x="4937" y="1546"/>
            <a:chExt cx="603" cy="950"/>
          </a:xfrm>
        </p:grpSpPr>
        <p:sp>
          <p:nvSpPr>
            <p:cNvPr id="20529" name="Text Box 35"/>
            <p:cNvSpPr txBox="1">
              <a:spLocks noChangeArrowheads="1"/>
            </p:cNvSpPr>
            <p:nvPr/>
          </p:nvSpPr>
          <p:spPr bwMode="auto">
            <a:xfrm>
              <a:off x="4937" y="2136"/>
              <a:ext cx="603" cy="360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  <a:ea typeface="Andalus"/>
                  <a:cs typeface="Andalus"/>
                </a:rPr>
                <a:t>An lá atá inniu ann. </a:t>
              </a:r>
            </a:p>
          </p:txBody>
        </p:sp>
        <p:sp>
          <p:nvSpPr>
            <p:cNvPr id="20530" name="Line 38"/>
            <p:cNvSpPr>
              <a:spLocks noChangeShapeType="1"/>
            </p:cNvSpPr>
            <p:nvPr/>
          </p:nvSpPr>
          <p:spPr bwMode="auto">
            <a:xfrm flipV="1">
              <a:off x="5540" y="1546"/>
              <a:ext cx="0" cy="59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2232025" y="2349500"/>
            <a:ext cx="4284663" cy="1141413"/>
            <a:chOff x="2595" y="1390"/>
            <a:chExt cx="2438" cy="626"/>
          </a:xfrm>
        </p:grpSpPr>
        <p:sp>
          <p:nvSpPr>
            <p:cNvPr id="20527" name="Line 51"/>
            <p:cNvSpPr>
              <a:spLocks noChangeShapeType="1"/>
            </p:cNvSpPr>
            <p:nvPr/>
          </p:nvSpPr>
          <p:spPr bwMode="auto">
            <a:xfrm flipV="1">
              <a:off x="2657" y="1390"/>
              <a:ext cx="0" cy="408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  <p:sp>
          <p:nvSpPr>
            <p:cNvPr id="20528" name="Text Box 50"/>
            <p:cNvSpPr txBox="1">
              <a:spLocks noChangeArrowheads="1"/>
            </p:cNvSpPr>
            <p:nvPr/>
          </p:nvSpPr>
          <p:spPr bwMode="auto">
            <a:xfrm>
              <a:off x="2595" y="1803"/>
              <a:ext cx="2438" cy="213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</a:rPr>
                <a:t>Tugadh an teileafón go hÉirinn</a:t>
              </a:r>
              <a:r>
                <a:rPr lang="en-GB">
                  <a:latin typeface="Comic Sans MS" pitchFamily="66" charset="0"/>
                </a:rPr>
                <a:t> (1880)</a:t>
              </a:r>
              <a:r>
                <a:rPr lang="ga-IE">
                  <a:latin typeface="Comic Sans MS" pitchFamily="66" charset="0"/>
                </a:rPr>
                <a:t>. </a:t>
              </a:r>
            </a:p>
          </p:txBody>
        </p:sp>
      </p:grpSp>
      <p:sp>
        <p:nvSpPr>
          <p:cNvPr id="20484" name="TextBox 52"/>
          <p:cNvSpPr txBox="1">
            <a:spLocks noChangeArrowheads="1"/>
          </p:cNvSpPr>
          <p:nvPr/>
        </p:nvSpPr>
        <p:spPr bwMode="auto">
          <a:xfrm>
            <a:off x="3171825" y="115888"/>
            <a:ext cx="2120900" cy="82391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4800">
                <a:latin typeface="Berlin Sans FB Demi" pitchFamily="34" charset="0"/>
              </a:rPr>
              <a:t>Amlíne</a:t>
            </a: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2075" y="4581525"/>
            <a:ext cx="2489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3189288" y="4062413"/>
            <a:ext cx="47672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Tugadh an teileafón go hÉirinn den chéad uair sa bhliain 1880.</a:t>
            </a:r>
            <a:endParaRPr lang="en-IE" sz="2400">
              <a:latin typeface="Comic Sans MS" pitchFamily="66" charset="0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821113" y="5083175"/>
            <a:ext cx="52562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Sula raibh an teileafón in Éirinn, conas a sheol</a:t>
            </a:r>
            <a:r>
              <a:rPr lang="en-GB" sz="2400">
                <a:latin typeface="Comic Sans MS" pitchFamily="66" charset="0"/>
              </a:rPr>
              <a:t>adh</a:t>
            </a:r>
            <a:r>
              <a:rPr lang="ga-IE" sz="2400">
                <a:latin typeface="Comic Sans MS" pitchFamily="66" charset="0"/>
              </a:rPr>
              <a:t> daoine teachtaireachtaí chuig daoine a bhí i bhfad uathu, meas tú?</a:t>
            </a:r>
          </a:p>
        </p:txBody>
      </p:sp>
      <p:sp>
        <p:nvSpPr>
          <p:cNvPr id="20488" name="Line 51"/>
          <p:cNvSpPr>
            <a:spLocks noChangeShapeType="1"/>
          </p:cNvSpPr>
          <p:nvPr/>
        </p:nvSpPr>
        <p:spPr bwMode="auto">
          <a:xfrm flipV="1">
            <a:off x="2124075" y="2349500"/>
            <a:ext cx="0" cy="1389063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0489" name="Text Box 50"/>
          <p:cNvSpPr txBox="1">
            <a:spLocks noChangeArrowheads="1"/>
          </p:cNvSpPr>
          <p:nvPr/>
        </p:nvSpPr>
        <p:spPr bwMode="auto">
          <a:xfrm>
            <a:off x="36513" y="3738563"/>
            <a:ext cx="3095625" cy="388937"/>
          </a:xfrm>
          <a:prstGeom prst="rect">
            <a:avLst/>
          </a:prstGeom>
          <a:noFill/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>
                <a:latin typeface="Comic Sans MS" pitchFamily="66" charset="0"/>
              </a:rPr>
              <a:t>An chéad teileafón</a:t>
            </a:r>
            <a:r>
              <a:rPr lang="en-GB">
                <a:latin typeface="Comic Sans MS" pitchFamily="66" charset="0"/>
              </a:rPr>
              <a:t> (1876)</a:t>
            </a:r>
            <a:r>
              <a:rPr lang="ga-IE">
                <a:latin typeface="Comic Sans MS" pitchFamily="66" charset="0"/>
              </a:rPr>
              <a:t>.</a:t>
            </a:r>
          </a:p>
        </p:txBody>
      </p:sp>
      <p:sp>
        <p:nvSpPr>
          <p:cNvPr id="20490" name="Line 5"/>
          <p:cNvSpPr>
            <a:spLocks noChangeShapeType="1"/>
          </p:cNvSpPr>
          <p:nvPr/>
        </p:nvSpPr>
        <p:spPr bwMode="auto">
          <a:xfrm>
            <a:off x="18367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0491" name="Line 7"/>
          <p:cNvSpPr>
            <a:spLocks noChangeShapeType="1"/>
          </p:cNvSpPr>
          <p:nvPr/>
        </p:nvSpPr>
        <p:spPr bwMode="auto">
          <a:xfrm>
            <a:off x="28432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0492" name="Line 8"/>
          <p:cNvSpPr>
            <a:spLocks noChangeShapeType="1"/>
          </p:cNvSpPr>
          <p:nvPr/>
        </p:nvSpPr>
        <p:spPr bwMode="auto">
          <a:xfrm>
            <a:off x="33480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0493" name="Line 9"/>
          <p:cNvSpPr>
            <a:spLocks noChangeShapeType="1"/>
          </p:cNvSpPr>
          <p:nvPr/>
        </p:nvSpPr>
        <p:spPr bwMode="auto">
          <a:xfrm>
            <a:off x="48593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0494" name="Line 10"/>
          <p:cNvSpPr>
            <a:spLocks noChangeShapeType="1"/>
          </p:cNvSpPr>
          <p:nvPr/>
        </p:nvSpPr>
        <p:spPr bwMode="auto">
          <a:xfrm>
            <a:off x="38512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0495" name="Line 11"/>
          <p:cNvSpPr>
            <a:spLocks noChangeShapeType="1"/>
          </p:cNvSpPr>
          <p:nvPr/>
        </p:nvSpPr>
        <p:spPr bwMode="auto">
          <a:xfrm>
            <a:off x="43561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0496" name="Line 12"/>
          <p:cNvSpPr>
            <a:spLocks noChangeShapeType="1"/>
          </p:cNvSpPr>
          <p:nvPr/>
        </p:nvSpPr>
        <p:spPr bwMode="auto">
          <a:xfrm>
            <a:off x="536416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0497" name="Line 13"/>
          <p:cNvSpPr>
            <a:spLocks noChangeShapeType="1"/>
          </p:cNvSpPr>
          <p:nvPr/>
        </p:nvSpPr>
        <p:spPr bwMode="auto">
          <a:xfrm>
            <a:off x="58674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0498" name="Line 14"/>
          <p:cNvSpPr>
            <a:spLocks noChangeShapeType="1"/>
          </p:cNvSpPr>
          <p:nvPr/>
        </p:nvSpPr>
        <p:spPr bwMode="auto">
          <a:xfrm>
            <a:off x="73802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0499" name="Line 15"/>
          <p:cNvSpPr>
            <a:spLocks noChangeShapeType="1"/>
          </p:cNvSpPr>
          <p:nvPr/>
        </p:nvSpPr>
        <p:spPr bwMode="auto">
          <a:xfrm>
            <a:off x="63722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0500" name="Line 16"/>
          <p:cNvSpPr>
            <a:spLocks noChangeShapeType="1"/>
          </p:cNvSpPr>
          <p:nvPr/>
        </p:nvSpPr>
        <p:spPr bwMode="auto">
          <a:xfrm>
            <a:off x="687546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0501" name="Line 17"/>
          <p:cNvSpPr>
            <a:spLocks noChangeShapeType="1"/>
          </p:cNvSpPr>
          <p:nvPr/>
        </p:nvSpPr>
        <p:spPr bwMode="auto">
          <a:xfrm>
            <a:off x="78835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0502" name="Text Box 19"/>
          <p:cNvSpPr txBox="1">
            <a:spLocks noChangeArrowheads="1"/>
          </p:cNvSpPr>
          <p:nvPr/>
        </p:nvSpPr>
        <p:spPr bwMode="auto">
          <a:xfrm rot="-4145389">
            <a:off x="7128669" y="188674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1980</a:t>
            </a:r>
            <a:endParaRPr lang="en-US">
              <a:latin typeface="Calibri" pitchFamily="34" charset="0"/>
            </a:endParaRPr>
          </a:p>
        </p:txBody>
      </p:sp>
      <p:sp>
        <p:nvSpPr>
          <p:cNvPr id="20503" name="Text Box 20"/>
          <p:cNvSpPr txBox="1">
            <a:spLocks noChangeArrowheads="1"/>
          </p:cNvSpPr>
          <p:nvPr/>
        </p:nvSpPr>
        <p:spPr bwMode="auto">
          <a:xfrm rot="-4145389">
            <a:off x="6623844" y="188674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1970</a:t>
            </a:r>
            <a:endParaRPr lang="en-US">
              <a:latin typeface="Calibri" pitchFamily="34" charset="0"/>
            </a:endParaRPr>
          </a:p>
        </p:txBody>
      </p:sp>
      <p:sp>
        <p:nvSpPr>
          <p:cNvPr id="20504" name="Text Box 21"/>
          <p:cNvSpPr txBox="1">
            <a:spLocks noChangeArrowheads="1"/>
          </p:cNvSpPr>
          <p:nvPr/>
        </p:nvSpPr>
        <p:spPr bwMode="auto">
          <a:xfrm rot="-4145389">
            <a:off x="1584325" y="1885950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1870</a:t>
            </a:r>
            <a:endParaRPr lang="en-US">
              <a:latin typeface="Calibri" pitchFamily="34" charset="0"/>
            </a:endParaRPr>
          </a:p>
        </p:txBody>
      </p:sp>
      <p:sp>
        <p:nvSpPr>
          <p:cNvPr id="20505" name="Text Box 22"/>
          <p:cNvSpPr txBox="1">
            <a:spLocks noChangeArrowheads="1"/>
          </p:cNvSpPr>
          <p:nvPr/>
        </p:nvSpPr>
        <p:spPr bwMode="auto">
          <a:xfrm rot="-4145389">
            <a:off x="5615782" y="188674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1950</a:t>
            </a:r>
            <a:endParaRPr lang="en-US">
              <a:latin typeface="Calibri" pitchFamily="34" charset="0"/>
            </a:endParaRPr>
          </a:p>
        </p:txBody>
      </p:sp>
      <p:sp>
        <p:nvSpPr>
          <p:cNvPr id="20506" name="Text Box 23"/>
          <p:cNvSpPr txBox="1">
            <a:spLocks noChangeArrowheads="1"/>
          </p:cNvSpPr>
          <p:nvPr/>
        </p:nvSpPr>
        <p:spPr bwMode="auto">
          <a:xfrm rot="-4145389">
            <a:off x="5112544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1940</a:t>
            </a:r>
            <a:endParaRPr lang="en-US">
              <a:latin typeface="Calibri" pitchFamily="34" charset="0"/>
            </a:endParaRPr>
          </a:p>
        </p:txBody>
      </p:sp>
      <p:sp>
        <p:nvSpPr>
          <p:cNvPr id="20507" name="Text Box 24"/>
          <p:cNvSpPr txBox="1">
            <a:spLocks noChangeArrowheads="1"/>
          </p:cNvSpPr>
          <p:nvPr/>
        </p:nvSpPr>
        <p:spPr bwMode="auto">
          <a:xfrm rot="-4145389">
            <a:off x="4607719" y="188674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1930</a:t>
            </a:r>
            <a:endParaRPr lang="en-US">
              <a:latin typeface="Calibri" pitchFamily="34" charset="0"/>
            </a:endParaRPr>
          </a:p>
        </p:txBody>
      </p:sp>
      <p:sp>
        <p:nvSpPr>
          <p:cNvPr id="20508" name="Text Box 25"/>
          <p:cNvSpPr txBox="1">
            <a:spLocks noChangeArrowheads="1"/>
          </p:cNvSpPr>
          <p:nvPr/>
        </p:nvSpPr>
        <p:spPr bwMode="auto">
          <a:xfrm rot="-4145389">
            <a:off x="3095625" y="1885950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1900</a:t>
            </a:r>
            <a:endParaRPr lang="en-US">
              <a:latin typeface="Calibri" pitchFamily="34" charset="0"/>
            </a:endParaRPr>
          </a:p>
        </p:txBody>
      </p:sp>
      <p:sp>
        <p:nvSpPr>
          <p:cNvPr id="20509" name="Text Box 26"/>
          <p:cNvSpPr txBox="1">
            <a:spLocks noChangeArrowheads="1"/>
          </p:cNvSpPr>
          <p:nvPr/>
        </p:nvSpPr>
        <p:spPr bwMode="auto">
          <a:xfrm rot="-4145389">
            <a:off x="2591594" y="188674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1890</a:t>
            </a:r>
            <a:endParaRPr lang="en-US">
              <a:latin typeface="Calibri" pitchFamily="34" charset="0"/>
            </a:endParaRPr>
          </a:p>
        </p:txBody>
      </p:sp>
      <p:sp>
        <p:nvSpPr>
          <p:cNvPr id="20510" name="Text Box 29"/>
          <p:cNvSpPr txBox="1">
            <a:spLocks noChangeArrowheads="1"/>
          </p:cNvSpPr>
          <p:nvPr/>
        </p:nvSpPr>
        <p:spPr bwMode="auto">
          <a:xfrm rot="-4145389">
            <a:off x="575469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1850</a:t>
            </a:r>
            <a:endParaRPr lang="en-US">
              <a:latin typeface="Calibri" pitchFamily="34" charset="0"/>
            </a:endParaRPr>
          </a:p>
        </p:txBody>
      </p:sp>
      <p:sp>
        <p:nvSpPr>
          <p:cNvPr id="20511" name="Text Box 18"/>
          <p:cNvSpPr txBox="1">
            <a:spLocks noChangeArrowheads="1"/>
          </p:cNvSpPr>
          <p:nvPr/>
        </p:nvSpPr>
        <p:spPr bwMode="auto">
          <a:xfrm rot="-4145389">
            <a:off x="76319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1990</a:t>
            </a:r>
            <a:endParaRPr lang="en-US">
              <a:latin typeface="Calibri" pitchFamily="34" charset="0"/>
            </a:endParaRPr>
          </a:p>
        </p:txBody>
      </p:sp>
      <p:sp>
        <p:nvSpPr>
          <p:cNvPr id="20512" name="Text Box 27"/>
          <p:cNvSpPr txBox="1">
            <a:spLocks noChangeArrowheads="1"/>
          </p:cNvSpPr>
          <p:nvPr/>
        </p:nvSpPr>
        <p:spPr bwMode="auto">
          <a:xfrm rot="-4145389">
            <a:off x="1080294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1860</a:t>
            </a:r>
            <a:endParaRPr lang="en-US">
              <a:latin typeface="Calibri" pitchFamily="34" charset="0"/>
            </a:endParaRPr>
          </a:p>
        </p:txBody>
      </p:sp>
      <p:sp>
        <p:nvSpPr>
          <p:cNvPr id="20513" name="Line 5"/>
          <p:cNvSpPr>
            <a:spLocks noChangeShapeType="1"/>
          </p:cNvSpPr>
          <p:nvPr/>
        </p:nvSpPr>
        <p:spPr bwMode="auto">
          <a:xfrm>
            <a:off x="13319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0514" name="Text Box 29"/>
          <p:cNvSpPr txBox="1">
            <a:spLocks noChangeArrowheads="1"/>
          </p:cNvSpPr>
          <p:nvPr/>
        </p:nvSpPr>
        <p:spPr bwMode="auto">
          <a:xfrm rot="-4145389">
            <a:off x="722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1840</a:t>
            </a:r>
            <a:endParaRPr lang="en-US">
              <a:latin typeface="Calibri" pitchFamily="34" charset="0"/>
            </a:endParaRPr>
          </a:p>
        </p:txBody>
      </p:sp>
      <p:sp>
        <p:nvSpPr>
          <p:cNvPr id="20515" name="Line 5"/>
          <p:cNvSpPr>
            <a:spLocks noChangeShapeType="1"/>
          </p:cNvSpPr>
          <p:nvPr/>
        </p:nvSpPr>
        <p:spPr bwMode="auto">
          <a:xfrm>
            <a:off x="828675" y="2332038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0516" name="Line 5"/>
          <p:cNvSpPr>
            <a:spLocks noChangeShapeType="1"/>
          </p:cNvSpPr>
          <p:nvPr/>
        </p:nvSpPr>
        <p:spPr bwMode="auto">
          <a:xfrm>
            <a:off x="3238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0517" name="Text Box 20"/>
          <p:cNvSpPr txBox="1">
            <a:spLocks noChangeArrowheads="1"/>
          </p:cNvSpPr>
          <p:nvPr/>
        </p:nvSpPr>
        <p:spPr bwMode="auto">
          <a:xfrm rot="-4145389">
            <a:off x="6120607" y="188674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1960</a:t>
            </a:r>
            <a:endParaRPr lang="en-US">
              <a:latin typeface="Calibri" pitchFamily="34" charset="0"/>
            </a:endParaRPr>
          </a:p>
        </p:txBody>
      </p:sp>
      <p:sp>
        <p:nvSpPr>
          <p:cNvPr id="20518" name="Text Box 20"/>
          <p:cNvSpPr txBox="1">
            <a:spLocks noChangeArrowheads="1"/>
          </p:cNvSpPr>
          <p:nvPr/>
        </p:nvSpPr>
        <p:spPr bwMode="auto">
          <a:xfrm rot="-4145389">
            <a:off x="410448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1920</a:t>
            </a:r>
            <a:endParaRPr lang="en-US">
              <a:latin typeface="Calibri" pitchFamily="34" charset="0"/>
            </a:endParaRPr>
          </a:p>
        </p:txBody>
      </p:sp>
      <p:sp>
        <p:nvSpPr>
          <p:cNvPr id="20519" name="Text Box 20"/>
          <p:cNvSpPr txBox="1">
            <a:spLocks noChangeArrowheads="1"/>
          </p:cNvSpPr>
          <p:nvPr/>
        </p:nvSpPr>
        <p:spPr bwMode="auto">
          <a:xfrm rot="-4145389">
            <a:off x="2088357" y="188674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1880</a:t>
            </a:r>
            <a:endParaRPr lang="en-US">
              <a:latin typeface="Calibri" pitchFamily="34" charset="0"/>
            </a:endParaRPr>
          </a:p>
        </p:txBody>
      </p:sp>
      <p:sp>
        <p:nvSpPr>
          <p:cNvPr id="20520" name="Line 17"/>
          <p:cNvSpPr>
            <a:spLocks noChangeShapeType="1"/>
          </p:cNvSpPr>
          <p:nvPr/>
        </p:nvSpPr>
        <p:spPr bwMode="auto">
          <a:xfrm>
            <a:off x="8388350" y="2339975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0521" name="Text Box 25"/>
          <p:cNvSpPr txBox="1">
            <a:spLocks noChangeArrowheads="1"/>
          </p:cNvSpPr>
          <p:nvPr/>
        </p:nvSpPr>
        <p:spPr bwMode="auto">
          <a:xfrm rot="-4145389">
            <a:off x="3599657" y="188674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1910</a:t>
            </a:r>
            <a:endParaRPr lang="en-US">
              <a:latin typeface="Calibri" pitchFamily="34" charset="0"/>
            </a:endParaRPr>
          </a:p>
        </p:txBody>
      </p:sp>
      <p:sp>
        <p:nvSpPr>
          <p:cNvPr id="20522" name="Line 17"/>
          <p:cNvSpPr>
            <a:spLocks noChangeShapeType="1"/>
          </p:cNvSpPr>
          <p:nvPr/>
        </p:nvSpPr>
        <p:spPr bwMode="auto">
          <a:xfrm>
            <a:off x="8891588" y="2339975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0523" name="Line 4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0524" name="Text Box 18"/>
          <p:cNvSpPr txBox="1">
            <a:spLocks noChangeArrowheads="1"/>
          </p:cNvSpPr>
          <p:nvPr/>
        </p:nvSpPr>
        <p:spPr bwMode="auto">
          <a:xfrm rot="-4145389">
            <a:off x="8100219" y="1835944"/>
            <a:ext cx="739775" cy="3667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2000</a:t>
            </a:r>
            <a:endParaRPr lang="en-US">
              <a:latin typeface="Calibri" pitchFamily="34" charset="0"/>
            </a:endParaRPr>
          </a:p>
        </p:txBody>
      </p:sp>
      <p:sp>
        <p:nvSpPr>
          <p:cNvPr id="20525" name="Text Box 18"/>
          <p:cNvSpPr txBox="1">
            <a:spLocks noChangeArrowheads="1"/>
          </p:cNvSpPr>
          <p:nvPr/>
        </p:nvSpPr>
        <p:spPr bwMode="auto">
          <a:xfrm rot="-4145389">
            <a:off x="8614569" y="187880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2010</a:t>
            </a:r>
            <a:endParaRPr lang="en-US">
              <a:latin typeface="Calibri" pitchFamily="34" charset="0"/>
            </a:endParaRPr>
          </a:p>
        </p:txBody>
      </p:sp>
      <p:sp>
        <p:nvSpPr>
          <p:cNvPr id="20526" name="Line 7"/>
          <p:cNvSpPr>
            <a:spLocks noChangeShapeType="1"/>
          </p:cNvSpPr>
          <p:nvPr/>
        </p:nvSpPr>
        <p:spPr bwMode="auto">
          <a:xfrm>
            <a:off x="23399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6" grpId="1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708400" y="981075"/>
            <a:ext cx="46085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Scríobhaidís litreacha agus sheolaidís tríd an bpost iad.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3349625"/>
            <a:ext cx="2579688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538163"/>
            <a:ext cx="1931988" cy="599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89013" y="3606800"/>
            <a:ext cx="7272337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D’úsáididís an gléas seo freisin chun teachtaireachtaí a sheoladh chuig daoine a bhí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i bhfad uathu. An bhfuil a fhios agat céard é?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7213" y="5084763"/>
            <a:ext cx="81359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Seo </a:t>
            </a:r>
            <a:r>
              <a:rPr lang="ga-IE" sz="2400" b="1">
                <a:solidFill>
                  <a:srgbClr val="FF0000"/>
                </a:solidFill>
                <a:latin typeface="Comic Sans MS" pitchFamily="66" charset="0"/>
              </a:rPr>
              <a:t>teileagraf leictreach</a:t>
            </a:r>
            <a:r>
              <a:rPr lang="ga-IE" sz="2400">
                <a:latin typeface="Comic Sans MS" pitchFamily="66" charset="0"/>
              </a:rPr>
              <a:t>. Is é an teileagraf an chéad chóras a forbraíodh le teachtaireachtaí a chur go leictreach. Is le sreang leictreach a chuirtí na teachtaireachtaí.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9150" y="292100"/>
            <a:ext cx="4611688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45"/>
          <p:cNvGrpSpPr>
            <a:grpSpLocks/>
          </p:cNvGrpSpPr>
          <p:nvPr/>
        </p:nvGrpSpPr>
        <p:grpSpPr bwMode="auto">
          <a:xfrm>
            <a:off x="7910513" y="2365375"/>
            <a:ext cx="1169987" cy="1008063"/>
            <a:chOff x="4937" y="1546"/>
            <a:chExt cx="603" cy="665"/>
          </a:xfrm>
        </p:grpSpPr>
        <p:sp>
          <p:nvSpPr>
            <p:cNvPr id="24623" name="Text Box 35"/>
            <p:cNvSpPr txBox="1">
              <a:spLocks noChangeArrowheads="1"/>
            </p:cNvSpPr>
            <p:nvPr/>
          </p:nvSpPr>
          <p:spPr bwMode="auto">
            <a:xfrm>
              <a:off x="4937" y="1783"/>
              <a:ext cx="603" cy="428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  <a:ea typeface="Andalus"/>
                  <a:cs typeface="Andalus"/>
                </a:rPr>
                <a:t>An lá atá inniu ann. </a:t>
              </a:r>
            </a:p>
          </p:txBody>
        </p:sp>
        <p:sp>
          <p:nvSpPr>
            <p:cNvPr id="24624" name="Line 38"/>
            <p:cNvSpPr>
              <a:spLocks noChangeShapeType="1"/>
            </p:cNvSpPr>
            <p:nvPr/>
          </p:nvSpPr>
          <p:spPr bwMode="auto">
            <a:xfrm flipV="1">
              <a:off x="5540" y="1546"/>
              <a:ext cx="0" cy="59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grpSp>
        <p:nvGrpSpPr>
          <p:cNvPr id="24578" name="Group 53"/>
          <p:cNvGrpSpPr>
            <a:grpSpLocks/>
          </p:cNvGrpSpPr>
          <p:nvPr/>
        </p:nvGrpSpPr>
        <p:grpSpPr bwMode="auto">
          <a:xfrm>
            <a:off x="2124075" y="2349500"/>
            <a:ext cx="3311525" cy="1243013"/>
            <a:chOff x="3026" y="1390"/>
            <a:chExt cx="1638" cy="605"/>
          </a:xfrm>
        </p:grpSpPr>
        <p:sp>
          <p:nvSpPr>
            <p:cNvPr id="24621" name="Text Box 50"/>
            <p:cNvSpPr txBox="1">
              <a:spLocks noChangeArrowheads="1"/>
            </p:cNvSpPr>
            <p:nvPr/>
          </p:nvSpPr>
          <p:spPr bwMode="auto">
            <a:xfrm>
              <a:off x="3028" y="1806"/>
              <a:ext cx="1636" cy="189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</a:rPr>
                <a:t>An chéad teileafón (1876).</a:t>
              </a:r>
            </a:p>
          </p:txBody>
        </p:sp>
        <p:sp>
          <p:nvSpPr>
            <p:cNvPr id="24622" name="Line 51"/>
            <p:cNvSpPr>
              <a:spLocks noChangeShapeType="1"/>
            </p:cNvSpPr>
            <p:nvPr/>
          </p:nvSpPr>
          <p:spPr bwMode="auto">
            <a:xfrm flipV="1">
              <a:off x="3026" y="1390"/>
              <a:ext cx="4" cy="458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171825" y="115888"/>
            <a:ext cx="2120900" cy="8239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800" dirty="0">
                <a:latin typeface="Berlin Sans FB Demi" pitchFamily="34" charset="0"/>
              </a:rPr>
              <a:t>Amlíne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3952875" y="4319588"/>
            <a:ext cx="52355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Seo é Samuel Morse. Rinne Samuel Morse go leor oibre chun an teileagraf a fhorbairt. Bhí baint aige leis an gcéad líne </a:t>
            </a:r>
            <a:r>
              <a:rPr lang="en-GB" sz="2400">
                <a:latin typeface="Comic Sans MS" pitchFamily="66" charset="0"/>
              </a:rPr>
              <a:t>theileagraif </a:t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a osclaíodh sa bhliain 1844.</a:t>
            </a:r>
          </a:p>
        </p:txBody>
      </p: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4211638"/>
            <a:ext cx="3670300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50"/>
          <p:cNvSpPr txBox="1">
            <a:spLocks noChangeArrowheads="1"/>
          </p:cNvSpPr>
          <p:nvPr/>
        </p:nvSpPr>
        <p:spPr bwMode="auto">
          <a:xfrm>
            <a:off x="179388" y="3117850"/>
            <a:ext cx="1741487" cy="663575"/>
          </a:xfrm>
          <a:prstGeom prst="rect">
            <a:avLst/>
          </a:prstGeom>
          <a:noFill/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>
                <a:latin typeface="Comic Sans MS" pitchFamily="66" charset="0"/>
              </a:rPr>
              <a:t>An teileagraf (1844).</a:t>
            </a:r>
          </a:p>
        </p:txBody>
      </p:sp>
      <p:sp>
        <p:nvSpPr>
          <p:cNvPr id="24584" name="Line 51"/>
          <p:cNvSpPr>
            <a:spLocks noChangeShapeType="1"/>
          </p:cNvSpPr>
          <p:nvPr/>
        </p:nvSpPr>
        <p:spPr bwMode="auto">
          <a:xfrm flipV="1">
            <a:off x="539750" y="2333625"/>
            <a:ext cx="6350" cy="792163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18367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4585" name="Line 6"/>
          <p:cNvSpPr>
            <a:spLocks noChangeShapeType="1"/>
          </p:cNvSpPr>
          <p:nvPr/>
        </p:nvSpPr>
        <p:spPr bwMode="auto">
          <a:xfrm>
            <a:off x="23399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4586" name="Line 7"/>
          <p:cNvSpPr>
            <a:spLocks noChangeShapeType="1"/>
          </p:cNvSpPr>
          <p:nvPr/>
        </p:nvSpPr>
        <p:spPr bwMode="auto">
          <a:xfrm>
            <a:off x="28432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4587" name="Line 8"/>
          <p:cNvSpPr>
            <a:spLocks noChangeShapeType="1"/>
          </p:cNvSpPr>
          <p:nvPr/>
        </p:nvSpPr>
        <p:spPr bwMode="auto">
          <a:xfrm>
            <a:off x="33480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4588" name="Line 9"/>
          <p:cNvSpPr>
            <a:spLocks noChangeShapeType="1"/>
          </p:cNvSpPr>
          <p:nvPr/>
        </p:nvSpPr>
        <p:spPr bwMode="auto">
          <a:xfrm>
            <a:off x="48593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4589" name="Line 10"/>
          <p:cNvSpPr>
            <a:spLocks noChangeShapeType="1"/>
          </p:cNvSpPr>
          <p:nvPr/>
        </p:nvSpPr>
        <p:spPr bwMode="auto">
          <a:xfrm>
            <a:off x="38512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4590" name="Line 11"/>
          <p:cNvSpPr>
            <a:spLocks noChangeShapeType="1"/>
          </p:cNvSpPr>
          <p:nvPr/>
        </p:nvSpPr>
        <p:spPr bwMode="auto">
          <a:xfrm>
            <a:off x="43561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4591" name="Line 12"/>
          <p:cNvSpPr>
            <a:spLocks noChangeShapeType="1"/>
          </p:cNvSpPr>
          <p:nvPr/>
        </p:nvSpPr>
        <p:spPr bwMode="auto">
          <a:xfrm>
            <a:off x="536416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4592" name="Line 13"/>
          <p:cNvSpPr>
            <a:spLocks noChangeShapeType="1"/>
          </p:cNvSpPr>
          <p:nvPr/>
        </p:nvSpPr>
        <p:spPr bwMode="auto">
          <a:xfrm>
            <a:off x="58674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4593" name="Line 14"/>
          <p:cNvSpPr>
            <a:spLocks noChangeShapeType="1"/>
          </p:cNvSpPr>
          <p:nvPr/>
        </p:nvSpPr>
        <p:spPr bwMode="auto">
          <a:xfrm>
            <a:off x="73802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4594" name="Line 15"/>
          <p:cNvSpPr>
            <a:spLocks noChangeShapeType="1"/>
          </p:cNvSpPr>
          <p:nvPr/>
        </p:nvSpPr>
        <p:spPr bwMode="auto">
          <a:xfrm>
            <a:off x="63722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4595" name="Line 16"/>
          <p:cNvSpPr>
            <a:spLocks noChangeShapeType="1"/>
          </p:cNvSpPr>
          <p:nvPr/>
        </p:nvSpPr>
        <p:spPr bwMode="auto">
          <a:xfrm>
            <a:off x="687546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4596" name="Line 17"/>
          <p:cNvSpPr>
            <a:spLocks noChangeShapeType="1"/>
          </p:cNvSpPr>
          <p:nvPr/>
        </p:nvSpPr>
        <p:spPr bwMode="auto">
          <a:xfrm>
            <a:off x="78835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4597" name="Text Box 19"/>
          <p:cNvSpPr txBox="1">
            <a:spLocks noChangeArrowheads="1"/>
          </p:cNvSpPr>
          <p:nvPr/>
        </p:nvSpPr>
        <p:spPr bwMode="auto">
          <a:xfrm rot="-4145389">
            <a:off x="7128669" y="188674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1980</a:t>
            </a:r>
            <a:endParaRPr lang="en-US">
              <a:latin typeface="Calibri" pitchFamily="34" charset="0"/>
            </a:endParaRPr>
          </a:p>
        </p:txBody>
      </p:sp>
      <p:sp>
        <p:nvSpPr>
          <p:cNvPr id="24598" name="Text Box 20"/>
          <p:cNvSpPr txBox="1">
            <a:spLocks noChangeArrowheads="1"/>
          </p:cNvSpPr>
          <p:nvPr/>
        </p:nvSpPr>
        <p:spPr bwMode="auto">
          <a:xfrm rot="-4145389">
            <a:off x="6623844" y="188674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1970</a:t>
            </a:r>
            <a:endParaRPr lang="en-US">
              <a:latin typeface="Calibri" pitchFamily="34" charset="0"/>
            </a:endParaRPr>
          </a:p>
        </p:txBody>
      </p:sp>
      <p:sp>
        <p:nvSpPr>
          <p:cNvPr id="24599" name="Text Box 21"/>
          <p:cNvSpPr txBox="1">
            <a:spLocks noChangeArrowheads="1"/>
          </p:cNvSpPr>
          <p:nvPr/>
        </p:nvSpPr>
        <p:spPr bwMode="auto">
          <a:xfrm rot="-4145389">
            <a:off x="1584325" y="1885950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1870</a:t>
            </a:r>
            <a:endParaRPr lang="en-US">
              <a:latin typeface="Calibri" pitchFamily="34" charset="0"/>
            </a:endParaRPr>
          </a:p>
        </p:txBody>
      </p:sp>
      <p:sp>
        <p:nvSpPr>
          <p:cNvPr id="24600" name="Text Box 22"/>
          <p:cNvSpPr txBox="1">
            <a:spLocks noChangeArrowheads="1"/>
          </p:cNvSpPr>
          <p:nvPr/>
        </p:nvSpPr>
        <p:spPr bwMode="auto">
          <a:xfrm rot="-4145389">
            <a:off x="5615782" y="188674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1950</a:t>
            </a:r>
            <a:endParaRPr lang="en-US">
              <a:latin typeface="Calibri" pitchFamily="34" charset="0"/>
            </a:endParaRPr>
          </a:p>
        </p:txBody>
      </p:sp>
      <p:sp>
        <p:nvSpPr>
          <p:cNvPr id="24601" name="Text Box 23"/>
          <p:cNvSpPr txBox="1">
            <a:spLocks noChangeArrowheads="1"/>
          </p:cNvSpPr>
          <p:nvPr/>
        </p:nvSpPr>
        <p:spPr bwMode="auto">
          <a:xfrm rot="-4145389">
            <a:off x="5112544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1940</a:t>
            </a:r>
            <a:endParaRPr lang="en-US">
              <a:latin typeface="Calibri" pitchFamily="34" charset="0"/>
            </a:endParaRPr>
          </a:p>
        </p:txBody>
      </p:sp>
      <p:sp>
        <p:nvSpPr>
          <p:cNvPr id="24602" name="Text Box 24"/>
          <p:cNvSpPr txBox="1">
            <a:spLocks noChangeArrowheads="1"/>
          </p:cNvSpPr>
          <p:nvPr/>
        </p:nvSpPr>
        <p:spPr bwMode="auto">
          <a:xfrm rot="-4145389">
            <a:off x="4607719" y="188674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1930</a:t>
            </a:r>
            <a:endParaRPr lang="en-US">
              <a:latin typeface="Calibri" pitchFamily="34" charset="0"/>
            </a:endParaRPr>
          </a:p>
        </p:txBody>
      </p:sp>
      <p:sp>
        <p:nvSpPr>
          <p:cNvPr id="24603" name="Text Box 25"/>
          <p:cNvSpPr txBox="1">
            <a:spLocks noChangeArrowheads="1"/>
          </p:cNvSpPr>
          <p:nvPr/>
        </p:nvSpPr>
        <p:spPr bwMode="auto">
          <a:xfrm rot="-4145389">
            <a:off x="3095625" y="1885950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1900</a:t>
            </a:r>
            <a:endParaRPr lang="en-US">
              <a:latin typeface="Calibri" pitchFamily="34" charset="0"/>
            </a:endParaRPr>
          </a:p>
        </p:txBody>
      </p:sp>
      <p:sp>
        <p:nvSpPr>
          <p:cNvPr id="24604" name="Text Box 26"/>
          <p:cNvSpPr txBox="1">
            <a:spLocks noChangeArrowheads="1"/>
          </p:cNvSpPr>
          <p:nvPr/>
        </p:nvSpPr>
        <p:spPr bwMode="auto">
          <a:xfrm rot="-4145389">
            <a:off x="2591594" y="188674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1890</a:t>
            </a:r>
            <a:endParaRPr lang="en-US">
              <a:latin typeface="Calibri" pitchFamily="34" charset="0"/>
            </a:endParaRPr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 rot="-4145389">
            <a:off x="575469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1850</a:t>
            </a:r>
            <a:endParaRPr lang="en-US">
              <a:latin typeface="Calibri" pitchFamily="34" charset="0"/>
            </a:endParaRPr>
          </a:p>
        </p:txBody>
      </p:sp>
      <p:sp>
        <p:nvSpPr>
          <p:cNvPr id="24606" name="Text Box 18"/>
          <p:cNvSpPr txBox="1">
            <a:spLocks noChangeArrowheads="1"/>
          </p:cNvSpPr>
          <p:nvPr/>
        </p:nvSpPr>
        <p:spPr bwMode="auto">
          <a:xfrm rot="-4145389">
            <a:off x="76319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1990</a:t>
            </a:r>
            <a:endParaRPr lang="en-US">
              <a:latin typeface="Calibri" pitchFamily="34" charset="0"/>
            </a:endParaRPr>
          </a:p>
        </p:txBody>
      </p:sp>
      <p:sp>
        <p:nvSpPr>
          <p:cNvPr id="24607" name="Text Box 27"/>
          <p:cNvSpPr txBox="1">
            <a:spLocks noChangeArrowheads="1"/>
          </p:cNvSpPr>
          <p:nvPr/>
        </p:nvSpPr>
        <p:spPr bwMode="auto">
          <a:xfrm rot="-4145389">
            <a:off x="1080294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1860</a:t>
            </a:r>
            <a:endParaRPr lang="en-US">
              <a:latin typeface="Calibri" pitchFamily="34" charset="0"/>
            </a:endParaRPr>
          </a:p>
        </p:txBody>
      </p:sp>
      <p:sp>
        <p:nvSpPr>
          <p:cNvPr id="24608" name="Line 5"/>
          <p:cNvSpPr>
            <a:spLocks noChangeShapeType="1"/>
          </p:cNvSpPr>
          <p:nvPr/>
        </p:nvSpPr>
        <p:spPr bwMode="auto">
          <a:xfrm>
            <a:off x="13319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4609" name="Text Box 29"/>
          <p:cNvSpPr txBox="1">
            <a:spLocks noChangeArrowheads="1"/>
          </p:cNvSpPr>
          <p:nvPr/>
        </p:nvSpPr>
        <p:spPr bwMode="auto">
          <a:xfrm rot="-4145389">
            <a:off x="722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1840</a:t>
            </a:r>
            <a:endParaRPr lang="en-US">
              <a:latin typeface="Calibri" pitchFamily="34" charset="0"/>
            </a:endParaRPr>
          </a:p>
        </p:txBody>
      </p:sp>
      <p:sp>
        <p:nvSpPr>
          <p:cNvPr id="24610" name="Line 5"/>
          <p:cNvSpPr>
            <a:spLocks noChangeShapeType="1"/>
          </p:cNvSpPr>
          <p:nvPr/>
        </p:nvSpPr>
        <p:spPr bwMode="auto">
          <a:xfrm>
            <a:off x="828675" y="2332038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4611" name="Line 5"/>
          <p:cNvSpPr>
            <a:spLocks noChangeShapeType="1"/>
          </p:cNvSpPr>
          <p:nvPr/>
        </p:nvSpPr>
        <p:spPr bwMode="auto">
          <a:xfrm>
            <a:off x="3238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4612" name="Text Box 20"/>
          <p:cNvSpPr txBox="1">
            <a:spLocks noChangeArrowheads="1"/>
          </p:cNvSpPr>
          <p:nvPr/>
        </p:nvSpPr>
        <p:spPr bwMode="auto">
          <a:xfrm rot="-4145389">
            <a:off x="6120607" y="188674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1960</a:t>
            </a:r>
            <a:endParaRPr lang="en-US">
              <a:latin typeface="Calibri" pitchFamily="34" charset="0"/>
            </a:endParaRPr>
          </a:p>
        </p:txBody>
      </p:sp>
      <p:sp>
        <p:nvSpPr>
          <p:cNvPr id="24613" name="Text Box 20"/>
          <p:cNvSpPr txBox="1">
            <a:spLocks noChangeArrowheads="1"/>
          </p:cNvSpPr>
          <p:nvPr/>
        </p:nvSpPr>
        <p:spPr bwMode="auto">
          <a:xfrm rot="-4145389">
            <a:off x="410448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1920</a:t>
            </a:r>
            <a:endParaRPr lang="en-US">
              <a:latin typeface="Calibri" pitchFamily="34" charset="0"/>
            </a:endParaRPr>
          </a:p>
        </p:txBody>
      </p:sp>
      <p:sp>
        <p:nvSpPr>
          <p:cNvPr id="24614" name="Text Box 20"/>
          <p:cNvSpPr txBox="1">
            <a:spLocks noChangeArrowheads="1"/>
          </p:cNvSpPr>
          <p:nvPr/>
        </p:nvSpPr>
        <p:spPr bwMode="auto">
          <a:xfrm rot="-4145389">
            <a:off x="2088357" y="188674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1880</a:t>
            </a:r>
            <a:endParaRPr lang="en-US">
              <a:latin typeface="Calibri" pitchFamily="34" charset="0"/>
            </a:endParaRPr>
          </a:p>
        </p:txBody>
      </p:sp>
      <p:sp>
        <p:nvSpPr>
          <p:cNvPr id="24615" name="Line 17"/>
          <p:cNvSpPr>
            <a:spLocks noChangeShapeType="1"/>
          </p:cNvSpPr>
          <p:nvPr/>
        </p:nvSpPr>
        <p:spPr bwMode="auto">
          <a:xfrm>
            <a:off x="8388350" y="2339975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4616" name="Text Box 25"/>
          <p:cNvSpPr txBox="1">
            <a:spLocks noChangeArrowheads="1"/>
          </p:cNvSpPr>
          <p:nvPr/>
        </p:nvSpPr>
        <p:spPr bwMode="auto">
          <a:xfrm rot="-4145389">
            <a:off x="3599657" y="188674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1910</a:t>
            </a:r>
            <a:endParaRPr lang="en-US">
              <a:latin typeface="Calibri" pitchFamily="34" charset="0"/>
            </a:endParaRPr>
          </a:p>
        </p:txBody>
      </p:sp>
      <p:sp>
        <p:nvSpPr>
          <p:cNvPr id="24617" name="Line 17"/>
          <p:cNvSpPr>
            <a:spLocks noChangeShapeType="1"/>
          </p:cNvSpPr>
          <p:nvPr/>
        </p:nvSpPr>
        <p:spPr bwMode="auto">
          <a:xfrm>
            <a:off x="8891588" y="2339975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4618" name="Text Box 18"/>
          <p:cNvSpPr txBox="1">
            <a:spLocks noChangeArrowheads="1"/>
          </p:cNvSpPr>
          <p:nvPr/>
        </p:nvSpPr>
        <p:spPr bwMode="auto">
          <a:xfrm rot="-4145389">
            <a:off x="8100219" y="1835944"/>
            <a:ext cx="739775" cy="3667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2000</a:t>
            </a:r>
            <a:endParaRPr lang="en-US">
              <a:latin typeface="Calibri" pitchFamily="34" charset="0"/>
            </a:endParaRPr>
          </a:p>
        </p:txBody>
      </p:sp>
      <p:sp>
        <p:nvSpPr>
          <p:cNvPr id="24619" name="Line 4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4620" name="Text Box 18"/>
          <p:cNvSpPr txBox="1">
            <a:spLocks noChangeArrowheads="1"/>
          </p:cNvSpPr>
          <p:nvPr/>
        </p:nvSpPr>
        <p:spPr bwMode="auto">
          <a:xfrm rot="-4145389">
            <a:off x="8614569" y="187880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2010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24583" grpId="0" animBg="1"/>
      <p:bldP spid="2458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71550" y="5068888"/>
            <a:ext cx="75311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Ní fhéadfaí guth a chloisteáil tríd an teileagraf, áfach. Ní fhéadfaí fiú focail a fheiceáil. Is é a </a:t>
            </a:r>
            <a:r>
              <a:rPr lang="en-GB" sz="2400">
                <a:latin typeface="Comic Sans MS" pitchFamily="66" charset="0"/>
              </a:rPr>
              <a:t>sheoltaí </a:t>
            </a:r>
            <a:r>
              <a:rPr lang="ga-IE" sz="2400">
                <a:latin typeface="Comic Sans MS" pitchFamily="66" charset="0"/>
              </a:rPr>
              <a:t>ar an líne t</a:t>
            </a:r>
            <a:r>
              <a:rPr lang="en-GB" sz="2400">
                <a:latin typeface="Comic Sans MS" pitchFamily="66" charset="0"/>
              </a:rPr>
              <a:t>h</a:t>
            </a:r>
            <a:r>
              <a:rPr lang="ga-IE" sz="2400">
                <a:latin typeface="Comic Sans MS" pitchFamily="66" charset="0"/>
              </a:rPr>
              <a:t>eileagra</a:t>
            </a:r>
            <a:r>
              <a:rPr lang="en-GB" sz="2400">
                <a:latin typeface="Comic Sans MS" pitchFamily="66" charset="0"/>
              </a:rPr>
              <a:t>i</a:t>
            </a:r>
            <a:r>
              <a:rPr lang="ga-IE" sz="2400">
                <a:latin typeface="Comic Sans MS" pitchFamily="66" charset="0"/>
              </a:rPr>
              <a:t>f ná blúire cóid.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 b="1">
                <a:solidFill>
                  <a:srgbClr val="FF0000"/>
                </a:solidFill>
                <a:latin typeface="Comic Sans MS" pitchFamily="66" charset="0"/>
              </a:rPr>
              <a:t>Cód Morse </a:t>
            </a:r>
            <a:r>
              <a:rPr lang="ga-IE" sz="2400">
                <a:latin typeface="Comic Sans MS" pitchFamily="66" charset="0"/>
              </a:rPr>
              <a:t>a thugtar ar an gcód a d’úsáidtí.</a:t>
            </a:r>
            <a:endParaRPr lang="ga-IE">
              <a:latin typeface="Comic Sans MS" pitchFamily="66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63500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Ba mhór an chéim chun cinn an córas teileagraif chun teachtaireachtaí a sheoladh. Ní raibh ar dhaoine litreacha a scríobh níos mó le teachtaireachtaí a chur ó áit amháin go háit eile</a:t>
            </a:r>
            <a:r>
              <a:rPr lang="en-GB" sz="2400">
                <a:latin typeface="Comic Sans MS" pitchFamily="66" charset="0"/>
              </a:rPr>
              <a:t>. </a:t>
            </a:r>
            <a:r>
              <a:rPr lang="ga-IE" sz="2400">
                <a:latin typeface="Comic Sans MS" pitchFamily="66" charset="0"/>
              </a:rPr>
              <a:t>D’fhéadfaí anois teachtaireacht a sheoladh ó áit go háit trí shreang leictreach.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985963"/>
            <a:ext cx="4611688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5" y="1968500"/>
            <a:ext cx="4605338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115888"/>
            <a:ext cx="914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Féach an léaráid seo. Léiriú is ea í ar an mbealach a oibríonn cód Morse. Tá dhá fhuaim i gceist – fuaim fhada agus fuaim ghairid. Tá sraith ar leith fuaimeanna ann a sheasann do gach litir agus do na huimhreacha idir 1 agus 10.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07950" y="5287963"/>
            <a:ext cx="89281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Sheoltaí na sraitheanna fuaimeanna seo thar an líne t</a:t>
            </a:r>
            <a:r>
              <a:rPr lang="en-GB" sz="2400">
                <a:latin typeface="Comic Sans MS" pitchFamily="66" charset="0"/>
              </a:rPr>
              <a:t>h</a:t>
            </a:r>
            <a:r>
              <a:rPr lang="ga-IE" sz="2400">
                <a:latin typeface="Comic Sans MS" pitchFamily="66" charset="0"/>
              </a:rPr>
              <a:t>eileagraif. Bhíodh ar an duine </a:t>
            </a:r>
            <a:r>
              <a:rPr lang="en-GB" sz="2400">
                <a:latin typeface="Comic Sans MS" pitchFamily="66" charset="0"/>
              </a:rPr>
              <a:t>ar </a:t>
            </a:r>
            <a:r>
              <a:rPr lang="ga-IE" sz="2400">
                <a:latin typeface="Comic Sans MS" pitchFamily="66" charset="0"/>
              </a:rPr>
              <a:t>an taobh eile éisteacht leo agus iad a scríobh síos. Ansin d’fhéadfadh an duine sin na habairtí a bhí i gceist a oibriú amach.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859338" y="1989138"/>
            <a:ext cx="41767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Is féidir éisteacht leis na sraitheanna fuaimeanna sin anseo:</a:t>
            </a:r>
          </a:p>
          <a:p>
            <a:r>
              <a:rPr lang="en-US" sz="2400">
                <a:latin typeface="Comic Sans MS" pitchFamily="66" charset="0"/>
                <a:hlinkClick r:id="rId3"/>
              </a:rPr>
              <a:t>https://www.youtube.com/watch?v=_J8YcQETyTw</a:t>
            </a:r>
            <a:r>
              <a:rPr lang="en-US" sz="240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/>
      <p:bldP spid="2765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4890</TotalTime>
  <Words>1103</Words>
  <Application>Microsoft Office PowerPoint</Application>
  <PresentationFormat>On-screen Show (4:3)</PresentationFormat>
  <Paragraphs>193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Elephant</vt:lpstr>
      <vt:lpstr>Lucida Sans Unicode</vt:lpstr>
      <vt:lpstr>Comic Sans MS</vt:lpstr>
      <vt:lpstr>Andalus</vt:lpstr>
      <vt:lpstr>Berlin Sans FB Demi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maire</dc:creator>
  <cp:lastModifiedBy>Méabh Ní Loingsigh</cp:lastModifiedBy>
  <cp:revision>232</cp:revision>
  <cp:lastPrinted>2015-07-09T15:27:58Z</cp:lastPrinted>
  <dcterms:created xsi:type="dcterms:W3CDTF">2014-10-26T16:59:45Z</dcterms:created>
  <dcterms:modified xsi:type="dcterms:W3CDTF">2015-08-25T10:40:18Z</dcterms:modified>
</cp:coreProperties>
</file>