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1" r:id="rId2"/>
    <p:sldId id="257" r:id="rId3"/>
    <p:sldId id="295" r:id="rId4"/>
    <p:sldId id="285" r:id="rId5"/>
    <p:sldId id="284" r:id="rId6"/>
    <p:sldId id="282" r:id="rId7"/>
    <p:sldId id="283" r:id="rId8"/>
    <p:sldId id="304" r:id="rId9"/>
    <p:sldId id="307" r:id="rId10"/>
    <p:sldId id="289" r:id="rId11"/>
    <p:sldId id="299" r:id="rId12"/>
    <p:sldId id="301" r:id="rId13"/>
    <p:sldId id="302" r:id="rId14"/>
    <p:sldId id="273" r:id="rId15"/>
    <p:sldId id="303" r:id="rId16"/>
    <p:sldId id="266" r:id="rId17"/>
    <p:sldId id="305" r:id="rId18"/>
    <p:sldId id="306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0A0EE"/>
    <a:srgbClr val="D8EEC0"/>
    <a:srgbClr val="CC0000"/>
    <a:srgbClr val="FF6600"/>
    <a:srgbClr val="263DE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4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AEF0F8-1C25-46EF-B0B0-CE104EB2AA37}" type="datetimeFigureOut">
              <a:rPr lang="en-GB"/>
              <a:pPr>
                <a:defRPr/>
              </a:pPr>
              <a:t>28/10/2016</a:t>
            </a:fld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36685A-429D-4020-AD08-E07A8D8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5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A52ABF-40E2-4E19-BD2C-A839848563BF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95D8DD-4170-484F-BA9C-F6F701C96D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95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smtClean="0"/>
              <a:t>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64F70-FED3-4B35-B76E-72F256B0542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81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D121C-CB4E-49E7-86CA-0A9EA7DB075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679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ga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5D8DD-4170-484F-BA9C-F6F701C96D3B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17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51F018-D732-423A-B699-2F73004A5E1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9271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DA9DB-60BF-4084-9C76-38DEC1A71EA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064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DA9DB-60BF-4084-9C76-38DEC1A71EA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478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39FC2-631B-4E0D-8FEA-06570D4A96E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68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5D8DD-4170-484F-BA9C-F6F701C96D3B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811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88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3473332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040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5D8DD-4170-484F-BA9C-F6F701C96D3B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59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707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5D8DD-4170-484F-BA9C-F6F701C96D3B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6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2BD4-08EB-4BFF-9FCA-CD105D4FFC61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B077-6ACA-4B28-A478-3886A83AB7B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D356-DA18-471B-9E3F-91C8430B4D66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8A95-EAF2-40E7-B129-5BC72892198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58F3-27F4-4B83-A2E7-AF74CD5F750D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918D-955A-43CF-BD5E-B46257D440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92EB-B229-46BB-9E71-5119812356B2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37B2-E484-44F3-8AAF-C1642EAF616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EA84-5CD3-48C5-B984-DFFEBABE26B4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1F99-B66A-4DB8-A77A-17B0E7B887B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98DE-E3CD-4483-A46B-9A54E109CF33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E26-CB69-4CD7-86F4-2F3719EAB4C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D688-22F9-4191-AF4A-7C476834D10F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527C-A9B3-45A0-B843-48E70512289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6614-220D-4DCE-ACF4-75D5CB194AEE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B572-9738-498F-B64D-47117F2309E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0F1-AD5B-48C7-812C-E4DDCA8AC04C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D594-AB49-48FB-B899-6AF74C17305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67E1-1908-41FD-82E0-325E034DA786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CDBC-1539-43D8-9305-F47729C7609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41E8-3EF9-4509-917C-4820AACA5DA1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6341-69B9-4960-A3D4-69799ED1C29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CCD1E2-4305-4261-A168-175BBB43C34A}" type="datetimeFigureOut">
              <a:rPr lang="en-IE"/>
              <a:pPr>
                <a:defRPr/>
              </a:pPr>
              <a:t>28/10/2016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905136-10A0-449D-85A8-1E51EDB3B54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nacontaeth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match/term/matchgeneric2.asp?filename=MniGhallcontaeth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oilnet.magicstudio.ie/interactive/view/111907" TargetMode="External"/><Relationship Id="rId4" Type="http://schemas.openxmlformats.org/officeDocument/2006/relationships/hyperlink" Target="http://www.edware.ie/graphics/ireland_flash.sw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gainm.ie/cluichi/bunscoil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444641" y="673680"/>
            <a:ext cx="3887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6000" dirty="0">
                <a:latin typeface="Tw Cen MT" panose="020B0602020104020603" pitchFamily="34" charset="0"/>
              </a:rPr>
              <a:t>Contaetha </a:t>
            </a:r>
            <a:r>
              <a:rPr lang="ga-IE" sz="6000" dirty="0" smtClean="0">
                <a:latin typeface="Tw Cen MT" panose="020B0602020104020603" pitchFamily="34" charset="0"/>
              </a:rPr>
              <a:t/>
            </a:r>
            <a:br>
              <a:rPr lang="ga-IE" sz="6000" dirty="0" smtClean="0">
                <a:latin typeface="Tw Cen MT" panose="020B0602020104020603" pitchFamily="34" charset="0"/>
              </a:rPr>
            </a:br>
            <a:r>
              <a:rPr lang="ga-IE" sz="6000" dirty="0" smtClean="0">
                <a:latin typeface="Tw Cen MT" panose="020B0602020104020603" pitchFamily="34" charset="0"/>
              </a:rPr>
              <a:t>na </a:t>
            </a:r>
            <a:r>
              <a:rPr lang="ga-IE" sz="6000" dirty="0">
                <a:latin typeface="Tw Cen MT" panose="020B0602020104020603" pitchFamily="34" charset="0"/>
              </a:rPr>
              <a:t>hÉireann</a:t>
            </a:r>
          </a:p>
        </p:txBody>
      </p:sp>
      <p:pic>
        <p:nvPicPr>
          <p:cNvPr id="15362" name="Picture 4" descr="P4 Map of Ireland-coun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75287"/>
            <a:ext cx="4617783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P4 Map of Ireland-coun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" y="188640"/>
            <a:ext cx="530933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5-Point Star 1"/>
          <p:cNvSpPr/>
          <p:nvPr/>
        </p:nvSpPr>
        <p:spPr>
          <a:xfrm>
            <a:off x="2723198" y="1048710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9" name="5-Point Star 58"/>
          <p:cNvSpPr/>
          <p:nvPr/>
        </p:nvSpPr>
        <p:spPr>
          <a:xfrm>
            <a:off x="1624263" y="2499447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517319" y="2768253"/>
            <a:ext cx="268862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2. Co. Mhaigh Eo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2157859" y="3282135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517319" y="2765911"/>
            <a:ext cx="275402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3. Co. na Gaillimhe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1198918" y="4901242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517319" y="2765911"/>
            <a:ext cx="214321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4. Co. Chiarraí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2075573" y="5223170"/>
            <a:ext cx="4921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516442" y="2765910"/>
            <a:ext cx="2072747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5. Co. Chorcaí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3091663" y="5035569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516442" y="2768253"/>
            <a:ext cx="2680286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6. Co. Phort Láirge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2" name="5-Point Star 71"/>
          <p:cNvSpPr/>
          <p:nvPr/>
        </p:nvSpPr>
        <p:spPr>
          <a:xfrm>
            <a:off x="3966936" y="2929544"/>
            <a:ext cx="265113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3" name="Rectangle 2"/>
          <p:cNvSpPr/>
          <p:nvPr/>
        </p:nvSpPr>
        <p:spPr>
          <a:xfrm>
            <a:off x="5517319" y="188640"/>
            <a:ext cx="3327707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Cé na contaetha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Éirinn a bhfuil ceantair Ghaeltachta iontu? Tá seacht gcontae ar fad 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16442" y="2765909"/>
            <a:ext cx="181306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7. Co. na Mí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020885" flipH="1">
            <a:off x="4890513" y="5373509"/>
            <a:ext cx="4106591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An bhfuil ceantar Gaeltachta i do chúige féin?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6045" y="2765908"/>
            <a:ext cx="2947987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1. Co. Dhún na nGall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3" grpId="0" animBg="1"/>
      <p:bldP spid="3" grpId="1" animBg="1"/>
      <p:bldP spid="28" grpId="2" animBg="1"/>
      <p:bldP spid="28" grpId="3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50" y="279452"/>
            <a:ext cx="5200650" cy="6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665672" y="1546920"/>
            <a:ext cx="343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Cúige Uladh?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63247" y="2470673"/>
            <a:ext cx="343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Cúige Chonnacht?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86560" y="3392252"/>
            <a:ext cx="343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Cúige Mumhan?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686560" y="4313854"/>
            <a:ext cx="3437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Cúige Laighean?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020885" flipH="1">
            <a:off x="5663320" y="5281120"/>
            <a:ext cx="324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Cén cúige ina bhfuil tú i do chónaí?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020885" flipH="1">
            <a:off x="5663320" y="5281121"/>
            <a:ext cx="324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contaetha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muirí i do chúige féin.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1020885" flipH="1">
            <a:off x="5663320" y="5281122"/>
            <a:ext cx="3240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contaetha intíre i do chúige féin.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466506" y="841612"/>
            <a:ext cx="965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Dún </a:t>
            </a:r>
            <a:r>
              <a:rPr lang="en-GB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/>
            </a:r>
            <a:br>
              <a:rPr lang="en-GB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</a:t>
            </a: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nGall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540060" y="850519"/>
            <a:ext cx="790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Doire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rot="2963532">
            <a:off x="4046150" y="949334"/>
            <a:ext cx="945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Aontroim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3854890" y="1813198"/>
            <a:ext cx="7585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Ard </a:t>
            </a:r>
            <a:endParaRPr lang="en-GB" sz="1400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ga-IE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Mhacha</a:t>
            </a:r>
            <a:endParaRPr lang="ga-IE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 rot="3781941">
            <a:off x="3324961" y="2174761"/>
            <a:ext cx="1059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Muineachán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 rot="1459640">
            <a:off x="2890584" y="2423639"/>
            <a:ext cx="1083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An Cabhán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 rot="1174126">
            <a:off x="2569426" y="1856604"/>
            <a:ext cx="1143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Fear Manach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3057907" y="1408420"/>
            <a:ext cx="1297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Tír Eoghain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1748638" y="3482321"/>
            <a:ext cx="104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Gaillimh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1190960" y="2633180"/>
            <a:ext cx="890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Maigh Eo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1741548" y="2190149"/>
            <a:ext cx="843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Sligeach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 rot="3062885">
            <a:off x="2243867" y="2153201"/>
            <a:ext cx="899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Liatroim</a:t>
            </a: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2960137">
            <a:off x="1860295" y="3127760"/>
            <a:ext cx="1512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Ros Comáin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1435331" y="4280775"/>
            <a:ext cx="867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An Clár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753420" y="5740647"/>
            <a:ext cx="710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dirty="0">
                <a:solidFill>
                  <a:srgbClr val="FF6600"/>
                </a:solidFill>
              </a:rPr>
              <a:t>Ciarraí</a:t>
            </a: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 rot="3541157">
            <a:off x="2130816" y="4721044"/>
            <a:ext cx="1353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Tiobraid Árann</a:t>
            </a: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1698062" y="5618621"/>
            <a:ext cx="834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Corcaigh</a:t>
            </a:r>
          </a:p>
        </p:txBody>
      </p: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64215" y="4928389"/>
            <a:ext cx="1006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Luimneach</a:t>
            </a: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 rot="20708115">
            <a:off x="2618580" y="5416392"/>
            <a:ext cx="1045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Port Láirge</a:t>
            </a:r>
          </a:p>
        </p:txBody>
      </p: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4035099" y="2631343"/>
            <a:ext cx="380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dirty="0">
                <a:solidFill>
                  <a:srgbClr val="263DE6"/>
                </a:solidFill>
              </a:rPr>
              <a:t>Lú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3697415" y="3053604"/>
            <a:ext cx="76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An Mhí</a:t>
            </a:r>
          </a:p>
        </p:txBody>
      </p:sp>
      <p:sp>
        <p:nvSpPr>
          <p:cNvPr id="68" name="Text Box 28"/>
          <p:cNvSpPr txBox="1">
            <a:spLocks noChangeArrowheads="1"/>
          </p:cNvSpPr>
          <p:nvPr/>
        </p:nvSpPr>
        <p:spPr bwMode="auto">
          <a:xfrm rot="17253719">
            <a:off x="4125347" y="3434549"/>
            <a:ext cx="490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BÁC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 rot="19527623">
            <a:off x="4072133" y="3859107"/>
            <a:ext cx="948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</a:t>
            </a:r>
            <a:endParaRPr lang="en-GB" sz="1400" dirty="0" smtClean="0">
              <a:solidFill>
                <a:srgbClr val="263DE6"/>
              </a:solidFill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Mhantáin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 rot="18678675">
            <a:off x="3677258" y="4718229"/>
            <a:ext cx="1110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Loch Garman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 rot="19682808">
            <a:off x="3636154" y="3502157"/>
            <a:ext cx="778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Dara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 rot="17031500">
            <a:off x="3370458" y="4523051"/>
            <a:ext cx="110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Ceatharlach</a:t>
            </a:r>
            <a:endParaRPr lang="ga-IE" sz="105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3023158" y="4165528"/>
            <a:ext cx="818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Laois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 rot="20542704">
            <a:off x="2667363" y="3680605"/>
            <a:ext cx="1007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Uíbh Fhailí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 rot="15866055">
            <a:off x="2954488" y="4554433"/>
            <a:ext cx="1045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Chainnigh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 rot="20212048">
            <a:off x="2858080" y="3172517"/>
            <a:ext cx="10464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An </a:t>
            </a: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Iarmhí</a:t>
            </a:r>
          </a:p>
        </p:txBody>
      </p:sp>
      <p:sp>
        <p:nvSpPr>
          <p:cNvPr id="77" name="Text Box 37"/>
          <p:cNvSpPr txBox="1">
            <a:spLocks noChangeArrowheads="1"/>
          </p:cNvSpPr>
          <p:nvPr/>
        </p:nvSpPr>
        <p:spPr bwMode="auto">
          <a:xfrm rot="17777616">
            <a:off x="2596865" y="2741322"/>
            <a:ext cx="900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 An</a:t>
            </a: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 </a:t>
            </a: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Longfort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4330635" y="1813198"/>
            <a:ext cx="827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An Dún</a:t>
            </a:r>
          </a:p>
        </p:txBody>
      </p:sp>
      <p:sp>
        <p:nvSpPr>
          <p:cNvPr id="44" name="TextBox 43"/>
          <p:cNvSpPr txBox="1"/>
          <p:nvPr/>
        </p:nvSpPr>
        <p:spPr>
          <a:xfrm rot="21020885" flipH="1">
            <a:off x="4695555" y="5338383"/>
            <a:ext cx="4356000" cy="936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contaetha a bhfuil teorainn acu le do chontae féin.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"/>
                            </p:stCondLst>
                            <p:childTnLst>
                              <p:par>
                                <p:cTn id="1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500"/>
                            </p:stCondLst>
                            <p:childTnLst>
                              <p:par>
                                <p:cTn id="1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 animBg="1"/>
      <p:bldP spid="42" grpId="0" animBg="1"/>
      <p:bldP spid="43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 rot="21020885" flipH="1">
            <a:off x="5203704" y="5380674"/>
            <a:ext cx="3348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Cad é an contae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lú daonra sa tír?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2" name="Picture 17" descr="P12 Map of Ireland- Counties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4" y="914518"/>
            <a:ext cx="4509740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 rot="-914163">
            <a:off x="1138032" y="5344920"/>
            <a:ext cx="1511300" cy="920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425768" y="2841941"/>
            <a:ext cx="647700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3507459">
            <a:off x="2054582" y="2627217"/>
            <a:ext cx="950810" cy="42944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749619" y="3490672"/>
            <a:ext cx="323850" cy="602389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050" y="117257"/>
            <a:ext cx="504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>
                <a:latin typeface="Berlin Sans FB" panose="020E0602020502020306" pitchFamily="34" charset="0"/>
              </a:rPr>
              <a:t>An bhfuil a fhios agat?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964866" y="2998227"/>
            <a:ext cx="1825683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600" dirty="0">
                <a:latin typeface="Tw Cen MT" panose="020B0602020104020603" pitchFamily="34" charset="0"/>
              </a:rPr>
              <a:t>Co. Chorcaí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275233" y="2998229"/>
            <a:ext cx="1204949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600" dirty="0">
                <a:latin typeface="Tw Cen MT" panose="020B0602020104020603" pitchFamily="34" charset="0"/>
              </a:rPr>
              <a:t>Co. Lú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840689" y="2998229"/>
            <a:ext cx="2074032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600" dirty="0" smtClean="0">
                <a:latin typeface="Tw Cen MT" panose="020B0602020104020603" pitchFamily="34" charset="0"/>
              </a:rPr>
              <a:t>Co. Liatroma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020885" flipH="1">
            <a:off x="5203869" y="5359020"/>
            <a:ext cx="3348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Cad é an contae is mó sa tír?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20885" flipH="1">
            <a:off x="5203868" y="5380673"/>
            <a:ext cx="3348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Cad é an contae is lú sa tír?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020885" flipH="1">
            <a:off x="5203702" y="5380674"/>
            <a:ext cx="3348000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Cad é an contae is mó daonra sa tír?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203708" y="2998228"/>
            <a:ext cx="334800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600" dirty="0" smtClean="0">
                <a:latin typeface="Tw Cen MT" panose="020B0602020104020603" pitchFamily="34" charset="0"/>
              </a:rPr>
              <a:t>Co. Bhaile Átha Cliath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4" grpId="1" animBg="1"/>
      <p:bldP spid="6" grpId="0" animBg="1"/>
      <p:bldP spid="16" grpId="0" animBg="1"/>
      <p:bldP spid="19" grpId="0"/>
      <p:bldP spid="24594" grpId="0" animBg="1"/>
      <p:bldP spid="24597" grpId="0" animBg="1"/>
      <p:bldP spid="17" grpId="0" animBg="1"/>
      <p:bldP spid="18" grpId="0" animBg="1"/>
      <p:bldP spid="2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50" y="279452"/>
            <a:ext cx="5200650" cy="6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56998" y="173411"/>
            <a:ext cx="316800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Cé acu an ceann corr: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561546" y="1594993"/>
            <a:ext cx="3168000" cy="892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Aontroim, </a:t>
            </a:r>
            <a:r>
              <a:rPr lang="en-GB" sz="2600" dirty="0" smtClean="0">
                <a:latin typeface="Tw Cen MT" panose="020B0602020104020603" pitchFamily="34" charset="0"/>
              </a:rPr>
              <a:t>a</a:t>
            </a:r>
            <a:r>
              <a:rPr lang="ga-IE" sz="2600" dirty="0" smtClean="0">
                <a:latin typeface="Tw Cen MT" panose="020B0602020104020603" pitchFamily="34" charset="0"/>
              </a:rPr>
              <a:t>n Cabhán,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smtClean="0">
                <a:latin typeface="Tw Cen MT" panose="020B0602020104020603" pitchFamily="34" charset="0"/>
              </a:rPr>
              <a:t>a</a:t>
            </a:r>
            <a:r>
              <a:rPr lang="ga-IE" sz="2600" dirty="0" smtClean="0">
                <a:latin typeface="Tw Cen MT" panose="020B0602020104020603" pitchFamily="34" charset="0"/>
              </a:rPr>
              <a:t>n Dún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nó</a:t>
            </a:r>
            <a:r>
              <a:rPr lang="ga-IE" sz="2600" dirty="0" smtClean="0">
                <a:latin typeface="Tw Cen MT" panose="020B0602020104020603" pitchFamily="34" charset="0"/>
              </a:rPr>
              <a:t> Laois?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82118" y="3207492"/>
            <a:ext cx="3168000" cy="136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</a:t>
            </a:r>
            <a:r>
              <a:rPr lang="en-GB" sz="2600" dirty="0" smtClean="0">
                <a:latin typeface="Tw Cen MT" panose="020B0602020104020603" pitchFamily="34" charset="0"/>
              </a:rPr>
              <a:t>í</a:t>
            </a:r>
            <a:r>
              <a:rPr lang="ga-IE" sz="2600" dirty="0" smtClean="0">
                <a:latin typeface="Tw Cen MT" panose="020B0602020104020603" pitchFamily="34" charset="0"/>
              </a:rPr>
              <a:t> Laois an ceann corr mar tá na contaetha eile i gCúige Uladh.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561546" y="1428477"/>
            <a:ext cx="3168000" cy="1292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Dún na nGall, Gaillimh,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smtClean="0">
                <a:latin typeface="Tw Cen MT" panose="020B0602020104020603" pitchFamily="34" charset="0"/>
              </a:rPr>
              <a:t>a</a:t>
            </a:r>
            <a:r>
              <a:rPr lang="ga-IE" sz="2600" dirty="0" smtClean="0">
                <a:latin typeface="Tw Cen MT" panose="020B0602020104020603" pitchFamily="34" charset="0"/>
              </a:rPr>
              <a:t>n Clár </a:t>
            </a:r>
            <a:r>
              <a:rPr lang="en-GB" sz="2600" dirty="0" err="1" smtClean="0">
                <a:latin typeface="Tw Cen MT" panose="020B0602020104020603" pitchFamily="34" charset="0"/>
              </a:rPr>
              <a:t>nó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Ciarraí?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582118" y="3207492"/>
            <a:ext cx="3168000" cy="169277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é </a:t>
            </a:r>
            <a:r>
              <a:rPr lang="en-GB" sz="2600" dirty="0" smtClean="0">
                <a:latin typeface="Tw Cen MT" panose="020B0602020104020603" pitchFamily="34" charset="0"/>
              </a:rPr>
              <a:t>a</a:t>
            </a:r>
            <a:r>
              <a:rPr lang="ga-IE" sz="2600" dirty="0" smtClean="0">
                <a:latin typeface="Tw Cen MT" panose="020B0602020104020603" pitchFamily="34" charset="0"/>
              </a:rPr>
              <a:t>n Clár an ceann corr mar tá ceantair G</a:t>
            </a:r>
            <a:r>
              <a:rPr lang="en-GB" sz="2600" dirty="0" smtClean="0">
                <a:latin typeface="Tw Cen MT" panose="020B0602020104020603" pitchFamily="34" charset="0"/>
              </a:rPr>
              <a:t>h</a:t>
            </a:r>
            <a:r>
              <a:rPr lang="ga-IE" sz="2600" dirty="0" err="1" smtClean="0">
                <a:latin typeface="Tw Cen MT" panose="020B0602020104020603" pitchFamily="34" charset="0"/>
              </a:rPr>
              <a:t>aeltachta</a:t>
            </a:r>
            <a:r>
              <a:rPr lang="ga-IE" sz="2600" dirty="0" smtClean="0">
                <a:latin typeface="Tw Cen MT" panose="020B0602020104020603" pitchFamily="34" charset="0"/>
              </a:rPr>
              <a:t> sna contaetha eile.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561500" y="1631464"/>
            <a:ext cx="3168000" cy="892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Sligeach, Lú, Liatroim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en-GB" sz="2600" dirty="0" err="1" smtClean="0">
                <a:latin typeface="Tw Cen MT" panose="020B0602020104020603" pitchFamily="34" charset="0"/>
              </a:rPr>
              <a:t>nó</a:t>
            </a:r>
            <a:r>
              <a:rPr lang="en-GB" sz="2600" dirty="0" smtClean="0">
                <a:latin typeface="Tw Cen MT" panose="020B0602020104020603" pitchFamily="34" charset="0"/>
              </a:rPr>
              <a:t> a</a:t>
            </a:r>
            <a:r>
              <a:rPr lang="ga-IE" sz="2600" dirty="0" smtClean="0">
                <a:latin typeface="Tw Cen MT" panose="020B0602020104020603" pitchFamily="34" charset="0"/>
              </a:rPr>
              <a:t>n Clár?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82118" y="3207492"/>
            <a:ext cx="3168000" cy="1292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é Lú an ceann corr mar tá na contaetha eile ar an gcósta thiar.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56998" y="1428477"/>
            <a:ext cx="3168000" cy="1292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Maigh Eo, Port Láirge, Tiobraid Árann </a:t>
            </a:r>
            <a:r>
              <a:rPr lang="en-GB" sz="2600" dirty="0" err="1" smtClean="0">
                <a:latin typeface="Tw Cen MT" panose="020B0602020104020603" pitchFamily="34" charset="0"/>
              </a:rPr>
              <a:t>nó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Cill Mhantáin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82118" y="3207491"/>
            <a:ext cx="3168000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</a:t>
            </a:r>
            <a:r>
              <a:rPr lang="en-GB" sz="2600" dirty="0" smtClean="0">
                <a:latin typeface="Tw Cen MT" panose="020B0602020104020603" pitchFamily="34" charset="0"/>
              </a:rPr>
              <a:t>í</a:t>
            </a:r>
            <a:r>
              <a:rPr lang="ga-IE" sz="2600" dirty="0" smtClean="0">
                <a:latin typeface="Tw Cen MT" panose="020B0602020104020603" pitchFamily="34" charset="0"/>
              </a:rPr>
              <a:t> Tiobraid Árann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ceann corr mar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contae intíre </a:t>
            </a:r>
            <a:r>
              <a:rPr lang="en-GB" sz="2600" dirty="0" smtClean="0">
                <a:latin typeface="Tw Cen MT" panose="020B0602020104020603" pitchFamily="34" charset="0"/>
              </a:rPr>
              <a:t>í</a:t>
            </a:r>
            <a:r>
              <a:rPr lang="ga-IE" sz="2600" dirty="0" smtClean="0">
                <a:latin typeface="Tw Cen MT" panose="020B0602020104020603" pitchFamily="34" charset="0"/>
              </a:rPr>
              <a:t> agus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contaetha muirí iad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contaetha eile.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2466506" y="850519"/>
            <a:ext cx="965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Dún </a:t>
            </a:r>
            <a:r>
              <a:rPr lang="en-GB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/>
            </a:r>
            <a:br>
              <a:rPr lang="en-GB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</a:t>
            </a: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nGall</a:t>
            </a: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540060" y="850519"/>
            <a:ext cx="790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Doire</a:t>
            </a: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 rot="2963532">
            <a:off x="4035167" y="918555"/>
            <a:ext cx="945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Aontroim</a:t>
            </a:r>
          </a:p>
        </p:txBody>
      </p: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3854890" y="1813198"/>
            <a:ext cx="7585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Ard </a:t>
            </a:r>
            <a:endParaRPr lang="en-GB" sz="1400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ga-IE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Mhacha</a:t>
            </a:r>
            <a:endParaRPr lang="ga-IE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 rot="3781941">
            <a:off x="3324961" y="2174761"/>
            <a:ext cx="1059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Muineachán</a:t>
            </a:r>
          </a:p>
        </p:txBody>
      </p:sp>
      <p:sp>
        <p:nvSpPr>
          <p:cNvPr id="116" name="Text Box 12"/>
          <p:cNvSpPr txBox="1">
            <a:spLocks noChangeArrowheads="1"/>
          </p:cNvSpPr>
          <p:nvPr/>
        </p:nvSpPr>
        <p:spPr bwMode="auto">
          <a:xfrm rot="1459640">
            <a:off x="2890584" y="2423639"/>
            <a:ext cx="1083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An Cabhán</a:t>
            </a:r>
          </a:p>
        </p:txBody>
      </p:sp>
      <p:sp>
        <p:nvSpPr>
          <p:cNvPr id="117" name="Text Box 13"/>
          <p:cNvSpPr txBox="1">
            <a:spLocks noChangeArrowheads="1"/>
          </p:cNvSpPr>
          <p:nvPr/>
        </p:nvSpPr>
        <p:spPr bwMode="auto">
          <a:xfrm rot="1174126">
            <a:off x="2569426" y="1856604"/>
            <a:ext cx="1143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Fear Manach</a:t>
            </a:r>
          </a:p>
        </p:txBody>
      </p:sp>
      <p:sp>
        <p:nvSpPr>
          <p:cNvPr id="118" name="Text Box 14"/>
          <p:cNvSpPr txBox="1">
            <a:spLocks noChangeArrowheads="1"/>
          </p:cNvSpPr>
          <p:nvPr/>
        </p:nvSpPr>
        <p:spPr bwMode="auto">
          <a:xfrm>
            <a:off x="3057907" y="1408420"/>
            <a:ext cx="1297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Tír Eoghain</a:t>
            </a:r>
          </a:p>
        </p:txBody>
      </p:sp>
      <p:sp>
        <p:nvSpPr>
          <p:cNvPr id="119" name="Text Box 15"/>
          <p:cNvSpPr txBox="1">
            <a:spLocks noChangeArrowheads="1"/>
          </p:cNvSpPr>
          <p:nvPr/>
        </p:nvSpPr>
        <p:spPr bwMode="auto">
          <a:xfrm>
            <a:off x="1741548" y="3489922"/>
            <a:ext cx="104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Gaillimh</a:t>
            </a:r>
          </a:p>
        </p:txBody>
      </p:sp>
      <p:sp>
        <p:nvSpPr>
          <p:cNvPr id="120" name="Text Box 16"/>
          <p:cNvSpPr txBox="1">
            <a:spLocks noChangeArrowheads="1"/>
          </p:cNvSpPr>
          <p:nvPr/>
        </p:nvSpPr>
        <p:spPr bwMode="auto">
          <a:xfrm>
            <a:off x="1190960" y="2633180"/>
            <a:ext cx="890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Maigh Eo</a:t>
            </a:r>
          </a:p>
        </p:txBody>
      </p:sp>
      <p:sp>
        <p:nvSpPr>
          <p:cNvPr id="121" name="Text Box 17"/>
          <p:cNvSpPr txBox="1">
            <a:spLocks noChangeArrowheads="1"/>
          </p:cNvSpPr>
          <p:nvPr/>
        </p:nvSpPr>
        <p:spPr bwMode="auto">
          <a:xfrm>
            <a:off x="1741548" y="2190149"/>
            <a:ext cx="843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Sligeach</a:t>
            </a:r>
          </a:p>
        </p:txBody>
      </p:sp>
      <p:sp>
        <p:nvSpPr>
          <p:cNvPr id="122" name="Text Box 18"/>
          <p:cNvSpPr txBox="1">
            <a:spLocks noChangeArrowheads="1"/>
          </p:cNvSpPr>
          <p:nvPr/>
        </p:nvSpPr>
        <p:spPr bwMode="auto">
          <a:xfrm rot="3062885">
            <a:off x="2243867" y="2153201"/>
            <a:ext cx="899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Liatroim</a:t>
            </a:r>
          </a:p>
        </p:txBody>
      </p:sp>
      <p:sp>
        <p:nvSpPr>
          <p:cNvPr id="123" name="Text Box 19"/>
          <p:cNvSpPr txBox="1">
            <a:spLocks noChangeArrowheads="1"/>
          </p:cNvSpPr>
          <p:nvPr/>
        </p:nvSpPr>
        <p:spPr bwMode="auto">
          <a:xfrm rot="2960137">
            <a:off x="1860295" y="3127760"/>
            <a:ext cx="1512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Ros Comáin</a:t>
            </a:r>
          </a:p>
        </p:txBody>
      </p:sp>
      <p:sp>
        <p:nvSpPr>
          <p:cNvPr id="124" name="Text Box 20"/>
          <p:cNvSpPr txBox="1">
            <a:spLocks noChangeArrowheads="1"/>
          </p:cNvSpPr>
          <p:nvPr/>
        </p:nvSpPr>
        <p:spPr bwMode="auto">
          <a:xfrm>
            <a:off x="1435331" y="4280775"/>
            <a:ext cx="867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An Clár</a:t>
            </a:r>
          </a:p>
        </p:txBody>
      </p:sp>
      <p:sp>
        <p:nvSpPr>
          <p:cNvPr id="125" name="Text Box 21"/>
          <p:cNvSpPr txBox="1">
            <a:spLocks noChangeArrowheads="1"/>
          </p:cNvSpPr>
          <p:nvPr/>
        </p:nvSpPr>
        <p:spPr bwMode="auto">
          <a:xfrm>
            <a:off x="753420" y="5740647"/>
            <a:ext cx="710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dirty="0">
                <a:solidFill>
                  <a:srgbClr val="FF6600"/>
                </a:solidFill>
              </a:rPr>
              <a:t>Ciarraí</a:t>
            </a:r>
          </a:p>
        </p:txBody>
      </p:sp>
      <p:sp>
        <p:nvSpPr>
          <p:cNvPr id="126" name="Text Box 22"/>
          <p:cNvSpPr txBox="1">
            <a:spLocks noChangeArrowheads="1"/>
          </p:cNvSpPr>
          <p:nvPr/>
        </p:nvSpPr>
        <p:spPr bwMode="auto">
          <a:xfrm rot="3541157">
            <a:off x="2130816" y="4721044"/>
            <a:ext cx="1353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Tiobraid Árann</a:t>
            </a:r>
          </a:p>
        </p:txBody>
      </p:sp>
      <p:sp>
        <p:nvSpPr>
          <p:cNvPr id="127" name="Text Box 23"/>
          <p:cNvSpPr txBox="1">
            <a:spLocks noChangeArrowheads="1"/>
          </p:cNvSpPr>
          <p:nvPr/>
        </p:nvSpPr>
        <p:spPr bwMode="auto">
          <a:xfrm>
            <a:off x="1698062" y="5618621"/>
            <a:ext cx="834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Corcaigh</a:t>
            </a:r>
          </a:p>
        </p:txBody>
      </p:sp>
      <p:sp>
        <p:nvSpPr>
          <p:cNvPr id="128" name="Text Box 24"/>
          <p:cNvSpPr txBox="1">
            <a:spLocks noChangeArrowheads="1"/>
          </p:cNvSpPr>
          <p:nvPr/>
        </p:nvSpPr>
        <p:spPr bwMode="auto">
          <a:xfrm>
            <a:off x="1464215" y="4928389"/>
            <a:ext cx="1006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Luimneach</a:t>
            </a:r>
          </a:p>
        </p:txBody>
      </p:sp>
      <p:sp>
        <p:nvSpPr>
          <p:cNvPr id="129" name="Text Box 25"/>
          <p:cNvSpPr txBox="1">
            <a:spLocks noChangeArrowheads="1"/>
          </p:cNvSpPr>
          <p:nvPr/>
        </p:nvSpPr>
        <p:spPr bwMode="auto">
          <a:xfrm rot="20817825">
            <a:off x="2630505" y="5414342"/>
            <a:ext cx="1045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Port Láirge</a:t>
            </a:r>
          </a:p>
        </p:txBody>
      </p:sp>
      <p:sp>
        <p:nvSpPr>
          <p:cNvPr id="130" name="Text Box 26"/>
          <p:cNvSpPr txBox="1">
            <a:spLocks noChangeArrowheads="1"/>
          </p:cNvSpPr>
          <p:nvPr/>
        </p:nvSpPr>
        <p:spPr bwMode="auto">
          <a:xfrm>
            <a:off x="4035098" y="2648568"/>
            <a:ext cx="380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200" dirty="0">
                <a:solidFill>
                  <a:srgbClr val="263DE6"/>
                </a:solidFill>
              </a:rPr>
              <a:t>Lú</a:t>
            </a:r>
          </a:p>
        </p:txBody>
      </p:sp>
      <p:sp>
        <p:nvSpPr>
          <p:cNvPr id="131" name="Text Box 27"/>
          <p:cNvSpPr txBox="1">
            <a:spLocks noChangeArrowheads="1"/>
          </p:cNvSpPr>
          <p:nvPr/>
        </p:nvSpPr>
        <p:spPr bwMode="auto">
          <a:xfrm>
            <a:off x="3697415" y="3053604"/>
            <a:ext cx="76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An Mhí</a:t>
            </a:r>
          </a:p>
        </p:txBody>
      </p:sp>
      <p:sp>
        <p:nvSpPr>
          <p:cNvPr id="132" name="Text Box 28"/>
          <p:cNvSpPr txBox="1">
            <a:spLocks noChangeArrowheads="1"/>
          </p:cNvSpPr>
          <p:nvPr/>
        </p:nvSpPr>
        <p:spPr bwMode="auto">
          <a:xfrm rot="17253719">
            <a:off x="4145009" y="3434548"/>
            <a:ext cx="490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BÁC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133" name="Text Box 29"/>
          <p:cNvSpPr txBox="1">
            <a:spLocks noChangeArrowheads="1"/>
          </p:cNvSpPr>
          <p:nvPr/>
        </p:nvSpPr>
        <p:spPr bwMode="auto">
          <a:xfrm rot="19527623">
            <a:off x="4054215" y="3853281"/>
            <a:ext cx="948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</a:t>
            </a:r>
            <a:endParaRPr lang="en-GB" sz="1400" dirty="0" smtClean="0">
              <a:solidFill>
                <a:srgbClr val="263DE6"/>
              </a:solidFill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Mhantáin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 rot="18678675">
            <a:off x="3739767" y="4685751"/>
            <a:ext cx="1110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Loch Garman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135" name="Text Box 31"/>
          <p:cNvSpPr txBox="1">
            <a:spLocks noChangeArrowheads="1"/>
          </p:cNvSpPr>
          <p:nvPr/>
        </p:nvSpPr>
        <p:spPr bwMode="auto">
          <a:xfrm rot="19682808">
            <a:off x="3636154" y="3502157"/>
            <a:ext cx="778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Dara</a:t>
            </a:r>
          </a:p>
        </p:txBody>
      </p:sp>
      <p:sp>
        <p:nvSpPr>
          <p:cNvPr id="136" name="Text Box 32"/>
          <p:cNvSpPr txBox="1">
            <a:spLocks noChangeArrowheads="1"/>
          </p:cNvSpPr>
          <p:nvPr/>
        </p:nvSpPr>
        <p:spPr bwMode="auto">
          <a:xfrm rot="17031500">
            <a:off x="3370458" y="4523051"/>
            <a:ext cx="110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Ceatharlach</a:t>
            </a:r>
            <a:endParaRPr lang="ga-IE" sz="105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137" name="Text Box 33"/>
          <p:cNvSpPr txBox="1">
            <a:spLocks noChangeArrowheads="1"/>
          </p:cNvSpPr>
          <p:nvPr/>
        </p:nvSpPr>
        <p:spPr bwMode="auto">
          <a:xfrm>
            <a:off x="3023158" y="4165528"/>
            <a:ext cx="818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Laois</a:t>
            </a:r>
          </a:p>
        </p:txBody>
      </p:sp>
      <p:sp>
        <p:nvSpPr>
          <p:cNvPr id="138" name="Text Box 34"/>
          <p:cNvSpPr txBox="1">
            <a:spLocks noChangeArrowheads="1"/>
          </p:cNvSpPr>
          <p:nvPr/>
        </p:nvSpPr>
        <p:spPr bwMode="auto">
          <a:xfrm rot="20542704">
            <a:off x="2667363" y="3680605"/>
            <a:ext cx="1007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Uíbh Fhailí</a:t>
            </a:r>
          </a:p>
        </p:txBody>
      </p:sp>
      <p:sp>
        <p:nvSpPr>
          <p:cNvPr id="139" name="Text Box 35"/>
          <p:cNvSpPr txBox="1">
            <a:spLocks noChangeArrowheads="1"/>
          </p:cNvSpPr>
          <p:nvPr/>
        </p:nvSpPr>
        <p:spPr bwMode="auto">
          <a:xfrm rot="15866055">
            <a:off x="2941720" y="4565004"/>
            <a:ext cx="1045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Chainnigh</a:t>
            </a:r>
          </a:p>
        </p:txBody>
      </p:sp>
      <p:sp>
        <p:nvSpPr>
          <p:cNvPr id="140" name="Text Box 36"/>
          <p:cNvSpPr txBox="1">
            <a:spLocks noChangeArrowheads="1"/>
          </p:cNvSpPr>
          <p:nvPr/>
        </p:nvSpPr>
        <p:spPr bwMode="auto">
          <a:xfrm rot="20212048">
            <a:off x="2858080" y="3172517"/>
            <a:ext cx="10464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An </a:t>
            </a: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Iarmhí</a:t>
            </a:r>
          </a:p>
        </p:txBody>
      </p:sp>
      <p:sp>
        <p:nvSpPr>
          <p:cNvPr id="141" name="Text Box 37"/>
          <p:cNvSpPr txBox="1">
            <a:spLocks noChangeArrowheads="1"/>
          </p:cNvSpPr>
          <p:nvPr/>
        </p:nvSpPr>
        <p:spPr bwMode="auto">
          <a:xfrm rot="17777616">
            <a:off x="2596865" y="2741322"/>
            <a:ext cx="900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 An</a:t>
            </a: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 </a:t>
            </a: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Longfort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142" name="Text Box 9"/>
          <p:cNvSpPr txBox="1">
            <a:spLocks noChangeArrowheads="1"/>
          </p:cNvSpPr>
          <p:nvPr/>
        </p:nvSpPr>
        <p:spPr bwMode="auto">
          <a:xfrm>
            <a:off x="4330635" y="1823918"/>
            <a:ext cx="827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An Dún</a:t>
            </a:r>
          </a:p>
        </p:txBody>
      </p:sp>
    </p:spTree>
    <p:extLst>
      <p:ext uri="{BB962C8B-B14F-4D97-AF65-F5344CB8AC3E}">
        <p14:creationId xmlns:p14="http://schemas.microsoft.com/office/powerpoint/2010/main" val="34506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37" grpId="0" animBg="1"/>
      <p:bldP spid="3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589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38727"/>
              </p:ext>
            </p:extLst>
          </p:nvPr>
        </p:nvGraphicFramePr>
        <p:xfrm>
          <a:off x="395288" y="765175"/>
          <a:ext cx="8229600" cy="6024564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 Co. Chorcaí an dara contae is mó </a:t>
                      </a:r>
                      <a:b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sa tír.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roinnt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ceantair Ghaeltachta 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 gCo. na Gaillimhe.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cúig chúige in Éirinn.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 Co. Lú an contae is mó in Éirinn.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é Co. Bhaile Átha Cliath an contae </a:t>
                      </a:r>
                      <a:b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mó daonra in Éirinn.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contae intíre é Co. Phort Láirge.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Cúige Uladh i dtuaisceart na tíre.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Tugtar contae muirí ar chontae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atá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GB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gcósta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51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227687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57301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97879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90138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42210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5500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92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2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618177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0192" y="1556791"/>
            <a:ext cx="79914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dirty="0" err="1" smtClean="0">
                <a:latin typeface="Berlin Sans FB" panose="020E0602020502020306" pitchFamily="34" charset="0"/>
              </a:rPr>
              <a:t>Tráth</a:t>
            </a:r>
            <a:r>
              <a:rPr lang="en-GB" sz="4000" dirty="0" smtClean="0">
                <a:latin typeface="Berlin Sans FB" panose="020E0602020502020306" pitchFamily="34" charset="0"/>
              </a:rPr>
              <a:t> </a:t>
            </a:r>
            <a:r>
              <a:rPr lang="en-GB" sz="4000" dirty="0" err="1" smtClean="0">
                <a:latin typeface="Berlin Sans FB" panose="020E0602020502020306" pitchFamily="34" charset="0"/>
              </a:rPr>
              <a:t>na</a:t>
            </a:r>
            <a:r>
              <a:rPr lang="en-GB" sz="4000" dirty="0" smtClean="0">
                <a:latin typeface="Berlin Sans FB" panose="020E0602020502020306" pitchFamily="34" charset="0"/>
              </a:rPr>
              <a:t> </a:t>
            </a:r>
            <a:r>
              <a:rPr lang="en-GB" sz="4000" dirty="0" err="1" smtClean="0">
                <a:latin typeface="Berlin Sans FB" panose="020E0602020502020306" pitchFamily="34" charset="0"/>
              </a:rPr>
              <a:t>gCeist</a:t>
            </a:r>
            <a:endParaRPr lang="en-GB" sz="4000" dirty="0" smtClean="0">
              <a:latin typeface="Berlin Sans FB" panose="020E0602020502020306" pitchFamily="34" charset="0"/>
            </a:endParaRPr>
          </a:p>
          <a:p>
            <a:r>
              <a:rPr lang="ga-IE" sz="4400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ga-IE" sz="44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ga-IE" sz="4400" dirty="0" smtClean="0">
                <a:latin typeface="Tw Cen MT" panose="020B0602020104020603" pitchFamily="34" charset="0"/>
                <a:hlinkClick r:id="rId3"/>
              </a:rPr>
              <a:t>www.oswego.org/ocsd-web/quiz/mquiz.asp?filename=MniGhallnacontaetha</a:t>
            </a:r>
            <a:endParaRPr lang="ga-IE" sz="4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1947" y="404664"/>
            <a:ext cx="799147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Cluiche Meaitseála:</a:t>
            </a:r>
          </a:p>
          <a:p>
            <a:r>
              <a:rPr lang="ga-IE" sz="3200" u="sng" dirty="0">
                <a:latin typeface="Tw Cen MT" panose="020B0602020104020603" pitchFamily="34" charset="0"/>
                <a:hlinkClick r:id="rId3"/>
              </a:rPr>
              <a:t>http://</a:t>
            </a:r>
            <a:r>
              <a:rPr lang="ga-IE" sz="3200" u="sng" dirty="0" smtClean="0">
                <a:latin typeface="Tw Cen MT" panose="020B0602020104020603" pitchFamily="34" charset="0"/>
                <a:hlinkClick r:id="rId3"/>
              </a:rPr>
              <a:t>www.oswego.org/ocsd-web/match/term/matchgeneric2.asp?filename=MniGhallcontaetha</a:t>
            </a:r>
            <a:endParaRPr lang="ga-IE" sz="3200" dirty="0">
              <a:latin typeface="Tw Cen MT" panose="020B0602020104020603" pitchFamily="34" charset="0"/>
            </a:endParaRPr>
          </a:p>
          <a:p>
            <a:endParaRPr lang="ga-IE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 panose="020B0602020104020603" pitchFamily="34" charset="0"/>
              </a:rPr>
              <a:t>C</a:t>
            </a:r>
            <a:r>
              <a:rPr lang="ga-IE" sz="3200" dirty="0">
                <a:latin typeface="Tw Cen MT" panose="020B0602020104020603" pitchFamily="34" charset="0"/>
              </a:rPr>
              <a:t>luiche faoi na contaetha </a:t>
            </a:r>
            <a:r>
              <a:rPr lang="en-GB" sz="3200" dirty="0">
                <a:latin typeface="Tw Cen MT" panose="020B0602020104020603" pitchFamily="34" charset="0"/>
              </a:rPr>
              <a:t>le </a:t>
            </a:r>
            <a:r>
              <a:rPr lang="ga-IE" sz="3200" dirty="0">
                <a:latin typeface="Tw Cen MT" panose="020B0602020104020603" pitchFamily="34" charset="0"/>
              </a:rPr>
              <a:t>fáil anseo</a:t>
            </a:r>
            <a:r>
              <a:rPr lang="ga-IE" sz="3200" dirty="0" smtClean="0">
                <a:latin typeface="Tw Cen MT" panose="020B0602020104020603" pitchFamily="34" charset="0"/>
              </a:rPr>
              <a:t>: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en-GB" sz="3200" u="sng" dirty="0">
                <a:latin typeface="Tw Cen MT" panose="020B0602020104020603" pitchFamily="34" charset="0"/>
                <a:hlinkClick r:id="rId4"/>
              </a:rPr>
              <a:t>http://www.edware.ie/graphics/ireland_flash.swf</a:t>
            </a:r>
            <a:endParaRPr lang="ga-IE" sz="3200" dirty="0">
              <a:latin typeface="Tw Cen MT" panose="020B0602020104020603" pitchFamily="34" charset="0"/>
            </a:endParaRPr>
          </a:p>
          <a:p>
            <a:endParaRPr lang="en-GB" sz="3200" u="sng" dirty="0">
              <a:latin typeface="Tw Cen MT" panose="020B0602020104020603" pitchFamily="34" charset="0"/>
            </a:endParaRPr>
          </a:p>
          <a:p>
            <a:r>
              <a:rPr lang="ga-IE" sz="3200" dirty="0">
                <a:latin typeface="Tw Cen MT" panose="020B0602020104020603" pitchFamily="34" charset="0"/>
              </a:rPr>
              <a:t>Cluiche ‘Tarraing agus </a:t>
            </a:r>
            <a:r>
              <a:rPr lang="en-GB" sz="3200" dirty="0">
                <a:latin typeface="Tw Cen MT" panose="020B0602020104020603" pitchFamily="34" charset="0"/>
              </a:rPr>
              <a:t>S</a:t>
            </a:r>
            <a:r>
              <a:rPr lang="ga-IE" sz="3200" dirty="0">
                <a:latin typeface="Tw Cen MT" panose="020B0602020104020603" pitchFamily="34" charset="0"/>
              </a:rPr>
              <a:t>caoil’:</a:t>
            </a:r>
            <a:endParaRPr lang="en-GB" sz="3200" dirty="0">
              <a:latin typeface="Tw Cen MT" panose="020B0602020104020603" pitchFamily="34" charset="0"/>
            </a:endParaRPr>
          </a:p>
          <a:p>
            <a:r>
              <a:rPr lang="en-IE" sz="3200" dirty="0">
                <a:solidFill>
                  <a:srgbClr val="000000"/>
                </a:solidFill>
                <a:latin typeface="Tw Cen MT" panose="020B0602020104020603" pitchFamily="34" charset="0"/>
                <a:ea typeface="Calibri" pitchFamily="34" charset="0"/>
                <a:cs typeface="Times New Roman" pitchFamily="18" charset="0"/>
                <a:hlinkClick r:id="rId5"/>
              </a:rPr>
              <a:t>www.scoilnet.magicstudio.ie/interactive/view/111907</a:t>
            </a:r>
            <a:r>
              <a:rPr lang="en-IE" sz="3200" dirty="0">
                <a:latin typeface="Tw Cen MT" panose="020B0602020104020603" pitchFamily="34" charset="0"/>
              </a:rPr>
              <a:t> </a:t>
            </a:r>
          </a:p>
          <a:p>
            <a:endParaRPr lang="ga-IE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813727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200" b="1" dirty="0" smtClean="0">
                <a:latin typeface="Tw Cen MT" panose="020B0602020104020603" pitchFamily="34" charset="0"/>
              </a:rPr>
              <a:t>Gabhaimid buíochas leis na daoine agus leis na heagraíochtaí </a:t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b="1" dirty="0" smtClean="0">
                <a:latin typeface="Tw Cen MT" panose="020B0602020104020603" pitchFamily="34" charset="0"/>
              </a:rPr>
              <a:t>a leanas a chuir íomhánna ar fáil do na sleamhnáin seo:</a:t>
            </a:r>
          </a:p>
          <a:p>
            <a:r>
              <a:rPr lang="ga-IE" altLang="ga-IE" sz="2200" dirty="0" smtClean="0">
                <a:latin typeface="Tw Cen MT" panose="020B0602020104020603" pitchFamily="34" charset="0"/>
              </a:rPr>
              <a:t>Christine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Warner</a:t>
            </a:r>
            <a:r>
              <a:rPr lang="ga-IE" altLang="ga-IE" sz="2200" dirty="0" smtClean="0">
                <a:latin typeface="Tw Cen MT" panose="020B0602020104020603" pitchFamily="34" charset="0"/>
              </a:rPr>
              <a:t>,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Oxford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University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Press</a:t>
            </a:r>
            <a:r>
              <a:rPr lang="ga-IE" altLang="ga-IE" sz="2200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ga-IE" altLang="ga-IE" sz="2200" b="1" dirty="0">
                <a:latin typeface="Tw Cen MT" panose="020B0602020104020603" pitchFamily="34" charset="0"/>
              </a:rPr>
              <a:t>Íomhánna eile: </a:t>
            </a:r>
            <a:r>
              <a:rPr lang="ga-IE" altLang="ga-IE" sz="2200" dirty="0" err="1">
                <a:latin typeface="Tw Cen MT" panose="020B0602020104020603" pitchFamily="34" charset="0"/>
              </a:rPr>
              <a:t>Shutterstock</a:t>
            </a:r>
            <a:r>
              <a:rPr lang="ga-IE" altLang="ga-IE" sz="2200" dirty="0">
                <a:latin typeface="Tw Cen MT" panose="020B0602020104020603" pitchFamily="34" charset="0"/>
              </a:rPr>
              <a:t>.</a:t>
            </a:r>
            <a:endParaRPr lang="ga-IE" altLang="ga-IE" sz="2200" b="1" dirty="0">
              <a:latin typeface="Tw Cen MT" panose="020B0602020104020603" pitchFamily="34" charset="0"/>
            </a:endParaRPr>
          </a:p>
          <a:p>
            <a:r>
              <a:rPr lang="ga-IE" altLang="ga-IE" sz="2200" dirty="0" smtClean="0">
                <a:latin typeface="Tw Cen MT" panose="020B0602020104020603" pitchFamily="34" charset="0"/>
              </a:rPr>
              <a:t>Is le cead ó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Oxford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University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Press</a:t>
            </a:r>
            <a:r>
              <a:rPr lang="ga-IE" altLang="ga-IE" sz="2200" dirty="0" smtClean="0">
                <a:latin typeface="Tw Cen MT" panose="020B0602020104020603" pitchFamily="34" charset="0"/>
              </a:rPr>
              <a:t> a úsáideadh léarscáileanna ón </a:t>
            </a:r>
            <a:r>
              <a:rPr lang="ga-IE" altLang="ga-IE" sz="2200" i="1" dirty="0" smtClean="0">
                <a:latin typeface="Tw Cen MT" panose="020B0602020104020603" pitchFamily="34" charset="0"/>
              </a:rPr>
              <a:t>Atlas Bunscoile </a:t>
            </a:r>
            <a:r>
              <a:rPr lang="ga-IE" altLang="ga-IE" sz="2200" dirty="0" smtClean="0">
                <a:latin typeface="Tw Cen MT" panose="020B0602020104020603" pitchFamily="34" charset="0"/>
              </a:rPr>
              <a:t>(</a:t>
            </a:r>
            <a:r>
              <a:rPr lang="ga-IE" altLang="ga-IE" sz="2200" i="1" dirty="0" err="1" smtClean="0">
                <a:latin typeface="Tw Cen MT" panose="020B0602020104020603" pitchFamily="34" charset="0"/>
              </a:rPr>
              <a:t>The</a:t>
            </a:r>
            <a:r>
              <a:rPr lang="ga-IE" altLang="ga-IE" sz="2200" i="1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i="1" dirty="0" err="1" smtClean="0">
                <a:latin typeface="Tw Cen MT" panose="020B0602020104020603" pitchFamily="34" charset="0"/>
              </a:rPr>
              <a:t>Oxford</a:t>
            </a:r>
            <a:r>
              <a:rPr lang="ga-IE" altLang="ga-IE" sz="2200" i="1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i="1" dirty="0" err="1" smtClean="0">
                <a:latin typeface="Tw Cen MT" panose="020B0602020104020603" pitchFamily="34" charset="0"/>
              </a:rPr>
              <a:t>Junior</a:t>
            </a:r>
            <a:r>
              <a:rPr lang="ga-IE" altLang="ga-IE" sz="2200" i="1" dirty="0" smtClean="0">
                <a:latin typeface="Tw Cen MT" panose="020B0602020104020603" pitchFamily="34" charset="0"/>
              </a:rPr>
              <a:t> Atlas</a:t>
            </a:r>
            <a:r>
              <a:rPr lang="ga-IE" altLang="ga-IE" sz="2200" dirty="0" smtClean="0">
                <a:latin typeface="Tw Cen MT" panose="020B0602020104020603" pitchFamily="34" charset="0"/>
              </a:rPr>
              <a:t>), cóipcheart ©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Oxford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University</a:t>
            </a:r>
            <a:r>
              <a:rPr lang="ga-IE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Press</a:t>
            </a:r>
            <a:r>
              <a:rPr lang="ga-IE" altLang="ga-IE" sz="2200" dirty="0" smtClean="0">
                <a:latin typeface="Tw Cen MT" panose="020B0602020104020603" pitchFamily="34" charset="0"/>
              </a:rPr>
              <a:t> 1993.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2200" dirty="0" smtClean="0">
                <a:latin typeface="Tw Cen MT" panose="020B0602020104020603" pitchFamily="34" charset="0"/>
              </a:rPr>
              <a:t>na </a:t>
            </a:r>
            <a:r>
              <a:rPr lang="ga-IE" altLang="ga-IE" sz="22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2200" dirty="0"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latin typeface="Tw Cen MT" panose="020B0602020104020603" pitchFamily="34" charset="0"/>
              </a:rPr>
              <a:t>í ar aon </a:t>
            </a:r>
            <a:r>
              <a:rPr lang="ga-IE" altLang="ga-IE" sz="22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ó </a:t>
            </a:r>
            <a:r>
              <a:rPr lang="ga-IE" altLang="ga-IE" sz="22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ga-IE" altLang="ga-IE" sz="22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latin typeface="Tw Cen MT" panose="020B0602020104020603" pitchFamily="34" charset="0"/>
              </a:rPr>
              <a:t>6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2200" dirty="0" err="1">
                <a:latin typeface="Tw Cen MT" panose="020B0602020104020603" pitchFamily="34" charset="0"/>
              </a:rPr>
              <a:t>Fhreidric</a:t>
            </a:r>
            <a:r>
              <a:rPr lang="ga-IE" altLang="ga-IE" sz="22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36039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5" y="911602"/>
            <a:ext cx="4843430" cy="569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23362" y="146693"/>
            <a:ext cx="5200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600" dirty="0">
                <a:latin typeface="Berlin Sans FB" panose="020E0602020502020306" pitchFamily="34" charset="0"/>
              </a:rPr>
              <a:t>Tá ceithre chúige in Éirinn</a:t>
            </a:r>
            <a:r>
              <a:rPr lang="en-GB" sz="3600" dirty="0">
                <a:latin typeface="Berlin Sans FB" panose="020E0602020502020306" pitchFamily="34" charset="0"/>
              </a:rPr>
              <a:t>.</a:t>
            </a:r>
            <a:endParaRPr lang="ga-IE" sz="3600" dirty="0">
              <a:latin typeface="Berlin Sans FB" panose="020E0602020502020306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19674989">
            <a:off x="467544" y="4077072"/>
            <a:ext cx="2809181" cy="23119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55716" y="2420888"/>
            <a:ext cx="3107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Cúige Mumhan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n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deisceart</a:t>
            </a:r>
            <a:r>
              <a:rPr lang="ga-IE" sz="2800" dirty="0" smtClean="0">
                <a:latin typeface="Tw Cen MT" panose="020B0602020104020603" pitchFamily="34" charset="0"/>
              </a:rPr>
              <a:t> na tíre.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20374419">
            <a:off x="559499" y="2276872"/>
            <a:ext cx="2271962" cy="17356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159918" y="978754"/>
            <a:ext cx="2340073" cy="203273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07469" y="2752803"/>
            <a:ext cx="2016125" cy="2519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55716" y="4941168"/>
            <a:ext cx="3249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Cúige Uladh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d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tuaisceart</a:t>
            </a:r>
            <a:r>
              <a:rPr lang="ga-IE" sz="2800" dirty="0" smtClean="0">
                <a:latin typeface="Tw Cen MT" panose="020B0602020104020603" pitchFamily="34" charset="0"/>
              </a:rPr>
              <a:t> na tíre.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55716" y="3645024"/>
            <a:ext cx="3107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Cúige Chonnacht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in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iarthar </a:t>
            </a:r>
            <a:r>
              <a:rPr lang="ga-IE" sz="2800" dirty="0" smtClean="0">
                <a:latin typeface="Tw Cen MT" panose="020B0602020104020603" pitchFamily="34" charset="0"/>
              </a:rPr>
              <a:t>na tíre.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55716" y="1193354"/>
            <a:ext cx="29162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Cúige Laighean in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oirthear</a:t>
            </a:r>
            <a:r>
              <a:rPr lang="ga-IE" sz="2800" dirty="0" smtClean="0">
                <a:latin typeface="Tw Cen MT" panose="020B0602020104020603" pitchFamily="34" charset="0"/>
              </a:rPr>
              <a:t> na tíre.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250" y="279452"/>
            <a:ext cx="5200650" cy="66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446982" y="883820"/>
            <a:ext cx="965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Dún </a:t>
            </a:r>
            <a:r>
              <a:rPr lang="en-GB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/>
            </a:r>
            <a:br>
              <a:rPr lang="en-GB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na </a:t>
            </a: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nGall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540060" y="850519"/>
            <a:ext cx="790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Doire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2963532">
            <a:off x="4032461" y="949333"/>
            <a:ext cx="945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Aontroim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328942" y="1803008"/>
            <a:ext cx="827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An Dún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841662" y="1805429"/>
            <a:ext cx="7585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Ard </a:t>
            </a:r>
            <a:endParaRPr lang="en-GB" sz="1400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ga-IE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Mhacha</a:t>
            </a:r>
            <a:endParaRPr lang="ga-IE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 rot="3781941">
            <a:off x="3324961" y="2174761"/>
            <a:ext cx="10598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Muineachán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 rot="1459640">
            <a:off x="2885146" y="2389805"/>
            <a:ext cx="996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An Cabhán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 rot="1174126">
            <a:off x="2557000" y="1861592"/>
            <a:ext cx="1143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Fear Manach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057907" y="1408420"/>
            <a:ext cx="12976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0000"/>
                </a:solidFill>
                <a:latin typeface="Tw Cen MT" panose="020B0602020104020603" pitchFamily="34" charset="0"/>
              </a:rPr>
              <a:t>Tír Eoghain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760456" y="3491282"/>
            <a:ext cx="104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Gaillimh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190960" y="2633180"/>
            <a:ext cx="890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Maigh Eo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776304" y="2198174"/>
            <a:ext cx="8430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Sligeach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 rot="3062885">
            <a:off x="2243867" y="2153201"/>
            <a:ext cx="899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Liatroim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 rot="2960137">
            <a:off x="1860295" y="3127760"/>
            <a:ext cx="1512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008000"/>
                </a:solidFill>
                <a:latin typeface="Tw Cen MT" panose="020B0602020104020603" pitchFamily="34" charset="0"/>
              </a:rPr>
              <a:t>Ros Comáin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435331" y="4280775"/>
            <a:ext cx="867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An Clár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51786" y="5740648"/>
            <a:ext cx="710795" cy="307777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Ciarraí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 rot="3541157">
            <a:off x="2130816" y="4721044"/>
            <a:ext cx="1353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Tiobraid Árann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698062" y="5618621"/>
            <a:ext cx="834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Corcaigh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464215" y="4928389"/>
            <a:ext cx="1006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Luimneach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 rot="20976312">
            <a:off x="2619600" y="5380651"/>
            <a:ext cx="1045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FF6600"/>
                </a:solidFill>
                <a:latin typeface="Tw Cen MT" panose="020B0602020104020603" pitchFamily="34" charset="0"/>
              </a:rPr>
              <a:t>Port Láirge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4025220" y="2631343"/>
            <a:ext cx="380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Lú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3697415" y="3053604"/>
            <a:ext cx="766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An Mhí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 rot="17253719">
            <a:off x="4134591" y="3434549"/>
            <a:ext cx="490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BÁC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 rot="19527623">
            <a:off x="4086090" y="3919464"/>
            <a:ext cx="948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</a:t>
            </a:r>
            <a:endParaRPr lang="en-GB" sz="1400" dirty="0" smtClean="0">
              <a:solidFill>
                <a:srgbClr val="263DE6"/>
              </a:solidFill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</a:pP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Mhantáin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 rot="18678675">
            <a:off x="3705267" y="4762713"/>
            <a:ext cx="1110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Loch Garman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 rot="19682808">
            <a:off x="3636154" y="3502157"/>
            <a:ext cx="778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Dara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 rot="16904622">
            <a:off x="3316420" y="4511694"/>
            <a:ext cx="1111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Ceatharlach</a:t>
            </a:r>
            <a:endParaRPr lang="ga-IE" sz="105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3023158" y="4165528"/>
            <a:ext cx="818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Laois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 rot="20542704">
            <a:off x="2667363" y="3680605"/>
            <a:ext cx="1007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Uíbh Fhailí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 rot="15866055">
            <a:off x="2962917" y="4577597"/>
            <a:ext cx="1045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Cill Chainnigh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 rot="20495796">
            <a:off x="2804557" y="3223545"/>
            <a:ext cx="1096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263DE6"/>
                </a:solidFill>
                <a:latin typeface="Tw Cen MT" panose="020B0602020104020603" pitchFamily="34" charset="0"/>
              </a:rPr>
              <a:t>An </a:t>
            </a:r>
            <a:r>
              <a:rPr lang="ga-IE" sz="1400" dirty="0">
                <a:solidFill>
                  <a:srgbClr val="263DE6"/>
                </a:solidFill>
                <a:latin typeface="Tw Cen MT" panose="020B0602020104020603" pitchFamily="34" charset="0"/>
              </a:rPr>
              <a:t>Iarmhí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 rot="17777616">
            <a:off x="2582308" y="2711495"/>
            <a:ext cx="900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 An</a:t>
            </a:r>
          </a:p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 </a:t>
            </a:r>
            <a:r>
              <a:rPr lang="ga-IE" sz="1400" dirty="0" smtClean="0">
                <a:solidFill>
                  <a:srgbClr val="263DE6"/>
                </a:solidFill>
                <a:latin typeface="Tw Cen MT" panose="020B0602020104020603" pitchFamily="34" charset="0"/>
              </a:rPr>
              <a:t>Longfort</a:t>
            </a:r>
            <a:endParaRPr lang="ga-IE" sz="1400" dirty="0">
              <a:solidFill>
                <a:srgbClr val="263DE6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52120" y="154456"/>
            <a:ext cx="33228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Berlin Sans FB" panose="020E0602020502020306" pitchFamily="34" charset="0"/>
              </a:rPr>
              <a:t>Tá dhá chontae </a:t>
            </a:r>
            <a:r>
              <a:rPr lang="en-GB" sz="3200" dirty="0" smtClean="0">
                <a:latin typeface="Berlin Sans FB" panose="020E0602020502020306" pitchFamily="34" charset="0"/>
              </a:rPr>
              <a:t/>
            </a:r>
            <a:br>
              <a:rPr lang="en-GB" sz="3200" dirty="0" smtClean="0">
                <a:latin typeface="Berlin Sans FB" panose="020E0602020502020306" pitchFamily="34" charset="0"/>
              </a:rPr>
            </a:br>
            <a:r>
              <a:rPr lang="ga-IE" sz="3200" dirty="0" smtClean="0">
                <a:latin typeface="Berlin Sans FB" panose="020E0602020502020306" pitchFamily="34" charset="0"/>
              </a:rPr>
              <a:t>is tríocha in Éirinn.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652120" y="1461013"/>
            <a:ext cx="343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9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gcontae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gCúige Uladh.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52120" y="2675731"/>
            <a:ext cx="343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5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chontae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gCúige Chonnacht.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52120" y="3842774"/>
            <a:ext cx="343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6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chontae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gCúige Mumhan.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652120" y="5041849"/>
            <a:ext cx="343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>
                <a:latin typeface="Tw Cen MT" panose="020B0602020104020603" pitchFamily="34" charset="0"/>
              </a:rPr>
              <a:t>Tá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12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chontae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gCúige Laighean.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500"/>
                            </p:stCondLst>
                            <p:childTnLst>
                              <p:par>
                                <p:cTn id="1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  <p:bldP spid="40969" grpId="0"/>
      <p:bldP spid="40970" grpId="0"/>
      <p:bldP spid="40971" grpId="0"/>
      <p:bldP spid="40972" grpId="0"/>
      <p:bldP spid="40973" grpId="0"/>
      <p:bldP spid="40974" grpId="0"/>
      <p:bldP spid="40975" grpId="0"/>
      <p:bldP spid="40976" grpId="0"/>
      <p:bldP spid="40977" grpId="0"/>
      <p:bldP spid="40978" grpId="0"/>
      <p:bldP spid="40979" grpId="0"/>
      <p:bldP spid="40980" grpId="0"/>
      <p:bldP spid="40981" grpId="0"/>
      <p:bldP spid="40982" grpId="0"/>
      <p:bldP spid="40983" grpId="0"/>
      <p:bldP spid="40984" grpId="0"/>
      <p:bldP spid="40985" grpId="0"/>
      <p:bldP spid="40986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00" y="765175"/>
            <a:ext cx="3744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8925" y="250931"/>
            <a:ext cx="6078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Berlin Sans FB" panose="020E0602020502020306" pitchFamily="34" charset="0"/>
              </a:rPr>
              <a:t>Tá dhá stát ar</a:t>
            </a:r>
            <a:r>
              <a:rPr lang="en-GB" sz="3200" dirty="0">
                <a:latin typeface="Berlin Sans FB" panose="020E0602020502020306" pitchFamily="34" charset="0"/>
              </a:rPr>
              <a:t> </a:t>
            </a:r>
            <a:r>
              <a:rPr lang="ga-IE" sz="3200" dirty="0">
                <a:latin typeface="Berlin Sans FB" panose="020E0602020502020306" pitchFamily="34" charset="0"/>
              </a:rPr>
              <a:t>oileán na hÉireann: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 rot="10800000">
            <a:off x="2339975" y="1052513"/>
            <a:ext cx="1976438" cy="1438275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6100" y="836613"/>
            <a:ext cx="46085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ga-IE" sz="3200" b="1" dirty="0">
                <a:latin typeface="Tw Cen MT" panose="020B0602020104020603" pitchFamily="34" charset="0"/>
              </a:rPr>
              <a:t>Tuaisceart Éireann </a:t>
            </a:r>
            <a:r>
              <a:rPr lang="en-GB" sz="3200" dirty="0">
                <a:latin typeface="Tw Cen MT" panose="020B0602020104020603" pitchFamily="34" charset="0"/>
              </a:rPr>
              <a:t/>
            </a:r>
            <a:br>
              <a:rPr lang="en-GB" sz="3200" dirty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Tá </a:t>
            </a:r>
            <a:r>
              <a:rPr lang="en-GB" sz="3200" dirty="0" smtClean="0">
                <a:latin typeface="Tw Cen MT" panose="020B0602020104020603" pitchFamily="34" charset="0"/>
              </a:rPr>
              <a:t>6 </a:t>
            </a:r>
            <a:r>
              <a:rPr lang="en-GB" sz="3200" dirty="0" err="1" smtClean="0">
                <a:latin typeface="Tw Cen MT" panose="020B0602020104020603" pitchFamily="34" charset="0"/>
              </a:rPr>
              <a:t>chontae</a:t>
            </a:r>
            <a:r>
              <a:rPr lang="ga-IE" sz="3200" dirty="0" smtClean="0">
                <a:latin typeface="Tw Cen MT" panose="020B0602020104020603" pitchFamily="34" charset="0"/>
              </a:rPr>
              <a:t> ann</a:t>
            </a:r>
            <a:r>
              <a:rPr lang="en-GB" sz="3200" dirty="0" smtClean="0">
                <a:latin typeface="Tw Cen MT" panose="020B0602020104020603" pitchFamily="34" charset="0"/>
              </a:rPr>
              <a:t>.</a:t>
            </a:r>
            <a:r>
              <a:rPr lang="ga-IE" sz="3200" dirty="0"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latin typeface="Tw Cen MT" panose="020B0602020104020603" pitchFamily="34" charset="0"/>
              </a:rPr>
              <a:t>Daonra: 1.8 milliún.</a:t>
            </a:r>
            <a:endParaRPr lang="en-GB" sz="3200" dirty="0" smtClean="0">
              <a:latin typeface="Tw Cen MT" panose="020B0602020104020603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en-GB" sz="3200" dirty="0" smtClean="0">
              <a:latin typeface="Tw Cen MT" panose="020B0602020104020603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ga-IE" sz="3200" b="1" dirty="0">
                <a:latin typeface="Tw Cen MT" panose="020B0602020104020603" pitchFamily="34" charset="0"/>
              </a:rPr>
              <a:t>Poblacht na hÉireann </a:t>
            </a:r>
            <a:r>
              <a:rPr lang="ga-IE" sz="3200" dirty="0" smtClean="0">
                <a:latin typeface="Tw Cen MT" panose="020B0602020104020603" pitchFamily="34" charset="0"/>
              </a:rPr>
              <a:t>Tá 26 </a:t>
            </a:r>
            <a:r>
              <a:rPr lang="ga-IE" sz="3200" dirty="0">
                <a:latin typeface="Tw Cen MT" panose="020B0602020104020603" pitchFamily="34" charset="0"/>
              </a:rPr>
              <a:t>contae </a:t>
            </a:r>
            <a:r>
              <a:rPr lang="ga-IE" sz="3200" dirty="0" smtClean="0">
                <a:latin typeface="Tw Cen MT" panose="020B0602020104020603" pitchFamily="34" charset="0"/>
              </a:rPr>
              <a:t>ann. Daonra: 4.6 milliún.</a:t>
            </a:r>
          </a:p>
          <a:p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925" y="5877271"/>
            <a:ext cx="6480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Daonra </a:t>
            </a:r>
            <a:r>
              <a:rPr lang="ga-IE" sz="3200" dirty="0" smtClean="0">
                <a:latin typeface="Tw Cen MT" panose="020B0602020104020603" pitchFamily="34" charset="0"/>
              </a:rPr>
              <a:t>iomlán na </a:t>
            </a:r>
            <a:r>
              <a:rPr lang="ga-IE" sz="3200" dirty="0">
                <a:latin typeface="Tw Cen MT" panose="020B0602020104020603" pitchFamily="34" charset="0"/>
              </a:rPr>
              <a:t>hÉireann: 6.4 </a:t>
            </a:r>
            <a:r>
              <a:rPr lang="ga-IE" sz="3200" dirty="0" smtClean="0">
                <a:latin typeface="Tw Cen MT" panose="020B0602020104020603" pitchFamily="34" charset="0"/>
              </a:rPr>
              <a:t>milliún.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P4 Map of Ireland-coun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" y="188640"/>
            <a:ext cx="530933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5-Point Star 1"/>
          <p:cNvSpPr/>
          <p:nvPr/>
        </p:nvSpPr>
        <p:spPr>
          <a:xfrm>
            <a:off x="3434550" y="1392225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9" name="5-Point Star 58"/>
          <p:cNvSpPr/>
          <p:nvPr/>
        </p:nvSpPr>
        <p:spPr>
          <a:xfrm>
            <a:off x="3105938" y="1812563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3" name="5-Point Star 62"/>
          <p:cNvSpPr/>
          <p:nvPr/>
        </p:nvSpPr>
        <p:spPr>
          <a:xfrm>
            <a:off x="3784382" y="859799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776338" y="2943753"/>
            <a:ext cx="1660198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200" dirty="0" smtClean="0">
                <a:latin typeface="Tw Cen MT" panose="020B0602020104020603" pitchFamily="34" charset="0"/>
              </a:rPr>
              <a:t>3. Co. Dhoire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4354935" y="1048711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600424" y="2943753"/>
            <a:ext cx="2012026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200" dirty="0" smtClean="0">
                <a:latin typeface="Tw Cen MT" panose="020B0602020104020603" pitchFamily="34" charset="0"/>
              </a:rPr>
              <a:t>4. Co. Aontroma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4493884" y="1719335"/>
            <a:ext cx="4921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672142" y="2943753"/>
            <a:ext cx="1764394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200" dirty="0" smtClean="0">
                <a:latin typeface="Tw Cen MT" panose="020B0602020104020603" pitchFamily="34" charset="0"/>
              </a:rPr>
              <a:t>5. Co. an Dúin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4006402" y="1925825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682049" y="2943752"/>
            <a:ext cx="2322302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200" dirty="0" smtClean="0">
                <a:latin typeface="Tw Cen MT" panose="020B0602020104020603" pitchFamily="34" charset="0"/>
              </a:rPr>
              <a:t>6. Co. Ard Mhacha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579281" y="235054"/>
            <a:ext cx="3130405" cy="181588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An féidir leat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contaetha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 dTuaisceart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Éireann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ainmniú?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600424" y="2943753"/>
            <a:ext cx="310926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2. Co. Fhear Manach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79282" y="2943753"/>
            <a:ext cx="313040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1. Co. Thír Eoghain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47" grpId="0" animBg="1"/>
      <p:bldP spid="47" grpId="1" animBg="1"/>
      <p:bldP spid="60" grpId="0" animBg="1"/>
      <p:bldP spid="6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P4 Map of Ireland-coun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" y="188640"/>
            <a:ext cx="530933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393700" y="58738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ga-IE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688963" y="877887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9" name="5-Point Star 58"/>
          <p:cNvSpPr/>
          <p:nvPr/>
        </p:nvSpPr>
        <p:spPr>
          <a:xfrm>
            <a:off x="2681426" y="1962446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046916" y="3976922"/>
            <a:ext cx="240545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2. Co. Liatroma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2238375" y="2069622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120918" y="3976922"/>
            <a:ext cx="2109616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3. Co. Shligigh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1423882" y="2388937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015888" y="3976922"/>
            <a:ext cx="245586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4. Co. Mhaigh Eo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2035305" y="3315331"/>
            <a:ext cx="4921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866808" y="3976922"/>
            <a:ext cx="275402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5. Co. na Gaillimhe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1630087" y="4091540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107260" y="3975890"/>
            <a:ext cx="2273123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6. Co. an Chláir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2" name="5-Point Star 71"/>
          <p:cNvSpPr/>
          <p:nvPr/>
        </p:nvSpPr>
        <p:spPr>
          <a:xfrm>
            <a:off x="2148810" y="4628265"/>
            <a:ext cx="265113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158774" y="3975886"/>
            <a:ext cx="2181751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7. Co. Luimnigh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1368604" y="5242224"/>
            <a:ext cx="265112" cy="169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178042" y="3975891"/>
            <a:ext cx="214321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8. Co. Chiarraí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6" name="5-Point Star 75"/>
          <p:cNvSpPr/>
          <p:nvPr/>
        </p:nvSpPr>
        <p:spPr>
          <a:xfrm>
            <a:off x="2262318" y="5377358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213276" y="3976922"/>
            <a:ext cx="2072747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9. Co. Chorcaí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3259354" y="5111750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742670" y="3975889"/>
            <a:ext cx="286463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10. Co. Phort Láirge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4131346" y="4736158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659730" y="3976922"/>
            <a:ext cx="303051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11. Co. Loch Garman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4385350" y="3891756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515598" y="3976922"/>
            <a:ext cx="3320256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12. Co. Chill Mhantáin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4403418" y="3335968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9" name="5-Point Star 48"/>
          <p:cNvSpPr/>
          <p:nvPr/>
        </p:nvSpPr>
        <p:spPr>
          <a:xfrm>
            <a:off x="4016028" y="2978033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259296" y="3975887"/>
            <a:ext cx="1980708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14. Co. na Mí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4229100" y="2575703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381347" y="3975893"/>
            <a:ext cx="1587276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15. Co. Lú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86" name="5-Point Star 85"/>
          <p:cNvSpPr/>
          <p:nvPr/>
        </p:nvSpPr>
        <p:spPr>
          <a:xfrm>
            <a:off x="4492514" y="1853194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7" name="5-Point Star 86"/>
          <p:cNvSpPr/>
          <p:nvPr/>
        </p:nvSpPr>
        <p:spPr>
          <a:xfrm>
            <a:off x="4922442" y="937688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046922" y="3976922"/>
            <a:ext cx="240545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16. Co. an Dúin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4455635" y="1175579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930071" y="3975892"/>
            <a:ext cx="2627502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17. Co. Aontroma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92" name="5-Point Star 91"/>
          <p:cNvSpPr/>
          <p:nvPr/>
        </p:nvSpPr>
        <p:spPr>
          <a:xfrm>
            <a:off x="3903730" y="982661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032585" y="3975888"/>
            <a:ext cx="2434130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18. Co. Dhoire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505026" y="188354"/>
            <a:ext cx="3489248" cy="89255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18 g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contae mhuirí</a:t>
            </a:r>
            <a:r>
              <a:rPr lang="ga-IE" sz="2600" b="1" dirty="0" smtClean="0">
                <a:latin typeface="Tw Cen MT" panose="020B0602020104020603" pitchFamily="34" charset="0"/>
              </a:rPr>
              <a:t> </a:t>
            </a:r>
            <a:br>
              <a:rPr lang="ga-IE" sz="2600" b="1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Éirinn.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99198" y="1389583"/>
            <a:ext cx="3489248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Tugtar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contae muirí</a:t>
            </a:r>
            <a:r>
              <a:rPr lang="ga-IE" sz="2600" b="1" dirty="0" smtClean="0">
                <a:latin typeface="Tw Cen MT" panose="020B0602020104020603" pitchFamily="34" charset="0"/>
              </a:rPr>
              <a:t> </a:t>
            </a:r>
            <a:r>
              <a:rPr lang="en-GB" sz="2600" b="1" dirty="0" smtClean="0">
                <a:latin typeface="Tw Cen MT" panose="020B0602020104020603" pitchFamily="34" charset="0"/>
              </a:rPr>
              <a:t/>
            </a:r>
            <a:br>
              <a:rPr lang="en-GB" sz="2600" b="1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chontae atá ar an gcósta. An féidir leat na contaetha muirí ar fad sa tír a ainmniú?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1020885" flipH="1">
            <a:off x="5885097" y="5175548"/>
            <a:ext cx="2579776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An cuimhin leat cad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contae muirí ann?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3797" y="3975885"/>
            <a:ext cx="3082376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1. Co. Dhún na nGall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433918" y="3975884"/>
            <a:ext cx="3619808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13. Co. B</a:t>
            </a:r>
            <a:r>
              <a:rPr lang="en-GB" altLang="en-US" sz="2600" dirty="0" smtClean="0">
                <a:latin typeface="Tw Cen MT" panose="020B0602020104020603" pitchFamily="34" charset="0"/>
              </a:rPr>
              <a:t>h</a:t>
            </a:r>
            <a:r>
              <a:rPr lang="ga-IE" altLang="en-US" sz="2600" dirty="0" smtClean="0">
                <a:latin typeface="Tw Cen MT" panose="020B0602020104020603" pitchFamily="34" charset="0"/>
              </a:rPr>
              <a:t>aile Átha Cliath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37" grpId="0" animBg="1"/>
      <p:bldP spid="37" grpId="1" animBg="1"/>
      <p:bldP spid="50" grpId="0" animBg="1"/>
      <p:bldP spid="50" grpId="1" animBg="1"/>
      <p:bldP spid="54" grpId="0" animBg="1"/>
      <p:bldP spid="54" grpId="1" animBg="1"/>
      <p:bldP spid="88" grpId="0" animBg="1"/>
      <p:bldP spid="88" grpId="1" animBg="1"/>
      <p:bldP spid="91" grpId="0" animBg="1"/>
      <p:bldP spid="91" grpId="1" animBg="1"/>
      <p:bldP spid="93" grpId="0" animBg="1"/>
      <p:bldP spid="47" grpId="0" animBg="1"/>
      <p:bldP spid="47" grpId="1" animBg="1"/>
      <p:bldP spid="42" grpId="0" animBg="1"/>
      <p:bldP spid="42" grpId="1" animBg="1"/>
      <p:bldP spid="43" grpId="0" animBg="1"/>
      <p:bldP spid="12" grpId="0" animBg="1"/>
      <p:bldP spid="12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P4 Map of Ireland-countie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" y="188640"/>
            <a:ext cx="5309330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5-Point Star 1"/>
          <p:cNvSpPr/>
          <p:nvPr/>
        </p:nvSpPr>
        <p:spPr>
          <a:xfrm>
            <a:off x="3434550" y="1392225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9" name="5-Point Star 58"/>
          <p:cNvSpPr/>
          <p:nvPr/>
        </p:nvSpPr>
        <p:spPr>
          <a:xfrm>
            <a:off x="3105938" y="1812563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439163" y="3414268"/>
            <a:ext cx="3120303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4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Fhear Manach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3439369" y="2369913"/>
            <a:ext cx="3286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443321" y="3414268"/>
            <a:ext cx="274921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5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an Chabháin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2918354" y="2722107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443321" y="3413166"/>
            <a:ext cx="2659446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6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an Longfoirt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2426229" y="2670975"/>
            <a:ext cx="492125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443321" y="3407576"/>
            <a:ext cx="2582182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7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Ros Comáin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3209557" y="3036443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439165" y="3414268"/>
            <a:ext cx="244650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8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na hIarmhí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2" name="5-Point Star 71"/>
          <p:cNvSpPr/>
          <p:nvPr/>
        </p:nvSpPr>
        <p:spPr>
          <a:xfrm>
            <a:off x="3032653" y="3558741"/>
            <a:ext cx="265113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443321" y="3413165"/>
            <a:ext cx="2470767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9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Uíbh Fhailí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2900097" y="4462889"/>
            <a:ext cx="265112" cy="169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443321" y="3414268"/>
            <a:ext cx="3388685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10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Thiobraid Árann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6" name="5-Point Star 75"/>
          <p:cNvSpPr/>
          <p:nvPr/>
        </p:nvSpPr>
        <p:spPr>
          <a:xfrm>
            <a:off x="3481090" y="4462889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439163" y="3414268"/>
            <a:ext cx="3207673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11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Chill Chainnigh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3866234" y="4293026"/>
            <a:ext cx="265112" cy="169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443321" y="3414268"/>
            <a:ext cx="302730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</a:t>
            </a:r>
            <a:r>
              <a:rPr lang="en-GB" altLang="en-US" sz="2600" dirty="0" smtClean="0">
                <a:latin typeface="Tw Cen MT" panose="020B0602020104020603" pitchFamily="34" charset="0"/>
              </a:rPr>
              <a:t>2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Cheatharlach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3408768" y="3891755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439164" y="3407576"/>
            <a:ext cx="2075953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</a:t>
            </a:r>
            <a:r>
              <a:rPr lang="en-GB" altLang="en-US" sz="2600" dirty="0" smtClean="0">
                <a:latin typeface="Tw Cen MT" panose="020B0602020104020603" pitchFamily="34" charset="0"/>
              </a:rPr>
              <a:t>3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Laoise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3856744" y="3591915"/>
            <a:ext cx="265113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5" name="5-Point Star 44"/>
          <p:cNvSpPr/>
          <p:nvPr/>
        </p:nvSpPr>
        <p:spPr>
          <a:xfrm>
            <a:off x="3770553" y="2179688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439163" y="3414268"/>
            <a:ext cx="319070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3. Co.</a:t>
            </a:r>
            <a:r>
              <a:rPr lang="en-GB" altLang="en-US" sz="2600" dirty="0" smtClean="0">
                <a:latin typeface="Tw Cen MT" panose="020B0602020104020603" pitchFamily="34" charset="0"/>
              </a:rPr>
              <a:t> </a:t>
            </a:r>
            <a:r>
              <a:rPr lang="ga-IE" altLang="en-US" sz="2600" dirty="0" smtClean="0">
                <a:latin typeface="Tw Cen MT" panose="020B0602020104020603" pitchFamily="34" charset="0"/>
              </a:rPr>
              <a:t>Mhuineacháin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4105463" y="1917337"/>
            <a:ext cx="265112" cy="1682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443321" y="3414268"/>
            <a:ext cx="2975734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600" dirty="0" smtClean="0">
                <a:latin typeface="Tw Cen MT" panose="020B0602020104020603" pitchFamily="34" charset="0"/>
              </a:rPr>
              <a:t>2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Ard Mhacha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439165" y="191896"/>
            <a:ext cx="3489248" cy="1292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Tugtar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contae intíre </a:t>
            </a:r>
            <a:b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chontae nach bhfuil ar an gcósta.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39165" y="1756138"/>
            <a:ext cx="3489248" cy="1292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14 chontae intíre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Éirinn. An féidir leat iad a ainmniú?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439163" y="3413167"/>
            <a:ext cx="2645359" cy="4924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</a:t>
            </a:r>
            <a:r>
              <a:rPr lang="en-GB" altLang="en-US" sz="2600" dirty="0" smtClean="0">
                <a:latin typeface="Tw Cen MT" panose="020B0602020104020603" pitchFamily="34" charset="0"/>
              </a:rPr>
              <a:t>4</a:t>
            </a:r>
            <a:r>
              <a:rPr lang="ga-IE" altLang="en-US" sz="2600" dirty="0" smtClean="0">
                <a:latin typeface="Tw Cen MT" panose="020B0602020104020603" pitchFamily="34" charset="0"/>
              </a:rPr>
              <a:t>. Co. Chill Dara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8504" y="3392187"/>
            <a:ext cx="353056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dirty="0" smtClean="0">
                <a:latin typeface="Tw Cen MT" panose="020B0602020104020603" pitchFamily="34" charset="0"/>
              </a:rPr>
              <a:t>1. Co. Thír Eoghain</a:t>
            </a:r>
            <a:r>
              <a:rPr lang="ga-IE" altLang="en-US" sz="2800" dirty="0">
                <a:latin typeface="Tw Cen MT" panose="020B0602020104020603" pitchFamily="34" charset="0"/>
              </a:rPr>
              <a:t> </a:t>
            </a:r>
            <a:endParaRPr lang="ga-IE" altLang="en-US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46" grpId="0" animBg="1"/>
      <p:bldP spid="46" grpId="1" animBg="1"/>
      <p:bldP spid="50" grpId="0" animBg="1"/>
      <p:bldP spid="50" grpId="1" animBg="1"/>
      <p:bldP spid="47" grpId="0" animBg="1"/>
      <p:bldP spid="47" grpId="1" animBg="1"/>
      <p:bldP spid="35" grpId="0" animBg="1"/>
      <p:bldP spid="35" grpId="1" animBg="1"/>
      <p:bldP spid="37" grpId="0" animBg="1"/>
      <p:bldP spid="37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584" y="1844824"/>
            <a:ext cx="74168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Tá cluiche faoi na contaetha ar fáil anseo:</a:t>
            </a:r>
          </a:p>
          <a:p>
            <a:r>
              <a:rPr lang="ga-IE" sz="3200" u="sng" dirty="0" smtClean="0">
                <a:latin typeface="Tw Cen MT" panose="020B0602020104020603" pitchFamily="34" charset="0"/>
                <a:hlinkClick r:id="rId2"/>
              </a:rPr>
              <a:t>http://www.logainm.ie/cluichi/bunscoil.html</a:t>
            </a:r>
            <a:endParaRPr lang="ga-IE" sz="3200" u="sng" dirty="0" smtClean="0">
              <a:latin typeface="Tw Cen MT" panose="020B0602020104020603" pitchFamily="34" charset="0"/>
            </a:endParaRPr>
          </a:p>
          <a:p>
            <a:endParaRPr lang="ga-IE" sz="3200" u="sng" dirty="0" smtClean="0">
              <a:latin typeface="Tw Cen MT" panose="020B0602020104020603" pitchFamily="34" charset="0"/>
            </a:endParaRPr>
          </a:p>
          <a:p>
            <a:r>
              <a:rPr lang="en-GB" sz="3200" dirty="0" err="1" smtClean="0">
                <a:latin typeface="Tw Cen MT" panose="020B0602020104020603" pitchFamily="34" charset="0"/>
              </a:rPr>
              <a:t>Cliceáil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ar</a:t>
            </a:r>
            <a:r>
              <a:rPr lang="en-GB" sz="3200" dirty="0" smtClean="0">
                <a:latin typeface="Tw Cen MT" panose="020B0602020104020603" pitchFamily="34" charset="0"/>
              </a:rPr>
              <a:t> an </a:t>
            </a:r>
            <a:r>
              <a:rPr lang="en-GB" sz="3200" dirty="0" err="1" smtClean="0">
                <a:latin typeface="Tw Cen MT" panose="020B0602020104020603" pitchFamily="34" charset="0"/>
              </a:rPr>
              <a:t>nasc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thuas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agus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ansin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ar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Cluiche tarraing agus scaoil: Contaetha na hÉireann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atá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en-GB" sz="3200" dirty="0" err="1" smtClean="0">
                <a:latin typeface="Tw Cen MT" panose="020B0602020104020603" pitchFamily="34" charset="0"/>
              </a:rPr>
              <a:t>faoi</a:t>
            </a:r>
            <a:r>
              <a:rPr lang="en-GB" sz="3200" dirty="0" smtClean="0">
                <a:latin typeface="Tw Cen MT" panose="020B0602020104020603" pitchFamily="34" charset="0"/>
              </a:rPr>
              <a:t> ‘</a:t>
            </a:r>
            <a:r>
              <a:rPr lang="en-GB" sz="3200" dirty="0" err="1" smtClean="0">
                <a:latin typeface="Tw Cen MT" panose="020B0602020104020603" pitchFamily="34" charset="0"/>
              </a:rPr>
              <a:t>Ceacht</a:t>
            </a:r>
            <a:r>
              <a:rPr lang="en-GB" sz="3200" dirty="0" smtClean="0">
                <a:latin typeface="Tw Cen MT" panose="020B0602020104020603" pitchFamily="34" charset="0"/>
              </a:rPr>
              <a:t> 2: </a:t>
            </a:r>
            <a:r>
              <a:rPr lang="en-GB" sz="3200" dirty="0" err="1" smtClean="0">
                <a:latin typeface="Tw Cen MT" panose="020B0602020104020603" pitchFamily="34" charset="0"/>
              </a:rPr>
              <a:t>Tíreolaíocht</a:t>
            </a:r>
            <a:r>
              <a:rPr lang="en-GB" sz="3200" dirty="0" smtClean="0">
                <a:latin typeface="Tw Cen MT" panose="020B0602020104020603" pitchFamily="34" charset="0"/>
              </a:rPr>
              <a:t>’.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0331" y="3975"/>
            <a:ext cx="91162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lang="ga-IE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An Ghaeltacht</a:t>
            </a:r>
            <a:r>
              <a:rPr lang="ga-IE" sz="3200" dirty="0">
                <a:latin typeface="Tw Cen MT" panose="020B0602020104020603" pitchFamily="34" charset="0"/>
              </a:rPr>
              <a:t> a thugtar ar na ceantair sin </a:t>
            </a:r>
            <a:r>
              <a:rPr lang="en-GB" sz="3200" dirty="0" smtClean="0">
                <a:latin typeface="Tw Cen MT" panose="020B0602020104020603" pitchFamily="34" charset="0"/>
              </a:rPr>
              <a:t/>
            </a:r>
            <a:br>
              <a:rPr lang="en-GB" sz="3200" dirty="0" smtClean="0">
                <a:latin typeface="Tw Cen MT" panose="020B0602020104020603" pitchFamily="34" charset="0"/>
              </a:rPr>
            </a:br>
            <a:r>
              <a:rPr lang="ga-IE" sz="3200" dirty="0" smtClean="0">
                <a:latin typeface="Tw Cen MT" panose="020B0602020104020603" pitchFamily="34" charset="0"/>
              </a:rPr>
              <a:t>in </a:t>
            </a:r>
            <a:r>
              <a:rPr lang="ga-IE" sz="3200" dirty="0">
                <a:latin typeface="Tw Cen MT" panose="020B0602020104020603" pitchFamily="34" charset="0"/>
              </a:rPr>
              <a:t>Éirinn ina </a:t>
            </a:r>
            <a:r>
              <a:rPr lang="ga-IE" sz="3200" dirty="0" smtClean="0">
                <a:latin typeface="Tw Cen MT" panose="020B0602020104020603" pitchFamily="34" charset="0"/>
              </a:rPr>
              <a:t>bhfuil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latin typeface="Tw Cen MT" panose="020B0602020104020603" pitchFamily="34" charset="0"/>
              </a:rPr>
              <a:t>an </a:t>
            </a:r>
            <a:r>
              <a:rPr lang="ga-IE" sz="3200" dirty="0">
                <a:latin typeface="Tw Cen MT" panose="020B0602020104020603" pitchFamily="34" charset="0"/>
              </a:rPr>
              <a:t>Ghaeilge mar phríomhtheanga labhartha ag an gcuid is mó den phobal.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438" y="1988840"/>
            <a:ext cx="5913106" cy="39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4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5554</TotalTime>
  <Words>858</Words>
  <Application>Microsoft Office PowerPoint</Application>
  <PresentationFormat>Taispeántas ar scáileán</PresentationFormat>
  <Paragraphs>247</Paragraphs>
  <Slides>18</Slides>
  <Notes>14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18</vt:i4>
      </vt:variant>
    </vt:vector>
  </HeadingPairs>
  <TitlesOfParts>
    <vt:vector size="19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Kayla Reed</cp:lastModifiedBy>
  <cp:revision>329</cp:revision>
  <cp:lastPrinted>2016-02-12T11:08:47Z</cp:lastPrinted>
  <dcterms:created xsi:type="dcterms:W3CDTF">2012-10-08T13:14:37Z</dcterms:created>
  <dcterms:modified xsi:type="dcterms:W3CDTF">2016-10-28T11:57:20Z</dcterms:modified>
</cp:coreProperties>
</file>