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3" r:id="rId2"/>
    <p:sldId id="262" r:id="rId3"/>
    <p:sldId id="273" r:id="rId4"/>
    <p:sldId id="277" r:id="rId5"/>
    <p:sldId id="278" r:id="rId6"/>
    <p:sldId id="286" r:id="rId7"/>
    <p:sldId id="287" r:id="rId8"/>
    <p:sldId id="279" r:id="rId9"/>
    <p:sldId id="274" r:id="rId10"/>
    <p:sldId id="260" r:id="rId11"/>
    <p:sldId id="280" r:id="rId12"/>
    <p:sldId id="281" r:id="rId13"/>
    <p:sldId id="269" r:id="rId14"/>
    <p:sldId id="256" r:id="rId15"/>
    <p:sldId id="284" r:id="rId16"/>
    <p:sldId id="285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re ni ghallchobhair" initials="mng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75" d="100"/>
          <a:sy n="75" d="100"/>
        </p:scale>
        <p:origin x="-1758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06T14:37:11.708" idx="1">
    <p:pos x="7070" y="1122"/>
    <p:text>Caithfidh mé grianghraf a chur isteach anseo agus ar an gcéad sleamhnán eile - níl an fearas agam faoi láthair.</p:text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6B42A-C01D-4E9B-A18F-36EFC2F3D92A}" type="datetimeFigureOut">
              <a:rPr lang="ga-IE" smtClean="0"/>
              <a:t>04/09/2017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C352A-F271-4167-8829-A39E69DB09C0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750481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1EE2-65BE-4B3E-B34E-597E86EB4C7F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A56-1411-47B7-8791-8CD1F496B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84AFE35-577F-4D05-8C30-4C6A3E2DCEB3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78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84AFE35-577F-4D05-8C30-4C6A3E2DCEB3}" type="slidenum">
              <a:rPr lang="en-GB" altLang="en-US" sz="1200"/>
              <a:pPr eaLnBrk="1" hangingPunct="1"/>
              <a:t>12</a:t>
            </a:fld>
            <a:endParaRPr lang="en-GB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5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9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3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0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8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73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3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67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69173-88DA-4419-A036-A8606EE08C14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B47-E1CA-498F-9CEE-3B86A6DAE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9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ez2rmeCpfE" TargetMode="External"/><Relationship Id="rId2" Type="http://schemas.openxmlformats.org/officeDocument/2006/relationships/hyperlink" Target="https://www.youtube.com/watch?v=UnBoQe2rsg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esources.hwb.wales.gov.uk/VTC/solids_liq_gases/eng/Introduction/pop2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s-KvoVzukH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969" r="96094">
                        <a14:foregroundMark x1="48125" y1="14167" x2="53021" y2="78148"/>
                        <a14:foregroundMark x1="43281" y1="57222" x2="53281" y2="63519"/>
                        <a14:foregroundMark x1="50052" y1="59537" x2="49479" y2="70556"/>
                        <a14:foregroundMark x1="58750" y1="44630" x2="58750" y2="44630"/>
                        <a14:foregroundMark x1="60104" y1="37222" x2="62292" y2="30185"/>
                        <a14:foregroundMark x1="36354" y1="29630" x2="38385" y2="35648"/>
                        <a14:foregroundMark x1="38698" y1="36944" x2="39427" y2="39074"/>
                        <a14:foregroundMark x1="40885" y1="44630" x2="41042" y2="47963"/>
                        <a14:foregroundMark x1="60521" y1="50926" x2="92292" y2="52222"/>
                        <a14:foregroundMark x1="75000" y1="25185" x2="81667" y2="78148"/>
                        <a14:foregroundMark x1="78229" y1="32222" x2="87865" y2="34352"/>
                        <a14:foregroundMark x1="61146" y1="71574" x2="63958" y2="76852"/>
                        <a14:foregroundMark x1="68958" y1="81019" x2="68958" y2="81019"/>
                        <a14:foregroundMark x1="91250" y1="71574" x2="92552" y2="68241"/>
                        <a14:foregroundMark x1="95990" y1="41389" x2="96094" y2="46389"/>
                        <a14:foregroundMark x1="92865" y1="31481" x2="90208" y2="35926"/>
                        <a14:foregroundMark x1="68802" y1="23333" x2="68802" y2="28796"/>
                        <a14:foregroundMark x1="16250" y1="55370" x2="6354" y2="51667"/>
                        <a14:foregroundMark x1="2969" y1="39630" x2="3385" y2="46944"/>
                        <a14:foregroundMark x1="6927" y1="55648" x2="4740" y2="51389"/>
                        <a14:backgroundMark x1="62448" y1="68241" x2="62448" y2="6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823" y="2160466"/>
            <a:ext cx="8603143" cy="483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401" y="1502100"/>
            <a:ext cx="11298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5400" dirty="0" smtClean="0">
                <a:latin typeface="Segoe Script" panose="030B0504020000000003" pitchFamily="66" charset="0"/>
              </a:rPr>
              <a:t>Solaid, </a:t>
            </a:r>
            <a:r>
              <a:rPr lang="en-IE" sz="5400" smtClean="0">
                <a:latin typeface="Segoe Script" panose="030B0504020000000003" pitchFamily="66" charset="0"/>
              </a:rPr>
              <a:t>L</a:t>
            </a:r>
            <a:r>
              <a:rPr lang="ga-IE" sz="5400" smtClean="0">
                <a:latin typeface="Segoe Script" panose="030B0504020000000003" pitchFamily="66" charset="0"/>
              </a:rPr>
              <a:t>eachtanna </a:t>
            </a:r>
            <a:r>
              <a:rPr lang="ga-IE" sz="5400" dirty="0" smtClean="0">
                <a:latin typeface="Segoe Script" panose="030B0504020000000003" pitchFamily="66" charset="0"/>
              </a:rPr>
              <a:t>agus Gáis</a:t>
            </a:r>
            <a:endParaRPr lang="ga-IE" sz="54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1"/>
          <p:cNvSpPr>
            <a:spLocks noGrp="1"/>
          </p:cNvSpPr>
          <p:nvPr>
            <p:ph idx="1"/>
          </p:nvPr>
        </p:nvSpPr>
        <p:spPr>
          <a:xfrm>
            <a:off x="1435100" y="1240270"/>
            <a:ext cx="9296400" cy="918730"/>
          </a:xfrm>
          <a:solidFill>
            <a:schemeClr val="bg1">
              <a:lumMod val="95000"/>
            </a:schemeClr>
          </a:solidFill>
        </p:spPr>
        <p:txBody>
          <a:bodyPr vert="horz" lIns="144000" tIns="144000" rIns="144000" bIns="144000" rtlCol="0">
            <a:noAutofit/>
          </a:bodyPr>
          <a:lstStyle/>
          <a:p>
            <a:pPr marL="0" indent="0">
              <a:buNone/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Féach na híomhánna seo</a:t>
            </a:r>
            <a:r>
              <a:rPr lang="ga-IE" altLang="en-US" sz="2400" dirty="0" smtClean="0">
                <a:latin typeface="Tw Cen MT" panose="020B0602020104020603" pitchFamily="34" charset="0"/>
              </a:rPr>
              <a:t>. I gcás gach pictiúir, abair cé acu solad, leacht nó gás atá ann. </a:t>
            </a:r>
            <a:r>
              <a:rPr lang="ga-IE" sz="2400" dirty="0" smtClean="0">
                <a:latin typeface="Tw Cen MT" panose="020B0602020104020603" pitchFamily="34" charset="0"/>
              </a:rPr>
              <a:t>Ansin brúigh an cnaipe thíos chun na freagraí a fheiceáil</a:t>
            </a:r>
            <a:r>
              <a:rPr lang="en-IE" sz="2400" dirty="0" smtClean="0">
                <a:latin typeface="Tw Cen MT" panose="020B0602020104020603" pitchFamily="34" charset="0"/>
              </a:rPr>
              <a:t>.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17" name="Content Placeholder 21"/>
          <p:cNvSpPr>
            <a:spLocks/>
          </p:cNvSpPr>
          <p:nvPr/>
        </p:nvSpPr>
        <p:spPr bwMode="auto">
          <a:xfrm>
            <a:off x="2675313" y="5023810"/>
            <a:ext cx="974725" cy="5937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leacht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Content Placeholder 21"/>
          <p:cNvSpPr>
            <a:spLocks/>
          </p:cNvSpPr>
          <p:nvPr/>
        </p:nvSpPr>
        <p:spPr bwMode="auto">
          <a:xfrm>
            <a:off x="5554979" y="5023809"/>
            <a:ext cx="976312" cy="5937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solad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Content Placeholder 21"/>
          <p:cNvSpPr>
            <a:spLocks/>
          </p:cNvSpPr>
          <p:nvPr/>
        </p:nvSpPr>
        <p:spPr bwMode="auto">
          <a:xfrm>
            <a:off x="8530055" y="5023809"/>
            <a:ext cx="702845" cy="5937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gás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Content Placeholder 21"/>
          <p:cNvSpPr txBox="1">
            <a:spLocks/>
          </p:cNvSpPr>
          <p:nvPr/>
        </p:nvSpPr>
        <p:spPr>
          <a:xfrm>
            <a:off x="5158897" y="5849311"/>
            <a:ext cx="1768475" cy="512763"/>
          </a:xfrm>
          <a:prstGeom prst="roundRect">
            <a:avLst>
              <a:gd name="adj" fmla="val 2585"/>
            </a:avLst>
          </a:prstGeom>
          <a:solidFill>
            <a:schemeClr val="accent1">
              <a:lumMod val="40000"/>
              <a:lumOff val="60000"/>
            </a:schemeClr>
          </a:solidFill>
          <a:ln w="47625" cap="rnd" cmpd="thinThick">
            <a:solidFill>
              <a:schemeClr val="accent1">
                <a:lumMod val="75000"/>
              </a:schemeClr>
            </a:solidFill>
          </a:ln>
          <a:effectLst>
            <a:outerShdw blurRad="50800" dist="38100" dir="13500000" sx="102000" sy="102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lIns="144000" tIns="144000" rIns="144000" bIns="14400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ga-IE" b="1" dirty="0" smtClean="0">
                <a:solidFill>
                  <a:schemeClr val="tx1"/>
                </a:solidFill>
              </a:rPr>
              <a:t>Freagraí</a:t>
            </a:r>
            <a:endParaRPr lang="ga-IE" b="1" dirty="0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3944729" y="202046"/>
            <a:ext cx="5504449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8800" b="1" dirty="0" smtClean="0">
                <a:latin typeface="AR HERMANN" panose="02000000000000000000" pitchFamily="2" charset="0"/>
              </a:rPr>
              <a:t>Cáithníní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0091" r="66425" b="9131"/>
          <a:stretch/>
        </p:blipFill>
        <p:spPr bwMode="auto">
          <a:xfrm>
            <a:off x="5333700" y="2264668"/>
            <a:ext cx="147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1" t="9829" r="961" b="9323"/>
          <a:stretch/>
        </p:blipFill>
        <p:spPr bwMode="auto">
          <a:xfrm>
            <a:off x="8316000" y="2237509"/>
            <a:ext cx="1133178" cy="27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t="20164" r="33241" b="11532"/>
          <a:stretch/>
        </p:blipFill>
        <p:spPr bwMode="auto">
          <a:xfrm>
            <a:off x="2375999" y="2237509"/>
            <a:ext cx="1459401" cy="273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51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17249" y="1250534"/>
            <a:ext cx="41227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u="sng" dirty="0" smtClean="0">
                <a:latin typeface="Tw Cen MT" panose="020B0602020104020603" pitchFamily="34" charset="0"/>
              </a:rPr>
              <a:t>Fearas</a:t>
            </a:r>
            <a:endParaRPr lang="ga-IE" altLang="en-US" sz="2800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Char char="•"/>
            </a:pPr>
            <a:r>
              <a:rPr lang="ga-IE" altLang="en-US" sz="2800" dirty="0" smtClean="0">
                <a:latin typeface="Tw Cen MT" panose="020B0602020104020603" pitchFamily="34" charset="0"/>
              </a:rPr>
              <a:t>Cré nó marla</a:t>
            </a:r>
          </a:p>
          <a:p>
            <a:pPr eaLnBrk="1" hangingPunct="1">
              <a:buFontTx/>
              <a:buChar char="•"/>
            </a:pPr>
            <a:r>
              <a:rPr lang="ga-IE" altLang="en-US" sz="2800" dirty="0" smtClean="0">
                <a:latin typeface="Tw Cen MT" panose="020B0602020104020603" pitchFamily="34" charset="0"/>
              </a:rPr>
              <a:t>Páipéar</a:t>
            </a:r>
          </a:p>
          <a:p>
            <a:pPr eaLnBrk="1" hangingPunct="1">
              <a:buFontTx/>
              <a:buChar char="•"/>
            </a:pPr>
            <a:r>
              <a:rPr lang="ga-IE" altLang="en-US" sz="2800" dirty="0" smtClean="0">
                <a:latin typeface="Tw Cen MT" panose="020B0602020104020603" pitchFamily="34" charset="0"/>
              </a:rPr>
              <a:t>Taos</a:t>
            </a:r>
          </a:p>
          <a:p>
            <a:pPr eaLnBrk="1" hangingPunct="1">
              <a:buFontTx/>
              <a:buChar char="•"/>
            </a:pPr>
            <a:r>
              <a:rPr lang="ga-IE" altLang="en-US" sz="2800" dirty="0" smtClean="0">
                <a:latin typeface="Tw Cen MT" panose="020B0602020104020603" pitchFamily="34" charset="0"/>
              </a:rPr>
              <a:t>Cairtchlár láidir</a:t>
            </a:r>
          </a:p>
          <a:p>
            <a:pPr eaLnBrk="1" hangingPunct="1">
              <a:buFontTx/>
              <a:buChar char="•"/>
            </a:pPr>
            <a:r>
              <a:rPr lang="ga-IE" altLang="en-US" sz="2800" dirty="0" err="1" smtClean="0">
                <a:latin typeface="Tw Cen MT" panose="020B0602020104020603" pitchFamily="34" charset="0"/>
              </a:rPr>
              <a:t>Marcóirí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17248" y="173316"/>
            <a:ext cx="109730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IE" altLang="en-US" sz="3200" smtClean="0">
                <a:latin typeface="Berlin Sans FB" panose="020E0602020502020306" pitchFamily="34" charset="0"/>
              </a:rPr>
              <a:t>Turgnamh</a:t>
            </a:r>
            <a:r>
              <a:rPr lang="ga-IE" altLang="en-US" sz="3200" smtClean="0">
                <a:latin typeface="Berlin Sans FB" panose="020E0602020502020306" pitchFamily="34" charset="0"/>
              </a:rPr>
              <a:t>: </a:t>
            </a:r>
            <a:r>
              <a:rPr lang="ga-IE" altLang="en-US" sz="3200" dirty="0" smtClean="0">
                <a:latin typeface="Berlin Sans FB" panose="020E0602020502020306" pitchFamily="34" charset="0"/>
              </a:rPr>
              <a:t>Léiriú a dhéanamh ar cháithníní i solad, i leacht agus i ngás</a:t>
            </a:r>
            <a:endParaRPr lang="ga-IE" altLang="en-US" sz="3200" dirty="0">
              <a:latin typeface="Berlin Sans FB" panose="020E06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1786" y="1168242"/>
            <a:ext cx="69900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ga-IE" altLang="en-US" sz="2800" u="sng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Modh</a:t>
            </a:r>
          </a:p>
          <a:p>
            <a:pPr marL="355600" lvl="0" indent="-355600">
              <a:buFontTx/>
              <a:buAutoNum type="arabicPeriod"/>
            </a:pPr>
            <a:r>
              <a:rPr lang="ga-IE" altLang="en-US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Déan liathróidí beaga den mharla nó den chré. Seasfaidh na liathróidí </a:t>
            </a:r>
            <a:r>
              <a:rPr lang="en-IE" altLang="en-US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sin </a:t>
            </a:r>
            <a:r>
              <a:rPr lang="ga-IE" altLang="en-US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do na cáithníní. </a:t>
            </a:r>
          </a:p>
          <a:p>
            <a:pPr marL="355600" indent="-355600">
              <a:buFont typeface="+mj-lt"/>
              <a:buAutoNum type="arabicPeriod"/>
            </a:pPr>
            <a:r>
              <a:rPr lang="ga-IE" altLang="en-US" sz="2800" dirty="0" smtClean="0">
                <a:latin typeface="Tw Cen MT" panose="020B0602020104020603" pitchFamily="34" charset="0"/>
              </a:rPr>
              <a:t>Faigh 3 leathanach</a:t>
            </a:r>
            <a:r>
              <a:rPr lang="en-IE" altLang="en-US" sz="2800" dirty="0" smtClean="0">
                <a:latin typeface="Tw Cen MT" panose="020B0602020104020603" pitchFamily="34" charset="0"/>
              </a:rPr>
              <a:t> A4</a:t>
            </a:r>
            <a:r>
              <a:rPr lang="ga-IE" altLang="en-US" sz="2800" dirty="0" smtClean="0">
                <a:latin typeface="Tw Cen MT" panose="020B0602020104020603" pitchFamily="34" charset="0"/>
              </a:rPr>
              <a:t>. Bain úsáid as an taos chun na ‘cáithníní’ a ghreamú díobh mar seo: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ga-IE" altLang="en-US" sz="2800" u="sng" dirty="0" smtClean="0">
                <a:latin typeface="Tw Cen MT" panose="020B0602020104020603" pitchFamily="34" charset="0"/>
              </a:rPr>
              <a:t>Leathanach 1 – Solad</a:t>
            </a:r>
            <a:r>
              <a:rPr lang="ga-IE" altLang="en-US" sz="2800" dirty="0" smtClean="0">
                <a:latin typeface="Tw Cen MT" panose="020B0602020104020603" pitchFamily="34" charset="0"/>
              </a:rPr>
              <a:t>: Cuir na cáithníní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le chéile go dlúth.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ga-IE" altLang="en-US" sz="2800" u="sng" dirty="0" smtClean="0">
                <a:latin typeface="Tw Cen MT" panose="020B0602020104020603" pitchFamily="34" charset="0"/>
              </a:rPr>
              <a:t>Leathanach 2 – Leacht</a:t>
            </a:r>
            <a:r>
              <a:rPr lang="ga-IE" altLang="en-US" sz="2800" dirty="0" smtClean="0">
                <a:latin typeface="Tw Cen MT" panose="020B0602020104020603" pitchFamily="34" charset="0"/>
              </a:rPr>
              <a:t>: Fág spásanna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beaga idir na cáithníní.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ga-IE" altLang="en-US" sz="2800" u="sng" dirty="0" smtClean="0">
                <a:latin typeface="Tw Cen MT" panose="020B0602020104020603" pitchFamily="34" charset="0"/>
              </a:rPr>
              <a:t>Leathanach 3 – Gás</a:t>
            </a:r>
            <a:r>
              <a:rPr lang="ga-IE" altLang="en-US" sz="2800" dirty="0" smtClean="0">
                <a:latin typeface="Tw Cen MT" panose="020B0602020104020603" pitchFamily="34" charset="0"/>
              </a:rPr>
              <a:t>: Fág spásanna móra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idir na cáithníní.</a:t>
            </a:r>
          </a:p>
          <a:p>
            <a:pPr marL="355600" lvl="0" indent="-355600">
              <a:buFontTx/>
              <a:buAutoNum type="arabicPeriod"/>
            </a:pPr>
            <a:endParaRPr lang="ga-IE" alt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53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8601" r="7611" b="5248"/>
          <a:stretch/>
        </p:blipFill>
        <p:spPr>
          <a:xfrm>
            <a:off x="8575674" y="1280169"/>
            <a:ext cx="3102476" cy="21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6660" r="13256" b="12028"/>
          <a:stretch/>
        </p:blipFill>
        <p:spPr>
          <a:xfrm rot="20803963">
            <a:off x="4833937" y="4045299"/>
            <a:ext cx="2996355" cy="21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t="10801" r="11724" b="11276"/>
          <a:stretch/>
        </p:blipFill>
        <p:spPr>
          <a:xfrm rot="850285">
            <a:off x="8616364" y="4067320"/>
            <a:ext cx="3021093" cy="21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520700" y="63383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ga-IE" altLang="en-US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Greamaigh na leathanaigh </a:t>
            </a:r>
            <a:r>
              <a:rPr lang="en-IE" altLang="en-US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altLang="en-US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de 3 phíosa móra cairtchláir. 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ga-IE" altLang="en-US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Úsáid na </a:t>
            </a:r>
            <a:r>
              <a:rPr lang="ga-IE" altLang="en-US" sz="28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marcóirí</a:t>
            </a:r>
            <a:r>
              <a:rPr lang="ga-IE" altLang="en-US" sz="2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le ‘Solad’, ‘Leacht’ agus ‘Gás’ a scríobh thíos faoin áit a bhfuil na cáithníní á léiriú.</a:t>
            </a:r>
          </a:p>
        </p:txBody>
      </p:sp>
    </p:spTree>
    <p:extLst>
      <p:ext uri="{BB962C8B-B14F-4D97-AF65-F5344CB8AC3E}">
        <p14:creationId xmlns:p14="http://schemas.microsoft.com/office/powerpoint/2010/main" val="1014947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3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38482"/>
              </p:ext>
            </p:extLst>
          </p:nvPr>
        </p:nvGraphicFramePr>
        <p:xfrm>
          <a:off x="1532733" y="1483769"/>
          <a:ext cx="9033667" cy="4915126"/>
        </p:xfrm>
        <a:graphic>
          <a:graphicData uri="http://schemas.openxmlformats.org/drawingml/2006/table">
            <a:tbl>
              <a:tblPr/>
              <a:tblGrid>
                <a:gridCol w="6366667"/>
                <a:gridCol w="1041400"/>
                <a:gridCol w="1625600"/>
              </a:tblGrid>
              <a:tr h="683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Bíonn cruth cinnte ar sholad. 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Is féidir leachtanna a dhoirteadh.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Bíonn méid chinnte i ngás agus cruth cinnte air.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Ní bhíonn na cáithníní i ngás ceangailte dá chéile in aon chor. 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Bíonn na cáithníní i leacht ceangailte go dlúth </a:t>
                      </a:r>
                      <a:br>
                        <a:rPr lang="ga-IE" sz="24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dá chéile</a:t>
                      </a: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Rud ar bith ar féidir breith air, tugtar leacht air.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00" y="230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00" y="352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00" y="291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00" y="507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00" y="424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00" y="579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3287714" y="628651"/>
            <a:ext cx="5761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altLang="en-US" sz="32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1270462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90279" y="840632"/>
            <a:ext cx="88931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Tw Cen MT" panose="020B0602020104020603" pitchFamily="34" charset="0"/>
              </a:rPr>
              <a:t>Cliceáil ar na naisc thíos chun féachaint ar fhíseáin </a:t>
            </a:r>
            <a:br>
              <a:rPr lang="ga-IE" altLang="en-US" sz="3200" dirty="0" smtClean="0">
                <a:latin typeface="Tw Cen MT" panose="020B0602020104020603" pitchFamily="34" charset="0"/>
              </a:rPr>
            </a:br>
            <a:r>
              <a:rPr lang="ga-IE" altLang="en-US" sz="3200" dirty="0" smtClean="0">
                <a:latin typeface="Tw Cen MT" panose="020B0602020104020603" pitchFamily="34" charset="0"/>
              </a:rPr>
              <a:t>faoi sholaid, leachtanna agus gáis:</a:t>
            </a:r>
          </a:p>
          <a:p>
            <a:r>
              <a:rPr lang="ga-IE" sz="3200" dirty="0" smtClean="0">
                <a:latin typeface="Tw Cen MT" panose="020B0602020104020603" pitchFamily="34" charset="0"/>
                <a:hlinkClick r:id="rId2"/>
              </a:rPr>
              <a:t>https://www.youtube.com/watch?v=UnBoQe2rsgo</a:t>
            </a:r>
            <a:endParaRPr lang="ga-IE" sz="3200" dirty="0" smtClean="0">
              <a:latin typeface="Tw Cen MT" panose="020B0602020104020603" pitchFamily="34" charset="0"/>
            </a:endParaRPr>
          </a:p>
          <a:p>
            <a:r>
              <a:rPr lang="ga-IE" sz="3200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ga-IE" sz="3200" dirty="0" smtClean="0">
                <a:latin typeface="Tw Cen MT" panose="020B0602020104020603" pitchFamily="34" charset="0"/>
                <a:hlinkClick r:id="rId3"/>
              </a:rPr>
              <a:t>https://www.youtube.com/watch?v=gez2rmeCpfE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  <a:endParaRPr lang="ga-IE" altLang="en-US" sz="3200" dirty="0" smtClean="0">
              <a:latin typeface="Tw Cen MT" panose="020B0602020104020603" pitchFamily="34" charset="0"/>
            </a:endParaRPr>
          </a:p>
          <a:p>
            <a:r>
              <a:rPr lang="ga-IE" altLang="en-US" sz="3200" dirty="0" smtClean="0">
                <a:latin typeface="Tw Cen MT" panose="020B0602020104020603" pitchFamily="34" charset="0"/>
              </a:rPr>
              <a:t> </a:t>
            </a:r>
            <a:endParaRPr lang="ga-IE" altLang="en-US" sz="3200" dirty="0">
              <a:latin typeface="Tw Cen MT" panose="020B0602020104020603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0278" y="3944017"/>
            <a:ext cx="8893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Tw Cen MT" panose="020B0602020104020603" pitchFamily="34" charset="0"/>
              </a:rPr>
              <a:t>Tuilleadh eolais ar an suíomh seo:</a:t>
            </a:r>
          </a:p>
          <a:p>
            <a:r>
              <a:rPr lang="ga-IE" sz="3200" dirty="0" smtClean="0">
                <a:latin typeface="Tw Cen MT" panose="020B0602020104020603" pitchFamily="34" charset="0"/>
                <a:hlinkClick r:id="rId4"/>
              </a:rPr>
              <a:t>http://resources.hwb.wales.gov.uk/VTC/solids_liq_gases/eng/Introduction/pop2.htm</a:t>
            </a:r>
            <a:endParaRPr lang="ga-IE" altLang="en-US" sz="32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110855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0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IE" sz="2000" baseline="0" dirty="0" smtClean="0">
                <a:latin typeface="Tw Cen MT" panose="020B0602020104020603" pitchFamily="34" charset="0"/>
                <a:cs typeface="Times New Roman" pitchFamily="18" charset="0"/>
              </a:rPr>
              <a:t>Conor Fagan</a:t>
            </a:r>
            <a:endParaRPr lang="ga-IE" sz="2000" baseline="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GB" sz="2000" baseline="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GB" sz="2000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teagmháil</a:t>
            </a: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7 Cearnóg Mhuirfean, Baile Átha Cliath 2</a:t>
            </a:r>
          </a:p>
        </p:txBody>
      </p:sp>
    </p:spTree>
    <p:extLst>
      <p:ext uri="{BB962C8B-B14F-4D97-AF65-F5344CB8AC3E}">
        <p14:creationId xmlns:p14="http://schemas.microsoft.com/office/powerpoint/2010/main" val="42099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6755" y="304876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4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261099" y="1166842"/>
            <a:ext cx="556661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Gach rud atá timpeall ort, is solad, leacht nó gás é. </a:t>
            </a:r>
            <a:r>
              <a:rPr lang="ga-IE" altLang="en-US" sz="3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Staideanna</a:t>
            </a:r>
            <a:r>
              <a:rPr lang="ga-IE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 thugaimid orthu sin. Bíonn airíonna </a:t>
            </a:r>
            <a:br>
              <a:rPr lang="ga-IE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IE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ga-IE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 leith ag baint </a:t>
            </a:r>
            <a:br>
              <a:rPr lang="ga-IE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ga-IE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 gach staid. </a:t>
            </a:r>
            <a:endParaRPr lang="ga-IE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 bwMode="auto">
          <a:xfrm>
            <a:off x="1616139" y="2446793"/>
            <a:ext cx="4835461" cy="1610787"/>
          </a:xfrm>
          <a:prstGeom prst="doubleWave">
            <a:avLst/>
          </a:prstGeom>
          <a:solidFill>
            <a:schemeClr val="bg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latin typeface="Tw Cen MT" panose="020B0602020104020603" pitchFamily="34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112964" y="958457"/>
            <a:ext cx="3422650" cy="860208"/>
            <a:chOff x="3778246" y="5354509"/>
            <a:chExt cx="3421276" cy="860609"/>
          </a:xfrm>
        </p:grpSpPr>
        <p:sp>
          <p:nvSpPr>
            <p:cNvPr id="112" name="Pentagon 111"/>
            <p:cNvSpPr/>
            <p:nvPr/>
          </p:nvSpPr>
          <p:spPr bwMode="auto">
            <a:xfrm>
              <a:off x="3778246" y="5354509"/>
              <a:ext cx="3421276" cy="735355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91168" y="5476110"/>
              <a:ext cx="3291834" cy="739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400" dirty="0" smtClean="0">
                  <a:latin typeface="Tw Cen MT" panose="020B0602020104020603" pitchFamily="34" charset="0"/>
                </a:rPr>
                <a:t>Bíonn méid chinnte ann. </a:t>
              </a:r>
            </a:p>
            <a:p>
              <a:pPr>
                <a:defRPr/>
              </a:pPr>
              <a:endParaRPr lang="ga-IE" dirty="0">
                <a:solidFill>
                  <a:srgbClr val="AD875D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112964" y="4708979"/>
            <a:ext cx="3306083" cy="894897"/>
            <a:chOff x="716626" y="1634369"/>
            <a:chExt cx="3163942" cy="7353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7" name="Pentagon 86"/>
            <p:cNvSpPr/>
            <p:nvPr/>
          </p:nvSpPr>
          <p:spPr bwMode="auto">
            <a:xfrm>
              <a:off x="716626" y="1634369"/>
              <a:ext cx="3163942" cy="735355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7188" y="1847212"/>
              <a:ext cx="2712075" cy="3793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400" dirty="0" smtClean="0">
                  <a:latin typeface="Tw Cen MT" panose="020B0602020104020603" pitchFamily="34" charset="0"/>
                </a:rPr>
                <a:t>Bíonn cruth cinnte air. </a:t>
              </a:r>
              <a:endParaRPr lang="ga-IE" sz="24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24" name="Title 4"/>
          <p:cNvSpPr txBox="1">
            <a:spLocks/>
          </p:cNvSpPr>
          <p:nvPr/>
        </p:nvSpPr>
        <p:spPr>
          <a:xfrm>
            <a:off x="1616139" y="2763943"/>
            <a:ext cx="4835461" cy="846101"/>
          </a:xfrm>
          <a:prstGeom prst="roundRect">
            <a:avLst>
              <a:gd name="adj" fmla="val 0"/>
            </a:avLst>
          </a:prstGeom>
        </p:spPr>
        <p:txBody>
          <a:bodyPr lIns="252000" tIns="216000" rIns="252000" bIns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ga-IE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Cad is solad ann?</a:t>
            </a:r>
            <a:endParaRPr lang="ga-IE" sz="4800" dirty="0">
              <a:solidFill>
                <a:srgbClr val="AD875D"/>
              </a:solidFill>
              <a:latin typeface="Tw Cen MT" panose="020B0602020104020603" pitchFamily="34" charset="0"/>
            </a:endParaRP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 rot="10800000">
            <a:off x="7321551" y="2555634"/>
            <a:ext cx="4070791" cy="1124503"/>
            <a:chOff x="6452860" y="5354509"/>
            <a:chExt cx="3641086" cy="735355"/>
          </a:xfrm>
          <a:solidFill>
            <a:schemeClr val="bg1">
              <a:lumMod val="95000"/>
            </a:schemeClr>
          </a:solidFill>
        </p:grpSpPr>
        <p:sp>
          <p:nvSpPr>
            <p:cNvPr id="67" name="Rounded Rectangle 66"/>
            <p:cNvSpPr/>
            <p:nvPr/>
          </p:nvSpPr>
          <p:spPr bwMode="auto">
            <a:xfrm>
              <a:off x="6452860" y="5354509"/>
              <a:ext cx="3641086" cy="735355"/>
            </a:xfrm>
            <a:prstGeom prst="homePlate">
              <a:avLst/>
            </a:prstGeom>
            <a:grpFill/>
            <a:ln>
              <a:solidFill>
                <a:schemeClr val="accent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0800000">
              <a:off x="6452863" y="5450476"/>
              <a:ext cx="3158984" cy="5434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400" dirty="0" smtClean="0">
                  <a:latin typeface="Tw Cen MT" panose="020B0602020104020603" pitchFamily="34" charset="0"/>
                </a:rPr>
                <a:t>Rud ar bith ar féidir</a:t>
              </a:r>
            </a:p>
            <a:p>
              <a:pPr>
                <a:defRPr/>
              </a:pPr>
              <a:r>
                <a:rPr lang="ga-IE" sz="2400" dirty="0" smtClean="0">
                  <a:latin typeface="Tw Cen MT" panose="020B0602020104020603" pitchFamily="34" charset="0"/>
                </a:rPr>
                <a:t>breith air, tugtar ‘solad’ air. </a:t>
              </a:r>
              <a:endParaRPr lang="ga-IE" sz="2400" dirty="0">
                <a:latin typeface="Tw Cen MT" panose="020B0602020104020603" pitchFamily="34" charset="0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590" y="281236"/>
            <a:ext cx="1855789" cy="2011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282" y="4327638"/>
            <a:ext cx="1674425" cy="1674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4777" y="610901"/>
            <a:ext cx="2482436" cy="1172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011" y="706395"/>
            <a:ext cx="1239128" cy="1239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25720">
            <a:off x="7804138" y="4099229"/>
            <a:ext cx="1871415" cy="2219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 bwMode="auto">
          <a:xfrm>
            <a:off x="1616139" y="2553120"/>
            <a:ext cx="4835461" cy="1610787"/>
          </a:xfrm>
          <a:prstGeom prst="doubleWave">
            <a:avLst/>
          </a:prstGeom>
          <a:solidFill>
            <a:schemeClr val="bg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latin typeface="Tw Cen MT" panose="020B0602020104020603" pitchFamily="34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112962" y="294676"/>
            <a:ext cx="3997552" cy="1453504"/>
            <a:chOff x="3778244" y="5354509"/>
            <a:chExt cx="3421278" cy="735355"/>
          </a:xfrm>
        </p:grpSpPr>
        <p:sp>
          <p:nvSpPr>
            <p:cNvPr id="112" name="Pentagon 111"/>
            <p:cNvSpPr/>
            <p:nvPr/>
          </p:nvSpPr>
          <p:spPr bwMode="auto">
            <a:xfrm>
              <a:off x="3778246" y="5354509"/>
              <a:ext cx="3421276" cy="735355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78244" y="5418552"/>
              <a:ext cx="3229491" cy="607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Coimeádaimid leachtanna </a:t>
              </a:r>
              <a:r>
                <a:rPr lang="en-GB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/>
              </a:r>
              <a:br>
                <a:rPr lang="en-GB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</a:br>
              <a:r>
                <a:rPr lang="ga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i </a:t>
              </a: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soithí chun nach rithfidh siad ar fud </a:t>
              </a:r>
              <a:r>
                <a:rPr lang="ga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na </a:t>
              </a: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háite</a:t>
              </a:r>
              <a:r>
                <a:rPr lang="en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.</a:t>
              </a:r>
              <a:r>
                <a:rPr lang="en-GB" altLang="en-US" sz="2400" dirty="0" smtClean="0">
                  <a:latin typeface="Tw Cen MT" panose="020B0602020104020603" pitchFamily="34" charset="0"/>
                </a:rPr>
                <a:t> </a:t>
              </a:r>
              <a:endParaRPr lang="en-GB" sz="24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112964" y="4708979"/>
            <a:ext cx="3306083" cy="894897"/>
            <a:chOff x="716626" y="1634369"/>
            <a:chExt cx="3163942" cy="7353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7" name="Pentagon 86"/>
            <p:cNvSpPr/>
            <p:nvPr/>
          </p:nvSpPr>
          <p:spPr bwMode="auto">
            <a:xfrm>
              <a:off x="716626" y="1634369"/>
              <a:ext cx="3163942" cy="735355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6645" y="1646305"/>
              <a:ext cx="2601057" cy="682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Is féidir leachtanna a dhoirteadh</a:t>
              </a:r>
              <a:r>
                <a:rPr lang="en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.</a:t>
              </a:r>
              <a:r>
                <a:rPr lang="en-GB" sz="2400" dirty="0" smtClean="0">
                  <a:latin typeface="Tw Cen MT" panose="020B0602020104020603" pitchFamily="34" charset="0"/>
                </a:rPr>
                <a:t> </a:t>
              </a:r>
              <a:endParaRPr lang="en-GB" sz="24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24" name="Title 4"/>
          <p:cNvSpPr txBox="1">
            <a:spLocks/>
          </p:cNvSpPr>
          <p:nvPr/>
        </p:nvSpPr>
        <p:spPr>
          <a:xfrm>
            <a:off x="1616138" y="2890513"/>
            <a:ext cx="4835461" cy="936000"/>
          </a:xfrm>
          <a:prstGeom prst="roundRect">
            <a:avLst>
              <a:gd name="adj" fmla="val 0"/>
            </a:avLst>
          </a:prstGeom>
        </p:spPr>
        <p:txBody>
          <a:bodyPr lIns="252000" tIns="216000" rIns="252000" bIns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ga-IE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Cad is leacht ann?</a:t>
            </a:r>
            <a:endParaRPr lang="ga-IE" sz="4800" dirty="0">
              <a:solidFill>
                <a:srgbClr val="AD875D"/>
              </a:solidFill>
              <a:latin typeface="Tw Cen MT" panose="020B0602020104020603" pitchFamily="34" charset="0"/>
            </a:endParaRP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 rot="10800000">
            <a:off x="7321550" y="2555634"/>
            <a:ext cx="4399703" cy="1124503"/>
            <a:chOff x="6452860" y="5354509"/>
            <a:chExt cx="3641086" cy="735355"/>
          </a:xfrm>
          <a:solidFill>
            <a:schemeClr val="bg1">
              <a:lumMod val="95000"/>
            </a:schemeClr>
          </a:solidFill>
        </p:grpSpPr>
        <p:sp>
          <p:nvSpPr>
            <p:cNvPr id="67" name="Rounded Rectangle 66"/>
            <p:cNvSpPr/>
            <p:nvPr/>
          </p:nvSpPr>
          <p:spPr bwMode="auto">
            <a:xfrm>
              <a:off x="6452860" y="5354509"/>
              <a:ext cx="3641086" cy="735355"/>
            </a:xfrm>
            <a:prstGeom prst="homePlate">
              <a:avLst/>
            </a:prstGeom>
            <a:grpFill/>
            <a:ln>
              <a:solidFill>
                <a:schemeClr val="accent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0800000">
              <a:off x="6524201" y="5450477"/>
              <a:ext cx="3158984" cy="5434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Bíonn </a:t>
              </a: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méid chinnte i leacht</a:t>
              </a:r>
              <a:r>
                <a:rPr lang="ga-IE" altLang="en-US" sz="2400" b="1" dirty="0">
                  <a:solidFill>
                    <a:srgbClr val="000000"/>
                  </a:solidFill>
                  <a:latin typeface="Tw Cen MT" panose="020B0602020104020603" pitchFamily="34" charset="0"/>
                </a:rPr>
                <a:t> </a:t>
              </a: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ach </a:t>
              </a:r>
              <a:r>
                <a:rPr lang="ga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ní </a:t>
              </a: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bhíonn cruth cinnte</a:t>
              </a:r>
              <a:r>
                <a:rPr lang="en-GB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 air</a:t>
              </a:r>
              <a:r>
                <a:rPr lang="en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.</a:t>
              </a:r>
              <a:endParaRPr lang="en-IE" altLang="en-US" sz="24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181" y="659995"/>
            <a:ext cx="1709507" cy="1709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8095" y="4276977"/>
            <a:ext cx="1806782" cy="1806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6472" y="4681817"/>
            <a:ext cx="1994782" cy="1673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916" y="4180769"/>
            <a:ext cx="1516311" cy="2154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69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 bwMode="auto">
          <a:xfrm>
            <a:off x="1616139" y="2553120"/>
            <a:ext cx="4835461" cy="1610787"/>
          </a:xfrm>
          <a:prstGeom prst="doubleWave">
            <a:avLst/>
          </a:prstGeom>
          <a:solidFill>
            <a:schemeClr val="bg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latin typeface="Tw Cen MT" panose="020B0602020104020603" pitchFamily="34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112963" y="294676"/>
            <a:ext cx="3997551" cy="1200329"/>
            <a:chOff x="3778245" y="5354509"/>
            <a:chExt cx="3421277" cy="607269"/>
          </a:xfrm>
        </p:grpSpPr>
        <p:sp>
          <p:nvSpPr>
            <p:cNvPr id="112" name="Pentagon 111"/>
            <p:cNvSpPr/>
            <p:nvPr/>
          </p:nvSpPr>
          <p:spPr bwMode="auto">
            <a:xfrm>
              <a:off x="3778246" y="5354509"/>
              <a:ext cx="3421276" cy="58717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78245" y="5354509"/>
              <a:ext cx="3229491" cy="607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Leathann gás amach agus </a:t>
              </a:r>
              <a:r>
                <a:rPr lang="en-GB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/>
              </a:r>
              <a:br>
                <a:rPr lang="en-GB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</a:b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líonann</a:t>
              </a:r>
              <a:r>
                <a:rPr lang="en-GB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 </a:t>
              </a: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sé cibé spás atá </a:t>
              </a:r>
              <a:r>
                <a:rPr lang="en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/>
              </a:r>
              <a:br>
                <a:rPr lang="en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</a:br>
              <a:r>
                <a:rPr lang="ga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ar </a:t>
              </a: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fáil dó</a:t>
              </a:r>
              <a:r>
                <a:rPr lang="ga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.</a:t>
              </a:r>
              <a:endParaRPr lang="ga-IE" altLang="en-US" sz="24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112964" y="4698646"/>
            <a:ext cx="4135436" cy="905229"/>
            <a:chOff x="716626" y="1625879"/>
            <a:chExt cx="3163942" cy="74384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7" name="Pentagon 86"/>
            <p:cNvSpPr/>
            <p:nvPr/>
          </p:nvSpPr>
          <p:spPr bwMode="auto">
            <a:xfrm>
              <a:off x="716626" y="1634369"/>
              <a:ext cx="3163942" cy="735355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502" y="1625879"/>
              <a:ext cx="2601057" cy="682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Ní féidir an chuid is mó de na gáis a fheiceáil.</a:t>
              </a:r>
            </a:p>
          </p:txBody>
        </p:sp>
      </p:grpSp>
      <p:sp>
        <p:nvSpPr>
          <p:cNvPr id="124" name="Title 4"/>
          <p:cNvSpPr txBox="1">
            <a:spLocks/>
          </p:cNvSpPr>
          <p:nvPr/>
        </p:nvSpPr>
        <p:spPr>
          <a:xfrm>
            <a:off x="1816100" y="2880000"/>
            <a:ext cx="4432300" cy="972000"/>
          </a:xfrm>
          <a:prstGeom prst="roundRect">
            <a:avLst>
              <a:gd name="adj" fmla="val 0"/>
            </a:avLst>
          </a:prstGeom>
        </p:spPr>
        <p:txBody>
          <a:bodyPr lIns="252000" tIns="216000" rIns="252000" bIns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Cad is </a:t>
            </a:r>
            <a:r>
              <a:rPr lang="ga-IE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gás ann</a:t>
            </a:r>
            <a: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?</a:t>
            </a:r>
            <a:endParaRPr lang="en-GB" sz="4800" dirty="0">
              <a:solidFill>
                <a:srgbClr val="AD875D"/>
              </a:solidFill>
              <a:latin typeface="Tw Cen MT" panose="020B0602020104020603" pitchFamily="34" charset="0"/>
            </a:endParaRP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 rot="10800000">
            <a:off x="7321550" y="2514561"/>
            <a:ext cx="3600450" cy="1200328"/>
            <a:chOff x="6452860" y="5331785"/>
            <a:chExt cx="3641086" cy="784940"/>
          </a:xfrm>
          <a:solidFill>
            <a:schemeClr val="bg1">
              <a:lumMod val="95000"/>
            </a:schemeClr>
          </a:solidFill>
        </p:grpSpPr>
        <p:sp>
          <p:nvSpPr>
            <p:cNvPr id="67" name="Rounded Rectangle 66"/>
            <p:cNvSpPr/>
            <p:nvPr/>
          </p:nvSpPr>
          <p:spPr bwMode="auto">
            <a:xfrm>
              <a:off x="6452860" y="5354509"/>
              <a:ext cx="3641086" cy="735355"/>
            </a:xfrm>
            <a:prstGeom prst="homePlate">
              <a:avLst/>
            </a:prstGeom>
            <a:grpFill/>
            <a:ln>
              <a:solidFill>
                <a:schemeClr val="accent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0800000">
              <a:off x="6452860" y="5331785"/>
              <a:ext cx="3158984" cy="784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Ní bhíonn méid chinnte </a:t>
              </a:r>
              <a:r>
                <a:rPr lang="en-GB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/>
              </a:r>
              <a:br>
                <a:rPr lang="en-GB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</a:br>
              <a:r>
                <a:rPr lang="ga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i </a:t>
              </a: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ngás ná </a:t>
              </a:r>
              <a:r>
                <a:rPr lang="ga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ní</a:t>
              </a:r>
              <a:r>
                <a:rPr lang="en-GB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 </a:t>
              </a: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bhíonn </a:t>
              </a:r>
              <a:r>
                <a:rPr lang="en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/>
              </a:r>
              <a:br>
                <a:rPr lang="en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</a:br>
              <a:r>
                <a:rPr lang="ga-IE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cruth </a:t>
              </a:r>
              <a:r>
                <a:rPr lang="ga-IE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cinnte</a:t>
              </a:r>
              <a:r>
                <a:rPr lang="en-GB" altLang="en-US" sz="2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 air</a:t>
              </a:r>
              <a:r>
                <a:rPr lang="en-GB" altLang="en-US" sz="24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.</a:t>
              </a:r>
              <a:endParaRPr lang="ga-IE" altLang="en-US" sz="24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3750" y="326632"/>
            <a:ext cx="1800225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516928">
            <a:off x="8466872" y="4182394"/>
            <a:ext cx="2184419" cy="2184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22051">
            <a:off x="322310" y="4391727"/>
            <a:ext cx="1529397" cy="1529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053" y="279442"/>
            <a:ext cx="1838992" cy="2043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70115"/>
              </p:ext>
            </p:extLst>
          </p:nvPr>
        </p:nvGraphicFramePr>
        <p:xfrm>
          <a:off x="2091988" y="2484187"/>
          <a:ext cx="8302846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5988"/>
                <a:gridCol w="2929243"/>
                <a:gridCol w="2767615"/>
              </a:tblGrid>
              <a:tr h="484526">
                <a:tc>
                  <a:txBody>
                    <a:bodyPr/>
                    <a:lstStyle/>
                    <a:p>
                      <a:pPr algn="ctr"/>
                      <a:r>
                        <a:rPr lang="ga-IE" sz="3600" noProof="0" dirty="0" smtClean="0">
                          <a:latin typeface="Tw Cen MT" panose="020B0602020104020603" pitchFamily="34" charset="0"/>
                        </a:rPr>
                        <a:t>Solad</a:t>
                      </a:r>
                      <a:endParaRPr lang="ga-IE" sz="36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3600" noProof="0" dirty="0" smtClean="0">
                          <a:latin typeface="Tw Cen MT" panose="020B0602020104020603" pitchFamily="34" charset="0"/>
                        </a:rPr>
                        <a:t>Leacht</a:t>
                      </a: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3600" noProof="0" dirty="0" smtClean="0">
                          <a:latin typeface="Tw Cen MT" panose="020B0602020104020603" pitchFamily="34" charset="0"/>
                        </a:rPr>
                        <a:t>Gás</a:t>
                      </a:r>
                      <a:endParaRPr lang="ga-IE" sz="36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328967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278" y="664810"/>
            <a:ext cx="1888218" cy="19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375" y1="40667" x2="64125" y2="67167"/>
                        <a14:foregroundMark x1="49875" y1="54333" x2="69375" y2="41167"/>
                        <a14:foregroundMark x1="55750" y1="25167" x2="70500" y2="29000"/>
                        <a14:foregroundMark x1="31125" y1="31000" x2="46250" y2="2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79780" y="424590"/>
            <a:ext cx="3192231" cy="23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9513" y="1130403"/>
            <a:ext cx="1379765" cy="13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894" y1="18644" x2="71543" y2="19260"/>
                        <a14:foregroundMark x1="22347" y1="58552" x2="42444" y2="61941"/>
                        <a14:backgroundMark x1="46945" y1="79199" x2="47428" y2="66410"/>
                        <a14:backgroundMark x1="55788" y1="69337" x2="76367" y2="75655"/>
                        <a14:backgroundMark x1="68006" y1="61017" x2="68006" y2="61017"/>
                        <a14:backgroundMark x1="28778" y1="81048" x2="28778" y2="81048"/>
                        <a14:backgroundMark x1="46463" y1="84592" x2="23794" y2="79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017" y="329679"/>
            <a:ext cx="2583996" cy="25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958" y="886711"/>
            <a:ext cx="1945368" cy="17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4" b="95068" l="9947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5013" y="403898"/>
            <a:ext cx="2340882" cy="23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2995" y="22030"/>
            <a:ext cx="115023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Abair cé acu solad, leacht nó gás atá i gceist le gach íomhá. </a:t>
            </a:r>
            <a:endParaRPr lang="ga-IE" altLang="en-US" sz="20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-0.13773 L 0.01576 -0.13796 C 0.01732 -0.12523 0.01862 -0.11412 0.02123 -0.10231 C 0.02331 -0.09375 0.02917 -0.07662 0.0306 -0.07222 C 0.03438 -0.06041 0.03581 -0.04699 0.04193 -0.0368 C 0.05 -0.02361 0.0573 -0.00949 0.06615 0.00301 C 0.08646 0.03125 0.10248 0.04097 0.11498 0.07107 C 0.12331 0.09074 0.12631 0.10556 0.12995 0.12709 C 0.13151 0.13588 0.13217 0.14468 0.13386 0.15301 C 0.1375 0.17454 0.13633 0.16273 0.13933 0.17639 C 0.13998 0.17986 0.14063 0.18287 0.14128 0.18588 C 0.1418 0.1882 0.14219 0.19074 0.1431 0.19283 C 0.15248 0.21366 0.14558 0.18959 0.15625 0.21644 C 0.18555 0.28959 0.14024 0.19213 0.17696 0.25857 C 0.19675 0.29491 0.17357 0.26389 0.19193 0.28681 C 0.19245 0.28912 0.19271 0.29167 0.19375 0.29398 C 0.19701 0.30093 0.20052 0.30463 0.20495 0.31042 C 0.20625 0.31343 0.20769 0.31644 0.20873 0.31968 C 0.20951 0.32199 0.21081 0.32662 0.21081 0.32616 L 0.21081 0.32662 " pathEditMode="relative" rAng="0" ptsTypes="AAAAAAAAAAAAAAAAAAAA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23 L -4.16667E-7 2.02312E-6 C 0.00169 0.0037 0.0026 0.00786 0.00521 0.01133 C 0.00768 0.01433 0.01133 0.01641 0.01471 0.01826 C 0.02096 0.02196 0.04141 0.03006 0.0474 0.0356 C 0.06146 0.04763 0.0724 0.06312 0.08711 0.07422 C 0.10846 0.0904 0.1293 0.10705 0.15117 0.12277 C 0.15807 0.12832 0.16497 0.13364 0.17292 0.13734 C 0.18086 0.14127 0.18919 0.1452 0.1974 0.14867 C 0.22135 0.15884 0.21849 0.15352 0.23828 0.16878 C 0.25378 0.18058 0.24727 0.17803 0.25872 0.19167 C 0.26159 0.19537 0.26523 0.19815 0.2681 0.20185 C 0.27148 0.20532 0.2737 0.2104 0.27787 0.21318 C 0.29115 0.22266 0.30156 0.22173 0.31589 0.22728 C 0.32162 0.22959 0.32669 0.23352 0.33229 0.23584 C 0.33711 0.23815 0.34245 0.23954 0.3474 0.24185 C 0.35313 0.24462 0.38346 0.25965 0.39362 0.26728 C 0.39531 0.26913 0.4069 0.27977 0.41003 0.28323 C 0.41081 0.28439 0.41862 0.29618 0.42227 0.29896 C 0.42734 0.30243 0.43438 0.30497 0.4401 0.30613 C 0.44909 0.30774 0.4513 0.30659 0.45898 0.3089 C 0.46341 0.31029 0.46732 0.31191 0.47135 0.31329 L 0.47552 0.31491 C 0.47695 0.31584 0.47813 0.31699 0.47956 0.31769 C 0.48138 0.31861 0.4832 0.31907 0.4849 0.32023 C 0.4944 0.32647 0.48659 0.32347 0.49466 0.32601 C 0.49583 0.32717 0.50625 0.3341 0.5082 0.33618 C 0.50938 0.33757 0.51094 0.34081 0.51094 0.34034 L 0.51094 0.34081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47" y="17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4.79167E-6 1.85185E-6 C 0.00143 0.00717 0.00507 0.03495 0.01328 0.04583 C 0.01627 0.05023 0.02291 0.0544 0.02656 0.05879 C 0.05182 0.08819 0.00729 0.04791 0.05403 0.0875 C 0.05546 0.09375 0.06445 0.12616 0.06731 0.13333 C 0.07109 0.1419 0.07695 0.15046 0.08138 0.15903 L 0.08815 0.17361 C 0.09036 0.20741 0.09179 0.2412 0.09479 0.27523 C 0.10299 0.35856 0.10143 0.27083 0.10143 0.33264 L 0.10143 0.33241 L 0.10143 0.33264 " pathEditMode="relative" rAng="0" ptsTypes="AAAAAAAAAAAA">
                                      <p:cBhvr>
                                        <p:cTn id="4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0543 L 0.00781 -0.10567 C 0.01367 -0.03908 0.01224 -0.03052 0.02188 0.00925 C 0.02904 0.03861 0.03698 0.0474 0.0418 0.0941 C 0.05104 0.18682 0.04063 0.08601 0.05169 0.17988 C 0.0543 0.20116 0.05612 0.22335 0.05885 0.24393 C 0.06523 0.29387 0.06914 0.31445 0.07865 0.35029 C 0.08281 0.36647 0.08737 0.37873 0.09154 0.39376 C 0.09544 0.40763 0.09909 0.42312 0.10286 0.43653 C 0.10599 0.44717 0.10964 0.45433 0.11289 0.4652 C 0.11589 0.47445 0.12331 0.50636 0.12565 0.52231 C 0.12682 0.53064 0.12747 0.54081 0.12839 0.55006 C 0.12982 0.56254 0.13138 0.57433 0.13281 0.58613 C 0.1332 0.59561 0.13359 0.60578 0.13411 0.61503 C 0.13568 0.63514 0.1375 0.64694 0.13997 0.66497 C 0.14323 0.71422 0.13997 0.7022 0.14688 0.71422 C 0.14948 0.70913 0.15716 0.69503 0.15964 0.68578 C 0.1651 0.66636 0.16341 0.66035 0.16823 0.63584 C 0.17318 0.6111 0.17396 0.61734 0.17956 0.60023 C 0.18255 0.59168 0.1849 0.57757 0.18815 0.57179 C 0.19831 0.55491 0.19089 0.56485 0.21107 0.56485 L 0.21107 0.56416 L 0.21107 0.56485 " pathEditMode="relative" rAng="0" ptsTypes="AAAAAAAAAAAAAAAAAAAAAAA">
                                      <p:cBhvr>
                                        <p:cTn id="5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40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046 L -3.54167E-6 0.00023 C -0.00768 0.01272 -0.01614 0.02081 -0.02278 0.03722 C -0.02487 0.04208 -0.02656 0.04879 -0.0289 0.05248 C -0.03255 0.0578 -0.03645 0.06058 -0.04036 0.06474 C -0.04687 0.07098 -0.05325 0.07722 -0.05989 0.08277 C -0.08138 0.09988 -0.10703 0.11838 -0.1289 0.1311 C -0.13711 0.13595 -0.14544 0.13919 -0.15364 0.14335 C -0.16289 0.15376 -0.17213 0.16485 -0.18151 0.17341 C -0.18711 0.1785 -0.21263 0.20208 -0.21862 0.20971 C -0.22265 0.21549 -0.22578 0.2259 -0.22994 0.23075 C -0.24062 0.24532 -0.26458 0.26959 -0.27838 0.27954 C -0.28203 0.28231 -0.28593 0.2837 -0.28971 0.28601 C -0.29544 0.29179 -0.29922 0.29688 -0.30507 0.30081 C -0.31302 0.3059 -0.32304 0.30936 -0.33086 0.31306 C -0.33424 0.3163 -0.33789 0.31884 -0.34114 0.32208 C -0.35547 0.33618 -0.34427 0.3274 -0.35338 0.33433 C -0.35455 0.33618 -0.3556 0.33827 -0.35664 0.34058 C -0.35794 0.34335 -0.35924 0.34682 -0.36067 0.34913 C -0.36172 0.35098 -0.36276 0.35144 -0.3638 0.35237 C -0.36927 0.36324 -0.36458 0.35468 -0.37213 0.36462 C -0.37356 0.36624 -0.37487 0.36948 -0.37617 0.3704 C -0.37877 0.37318 -0.38164 0.37457 -0.3845 0.37665 C -0.38541 0.3785 -0.38672 0.37988 -0.3875 0.38312 C -0.38828 0.3852 -0.38815 0.38936 -0.38854 0.39168 C -0.38919 0.39514 -0.3901 0.39792 -0.39062 0.40116 C -0.39114 0.40393 -0.39114 0.4074 -0.39166 0.41017 C -0.39283 0.41642 -0.3944 0.42243 -0.39583 0.42821 C -0.39648 0.43144 -0.39726 0.43399 -0.39778 0.43722 C -0.39856 0.44139 -0.39935 0.44532 -0.39987 0.44948 C -0.40039 0.45248 -0.40013 0.45618 -0.40091 0.4585 C -0.40273 0.46381 -0.40533 0.4652 -0.40716 0.47075 C -0.40937 0.47746 -0.41041 0.48139 -0.41328 0.48601 C -0.41419 0.4874 -0.41536 0.48786 -0.4164 0.48925 L -0.42252 0.50081 L -0.42552 0.50728 C -0.42799 0.52879 -0.42643 0.51977 -0.42981 0.53433 C -0.43047 0.54011 -0.43151 0.54659 -0.43177 0.55237 L -0.43268 0.5674 L -0.43268 0.56694 " pathEditMode="relative" rAng="0" ptsTypes="AAAAAAAAAAAAAAAAAAAAAAAAAAAAAAAAAAAAAAAA">
                                      <p:cBhvr>
                                        <p:cTn id="60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1" y="2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L 3.33333E-6 -0.00046 C -0.00378 0.00717 -0.00716 0.0155 -0.01094 0.02058 C -0.01576 0.02682 -0.02136 0.02498 -0.02604 0.03307 C -0.04675 0.06752 -0.06641 0.10937 -0.08672 0.14798 C -0.10443 0.18104 -0.15977 0.29064 -0.17539 0.29943 C -0.18477 0.30498 -0.19427 0.30891 -0.20352 0.31561 C -0.20938 0.32024 -0.21511 0.32787 -0.22084 0.33226 C -0.22591 0.33619 -0.23099 0.33711 -0.23607 0.34035 C -0.25052 0.34937 -0.25951 0.35607 -0.27396 0.36902 C -0.278 0.37295 -0.28177 0.37665 -0.28568 0.38151 C -0.28907 0.38567 -0.29675 0.39954 -0.29987 0.40625 C -0.3017 0.40995 -0.30339 0.4148 -0.30521 0.41827 C -0.31094 0.42867 -0.31732 0.43399 -0.32253 0.44717 C -0.33177 0.47029 -0.33685 0.4844 -0.34753 0.50451 C -0.34896 0.50706 -0.35039 0.51029 -0.35183 0.51261 C -0.35287 0.51446 -0.35404 0.51515 -0.35508 0.51654 C -0.3569 0.51931 -0.3586 0.52185 -0.36042 0.52509 C -0.36198 0.5274 -0.36328 0.5318 -0.36485 0.53318 C -0.36797 0.53596 -0.37136 0.53596 -0.37448 0.53711 C -0.37748 0.53989 -0.38034 0.54359 -0.38308 0.54521 C -0.38568 0.54752 -0.38828 0.54798 -0.39076 0.54983 C -0.39219 0.55076 -0.39362 0.55237 -0.39506 0.55376 C -0.39688 0.55515 -0.3987 0.55607 -0.40052 0.55792 C -0.40157 0.55885 -0.40261 0.56047 -0.40378 0.56185 C -0.40521 0.5637 -0.40664 0.56463 -0.40808 0.56602 C -0.41029 0.56856 -0.41224 0.57411 -0.41446 0.57411 L -0.42201 0.57411 L -0.42201 0.57365 " pathEditMode="relative" rAng="0" ptsTypes="AAAAAAAAAAAAAAAAAAAAAAAAAAAAA">
                                      <p:cBhvr>
                                        <p:cTn id="70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28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945763" y="2695498"/>
            <a:ext cx="2487613" cy="360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34" name="Rectangle 33"/>
          <p:cNvSpPr/>
          <p:nvPr/>
        </p:nvSpPr>
        <p:spPr>
          <a:xfrm>
            <a:off x="6372426" y="2695498"/>
            <a:ext cx="2487613" cy="360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" name="Rectangle 1"/>
          <p:cNvSpPr/>
          <p:nvPr/>
        </p:nvSpPr>
        <p:spPr>
          <a:xfrm>
            <a:off x="3800675" y="2708198"/>
            <a:ext cx="2487613" cy="360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1" name="Rectangle 10"/>
          <p:cNvSpPr/>
          <p:nvPr/>
        </p:nvSpPr>
        <p:spPr>
          <a:xfrm>
            <a:off x="3800674" y="1649573"/>
            <a:ext cx="2497138" cy="927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13" name="Rectangle 12"/>
          <p:cNvSpPr/>
          <p:nvPr/>
        </p:nvSpPr>
        <p:spPr>
          <a:xfrm>
            <a:off x="3800674" y="156712"/>
            <a:ext cx="7632700" cy="1254125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Seo ar chlé cuid </a:t>
            </a:r>
            <a: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de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na hairíonna a bhaineann </a:t>
            </a:r>
            <a: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 solaid, leachtanna agus gáis. An bhfuil a fhios agat </a:t>
            </a:r>
            <a: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cén colún lena mbaineann gach ceann?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343" name="Content Placeholder 7"/>
          <p:cNvSpPr>
            <a:spLocks/>
          </p:cNvSpPr>
          <p:nvPr/>
        </p:nvSpPr>
        <p:spPr bwMode="auto">
          <a:xfrm>
            <a:off x="4708725" y="1659101"/>
            <a:ext cx="1579563" cy="9175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ga-IE" altLang="en-US" sz="2400" dirty="0" smtClean="0"/>
              <a:t>Solad</a:t>
            </a:r>
            <a:endParaRPr lang="ga-IE" altLang="en-US" sz="2400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2885" y="90491"/>
            <a:ext cx="2487612" cy="1030287"/>
            <a:chOff x="755649" y="3961050"/>
            <a:chExt cx="2487818" cy="1029418"/>
          </a:xfrm>
        </p:grpSpPr>
        <p:sp>
          <p:nvSpPr>
            <p:cNvPr id="14" name="Rectangle 13"/>
            <p:cNvSpPr/>
            <p:nvPr/>
          </p:nvSpPr>
          <p:spPr>
            <a:xfrm>
              <a:off x="755649" y="3965808"/>
              <a:ext cx="2487818" cy="1024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lIns="252000" tIns="252000" rIns="252000" bIns="25200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dirty="0" smtClean="0">
                  <a:latin typeface="Tw Cen MT" panose="020B0602020104020603" pitchFamily="34" charset="0"/>
                </a:rPr>
                <a:t>Líonann sé cibé spás atá ar fáil dó.</a:t>
              </a:r>
              <a:endParaRPr lang="ga-IE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2885" y="1231448"/>
            <a:ext cx="2487612" cy="1028700"/>
            <a:chOff x="765180" y="5065437"/>
            <a:chExt cx="2487818" cy="1029418"/>
          </a:xfrm>
        </p:grpSpPr>
        <p:sp>
          <p:nvSpPr>
            <p:cNvPr id="29" name="Rectangle 28"/>
            <p:cNvSpPr/>
            <p:nvPr/>
          </p:nvSpPr>
          <p:spPr>
            <a:xfrm>
              <a:off x="765180" y="5067026"/>
              <a:ext cx="2487818" cy="10262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lIns="252000" tIns="252000" rIns="252000" bIns="25200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dirty="0" smtClean="0">
                  <a:latin typeface="Tw Cen MT" panose="020B0602020104020603" pitchFamily="34" charset="0"/>
                </a:rPr>
                <a:t>Coimeád</a:t>
              </a:r>
              <a:r>
                <a:rPr lang="en-GB" dirty="0" smtClean="0">
                  <a:latin typeface="Tw Cen MT" panose="020B0602020104020603" pitchFamily="34" charset="0"/>
                </a:rPr>
                <a:t>t</a:t>
              </a:r>
              <a:r>
                <a:rPr lang="ga-IE" dirty="0" smtClean="0">
                  <a:latin typeface="Tw Cen MT" panose="020B0602020104020603" pitchFamily="34" charset="0"/>
                </a:rPr>
                <a:t>ar </a:t>
              </a:r>
              <a:r>
                <a:rPr lang="en-GB" dirty="0" smtClean="0">
                  <a:latin typeface="Tw Cen MT" panose="020B0602020104020603" pitchFamily="34" charset="0"/>
                </a:rPr>
                <a:t/>
              </a:r>
              <a:br>
                <a:rPr lang="en-GB" dirty="0" smtClean="0">
                  <a:latin typeface="Tw Cen MT" panose="020B0602020104020603" pitchFamily="34" charset="0"/>
                </a:rPr>
              </a:br>
              <a:r>
                <a:rPr lang="ga-IE" dirty="0" smtClean="0">
                  <a:latin typeface="Tw Cen MT" panose="020B0602020104020603" pitchFamily="34" charset="0"/>
                </a:rPr>
                <a:t>i soithí</a:t>
              </a:r>
              <a:r>
                <a:rPr lang="en-GB" dirty="0" smtClean="0">
                  <a:latin typeface="Tw Cen MT" panose="020B0602020104020603" pitchFamily="34" charset="0"/>
                </a:rPr>
                <a:t> </a:t>
              </a:r>
              <a:r>
                <a:rPr lang="ga-IE" dirty="0" smtClean="0">
                  <a:latin typeface="Tw Cen MT" panose="020B0602020104020603" pitchFamily="34" charset="0"/>
                </a:rPr>
                <a:t>é.</a:t>
              </a:r>
              <a:endParaRPr lang="ga-IE" dirty="0">
                <a:latin typeface="Tw Cen MT" panose="020B0602020104020603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936238" y="1649573"/>
            <a:ext cx="2497137" cy="927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14347" name="Content Placeholder 7"/>
          <p:cNvSpPr>
            <a:spLocks/>
          </p:cNvSpPr>
          <p:nvPr/>
        </p:nvSpPr>
        <p:spPr bwMode="auto">
          <a:xfrm>
            <a:off x="9880369" y="1641638"/>
            <a:ext cx="1553007" cy="9175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ga-IE" altLang="en-US" sz="2400" dirty="0" smtClean="0"/>
              <a:t>Gás</a:t>
            </a:r>
            <a:endParaRPr lang="ga-IE" altLang="en-US" sz="2400" dirty="0"/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2399" y="4571209"/>
            <a:ext cx="2487613" cy="1030287"/>
            <a:chOff x="5890999" y="3951244"/>
            <a:chExt cx="2487818" cy="1029418"/>
          </a:xfrm>
        </p:grpSpPr>
        <p:sp>
          <p:nvSpPr>
            <p:cNvPr id="32" name="Rectangle 31"/>
            <p:cNvSpPr/>
            <p:nvPr/>
          </p:nvSpPr>
          <p:spPr>
            <a:xfrm>
              <a:off x="5890999" y="3956002"/>
              <a:ext cx="2487818" cy="1024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lIns="252000" tIns="252000" rIns="252000" bIns="25200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dirty="0" smtClean="0">
                  <a:latin typeface="Tw Cen MT" panose="020B0602020104020603" pitchFamily="34" charset="0"/>
                </a:rPr>
                <a:t>Is féidir breith air.</a:t>
              </a:r>
              <a:endParaRPr lang="ga-IE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-57898" y="5718175"/>
            <a:ext cx="2674915" cy="1028700"/>
            <a:chOff x="-1577961" y="5710138"/>
            <a:chExt cx="2675135" cy="1029418"/>
          </a:xfrm>
        </p:grpSpPr>
        <p:sp>
          <p:nvSpPr>
            <p:cNvPr id="35" name="Rectangle 34"/>
            <p:cNvSpPr/>
            <p:nvPr/>
          </p:nvSpPr>
          <p:spPr>
            <a:xfrm>
              <a:off x="-1477169" y="5713315"/>
              <a:ext cx="2487818" cy="10262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-1577961" y="5710138"/>
              <a:ext cx="2675135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lIns="252000" tIns="252000" rIns="252000" bIns="25200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  <a:defRPr/>
              </a:pPr>
              <a:r>
                <a:rPr lang="ga-IE" dirty="0" smtClean="0">
                  <a:latin typeface="Tw Cen MT" panose="020B0602020104020603" pitchFamily="34" charset="0"/>
                </a:rPr>
                <a:t>Ní bhíonn méid chinnte ann n</a:t>
              </a:r>
              <a:r>
                <a:rPr lang="en-GB" dirty="0" smtClean="0">
                  <a:latin typeface="Tw Cen MT" panose="020B0602020104020603" pitchFamily="34" charset="0"/>
                </a:rPr>
                <a:t>á </a:t>
              </a:r>
              <a:r>
                <a:rPr lang="ga-IE" dirty="0" smtClean="0">
                  <a:latin typeface="Tw Cen MT" panose="020B0602020104020603" pitchFamily="34" charset="0"/>
                </a:rPr>
                <a:t>ní bhíonn </a:t>
              </a:r>
              <a:r>
                <a:rPr lang="en-IE" dirty="0" smtClean="0">
                  <a:latin typeface="Tw Cen MT" panose="020B0602020104020603" pitchFamily="34" charset="0"/>
                </a:rPr>
                <a:t/>
              </a:r>
              <a:br>
                <a:rPr lang="en-IE" dirty="0" smtClean="0">
                  <a:latin typeface="Tw Cen MT" panose="020B0602020104020603" pitchFamily="34" charset="0"/>
                </a:rPr>
              </a:br>
              <a:r>
                <a:rPr lang="ga-IE" dirty="0" smtClean="0">
                  <a:latin typeface="Tw Cen MT" panose="020B0602020104020603" pitchFamily="34" charset="0"/>
                </a:rPr>
                <a:t>cruth cinnte air. </a:t>
              </a:r>
              <a:endParaRPr lang="ga-IE" dirty="0">
                <a:latin typeface="Tw Cen MT" panose="020B0602020104020603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372426" y="1649573"/>
            <a:ext cx="2498725" cy="927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14351" name="Content Placeholder 7"/>
          <p:cNvSpPr>
            <a:spLocks/>
          </p:cNvSpPr>
          <p:nvPr/>
        </p:nvSpPr>
        <p:spPr bwMode="auto">
          <a:xfrm>
            <a:off x="7299524" y="1638464"/>
            <a:ext cx="1641476" cy="91916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ga-IE" altLang="en-US" sz="2400" dirty="0" smtClean="0"/>
              <a:t>Leacht</a:t>
            </a:r>
            <a:endParaRPr lang="ga-IE" altLang="en-US" sz="2400" dirty="0"/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4959" y="3440830"/>
            <a:ext cx="2505052" cy="1030287"/>
            <a:chOff x="-1541220" y="3963600"/>
            <a:chExt cx="2503661" cy="1029418"/>
          </a:xfrm>
        </p:grpSpPr>
        <p:sp>
          <p:nvSpPr>
            <p:cNvPr id="38" name="Rectangle 37"/>
            <p:cNvSpPr/>
            <p:nvPr/>
          </p:nvSpPr>
          <p:spPr>
            <a:xfrm>
              <a:off x="-1525377" y="3963600"/>
              <a:ext cx="2487818" cy="1024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14360" name="Content Placeholder 7"/>
            <p:cNvSpPr>
              <a:spLocks/>
            </p:cNvSpPr>
            <p:nvPr/>
          </p:nvSpPr>
          <p:spPr bwMode="auto">
            <a:xfrm>
              <a:off x="-1541220" y="3963600"/>
              <a:ext cx="2487818" cy="1029418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ga-IE" altLang="en-US" dirty="0" smtClean="0">
                  <a:latin typeface="Tw Cen MT" panose="020B0602020104020603" pitchFamily="34" charset="0"/>
                </a:rPr>
                <a:t>Bíonn cruth cinnte air. </a:t>
              </a:r>
              <a:endParaRPr lang="ga-IE" altLang="en-US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42885" y="2356088"/>
            <a:ext cx="2489200" cy="1028700"/>
            <a:chOff x="3337621" y="5063229"/>
            <a:chExt cx="2487818" cy="1029418"/>
          </a:xfrm>
        </p:grpSpPr>
        <p:sp>
          <p:nvSpPr>
            <p:cNvPr id="41" name="Rectangle 40"/>
            <p:cNvSpPr/>
            <p:nvPr/>
          </p:nvSpPr>
          <p:spPr>
            <a:xfrm>
              <a:off x="3337621" y="5064818"/>
              <a:ext cx="2487818" cy="10262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14358" name="Content Placeholder 7"/>
            <p:cNvSpPr>
              <a:spLocks/>
            </p:cNvSpPr>
            <p:nvPr/>
          </p:nvSpPr>
          <p:spPr bwMode="auto">
            <a:xfrm>
              <a:off x="3337621" y="5063229"/>
              <a:ext cx="2487818" cy="1029418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ga-IE" altLang="en-US" dirty="0" smtClean="0">
                  <a:latin typeface="Tw Cen MT" panose="020B0602020104020603" pitchFamily="34" charset="0"/>
                </a:rPr>
                <a:t>Is féidir é a dhoirteadh</a:t>
              </a:r>
              <a:r>
                <a:rPr lang="en-GB" altLang="en-US" dirty="0">
                  <a:latin typeface="Tw Cen MT" panose="020B0602020104020603" pitchFamily="34" charset="0"/>
                </a:rPr>
                <a:t>.</a:t>
              </a:r>
              <a:endParaRPr lang="ga-IE" altLang="en-US" dirty="0">
                <a:latin typeface="Tw Cen MT" panose="020B0602020104020603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1521" y="1806367"/>
            <a:ext cx="557727" cy="5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505" y="1752288"/>
            <a:ext cx="825383" cy="7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8049" y="1758554"/>
            <a:ext cx="742320" cy="7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08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7306 0.3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23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52044 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52083 0.20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30872 -0.111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0.3069 -0.114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73333 -0.28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3866224" y="272473"/>
            <a:ext cx="5274388" cy="1165225"/>
          </a:xfrm>
        </p:spPr>
        <p:txBody>
          <a:bodyPr>
            <a:noAutofit/>
          </a:bodyPr>
          <a:lstStyle/>
          <a:p>
            <a:r>
              <a:rPr lang="ga-IE" altLang="en-US" sz="8800" b="1" dirty="0" smtClean="0">
                <a:latin typeface="AR HERMANN" panose="02000000000000000000" pitchFamily="2" charset="0"/>
              </a:rPr>
              <a:t>Cáithníní</a:t>
            </a:r>
          </a:p>
        </p:txBody>
      </p:sp>
      <p:sp>
        <p:nvSpPr>
          <p:cNvPr id="15366" name="Content Placeholder 7"/>
          <p:cNvSpPr>
            <a:spLocks noGrp="1"/>
          </p:cNvSpPr>
          <p:nvPr>
            <p:ph idx="1"/>
          </p:nvPr>
        </p:nvSpPr>
        <p:spPr>
          <a:xfrm>
            <a:off x="1304887" y="1422400"/>
            <a:ext cx="9236113" cy="1511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altLang="en-US" sz="2400" dirty="0" smtClean="0">
                <a:latin typeface="Tw Cen MT" panose="020B0602020104020603" pitchFamily="34" charset="0"/>
              </a:rPr>
              <a:t>Is as </a:t>
            </a:r>
            <a:r>
              <a:rPr lang="ga-IE" altLang="en-US" sz="2400" dirty="0">
                <a:latin typeface="Tw Cen MT" panose="020B0602020104020603" pitchFamily="34" charset="0"/>
              </a:rPr>
              <a:t>cáithníní atá gach solad, gach leacht agus gach gás déanta. </a:t>
            </a:r>
            <a:r>
              <a:rPr lang="ga-IE" sz="2400" dirty="0" smtClean="0">
                <a:latin typeface="Tw Cen MT" panose="020B0602020104020603" pitchFamily="34" charset="0"/>
              </a:rPr>
              <a:t>Bíonn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na cáithníní ceangailte dá chéile ar bhealaí éagsúla ag brath ar cé acu solad, leacht nó gás atá i gceist</a:t>
            </a:r>
            <a:r>
              <a:rPr lang="en-IE" sz="2400" dirty="0" smtClean="0">
                <a:latin typeface="Tw Cen MT" panose="020B0602020104020603" pitchFamily="34" charset="0"/>
              </a:rPr>
              <a:t>. </a:t>
            </a:r>
            <a:r>
              <a:rPr lang="ga-IE" altLang="en-US" sz="2400" dirty="0">
                <a:latin typeface="Tw Cen MT" panose="020B0602020104020603" pitchFamily="34" charset="0"/>
              </a:rPr>
              <a:t>Féach </a:t>
            </a:r>
            <a:r>
              <a:rPr lang="ga-IE" altLang="en-US" sz="2400" dirty="0" smtClean="0">
                <a:latin typeface="Tw Cen MT" panose="020B0602020104020603" pitchFamily="34" charset="0"/>
              </a:rPr>
              <a:t>na cáithníní sna híomhánna thíos. </a:t>
            </a:r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1955801" y="5945153"/>
            <a:ext cx="6421662" cy="7948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ga-IE" altLang="en-US" sz="2400" dirty="0" smtClean="0">
                <a:latin typeface="Tw Cen MT" panose="020B0602020104020603" pitchFamily="34" charset="0"/>
              </a:rPr>
              <a:t>Cliceáil anseo chun féachaint ar fhíseán gearr faoi na cáithníní i solaid, i leachtanna agus i ngáis.</a:t>
            </a:r>
          </a:p>
        </p:txBody>
      </p:sp>
      <p:sp>
        <p:nvSpPr>
          <p:cNvPr id="5" name="Action Button: Back or Previous 4">
            <a:hlinkClick r:id="rId2" highlightClick="1"/>
          </p:cNvPr>
          <p:cNvSpPr/>
          <p:nvPr/>
        </p:nvSpPr>
        <p:spPr>
          <a:xfrm>
            <a:off x="8536992" y="5945153"/>
            <a:ext cx="777345" cy="7948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4788" r="65373" b="24073"/>
          <a:stretch/>
        </p:blipFill>
        <p:spPr bwMode="auto">
          <a:xfrm>
            <a:off x="1381836" y="3798537"/>
            <a:ext cx="1462415" cy="17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15323" r="3069" b="23891"/>
          <a:stretch/>
        </p:blipFill>
        <p:spPr bwMode="auto">
          <a:xfrm>
            <a:off x="8721240" y="3798537"/>
            <a:ext cx="1511572" cy="17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8" t="15610" r="34226" b="24257"/>
          <a:stretch/>
        </p:blipFill>
        <p:spPr bwMode="auto">
          <a:xfrm>
            <a:off x="5060700" y="3798537"/>
            <a:ext cx="1531461" cy="17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140612" y="3246143"/>
            <a:ext cx="63743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Gás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9802" y="3246143"/>
            <a:ext cx="84149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Leacht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9349" y="3246143"/>
            <a:ext cx="84739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Solad 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326" y="4687346"/>
            <a:ext cx="3406274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Bíonn na cáithníní i solaid ceangailte go dlúth dá chéile  agus ní bhogann siad thart mórán. Is ar crith a bhíonn siad.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4568" y="4688392"/>
            <a:ext cx="328863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Ní bhíonn na cáithníní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i leachtanna ceangailte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chomh dlúth céanna dá chéile.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Is féidir leo bogadh thart.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8545" y="4687346"/>
            <a:ext cx="3087355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Ní bhíonn na cáithníní i ngás ceangailte dá chéile in aon chor. Scinneann siad thart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ar fud na háite.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45483" y="1806146"/>
            <a:ext cx="64478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Gás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2617" y="1798423"/>
            <a:ext cx="92504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Leacht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3271" y="1798423"/>
            <a:ext cx="81664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Solad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4788" r="65373" b="24073"/>
          <a:stretch/>
        </p:blipFill>
        <p:spPr bwMode="auto">
          <a:xfrm>
            <a:off x="1590384" y="2569737"/>
            <a:ext cx="1462415" cy="17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8" t="15610" r="34226" b="24257"/>
          <a:stretch/>
        </p:blipFill>
        <p:spPr bwMode="auto">
          <a:xfrm>
            <a:off x="5239409" y="2512235"/>
            <a:ext cx="1531461" cy="17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15323" r="3069" b="23891"/>
          <a:stretch/>
        </p:blipFill>
        <p:spPr bwMode="auto">
          <a:xfrm>
            <a:off x="8912090" y="2512235"/>
            <a:ext cx="1511572" cy="17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5"/>
          <p:cNvSpPr txBox="1">
            <a:spLocks/>
          </p:cNvSpPr>
          <p:nvPr/>
        </p:nvSpPr>
        <p:spPr>
          <a:xfrm>
            <a:off x="3866224" y="272473"/>
            <a:ext cx="5801652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8800" b="1" dirty="0" smtClean="0">
                <a:latin typeface="AR HERMANN" panose="02000000000000000000" pitchFamily="2" charset="0"/>
              </a:rPr>
              <a:t>Cáithníní</a:t>
            </a:r>
          </a:p>
        </p:txBody>
      </p:sp>
    </p:spTree>
    <p:extLst>
      <p:ext uri="{BB962C8B-B14F-4D97-AF65-F5344CB8AC3E}">
        <p14:creationId xmlns:p14="http://schemas.microsoft.com/office/powerpoint/2010/main" val="17746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477</Words>
  <Application>Microsoft Office PowerPoint</Application>
  <PresentationFormat>Custom</PresentationFormat>
  <Paragraphs>102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Cáithníní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155</cp:revision>
  <cp:lastPrinted>2017-03-07T08:39:52Z</cp:lastPrinted>
  <dcterms:created xsi:type="dcterms:W3CDTF">2016-10-15T11:55:15Z</dcterms:created>
  <dcterms:modified xsi:type="dcterms:W3CDTF">2017-09-04T07:58:40Z</dcterms:modified>
</cp:coreProperties>
</file>