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1" r:id="rId2"/>
    <p:sldId id="275" r:id="rId3"/>
    <p:sldId id="276" r:id="rId4"/>
    <p:sldId id="282" r:id="rId5"/>
    <p:sldId id="283" r:id="rId6"/>
    <p:sldId id="280" r:id="rId7"/>
    <p:sldId id="261" r:id="rId8"/>
    <p:sldId id="285" r:id="rId9"/>
    <p:sldId id="286" r:id="rId10"/>
    <p:sldId id="287" r:id="rId11"/>
    <p:sldId id="271" r:id="rId12"/>
    <p:sldId id="270" r:id="rId13"/>
    <p:sldId id="269" r:id="rId14"/>
    <p:sldId id="278" r:id="rId15"/>
    <p:sldId id="288" r:id="rId16"/>
    <p:sldId id="289" r:id="rId17"/>
    <p:sldId id="284" r:id="rId18"/>
    <p:sldId id="290" r:id="rId19"/>
    <p:sldId id="256" r:id="rId20"/>
    <p:sldId id="292" r:id="rId21"/>
    <p:sldId id="29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8413D7-F0BD-42B6-A618-FA9DFFC62F1B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420A71-D92F-4975-88C8-5EA80AA6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AEF415-7AF3-480F-957E-560111347730}" type="datetimeFigureOut">
              <a:rPr lang="en-GB"/>
              <a:pPr>
                <a:defRPr/>
              </a:pPr>
              <a:t>25/08/2015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E9766A-E621-46B5-B9BB-F5E9F175F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D4B12-5E5C-4AFA-A9D3-A3998C63202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59CA7-D76C-4195-A896-AE719396AB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4E33-46C3-4769-83FF-49C533B3CF94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2101-C0E8-478B-8581-F3E5B1775E7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0189-17A2-4784-8C83-8402B975954A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09C9-E887-4315-B124-1CC1C382089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AA7D-C094-4EFF-BE1C-11673AD76A2C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6902-F688-4A31-AD2B-7739C6C3CF2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741C-4BC7-406D-9604-F9DF47A164B0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8F18-7B3A-4D9E-B446-D662CCC4FC8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9B7D-DBFE-4E6B-8C96-A955A6CB9900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7E83-26A9-4445-AF5D-94350C4972B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4949-0449-4793-BF4C-DF18C3C4A8AB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309B-6715-4F81-8F09-5DACE05A9CA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C523-3A8D-4478-99E6-14960AE82058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32CF-F94A-4C98-8ABB-D4CBF2070FB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F766-FAFE-44EB-B0BC-082237C9B30E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8FEB-59E0-434F-B01F-5EA96BC2AB4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D021-9D14-4EE8-85E1-284534F11743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ABAF-7AF9-445B-AD39-506BBB4C56B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47CA-B852-4C96-9908-90B257E4FD93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3A01-B94A-4867-82E0-43F5C8158C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7957-EC8F-4D86-9DF3-9E9193CCB14B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8F42-F109-4F5A-9579-7B52ACDE1CF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CBD52-D211-4B1C-ADEF-9AC68CC3BDF1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CE7B3-D0F3-4E39-861D-713888F7F20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ensus.nationalarchives.ie/search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ie/-Rialach%C3%A1in-na-gComhphobal/Acmhainn-Scoile-do-Dhaon%C3%A1ireamh-2011.138.2.asp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i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nationalarchives.ie/search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274638"/>
            <a:ext cx="8340725" cy="1282700"/>
          </a:xfrm>
        </p:spPr>
        <p:txBody>
          <a:bodyPr/>
          <a:lstStyle/>
          <a:p>
            <a:pPr eaLnBrk="1" hangingPunct="1"/>
            <a:r>
              <a:rPr lang="ga-IE" sz="5400" b="1" smtClean="0">
                <a:latin typeface="Viner Hand ITC" pitchFamily="66" charset="0"/>
              </a:rPr>
              <a:t>Stair</a:t>
            </a:r>
            <a:r>
              <a:rPr lang="ga-IE" sz="6600" b="1" smtClean="0">
                <a:latin typeface="Viner Hand ITC" pitchFamily="66" charset="0"/>
              </a:rPr>
              <a:t> </a:t>
            </a:r>
            <a:r>
              <a:rPr lang="en-GB" sz="5400" b="1" smtClean="0">
                <a:latin typeface="Viner Hand ITC" pitchFamily="66" charset="0"/>
              </a:rPr>
              <a:t>m</a:t>
            </a:r>
            <a:r>
              <a:rPr lang="ga-IE" sz="5400" b="1" smtClean="0">
                <a:latin typeface="Viner Hand ITC" pitchFamily="66" charset="0"/>
              </a:rPr>
              <a:t>o</a:t>
            </a:r>
            <a:r>
              <a:rPr lang="ga-IE" sz="7200" b="1" smtClean="0">
                <a:latin typeface="Viner Hand ITC" pitchFamily="66" charset="0"/>
              </a:rPr>
              <a:t> </a:t>
            </a:r>
            <a:r>
              <a:rPr lang="ga-IE" sz="5400" b="1" smtClean="0">
                <a:latin typeface="Viner Hand ITC" pitchFamily="66" charset="0"/>
              </a:rPr>
              <a:t>Mhuintire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54546">
            <a:off x="693738" y="1397000"/>
            <a:ext cx="22098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4680">
            <a:off x="5788025" y="3916363"/>
            <a:ext cx="28321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6825" y="1379538"/>
            <a:ext cx="3481388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1120">
            <a:off x="1708150" y="4162425"/>
            <a:ext cx="35321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11188"/>
            <a:ext cx="42862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3573463"/>
            <a:ext cx="7777163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Sa lá atá inniu ann déantar daonáireamh in Éirinn gach cúig bliana. Caithfidh gach líon tí foirm dhaonáirimh a chomhlánú </a:t>
            </a:r>
            <a:r>
              <a:rPr lang="en-GB" sz="2400" dirty="0">
                <a:latin typeface="Comic Sans MS" pitchFamily="66" charset="0"/>
              </a:rPr>
              <a:t>l</a:t>
            </a:r>
            <a:r>
              <a:rPr lang="ga-IE" sz="2400" dirty="0">
                <a:latin typeface="Comic Sans MS" pitchFamily="66" charset="0"/>
              </a:rPr>
              <a:t>á an </a:t>
            </a:r>
            <a:r>
              <a:rPr lang="en-GB" sz="2400" dirty="0">
                <a:latin typeface="Comic Sans MS" pitchFamily="66" charset="0"/>
              </a:rPr>
              <a:t>d</a:t>
            </a:r>
            <a:r>
              <a:rPr lang="ga-IE" sz="2400" dirty="0" err="1">
                <a:latin typeface="Comic Sans MS" pitchFamily="66" charset="0"/>
              </a:rPr>
              <a:t>aonáirimh</a:t>
            </a:r>
            <a:r>
              <a:rPr lang="ga-IE" sz="2400" dirty="0">
                <a:latin typeface="Comic Sans MS" pitchFamily="66" charset="0"/>
              </a:rPr>
              <a:t>. Cuireann siad eolas ar an bhfoirm faoi gach duine atá sa teach an oíche sin. I measc an eolais a bhailítear tá eolas ar oideachas, aois, teanga, áit bhreithe agus mar sin 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 Archives: Census of Ireland 1911 - Google Chrom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"/>
            <a:ext cx="9271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00338" y="28495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Calibri" pitchFamily="34" charset="0"/>
              </a:rPr>
              <a:t>Lemathy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5275" y="3122613"/>
            <a:ext cx="700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Calibri" pitchFamily="34" charset="0"/>
              </a:rPr>
              <a:t>Eileen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4863" y="3443288"/>
            <a:ext cx="744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Calibri" pitchFamily="34" charset="0"/>
              </a:rPr>
              <a:t>Dublin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2613" y="4483100"/>
            <a:ext cx="798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Calibri" pitchFamily="34" charset="0"/>
              </a:rPr>
              <a:t>Female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3242" t="156" r="20401" b="45552"/>
          <a:stretch/>
        </p:blipFill>
        <p:spPr bwMode="auto">
          <a:xfrm>
            <a:off x="3204960" y="4911500"/>
            <a:ext cx="1432330" cy="175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2613" y="2593975"/>
            <a:ext cx="601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Calibri" pitchFamily="34" charset="0"/>
              </a:rPr>
              <a:t>1911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949825" y="4437063"/>
            <a:ext cx="3736975" cy="2066925"/>
          </a:xfrm>
          <a:prstGeom prst="wedgeEllipseCallout">
            <a:avLst>
              <a:gd name="adj1" fmla="val -56640"/>
              <a:gd name="adj2" fmla="val 343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  <a:latin typeface="Comic Sans MS" panose="030F0702030302020204" pitchFamily="66" charset="0"/>
              </a:rPr>
              <a:t>Ansin chliceáil mé ar an gcnaipe cuardaigh agus creid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é</a:t>
            </a:r>
            <a:r>
              <a:rPr lang="ga-IE" dirty="0">
                <a:solidFill>
                  <a:schemeClr val="tx1"/>
                </a:solidFill>
                <a:latin typeface="Comic Sans MS" panose="030F0702030302020204" pitchFamily="66" charset="0"/>
              </a:rPr>
              <a:t> nó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ga-IE" dirty="0">
                <a:solidFill>
                  <a:schemeClr val="tx1"/>
                </a:solidFill>
                <a:latin typeface="Comic Sans MS" panose="030F0702030302020204" pitchFamily="66" charset="0"/>
              </a:rPr>
              <a:t>ná creid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ga-IE" dirty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773613" y="4440238"/>
            <a:ext cx="4354512" cy="2066925"/>
          </a:xfrm>
          <a:prstGeom prst="wedgeEllipseCallout">
            <a:avLst>
              <a:gd name="adj1" fmla="val -58003"/>
              <a:gd name="adj2" fmla="val 368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>
                <a:solidFill>
                  <a:schemeClr val="tx1"/>
                </a:solidFill>
                <a:latin typeface="Comic Sans MS" pitchFamily="66" charset="0"/>
              </a:rPr>
              <a:t>D’oscail mé an suíomh ar a bhfuil Daonáireamh 1911 agus chuir mé an t-eolas</a:t>
            </a:r>
          </a:p>
          <a:p>
            <a:pPr algn="ctr">
              <a:defRPr/>
            </a:pPr>
            <a:r>
              <a:rPr lang="ga-IE">
                <a:solidFill>
                  <a:schemeClr val="tx1"/>
                </a:solidFill>
                <a:latin typeface="Comic Sans MS" pitchFamily="66" charset="0"/>
              </a:rPr>
              <a:t>a bhí agam faoi mo </a:t>
            </a:r>
            <a:br>
              <a:rPr lang="ga-IE">
                <a:solidFill>
                  <a:schemeClr val="tx1"/>
                </a:solidFill>
                <a:latin typeface="Comic Sans MS" pitchFamily="66" charset="0"/>
              </a:rPr>
            </a:br>
            <a:r>
              <a:rPr lang="ga-IE">
                <a:solidFill>
                  <a:schemeClr val="tx1"/>
                </a:solidFill>
                <a:latin typeface="Comic Sans MS" pitchFamily="66" charset="0"/>
              </a:rPr>
              <a:t>shin-seanmháthair</a:t>
            </a:r>
          </a:p>
          <a:p>
            <a:pPr algn="ctr">
              <a:defRPr/>
            </a:pPr>
            <a:r>
              <a:rPr lang="ga-IE">
                <a:solidFill>
                  <a:schemeClr val="tx1"/>
                </a:solidFill>
                <a:latin typeface="Comic Sans MS" pitchFamily="66" charset="0"/>
              </a:rPr>
              <a:t>sna boscaí cuí.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81025" y="4911725"/>
            <a:ext cx="979488" cy="485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0" grpId="0" animBg="1"/>
      <p:bldP spid="10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476250"/>
            <a:ext cx="89281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2613" y="5732463"/>
            <a:ext cx="8035925" cy="83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… tháinig mé ar an bhfoirm dhaonáirimh a líon </a:t>
            </a:r>
            <a:r>
              <a:rPr lang="en-GB" sz="2400" dirty="0" err="1">
                <a:latin typeface="Comic Sans MS" pitchFamily="66" charset="0"/>
              </a:rPr>
              <a:t>athair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mo </a:t>
            </a:r>
            <a:r>
              <a:rPr lang="en-GB" sz="2400" dirty="0">
                <a:latin typeface="Comic Sans MS" pitchFamily="66" charset="0"/>
              </a:rPr>
              <a:t>shin</a:t>
            </a:r>
            <a:r>
              <a:rPr lang="ga-IE" sz="2400" dirty="0">
                <a:latin typeface="Comic Sans MS" pitchFamily="66" charset="0"/>
              </a:rPr>
              <a:t>-sean</a:t>
            </a:r>
            <a:r>
              <a:rPr lang="en-GB" sz="2400" dirty="0" err="1">
                <a:latin typeface="Comic Sans MS" pitchFamily="66" charset="0"/>
              </a:rPr>
              <a:t>mháthar</a:t>
            </a:r>
            <a:r>
              <a:rPr lang="ga-IE" sz="2400" dirty="0">
                <a:latin typeface="Comic Sans MS" pitchFamily="66" charset="0"/>
              </a:rPr>
              <a:t> isteach sa bhliain 1911!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2613" y="5732463"/>
            <a:ext cx="8035925" cy="83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Bhí eolas faoi mo shin-seanmháthair agus an teaghlach </a:t>
            </a:r>
            <a:br>
              <a:rPr lang="ga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ar fad</a:t>
            </a:r>
            <a:r>
              <a:rPr lang="en-GB" sz="2400" dirty="0">
                <a:latin typeface="Comic Sans MS" pitchFamily="66" charset="0"/>
              </a:rPr>
              <a:t> le </a:t>
            </a:r>
            <a:r>
              <a:rPr lang="ga-IE" sz="2400" dirty="0">
                <a:latin typeface="Comic Sans MS" pitchFamily="66" charset="0"/>
              </a:rPr>
              <a:t>feiceáil ar an bhfoirm.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71563" y="4606925"/>
            <a:ext cx="0" cy="86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204325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408"/>
                <a:gridCol w="920408"/>
                <a:gridCol w="920408"/>
                <a:gridCol w="920408"/>
                <a:gridCol w="920408"/>
                <a:gridCol w="920408"/>
                <a:gridCol w="920408"/>
                <a:gridCol w="920408"/>
                <a:gridCol w="920408"/>
                <a:gridCol w="920408"/>
              </a:tblGrid>
              <a:tr h="858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Surname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Forename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Sex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Relation to head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Religion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Birthplace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Occupation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Literacy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Marital Status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853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John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Head of Family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Roman Catholic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Wicklow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Herd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Cannot read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Married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853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Jane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Wife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Roman Catholic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Wicklow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Cannot read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Married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14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Benjamin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21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Roman Catholic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Dublin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Agricultural Labourer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Read and write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Single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85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Christina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Daughter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Roman Catholic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Dublin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Read and write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Single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85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John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Roman Catholic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Dublin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Scholar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Read and write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Single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85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Mary Jane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Daughter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Roman Catholic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Dublin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Scholar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Read and write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569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Lemathy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Eileen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Daughter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Roman Catholic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Co. </a:t>
                      </a:r>
                      <a:r>
                        <a:rPr lang="en-GB" sz="1200" dirty="0">
                          <a:effectLst/>
                        </a:rPr>
                        <a:t>Dublin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Cannot read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Single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20321810" flipH="1">
            <a:off x="4580097" y="5167285"/>
            <a:ext cx="45844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Cé mhéad mac a bhí sa bhaile oíche an daonáirimh</a:t>
            </a:r>
            <a:r>
              <a:rPr lang="en-IE" sz="2400" dirty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IE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321810" flipH="1">
            <a:off x="4580718" y="5222621"/>
            <a:ext cx="45844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Cén creideamh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en-GB" sz="2400" dirty="0" err="1">
                <a:solidFill>
                  <a:schemeClr val="tx1"/>
                </a:solidFill>
                <a:latin typeface="Comic Sans MS" pitchFamily="66" charset="0"/>
              </a:rPr>
              <a:t>bhí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ag muintir an tí?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321810" flipH="1">
            <a:off x="4914927" y="5345664"/>
            <a:ext cx="42459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Cár rugadh na tuismitheoirí</a:t>
            </a:r>
            <a:r>
              <a:rPr lang="en-IE" sz="2400" dirty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IE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321810" flipH="1">
            <a:off x="4638108" y="5432922"/>
            <a:ext cx="458445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Cár rugadh na páistí ar fad?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21810" flipH="1">
            <a:off x="4580096" y="5183416"/>
            <a:ext cx="45844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Ainmnigh deartháireacha agus deirfiúracha Eileen.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321810" flipH="1">
            <a:off x="4603338" y="5190440"/>
            <a:ext cx="45844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Cén aois a bhí Eileen oíche an daonáirimh?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21810" flipH="1">
            <a:off x="4662649" y="5190441"/>
            <a:ext cx="454577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Cén bhliain, mar sin, a rugadh í</a:t>
            </a:r>
            <a:r>
              <a:rPr lang="en-IE" sz="2400" dirty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IE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321810" flipH="1">
            <a:off x="4603339" y="5197468"/>
            <a:ext cx="45844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An raibh léamh nó scríobh ag tuismitheoirí Eileen?</a:t>
            </a:r>
            <a:endParaRPr lang="ga-IE" sz="24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31913" y="6165850"/>
            <a:ext cx="863600" cy="358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2275136" y="5514327"/>
            <a:ext cx="286071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Sin-seanmháthair</a:t>
            </a:r>
            <a:r>
              <a:rPr lang="en-IE" sz="2400" dirty="0">
                <a:solidFill>
                  <a:schemeClr val="tx1"/>
                </a:solidFill>
                <a:latin typeface="Comic Sans MS" pitchFamily="66" charset="0"/>
              </a:rPr>
              <a:t> Tom</a:t>
            </a:r>
            <a:endParaRPr lang="en-IE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1138" y="5476875"/>
            <a:ext cx="7961312" cy="1200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Bíonn na foirmeacha daonáirimh ar fáil ar an suíomh i bhfoirm tábla freisin chun gur féidir an t-eolas ar fad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léamh</a:t>
            </a:r>
            <a:r>
              <a:rPr lang="en-GB" sz="2400" dirty="0">
                <a:latin typeface="Comic Sans MS" pitchFamily="66" charset="0"/>
              </a:rPr>
              <a:t> go </a:t>
            </a:r>
            <a:r>
              <a:rPr lang="en-GB" sz="2400" dirty="0" err="1">
                <a:latin typeface="Comic Sans MS" pitchFamily="66" charset="0"/>
              </a:rPr>
              <a:t>héasca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4"/>
          <p:cNvSpPr>
            <a:spLocks noChangeShapeType="1"/>
          </p:cNvSpPr>
          <p:nvPr/>
        </p:nvSpPr>
        <p:spPr bwMode="auto">
          <a:xfrm>
            <a:off x="11113" y="1341438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698" name="Line 5"/>
          <p:cNvSpPr>
            <a:spLocks noChangeShapeType="1"/>
          </p:cNvSpPr>
          <p:nvPr/>
        </p:nvSpPr>
        <p:spPr bwMode="auto">
          <a:xfrm>
            <a:off x="503238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1800225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0" name="Line 9"/>
          <p:cNvSpPr>
            <a:spLocks noChangeShapeType="1"/>
          </p:cNvSpPr>
          <p:nvPr/>
        </p:nvSpPr>
        <p:spPr bwMode="auto">
          <a:xfrm>
            <a:off x="4392613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1" name="Line 10"/>
          <p:cNvSpPr>
            <a:spLocks noChangeShapeType="1"/>
          </p:cNvSpPr>
          <p:nvPr/>
        </p:nvSpPr>
        <p:spPr bwMode="auto">
          <a:xfrm>
            <a:off x="3095625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2" name="Line 13"/>
          <p:cNvSpPr>
            <a:spLocks noChangeShapeType="1"/>
          </p:cNvSpPr>
          <p:nvPr/>
        </p:nvSpPr>
        <p:spPr bwMode="auto">
          <a:xfrm>
            <a:off x="5688013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3" name="Line 16"/>
          <p:cNvSpPr>
            <a:spLocks noChangeShapeType="1"/>
          </p:cNvSpPr>
          <p:nvPr/>
        </p:nvSpPr>
        <p:spPr bwMode="auto">
          <a:xfrm>
            <a:off x="6948488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 rot="-4145389">
            <a:off x="8015288" y="89217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2</a:t>
            </a:r>
            <a:r>
              <a:rPr lang="en-GB">
                <a:latin typeface="Calibri" pitchFamily="34" charset="0"/>
              </a:rPr>
              <a:t>1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sp>
        <p:nvSpPr>
          <p:cNvPr id="29705" name="Text Box 19"/>
          <p:cNvSpPr txBox="1">
            <a:spLocks noChangeArrowheads="1"/>
          </p:cNvSpPr>
          <p:nvPr/>
        </p:nvSpPr>
        <p:spPr bwMode="auto">
          <a:xfrm rot="-4145389">
            <a:off x="6659563" y="87630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sp>
        <p:nvSpPr>
          <p:cNvPr id="29706" name="Text Box 21"/>
          <p:cNvSpPr txBox="1">
            <a:spLocks noChangeArrowheads="1"/>
          </p:cNvSpPr>
          <p:nvPr/>
        </p:nvSpPr>
        <p:spPr bwMode="auto">
          <a:xfrm rot="-4145389">
            <a:off x="5399088" y="87630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</a:t>
            </a:r>
            <a:r>
              <a:rPr lang="en-GB">
                <a:latin typeface="Calibri" pitchFamily="34" charset="0"/>
              </a:rPr>
              <a:t>9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sp>
        <p:nvSpPr>
          <p:cNvPr id="29707" name="Text Box 23"/>
          <p:cNvSpPr txBox="1">
            <a:spLocks noChangeArrowheads="1"/>
          </p:cNvSpPr>
          <p:nvPr/>
        </p:nvSpPr>
        <p:spPr bwMode="auto">
          <a:xfrm rot="-4145389">
            <a:off x="4103688" y="893763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</a:t>
            </a:r>
            <a:r>
              <a:rPr lang="en-GB">
                <a:latin typeface="Calibri" pitchFamily="34" charset="0"/>
              </a:rPr>
              <a:t>8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sp>
        <p:nvSpPr>
          <p:cNvPr id="29708" name="Text Box 25"/>
          <p:cNvSpPr txBox="1">
            <a:spLocks noChangeArrowheads="1"/>
          </p:cNvSpPr>
          <p:nvPr/>
        </p:nvSpPr>
        <p:spPr bwMode="auto">
          <a:xfrm rot="-4145389">
            <a:off x="2807494" y="892969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</a:t>
            </a:r>
            <a:r>
              <a:rPr lang="en-GB">
                <a:latin typeface="Calibri" pitchFamily="34" charset="0"/>
              </a:rPr>
              <a:t>7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sp>
        <p:nvSpPr>
          <p:cNvPr id="29709" name="Text Box 29"/>
          <p:cNvSpPr txBox="1">
            <a:spLocks noChangeArrowheads="1"/>
          </p:cNvSpPr>
          <p:nvPr/>
        </p:nvSpPr>
        <p:spPr bwMode="auto">
          <a:xfrm rot="-4145389">
            <a:off x="251619" y="8739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</a:t>
            </a:r>
            <a:r>
              <a:rPr lang="en-GB">
                <a:latin typeface="Calibri" pitchFamily="34" charset="0"/>
              </a:rPr>
              <a:t>5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grpSp>
        <p:nvGrpSpPr>
          <p:cNvPr id="29710" name="Group 45"/>
          <p:cNvGrpSpPr>
            <a:grpSpLocks/>
          </p:cNvGrpSpPr>
          <p:nvPr/>
        </p:nvGrpSpPr>
        <p:grpSpPr bwMode="auto">
          <a:xfrm>
            <a:off x="7040563" y="1346200"/>
            <a:ext cx="1276350" cy="1595438"/>
            <a:chOff x="4966" y="1502"/>
            <a:chExt cx="792" cy="1010"/>
          </a:xfrm>
        </p:grpSpPr>
        <p:sp>
          <p:nvSpPr>
            <p:cNvPr id="29723" name="Text Box 35"/>
            <p:cNvSpPr txBox="1">
              <a:spLocks noChangeArrowheads="1"/>
            </p:cNvSpPr>
            <p:nvPr/>
          </p:nvSpPr>
          <p:spPr bwMode="auto">
            <a:xfrm>
              <a:off x="4966" y="2092"/>
              <a:ext cx="792" cy="42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9724" name="Line 38"/>
            <p:cNvSpPr>
              <a:spLocks noChangeShapeType="1"/>
            </p:cNvSpPr>
            <p:nvPr/>
          </p:nvSpPr>
          <p:spPr bwMode="auto">
            <a:xfrm flipV="1">
              <a:off x="5034" y="1502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9711" name="TextBox 52"/>
          <p:cNvSpPr txBox="1">
            <a:spLocks noChangeArrowheads="1"/>
          </p:cNvSpPr>
          <p:nvPr/>
        </p:nvSpPr>
        <p:spPr bwMode="auto">
          <a:xfrm>
            <a:off x="0" y="-6350"/>
            <a:ext cx="1976438" cy="769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400">
                <a:latin typeface="Berlin Sans FB Demi" pitchFamily="34" charset="0"/>
              </a:rPr>
              <a:t>Amlíne</a:t>
            </a:r>
          </a:p>
        </p:txBody>
      </p:sp>
      <p:sp>
        <p:nvSpPr>
          <p:cNvPr id="29712" name="Text Box 26"/>
          <p:cNvSpPr txBox="1">
            <a:spLocks noChangeArrowheads="1"/>
          </p:cNvSpPr>
          <p:nvPr/>
        </p:nvSpPr>
        <p:spPr bwMode="auto">
          <a:xfrm rot="-4145389">
            <a:off x="1512094" y="89296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</a:t>
            </a:r>
            <a:r>
              <a:rPr lang="en-GB">
                <a:latin typeface="Calibri" pitchFamily="34" charset="0"/>
              </a:rPr>
              <a:t>6</a:t>
            </a:r>
            <a:r>
              <a:rPr lang="ga-IE">
                <a:latin typeface="Calibri" pitchFamily="34" charset="0"/>
              </a:rPr>
              <a:t>00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55575" y="3859213"/>
            <a:ext cx="8748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</a:t>
            </a:r>
            <a:r>
              <a:rPr lang="en-GB" sz="2400">
                <a:latin typeface="Comic Sans MS" pitchFamily="66" charset="0"/>
              </a:rPr>
              <a:t>Eileen, sin</a:t>
            </a:r>
            <a:r>
              <a:rPr lang="ga-IE" sz="2400">
                <a:latin typeface="Comic Sans MS" pitchFamily="66" charset="0"/>
              </a:rPr>
              <a:t>-seanmháthair Tom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5 bliana d’aois sa bhliain 1911. Rugadh í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mar sin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sa bhliain 1906.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3203575" y="1943100"/>
            <a:ext cx="2562225" cy="37147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Breith Eileen</a:t>
            </a:r>
            <a:r>
              <a:rPr lang="en-GB">
                <a:latin typeface="Comic Sans MS" pitchFamily="66" charset="0"/>
              </a:rPr>
              <a:t> (1906).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V="1">
            <a:off x="5764213" y="1358900"/>
            <a:ext cx="0" cy="576263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7" name="TextBox 36"/>
          <p:cNvSpPr txBox="1"/>
          <p:nvPr/>
        </p:nvSpPr>
        <p:spPr>
          <a:xfrm rot="20973498" flipH="1">
            <a:off x="5410697" y="5699637"/>
            <a:ext cx="368854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Cé mhéad bliain ó shin a rugadh í, mar sin?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5575" y="4868863"/>
            <a:ext cx="8748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Fuair </a:t>
            </a:r>
            <a:r>
              <a:rPr lang="en-GB" sz="2400">
                <a:latin typeface="Comic Sans MS" pitchFamily="66" charset="0"/>
              </a:rPr>
              <a:t>sí </a:t>
            </a:r>
            <a:r>
              <a:rPr lang="ga-IE" sz="2400">
                <a:latin typeface="Comic Sans MS" pitchFamily="66" charset="0"/>
              </a:rPr>
              <a:t>bás sa bhliain 1999. Cén aois a bhí sí nuair a fuair sí bás?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4718050" y="2795588"/>
            <a:ext cx="2211388" cy="37147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Bás Eileen</a:t>
            </a:r>
            <a:r>
              <a:rPr lang="en-GB">
                <a:latin typeface="Comic Sans MS" pitchFamily="66" charset="0"/>
              </a:rPr>
              <a:t> (1999).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H="1" flipV="1">
            <a:off x="6929438" y="1338263"/>
            <a:ext cx="0" cy="1443037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22" name="Line 16"/>
          <p:cNvSpPr>
            <a:spLocks noChangeShapeType="1"/>
          </p:cNvSpPr>
          <p:nvPr/>
        </p:nvSpPr>
        <p:spPr bwMode="auto">
          <a:xfrm>
            <a:off x="8280400" y="13589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  <p:bldP spid="61" grpId="0" animBg="1"/>
      <p:bldP spid="32" grpId="0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2288" y="812800"/>
            <a:ext cx="5435601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50938" y="1536700"/>
            <a:ext cx="2513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Viner Hand ITC" pitchFamily="66" charset="0"/>
              </a:rPr>
              <a:t>Eileen Lemathy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1932" t="5046" r="21705" b="52669"/>
          <a:stretch/>
        </p:blipFill>
        <p:spPr bwMode="auto">
          <a:xfrm>
            <a:off x="2205452" y="2276894"/>
            <a:ext cx="1276923" cy="16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6388" y="1193800"/>
            <a:ext cx="47037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Ar deireadh </a:t>
            </a:r>
            <a:r>
              <a:rPr lang="en-GB" sz="2400">
                <a:latin typeface="Comic Sans MS" pitchFamily="66" charset="0"/>
              </a:rPr>
              <a:t>chuir </a:t>
            </a:r>
            <a:r>
              <a:rPr lang="ga-IE" sz="2400">
                <a:latin typeface="Comic Sans MS" pitchFamily="66" charset="0"/>
              </a:rPr>
              <a:t>mé an t-eolas a bhí bailithe agam i leabhar gearrthóg. Chuir mé na nithe seo a leanas isteach ann: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ga-IE" sz="2400">
                <a:latin typeface="Comic Sans MS" pitchFamily="66" charset="0"/>
              </a:rPr>
              <a:t>an t-eolas ón daonáireamh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ga-IE" sz="2400">
                <a:latin typeface="Comic Sans MS" pitchFamily="66" charset="0"/>
              </a:rPr>
              <a:t>mo chraobh ghinealaigh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ga-IE" sz="2400">
                <a:latin typeface="Comic Sans MS" pitchFamily="66" charset="0"/>
              </a:rPr>
              <a:t>cóipeanna de na seanghrianghraif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ga-IE" sz="2400">
                <a:latin typeface="Comic Sans MS" pitchFamily="66" charset="0"/>
              </a:rPr>
              <a:t>cóipeanna de na litreacha a thug mo </a:t>
            </a:r>
            <a:r>
              <a:rPr lang="en-GB" sz="2400">
                <a:latin typeface="Comic Sans MS" pitchFamily="66" charset="0"/>
              </a:rPr>
              <a:t>mháthair </a:t>
            </a:r>
            <a:r>
              <a:rPr lang="ga-IE" sz="2400">
                <a:latin typeface="Comic Sans MS" pitchFamily="66" charset="0"/>
              </a:rPr>
              <a:t>dom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ga-IE" sz="2400">
                <a:latin typeface="Comic Sans MS" pitchFamily="66" charset="0"/>
              </a:rPr>
              <a:t>na nótaí ar fad a scríobh mé féin.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333375"/>
            <a:ext cx="95329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4650" y="4149725"/>
            <a:ext cx="2206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>
                <a:latin typeface="Comic Sans MS" pitchFamily="66" charset="0"/>
              </a:rPr>
              <a:t>Anois déan taighde faoi </a:t>
            </a:r>
            <a:r>
              <a:rPr lang="en-GB" sz="2200">
                <a:latin typeface="Comic Sans MS" pitchFamily="66" charset="0"/>
              </a:rPr>
              <a:t/>
            </a:r>
            <a:br>
              <a:rPr lang="en-GB" sz="2200">
                <a:latin typeface="Comic Sans MS" pitchFamily="66" charset="0"/>
              </a:rPr>
            </a:br>
            <a:r>
              <a:rPr lang="ga-IE" sz="2200">
                <a:latin typeface="Comic Sans MS" pitchFamily="66" charset="0"/>
              </a:rPr>
              <a:t>do </a:t>
            </a:r>
            <a:r>
              <a:rPr lang="en-GB" sz="2200">
                <a:latin typeface="Comic Sans MS" pitchFamily="66" charset="0"/>
              </a:rPr>
              <a:t>shinsir </a:t>
            </a:r>
            <a:r>
              <a:rPr lang="ga-IE" sz="2200">
                <a:latin typeface="Comic Sans MS" pitchFamily="66" charset="0"/>
              </a:rPr>
              <a:t>féin.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3894138"/>
            <a:ext cx="24479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>
                <a:latin typeface="Comic Sans MS" pitchFamily="66" charset="0"/>
              </a:rPr>
              <a:t>Bailigh eolas faoi do theaghlach agus déan </a:t>
            </a:r>
            <a:r>
              <a:rPr lang="en-GB" sz="2200">
                <a:latin typeface="Comic Sans MS" pitchFamily="66" charset="0"/>
              </a:rPr>
              <a:t/>
            </a:r>
            <a:br>
              <a:rPr lang="en-GB" sz="2200">
                <a:latin typeface="Comic Sans MS" pitchFamily="66" charset="0"/>
              </a:rPr>
            </a:br>
            <a:r>
              <a:rPr lang="ga-IE" sz="2200">
                <a:latin typeface="Comic Sans MS" pitchFamily="66" charset="0"/>
              </a:rPr>
              <a:t>do chraobh ghinealaigh féin.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 Archives: Census of Ireland 1911 - Google Chrom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-14288"/>
            <a:ext cx="9271000" cy="585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725613"/>
            <a:ext cx="42862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448929">
            <a:off x="4914900" y="2251075"/>
            <a:ext cx="31178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Déan cuardach </a:t>
            </a:r>
            <a:r>
              <a:rPr lang="en-GB" sz="2000">
                <a:latin typeface="Comic Sans MS" pitchFamily="66" charset="0"/>
              </a:rPr>
              <a:t>ar an </a:t>
            </a:r>
            <a:r>
              <a:rPr lang="ga-IE" sz="2000">
                <a:latin typeface="Comic Sans MS" pitchFamily="66" charset="0"/>
              </a:rPr>
              <a:t>daonáir</a:t>
            </a:r>
            <a:r>
              <a:rPr lang="en-GB" sz="2000">
                <a:latin typeface="Comic Sans MS" pitchFamily="66" charset="0"/>
              </a:rPr>
              <a:t>ea</a:t>
            </a:r>
            <a:r>
              <a:rPr lang="ga-IE" sz="2000">
                <a:latin typeface="Comic Sans MS" pitchFamily="66" charset="0"/>
              </a:rPr>
              <a:t>mh ar: </a:t>
            </a:r>
            <a:r>
              <a:rPr lang="en-GB" sz="2000">
                <a:latin typeface="Comic Sans MS" pitchFamily="66" charset="0"/>
                <a:hlinkClick r:id="rId4"/>
              </a:rPr>
              <a:t>http://www.census.nationalarchives.ie/search/</a:t>
            </a:r>
            <a:r>
              <a:rPr lang="en-GB" sz="2000">
                <a:latin typeface="Comic Sans MS" pitchFamily="66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12700" y="5534025"/>
            <a:ext cx="9126538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Roghnaigh duine de do shinsir a bhí beo sa bhliain 1901 nó sa bhliain 1911 agus déan cuardach orthu. Cuir</a:t>
            </a:r>
            <a:r>
              <a:rPr lang="ga-IE" sz="2000">
                <a:latin typeface="Comic Sans MS" pitchFamily="66" charset="0"/>
              </a:rPr>
              <a:t> an oiread eolais agus is féidir</a:t>
            </a:r>
            <a:r>
              <a:rPr lang="en-GB" sz="2000">
                <a:latin typeface="Comic Sans MS" pitchFamily="66" charset="0"/>
              </a:rPr>
              <a:t> leat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isteach sna boscaí cuardaigh,</a:t>
            </a:r>
            <a:r>
              <a:rPr lang="ga-IE" sz="2000">
                <a:latin typeface="Comic Sans MS" pitchFamily="66" charset="0"/>
              </a:rPr>
              <a:t> céadainm, sloinne, baile fearainn agus aois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en-GB" sz="2000">
                <a:latin typeface="Comic Sans MS" pitchFamily="66" charset="0"/>
              </a:rPr>
              <a:t>m</a:t>
            </a:r>
            <a:r>
              <a:rPr lang="ga-IE" sz="2000">
                <a:latin typeface="Comic Sans MS" pitchFamily="66" charset="0"/>
              </a:rPr>
              <a:t>ar shampla.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Go n-éirí leat!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0013"/>
            <a:ext cx="69992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8" y="5157788"/>
            <a:ext cx="7129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Cuir an t-eolas ar fad atá bailithe agat i leabhar gearrthóg nó déan taispeántas balla 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476250"/>
            <a:ext cx="741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tuilleadh eolais le fáil ar an suíomh seo</a:t>
            </a:r>
            <a:r>
              <a:rPr lang="en-GB" sz="2800">
                <a:latin typeface="Comic Sans MS" pitchFamily="66" charset="0"/>
              </a:rPr>
              <a:t>:</a:t>
            </a:r>
            <a:endParaRPr lang="en-IE" sz="2800">
              <a:latin typeface="Comic Sans MS" pitchFamily="66" charset="0"/>
              <a:hlinkClick r:id="rId2"/>
            </a:endParaRPr>
          </a:p>
          <a:p>
            <a:r>
              <a:rPr lang="en-IE" sz="2800">
                <a:latin typeface="Comic Sans MS" pitchFamily="66" charset="0"/>
                <a:hlinkClick r:id="rId2"/>
              </a:rPr>
              <a:t>http://www.census.ie/-Rialach%C3%A1in-na-gComhphobal/Acmhainn-Scoile-do-Dhaon%C3%A1ireamh-2011.138.2.aspx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755576" y="427906"/>
            <a:ext cx="285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Oval Callout 5"/>
          <p:cNvSpPr/>
          <p:nvPr/>
        </p:nvSpPr>
        <p:spPr>
          <a:xfrm>
            <a:off x="3492500" y="692150"/>
            <a:ext cx="3959225" cy="1493838"/>
          </a:xfrm>
          <a:prstGeom prst="wedgeEllipseCallout">
            <a:avLst>
              <a:gd name="adj1" fmla="val -79284"/>
              <a:gd name="adj2" fmla="val 47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Is mise Tom. Táim i mo chónaí in </a:t>
            </a:r>
            <a:r>
              <a:rPr lang="ga-IE" dirty="0" err="1">
                <a:latin typeface="Comic Sans MS" panose="030F0702030302020204" pitchFamily="66" charset="0"/>
              </a:rPr>
              <a:t>Brisbane</a:t>
            </a:r>
            <a:r>
              <a:rPr lang="ga-IE" dirty="0">
                <a:latin typeface="Comic Sans MS" panose="030F0702030302020204" pitchFamily="66" charset="0"/>
              </a:rPr>
              <a:t> na hAstráile.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0227" y="2802807"/>
            <a:ext cx="4248000" cy="2808000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 l="-4513" t="-12506" r="-487" b="-1475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4427538" y="5640388"/>
            <a:ext cx="4392612" cy="766762"/>
          </a:xfrm>
          <a:custGeom>
            <a:avLst/>
            <a:gdLst>
              <a:gd name="connsiteX0" fmla="*/ 0 w 4391930"/>
              <a:gd name="connsiteY0" fmla="*/ 0 h 767280"/>
              <a:gd name="connsiteX1" fmla="*/ 2561959 w 4391930"/>
              <a:gd name="connsiteY1" fmla="*/ 0 h 767280"/>
              <a:gd name="connsiteX2" fmla="*/ 3085331 w 4391930"/>
              <a:gd name="connsiteY2" fmla="*/ -82099 h 767280"/>
              <a:gd name="connsiteX3" fmla="*/ 3659942 w 4391930"/>
              <a:gd name="connsiteY3" fmla="*/ 0 h 767280"/>
              <a:gd name="connsiteX4" fmla="*/ 4391930 w 4391930"/>
              <a:gd name="connsiteY4" fmla="*/ 0 h 767280"/>
              <a:gd name="connsiteX5" fmla="*/ 4391930 w 4391930"/>
              <a:gd name="connsiteY5" fmla="*/ 127880 h 767280"/>
              <a:gd name="connsiteX6" fmla="*/ 4391930 w 4391930"/>
              <a:gd name="connsiteY6" fmla="*/ 127880 h 767280"/>
              <a:gd name="connsiteX7" fmla="*/ 4391930 w 4391930"/>
              <a:gd name="connsiteY7" fmla="*/ 319700 h 767280"/>
              <a:gd name="connsiteX8" fmla="*/ 4391930 w 4391930"/>
              <a:gd name="connsiteY8" fmla="*/ 767280 h 767280"/>
              <a:gd name="connsiteX9" fmla="*/ 3659942 w 4391930"/>
              <a:gd name="connsiteY9" fmla="*/ 767280 h 767280"/>
              <a:gd name="connsiteX10" fmla="*/ 2561959 w 4391930"/>
              <a:gd name="connsiteY10" fmla="*/ 767280 h 767280"/>
              <a:gd name="connsiteX11" fmla="*/ 2561959 w 4391930"/>
              <a:gd name="connsiteY11" fmla="*/ 767280 h 767280"/>
              <a:gd name="connsiteX12" fmla="*/ 0 w 4391930"/>
              <a:gd name="connsiteY12" fmla="*/ 767280 h 767280"/>
              <a:gd name="connsiteX13" fmla="*/ 0 w 4391930"/>
              <a:gd name="connsiteY13" fmla="*/ 319700 h 767280"/>
              <a:gd name="connsiteX14" fmla="*/ 0 w 4391930"/>
              <a:gd name="connsiteY14" fmla="*/ 127880 h 767280"/>
              <a:gd name="connsiteX15" fmla="*/ 0 w 4391930"/>
              <a:gd name="connsiteY15" fmla="*/ 127880 h 767280"/>
              <a:gd name="connsiteX16" fmla="*/ 0 w 4391930"/>
              <a:gd name="connsiteY16" fmla="*/ 0 h 7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930" h="767280">
                <a:moveTo>
                  <a:pt x="0" y="0"/>
                </a:moveTo>
                <a:lnTo>
                  <a:pt x="2561959" y="0"/>
                </a:lnTo>
                <a:lnTo>
                  <a:pt x="3085331" y="-82099"/>
                </a:lnTo>
                <a:lnTo>
                  <a:pt x="3659942" y="0"/>
                </a:lnTo>
                <a:lnTo>
                  <a:pt x="4391930" y="0"/>
                </a:lnTo>
                <a:lnTo>
                  <a:pt x="4391930" y="127880"/>
                </a:lnTo>
                <a:lnTo>
                  <a:pt x="4391930" y="127880"/>
                </a:lnTo>
                <a:lnTo>
                  <a:pt x="4391930" y="319700"/>
                </a:lnTo>
                <a:lnTo>
                  <a:pt x="4391930" y="767280"/>
                </a:lnTo>
                <a:lnTo>
                  <a:pt x="3659942" y="767280"/>
                </a:lnTo>
                <a:lnTo>
                  <a:pt x="2561959" y="767280"/>
                </a:lnTo>
                <a:lnTo>
                  <a:pt x="2561959" y="767280"/>
                </a:lnTo>
                <a:lnTo>
                  <a:pt x="0" y="767280"/>
                </a:lnTo>
                <a:lnTo>
                  <a:pt x="0" y="319700"/>
                </a:lnTo>
                <a:lnTo>
                  <a:pt x="0" y="127880"/>
                </a:lnTo>
                <a:lnTo>
                  <a:pt x="0" y="127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Tá </a:t>
            </a:r>
            <a:r>
              <a:rPr lang="ga-IE" sz="1900" dirty="0" err="1">
                <a:latin typeface="Comic Sans MS" panose="030F0702030302020204" pitchFamily="66" charset="0"/>
              </a:rPr>
              <a:t>Brisbane</a:t>
            </a:r>
            <a:r>
              <a:rPr lang="ga-IE" sz="1900" dirty="0">
                <a:latin typeface="Comic Sans MS" panose="030F0702030302020204" pitchFamily="66" charset="0"/>
              </a:rPr>
              <a:t> ar chósta thoir </a:t>
            </a:r>
            <a:r>
              <a:rPr lang="en-GB" sz="1900" dirty="0">
                <a:latin typeface="Comic Sans MS" panose="030F0702030302020204" pitchFamily="66" charset="0"/>
              </a:rPr>
              <a:t/>
            </a:r>
            <a:br>
              <a:rPr lang="en-GB" sz="1900" dirty="0">
                <a:latin typeface="Comic Sans MS" panose="030F0702030302020204" pitchFamily="66" charset="0"/>
              </a:rPr>
            </a:br>
            <a:r>
              <a:rPr lang="ga-IE" sz="1900" dirty="0">
                <a:latin typeface="Comic Sans MS" panose="030F0702030302020204" pitchFamily="66" charset="0"/>
              </a:rPr>
              <a:t>na hAstráile. </a:t>
            </a:r>
            <a:endParaRPr lang="ga-IE" sz="19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69300" y="3851275"/>
            <a:ext cx="450850" cy="29845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Chartlann Náisiúnta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ga-IE">
                <a:latin typeface="Comic Sans MS" pitchFamily="66" charset="0"/>
              </a:rPr>
              <a:t>(Fíortheaghlach is ea an teaghlach a luaitear sna sleamhnán seo. Úsáideadh grianghraif ó ghníomhaireacht íomhánna, áfach, chun baill an teaghlaigh a léiriú.)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00563" y="2171700"/>
            <a:ext cx="4386262" cy="3095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9" name="Freeform 8"/>
          <p:cNvSpPr/>
          <p:nvPr/>
        </p:nvSpPr>
        <p:spPr>
          <a:xfrm>
            <a:off x="4859338" y="5084763"/>
            <a:ext cx="3652837" cy="804862"/>
          </a:xfrm>
          <a:custGeom>
            <a:avLst/>
            <a:gdLst>
              <a:gd name="connsiteX0" fmla="*/ 0 w 3652201"/>
              <a:gd name="connsiteY0" fmla="*/ 0 h 804577"/>
              <a:gd name="connsiteX1" fmla="*/ 2130451 w 3652201"/>
              <a:gd name="connsiteY1" fmla="*/ 0 h 804577"/>
              <a:gd name="connsiteX2" fmla="*/ 2565671 w 3652201"/>
              <a:gd name="connsiteY2" fmla="*/ -86090 h 804577"/>
              <a:gd name="connsiteX3" fmla="*/ 3043501 w 3652201"/>
              <a:gd name="connsiteY3" fmla="*/ 0 h 804577"/>
              <a:gd name="connsiteX4" fmla="*/ 3652201 w 3652201"/>
              <a:gd name="connsiteY4" fmla="*/ 0 h 804577"/>
              <a:gd name="connsiteX5" fmla="*/ 3652201 w 3652201"/>
              <a:gd name="connsiteY5" fmla="*/ 134096 h 804577"/>
              <a:gd name="connsiteX6" fmla="*/ 3652201 w 3652201"/>
              <a:gd name="connsiteY6" fmla="*/ 134096 h 804577"/>
              <a:gd name="connsiteX7" fmla="*/ 3652201 w 3652201"/>
              <a:gd name="connsiteY7" fmla="*/ 335240 h 804577"/>
              <a:gd name="connsiteX8" fmla="*/ 3652201 w 3652201"/>
              <a:gd name="connsiteY8" fmla="*/ 804577 h 804577"/>
              <a:gd name="connsiteX9" fmla="*/ 3043501 w 3652201"/>
              <a:gd name="connsiteY9" fmla="*/ 804577 h 804577"/>
              <a:gd name="connsiteX10" fmla="*/ 2130451 w 3652201"/>
              <a:gd name="connsiteY10" fmla="*/ 804577 h 804577"/>
              <a:gd name="connsiteX11" fmla="*/ 2130451 w 3652201"/>
              <a:gd name="connsiteY11" fmla="*/ 804577 h 804577"/>
              <a:gd name="connsiteX12" fmla="*/ 0 w 3652201"/>
              <a:gd name="connsiteY12" fmla="*/ 804577 h 804577"/>
              <a:gd name="connsiteX13" fmla="*/ 0 w 3652201"/>
              <a:gd name="connsiteY13" fmla="*/ 335240 h 804577"/>
              <a:gd name="connsiteX14" fmla="*/ 0 w 3652201"/>
              <a:gd name="connsiteY14" fmla="*/ 134096 h 804577"/>
              <a:gd name="connsiteX15" fmla="*/ 0 w 3652201"/>
              <a:gd name="connsiteY15" fmla="*/ 134096 h 804577"/>
              <a:gd name="connsiteX16" fmla="*/ 0 w 3652201"/>
              <a:gd name="connsiteY16" fmla="*/ 0 h 80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2201" h="804577">
                <a:moveTo>
                  <a:pt x="0" y="0"/>
                </a:moveTo>
                <a:lnTo>
                  <a:pt x="2130451" y="0"/>
                </a:lnTo>
                <a:lnTo>
                  <a:pt x="2565671" y="-86090"/>
                </a:lnTo>
                <a:lnTo>
                  <a:pt x="3043501" y="0"/>
                </a:lnTo>
                <a:lnTo>
                  <a:pt x="3652201" y="0"/>
                </a:lnTo>
                <a:lnTo>
                  <a:pt x="3652201" y="134096"/>
                </a:lnTo>
                <a:lnTo>
                  <a:pt x="3652201" y="134096"/>
                </a:lnTo>
                <a:lnTo>
                  <a:pt x="3652201" y="335240"/>
                </a:lnTo>
                <a:lnTo>
                  <a:pt x="3652201" y="804577"/>
                </a:lnTo>
                <a:lnTo>
                  <a:pt x="3043501" y="804577"/>
                </a:lnTo>
                <a:lnTo>
                  <a:pt x="2130451" y="804577"/>
                </a:lnTo>
                <a:lnTo>
                  <a:pt x="2130451" y="804577"/>
                </a:lnTo>
                <a:lnTo>
                  <a:pt x="0" y="804577"/>
                </a:lnTo>
                <a:lnTo>
                  <a:pt x="0" y="335240"/>
                </a:lnTo>
                <a:lnTo>
                  <a:pt x="0" y="134096"/>
                </a:lnTo>
                <a:lnTo>
                  <a:pt x="0" y="1340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Táim ag freastal ar scoil áitiúil in </a:t>
            </a:r>
            <a:r>
              <a:rPr lang="ga-IE" sz="2000" dirty="0" err="1">
                <a:latin typeface="Comic Sans MS" panose="030F0702030302020204" pitchFamily="66" charset="0"/>
              </a:rPr>
              <a:t>Brisbane</a:t>
            </a:r>
            <a:r>
              <a:rPr lang="ga-IE" sz="2000" dirty="0">
                <a:latin typeface="Comic Sans MS" panose="030F0702030302020204" pitchFamily="66" charset="0"/>
              </a:rPr>
              <a:t>. </a:t>
            </a:r>
            <a:endParaRPr lang="ga-IE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527050"/>
            <a:ext cx="4387850" cy="2967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6" name="Freeform 5"/>
          <p:cNvSpPr/>
          <p:nvPr/>
        </p:nvSpPr>
        <p:spPr>
          <a:xfrm>
            <a:off x="250825" y="3213100"/>
            <a:ext cx="4116388" cy="1560513"/>
          </a:xfrm>
          <a:custGeom>
            <a:avLst/>
            <a:gdLst>
              <a:gd name="connsiteX0" fmla="*/ 0 w 4115128"/>
              <a:gd name="connsiteY0" fmla="*/ 0 h 1560868"/>
              <a:gd name="connsiteX1" fmla="*/ 2400491 w 4115128"/>
              <a:gd name="connsiteY1" fmla="*/ 0 h 1560868"/>
              <a:gd name="connsiteX2" fmla="*/ 2890877 w 4115128"/>
              <a:gd name="connsiteY2" fmla="*/ -167013 h 1560868"/>
              <a:gd name="connsiteX3" fmla="*/ 3429273 w 4115128"/>
              <a:gd name="connsiteY3" fmla="*/ 0 h 1560868"/>
              <a:gd name="connsiteX4" fmla="*/ 4115128 w 4115128"/>
              <a:gd name="connsiteY4" fmla="*/ 0 h 1560868"/>
              <a:gd name="connsiteX5" fmla="*/ 4115128 w 4115128"/>
              <a:gd name="connsiteY5" fmla="*/ 260145 h 1560868"/>
              <a:gd name="connsiteX6" fmla="*/ 4115128 w 4115128"/>
              <a:gd name="connsiteY6" fmla="*/ 260145 h 1560868"/>
              <a:gd name="connsiteX7" fmla="*/ 4115128 w 4115128"/>
              <a:gd name="connsiteY7" fmla="*/ 650362 h 1560868"/>
              <a:gd name="connsiteX8" fmla="*/ 4115128 w 4115128"/>
              <a:gd name="connsiteY8" fmla="*/ 1560868 h 1560868"/>
              <a:gd name="connsiteX9" fmla="*/ 3429273 w 4115128"/>
              <a:gd name="connsiteY9" fmla="*/ 1560868 h 1560868"/>
              <a:gd name="connsiteX10" fmla="*/ 2400491 w 4115128"/>
              <a:gd name="connsiteY10" fmla="*/ 1560868 h 1560868"/>
              <a:gd name="connsiteX11" fmla="*/ 2400491 w 4115128"/>
              <a:gd name="connsiteY11" fmla="*/ 1560868 h 1560868"/>
              <a:gd name="connsiteX12" fmla="*/ 0 w 4115128"/>
              <a:gd name="connsiteY12" fmla="*/ 1560868 h 1560868"/>
              <a:gd name="connsiteX13" fmla="*/ 0 w 4115128"/>
              <a:gd name="connsiteY13" fmla="*/ 650362 h 1560868"/>
              <a:gd name="connsiteX14" fmla="*/ 0 w 4115128"/>
              <a:gd name="connsiteY14" fmla="*/ 260145 h 1560868"/>
              <a:gd name="connsiteX15" fmla="*/ 0 w 4115128"/>
              <a:gd name="connsiteY15" fmla="*/ 260145 h 1560868"/>
              <a:gd name="connsiteX16" fmla="*/ 0 w 4115128"/>
              <a:gd name="connsiteY16" fmla="*/ 0 h 156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5128" h="1560868">
                <a:moveTo>
                  <a:pt x="0" y="0"/>
                </a:moveTo>
                <a:lnTo>
                  <a:pt x="2400491" y="0"/>
                </a:lnTo>
                <a:lnTo>
                  <a:pt x="2890877" y="-167013"/>
                </a:lnTo>
                <a:lnTo>
                  <a:pt x="3429273" y="0"/>
                </a:lnTo>
                <a:lnTo>
                  <a:pt x="4115128" y="0"/>
                </a:lnTo>
                <a:lnTo>
                  <a:pt x="4115128" y="260145"/>
                </a:lnTo>
                <a:lnTo>
                  <a:pt x="4115128" y="260145"/>
                </a:lnTo>
                <a:lnTo>
                  <a:pt x="4115128" y="650362"/>
                </a:lnTo>
                <a:lnTo>
                  <a:pt x="4115128" y="1560868"/>
                </a:lnTo>
                <a:lnTo>
                  <a:pt x="3429273" y="1560868"/>
                </a:lnTo>
                <a:lnTo>
                  <a:pt x="2400491" y="1560868"/>
                </a:lnTo>
                <a:lnTo>
                  <a:pt x="2400491" y="1560868"/>
                </a:lnTo>
                <a:lnTo>
                  <a:pt x="0" y="1560868"/>
                </a:lnTo>
                <a:lnTo>
                  <a:pt x="0" y="650362"/>
                </a:lnTo>
                <a:lnTo>
                  <a:pt x="0" y="260145"/>
                </a:lnTo>
                <a:lnTo>
                  <a:pt x="0" y="260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Is as an Astráil do </a:t>
            </a:r>
            <a:r>
              <a:rPr lang="ga-IE" sz="1900" dirty="0" err="1">
                <a:latin typeface="Comic Sans MS" panose="030F0702030302020204" pitchFamily="66" charset="0"/>
              </a:rPr>
              <a:t>m’athair</a:t>
            </a:r>
            <a:r>
              <a:rPr lang="ga-IE" sz="1900" dirty="0">
                <a:latin typeface="Comic Sans MS" panose="030F0702030302020204" pitchFamily="66" charset="0"/>
              </a:rPr>
              <a:t>, </a:t>
            </a:r>
            <a:r>
              <a:rPr lang="ga-IE" sz="1900" dirty="0" err="1">
                <a:latin typeface="Comic Sans MS" panose="030F0702030302020204" pitchFamily="66" charset="0"/>
              </a:rPr>
              <a:t>Ian</a:t>
            </a:r>
            <a:r>
              <a:rPr lang="ga-IE" sz="1900" dirty="0">
                <a:latin typeface="Comic Sans MS" panose="030F0702030302020204" pitchFamily="66" charset="0"/>
              </a:rPr>
              <a:t>. </a:t>
            </a:r>
            <a:br>
              <a:rPr lang="ga-IE" sz="1900" dirty="0">
                <a:latin typeface="Comic Sans MS" panose="030F0702030302020204" pitchFamily="66" charset="0"/>
              </a:rPr>
            </a:br>
            <a:r>
              <a:rPr lang="ga-IE" sz="1900" dirty="0">
                <a:latin typeface="Comic Sans MS" panose="030F0702030302020204" pitchFamily="66" charset="0"/>
              </a:rPr>
              <a:t>Is as Éirinn do mo mháthair, Áine. Tá sí ina cónaí san Astráil le 20 bliain anuas. Is páiste aonair </a:t>
            </a:r>
            <a:r>
              <a:rPr lang="en-GB" sz="1900" dirty="0" err="1">
                <a:latin typeface="Comic Sans MS" panose="030F0702030302020204" pitchFamily="66" charset="0"/>
              </a:rPr>
              <a:t>mise</a:t>
            </a:r>
            <a:r>
              <a:rPr lang="ga-IE" sz="1900" dirty="0">
                <a:latin typeface="Comic Sans MS" panose="030F0702030302020204" pitchFamily="66" charset="0"/>
              </a:rPr>
              <a:t>. </a:t>
            </a:r>
            <a:endParaRPr lang="ga-IE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715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3800" y="476250"/>
            <a:ext cx="3816350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Táim ag obair ar stair mo mhuintire ar scoil. D’iarr </a:t>
            </a:r>
            <a:r>
              <a:rPr lang="en-GB" sz="2400" dirty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múinteoir orainn duine dár sinsir a roghnú </a:t>
            </a:r>
            <a:r>
              <a:rPr lang="en-GB" sz="2400" dirty="0" err="1">
                <a:latin typeface="Comic Sans MS" pitchFamily="66" charset="0"/>
              </a:rPr>
              <a:t>agus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tionscadal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dhéanamh air nó uirthi.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0" y="3213100"/>
            <a:ext cx="23812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3860800"/>
            <a:ext cx="415925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Roghnaigh </a:t>
            </a:r>
            <a:r>
              <a:rPr lang="en-GB" sz="2400" dirty="0" err="1">
                <a:latin typeface="Comic Sans MS" pitchFamily="66" charset="0"/>
              </a:rPr>
              <a:t>mise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mo </a:t>
            </a:r>
            <a:br>
              <a:rPr lang="ga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shin-seanmháthair, Eileen Uí Mhurchú. </a:t>
            </a:r>
            <a:r>
              <a:rPr lang="en-GB" sz="2400" dirty="0" err="1">
                <a:latin typeface="Comic Sans MS" pitchFamily="66" charset="0"/>
              </a:rPr>
              <a:t>Lemathy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ba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ea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sloinne roimh phósadh.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3860800"/>
            <a:ext cx="4159250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Ba í Eileen </a:t>
            </a:r>
            <a:r>
              <a:rPr lang="ga-IE" sz="2400" dirty="0" err="1">
                <a:latin typeface="Comic Sans MS" pitchFamily="66" charset="0"/>
              </a:rPr>
              <a:t>Lemathy</a:t>
            </a:r>
            <a:r>
              <a:rPr lang="ga-IE" sz="2400" dirty="0">
                <a:latin typeface="Comic Sans MS" pitchFamily="66" charset="0"/>
              </a:rPr>
              <a:t> seanmháthair mo mháthar. Roghnaigh mé í mar ba mhaith liom foghlaim faoi shinsir mo mháthar agus faoina dúchas Éireannach.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539750"/>
            <a:ext cx="33559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65675" y="730250"/>
            <a:ext cx="3656013" cy="157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I dtús báire labhair mé le mo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mháthair faoi Eileen.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D’inis sí scéalta spéisiúla dom fúithi.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125" y="3716338"/>
            <a:ext cx="3241675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Ansin labhair mé ar </a:t>
            </a:r>
            <a:r>
              <a:rPr lang="ga-IE" sz="2400" dirty="0" err="1">
                <a:latin typeface="Comic Sans MS" pitchFamily="66" charset="0"/>
              </a:rPr>
              <a:t>Skype</a:t>
            </a:r>
            <a:r>
              <a:rPr lang="ga-IE" sz="2400" dirty="0">
                <a:latin typeface="Comic Sans MS" pitchFamily="66" charset="0"/>
              </a:rPr>
              <a:t> le daoine in Éirinn a raibh aithne acu uirthi. Ghlac mé nótaí ar na comhráite a bhí agam leo.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359568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222250"/>
            <a:ext cx="240982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4950" y="2708275"/>
            <a:ext cx="3656013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Bhailigh mé seanghrianghraif de mo shin-seanmháthair.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4179888"/>
            <a:ext cx="4541837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Nuair a bhog mo mháthair chun na hAstráile scríobhadh mo shin-seanmháthair chuici. Tá na litreacha sin fós ag mo mháthair. Lig mo mháthair dom iad a léamh.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12908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77788"/>
            <a:ext cx="36131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9575" y="222250"/>
            <a:ext cx="22098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375" y="5084763"/>
            <a:ext cx="15128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Tom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04875" y="4964113"/>
            <a:ext cx="715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11413" y="4365625"/>
            <a:ext cx="0" cy="598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62125" y="3968750"/>
            <a:ext cx="15113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Áine Ní Ghallchóir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411413" y="3500438"/>
            <a:ext cx="0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975" y="350043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2275" y="3500438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92275" y="32131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32138" y="32131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1550" y="2708275"/>
            <a:ext cx="15128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Bríd Ní Mhurchú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43213" y="2708275"/>
            <a:ext cx="15128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Dónal Ó Gallchóir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7950" y="828675"/>
            <a:ext cx="151288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Eileen </a:t>
            </a:r>
            <a:r>
              <a:rPr lang="ga-IE" dirty="0" err="1"/>
              <a:t>Lemat</a:t>
            </a:r>
            <a:r>
              <a:rPr lang="en-GB" dirty="0"/>
              <a:t>h</a:t>
            </a:r>
            <a:r>
              <a:rPr lang="ga-IE" dirty="0"/>
              <a:t>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60588" y="817563"/>
            <a:ext cx="15128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Seán Ó Murchú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1692275" y="227647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92275" y="2276475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71550" y="2276475"/>
            <a:ext cx="720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92275" y="22764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484438" y="1341438"/>
            <a:ext cx="0" cy="93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443663" y="4365625"/>
            <a:ext cx="0" cy="598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795963" y="3933825"/>
            <a:ext cx="1512887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err="1"/>
              <a:t>Ian</a:t>
            </a:r>
            <a:r>
              <a:rPr lang="ga-IE" dirty="0"/>
              <a:t> </a:t>
            </a:r>
            <a:r>
              <a:rPr lang="ga-IE" dirty="0" err="1"/>
              <a:t>Smith</a:t>
            </a:r>
            <a:endParaRPr lang="ga-IE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443663" y="3500438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72225" y="350043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24525" y="3500438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724525" y="32131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164388" y="321310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003800" y="2708275"/>
            <a:ext cx="15128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err="1"/>
              <a:t>Trish</a:t>
            </a:r>
            <a:r>
              <a:rPr lang="ga-IE" dirty="0"/>
              <a:t> </a:t>
            </a:r>
            <a:r>
              <a:rPr lang="ga-IE" dirty="0" err="1"/>
              <a:t>Bateman</a:t>
            </a:r>
            <a:endParaRPr lang="ga-IE" dirty="0"/>
          </a:p>
        </p:txBody>
      </p:sp>
      <p:sp>
        <p:nvSpPr>
          <p:cNvPr id="91" name="Rectangle 90"/>
          <p:cNvSpPr/>
          <p:nvPr/>
        </p:nvSpPr>
        <p:spPr>
          <a:xfrm>
            <a:off x="6875463" y="2708275"/>
            <a:ext cx="15128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err="1"/>
              <a:t>Mark</a:t>
            </a:r>
            <a:r>
              <a:rPr lang="ga-IE" dirty="0"/>
              <a:t> </a:t>
            </a:r>
            <a:r>
              <a:rPr lang="ga-IE" dirty="0" err="1"/>
              <a:t>Smith</a:t>
            </a:r>
            <a:endParaRPr lang="ga-IE" dirty="0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971550" y="1341438"/>
            <a:ext cx="0" cy="93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3968750"/>
            <a:ext cx="13319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6063" y="3902075"/>
            <a:ext cx="107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0" y="773113"/>
            <a:ext cx="20383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1528763"/>
            <a:ext cx="1511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96850" y="5861050"/>
            <a:ext cx="8748713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Ansin chuir mé isteach mo mhamó agus mo dhaideo in Éirinn, </a:t>
            </a:r>
            <a:r>
              <a:rPr lang="en-GB" sz="2400" dirty="0">
                <a:latin typeface="Comic Sans MS" pitchFamily="66" charset="0"/>
              </a:rPr>
              <a:t>is </a:t>
            </a:r>
            <a:r>
              <a:rPr lang="en-GB" sz="2400" dirty="0" err="1">
                <a:latin typeface="Comic Sans MS" pitchFamily="66" charset="0"/>
              </a:rPr>
              <a:t>iad</a:t>
            </a:r>
            <a:r>
              <a:rPr lang="en-GB" sz="2400" dirty="0">
                <a:latin typeface="Comic Sans MS" pitchFamily="66" charset="0"/>
              </a:rPr>
              <a:t> sin </a:t>
            </a:r>
            <a:r>
              <a:rPr lang="ga-IE" sz="2400" dirty="0">
                <a:latin typeface="Comic Sans MS" pitchFamily="66" charset="0"/>
              </a:rPr>
              <a:t>tuismitheoirí mo </a:t>
            </a:r>
            <a:r>
              <a:rPr lang="en-GB" sz="2400" dirty="0" err="1">
                <a:latin typeface="Comic Sans MS" pitchFamily="66" charset="0"/>
              </a:rPr>
              <a:t>mháthar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36538" y="5821363"/>
            <a:ext cx="8709025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Ina dhiaidh sin chuir mé mo sheantuismitheoirí </a:t>
            </a:r>
            <a:r>
              <a:rPr lang="en-GB" sz="2400" dirty="0">
                <a:latin typeface="Comic Sans MS" pitchFamily="66" charset="0"/>
              </a:rPr>
              <a:t>as an </a:t>
            </a:r>
            <a:r>
              <a:rPr lang="en-GB" sz="2400" dirty="0" err="1">
                <a:latin typeface="Comic Sans MS" pitchFamily="66" charset="0"/>
              </a:rPr>
              <a:t>Astráil</a:t>
            </a:r>
            <a:r>
              <a:rPr lang="ga-IE" sz="2400" dirty="0">
                <a:latin typeface="Comic Sans MS" pitchFamily="66" charset="0"/>
              </a:rPr>
              <a:t> uirthi.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38163" y="5688013"/>
            <a:ext cx="8383587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Ansin chuir mé mo shin-</a:t>
            </a:r>
            <a:r>
              <a:rPr lang="ga-IE" sz="2400" dirty="0" err="1">
                <a:latin typeface="Comic Sans MS" pitchFamily="66" charset="0"/>
              </a:rPr>
              <a:t>seantuismitheoirí</a:t>
            </a:r>
            <a:r>
              <a:rPr lang="ga-IE" sz="2400" dirty="0">
                <a:latin typeface="Comic Sans MS" pitchFamily="66" charset="0"/>
              </a:rPr>
              <a:t> uirthi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–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mo shin-seanmháthair, Eileen </a:t>
            </a:r>
            <a:r>
              <a:rPr lang="ga-IE" sz="2400" dirty="0" err="1">
                <a:latin typeface="Comic Sans MS" pitchFamily="66" charset="0"/>
              </a:rPr>
              <a:t>Lemathy</a:t>
            </a:r>
            <a:r>
              <a:rPr lang="en-GB" sz="2400" dirty="0">
                <a:latin typeface="Comic Sans MS" pitchFamily="66" charset="0"/>
              </a:rPr>
              <a:t>,</a:t>
            </a:r>
            <a:r>
              <a:rPr lang="ga-IE" sz="2400" dirty="0">
                <a:latin typeface="Comic Sans MS" pitchFamily="66" charset="0"/>
              </a:rPr>
              <a:t> agus a fear céile</a:t>
            </a:r>
            <a:r>
              <a:rPr lang="en-GB" sz="2400" dirty="0">
                <a:latin typeface="Comic Sans MS" pitchFamily="66" charset="0"/>
              </a:rPr>
              <a:t>,</a:t>
            </a:r>
            <a:r>
              <a:rPr lang="ga-IE" sz="2400" dirty="0">
                <a:latin typeface="Comic Sans MS" pitchFamily="66" charset="0"/>
              </a:rPr>
              <a:t> Seán Ó Murchú. 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275" y="5675313"/>
            <a:ext cx="9144000" cy="1212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Ina dhiaidh sin thosaigh mé ag obair ar mo chraobh ghinealaigh. I dtús báire chuir mé mo mháthair agus m’athair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isteach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uirthi. 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392613" y="4964113"/>
            <a:ext cx="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9850" y="0"/>
            <a:ext cx="16287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2" grpId="0" animBg="1"/>
      <p:bldP spid="23" grpId="0" animBg="1"/>
      <p:bldP spid="45" grpId="0" animBg="1"/>
      <p:bldP spid="46" grpId="0" animBg="1"/>
      <p:bldP spid="84" grpId="0" animBg="1"/>
      <p:bldP spid="90" grpId="0" animBg="1"/>
      <p:bldP spid="91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7" grpId="0" animBg="1"/>
      <p:bldP spid="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874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1638" y="1196975"/>
            <a:ext cx="4032250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Shocraigh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mé ansin ar chuardach a dhéanamh ar Dhaonáireamh na hÉireann. Tá eolas ar </a:t>
            </a:r>
            <a:r>
              <a:rPr lang="en-GB" sz="2400" dirty="0" err="1">
                <a:latin typeface="Comic Sans MS" pitchFamily="66" charset="0"/>
              </a:rPr>
              <a:t>fáil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faoin </a:t>
            </a:r>
            <a:r>
              <a:rPr lang="en-GB" sz="2400" dirty="0">
                <a:latin typeface="Comic Sans MS" pitchFamily="66" charset="0"/>
              </a:rPr>
              <a:t>d</a:t>
            </a:r>
            <a:r>
              <a:rPr lang="ga-IE" sz="2400" dirty="0" err="1">
                <a:latin typeface="Comic Sans MS" pitchFamily="66" charset="0"/>
              </a:rPr>
              <a:t>aonáireamh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ar an suíomh idirlín </a:t>
            </a:r>
            <a:r>
              <a:rPr lang="ga-IE" sz="2400" dirty="0">
                <a:latin typeface="Comic Sans MS" pitchFamily="66" charset="0"/>
                <a:hlinkClick r:id="rId3"/>
              </a:rPr>
              <a:t>www.census.ie</a:t>
            </a:r>
            <a:r>
              <a:rPr lang="ga-IE" sz="2400" dirty="0"/>
              <a:t>. 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321810" flipH="1">
            <a:off x="5175102" y="5466381"/>
            <a:ext cx="377096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Cad is daonáireamh ann?</a:t>
            </a:r>
            <a:endParaRPr lang="ga-IE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1313"/>
            <a:ext cx="334645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3575" y="2997200"/>
            <a:ext cx="5545138" cy="341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Is é is daonáireamh ann ná comhaireamh oifigiúil a dhéantar </a:t>
            </a:r>
            <a:r>
              <a:rPr lang="en-GB" sz="2400" dirty="0" err="1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líon na ndaoine i dtír. Rinneadh an chéad daonáireamh in Éirinn sa bhliain 1821. Is féidir </a:t>
            </a:r>
            <a:r>
              <a:rPr lang="en-GB" sz="2400" dirty="0">
                <a:latin typeface="Comic Sans MS" pitchFamily="66" charset="0"/>
              </a:rPr>
              <a:t>D</a:t>
            </a:r>
            <a:r>
              <a:rPr lang="ga-IE" sz="2400" dirty="0" err="1">
                <a:latin typeface="Comic Sans MS" pitchFamily="66" charset="0"/>
              </a:rPr>
              <a:t>aonáireamh</a:t>
            </a:r>
            <a:r>
              <a:rPr lang="ga-IE" sz="2400" dirty="0">
                <a:latin typeface="Comic Sans MS" pitchFamily="66" charset="0"/>
              </a:rPr>
              <a:t> 1901 agus </a:t>
            </a:r>
            <a:r>
              <a:rPr lang="en-GB" sz="2400" dirty="0" err="1">
                <a:latin typeface="Comic Sans MS" pitchFamily="66" charset="0"/>
              </a:rPr>
              <a:t>Daonáireamh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1911 a fheiceáil ar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suíomh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seo</a:t>
            </a:r>
            <a:r>
              <a:rPr lang="ga-IE" sz="2400" dirty="0"/>
              <a:t>: </a:t>
            </a:r>
            <a:r>
              <a:rPr lang="ga-IE" sz="2400" dirty="0">
                <a:latin typeface="Comic Sans MS" panose="030F0702030302020204" pitchFamily="66" charset="0"/>
                <a:hlinkClick r:id="rId3"/>
              </a:rPr>
              <a:t>http://www.census.nationalarchives.ie/search/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  <a:r>
              <a:rPr lang="ga-IE" sz="2400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993</Words>
  <Application>Microsoft Office PowerPoint</Application>
  <PresentationFormat>On-screen Show (4:3)</PresentationFormat>
  <Paragraphs>173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Viner Hand ITC</vt:lpstr>
      <vt:lpstr>Comic Sans MS</vt:lpstr>
      <vt:lpstr>Times New Roman</vt:lpstr>
      <vt:lpstr>Andalus</vt:lpstr>
      <vt:lpstr>Berlin Sans FB Demi</vt:lpstr>
      <vt:lpstr>Wingdings</vt:lpstr>
      <vt:lpstr>Office Theme</vt:lpstr>
      <vt:lpstr>Stair mo Mhuintire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190</cp:revision>
  <cp:lastPrinted>2015-04-29T14:13:36Z</cp:lastPrinted>
  <dcterms:created xsi:type="dcterms:W3CDTF">2015-03-06T21:49:41Z</dcterms:created>
  <dcterms:modified xsi:type="dcterms:W3CDTF">2015-08-25T11:19:26Z</dcterms:modified>
</cp:coreProperties>
</file>