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9" r:id="rId2"/>
    <p:sldId id="300" r:id="rId3"/>
    <p:sldId id="257" r:id="rId4"/>
    <p:sldId id="324" r:id="rId5"/>
    <p:sldId id="314" r:id="rId6"/>
    <p:sldId id="328" r:id="rId7"/>
    <p:sldId id="312" r:id="rId8"/>
    <p:sldId id="326" r:id="rId9"/>
    <p:sldId id="311" r:id="rId10"/>
    <p:sldId id="327" r:id="rId11"/>
    <p:sldId id="297" r:id="rId12"/>
    <p:sldId id="284" r:id="rId13"/>
    <p:sldId id="335" r:id="rId14"/>
    <p:sldId id="334" r:id="rId15"/>
    <p:sldId id="298" r:id="rId16"/>
    <p:sldId id="336" r:id="rId17"/>
    <p:sldId id="301" r:id="rId18"/>
    <p:sldId id="310" r:id="rId19"/>
    <p:sldId id="303" r:id="rId20"/>
    <p:sldId id="331" r:id="rId21"/>
    <p:sldId id="271" r:id="rId22"/>
    <p:sldId id="332" r:id="rId23"/>
    <p:sldId id="333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FF0000"/>
    <a:srgbClr val="2EDE64"/>
    <a:srgbClr val="FFCC99"/>
    <a:srgbClr val="FFCCFF"/>
    <a:srgbClr val="FF99CC"/>
    <a:srgbClr val="FFCCCC"/>
    <a:srgbClr val="FFFF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 autoAdjust="0"/>
    <p:restoredTop sz="94400" autoAdjust="0"/>
  </p:normalViewPr>
  <p:slideViewPr>
    <p:cSldViewPr>
      <p:cViewPr varScale="1">
        <p:scale>
          <a:sx n="83" d="100"/>
          <a:sy n="83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5C91BC-F1DF-45B6-9C11-3FC1D50466FD}" type="datetimeFigureOut">
              <a:rPr lang="en-GB"/>
              <a:pPr>
                <a:defRPr/>
              </a:pPr>
              <a:t>28/10/2016</a:t>
            </a:fld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1" y="9428164"/>
            <a:ext cx="29461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A8F57E-0D8F-461A-8B18-CDC37592A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50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A42813-7CEB-4384-BA5D-AC4D30F37368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294484-F61D-4822-9764-9C29A32B9C2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14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CE2E9-4DDC-459D-BB65-DA2D1BFD26C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79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44105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49911" y="9428164"/>
            <a:ext cx="2946144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931A2A-AD9F-4C81-B7D1-5FAA6176A0B1}" type="slidenum">
              <a:rPr lang="en-I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2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4F3B3-11AF-4B3A-A5AF-4DCF2D3F9CEA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118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4F3B3-11AF-4B3A-A5AF-4DCF2D3F9CEA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118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49911" y="9428164"/>
            <a:ext cx="2946144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931A2A-AD9F-4C81-B7D1-5FAA6176A0B1}" type="slidenum">
              <a:rPr lang="en-I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27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4F3B3-11AF-4B3A-A5AF-4DCF2D3F9CEA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005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4F3B3-11AF-4B3A-A5AF-4DCF2D3F9CEA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005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4F3B3-11AF-4B3A-A5AF-4DCF2D3F9CEA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207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E0D7C-F592-45C7-8430-6F45F9B4235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9190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11F7C-C56B-4D4D-896D-5F014074070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21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49911" y="9428164"/>
            <a:ext cx="2946144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931A2A-AD9F-4C81-B7D1-5FAA6176A0B1}" type="slidenum">
              <a:rPr lang="en-I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357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583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5249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923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94484-F61D-4822-9764-9C29A32B9C24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658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286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5261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6256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102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3223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84D4-460A-4E04-A8B0-7716F3078039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655A-9105-4A62-BF1A-F0F2E1900B1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38BD-1868-45A5-BD97-19DAC805790D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157C-9F56-4C1F-8A83-67B13C22FB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E135-A010-42BB-95B5-896FCC0950F1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9D30-3A9F-4A0D-A134-19559912D40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A166-ACDB-4716-880B-76332E8DE8CD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C3A8-FF68-40CD-983D-5801087BC8B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50B5-08A6-48E8-81FD-47E078C09431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68A5-B826-42D8-8879-A2B9F51958B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C774-615F-450A-B586-CDB97AC24EDB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7F5-8993-4C12-9C85-F765EA3133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B5B6-7AF0-4345-811A-03686D578FE3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DC20-31DD-40D0-8B40-732188640BB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9F71-FDA8-4F12-AF84-9AE5B865E2B9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4C5B-FFEB-4A2B-A70C-9DC90704379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84DC-3FBF-4A21-8BD5-EB1941B8CE8B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E36E-5C54-4401-B850-0A6D33106BB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69B3-3024-456E-9A17-B0C7CE86D1DF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E959-1772-447A-BBFD-1084457FC06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466F-92CF-470F-8E72-5C501996570C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A546-AB53-4FBF-AAAD-6E204B134A0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CBE9F6-E736-48A1-99B4-E5FAD7345F62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37F70-E093-4B10-AA9F-734DC985819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nahairde" TargetMode="External"/><Relationship Id="rId2" Type="http://schemas.openxmlformats.org/officeDocument/2006/relationships/hyperlink" Target="http://mal.ilearn.ie/MaL_Activities/ss44/ss44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imaryscience.ie/media/pdfs/col/dpsm_class_activity_the_plough_irish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120"/>
            <a:ext cx="9144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683567" y="260647"/>
            <a:ext cx="78488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6000" dirty="0">
                <a:latin typeface="Impact" panose="020B0806030902050204" pitchFamily="34" charset="0"/>
              </a:rPr>
              <a:t>Airde an Chompáis</a:t>
            </a:r>
            <a:endParaRPr lang="en-IE" sz="6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/>
          <p:cNvSpPr/>
          <p:nvPr/>
        </p:nvSpPr>
        <p:spPr>
          <a:xfrm>
            <a:off x="0" y="6093296"/>
            <a:ext cx="9144000" cy="786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5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9755" y="5587126"/>
            <a:ext cx="8964489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600" dirty="0" smtClean="0">
                <a:latin typeface="Tw Cen MT" panose="020B0602020104020603" pitchFamily="34" charset="0"/>
              </a:rPr>
              <a:t>Oíche éigin </a:t>
            </a:r>
            <a:r>
              <a:rPr lang="en-GB" sz="2600" dirty="0" err="1" smtClean="0">
                <a:latin typeface="Tw Cen MT" panose="020B0602020104020603" pitchFamily="34" charset="0"/>
              </a:rPr>
              <a:t>agus</a:t>
            </a:r>
            <a:r>
              <a:rPr lang="ga-IE" sz="2600" dirty="0" smtClean="0">
                <a:latin typeface="Tw Cen MT" panose="020B0602020104020603" pitchFamily="34" charset="0"/>
              </a:rPr>
              <a:t> an spéir glan, téigh amach le duine fásta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agus féach an féidir libh an Camchéachta agus an réalta thuaidh a aimsiú sa spéir.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humb9.shutterstock.com/display_pic_with_logo/608860/608860,1319388977,12/stock-vector-scientist-on-a-white-background-vector-illustration-8721628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 rot="287807">
            <a:off x="-253394" y="3851225"/>
            <a:ext cx="2318620" cy="30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249439" y="576000"/>
            <a:ext cx="24479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tuaisceart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863806" y="2251056"/>
            <a:ext cx="2016125" cy="492443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an t-iarthar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193066" y="2251057"/>
            <a:ext cx="22320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t-oirthear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3393901" y="3780000"/>
            <a:ext cx="2159000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deisceart 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55228" y="2808000"/>
            <a:ext cx="1008063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thiar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825701" y="4320000"/>
            <a:ext cx="1295400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ó dheas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769328" y="2808000"/>
            <a:ext cx="1079500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thoir</a:t>
            </a:r>
            <a:r>
              <a:rPr lang="ga-IE" sz="2000" dirty="0" smtClean="0">
                <a:latin typeface="Comic Sans MS" pitchFamily="66" charset="0"/>
              </a:rPr>
              <a:t>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681238" y="108000"/>
            <a:ext cx="158432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ó thuaidh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9401" y="1152000"/>
            <a:ext cx="262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2452903" y="5001462"/>
            <a:ext cx="3888886" cy="1839840"/>
          </a:xfrm>
          <a:prstGeom prst="wedgeEllipseCallout">
            <a:avLst>
              <a:gd name="adj1" fmla="val -79645"/>
              <a:gd name="adj2" fmla="val -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cuimhin leat na ceithre hairde?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Seo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arís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iad</a:t>
            </a:r>
            <a:r>
              <a:rPr lang="en-GB" sz="2800" dirty="0" smtClean="0">
                <a:latin typeface="Tw Cen MT" panose="020B0602020104020603" pitchFamily="34" charset="0"/>
              </a:rPr>
              <a:t>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2058" r="2226" b="5699"/>
          <a:stretch>
            <a:fillRect/>
          </a:stretch>
        </p:blipFill>
        <p:spPr bwMode="auto">
          <a:xfrm>
            <a:off x="107950" y="908050"/>
            <a:ext cx="43195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692275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87900" y="1707345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geata i d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tuaisceart</a:t>
            </a: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na páirce. 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9976" y="214640"/>
            <a:ext cx="4356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200" dirty="0">
                <a:latin typeface="Berlin Sans FB" panose="020E0602020502020306" pitchFamily="34" charset="0"/>
                <a:ea typeface="Times New Roman" pitchFamily="18" charset="0"/>
                <a:cs typeface="Arial" charset="0"/>
              </a:rPr>
              <a:t>Seo léarscáil de pháirc.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4787900" y="4005064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fheirm in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oirthear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na páirce.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4787900" y="2885341"/>
            <a:ext cx="40325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caisleán i n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deisceart</a:t>
            </a: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na páirce. 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4787900" y="5085184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choill in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iarthar </a:t>
            </a: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na páirce.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95738" y="2781300"/>
            <a:ext cx="288925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0825" y="2924175"/>
            <a:ext cx="649288" cy="792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87450" y="6165850"/>
            <a:ext cx="1152525" cy="358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5"/>
          <p:cNvCxnSpPr/>
          <p:nvPr/>
        </p:nvCxnSpPr>
        <p:spPr>
          <a:xfrm>
            <a:off x="956395" y="620687"/>
            <a:ext cx="1079500" cy="7207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6" grpId="0"/>
      <p:bldP spid="9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2058" r="2226" b="5699"/>
          <a:stretch>
            <a:fillRect/>
          </a:stretch>
        </p:blipFill>
        <p:spPr bwMode="auto">
          <a:xfrm>
            <a:off x="107950" y="908050"/>
            <a:ext cx="43195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692275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E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0" y="116632"/>
            <a:ext cx="41765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Féach anseo thíos bealach eile chun an t-eolas céanna a chur in iúl: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56395" y="620687"/>
            <a:ext cx="1079500" cy="7207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95738" y="2781300"/>
            <a:ext cx="288925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0825" y="2924175"/>
            <a:ext cx="649288" cy="792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87450" y="6165850"/>
            <a:ext cx="1152525" cy="358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87900" y="1707345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geata sa</a:t>
            </a:r>
            <a:r>
              <a:rPr lang="ga-IE" sz="2800" b="1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taobh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/>
            </a:r>
            <a:b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ó</a:t>
            </a:r>
            <a:r>
              <a:rPr lang="en-GB" sz="28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thuaidh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den pháirc. 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 flipH="1">
            <a:off x="4787900" y="2885341"/>
            <a:ext cx="40325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caisleán sa taobh </a:t>
            </a:r>
            <a:r>
              <a:rPr lang="en-GB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/>
            </a:r>
            <a:br>
              <a:rPr lang="en-GB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ó dheas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den pháirc.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 flipH="1">
            <a:off x="4787900" y="4005064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fheirm sa taobh </a:t>
            </a:r>
            <a:r>
              <a:rPr lang="en-GB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/>
            </a:r>
            <a:br>
              <a:rPr lang="en-GB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thoir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den pháirc.</a:t>
            </a:r>
            <a:r>
              <a:rPr lang="en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 flipH="1">
            <a:off x="4787900" y="5085184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choill sa taobh </a:t>
            </a:r>
            <a:r>
              <a:rPr lang="en-GB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/>
            </a:r>
            <a:br>
              <a:rPr lang="en-GB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thiar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den pháirc.</a:t>
            </a:r>
          </a:p>
        </p:txBody>
      </p:sp>
    </p:spTree>
    <p:extLst>
      <p:ext uri="{BB962C8B-B14F-4D97-AF65-F5344CB8AC3E}">
        <p14:creationId xmlns:p14="http://schemas.microsoft.com/office/powerpoint/2010/main" val="4872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humb9.shutterstock.com/display_pic_with_logo/608860/608860,1319388977,12/stock-vector-scientist-on-a-white-background-vector-illustration-8721628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 rot="287807">
            <a:off x="-253394" y="3851225"/>
            <a:ext cx="2318620" cy="30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308353" y="225961"/>
            <a:ext cx="24479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tuaisceart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22720" y="1901017"/>
            <a:ext cx="20161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t-iarthar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251980" y="1901018"/>
            <a:ext cx="22320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t-oirthear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3452815" y="3429961"/>
            <a:ext cx="2159000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deisceart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1069" y="801961"/>
            <a:ext cx="262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020786" y="4766498"/>
            <a:ext cx="4753399" cy="1292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an t-oirthuaisceart leath bealaigh idir 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tuaisceart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agus 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t-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oirthear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918950" y="1062737"/>
            <a:ext cx="2952229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t-oirthuaisceart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31590" y="485161"/>
            <a:ext cx="1926948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thoir thuaidh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020786" y="4766498"/>
            <a:ext cx="4897342" cy="1292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an t-oirdheisceart leath bealaigh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idir an deisceart agus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t-oirthear. 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852105" y="2695453"/>
            <a:ext cx="2952229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t-oirdheisceart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364745" y="3313478"/>
            <a:ext cx="1926948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thoir theas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020787" y="4775892"/>
            <a:ext cx="4897342" cy="1292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an t-iarthuaisceart leath bealaigh idir 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tuaisceart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agus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t-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iarthar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258840" y="1062737"/>
            <a:ext cx="2952229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t-iarthuaisceart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771480" y="485161"/>
            <a:ext cx="1926948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thiar thuaidh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3035650" y="4775892"/>
            <a:ext cx="4867616" cy="1292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an t-iardheisceart leath bealaigh idir an deisceart agus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t-iarthar. 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3154" y="2684333"/>
            <a:ext cx="2952229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t-iardheisceart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875209" y="3313478"/>
            <a:ext cx="1926948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thiar theas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2376238" y="4360540"/>
            <a:ext cx="6218983" cy="2104577"/>
          </a:xfrm>
          <a:prstGeom prst="wedgeEllipseCallout">
            <a:avLst>
              <a:gd name="adj1" fmla="val -70886"/>
              <a:gd name="adj2" fmla="val 17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Tá ceithre hairde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eile ann: </a:t>
            </a:r>
          </a:p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an t-oirthuaisceart, </a:t>
            </a:r>
          </a:p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an t-oirdheisceart,</a:t>
            </a:r>
          </a:p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 an t-iardheisceart agus an </a:t>
            </a:r>
          </a:p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t-iarthuaisceart.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20" grpId="0" animBg="1"/>
      <p:bldP spid="20" grpId="1" animBg="1"/>
      <p:bldP spid="22" grpId="0" animBg="1"/>
      <p:bldP spid="23" grpId="0" build="allAtOnce" animBg="1"/>
      <p:bldP spid="24" grpId="0" animBg="1"/>
      <p:bldP spid="24" grpId="1" animBg="1"/>
      <p:bldP spid="25" grpId="0" animBg="1"/>
      <p:bldP spid="27" grpId="0" build="allAtOnce" animBg="1"/>
      <p:bldP spid="28" grpId="0" animBg="1"/>
      <p:bldP spid="28" grpId="1" animBg="1"/>
      <p:bldP spid="29" grpId="0" animBg="1"/>
      <p:bldP spid="30" grpId="0" build="allAtOnce" animBg="1"/>
      <p:bldP spid="31" grpId="0" animBg="1"/>
      <p:bldP spid="31" grpId="1" animBg="1"/>
      <p:bldP spid="32" grpId="0" animBg="1"/>
      <p:bldP spid="33" grpId="0" build="allAtOnce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2058" r="2226" b="5699"/>
          <a:stretch>
            <a:fillRect/>
          </a:stretch>
        </p:blipFill>
        <p:spPr bwMode="auto">
          <a:xfrm>
            <a:off x="107950" y="908050"/>
            <a:ext cx="43195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692275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ga-IE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40154" y="764704"/>
            <a:ext cx="719184" cy="8375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3147" y="5965475"/>
            <a:ext cx="324644" cy="6076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7950" y="554208"/>
            <a:ext cx="649288" cy="792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95738" y="6366739"/>
            <a:ext cx="755660" cy="3172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2912" y="116631"/>
            <a:ext cx="4741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200" dirty="0" smtClean="0">
                <a:latin typeface="Berlin Sans FB" panose="020E0602020502020306" pitchFamily="34" charset="0"/>
                <a:ea typeface="Times New Roman" pitchFamily="18" charset="0"/>
                <a:cs typeface="Arial" charset="0"/>
              </a:rPr>
              <a:t>Féach an léarscáil seo arís: </a:t>
            </a:r>
            <a:endParaRPr lang="ga-IE" sz="3200" dirty="0">
              <a:latin typeface="Berlin Sans FB" panose="020E0602020502020306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87900" y="1707345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loch in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oirthuaisceart</a:t>
            </a:r>
            <a:r>
              <a:rPr lang="ga-IE" sz="2800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na páirce. 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 flipH="1">
            <a:off x="4787900" y="2885341"/>
            <a:ext cx="40325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láthair </a:t>
            </a:r>
            <a:r>
              <a:rPr lang="ga-IE" sz="2800" dirty="0" err="1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phicnicí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oirdheisceart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na páirce.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 flipH="1">
            <a:off x="4787900" y="4005064"/>
            <a:ext cx="40325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na tithe gloine </a:t>
            </a:r>
            <a:b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iardheisceart</a:t>
            </a:r>
            <a:r>
              <a:rPr lang="ga-IE" sz="2800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na páirce.</a:t>
            </a:r>
            <a:endParaRPr lang="en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 flipH="1">
            <a:off x="4787900" y="5085184"/>
            <a:ext cx="4248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pháirc spraoi </a:t>
            </a:r>
            <a:b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iarthuaisceart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na </a:t>
            </a: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páirce.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2058" r="2226" b="5699"/>
          <a:stretch>
            <a:fillRect/>
          </a:stretch>
        </p:blipFill>
        <p:spPr bwMode="auto">
          <a:xfrm>
            <a:off x="107950" y="908050"/>
            <a:ext cx="43195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692275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ga-IE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40153" y="783570"/>
            <a:ext cx="719185" cy="8186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3147" y="5965475"/>
            <a:ext cx="324644" cy="6076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7950" y="554208"/>
            <a:ext cx="649288" cy="792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95738" y="6366739"/>
            <a:ext cx="755660" cy="3172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93454" y="296978"/>
            <a:ext cx="41990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Seo b</a:t>
            </a:r>
            <a:r>
              <a:rPr lang="en-GB" sz="2800" dirty="0" err="1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ealach</a:t>
            </a:r>
            <a:r>
              <a:rPr lang="en-GB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eile</a:t>
            </a: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chun an </a:t>
            </a:r>
          </a:p>
          <a:p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t-eolas céanna a chur in iúl:</a:t>
            </a:r>
            <a:endParaRPr lang="ga-IE" sz="28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93454" y="1707345"/>
            <a:ext cx="3888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loch sa taobh</a:t>
            </a:r>
            <a:r>
              <a:rPr lang="ga-IE" sz="2800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800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thoir</a:t>
            </a:r>
            <a:r>
              <a:rPr lang="ga-IE" sz="2800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thuaidh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den pháirc. 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 flipH="1">
            <a:off x="4693454" y="2924175"/>
            <a:ext cx="44646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láthair </a:t>
            </a:r>
            <a:r>
              <a:rPr lang="ga-IE" sz="2800" dirty="0" err="1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phicnicí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sa taobh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thoir theas 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den pháirc.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 flipH="1">
            <a:off x="4693454" y="4020019"/>
            <a:ext cx="40325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na tithe gloine sa taobh </a:t>
            </a:r>
            <a:b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thiar theas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den pháirc. 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 flipH="1">
            <a:off x="4693454" y="5085184"/>
            <a:ext cx="4356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pháirc spraoi sa taobh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thiar thuaidh</a:t>
            </a:r>
            <a:r>
              <a:rPr lang="ga-IE" sz="28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den pháirc.</a:t>
            </a:r>
          </a:p>
        </p:txBody>
      </p:sp>
    </p:spTree>
    <p:extLst>
      <p:ext uri="{BB962C8B-B14F-4D97-AF65-F5344CB8AC3E}">
        <p14:creationId xmlns:p14="http://schemas.microsoft.com/office/powerpoint/2010/main" val="13492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692275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ga-I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22538" y="2647732"/>
            <a:ext cx="3250947" cy="1292662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caifé </a:t>
            </a:r>
            <a:b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iarthuaisceart</a:t>
            </a:r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 tsráidbhaile. </a:t>
            </a:r>
            <a:endParaRPr lang="ga-IE" sz="26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183" y="183262"/>
            <a:ext cx="5112568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Seo léarscáil de shráidbhaile. 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9183" y="183262"/>
            <a:ext cx="3456383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Cá bhfuil an caifé?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183" y="183262"/>
            <a:ext cx="4621606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Cá bhfuil an pháirc spraoi?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183" y="183260"/>
            <a:ext cx="2819873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Cá bhfuil an zú?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522537" y="2924175"/>
            <a:ext cx="3240088" cy="892552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zú in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iarthar</a:t>
            </a:r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 tsráidbhaile. </a:t>
            </a:r>
            <a:endParaRPr lang="ga-IE" sz="26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33397" y="2647731"/>
            <a:ext cx="3041898" cy="1323439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árasáin </a:t>
            </a:r>
            <a:b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iardheisceart</a:t>
            </a:r>
            <a: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 tsráidbhaile</a:t>
            </a: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.</a:t>
            </a:r>
            <a:endParaRPr lang="ga-IE" sz="26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9183" y="183262"/>
            <a:ext cx="3132348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Cá bhfuil an scoil?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522538" y="2863175"/>
            <a:ext cx="3240088" cy="892552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scoil i n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deisceart</a:t>
            </a: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 tsráidbhaile. </a:t>
            </a:r>
            <a:endParaRPr lang="ga-IE" sz="2600" b="1" dirty="0">
              <a:solidFill>
                <a:srgbClr val="FF0000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9183" y="183262"/>
            <a:ext cx="7416825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Céard atá in oirdheisceart an tsráidbhaile?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522538" y="2647732"/>
            <a:ext cx="3240088" cy="1323439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teach trí stór </a:t>
            </a:r>
            <a:b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oirdheisceart</a:t>
            </a:r>
            <a: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6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6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 tsráidbhaile. </a:t>
            </a:r>
            <a:endParaRPr lang="ga-IE" sz="2600" b="1" dirty="0">
              <a:solidFill>
                <a:srgbClr val="FF0000"/>
              </a:solidFill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522537" y="2616953"/>
            <a:ext cx="3250947" cy="138499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Tá an pháirc spraoi </a:t>
            </a:r>
            <a:b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in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oirthuaisceart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  <a:b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  <a:ea typeface="Times New Roman" pitchFamily="18" charset="0"/>
                <a:cs typeface="Arial" charset="0"/>
              </a:rPr>
            </a:br>
            <a:r>
              <a:rPr lang="ga-IE" sz="28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 tsráidbhaile</a:t>
            </a:r>
            <a:r>
              <a:rPr lang="ga-IE" sz="24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. </a:t>
            </a:r>
            <a:endParaRPr lang="ga-IE" sz="24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9183" y="183261"/>
            <a:ext cx="7416825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Céard atá in iardheisceart an tsráidbhaile?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 descr="\\FNAGDCX2\Usaideoiri$\Kayla.reed\Desktop\pic-1-dath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83" y="1038414"/>
            <a:ext cx="50419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6" grpId="1" animBg="1"/>
      <p:bldP spid="6" grpId="0" animBg="1"/>
      <p:bldP spid="6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21" grpId="0" animBg="1"/>
      <p:bldP spid="18" grpId="0" animBg="1"/>
      <p:bldP spid="18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P4 Map of Ireland-counties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06" y="1052513"/>
            <a:ext cx="4318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97151" y="1959252"/>
            <a:ext cx="3064544" cy="1292662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Ainmnigh an contae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atá in iardheisceart</a:t>
            </a:r>
          </a:p>
          <a:p>
            <a:r>
              <a:rPr lang="ga-IE" sz="2600" dirty="0" smtClean="0">
                <a:latin typeface="Tw Cen MT" panose="020B0602020104020603" pitchFamily="34" charset="0"/>
              </a:rPr>
              <a:t>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19817529">
            <a:off x="1904153" y="1338123"/>
            <a:ext cx="1589411" cy="84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" name="Oval 6"/>
          <p:cNvSpPr/>
          <p:nvPr/>
        </p:nvSpPr>
        <p:spPr>
          <a:xfrm rot="7081260">
            <a:off x="637412" y="4758880"/>
            <a:ext cx="1248077" cy="963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9" name="Oval 8"/>
          <p:cNvSpPr/>
          <p:nvPr/>
        </p:nvSpPr>
        <p:spPr>
          <a:xfrm rot="4448787">
            <a:off x="3416644" y="1471073"/>
            <a:ext cx="1102595" cy="637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96782" y="260648"/>
            <a:ext cx="8239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ga-IE" sz="3200" dirty="0" smtClean="0">
                <a:latin typeface="Berlin Sans FB" panose="020E0602020502020306" pitchFamily="34" charset="0"/>
              </a:rPr>
              <a:t>Tá ceithre chontae marcáilte ar an léarscáil seo.</a:t>
            </a:r>
            <a:endParaRPr lang="ga-IE" sz="2800" dirty="0">
              <a:latin typeface="Berlin Sans FB" panose="020E0602020502020306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6978681">
            <a:off x="3328539" y="4522198"/>
            <a:ext cx="879375" cy="620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97151" y="1959252"/>
            <a:ext cx="3064544" cy="1292662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Ainmnigh an contae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atá in oirdheisceart</a:t>
            </a:r>
          </a:p>
          <a:p>
            <a:r>
              <a:rPr lang="ga-IE" sz="2600" dirty="0" smtClean="0">
                <a:latin typeface="Tw Cen MT" panose="020B0602020104020603" pitchFamily="34" charset="0"/>
              </a:rPr>
              <a:t>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88302" y="1458601"/>
            <a:ext cx="931770" cy="292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07856" y="3795348"/>
            <a:ext cx="2128440" cy="49244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Co. Aontroma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97151" y="3795346"/>
            <a:ext cx="1872208" cy="49244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Co. Chiarraí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97151" y="3795348"/>
            <a:ext cx="2627463" cy="49244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Co. Loch Garman</a:t>
            </a:r>
            <a:endParaRPr lang="ga-IE" sz="2600" dirty="0">
              <a:latin typeface="Tw Cen MT" panose="020B06020201040206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97523" y="927221"/>
            <a:ext cx="484953" cy="531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5350" y="4372982"/>
            <a:ext cx="651999" cy="4594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077181" y="4972210"/>
            <a:ext cx="631344" cy="443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306" y="1069708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97151" y="3795348"/>
            <a:ext cx="2739529" cy="49244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Co. Dhún na nGall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97151" y="1955063"/>
            <a:ext cx="3208560" cy="1292662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Ainmnigh an contae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atá in oirthuaisceart</a:t>
            </a:r>
          </a:p>
          <a:p>
            <a:r>
              <a:rPr lang="ga-IE" sz="2600" dirty="0" smtClean="0">
                <a:latin typeface="Tw Cen MT" panose="020B0602020104020603" pitchFamily="34" charset="0"/>
              </a:rPr>
              <a:t>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97151" y="1898898"/>
            <a:ext cx="3516696" cy="1692771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As na ceithre chontae sin, ainmnigh an contae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atá in iarthuaisceart</a:t>
            </a:r>
          </a:p>
          <a:p>
            <a:r>
              <a:rPr lang="ga-IE" sz="2600" dirty="0" smtClean="0">
                <a:latin typeface="Tw Cen MT" panose="020B0602020104020603" pitchFamily="34" charset="0"/>
              </a:rPr>
              <a:t>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29705" grpId="0"/>
      <p:bldP spid="11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4" grpId="0" animBg="1"/>
      <p:bldP spid="14" grpId="1" animBg="1"/>
      <p:bldP spid="4" grpId="0" animBg="1"/>
      <p:bldP spid="4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562475" cy="5830887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2530" name="TextBox 24"/>
          <p:cNvSpPr txBox="1">
            <a:spLocks noChangeArrowheads="1"/>
          </p:cNvSpPr>
          <p:nvPr/>
        </p:nvSpPr>
        <p:spPr bwMode="auto">
          <a:xfrm>
            <a:off x="4990357" y="2217525"/>
            <a:ext cx="3746945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atin typeface="Tw Cen MT" panose="020B0602020104020603" pitchFamily="34" charset="0"/>
              </a:rPr>
              <a:t>Cén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chathair atá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dtuaisceart na tíre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4104000" y="139858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" name="Oval 34"/>
          <p:cNvSpPr>
            <a:spLocks noChangeArrowheads="1"/>
          </p:cNvSpPr>
          <p:nvPr/>
        </p:nvSpPr>
        <p:spPr bwMode="auto">
          <a:xfrm>
            <a:off x="3924000" y="31623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3" name="Oval 34"/>
          <p:cNvSpPr>
            <a:spLocks noChangeArrowheads="1"/>
          </p:cNvSpPr>
          <p:nvPr/>
        </p:nvSpPr>
        <p:spPr bwMode="auto">
          <a:xfrm>
            <a:off x="3240000" y="46800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2038350" y="5214938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5" name="Oval 34"/>
          <p:cNvSpPr>
            <a:spLocks noChangeArrowheads="1"/>
          </p:cNvSpPr>
          <p:nvPr/>
        </p:nvSpPr>
        <p:spPr bwMode="auto">
          <a:xfrm>
            <a:off x="1836000" y="4149725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>
            <a:off x="1548000" y="3213100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>
            <a:off x="2973388" y="836613"/>
            <a:ext cx="85725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887415" y="4149725"/>
            <a:ext cx="1128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>
                <a:solidFill>
                  <a:schemeClr val="bg1"/>
                </a:solidFill>
              </a:rPr>
              <a:t>Luimneach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081213" y="5356225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/>
              <a:t>Corcaigh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059113" y="4852988"/>
            <a:ext cx="1130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/>
              <a:t>Port Láirge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562100" y="3038570"/>
            <a:ext cx="891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>
                <a:solidFill>
                  <a:schemeClr val="bg1"/>
                </a:solidFill>
              </a:rPr>
              <a:t>Gaillimh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843213" y="892175"/>
            <a:ext cx="6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>
                <a:solidFill>
                  <a:schemeClr val="bg1"/>
                </a:solidFill>
              </a:rPr>
              <a:t>Doire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702050" y="1484313"/>
            <a:ext cx="771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>
                <a:solidFill>
                  <a:schemeClr val="bg1"/>
                </a:solidFill>
              </a:rPr>
              <a:t>Béal</a:t>
            </a:r>
          </a:p>
          <a:p>
            <a:r>
              <a:rPr lang="ga-IE" sz="1400" b="1" dirty="0">
                <a:solidFill>
                  <a:schemeClr val="bg1"/>
                </a:solidFill>
              </a:rPr>
              <a:t>Feirste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078288" y="2852738"/>
            <a:ext cx="6815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b="1" dirty="0"/>
              <a:t>Baile</a:t>
            </a:r>
          </a:p>
          <a:p>
            <a:r>
              <a:rPr lang="ga-IE" sz="1400" b="1" dirty="0"/>
              <a:t>Átha</a:t>
            </a:r>
          </a:p>
          <a:p>
            <a:r>
              <a:rPr lang="ga-IE" sz="1400" b="1" dirty="0"/>
              <a:t>Cliath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09760" y="202434"/>
            <a:ext cx="40679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Tá na seacht gcathair </a:t>
            </a:r>
            <a:br>
              <a:rPr lang="ga-IE" sz="3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3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mó in Éirinn marcáilte ar an léarscáil</a:t>
            </a:r>
            <a:r>
              <a:rPr lang="en-GB" sz="3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3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seo</a:t>
            </a:r>
            <a:r>
              <a:rPr lang="ga-IE" sz="3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endParaRPr lang="ga-IE" sz="3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82306" y="3449948"/>
            <a:ext cx="3815150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Tá Baile Átha Cliath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</a:t>
            </a:r>
            <a:r>
              <a:rPr lang="ga-IE" sz="2600" dirty="0">
                <a:latin typeface="Tw Cen MT" panose="020B0602020104020603" pitchFamily="34" charset="0"/>
              </a:rPr>
              <a:t>oirthear na tíre.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80231" y="3449948"/>
            <a:ext cx="3817225" cy="89255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Tá Béal Feirste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oirthuaisceart na tíre.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30273" y="3449948"/>
            <a:ext cx="3309538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Tá Corcaigh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ndeisceart na tíre.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22902" y="3449948"/>
            <a:ext cx="3324280" cy="89255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Tá Doire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dtuaisceart na tíre.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22902" y="3449948"/>
            <a:ext cx="3324280" cy="89255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Tá Port Láirge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oirdheisceart na tíre.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62989" y="2217525"/>
            <a:ext cx="3844106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atin typeface="Tw Cen MT" panose="020B0602020104020603" pitchFamily="34" charset="0"/>
              </a:rPr>
              <a:t>Cén</a:t>
            </a:r>
            <a:r>
              <a:rPr lang="ga-IE" sz="2600" dirty="0" smtClean="0">
                <a:latin typeface="Tw Cen MT" panose="020B0602020104020603" pitchFamily="34" charset="0"/>
              </a:rPr>
              <a:t> chathair atá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oirthuaisceart na tíre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4955659" y="2217525"/>
            <a:ext cx="3623605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atin typeface="Tw Cen MT" panose="020B0602020104020603" pitchFamily="34" charset="0"/>
              </a:rPr>
              <a:t>Cén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chathair atá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oirthear na tíre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4962989" y="2211804"/>
            <a:ext cx="3844106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atin typeface="Tw Cen MT" panose="020B0602020104020603" pitchFamily="34" charset="0"/>
              </a:rPr>
              <a:t>Cén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chathair atá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oirdheisceart na tíre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4973782" y="2217525"/>
            <a:ext cx="3844106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atin typeface="Tw Cen MT" panose="020B0602020104020603" pitchFamily="34" charset="0"/>
              </a:rPr>
              <a:t>Cén</a:t>
            </a:r>
            <a:r>
              <a:rPr lang="ga-IE" sz="2600" dirty="0" smtClean="0">
                <a:latin typeface="Tw Cen MT" panose="020B0602020104020603" pitchFamily="34" charset="0"/>
              </a:rPr>
              <a:t> chathair atá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ndeisceart na tíre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4966790" y="2211796"/>
            <a:ext cx="3844106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600" dirty="0" err="1" smtClean="0">
                <a:latin typeface="Tw Cen MT" panose="020B0602020104020603" pitchFamily="34" charset="0"/>
              </a:rPr>
              <a:t>Cén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dá chathair atá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iarthar na tíre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52810" y="3449948"/>
            <a:ext cx="3863384" cy="89255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Tá Luimneach agus Gaillimh in iarthar na tíre.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0" grpId="1" animBg="1"/>
      <p:bldP spid="1641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268538" y="44450"/>
            <a:ext cx="4895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000" dirty="0" smtClean="0">
                <a:latin typeface="Berlin Sans FB" panose="020E0602020502020306" pitchFamily="34" charset="0"/>
              </a:rPr>
              <a:t>Airde an Chompáis</a:t>
            </a:r>
            <a:endParaRPr lang="ga-IE" sz="4000" dirty="0">
              <a:latin typeface="Berlin Sans FB" panose="020E0602020502020306" pitchFamily="34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348038" y="1909763"/>
            <a:ext cx="24479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tuaisceart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116013" y="3500438"/>
            <a:ext cx="20161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t-iarthar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038850" y="3500438"/>
            <a:ext cx="2232025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an t-oirthear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3492500" y="5059363"/>
            <a:ext cx="2159000" cy="52322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 deisceart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452704" y="4077072"/>
            <a:ext cx="1008063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thiar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924299" y="5733256"/>
            <a:ext cx="1295400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ó dheas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624638" y="4077072"/>
            <a:ext cx="1079500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thoir</a:t>
            </a:r>
            <a:r>
              <a:rPr lang="ga-IE" sz="2000" dirty="0" smtClean="0">
                <a:latin typeface="Comic Sans MS" pitchFamily="66" charset="0"/>
              </a:rPr>
              <a:t>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779837" y="1397000"/>
            <a:ext cx="158432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ó thuaidh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9" b="97920" l="2540" r="96690">
                        <a14:foregroundMark x1="46112" y1="33128" x2="46112" y2="33128"/>
                        <a14:foregroundMark x1="47267" y1="36980" x2="47267" y2="36980"/>
                        <a14:foregroundMark x1="47267" y1="37750" x2="48037" y2="17951"/>
                        <a14:foregroundMark x1="63125" y1="46687" x2="80216" y2="48613"/>
                        <a14:foregroundMark x1="50731" y1="83513" x2="53041" y2="62173"/>
                        <a14:foregroundMark x1="35643" y1="53621" x2="12779" y2="51310"/>
                      </a14:backgroundRemoval>
                    </a14:imgEffect>
                    <a14:imgEffect>
                      <a14:colorTemperature colorTemp="11500"/>
                    </a14:imgEffect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569" y="2358048"/>
            <a:ext cx="2810254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9" grpId="0" animBg="1"/>
      <p:bldP spid="19460" grpId="0" animBg="1"/>
      <p:bldP spid="19461" grpId="0" animBg="1"/>
      <p:bldP spid="19462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931445" y="1745456"/>
            <a:ext cx="1326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828800" y="2031206"/>
            <a:ext cx="531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999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31336"/>
              </p:ext>
            </p:extLst>
          </p:nvPr>
        </p:nvGraphicFramePr>
        <p:xfrm>
          <a:off x="238138" y="547380"/>
          <a:ext cx="8712969" cy="6153050"/>
        </p:xfrm>
        <a:graphic>
          <a:graphicData uri="http://schemas.openxmlformats.org/drawingml/2006/table">
            <a:tbl>
              <a:tblPr/>
              <a:tblGrid>
                <a:gridCol w="5324318"/>
                <a:gridCol w="1533431"/>
                <a:gridCol w="1855220"/>
              </a:tblGrid>
              <a:tr h="507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Ráiteas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Fíor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</a:rPr>
                        <a:t>Bréagach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Éiríonn an ghrian sa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deisceart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Is os cionn an Phoil Thuaidh a bhíonn an réalta thuaidh i gcónaí.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an t-oirthuaisceart leath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bealaigh idir </a:t>
                      </a:r>
                      <a:b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 tuaisceart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agus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an t-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iarthar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667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Tw Cen MT" panose="020B0602020104020603" pitchFamily="34" charset="0"/>
                        </a:rPr>
                        <a:t>Is ó </a:t>
                      </a:r>
                      <a:r>
                        <a:rPr lang="en-GB" sz="2200" dirty="0" err="1" smtClean="0">
                          <a:latin typeface="Tw Cen MT" panose="020B0602020104020603" pitchFamily="34" charset="0"/>
                        </a:rPr>
                        <a:t>dheas</a:t>
                      </a:r>
                      <a:r>
                        <a:rPr lang="en-GB" sz="2200" dirty="0" smtClean="0">
                          <a:latin typeface="Tw Cen MT" panose="020B0602020104020603" pitchFamily="34" charset="0"/>
                        </a:rPr>
                        <a:t> a </a:t>
                      </a:r>
                      <a:r>
                        <a:rPr lang="en-GB" sz="2200" dirty="0" err="1" smtClean="0">
                          <a:latin typeface="Tw Cen MT" panose="020B0602020104020603" pitchFamily="34" charset="0"/>
                        </a:rPr>
                        <a:t>bhíonn</a:t>
                      </a:r>
                      <a:r>
                        <a:rPr lang="en-GB" sz="2200" dirty="0" smtClean="0">
                          <a:latin typeface="Tw Cen MT" panose="020B0602020104020603" pitchFamily="34" charset="0"/>
                        </a:rPr>
                        <a:t> an </a:t>
                      </a:r>
                      <a:r>
                        <a:rPr lang="en-GB" sz="2200" dirty="0" err="1" smtClean="0">
                          <a:latin typeface="Tw Cen MT" panose="020B0602020104020603" pitchFamily="34" charset="0"/>
                        </a:rPr>
                        <a:t>ghrian</a:t>
                      </a:r>
                      <a:r>
                        <a:rPr lang="en-GB" sz="22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ag </a:t>
                      </a:r>
                      <a:r>
                        <a:rPr lang="en-GB" sz="2200" dirty="0" err="1" smtClean="0">
                          <a:latin typeface="Tw Cen MT" panose="020B0602020104020603" pitchFamily="34" charset="0"/>
                        </a:rPr>
                        <a:t>meán</a:t>
                      </a:r>
                      <a:r>
                        <a:rPr lang="en-GB" sz="22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dirty="0" smtClean="0">
                          <a:latin typeface="Tw Cen MT" panose="020B0602020104020603" pitchFamily="34" charset="0"/>
                        </a:rPr>
                        <a:t>lae. </a:t>
                      </a:r>
                      <a:endParaRPr lang="ga-IE" sz="2200" dirty="0"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Co. Chiarraí in iardheisceart na hÉireann.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Is réaltbhuíon é an Camchéachta.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Téann an ghrian faoi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sa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tuaisceart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an t-oirdheisceart leath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bealaigh </a:t>
                      </a:r>
                      <a:r>
                        <a:rPr kumimoji="0" lang="ga-IE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idir </a:t>
                      </a:r>
                      <a:br>
                        <a:rPr kumimoji="0" lang="ga-IE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deisceart agus an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t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-oirthear.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an ghrian le feiceáil ar bhratach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Alasca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00" y="111600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00" y="2412000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00" y="1745456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48" y="6237312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5050" y="3140968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00" y="4392000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00" y="3789040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3" name="Picture 109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00" y="5616000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48" y="4941168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94" name="Text Box 69"/>
          <p:cNvSpPr txBox="1">
            <a:spLocks noChangeArrowheads="1"/>
          </p:cNvSpPr>
          <p:nvPr/>
        </p:nvSpPr>
        <p:spPr bwMode="auto">
          <a:xfrm>
            <a:off x="2771800" y="0"/>
            <a:ext cx="3605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  <a:endParaRPr lang="ga-IE" sz="24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487072" y="2636912"/>
            <a:ext cx="75612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</a:t>
            </a:r>
            <a:r>
              <a:rPr lang="ga-IE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luiche faoi airde an chompáis le fáil </a:t>
            </a:r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anseo: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r>
              <a:rPr lang="en-IE" sz="3200" dirty="0">
                <a:latin typeface="Tw Cen MT" panose="020B0602020104020603" pitchFamily="34" charset="0"/>
                <a:ea typeface="Times New Roman" pitchFamily="18" charset="0"/>
                <a:cs typeface="Arial" charset="0"/>
                <a:hlinkClick r:id="rId2"/>
              </a:rPr>
              <a:t>http://mal.ilearn.ie/MaL_Activities/ss44/ss44.htm</a:t>
            </a:r>
            <a:r>
              <a:rPr lang="en-IE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7971" y="404664"/>
            <a:ext cx="734536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Tráth na g</a:t>
            </a:r>
            <a:r>
              <a:rPr lang="en-GB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C</a:t>
            </a:r>
            <a:r>
              <a:rPr lang="ga-IE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eist</a:t>
            </a:r>
            <a:r>
              <a:rPr lang="en-GB" sz="3200" dirty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:</a:t>
            </a:r>
            <a:endParaRPr lang="ga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r>
              <a:rPr lang="en-GB" sz="3200" u="sng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en-GB" sz="3200" u="sng" dirty="0">
                <a:latin typeface="Tw Cen MT" panose="020B0602020104020603" pitchFamily="34" charset="0"/>
                <a:hlinkClick r:id="rId3"/>
              </a:rPr>
              <a:t>://www.oswego.org/ocsd-web/quiz/mquiz.asp?filename=MniGhallnahairde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endParaRPr lang="en-IE" sz="3200" dirty="0">
              <a:latin typeface="Tw Cen MT" panose="020B0602020104020603" pitchFamily="34" charset="0"/>
              <a:ea typeface="Times New Roman" pitchFamily="18" charset="0"/>
              <a:cs typeface="Arial" charset="0"/>
            </a:endParaRPr>
          </a:p>
          <a:p>
            <a:endParaRPr lang="en-IE" dirty="0">
              <a:ea typeface="Times New Roman" pitchFamily="18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7971" y="4365104"/>
            <a:ext cx="75612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  <a:ea typeface="Times New Roman" pitchFamily="18" charset="0"/>
                <a:cs typeface="Arial" charset="0"/>
              </a:rPr>
              <a:t>Tuilleadh eolais faoin gCamchéachta:</a:t>
            </a:r>
          </a:p>
          <a:p>
            <a:r>
              <a:rPr lang="en-GB" sz="3200" dirty="0" smtClean="0">
                <a:latin typeface="Tw Cen MT" panose="020B0602020104020603" pitchFamily="34" charset="0"/>
                <a:hlinkClick r:id="rId4"/>
              </a:rPr>
              <a:t>http</a:t>
            </a:r>
            <a:r>
              <a:rPr lang="en-GB" sz="3200" dirty="0">
                <a:latin typeface="Tw Cen MT" panose="020B0602020104020603" pitchFamily="34" charset="0"/>
                <a:hlinkClick r:id="rId4"/>
              </a:rPr>
              <a:t>://</a:t>
            </a:r>
            <a:r>
              <a:rPr lang="en-GB" sz="3200" dirty="0" smtClean="0">
                <a:latin typeface="Tw Cen MT" panose="020B0602020104020603" pitchFamily="34" charset="0"/>
                <a:hlinkClick r:id="rId4"/>
              </a:rPr>
              <a:t>primaryscience.ie/media/pdfs/col/dpsm_class_activity_the_plough_irish.pdf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828129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000" b="1" dirty="0">
                <a:latin typeface="Tw Cen MT" panose="020B0602020104020603" pitchFamily="34" charset="0"/>
              </a:rPr>
              <a:t>Gabhaimid buíochas leis na daoine agus leis na heagraíochtaí a leanas </a:t>
            </a:r>
            <a:endParaRPr lang="ga-IE" altLang="ga-IE" sz="2000" b="1" dirty="0" smtClean="0">
              <a:latin typeface="Tw Cen MT" panose="020B0602020104020603" pitchFamily="34" charset="0"/>
            </a:endParaRPr>
          </a:p>
          <a:p>
            <a:r>
              <a:rPr lang="ga-IE" altLang="ga-IE" sz="2000" b="1" dirty="0" smtClean="0">
                <a:latin typeface="Tw Cen MT" panose="020B0602020104020603" pitchFamily="34" charset="0"/>
              </a:rPr>
              <a:t>a </a:t>
            </a:r>
            <a:r>
              <a:rPr lang="ga-IE" altLang="ga-IE" sz="2000" b="1" dirty="0">
                <a:latin typeface="Tw Cen MT" panose="020B0602020104020603" pitchFamily="34" charset="0"/>
              </a:rPr>
              <a:t>chuir íomhánna ar fáil do na sleamhnáin seo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Dómhnal</a:t>
            </a:r>
            <a:r>
              <a:rPr lang="ga-IE" altLang="ga-IE" sz="2000" dirty="0" smtClean="0">
                <a:latin typeface="Tw Cen MT" panose="020B0602020104020603" pitchFamily="34" charset="0"/>
              </a:rPr>
              <a:t> Ó Bric, Christine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Warner</a:t>
            </a:r>
            <a:r>
              <a:rPr lang="ga-IE" altLang="ga-IE" sz="2000" dirty="0" smtClean="0">
                <a:latin typeface="Tw Cen MT" panose="020B0602020104020603" pitchFamily="34" charset="0"/>
              </a:rPr>
              <a:t>,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Denis</a:t>
            </a:r>
            <a:r>
              <a:rPr lang="ga-IE" altLang="ga-IE" sz="2000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Baker</a:t>
            </a:r>
            <a:r>
              <a:rPr lang="ga-IE" altLang="ga-IE" sz="2000" dirty="0" smtClean="0">
                <a:latin typeface="Tw Cen MT" panose="020B0602020104020603" pitchFamily="34" charset="0"/>
              </a:rPr>
              <a:t>,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Oxford</a:t>
            </a:r>
            <a:r>
              <a:rPr lang="ga-IE" altLang="ga-IE" sz="2000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University</a:t>
            </a:r>
            <a:r>
              <a:rPr lang="ga-IE" altLang="ga-IE" sz="2000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Press</a:t>
            </a:r>
            <a:r>
              <a:rPr lang="ga-IE" altLang="ga-IE" sz="2000" dirty="0" smtClean="0">
                <a:latin typeface="Tw Cen MT" panose="020B0602020104020603" pitchFamily="34" charset="0"/>
              </a:rPr>
              <a:t>.</a:t>
            </a:r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20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000" dirty="0" err="1" smtClean="0">
                <a:latin typeface="Tw Cen MT" panose="020B0602020104020603" pitchFamily="34" charset="0"/>
              </a:rPr>
              <a:t>Shutterstock</a:t>
            </a:r>
            <a:r>
              <a:rPr lang="ga-IE" altLang="ga-IE" sz="2000" dirty="0" smtClean="0">
                <a:latin typeface="Tw Cen MT" panose="020B0602020104020603" pitchFamily="34" charset="0"/>
              </a:rPr>
              <a:t>.</a:t>
            </a:r>
            <a:endParaRPr lang="ga-IE" altLang="ga-IE" sz="2000" b="1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Is le cead ó </a:t>
            </a:r>
            <a:r>
              <a:rPr lang="ga-IE" altLang="ga-IE" sz="2000" dirty="0" err="1">
                <a:latin typeface="Tw Cen MT" panose="020B0602020104020603" pitchFamily="34" charset="0"/>
              </a:rPr>
              <a:t>Oxford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University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Press</a:t>
            </a:r>
            <a:r>
              <a:rPr lang="ga-IE" altLang="ga-IE" sz="2000" dirty="0">
                <a:latin typeface="Tw Cen MT" panose="020B0602020104020603" pitchFamily="34" charset="0"/>
              </a:rPr>
              <a:t> a úsáideadh léarscáileanna ón </a:t>
            </a:r>
            <a:r>
              <a:rPr lang="ga-IE" altLang="ga-IE" sz="2000" i="1" dirty="0">
                <a:latin typeface="Tw Cen MT" panose="020B0602020104020603" pitchFamily="34" charset="0"/>
              </a:rPr>
              <a:t>Atlas Bunscoile </a:t>
            </a:r>
            <a:r>
              <a:rPr lang="ga-IE" altLang="ga-IE" sz="2000" dirty="0">
                <a:latin typeface="Tw Cen MT" panose="020B0602020104020603" pitchFamily="34" charset="0"/>
              </a:rPr>
              <a:t>(</a:t>
            </a:r>
            <a:r>
              <a:rPr lang="ga-IE" altLang="ga-IE" sz="2000" i="1" dirty="0" err="1">
                <a:latin typeface="Tw Cen MT" panose="020B0602020104020603" pitchFamily="34" charset="0"/>
              </a:rPr>
              <a:t>The</a:t>
            </a:r>
            <a:r>
              <a:rPr lang="ga-IE" altLang="ga-IE" sz="2000" i="1" dirty="0">
                <a:latin typeface="Tw Cen MT" panose="020B0602020104020603" pitchFamily="34" charset="0"/>
              </a:rPr>
              <a:t> </a:t>
            </a:r>
            <a:r>
              <a:rPr lang="ga-IE" altLang="ga-IE" sz="2000" i="1" dirty="0" err="1">
                <a:latin typeface="Tw Cen MT" panose="020B0602020104020603" pitchFamily="34" charset="0"/>
              </a:rPr>
              <a:t>Oxford</a:t>
            </a:r>
            <a:r>
              <a:rPr lang="ga-IE" altLang="ga-IE" sz="2000" i="1" dirty="0">
                <a:latin typeface="Tw Cen MT" panose="020B0602020104020603" pitchFamily="34" charset="0"/>
              </a:rPr>
              <a:t> </a:t>
            </a:r>
            <a:r>
              <a:rPr lang="ga-IE" altLang="ga-IE" sz="2000" i="1" dirty="0" err="1">
                <a:latin typeface="Tw Cen MT" panose="020B0602020104020603" pitchFamily="34" charset="0"/>
              </a:rPr>
              <a:t>Junior</a:t>
            </a:r>
            <a:r>
              <a:rPr lang="ga-IE" altLang="ga-IE" sz="2000" i="1" dirty="0">
                <a:latin typeface="Tw Cen MT" panose="020B0602020104020603" pitchFamily="34" charset="0"/>
              </a:rPr>
              <a:t> Atlas</a:t>
            </a:r>
            <a:r>
              <a:rPr lang="ga-IE" altLang="ga-IE" sz="2000" dirty="0">
                <a:latin typeface="Tw Cen MT" panose="020B0602020104020603" pitchFamily="34" charset="0"/>
              </a:rPr>
              <a:t>), cóipcheart © </a:t>
            </a:r>
            <a:r>
              <a:rPr lang="ga-IE" altLang="ga-IE" sz="2000" dirty="0" err="1">
                <a:latin typeface="Tw Cen MT" panose="020B0602020104020603" pitchFamily="34" charset="0"/>
              </a:rPr>
              <a:t>Oxford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University</a:t>
            </a:r>
            <a:r>
              <a:rPr lang="ga-IE" altLang="ga-IE" sz="2000" dirty="0">
                <a:latin typeface="Tw Cen MT" panose="020B0602020104020603" pitchFamily="34" charset="0"/>
              </a:rPr>
              <a:t> </a:t>
            </a:r>
            <a:r>
              <a:rPr lang="ga-IE" altLang="ga-IE" sz="2000" dirty="0" err="1">
                <a:latin typeface="Tw Cen MT" panose="020B0602020104020603" pitchFamily="34" charset="0"/>
              </a:rPr>
              <a:t>Press</a:t>
            </a:r>
            <a:r>
              <a:rPr lang="ga-IE" altLang="ga-IE" sz="2000" dirty="0">
                <a:latin typeface="Tw Cen MT" panose="020B0602020104020603" pitchFamily="34" charset="0"/>
              </a:rPr>
              <a:t> 1993</a:t>
            </a:r>
            <a:r>
              <a:rPr lang="ga-IE" altLang="ga-IE" sz="2000" dirty="0" smtClean="0">
                <a:latin typeface="Tw Cen MT" panose="020B0602020104020603" pitchFamily="34" charset="0"/>
              </a:rPr>
              <a:t>.</a:t>
            </a:r>
            <a:endParaRPr lang="ga-IE" altLang="ga-IE" sz="2000" dirty="0" smtClean="0">
              <a:latin typeface="Tw Cen MT" panose="020B0602020104020603" pitchFamily="34" charset="0"/>
            </a:endParaRPr>
          </a:p>
          <a:p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2000" dirty="0" smtClean="0">
                <a:latin typeface="Tw Cen MT" panose="020B0602020104020603" pitchFamily="34" charset="0"/>
              </a:rPr>
              <a:t>na </a:t>
            </a:r>
            <a:r>
              <a:rPr lang="ga-IE" altLang="ga-IE" sz="20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2000" dirty="0">
                <a:latin typeface="Tw Cen MT" panose="020B0602020104020603" pitchFamily="34" charset="0"/>
              </a:rPr>
              <a:t>l</a:t>
            </a:r>
            <a:r>
              <a:rPr lang="ga-IE" altLang="ga-IE" sz="2000" dirty="0">
                <a:latin typeface="Tw Cen MT" panose="020B0602020104020603" pitchFamily="34" charset="0"/>
              </a:rPr>
              <a:t>í ar aon </a:t>
            </a:r>
            <a:r>
              <a:rPr lang="ga-IE" altLang="ga-IE" sz="20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2000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dirty="0" smtClean="0">
                <a:latin typeface="Tw Cen MT" panose="020B0602020104020603" pitchFamily="34" charset="0"/>
              </a:rPr>
              <a:t>ó </a:t>
            </a:r>
            <a:r>
              <a:rPr lang="ga-IE" altLang="ga-IE" sz="20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ga-IE" altLang="ga-IE" sz="20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2000" dirty="0" smtClean="0">
                <a:latin typeface="Tw Cen MT" panose="020B0602020104020603" pitchFamily="34" charset="0"/>
              </a:rPr>
              <a:t> </a:t>
            </a:r>
            <a:r>
              <a:rPr lang="ga-IE" altLang="ga-IE" sz="2000" dirty="0" smtClean="0">
                <a:latin typeface="Tw Cen MT" panose="020B0602020104020603" pitchFamily="34" charset="0"/>
              </a:rPr>
              <a:t>a </a:t>
            </a:r>
            <a:r>
              <a:rPr lang="ga-IE" altLang="ga-IE" sz="2000" dirty="0">
                <a:latin typeface="Tw Cen MT" panose="020B0602020104020603" pitchFamily="34" charset="0"/>
              </a:rPr>
              <a:t>dhéanamh leis </a:t>
            </a:r>
            <a:r>
              <a:rPr lang="en-GB" altLang="ga-IE" sz="2000" dirty="0" smtClean="0">
                <a:latin typeface="Tw Cen MT" panose="020B0602020104020603" pitchFamily="34" charset="0"/>
              </a:rPr>
              <a:t/>
            </a:r>
            <a:br>
              <a:rPr lang="en-GB" altLang="ga-IE" sz="2000" dirty="0" smtClean="0">
                <a:latin typeface="Tw Cen MT" panose="020B0602020104020603" pitchFamily="34" charset="0"/>
              </a:rPr>
            </a:br>
            <a:r>
              <a:rPr lang="ga-IE" altLang="ga-IE" sz="2000" dirty="0" smtClean="0">
                <a:latin typeface="Tw Cen MT" panose="020B0602020104020603" pitchFamily="34" charset="0"/>
              </a:rPr>
              <a:t>na </a:t>
            </a:r>
            <a:r>
              <a:rPr lang="ga-IE" altLang="ga-IE" sz="2000" dirty="0">
                <a:latin typeface="Tw Cen MT" panose="020B0602020104020603" pitchFamily="34" charset="0"/>
              </a:rPr>
              <a:t>foilsitheoirí. Beidh na foilsitheoirí lántoilteanach socruithe cuí </a:t>
            </a:r>
            <a:r>
              <a:rPr lang="en-GB" altLang="ga-IE" sz="2000" dirty="0" smtClean="0">
                <a:latin typeface="Tw Cen MT" panose="020B0602020104020603" pitchFamily="34" charset="0"/>
              </a:rPr>
              <a:t/>
            </a:r>
            <a:br>
              <a:rPr lang="en-GB" altLang="ga-IE" sz="2000" dirty="0" smtClean="0">
                <a:latin typeface="Tw Cen MT" panose="020B0602020104020603" pitchFamily="34" charset="0"/>
              </a:rPr>
            </a:br>
            <a:r>
              <a:rPr lang="ga-IE" altLang="ga-IE" sz="2000" dirty="0" smtClean="0">
                <a:latin typeface="Tw Cen MT" panose="020B0602020104020603" pitchFamily="34" charset="0"/>
              </a:rPr>
              <a:t>a </a:t>
            </a:r>
            <a:r>
              <a:rPr lang="ga-IE" altLang="ga-IE" sz="2000" dirty="0">
                <a:latin typeface="Tw Cen MT" panose="020B0602020104020603" pitchFamily="34" charset="0"/>
              </a:rPr>
              <a:t>dhéanamh leis.</a:t>
            </a:r>
          </a:p>
          <a:p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000" dirty="0">
                <a:latin typeface="Tw Cen MT" panose="020B0602020104020603" pitchFamily="34" charset="0"/>
              </a:rPr>
              <a:t>6</a:t>
            </a:r>
            <a:endParaRPr lang="ga-IE" altLang="ga-IE" sz="2000" dirty="0">
              <a:latin typeface="Tw Cen MT" panose="020B0602020104020603" pitchFamily="34" charset="0"/>
            </a:endParaRPr>
          </a:p>
          <a:p>
            <a:r>
              <a:rPr lang="ga-IE" altLang="ga-IE" sz="20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2000" dirty="0" err="1">
                <a:latin typeface="Tw Cen MT" panose="020B0602020104020603" pitchFamily="34" charset="0"/>
              </a:rPr>
              <a:t>Fhreidric</a:t>
            </a:r>
            <a:r>
              <a:rPr lang="ga-IE" altLang="ga-IE" sz="20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11214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646338" y="2713761"/>
            <a:ext cx="4752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snáthaid sa chompás agus bíonn an tsnáthaid sin dírithe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ó thuaidh i gcónaí.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0281" y="298440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0490" y="1268760"/>
            <a:ext cx="197632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636962" y="788833"/>
            <a:ext cx="49674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 smtClean="0">
                <a:latin typeface="Tw Cen MT" panose="020B0602020104020603" pitchFamily="34" charset="0"/>
              </a:rPr>
              <a:t>Is compás é seo. </a:t>
            </a:r>
            <a:r>
              <a:rPr lang="ga-IE" sz="2800" dirty="0">
                <a:latin typeface="Tw Cen MT" panose="020B0602020104020603" pitchFamily="34" charset="0"/>
              </a:rPr>
              <a:t>Baintear úsáid as compás leis na hairde </a:t>
            </a:r>
            <a:r>
              <a:rPr lang="ga-IE" sz="2800" dirty="0" smtClean="0">
                <a:latin typeface="Tw Cen MT" panose="020B0602020104020603" pitchFamily="34" charset="0"/>
              </a:rPr>
              <a:t>a </a:t>
            </a:r>
            <a:r>
              <a:rPr lang="ga-IE" sz="2800" dirty="0">
                <a:latin typeface="Tw Cen MT" panose="020B0602020104020603" pitchFamily="34" charset="0"/>
              </a:rPr>
              <a:t>aimsiú agus </a:t>
            </a:r>
            <a:r>
              <a:rPr lang="ga-IE" sz="2800" dirty="0" smtClean="0">
                <a:latin typeface="Tw Cen MT" panose="020B0602020104020603" pitchFamily="34" charset="0"/>
              </a:rPr>
              <a:t>lena oibriú </a:t>
            </a:r>
            <a:r>
              <a:rPr lang="ga-IE" sz="2800" dirty="0">
                <a:latin typeface="Tw Cen MT" panose="020B0602020104020603" pitchFamily="34" charset="0"/>
              </a:rPr>
              <a:t>amach cén treo a bhfuil tú ag dul.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411306" y="5000580"/>
            <a:ext cx="4608966" cy="1839840"/>
          </a:xfrm>
          <a:prstGeom prst="wedgeEllipseCallout">
            <a:avLst>
              <a:gd name="adj1" fmla="val -79645"/>
              <a:gd name="adj2" fmla="val -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Mura bhfuil compás agat is féidir na hairde a aimsiú le cabhair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gréine.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05830">
            <a:off x="-165114" y="3695253"/>
            <a:ext cx="2270021" cy="32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197" y="394299"/>
            <a:ext cx="83529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Rectangle 2"/>
          <p:cNvSpPr/>
          <p:nvPr/>
        </p:nvSpPr>
        <p:spPr>
          <a:xfrm>
            <a:off x="417197" y="3274619"/>
            <a:ext cx="8352928" cy="2880320"/>
          </a:xfrm>
          <a:prstGeom prst="rect">
            <a:avLst/>
          </a:prstGeom>
          <a:solidFill>
            <a:srgbClr val="2ED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hord 3"/>
          <p:cNvSpPr/>
          <p:nvPr/>
        </p:nvSpPr>
        <p:spPr>
          <a:xfrm rot="6770088">
            <a:off x="7837804" y="2663038"/>
            <a:ext cx="914400" cy="914400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Chord 4"/>
          <p:cNvSpPr/>
          <p:nvPr/>
        </p:nvSpPr>
        <p:spPr>
          <a:xfrm rot="6770088">
            <a:off x="435118" y="2663037"/>
            <a:ext cx="914400" cy="914400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Flowchart: Connector 5"/>
          <p:cNvSpPr/>
          <p:nvPr/>
        </p:nvSpPr>
        <p:spPr>
          <a:xfrm>
            <a:off x="7264207" y="1562605"/>
            <a:ext cx="864000" cy="864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" name="Flowchart: Connector 6"/>
          <p:cNvSpPr/>
          <p:nvPr/>
        </p:nvSpPr>
        <p:spPr>
          <a:xfrm>
            <a:off x="5997865" y="662194"/>
            <a:ext cx="864000" cy="864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8" name="Flowchart: Connector 7"/>
          <p:cNvSpPr/>
          <p:nvPr/>
        </p:nvSpPr>
        <p:spPr>
          <a:xfrm>
            <a:off x="4161661" y="394299"/>
            <a:ext cx="864000" cy="864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9" name="Flowchart: Connector 8"/>
          <p:cNvSpPr/>
          <p:nvPr/>
        </p:nvSpPr>
        <p:spPr>
          <a:xfrm>
            <a:off x="2397513" y="662194"/>
            <a:ext cx="864000" cy="864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" name="Flowchart: Connector 9"/>
          <p:cNvSpPr/>
          <p:nvPr/>
        </p:nvSpPr>
        <p:spPr>
          <a:xfrm>
            <a:off x="1101417" y="1544669"/>
            <a:ext cx="864000" cy="8640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7" name="Picture 16" descr="arro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86" y="4211797"/>
            <a:ext cx="110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532315" y="4256156"/>
            <a:ext cx="1981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 smtClean="0">
                <a:latin typeface="Tw Cen MT" panose="020B0602020104020603" pitchFamily="34" charset="0"/>
              </a:rPr>
              <a:t>OIRTHEAR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26" name="Picture 15" descr="arrow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15" y="4163139"/>
            <a:ext cx="105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124987" y="4296427"/>
            <a:ext cx="1586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 smtClean="0">
                <a:latin typeface="Tw Cen MT" panose="020B0602020104020603" pitchFamily="34" charset="0"/>
              </a:rPr>
              <a:t>IARTHAR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623050" y="3294084"/>
            <a:ext cx="2100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 smtClean="0">
                <a:latin typeface="Tw Cen MT" panose="020B0602020104020603" pitchFamily="34" charset="0"/>
              </a:rPr>
              <a:t>DEISCEART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30" name="Picture 16" descr="arro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77183" y="2617446"/>
            <a:ext cx="832955" cy="4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 descr="arro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78161" y="5855788"/>
            <a:ext cx="83099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550824" y="5348639"/>
            <a:ext cx="2245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dirty="0" smtClean="0">
                <a:latin typeface="Tw Cen MT" panose="020B0602020104020603" pitchFamily="34" charset="0"/>
              </a:rPr>
              <a:t>TUAISCEART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6513" y="5394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ga-IE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3132455" y="5071640"/>
            <a:ext cx="308204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Ní bhíonn an ghrian </a:t>
            </a:r>
            <a:r>
              <a:rPr lang="en-GB" altLang="en-US" sz="2800" dirty="0" smtClean="0">
                <a:latin typeface="Tw Cen MT" panose="020B0602020104020603" pitchFamily="34" charset="0"/>
              </a:rPr>
              <a:t>ó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thuaidh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in Éirinn riamh.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10" y="4009935"/>
            <a:ext cx="2826399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a-IE" sz="2800" b="1" dirty="0" smtClean="0">
                <a:latin typeface="Tw Cen MT" panose="020B0602020104020603" pitchFamily="34" charset="0"/>
              </a:rPr>
              <a:t>Éiríonn an ghrian san oirthear.</a:t>
            </a:r>
            <a:endParaRPr lang="ga-IE" sz="2800" b="1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3407" y="3026536"/>
            <a:ext cx="210086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a-IE" sz="2800" b="1" dirty="0" smtClean="0">
                <a:latin typeface="Tw Cen MT" panose="020B0602020104020603" pitchFamily="34" charset="0"/>
              </a:rPr>
              <a:t>Ó dheas a bhíonn sí ag meán lae.</a:t>
            </a:r>
            <a:endParaRPr lang="ga-IE" sz="2800" b="1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5829" y="4009935"/>
            <a:ext cx="266429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a-IE" sz="2800" b="1" dirty="0" smtClean="0">
                <a:latin typeface="Tw Cen MT" panose="020B0602020104020603" pitchFamily="34" charset="0"/>
              </a:rPr>
              <a:t>Téann sí faoi san iarthar.</a:t>
            </a:r>
            <a:endParaRPr lang="ga-IE" sz="28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9" grpId="0"/>
      <p:bldP spid="28" grpId="0"/>
      <p:bldP spid="31" grpId="0"/>
      <p:bldP spid="33" grpId="0"/>
      <p:bldP spid="34" grpId="0" animBg="1"/>
      <p:bldP spid="3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9"/>
          <a:stretch/>
        </p:blipFill>
        <p:spPr>
          <a:xfrm>
            <a:off x="179632" y="375313"/>
            <a:ext cx="5040000" cy="5475279"/>
          </a:xfrm>
          <a:prstGeom prst="rect">
            <a:avLst/>
          </a:prstGeom>
        </p:spPr>
      </p:pic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5321861" y="346839"/>
            <a:ext cx="382213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sé ina mheán lae. Tá an buachaill seo ag féachaint i dtreo na gréine. Cén treo a bhfuil sé ag féachaint?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02389" y="2140416"/>
            <a:ext cx="38767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sé ag féachaint ó dheas. Is ó dheas a bhíonn an ghrian ag meán lae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gcónaí.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463406" y="4054120"/>
            <a:ext cx="25922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a lámh dheas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en-GB" sz="2400" dirty="0" smtClean="0">
                <a:latin typeface="Tw Cen MT" panose="020B0602020104020603" pitchFamily="34" charset="0"/>
              </a:rPr>
              <a:t>ag </a:t>
            </a:r>
            <a:r>
              <a:rPr lang="en-GB" sz="2400" dirty="0" err="1" smtClean="0">
                <a:latin typeface="Tw Cen MT" panose="020B0602020104020603" pitchFamily="34" charset="0"/>
              </a:rPr>
              <a:t>síneadh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i dtreo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iarthair.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0300" y="469950"/>
            <a:ext cx="68480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ga-IE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ga-I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8468" y="2502964"/>
            <a:ext cx="67379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ga-IE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ga-I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458" y="2491450"/>
            <a:ext cx="723275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ga-IE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ga-I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0300" y="4761047"/>
            <a:ext cx="684803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ga-IE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ga-I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463406" y="4053240"/>
            <a:ext cx="338804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a lámh chlé </a:t>
            </a:r>
            <a:r>
              <a:rPr lang="en-GB" sz="2400" dirty="0" smtClean="0">
                <a:latin typeface="Tw Cen MT" panose="020B0602020104020603" pitchFamily="34" charset="0"/>
              </a:rPr>
              <a:t>ag </a:t>
            </a:r>
            <a:r>
              <a:rPr lang="en-GB" sz="2400" dirty="0" err="1" smtClean="0">
                <a:latin typeface="Tw Cen MT" panose="020B0602020104020603" pitchFamily="34" charset="0"/>
              </a:rPr>
              <a:t>síneadh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i dtreo an oirthir.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463406" y="4053680"/>
            <a:ext cx="340615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Dá gcasfadh sé timpeall bheadh sé ag féachaint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 thuaidh.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20885" flipH="1">
            <a:off x="3546280" y="5893032"/>
            <a:ext cx="5508737" cy="46166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treo a bhfuil a lámh dheas </a:t>
            </a:r>
            <a:r>
              <a:rPr lang="en-GB" sz="2400" dirty="0" smtClean="0">
                <a:latin typeface="Tw Cen MT" panose="020B0602020104020603" pitchFamily="34" charset="0"/>
              </a:rPr>
              <a:t>ag </a:t>
            </a:r>
            <a:r>
              <a:rPr lang="ga-IE" sz="2400" dirty="0" smtClean="0">
                <a:latin typeface="Tw Cen MT" panose="020B0602020104020603" pitchFamily="34" charset="0"/>
              </a:rPr>
              <a:t>síneadh?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20885" flipH="1">
            <a:off x="3546010" y="5896226"/>
            <a:ext cx="5546848" cy="461665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treo a bhfuil a lámh chlé ag síneadh?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  <p:bldP spid="8" grpId="0"/>
      <p:bldP spid="8" grpId="1"/>
      <p:bldP spid="13" grpId="0" animBg="1"/>
      <p:bldP spid="13" grpId="1" animBg="1"/>
      <p:bldP spid="17" grpId="1" animBg="1"/>
      <p:bldP spid="18" grpId="0" animBg="1"/>
      <p:bldP spid="19" grpId="0" animBg="1"/>
      <p:bldP spid="20" grpId="0" animBg="1"/>
      <p:bldP spid="15" grpId="0" animBg="1"/>
      <p:bldP spid="15" grpId="1" animBg="1"/>
      <p:bldP spid="16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87" y="404664"/>
            <a:ext cx="3994072" cy="4320480"/>
          </a:xfrm>
          <a:prstGeom prst="rect">
            <a:avLst/>
          </a:prstGeom>
        </p:spPr>
      </p:pic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4737850" y="1888376"/>
            <a:ext cx="42934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ar an ngrian. Is ó dheas uait a bheidh sí.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6086" y="4983943"/>
            <a:ext cx="84734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Cláraigh an t-eolas</a:t>
            </a:r>
            <a:r>
              <a:rPr lang="en-GB" sz="2600" dirty="0" smtClean="0">
                <a:latin typeface="Tw Cen MT" panose="020B0602020104020603" pitchFamily="34" charset="0"/>
              </a:rPr>
              <a:t> sin</a:t>
            </a:r>
            <a:r>
              <a:rPr lang="ga-IE" sz="2600" dirty="0" smtClean="0">
                <a:latin typeface="Tw Cen MT" panose="020B0602020104020603" pitchFamily="34" charset="0"/>
              </a:rPr>
              <a:t> ar leathanach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14 den leabhar oibre.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020885" flipH="1">
            <a:off x="4981373" y="5687320"/>
            <a:ext cx="4122140" cy="830997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Céard atá le feiceáil ó thuaidh, soir, ó dheas agus siar uait?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37850" y="779800"/>
            <a:ext cx="427168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Téigh amach sa chlós ag meán lae lá grianmhar.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37849" y="2924944"/>
            <a:ext cx="42716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Anois aimsigh na hairde eile agus tarraing an léaráid seo ar chlé ar an talamh sa chlós.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8" grpId="0"/>
      <p:bldP spid="14" grpId="0" animBg="1"/>
      <p:bldP spid="14" grpId="1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61976" y="4365010"/>
            <a:ext cx="80144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féidir na hairde a aimsiú san oíche freisin nuair a bhíonn an spéir glan. 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Chun é sin a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dhéanamh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is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gá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réalta thuaidh a aimsiú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ar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dtús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 Is os cionn an P</a:t>
            </a:r>
            <a:r>
              <a:rPr lang="en-GB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oil Thuaidh </a:t>
            </a:r>
            <a:b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bhíonn an réalta thuaidh i gcónaí. Má aimsíonn tú an réalta thuaidh, is féidir na hairde eile a aimsiú uaidh sin.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4787905" y="3247522"/>
            <a:ext cx="42839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Is réaltbhuíon é an Camchéachta</a:t>
            </a:r>
            <a:r>
              <a:rPr lang="ga-IE" sz="2200" b="1" dirty="0" smtClean="0">
                <a:latin typeface="Tw Cen MT" panose="020B0602020104020603" pitchFamily="34" charset="0"/>
              </a:rPr>
              <a:t> </a:t>
            </a:r>
            <a:br>
              <a:rPr lang="ga-IE" sz="2200" b="1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bhfuil cruth sáspain air. </a:t>
            </a:r>
            <a:r>
              <a:rPr lang="en-GB" sz="2200" dirty="0" smtClean="0">
                <a:latin typeface="Tw Cen MT" panose="020B0602020104020603" pitchFamily="34" charset="0"/>
              </a:rPr>
              <a:t>S</a:t>
            </a:r>
            <a:r>
              <a:rPr lang="ga-IE" sz="2200" dirty="0" smtClean="0">
                <a:latin typeface="Tw Cen MT" panose="020B0602020104020603" pitchFamily="34" charset="0"/>
              </a:rPr>
              <a:t>eacht réalta </a:t>
            </a:r>
            <a:r>
              <a:rPr lang="en-GB" sz="2200" dirty="0" err="1" smtClean="0">
                <a:latin typeface="Tw Cen MT" panose="020B0602020104020603" pitchFamily="34" charset="0"/>
              </a:rPr>
              <a:t>atá</a:t>
            </a:r>
            <a:r>
              <a:rPr lang="en-GB" sz="2200" dirty="0" smtClean="0">
                <a:latin typeface="Tw Cen MT" panose="020B0602020104020603" pitchFamily="34" charset="0"/>
              </a:rPr>
              <a:t> </a:t>
            </a:r>
            <a:r>
              <a:rPr lang="en-GB" sz="2200" dirty="0" err="1" smtClean="0">
                <a:latin typeface="Tw Cen MT" panose="020B0602020104020603" pitchFamily="34" charset="0"/>
              </a:rPr>
              <a:t>sa</a:t>
            </a:r>
            <a:r>
              <a:rPr lang="en-GB" sz="2200" dirty="0" smtClean="0">
                <a:latin typeface="Tw Cen MT" panose="020B0602020104020603" pitchFamily="34" charset="0"/>
              </a:rPr>
              <a:t> </a:t>
            </a:r>
            <a:r>
              <a:rPr lang="en-GB" sz="2200" dirty="0" err="1" smtClean="0">
                <a:latin typeface="Tw Cen MT" panose="020B0602020104020603" pitchFamily="34" charset="0"/>
              </a:rPr>
              <a:t>Chamchéachta</a:t>
            </a:r>
            <a:r>
              <a:rPr lang="ga-IE" sz="2200" dirty="0" smtClean="0">
                <a:latin typeface="Tw Cen MT" panose="020B0602020104020603" pitchFamily="34" charset="0"/>
              </a:rPr>
              <a:t>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972" y="392552"/>
            <a:ext cx="429689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7904" y="375675"/>
            <a:ext cx="381654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Agus tú ag breathnú ar an spéir san oíche feicfidh tú patrúin áirithe ar ghrúpaí réaltaí ann. </a:t>
            </a:r>
            <a:r>
              <a:rPr lang="ga-IE" sz="2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Réaltbhuíonta</a:t>
            </a:r>
            <a:r>
              <a:rPr lang="ga-IE" sz="2200" dirty="0" smtClean="0">
                <a:latin typeface="Tw Cen MT" panose="020B0602020104020603" pitchFamily="34" charset="0"/>
              </a:rPr>
              <a:t> a thugtar ar na grúpaí réaltaí sin. Úsáidtear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réaltbhuíon ar a dtugtar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</a:t>
            </a:r>
            <a:r>
              <a:rPr lang="ga-IE" sz="2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Camchéachta </a:t>
            </a:r>
            <a:r>
              <a:rPr lang="ga-IE" sz="2200" dirty="0" smtClean="0">
                <a:latin typeface="Tw Cen MT" panose="020B0602020104020603" pitchFamily="34" charset="0"/>
              </a:rPr>
              <a:t>leis an réalta thuaidh a aimsiú.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115615" y="2888940"/>
            <a:ext cx="504057" cy="360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96431" y="2888940"/>
            <a:ext cx="226132" cy="1800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-420000">
            <a:off x="1979835" y="3080528"/>
            <a:ext cx="326598" cy="2274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319076" y="3327012"/>
            <a:ext cx="75362" cy="318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94645" y="3683345"/>
            <a:ext cx="665184" cy="5241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081854" y="3300803"/>
            <a:ext cx="92847" cy="4087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51520" y="4869160"/>
            <a:ext cx="86409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Má tharraingítear líne shamhailteach trí</a:t>
            </a:r>
            <a:r>
              <a:rPr lang="en-GB" sz="2200" dirty="0" smtClean="0">
                <a:latin typeface="Tw Cen MT" panose="020B0602020104020603" pitchFamily="34" charset="0"/>
              </a:rPr>
              <a:t>d an </a:t>
            </a:r>
            <a:r>
              <a:rPr lang="ga-IE" sz="2200" dirty="0" smtClean="0">
                <a:latin typeface="Tw Cen MT" panose="020B0602020104020603" pitchFamily="34" charset="0"/>
              </a:rPr>
              <a:t>dá réalta dheireanacha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sa </a:t>
            </a:r>
            <a:r>
              <a:rPr lang="ga-IE" sz="2200" dirty="0" err="1" smtClean="0">
                <a:latin typeface="Tw Cen MT" panose="020B0602020104020603" pitchFamily="34" charset="0"/>
              </a:rPr>
              <a:t>Chamchéachta</a:t>
            </a:r>
            <a:r>
              <a:rPr lang="ga-IE" sz="2200" dirty="0" smtClean="0">
                <a:latin typeface="Tw Cen MT" panose="020B0602020104020603" pitchFamily="34" charset="0"/>
              </a:rPr>
              <a:t>, rachaidh</a:t>
            </a:r>
            <a:r>
              <a:rPr lang="en-GB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an líne sin a fhad leis an réalta thuaidh.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Má </a:t>
            </a:r>
            <a:r>
              <a:rPr lang="ga-IE" sz="2200" dirty="0">
                <a:latin typeface="Tw Cen MT" panose="020B0602020104020603" pitchFamily="34" charset="0"/>
              </a:rPr>
              <a:t>fhéachann tú i dtreo na réalta thuaidh</a:t>
            </a:r>
            <a:r>
              <a:rPr lang="en-GB" sz="2200" dirty="0">
                <a:latin typeface="Tw Cen MT" panose="020B0602020104020603" pitchFamily="34" charset="0"/>
              </a:rPr>
              <a:t>,</a:t>
            </a:r>
            <a:r>
              <a:rPr lang="ga-IE" sz="2200" dirty="0">
                <a:latin typeface="Tw Cen MT" panose="020B0602020104020603" pitchFamily="34" charset="0"/>
              </a:rPr>
              <a:t> beidh d’aghaidh ó thuaidh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agat agus beidh tú ábalta na hairde eile a aimsiú ansin. 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3081854" y="1124744"/>
            <a:ext cx="626050" cy="258481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018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400148" y="964060"/>
            <a:ext cx="285295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an bhratach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err="1" smtClean="0">
                <a:latin typeface="Tw Cen MT" panose="020B0602020104020603" pitchFamily="34" charset="0"/>
              </a:rPr>
              <a:t>seo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ar dheis. Tá an Camchéachta agus an réalta thuaidh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le feiceáil uirthi.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bhfuil a fhios agat cén áit lena mbaineann sí?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964060"/>
            <a:ext cx="4935416" cy="365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33355" y="5445224"/>
            <a:ext cx="59046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Bratach </a:t>
            </a:r>
            <a:r>
              <a:rPr lang="ga-IE" sz="26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Alasca</a:t>
            </a:r>
            <a:r>
              <a:rPr lang="ga-IE" sz="2600" dirty="0" smtClean="0">
                <a:latin typeface="Tw Cen MT" panose="020B0602020104020603" pitchFamily="34" charset="0"/>
              </a:rPr>
              <a:t> is ea </a:t>
            </a:r>
            <a:r>
              <a:rPr lang="en-GB" sz="2600" dirty="0" smtClean="0">
                <a:latin typeface="Tw Cen MT" panose="020B0602020104020603" pitchFamily="34" charset="0"/>
              </a:rPr>
              <a:t>í</a:t>
            </a:r>
            <a:r>
              <a:rPr lang="ga-IE" sz="2600" dirty="0" smtClean="0">
                <a:latin typeface="Tw Cen MT" panose="020B0602020104020603" pitchFamily="34" charset="0"/>
              </a:rPr>
              <a:t>. Stát de chuid Stáit Aontaithe Mheiriceá is ea </a:t>
            </a:r>
            <a:r>
              <a:rPr lang="ga-IE" sz="2600" dirty="0" err="1" smtClean="0">
                <a:latin typeface="Tw Cen MT" panose="020B0602020104020603" pitchFamily="34" charset="0"/>
              </a:rPr>
              <a:t>Alasca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10262</TotalTime>
  <Words>1010</Words>
  <Application>Microsoft Office PowerPoint</Application>
  <PresentationFormat>Taispeántas ar scáileán</PresentationFormat>
  <Paragraphs>184</Paragraphs>
  <Slides>23</Slides>
  <Notes>20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23</vt:i4>
      </vt:variant>
    </vt:vector>
  </HeadingPairs>
  <TitlesOfParts>
    <vt:vector size="24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Kayla Reed</cp:lastModifiedBy>
  <cp:revision>507</cp:revision>
  <cp:lastPrinted>2016-01-14T09:51:25Z</cp:lastPrinted>
  <dcterms:created xsi:type="dcterms:W3CDTF">2012-11-28T10:14:49Z</dcterms:created>
  <dcterms:modified xsi:type="dcterms:W3CDTF">2016-10-28T13:54:26Z</dcterms:modified>
</cp:coreProperties>
</file>