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268" r:id="rId3"/>
    <p:sldId id="269" r:id="rId4"/>
    <p:sldId id="257" r:id="rId5"/>
    <p:sldId id="265" r:id="rId6"/>
    <p:sldId id="277" r:id="rId7"/>
    <p:sldId id="278" r:id="rId8"/>
    <p:sldId id="258" r:id="rId9"/>
    <p:sldId id="260" r:id="rId10"/>
    <p:sldId id="261" r:id="rId11"/>
    <p:sldId id="262" r:id="rId12"/>
    <p:sldId id="274" r:id="rId13"/>
    <p:sldId id="264" r:id="rId14"/>
    <p:sldId id="267" r:id="rId15"/>
    <p:sldId id="273" r:id="rId16"/>
    <p:sldId id="266" r:id="rId17"/>
    <p:sldId id="276" r:id="rId18"/>
    <p:sldId id="275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0EE"/>
    <a:srgbClr val="D8EEC0"/>
    <a:srgbClr val="CC0000"/>
    <a:srgbClr val="FF6600"/>
    <a:srgbClr val="263DE6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786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AEF0F8-1C25-46EF-B0B0-CE104EB2AA37}" type="datetimeFigureOut">
              <a:rPr lang="en-GB"/>
              <a:pPr>
                <a:defRPr/>
              </a:pPr>
              <a:t>16/04/2019</a:t>
            </a:fld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36685A-429D-4020-AD08-E07A8D8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0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A52ABF-40E2-4E19-BD2C-A839848563BF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95D8DD-4170-484F-BA9C-F6F701C96D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28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smtClean="0"/>
              <a:t>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64F70-FED3-4B35-B76E-72F256B0542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C386E-48F0-4D21-8478-8E9D5AA3E46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D9F1E5-28CF-4FBC-A557-45E54A31406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39FC2-631B-4E0D-8FEA-06570D4A96E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D121C-CB4E-49E7-86CA-0A9EA7DB075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3952E-1B13-471A-9F9F-2EB911EDA76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1F018-D732-423A-B699-2F73004A5E1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DA9DB-60BF-4084-9C76-38DEC1A71EA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2BD4-08EB-4BFF-9FCA-CD105D4FFC61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B077-6ACA-4B28-A478-3886A83AB7B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D356-DA18-471B-9E3F-91C8430B4D66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8A95-EAF2-40E7-B129-5BC72892198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58F3-27F4-4B83-A2E7-AF74CD5F750D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918D-955A-43CF-BD5E-B46257D440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92EB-B229-46BB-9E71-5119812356B2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37B2-E484-44F3-8AAF-C1642EAF616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EA84-5CD3-48C5-B984-DFFEBABE26B4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1F99-B66A-4DB8-A77A-17B0E7B887B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98DE-E3CD-4483-A46B-9A54E109CF33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E26-CB69-4CD7-86F4-2F3719EAB4C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D688-22F9-4191-AF4A-7C476834D10F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527C-A9B3-45A0-B843-48E70512289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6614-220D-4DCE-ACF4-75D5CB194AEE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B572-9738-498F-B64D-47117F2309E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0F1-AD5B-48C7-812C-E4DDCA8AC04C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D594-AB49-48FB-B899-6AF74C1730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67E1-1908-41FD-82E0-325E034DA786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CDBC-1539-43D8-9305-F47729C7609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41E8-3EF9-4509-917C-4820AACA5DA1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6341-69B9-4960-A3D4-69799ED1C29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CD1E2-4305-4261-A168-175BBB43C34A}" type="datetimeFigureOut">
              <a:rPr lang="en-IE"/>
              <a:pPr>
                <a:defRPr/>
              </a:pPr>
              <a:t>16/04/2019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905136-10A0-449D-85A8-1E51EDB3B54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population.de/Ireland-Citie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population.de/Ireland-Citie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match/term/matchgeneric2.asp?filename=MniGhallcontaeth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oilnet.magicstudio.ie/interactive/view/111907" TargetMode="External"/><Relationship Id="rId4" Type="http://schemas.openxmlformats.org/officeDocument/2006/relationships/hyperlink" Target="http://edware.ie/graphics/Ireland_Jigsaw_Free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684213" y="692150"/>
            <a:ext cx="38877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800"/>
              <a:t>Contaetha na hÉireann</a:t>
            </a:r>
          </a:p>
        </p:txBody>
      </p:sp>
      <p:pic>
        <p:nvPicPr>
          <p:cNvPr id="15362" name="Picture 4" descr="P4 Map of Ireland-counties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628775"/>
            <a:ext cx="3838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P4 Map of Ireland-countie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42592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9338" y="1412875"/>
            <a:ext cx="42846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Aimsigh</a:t>
            </a:r>
            <a:r>
              <a:rPr lang="en-GB" sz="2800"/>
              <a:t> </a:t>
            </a:r>
            <a:r>
              <a:rPr lang="ga-IE" sz="2800"/>
              <a:t>iad ar an léarscáil agus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ainmnigh</a:t>
            </a:r>
            <a:r>
              <a:rPr lang="en-GB" sz="2800"/>
              <a:t> </a:t>
            </a:r>
            <a:r>
              <a:rPr lang="ga-IE" sz="2800"/>
              <a:t>iad.</a:t>
            </a:r>
            <a:endParaRPr lang="en-GB" sz="2800"/>
          </a:p>
          <a:p>
            <a:endParaRPr lang="en-GB" sz="2800"/>
          </a:p>
          <a:p>
            <a:r>
              <a:rPr lang="ga-IE" sz="2800"/>
              <a:t>Céard é an contae intíre is mó sa tír</a:t>
            </a:r>
            <a:r>
              <a:rPr lang="en-GB" sz="2800"/>
              <a:t>?</a:t>
            </a:r>
          </a:p>
          <a:p>
            <a:endParaRPr lang="en-GB" sz="2800"/>
          </a:p>
          <a:p>
            <a:r>
              <a:rPr lang="ga-IE" sz="2800"/>
              <a:t>Is é Co. Thiobraid Árann an contae</a:t>
            </a:r>
            <a:r>
              <a:rPr lang="en-GB" sz="2800"/>
              <a:t> </a:t>
            </a:r>
            <a:r>
              <a:rPr lang="ga-IE" sz="2800"/>
              <a:t>intíre </a:t>
            </a:r>
            <a:r>
              <a:rPr lang="en-GB" sz="2800"/>
              <a:t>is </a:t>
            </a:r>
            <a:r>
              <a:rPr lang="ga-IE" sz="2800"/>
              <a:t>mó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sa tír.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89175" y="4292600"/>
            <a:ext cx="914400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23850" y="17938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Tugtar </a:t>
            </a:r>
            <a:r>
              <a:rPr lang="ga-IE" sz="2800" b="1">
                <a:solidFill>
                  <a:srgbClr val="FF0000"/>
                </a:solidFill>
              </a:rPr>
              <a:t>contae intíre</a:t>
            </a:r>
            <a:r>
              <a:rPr lang="ga-IE" sz="2800" b="1"/>
              <a:t> </a:t>
            </a:r>
            <a:r>
              <a:rPr lang="ga-IE" sz="2800"/>
              <a:t>ar chontae nach bhfuil ar an gcósta</a:t>
            </a:r>
            <a:r>
              <a:rPr lang="en-GB" sz="2800"/>
              <a:t>. </a:t>
            </a:r>
            <a:r>
              <a:rPr lang="ga-IE" sz="2800"/>
              <a:t>Cé mhéad contae</a:t>
            </a:r>
            <a:r>
              <a:rPr lang="en-GB" sz="2800"/>
              <a:t> </a:t>
            </a:r>
            <a:r>
              <a:rPr lang="ga-IE" sz="2800"/>
              <a:t>intíre atá i do chúige féin?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P12 Map of Ireland- Counties copy"/>
          <p:cNvPicPr>
            <a:picLocks noChangeAspect="1" noChangeArrowheads="1"/>
          </p:cNvPicPr>
          <p:nvPr/>
        </p:nvPicPr>
        <p:blipFill>
          <a:blip r:embed="rId2"/>
          <a:srcRect l="13110" t="20230" r="12401" b="16661"/>
          <a:stretch>
            <a:fillRect/>
          </a:stretch>
        </p:blipFill>
        <p:spPr bwMode="auto">
          <a:xfrm>
            <a:off x="179388" y="765175"/>
            <a:ext cx="39957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188913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/>
              <a:t>An bhfuil a fhios agat?</a:t>
            </a:r>
            <a:r>
              <a:rPr lang="en-IE" sz="2800">
                <a:latin typeface="Calibri" pitchFamily="34" charset="0"/>
                <a:hlinkClick r:id="rId3"/>
              </a:rPr>
              <a:t> </a:t>
            </a:r>
            <a:endParaRPr lang="en-IE" sz="2800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284663" y="2276475"/>
            <a:ext cx="48593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Co. Bhaile Átha Cliath.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Tá timpeall 1.2 milliún duine ina gcónaí ann.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76600" y="3068638"/>
            <a:ext cx="576263" cy="5683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4663" y="3860800"/>
            <a:ext cx="4319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contae is lú daonra sa tír</a:t>
            </a:r>
            <a:r>
              <a:rPr lang="en-GB" sz="2800"/>
              <a:t>?</a:t>
            </a:r>
            <a:endParaRPr lang="ga-IE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1125538"/>
            <a:ext cx="345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contae is mó daonra sa tír?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2694401">
            <a:off x="1979613" y="1916113"/>
            <a:ext cx="379412" cy="9461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4663" y="5013325"/>
            <a:ext cx="4175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Co. Liatroma. Tá timpeall 30,000 duine ina gcónaí ann.</a:t>
            </a:r>
          </a:p>
        </p:txBody>
      </p:sp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8243888" y="981075"/>
            <a:ext cx="576262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8027988" y="476250"/>
            <a:ext cx="6477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7308850" y="0"/>
            <a:ext cx="1079500" cy="620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pic>
        <p:nvPicPr>
          <p:cNvPr id="30729" name="Picture 11" descr="shutterstock_9414642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150" y="0"/>
            <a:ext cx="18478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699" grpId="0"/>
      <p:bldP spid="10" grpId="0" animBg="1"/>
      <p:bldP spid="17" grpId="0"/>
      <p:bldP spid="8" grpId="0"/>
      <p:bldP spid="11" grpId="0" animBg="1"/>
      <p:bldP spid="13" grpId="0"/>
      <p:bldP spid="2" grpId="0" animBg="1"/>
      <p:bldP spid="30732" grpId="0" animBg="1"/>
      <p:bldP spid="30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8229600" cy="21161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ga-IE" smtClean="0">
                <a:latin typeface="Comic Sans MS" pitchFamily="66" charset="0"/>
              </a:rPr>
              <a:t>Tá tuilleadh eolais faoi dhaonra na gcontaetha</a:t>
            </a:r>
            <a:r>
              <a:rPr lang="en-GB" smtClean="0">
                <a:latin typeface="Comic Sans MS" pitchFamily="66" charset="0"/>
              </a:rPr>
              <a:t> le </a:t>
            </a:r>
            <a:r>
              <a:rPr lang="ga-IE" smtClean="0">
                <a:latin typeface="Comic Sans MS" pitchFamily="66" charset="0"/>
              </a:rPr>
              <a:t>fáil anseo: </a:t>
            </a:r>
            <a:r>
              <a:rPr lang="ga-IE" smtClean="0">
                <a:latin typeface="Comic Sans MS" pitchFamily="66" charset="0"/>
                <a:hlinkClick r:id="rId2"/>
              </a:rPr>
              <a:t>http://www.citypopulation.de/Ireland-Cities.html</a:t>
            </a:r>
            <a:endParaRPr lang="ga-IE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6" name="Picture 18" descr="P4 Map of Ireland-countie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3838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1775" y="26035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/>
              <a:t>An cuimhin leat?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638" y="3284538"/>
            <a:ext cx="4932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teorainn ag Tiobraid Árann le 8 gcontae eile!</a:t>
            </a:r>
          </a:p>
          <a:p>
            <a:r>
              <a:rPr lang="ga-IE" sz="2800"/>
              <a:t>An féidir leat iad a ainmniú?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1125538"/>
            <a:ext cx="381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contae intíre</a:t>
            </a:r>
            <a:r>
              <a:rPr lang="en-GB" sz="2800"/>
              <a:t> is </a:t>
            </a:r>
            <a:r>
              <a:rPr lang="ga-IE" sz="2800"/>
              <a:t>mó</a:t>
            </a:r>
            <a:r>
              <a:rPr lang="en-GB" sz="2800"/>
              <a:t> </a:t>
            </a:r>
            <a:r>
              <a:rPr lang="ga-IE" sz="2800"/>
              <a:t>sa tír?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2155382">
            <a:off x="1960563" y="3525838"/>
            <a:ext cx="712787" cy="10572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11638" y="2420938"/>
            <a:ext cx="3709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Co. Thiobraid Árann.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3575" y="5722938"/>
            <a:ext cx="543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Ainmnigh na contaetha a bhfuil teorainn ag do chontae féin leo.</a:t>
            </a:r>
          </a:p>
        </p:txBody>
      </p:sp>
      <p:sp>
        <p:nvSpPr>
          <p:cNvPr id="15" name="Right Arrow 14"/>
          <p:cNvSpPr/>
          <p:nvPr/>
        </p:nvSpPr>
        <p:spPr>
          <a:xfrm rot="13739769">
            <a:off x="2542382" y="4668044"/>
            <a:ext cx="635000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6" name="Right Arrow 15"/>
          <p:cNvSpPr/>
          <p:nvPr/>
        </p:nvSpPr>
        <p:spPr>
          <a:xfrm rot="16692682">
            <a:off x="1477169" y="4882356"/>
            <a:ext cx="635000" cy="484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8" name="Right Arrow 17"/>
          <p:cNvSpPr/>
          <p:nvPr/>
        </p:nvSpPr>
        <p:spPr>
          <a:xfrm rot="19658517">
            <a:off x="1042988" y="4221163"/>
            <a:ext cx="635000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9" name="Right Arrow 18"/>
          <p:cNvSpPr/>
          <p:nvPr/>
        </p:nvSpPr>
        <p:spPr>
          <a:xfrm rot="1205547">
            <a:off x="900113" y="3500438"/>
            <a:ext cx="635000" cy="4857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2" name="Right Arrow 21"/>
          <p:cNvSpPr/>
          <p:nvPr/>
        </p:nvSpPr>
        <p:spPr>
          <a:xfrm rot="3206455">
            <a:off x="1470026" y="3081337"/>
            <a:ext cx="635000" cy="4857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 rot="5400000">
            <a:off x="2193132" y="2928144"/>
            <a:ext cx="635000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rgbClr val="97874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 rot="9414359">
            <a:off x="2700338" y="3357563"/>
            <a:ext cx="636587" cy="48418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rot="10422846">
            <a:off x="2843213" y="3933825"/>
            <a:ext cx="6350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7380288" y="0"/>
            <a:ext cx="1079500" cy="620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8101013" y="404813"/>
            <a:ext cx="64770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8316913" y="908050"/>
            <a:ext cx="576262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pic>
        <p:nvPicPr>
          <p:cNvPr id="32784" name="Picture 19" descr="shutterstock_94146421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125" y="0"/>
            <a:ext cx="16668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 animBg="1"/>
      <p:bldP spid="13" grpId="0"/>
      <p:bldP spid="14" grpId="0"/>
      <p:bldP spid="15" grpId="0" animBg="1"/>
      <p:bldP spid="15" grpId="1" animBg="1"/>
      <p:bldP spid="16" grpId="0" animBg="1"/>
      <p:bldP spid="16" grpId="2" animBg="1"/>
      <p:bldP spid="18" grpId="1" animBg="1"/>
      <p:bldP spid="18" grpId="2" animBg="1"/>
      <p:bldP spid="19" grpId="0" animBg="1"/>
      <p:bldP spid="19" grpId="1" animBg="1"/>
      <p:bldP spid="22" grpId="2" animBg="1"/>
      <p:bldP spid="22" grpId="3" animBg="1"/>
      <p:bldP spid="23" grpId="2" animBg="1"/>
      <p:bldP spid="23" grpId="3" animBg="1"/>
      <p:bldP spid="24" grpId="0" animBg="1"/>
      <p:bldP spid="24" grpId="3" animBg="1"/>
      <p:bldP spid="25" grpId="0" animBg="1"/>
      <p:bldP spid="25" grpId="3" animBg="1"/>
      <p:bldP spid="32789" grpId="0" animBg="1"/>
      <p:bldP spid="32790" grpId="0" animBg="1"/>
      <p:bldP spid="327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5" name="Picture 13" descr="P4 Map of Ireland-counties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3838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2500" y="333375"/>
            <a:ext cx="215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/>
              <a:t>Dul siar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-914163">
            <a:off x="1116013" y="4941888"/>
            <a:ext cx="1377950" cy="849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276600" y="2924175"/>
            <a:ext cx="4318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356461">
            <a:off x="985838" y="3403600"/>
            <a:ext cx="1363662" cy="673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6100" y="2565400"/>
            <a:ext cx="471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Ainmnigh na contaetha seo.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0113" y="2708275"/>
            <a:ext cx="1223962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48038" y="3429000"/>
            <a:ext cx="360362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 rot="-1577794">
            <a:off x="2195513" y="2492375"/>
            <a:ext cx="385762" cy="9223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-1863934">
            <a:off x="2124075" y="3933825"/>
            <a:ext cx="771525" cy="10795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7380288" y="981075"/>
            <a:ext cx="576262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7164388" y="476250"/>
            <a:ext cx="6477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443663" y="0"/>
            <a:ext cx="1081087" cy="620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pic>
        <p:nvPicPr>
          <p:cNvPr id="33803" name="Picture 14" descr="shutterstock_9414642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1600" y="0"/>
            <a:ext cx="18478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4" grpId="0" animBg="1"/>
      <p:bldP spid="15" grpId="0"/>
      <p:bldP spid="23" grpId="0" animBg="1"/>
      <p:bldP spid="24" grpId="0" animBg="1"/>
      <p:bldP spid="25" grpId="0" animBg="1"/>
      <p:bldP spid="2" grpId="0" animBg="1"/>
      <p:bldP spid="33806" grpId="0" animBg="1"/>
      <p:bldP spid="338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5895" name="Group 55"/>
          <p:cNvGraphicFramePr>
            <a:graphicFrameLocks noGrp="1"/>
          </p:cNvGraphicFramePr>
          <p:nvPr/>
        </p:nvGraphicFramePr>
        <p:xfrm>
          <a:off x="395288" y="765175"/>
          <a:ext cx="8229600" cy="5889625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é Co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Chorcaí an dara contae is mó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 tír.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Cúige Mumhan i ndeisceart na tíre.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cúig chúige in Éirinn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é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Co. na Gaillimhe an dara contae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mó in Éirinn.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é Co.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Bhaile Átha Cliath an contae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mó daonra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 Éirinn.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é Co.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Mhaigh Eo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contae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intíre is mó sa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tír.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Cúige Uladh i dtuaisceart na tíre.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Tugtar contae muirí ar chontae a bhfuil cósta aige.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484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781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767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373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2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/>
              <a:t>Fíor nó Bréagach?</a:t>
            </a:r>
          </a:p>
        </p:txBody>
      </p:sp>
      <p:pic>
        <p:nvPicPr>
          <p:cNvPr id="2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6092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404813"/>
            <a:ext cx="79914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Cluiche Meaitseála:</a:t>
            </a:r>
          </a:p>
          <a:p>
            <a:r>
              <a:rPr lang="ga-IE" sz="2800" u="sng">
                <a:hlinkClick r:id="rId3"/>
              </a:rPr>
              <a:t>http://www.oswego.org/ocsd-web/match/term/matchgeneric2.asp?filename=MniGhallcontaetha</a:t>
            </a:r>
            <a:r>
              <a:rPr lang="ga-IE" sz="2800" u="sng"/>
              <a:t> </a:t>
            </a:r>
            <a:endParaRPr lang="ga-IE" sz="2800"/>
          </a:p>
          <a:p>
            <a:endParaRPr lang="ga-IE" sz="2800"/>
          </a:p>
          <a:p>
            <a:r>
              <a:rPr lang="en-GB" sz="2800"/>
              <a:t>C</a:t>
            </a:r>
            <a:r>
              <a:rPr lang="ga-IE" sz="2800"/>
              <a:t>luiche faoi na contaetha </a:t>
            </a:r>
            <a:r>
              <a:rPr lang="en-GB" sz="2800"/>
              <a:t>le </a:t>
            </a:r>
            <a:r>
              <a:rPr lang="ga-IE" sz="2800"/>
              <a:t>fáil anseo:</a:t>
            </a:r>
          </a:p>
          <a:p>
            <a:r>
              <a:rPr lang="ga-IE" sz="2800" u="sng">
                <a:hlinkClick r:id="rId4"/>
              </a:rPr>
              <a:t>http://edware.ie/graphics/Ireland_Jigsaw_Free.html</a:t>
            </a:r>
            <a:endParaRPr lang="en-GB" sz="2800" u="sng"/>
          </a:p>
          <a:p>
            <a:endParaRPr lang="en-GB" sz="2800" u="sng"/>
          </a:p>
          <a:p>
            <a:r>
              <a:rPr lang="ga-IE" sz="2800"/>
              <a:t>Cluiche ‘Tarraing agus </a:t>
            </a:r>
            <a:r>
              <a:rPr lang="en-GB" sz="2800"/>
              <a:t>S</a:t>
            </a:r>
            <a:r>
              <a:rPr lang="ga-IE" sz="2800"/>
              <a:t>caoil’:</a:t>
            </a:r>
            <a:endParaRPr lang="en-GB" sz="2800"/>
          </a:p>
          <a:p>
            <a:r>
              <a:rPr lang="en-IE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5"/>
              </a:rPr>
              <a:t>www.scoilnet.magicstudio.ie/interactive/view/111907</a:t>
            </a:r>
            <a:r>
              <a:rPr lang="en-IE" sz="2800"/>
              <a:t> </a:t>
            </a:r>
          </a:p>
          <a:p>
            <a:endParaRPr lang="ga-IE" sz="28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39750" y="762000"/>
            <a:ext cx="8070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/>
              <a:t>Íomhánna:</a:t>
            </a:r>
            <a:endParaRPr lang="ga-IE"/>
          </a:p>
          <a:p>
            <a:r>
              <a:rPr lang="ga-IE"/>
              <a:t>Shutterstock</a:t>
            </a:r>
          </a:p>
          <a:p>
            <a:r>
              <a:rPr lang="ga-IE"/>
              <a:t>Oxford University Press</a:t>
            </a:r>
          </a:p>
          <a:p>
            <a:endParaRPr lang="ga-IE">
              <a:cs typeface="Times New Roman" pitchFamily="18" charset="0"/>
            </a:endParaRPr>
          </a:p>
          <a:p>
            <a:r>
              <a:rPr lang="ga-IE"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cs typeface="Times New Roman" pitchFamily="18" charset="0"/>
              </a:rPr>
              <a:t>l</a:t>
            </a:r>
            <a:r>
              <a:rPr lang="ga-IE">
                <a:cs typeface="Times New Roman" pitchFamily="18" charset="0"/>
              </a:rPr>
              <a:t>í ar aon bhealach ó thaobh cóipchirt de ba cheart d’úinéir an chóipchirt teagmháil a dhéanamh leis na foilsitheoirí. Beidh na foilsitheoirí lántoilteanach socruithe cuí</a:t>
            </a:r>
          </a:p>
          <a:p>
            <a:r>
              <a:rPr lang="ga-IE">
                <a:cs typeface="Times New Roman" pitchFamily="18" charset="0"/>
              </a:rPr>
              <a:t>a dhéanamh leis.</a:t>
            </a:r>
            <a:r>
              <a:rPr lang="ga-IE">
                <a:latin typeface="Arial" charset="0"/>
                <a:cs typeface="Times New Roman" pitchFamily="18" charset="0"/>
              </a:rPr>
              <a:t> </a:t>
            </a:r>
            <a:endParaRPr lang="ga-IE">
              <a:cs typeface="Times New Roman" pitchFamily="18" charset="0"/>
            </a:endParaRPr>
          </a:p>
          <a:p>
            <a:endParaRPr lang="ga-IE">
              <a:cs typeface="Times New Roman" pitchFamily="18" charset="0"/>
            </a:endParaRPr>
          </a:p>
          <a:p>
            <a:r>
              <a:rPr lang="ga-IE">
                <a:cs typeface="Times New Roman" pitchFamily="18" charset="0"/>
              </a:rPr>
              <a:t>© Foras na Gaeilge, 201</a:t>
            </a:r>
            <a:r>
              <a:rPr lang="en-GB">
                <a:cs typeface="Times New Roman" pitchFamily="18" charset="0"/>
              </a:rPr>
              <a:t>3</a:t>
            </a:r>
            <a:endParaRPr lang="ga-IE">
              <a:cs typeface="Times New Roman" pitchFamily="18" charset="0"/>
            </a:endParaRPr>
          </a:p>
          <a:p>
            <a:endParaRPr lang="ga-IE">
              <a:cs typeface="Times New Roman" pitchFamily="18" charset="0"/>
            </a:endParaRPr>
          </a:p>
          <a:p>
            <a:r>
              <a:rPr lang="ga-IE">
                <a:cs typeface="Times New Roman" pitchFamily="18" charset="0"/>
              </a:rPr>
              <a:t>An Gúm, 24-27 Sráid Fhreidric Thuaidh, Baile Átha Cliath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852738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1050" y="404813"/>
            <a:ext cx="504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/>
              <a:t>Seo grianghraf d’Éirinn.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Ó shatailít amuigh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sa spás a tógadh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an grianghraf seo.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96975"/>
            <a:ext cx="3668713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1050" y="404813"/>
            <a:ext cx="504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/>
              <a:t>Seo léarscáil</a:t>
            </a:r>
            <a:r>
              <a:rPr lang="en-GB" sz="2800"/>
              <a:t> </a:t>
            </a:r>
            <a:r>
              <a:rPr lang="ga-IE" sz="2800"/>
              <a:t>d’Éirinn</a:t>
            </a:r>
            <a:r>
              <a:rPr lang="en-GB" sz="2800"/>
              <a:t>.</a:t>
            </a:r>
            <a:endParaRPr lang="ga-IE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3800" y="1484313"/>
            <a:ext cx="36734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Léirítear contaetha na hÉireann ar an léarscáil seo.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Tá dathanna éagsúla ar na contaetha éagsúla</a:t>
            </a:r>
            <a:r>
              <a:rPr lang="en-GB" sz="2800"/>
              <a:t>.</a:t>
            </a:r>
            <a:r>
              <a:rPr lang="ga-IE" sz="2800"/>
              <a:t> Léirítear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an teorainn idir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na contaetha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le líne dhubh. </a:t>
            </a:r>
          </a:p>
        </p:txBody>
      </p:sp>
      <p:pic>
        <p:nvPicPr>
          <p:cNvPr id="19461" name="Picture 5" descr="P4 Map of Ireland-counties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4318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shutterstock_118149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479425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613" y="260350"/>
            <a:ext cx="5287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/>
              <a:t>Tá ceithre chúige in Éirinn</a:t>
            </a:r>
            <a:r>
              <a:rPr lang="en-GB" sz="3200"/>
              <a:t>.</a:t>
            </a:r>
            <a:endParaRPr lang="ga-IE" sz="320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3850" y="3284538"/>
            <a:ext cx="3097213" cy="2376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8263" y="1196975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Cúige Mumhan</a:t>
            </a:r>
            <a:endParaRPr lang="en-GB" sz="280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258888" y="2133600"/>
            <a:ext cx="2232025" cy="14398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43213" y="1268413"/>
            <a:ext cx="2233612" cy="15843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43213" y="2492375"/>
            <a:ext cx="2016125" cy="2519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16513" y="4221163"/>
            <a:ext cx="37036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Cén cúige ina bhfuil tú i do chónaí?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263" y="2492375"/>
            <a:ext cx="2916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Cúige Uladh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8263" y="1844675"/>
            <a:ext cx="2916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Cúige Chonnacht</a:t>
            </a:r>
            <a:endParaRPr lang="en-IE" sz="2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48263" y="3141663"/>
            <a:ext cx="291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Cúige Laighean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shutterstock_1181493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79797"/>
              </a:clrFrom>
              <a:clrTo>
                <a:srgbClr val="979797">
                  <a:alpha val="0"/>
                </a:srgbClr>
              </a:clrTo>
            </a:clrChange>
          </a:blip>
          <a:srcRect l="14764" r="14764"/>
          <a:stretch>
            <a:fillRect/>
          </a:stretch>
        </p:blipFill>
        <p:spPr bwMode="auto">
          <a:xfrm>
            <a:off x="2771775" y="1412875"/>
            <a:ext cx="3584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3687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/>
              <a:t>Na Ceithre </a:t>
            </a:r>
            <a:r>
              <a:rPr lang="en-GB" sz="3200"/>
              <a:t>hAirde</a:t>
            </a:r>
            <a:endParaRPr lang="ga-IE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5589588"/>
            <a:ext cx="3743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Cúige Mumhan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i n</a:t>
            </a:r>
            <a:r>
              <a:rPr lang="ga-IE" sz="2800" b="1">
                <a:solidFill>
                  <a:srgbClr val="FF0000"/>
                </a:solidFill>
              </a:rPr>
              <a:t>deisceart</a:t>
            </a:r>
            <a:r>
              <a:rPr lang="ga-IE" sz="2800"/>
              <a:t> na tíre.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836613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/>
              <a:t>An </a:t>
            </a:r>
            <a:r>
              <a:rPr lang="ga-IE" sz="2800"/>
              <a:t>Tuaisceart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72225" y="2852738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An t</a:t>
            </a:r>
            <a:r>
              <a:rPr lang="ga-IE" sz="2800"/>
              <a:t>Oirthear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2138" y="5300663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/>
              <a:t>An </a:t>
            </a:r>
            <a:r>
              <a:rPr lang="ga-IE" sz="2800"/>
              <a:t>Deisceart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2852738"/>
            <a:ext cx="2411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800"/>
              <a:t>An t</a:t>
            </a:r>
            <a:r>
              <a:rPr lang="ga-IE" sz="2800"/>
              <a:t>Iarthar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908050"/>
            <a:ext cx="30241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Cúige Chonnacht in </a:t>
            </a:r>
            <a:r>
              <a:rPr lang="ga-IE" sz="2800" b="1">
                <a:solidFill>
                  <a:srgbClr val="FF0000"/>
                </a:solidFill>
              </a:rPr>
              <a:t>iarthar</a:t>
            </a:r>
            <a:r>
              <a:rPr lang="ga-IE" sz="2800"/>
              <a:t> na tíre.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00788" y="333375"/>
            <a:ext cx="30972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Cúige Uladh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i d</a:t>
            </a:r>
            <a:r>
              <a:rPr lang="ga-IE" sz="2800" b="1">
                <a:solidFill>
                  <a:srgbClr val="FF0000"/>
                </a:solidFill>
              </a:rPr>
              <a:t>tuaisceart</a:t>
            </a:r>
            <a:r>
              <a:rPr lang="ga-IE" sz="2800"/>
              <a:t>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na tíre.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75350" y="4076700"/>
            <a:ext cx="31686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Cúige Laighean in </a:t>
            </a:r>
            <a:r>
              <a:rPr lang="ga-IE" sz="2800" b="1">
                <a:solidFill>
                  <a:srgbClr val="FF0000"/>
                </a:solidFill>
              </a:rPr>
              <a:t>oirthear</a:t>
            </a:r>
            <a:r>
              <a:rPr lang="ga-IE" sz="2800"/>
              <a:t>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na tíre.</a:t>
            </a:r>
          </a:p>
        </p:txBody>
      </p:sp>
      <p:pic>
        <p:nvPicPr>
          <p:cNvPr id="23566" name="Picture 14" descr="shutterstock_112974565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FCEB2"/>
              </a:clrFrom>
              <a:clrTo>
                <a:srgbClr val="CFCE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636838"/>
            <a:ext cx="965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7" grpId="0"/>
      <p:bldP spid="8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2565400"/>
            <a:ext cx="370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dhá chontae is tríocha in Éirinn</a:t>
            </a:r>
            <a:r>
              <a:rPr lang="en-GB" sz="2800"/>
              <a:t>.</a:t>
            </a:r>
            <a:endParaRPr lang="ga-IE" sz="280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Dún na nGall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268538" y="3333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Doire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187450" y="7651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Aontroim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203575" y="3333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An Dún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771775" y="10525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Ard Mhacha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356100" y="3333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Muineachán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An Cabhán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268538" y="16287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Fear Manach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643438" y="105251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0000"/>
                </a:solidFill>
              </a:rPr>
              <a:t>Tír Eoghain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0" y="2420938"/>
            <a:ext cx="1042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008000"/>
                </a:solidFill>
              </a:rPr>
              <a:t>Gaillimh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1874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008000"/>
                </a:solidFill>
              </a:rPr>
              <a:t>Maigh Eo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50825" y="30686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008000"/>
                </a:solidFill>
              </a:rPr>
              <a:t>Sligeach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827088" y="35734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008000"/>
                </a:solidFill>
              </a:rPr>
              <a:t>Liatroim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1042988" y="1989138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008000"/>
                </a:solidFill>
              </a:rPr>
              <a:t>Ros Comáin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11188" y="43656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6600"/>
                </a:solidFill>
              </a:rPr>
              <a:t>An Clár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23850" y="50133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6600"/>
                </a:solidFill>
              </a:rPr>
              <a:t>Ciarraí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2124075" y="44370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6600"/>
                </a:solidFill>
              </a:rPr>
              <a:t>Tiobraid Árann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547813" y="51577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6600"/>
                </a:solidFill>
              </a:rPr>
              <a:t>Corcaigh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187450" y="60928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6600"/>
                </a:solidFill>
              </a:rPr>
              <a:t>Luimneach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2627313" y="57340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FF6600"/>
                </a:solidFill>
              </a:rPr>
              <a:t>Port Láirge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6516688" y="10525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Lú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7235825" y="14843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An Mhí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6443663" y="21336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Baile Átha Cliath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6948488" y="29241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Cill Mhantáin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6948488" y="436562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263DE6"/>
                </a:solidFill>
              </a:rPr>
              <a:t>Loch Garman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7092950" y="371633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Cill Dara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5003800" y="41497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Ceatharlach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5940425" y="4724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263DE6"/>
                </a:solidFill>
              </a:rPr>
              <a:t>Laois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4356100" y="49418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Uíbh Fhailí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6694488" y="5229225"/>
            <a:ext cx="244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>
                <a:solidFill>
                  <a:srgbClr val="263DE6"/>
                </a:solidFill>
              </a:rPr>
              <a:t>Cill Chainnigh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4716463" y="58769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263DE6"/>
                </a:solidFill>
              </a:rPr>
              <a:t>An </a:t>
            </a:r>
            <a:r>
              <a:rPr lang="ga-IE">
                <a:solidFill>
                  <a:srgbClr val="263DE6"/>
                </a:solidFill>
              </a:rPr>
              <a:t>Iarmhí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6659563" y="594995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263DE6"/>
                </a:solidFill>
              </a:rPr>
              <a:t>An </a:t>
            </a:r>
            <a:r>
              <a:rPr lang="ga-IE">
                <a:solidFill>
                  <a:srgbClr val="263DE6"/>
                </a:solidFill>
              </a:rPr>
              <a:t>Longfort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66" grpId="0"/>
      <p:bldP spid="40967" grpId="0"/>
      <p:bldP spid="40968" grpId="0"/>
      <p:bldP spid="40969" grpId="0"/>
      <p:bldP spid="40970" grpId="0"/>
      <p:bldP spid="40971" grpId="0"/>
      <p:bldP spid="40972" grpId="0"/>
      <p:bldP spid="40973" grpId="0"/>
      <p:bldP spid="40974" grpId="0"/>
      <p:bldP spid="40975" grpId="0"/>
      <p:bldP spid="40976" grpId="0"/>
      <p:bldP spid="40977" grpId="0"/>
      <p:bldP spid="40978" grpId="0"/>
      <p:bldP spid="40979" grpId="0"/>
      <p:bldP spid="40980" grpId="0"/>
      <p:bldP spid="40981" grpId="0"/>
      <p:bldP spid="40982" grpId="0"/>
      <p:bldP spid="40983" grpId="0"/>
      <p:bldP spid="40984" grpId="0"/>
      <p:bldP spid="40985" grpId="0"/>
      <p:bldP spid="40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7" t="8951" r="2693" b="7469"/>
          <a:stretch>
            <a:fillRect/>
          </a:stretch>
        </p:blipFill>
        <p:spPr bwMode="auto">
          <a:xfrm>
            <a:off x="539750" y="765175"/>
            <a:ext cx="38465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225" y="260350"/>
            <a:ext cx="6078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Tá dhá stát ar</a:t>
            </a:r>
            <a:r>
              <a:rPr lang="en-GB" sz="2800"/>
              <a:t> </a:t>
            </a:r>
            <a:r>
              <a:rPr lang="ga-IE" sz="2800"/>
              <a:t>oileán na hÉireann: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10800000">
            <a:off x="2339975" y="1052513"/>
            <a:ext cx="1976438" cy="1438275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6100" y="836613"/>
            <a:ext cx="460851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ga-IE" sz="2800" b="1"/>
              <a:t>Tuaisceart Éireann</a:t>
            </a:r>
            <a:r>
              <a:rPr lang="ga-IE" sz="2800"/>
              <a:t>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ina bhfuil na contaetha seo a leanas: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Co. Aontroma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Co</a:t>
            </a:r>
            <a:r>
              <a:rPr lang="en-GB" sz="2800"/>
              <a:t>.</a:t>
            </a:r>
            <a:r>
              <a:rPr lang="ga-IE" sz="2800"/>
              <a:t> Dhoire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Co. Thír Eoghain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Co. Fhear Manach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Co. Ard Mhacha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Co. an Dúin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538" y="5057775"/>
            <a:ext cx="4321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/>
            <a:r>
              <a:rPr lang="ga-IE" sz="2800" b="1"/>
              <a:t>2</a:t>
            </a:r>
            <a:r>
              <a:rPr lang="ga-IE" sz="2800"/>
              <a:t>. </a:t>
            </a:r>
            <a:r>
              <a:rPr lang="ga-IE" sz="2800" b="1"/>
              <a:t>Poblacht na hÉireann </a:t>
            </a:r>
            <a:r>
              <a:rPr lang="ga-IE" sz="2800"/>
              <a:t>ina bhfuil na 26 contae eile.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5661025"/>
            <a:ext cx="3671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Daonra na hÉireann: 6.4 milliún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7956550" y="981075"/>
            <a:ext cx="647700" cy="431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7812088" y="404813"/>
            <a:ext cx="64770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7164388" y="0"/>
            <a:ext cx="1008062" cy="620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ga-IE"/>
          </a:p>
        </p:txBody>
      </p:sp>
      <p:pic>
        <p:nvPicPr>
          <p:cNvPr id="2" name="Picture 17" descr="P12 Map of Ireland- Counties copy"/>
          <p:cNvPicPr>
            <a:picLocks noChangeAspect="1" noChangeArrowheads="1"/>
          </p:cNvPicPr>
          <p:nvPr/>
        </p:nvPicPr>
        <p:blipFill>
          <a:blip r:embed="rId3"/>
          <a:srcRect l="13110" t="20230" r="12401" b="16661"/>
          <a:stretch>
            <a:fillRect/>
          </a:stretch>
        </p:blipFill>
        <p:spPr bwMode="auto">
          <a:xfrm>
            <a:off x="179388" y="765175"/>
            <a:ext cx="37671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 rot="-914163">
            <a:off x="900113" y="4365625"/>
            <a:ext cx="1511300" cy="920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538" y="1125538"/>
            <a:ext cx="26638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contae is mó</a:t>
            </a:r>
            <a:r>
              <a:rPr lang="en-GB" sz="2800"/>
              <a:t> </a:t>
            </a:r>
            <a:r>
              <a:rPr lang="ga-IE" sz="2800"/>
              <a:t>sa tír?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16238" y="2276475"/>
            <a:ext cx="647700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8538" y="5484813"/>
            <a:ext cx="2519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contae is lú</a:t>
            </a:r>
            <a:r>
              <a:rPr lang="en-GB" sz="2800"/>
              <a:t> </a:t>
            </a:r>
            <a:br>
              <a:rPr lang="en-GB" sz="2800"/>
            </a:br>
            <a:r>
              <a:rPr lang="ga-IE" sz="2800"/>
              <a:t>sa tír?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7538" y="2708275"/>
            <a:ext cx="23034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dara contae is mó</a:t>
            </a:r>
            <a:r>
              <a:rPr lang="en-GB" sz="2800"/>
              <a:t> </a:t>
            </a:r>
            <a:r>
              <a:rPr lang="ga-IE" sz="2800"/>
              <a:t>sa tír?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356461">
            <a:off x="539750" y="2781300"/>
            <a:ext cx="1768475" cy="8747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7538" y="4437063"/>
            <a:ext cx="23050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Céard é an trí</a:t>
            </a:r>
            <a:r>
              <a:rPr lang="en-GB" sz="2800"/>
              <a:t>ú</a:t>
            </a:r>
            <a:r>
              <a:rPr lang="ga-IE" sz="2800"/>
              <a:t> contae is mó</a:t>
            </a:r>
            <a:r>
              <a:rPr lang="en-GB" sz="2800"/>
              <a:t> </a:t>
            </a:r>
            <a:r>
              <a:rPr lang="ga-IE" sz="2800"/>
              <a:t>sa tír?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11188" y="2060575"/>
            <a:ext cx="1223962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050" y="188913"/>
            <a:ext cx="504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/>
              <a:t>An bhfuil a fhios agat?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084888" y="2276475"/>
            <a:ext cx="2232025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b="1"/>
              <a:t>Co. Chorcaí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867400" y="4005263"/>
            <a:ext cx="3132138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b="1"/>
              <a:t>Co. na Gaillimhe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011863" y="5876925"/>
            <a:ext cx="2808287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b="1"/>
              <a:t>Co. Mhaigh Eo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635375" y="6338888"/>
            <a:ext cx="1584325" cy="5286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b="1"/>
              <a:t>Co. Lú</a:t>
            </a:r>
          </a:p>
        </p:txBody>
      </p:sp>
      <p:pic>
        <p:nvPicPr>
          <p:cNvPr id="26639" name="Picture 17" descr="shutterstock_9414642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9463" y="0"/>
            <a:ext cx="1787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43" grpId="0" animBg="1"/>
      <p:bldP spid="26642" grpId="0" animBg="1"/>
      <p:bldP spid="4" grpId="0" animBg="1"/>
      <p:bldP spid="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P4 Map of Ireland-countie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125538"/>
            <a:ext cx="4438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492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Tugtar </a:t>
            </a:r>
            <a:r>
              <a:rPr lang="ga-IE" sz="2800" b="1">
                <a:solidFill>
                  <a:srgbClr val="FF0000"/>
                </a:solidFill>
              </a:rPr>
              <a:t>contae muirí</a:t>
            </a:r>
            <a:r>
              <a:rPr lang="ga-IE" sz="2800" b="1"/>
              <a:t> </a:t>
            </a:r>
            <a:r>
              <a:rPr lang="ga-IE" sz="2800"/>
              <a:t>ar chontae atá ar an gcósta</a:t>
            </a:r>
            <a:r>
              <a:rPr lang="en-GB" sz="2800"/>
              <a:t>. </a:t>
            </a:r>
            <a:r>
              <a:rPr lang="ga-IE" sz="2800"/>
              <a:t>Cé mhéad contae</a:t>
            </a:r>
            <a:r>
              <a:rPr lang="en-GB" sz="2800"/>
              <a:t> </a:t>
            </a:r>
            <a:r>
              <a:rPr lang="ga-IE" sz="2800"/>
              <a:t>muirí atá i do chúige féin?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363" y="1125538"/>
            <a:ext cx="399573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/>
              <a:t>Aimsigh iad</a:t>
            </a:r>
            <a:r>
              <a:rPr lang="en-GB" sz="2800"/>
              <a:t> </a:t>
            </a:r>
            <a:r>
              <a:rPr lang="ga-IE" sz="2800"/>
              <a:t>ar an léarscáil agus </a:t>
            </a:r>
            <a:r>
              <a:rPr lang="en-GB" sz="2800"/>
              <a:t/>
            </a:r>
            <a:br>
              <a:rPr lang="en-GB" sz="2800"/>
            </a:br>
            <a:r>
              <a:rPr lang="ga-IE" sz="2800"/>
              <a:t>ainmnigh</a:t>
            </a:r>
            <a:r>
              <a:rPr lang="en-GB" sz="2800"/>
              <a:t> </a:t>
            </a:r>
            <a:r>
              <a:rPr lang="ga-IE" sz="2800"/>
              <a:t>iad.</a:t>
            </a:r>
            <a:endParaRPr lang="en-GB" sz="2800"/>
          </a:p>
          <a:p>
            <a:endParaRPr lang="en-GB" sz="2800"/>
          </a:p>
          <a:p>
            <a:r>
              <a:rPr lang="en-GB" sz="2800"/>
              <a:t>C</a:t>
            </a:r>
            <a:r>
              <a:rPr lang="ga-IE" sz="2800"/>
              <a:t>éard é an contae</a:t>
            </a:r>
            <a:r>
              <a:rPr lang="en-GB" sz="2800"/>
              <a:t> </a:t>
            </a:r>
            <a:r>
              <a:rPr lang="ga-IE" sz="2800"/>
              <a:t>muirí a bhfuil an cósta is giorra aige?</a:t>
            </a:r>
            <a:endParaRPr lang="en-GB" sz="2800"/>
          </a:p>
          <a:p>
            <a:endParaRPr lang="en-GB" sz="2800"/>
          </a:p>
          <a:p>
            <a:r>
              <a:rPr lang="ga-IE" sz="2800"/>
              <a:t>Is é Co. Liatroma an contae</a:t>
            </a:r>
            <a:r>
              <a:rPr lang="en-GB" sz="2800"/>
              <a:t> </a:t>
            </a:r>
            <a:r>
              <a:rPr lang="ga-IE" sz="2800"/>
              <a:t>muirí </a:t>
            </a:r>
            <a:r>
              <a:rPr lang="en-GB" sz="2800"/>
              <a:t>a </a:t>
            </a:r>
            <a:r>
              <a:rPr lang="ga-IE" sz="2800"/>
              <a:t>bhfuil an cósta is giorra</a:t>
            </a:r>
            <a:r>
              <a:rPr lang="en-GB" sz="2800"/>
              <a:t> </a:t>
            </a:r>
            <a:r>
              <a:rPr lang="ga-IE" sz="2800"/>
              <a:t>aige.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 rot="-2280399">
            <a:off x="2579688" y="2373313"/>
            <a:ext cx="384175" cy="9112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2393</TotalTime>
  <Words>583</Words>
  <Application>Microsoft Office PowerPoint</Application>
  <PresentationFormat>On-screen Show (4:3)</PresentationFormat>
  <Paragraphs>131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Paul Williams</cp:lastModifiedBy>
  <cp:revision>167</cp:revision>
  <dcterms:created xsi:type="dcterms:W3CDTF">2012-10-08T13:14:37Z</dcterms:created>
  <dcterms:modified xsi:type="dcterms:W3CDTF">2019-04-16T09:00:54Z</dcterms:modified>
</cp:coreProperties>
</file>