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83" r:id="rId10"/>
    <p:sldId id="291" r:id="rId11"/>
    <p:sldId id="292" r:id="rId12"/>
    <p:sldId id="284" r:id="rId13"/>
    <p:sldId id="287" r:id="rId14"/>
    <p:sldId id="290" r:id="rId15"/>
    <p:sldId id="273" r:id="rId16"/>
    <p:sldId id="274" r:id="rId17"/>
    <p:sldId id="256" r:id="rId18"/>
    <p:sldId id="281" r:id="rId19"/>
    <p:sldId id="282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842" autoAdjust="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42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9F135B-05E0-4F3B-BA5F-BE9C4F1B0C8D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B9DC59-33E7-4FBE-BC18-299AC48593C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3925EC-40E0-4ECD-A104-DA29847651F2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F48334-C70D-4B83-9F54-12CA874BCE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9AE41-3524-4EFE-8967-1A673101E33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87C044-F6B6-4883-BC1C-FE11B2413D2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EE904-E51F-4AA7-81F6-2EA92A47B07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F1E8D-E09C-4572-9C4C-837657F038F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1E0C7-319C-4E63-8560-0158558A197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1D24F-3A60-4EF9-8E68-4C6A7433A2FA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747D3-083F-4924-A9B8-A836C751443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067E8-887D-48DA-9D20-04E0F5AD037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z="110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9C7A5-7960-440E-9722-C4B26623E93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F7AE-D34C-45CA-86A2-9E1A70802D47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4CFF-2C64-438F-BED2-85BE908F480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264F-645D-4110-9D71-EDE80598119F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19A08-4650-4C98-BF51-0A6770B988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BDD1-FAAF-4864-A165-887A5383014F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24E2-CE91-4123-A6AC-CD16E7F4512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E7D1-E198-4A34-967B-A30C02EB714B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0704-1974-4BFD-AFCF-1007523B33A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69E0-A161-4316-B411-F2391BD28D25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ECFF-6080-4472-A062-305275D302F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C81F-90DF-41E3-BE09-15A67379342C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D50A-398E-4559-B933-49DED8F91A3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62B4-D732-422E-A3DD-CABA46544F32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65-4362-4F28-B676-B5BA8B670D4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D082-5DC5-4FA8-973F-A167DC0131D1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1319-0464-4081-9AA7-D7D8E48904F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87C6-1906-4510-8481-9A0A9CBB20C6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371C1-4C01-43DF-98AE-D1BE2A28CD7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E65AC-CFFD-4CFC-BA0F-B595D66B4BBB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E466-A50C-4700-9C6C-43D9903456F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3F09-6DFC-4518-8051-0BC4346AA687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94E3-8D32-4729-A315-687E27E3254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3DC3C9-E1A6-49A4-A2B5-8401762ADF4E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8951E5-C4EC-4C30-96AB-87D6CFCDCB5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urriculum.org.uk/cuchulainn/gaeilge/clair/clar5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icurriculum.org.uk/cuchulainn/gaeilge/clair/clar6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23813"/>
            <a:ext cx="721995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979613" y="2276475"/>
            <a:ext cx="4752975" cy="935038"/>
          </a:xfrm>
        </p:spPr>
        <p:txBody>
          <a:bodyPr/>
          <a:lstStyle/>
          <a:p>
            <a:pPr eaLnBrk="1" hangingPunct="1"/>
            <a:r>
              <a:rPr lang="ga-IE" sz="4000" smtClean="0">
                <a:latin typeface="Comic Sans MS" pitchFamily="66" charset="0"/>
              </a:rPr>
              <a:t>Táin Bó Cuailgne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6913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Seanscéal Éireannach is ea ‘Táin Bó Cuailgne’. Scéal an-sean ar fad is ea í.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89150" y="2133600"/>
            <a:ext cx="4354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Ach an bhfuil tuairim ar bith agat cé chomh sean is atá</a:t>
            </a:r>
          </a:p>
          <a:p>
            <a:r>
              <a:rPr lang="ga-IE" sz="2400">
                <a:latin typeface="Comic Sans MS" pitchFamily="66" charset="0"/>
              </a:rPr>
              <a:t>an scéal seo?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932363" y="3500438"/>
            <a:ext cx="2570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latin typeface="Comic Sans MS" pitchFamily="66" charset="0"/>
              </a:rPr>
              <a:t>100 bliain d’aois?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500563" y="5084763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latin typeface="Comic Sans MS" pitchFamily="66" charset="0"/>
              </a:rPr>
              <a:t>800 bliain d’aois?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403350" y="40513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latin typeface="Comic Sans MS" pitchFamily="66" charset="0"/>
              </a:rPr>
              <a:t>300 bliain d’aois?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1403350" y="4005263"/>
            <a:ext cx="2736850" cy="576262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4427538" y="5013325"/>
            <a:ext cx="2736850" cy="576263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4787900" y="3429000"/>
            <a:ext cx="2736850" cy="576263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2" grpId="0"/>
      <p:bldP spid="32771" grpId="0"/>
      <p:bldP spid="32773" grpId="0"/>
      <p:bldP spid="32776" grpId="0"/>
      <p:bldP spid="32779" grpId="0" animBg="1"/>
      <p:bldP spid="32780" grpId="0" animBg="1"/>
      <p:bldP spid="327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794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795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00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01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07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33808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33809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33810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33811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33812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33813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33814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33815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3816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3817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33818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19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33820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3821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22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3823" name="Group 45"/>
          <p:cNvGrpSpPr>
            <a:grpSpLocks/>
          </p:cNvGrpSpPr>
          <p:nvPr/>
        </p:nvGrpSpPr>
        <p:grpSpPr bwMode="auto">
          <a:xfrm>
            <a:off x="7461250" y="2349500"/>
            <a:ext cx="1296988" cy="1514475"/>
            <a:chOff x="4785" y="1503"/>
            <a:chExt cx="817" cy="954"/>
          </a:xfrm>
        </p:grpSpPr>
        <p:sp>
          <p:nvSpPr>
            <p:cNvPr id="33839" name="Text Box 35"/>
            <p:cNvSpPr txBox="1">
              <a:spLocks noChangeArrowheads="1"/>
            </p:cNvSpPr>
            <p:nvPr/>
          </p:nvSpPr>
          <p:spPr bwMode="auto">
            <a:xfrm>
              <a:off x="4785" y="2048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33840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09538" y="2349500"/>
            <a:ext cx="2301875" cy="1622425"/>
            <a:chOff x="2471" y="1435"/>
            <a:chExt cx="1633" cy="1227"/>
          </a:xfrm>
        </p:grpSpPr>
        <p:sp>
          <p:nvSpPr>
            <p:cNvPr id="33837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1633" cy="502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Ceiltigh </a:t>
              </a:r>
              <a:r>
                <a:rPr lang="en-IE">
                  <a:latin typeface="Comic Sans MS" pitchFamily="66" charset="0"/>
                </a:rPr>
                <a:t/>
              </a:r>
              <a:br>
                <a:rPr lang="en-IE">
                  <a:latin typeface="Comic Sans MS" pitchFamily="66" charset="0"/>
                </a:rPr>
              </a:br>
              <a:r>
                <a:rPr lang="ga-IE">
                  <a:latin typeface="Comic Sans MS" pitchFamily="66" charset="0"/>
                </a:rPr>
                <a:t>go hÉirinn</a:t>
              </a:r>
              <a:r>
                <a:rPr lang="en-GB">
                  <a:latin typeface="Comic Sans MS" pitchFamily="66" charset="0"/>
                </a:rPr>
                <a:t>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33838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33825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33826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3827" name="Line 5"/>
          <p:cNvSpPr>
            <a:spLocks noChangeShapeType="1"/>
          </p:cNvSpPr>
          <p:nvPr/>
        </p:nvSpPr>
        <p:spPr bwMode="auto">
          <a:xfrm>
            <a:off x="5397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28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33829" name="TextBox 44"/>
          <p:cNvSpPr txBox="1">
            <a:spLocks noChangeArrowheads="1"/>
          </p:cNvSpPr>
          <p:nvPr/>
        </p:nvSpPr>
        <p:spPr bwMode="auto">
          <a:xfrm>
            <a:off x="2835275" y="123825"/>
            <a:ext cx="2141538" cy="831850"/>
          </a:xfrm>
          <a:prstGeom prst="rect">
            <a:avLst/>
          </a:prstGeom>
          <a:solidFill>
            <a:srgbClr val="FFCC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800">
                <a:solidFill>
                  <a:srgbClr val="000000"/>
                </a:solidFill>
                <a:latin typeface="Berlin Sans FB Demi" pitchFamily="34" charset="0"/>
              </a:rPr>
              <a:t>Amlíne</a:t>
            </a:r>
          </a:p>
        </p:txBody>
      </p:sp>
      <p:grpSp>
        <p:nvGrpSpPr>
          <p:cNvPr id="33830" name="Group 45"/>
          <p:cNvGrpSpPr>
            <a:grpSpLocks/>
          </p:cNvGrpSpPr>
          <p:nvPr/>
        </p:nvGrpSpPr>
        <p:grpSpPr bwMode="auto">
          <a:xfrm>
            <a:off x="2700338" y="2349500"/>
            <a:ext cx="2663825" cy="2352675"/>
            <a:chOff x="4785" y="1503"/>
            <a:chExt cx="817" cy="1482"/>
          </a:xfrm>
        </p:grpSpPr>
        <p:sp>
          <p:nvSpPr>
            <p:cNvPr id="33835" name="Text Box 35"/>
            <p:cNvSpPr txBox="1">
              <a:spLocks noChangeArrowheads="1"/>
            </p:cNvSpPr>
            <p:nvPr/>
          </p:nvSpPr>
          <p:spPr bwMode="auto">
            <a:xfrm>
              <a:off x="4785" y="2048"/>
              <a:ext cx="817" cy="937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Cumadh an scéal ‘Táin Bó Cuailgne’ uair éigin sa tréimhse seo. Níl a fhios againn cathain</a:t>
              </a:r>
            </a:p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go díreach a cumadh é.</a:t>
              </a:r>
            </a:p>
          </p:txBody>
        </p:sp>
        <p:sp>
          <p:nvSpPr>
            <p:cNvPr id="33836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33831" name="Line 33"/>
          <p:cNvSpPr>
            <a:spLocks noChangeShapeType="1"/>
          </p:cNvSpPr>
          <p:nvPr/>
        </p:nvSpPr>
        <p:spPr bwMode="auto">
          <a:xfrm flipV="1">
            <a:off x="4787900" y="2349500"/>
            <a:ext cx="0" cy="865188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32" name="Line 33"/>
          <p:cNvSpPr>
            <a:spLocks noChangeShapeType="1"/>
          </p:cNvSpPr>
          <p:nvPr/>
        </p:nvSpPr>
        <p:spPr bwMode="auto">
          <a:xfrm flipV="1">
            <a:off x="4859338" y="2924175"/>
            <a:ext cx="360362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 type="triangle" w="med" len="med"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33" name="Text Box 3"/>
          <p:cNvSpPr txBox="1">
            <a:spLocks noChangeArrowheads="1"/>
          </p:cNvSpPr>
          <p:nvPr/>
        </p:nvSpPr>
        <p:spPr bwMode="auto">
          <a:xfrm>
            <a:off x="1619250" y="4868863"/>
            <a:ext cx="612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latin typeface="Comic Sans MS" pitchFamily="66" charset="0"/>
              </a:rPr>
              <a:t>Tá an scéal ‘Táin Bó Cuailgne’ níos mó ná 1000 bliain d’aois!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1403351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1" grpId="0" animBg="1"/>
      <p:bldP spid="33832" grpId="0" animBg="1"/>
      <p:bldP spid="338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2482850" y="3644900"/>
            <a:ext cx="55451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Na daoine a chum ‘Táin Bó Cuailgne’, bhí roinnt rudaí cloiste acu faoi</a:t>
            </a:r>
          </a:p>
          <a:p>
            <a:r>
              <a:rPr lang="ga-IE" sz="2400">
                <a:latin typeface="Comic Sans MS" pitchFamily="66" charset="0"/>
              </a:rPr>
              <a:t>na Ceiltigh. Chuir siad na rudaí sin isteach sa scéal mar cheap siad</a:t>
            </a:r>
          </a:p>
          <a:p>
            <a:r>
              <a:rPr lang="ga-IE" sz="2400">
                <a:latin typeface="Comic Sans MS" pitchFamily="66" charset="0"/>
              </a:rPr>
              <a:t>go mbeidís go maith ann. 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12775" y="719138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Scéalta ficsin iad ‘Táin Bó Cuailgne’ agus na seanscéalta eile. Ach uaireanta bíonn eolas stairiúil le fáil i seanscéalta, chomh maith leis an gcumadóireacht.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476375" y="1370013"/>
            <a:ext cx="58324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Cad iad na rudaí sa scéal</a:t>
            </a:r>
          </a:p>
          <a:p>
            <a:pPr algn="ctr"/>
            <a:r>
              <a:rPr lang="ga-IE" sz="3200">
                <a:latin typeface="Comic Sans MS" pitchFamily="66" charset="0"/>
              </a:rPr>
              <a:t>‘Táin Bó Cuailgne’ a bhaineann leis na Ceiltigh, dar leat?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27432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-50800"/>
            <a:ext cx="45577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638" y="-36513"/>
            <a:ext cx="3024188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808413"/>
            <a:ext cx="4573588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2009775" y="2781300"/>
            <a:ext cx="1944688" cy="863600"/>
          </a:xfrm>
          <a:prstGeom prst="wedgeEllipseCallout">
            <a:avLst>
              <a:gd name="adj1" fmla="val -72375"/>
              <a:gd name="adj2" fmla="val 96912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>
                <a:solidFill>
                  <a:srgbClr val="FFFFFF"/>
                </a:solidFill>
                <a:latin typeface="Calibri" pitchFamily="34" charset="0"/>
              </a:rPr>
              <a:t>An bhfuil an ceart acu?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2482850" y="115888"/>
            <a:ext cx="3024188" cy="1584325"/>
          </a:xfrm>
          <a:prstGeom prst="borderCallout1">
            <a:avLst>
              <a:gd name="adj1" fmla="val 7213"/>
              <a:gd name="adj2" fmla="val -2519"/>
              <a:gd name="adj3" fmla="val 69037"/>
              <a:gd name="adj4" fmla="val -41625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ga-IE">
                <a:latin typeface="Comic Sans MS" pitchFamily="66" charset="0"/>
              </a:rPr>
              <a:t>Tá troid agus cogaíocht sa scéal. Deirtear go raibh na Ceiltigh an‑tógtha leis an troid agus leis an gcogaíocht.</a:t>
            </a:r>
          </a:p>
        </p:txBody>
      </p:sp>
      <p:sp>
        <p:nvSpPr>
          <p:cNvPr id="36871" name="AutoShape 8"/>
          <p:cNvSpPr>
            <a:spLocks/>
          </p:cNvSpPr>
          <p:nvPr/>
        </p:nvSpPr>
        <p:spPr bwMode="auto">
          <a:xfrm>
            <a:off x="4089400" y="2089150"/>
            <a:ext cx="3635375" cy="1555750"/>
          </a:xfrm>
          <a:prstGeom prst="borderCallout1">
            <a:avLst>
              <a:gd name="adj1" fmla="val 7347"/>
              <a:gd name="adj2" fmla="val 100324"/>
              <a:gd name="adj3" fmla="val -27292"/>
              <a:gd name="adj4" fmla="val 102500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tIns="82800" bIns="82800"/>
          <a:lstStyle/>
          <a:p>
            <a:r>
              <a:rPr lang="ga-IE">
                <a:latin typeface="Comic Sans MS" pitchFamily="66" charset="0"/>
              </a:rPr>
              <a:t>Úsáideann na laochra sa scéal sleánna chomh maith le claimhte agus iad ag troid. Deirtear go mbíodh sleánna agus claimhte</a:t>
            </a:r>
          </a:p>
          <a:p>
            <a:r>
              <a:rPr lang="ga-IE">
                <a:latin typeface="Comic Sans MS" pitchFamily="66" charset="0"/>
              </a:rPr>
              <a:t>ag na Ceiltigh.</a:t>
            </a:r>
          </a:p>
        </p:txBody>
      </p:sp>
      <p:sp>
        <p:nvSpPr>
          <p:cNvPr id="36872" name="AutoShape 10"/>
          <p:cNvSpPr>
            <a:spLocks/>
          </p:cNvSpPr>
          <p:nvPr/>
        </p:nvSpPr>
        <p:spPr bwMode="auto">
          <a:xfrm>
            <a:off x="2124075" y="5157788"/>
            <a:ext cx="3743325" cy="1584325"/>
          </a:xfrm>
          <a:prstGeom prst="borderCallout1">
            <a:avLst>
              <a:gd name="adj1" fmla="val 7213"/>
              <a:gd name="adj2" fmla="val 102037"/>
              <a:gd name="adj3" fmla="val 14630"/>
              <a:gd name="adj4" fmla="val 143852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ga-IE">
                <a:latin typeface="Comic Sans MS" pitchFamily="66" charset="0"/>
              </a:rPr>
              <a:t>Tá Ailill níos saibhre ná Méabh de bhrí go bhfuil tarbh mór aige. Deirtear go mbíodh ba agus tairbh an‑luachmhar in aimsir na gCeilteach.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8" grpId="0" animBg="1"/>
      <p:bldP spid="36871" grpId="0" animBg="1"/>
      <p:bldP spid="368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5661025"/>
            <a:ext cx="7559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Ai</a:t>
            </a:r>
            <a:r>
              <a:rPr lang="en-IE" sz="2000">
                <a:latin typeface="Comic Sans MS" pitchFamily="66" charset="0"/>
              </a:rPr>
              <a:t>n</a:t>
            </a:r>
            <a:r>
              <a:rPr lang="ga-IE" sz="2000">
                <a:latin typeface="Comic Sans MS" pitchFamily="66" charset="0"/>
              </a:rPr>
              <a:t>mníodh ‘Baile Átha Fhirdhia’ i gContae Lú as an áit inar throid Cú Chulainn le Firdhia. Aimsigh</a:t>
            </a:r>
            <a:r>
              <a:rPr lang="en-GB" sz="2000">
                <a:latin typeface="Comic Sans MS" pitchFamily="66" charset="0"/>
              </a:rPr>
              <a:t> san </a:t>
            </a:r>
            <a:r>
              <a:rPr lang="ga-IE" sz="2000" i="1">
                <a:latin typeface="Comic Sans MS" pitchFamily="66" charset="0"/>
              </a:rPr>
              <a:t>Atlas Bunscoile</a:t>
            </a:r>
            <a:r>
              <a:rPr lang="en-GB" sz="2000" i="1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é.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2500" y="469900"/>
            <a:ext cx="5219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Sa scéal ‘Táin Bó Cuailgne’ bhí Cú Chulainn agus </a:t>
            </a:r>
            <a:r>
              <a:rPr lang="en-GB" sz="2000">
                <a:latin typeface="Comic Sans MS" pitchFamily="66" charset="0"/>
              </a:rPr>
              <a:t>Firdhia </a:t>
            </a:r>
            <a:r>
              <a:rPr lang="ga-IE" sz="2000">
                <a:latin typeface="Comic Sans MS" pitchFamily="66" charset="0"/>
              </a:rPr>
              <a:t>ag troid ag </a:t>
            </a:r>
            <a:r>
              <a:rPr lang="ga-IE" sz="2000">
                <a:solidFill>
                  <a:srgbClr val="FF0000"/>
                </a:solidFill>
                <a:latin typeface="Comic Sans MS" pitchFamily="66" charset="0"/>
              </a:rPr>
              <a:t>áth</a:t>
            </a:r>
            <a:r>
              <a:rPr lang="ga-IE" sz="2000">
                <a:latin typeface="Comic Sans MS" pitchFamily="66" charset="0"/>
              </a:rPr>
              <a:t> san abhainn. </a:t>
            </a:r>
            <a:r>
              <a:rPr lang="en-IE" sz="2000">
                <a:latin typeface="Comic Sans MS" pitchFamily="66" charset="0"/>
              </a:rPr>
              <a:t>An </a:t>
            </a:r>
            <a:r>
              <a:rPr lang="ga-IE" sz="2000">
                <a:latin typeface="Comic Sans MS" pitchFamily="66" charset="0"/>
              </a:rPr>
              <a:t>bhfuil a fhios agat </a:t>
            </a:r>
            <a:r>
              <a:rPr lang="en-IE" sz="2000">
                <a:latin typeface="Comic Sans MS" pitchFamily="66" charset="0"/>
              </a:rPr>
              <a:t>c</a:t>
            </a:r>
            <a:r>
              <a:rPr lang="ga-IE" sz="2000">
                <a:latin typeface="Comic Sans MS" pitchFamily="66" charset="0"/>
              </a:rPr>
              <a:t>ad is áth ann?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" y="2565400"/>
            <a:ext cx="41036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Comic Sans MS" pitchFamily="66" charset="0"/>
              </a:rPr>
              <a:t>Ní </a:t>
            </a:r>
            <a:r>
              <a:rPr lang="ga-IE" sz="2000">
                <a:latin typeface="Comic Sans MS" pitchFamily="66" charset="0"/>
              </a:rPr>
              <a:t>raibh droichead thar an abhainn ag a raibh Firdhia agus Cú Chulainn ag troid. Dá mbeadh duine ag iarraidh dul ó thaobh amháin d</a:t>
            </a:r>
            <a:r>
              <a:rPr lang="en-IE" sz="2000">
                <a:latin typeface="Comic Sans MS" pitchFamily="66" charset="0"/>
              </a:rPr>
              <a:t>en </a:t>
            </a:r>
            <a:r>
              <a:rPr lang="ga-IE" sz="2000">
                <a:latin typeface="Comic Sans MS" pitchFamily="66" charset="0"/>
              </a:rPr>
              <a:t>abhainn go dtí an taobh eile, bheadh orthu teacht ar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áit </a:t>
            </a:r>
            <a:r>
              <a:rPr lang="en-GB" sz="2000">
                <a:latin typeface="Comic Sans MS" pitchFamily="66" charset="0"/>
              </a:rPr>
              <a:t>in</a:t>
            </a:r>
            <a:r>
              <a:rPr lang="ga-IE" sz="2000">
                <a:latin typeface="Comic Sans MS" pitchFamily="66" charset="0"/>
              </a:rPr>
              <a:t>a raibh an t-uisce tanaí go leor le siúl trasna.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Áth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 thugtar ar an gcineál sin áite.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5950" y="2500313"/>
            <a:ext cx="45656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25425"/>
            <a:ext cx="139382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404813"/>
            <a:ext cx="75612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Logainm is ea ‘Baile Átha Fhirdhia’. ‘Logainm’ a thugaimid ar ainm áite. Tá an focal ‘áth’ i roinnt eile </a:t>
            </a:r>
            <a:r>
              <a:rPr lang="en-IE" sz="2400">
                <a:latin typeface="Comic Sans MS" pitchFamily="66" charset="0"/>
              </a:rPr>
              <a:t>de </a:t>
            </a:r>
            <a:r>
              <a:rPr lang="ga-IE" sz="2400">
                <a:latin typeface="Comic Sans MS" pitchFamily="66" charset="0"/>
              </a:rPr>
              <a:t>logainmneacha na hÉireann freisin. Seo a </a:t>
            </a:r>
            <a:r>
              <a:rPr lang="en-GB" sz="2400">
                <a:latin typeface="Comic Sans MS" pitchFamily="66" charset="0"/>
              </a:rPr>
              <a:t>le</a:t>
            </a:r>
            <a:r>
              <a:rPr lang="ga-IE" sz="2400">
                <a:latin typeface="Comic Sans MS" pitchFamily="66" charset="0"/>
              </a:rPr>
              <a:t>anas cuid acu:</a:t>
            </a:r>
          </a:p>
        </p:txBody>
      </p:sp>
      <p:sp>
        <p:nvSpPr>
          <p:cNvPr id="3" name="Explosion 2 2"/>
          <p:cNvSpPr/>
          <p:nvPr/>
        </p:nvSpPr>
        <p:spPr>
          <a:xfrm>
            <a:off x="1116013" y="1844675"/>
            <a:ext cx="3168650" cy="18002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Baile </a:t>
            </a:r>
            <a:r>
              <a:rPr lang="ga-IE" sz="2000">
                <a:solidFill>
                  <a:srgbClr val="FFFF00"/>
                </a:solidFill>
                <a:latin typeface="Comic Sans MS" pitchFamily="66" charset="0"/>
              </a:rPr>
              <a:t>Átha</a:t>
            </a: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 Luain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651500" y="2133600"/>
            <a:ext cx="2736850" cy="19431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Baile </a:t>
            </a:r>
            <a:r>
              <a:rPr lang="ga-IE" sz="2000">
                <a:solidFill>
                  <a:srgbClr val="FFFF00"/>
                </a:solidFill>
                <a:latin typeface="Comic Sans MS" pitchFamily="66" charset="0"/>
              </a:rPr>
              <a:t>Átha</a:t>
            </a: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 Cliath</a:t>
            </a:r>
          </a:p>
        </p:txBody>
      </p:sp>
      <p:sp>
        <p:nvSpPr>
          <p:cNvPr id="5" name="Explosion 2 4"/>
          <p:cNvSpPr/>
          <p:nvPr/>
        </p:nvSpPr>
        <p:spPr>
          <a:xfrm>
            <a:off x="2627313" y="3789363"/>
            <a:ext cx="3024187" cy="1295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Baile </a:t>
            </a:r>
            <a:r>
              <a:rPr lang="ga-IE" sz="2000">
                <a:solidFill>
                  <a:srgbClr val="FFFF00"/>
                </a:solidFill>
                <a:latin typeface="Comic Sans MS" pitchFamily="66" charset="0"/>
              </a:rPr>
              <a:t>Átha</a:t>
            </a: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 Í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47813" y="5445125"/>
            <a:ext cx="648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bhfuil logainm ar bith i do cheantar nó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 do chúige a bhfuil an focal sin ann?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6250"/>
            <a:ext cx="7129462" cy="51133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ga-I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Cliceáil ar na naisc thíos le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físeáin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ga-I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den scéal a fheiceáil: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>
              <a:latin typeface="Comic Sans MS" pitchFamily="66" charset="0"/>
              <a:hlinkClick r:id="rId3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800" dirty="0" smtClean="0">
                <a:latin typeface="Comic Sans MS" pitchFamily="66" charset="0"/>
                <a:hlinkClick r:id="rId3"/>
              </a:rPr>
              <a:t>http://www.nicurriculum.org.uk/cuchulainn/gaeilge/clair/clar5.html</a:t>
            </a:r>
            <a:endParaRPr lang="en-IE" sz="28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800" dirty="0" smtClean="0">
                <a:latin typeface="Comic Sans MS" pitchFamily="66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800" u="sng" dirty="0" smtClean="0">
                <a:latin typeface="Comic Sans MS" pitchFamily="66" charset="0"/>
                <a:hlinkClick r:id="rId4"/>
              </a:rPr>
              <a:t>http://www.nicurriculum.org.uk/cuchulainn/gaeilge/clair/clar6.html</a:t>
            </a:r>
            <a:endParaRPr lang="en-IE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611188" y="774700"/>
            <a:ext cx="79216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Peter Donnelly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endParaRPr lang="en-GB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642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Fadó, fadó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bhí an bhanríon Méabh i gceannas ar Chúige Chonnacht. Lá amháin bhí argóint mhór aici lena fear céile, Ailill</a:t>
            </a:r>
            <a:r>
              <a:rPr lang="en-IE" sz="2000">
                <a:latin typeface="Comic Sans MS" pitchFamily="66" charset="0"/>
              </a:rPr>
              <a:t>, </a:t>
            </a:r>
            <a:r>
              <a:rPr lang="ga-IE" sz="2000">
                <a:latin typeface="Comic Sans MS" pitchFamily="66" charset="0"/>
              </a:rPr>
              <a:t>faoi cé acu ba shaibhre. Chuir siad maoin a chéile i gcomparáid</a:t>
            </a:r>
            <a:r>
              <a:rPr lang="en-GB" sz="2000">
                <a:latin typeface="Comic Sans MS" pitchFamily="66" charset="0"/>
              </a:rPr>
              <a:t> le </a:t>
            </a:r>
            <a:r>
              <a:rPr lang="ga-IE" sz="2000">
                <a:latin typeface="Comic Sans MS" pitchFamily="66" charset="0"/>
              </a:rPr>
              <a:t>chéile. Bhí an méid céanna maoine </a:t>
            </a:r>
            <a:r>
              <a:rPr lang="en-GB" sz="2000">
                <a:latin typeface="Comic Sans MS" pitchFamily="66" charset="0"/>
              </a:rPr>
              <a:t>acu </a:t>
            </a:r>
            <a:r>
              <a:rPr lang="ga-IE" sz="2000">
                <a:latin typeface="Comic Sans MS" pitchFamily="66" charset="0"/>
              </a:rPr>
              <a:t>beirt, ach amháin go raibh rud amháin sa bhreis</a:t>
            </a:r>
          </a:p>
          <a:p>
            <a:r>
              <a:rPr lang="ga-IE" sz="2000">
                <a:latin typeface="Comic Sans MS" pitchFamily="66" charset="0"/>
              </a:rPr>
              <a:t>ag Ailill.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3100"/>
            <a:ext cx="9144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87090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	‘</a:t>
            </a:r>
            <a:r>
              <a:rPr lang="ga-IE" sz="2000">
                <a:latin typeface="Comic Sans MS" pitchFamily="66" charset="0"/>
              </a:rPr>
              <a:t>Tá an tarbh mór, Fionnbheannach, agamsa,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arsa Ailill le Méabh.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Níl ainmhí dá leithéid agatsa.</a:t>
            </a:r>
            <a:r>
              <a:rPr lang="en-GB" sz="2000">
                <a:latin typeface="Comic Sans MS" pitchFamily="66" charset="0"/>
              </a:rPr>
              <a:t>’</a:t>
            </a:r>
          </a:p>
          <a:p>
            <a:r>
              <a:rPr lang="en-GB" sz="2000">
                <a:latin typeface="Comic Sans MS" pitchFamily="66" charset="0"/>
              </a:rPr>
              <a:t>	</a:t>
            </a:r>
            <a:r>
              <a:rPr lang="ga-IE" sz="2000">
                <a:latin typeface="Comic Sans MS" pitchFamily="66" charset="0"/>
              </a:rPr>
              <a:t>Bhí Méabh ar buile. Bhí sí in éad le hAilill. </a:t>
            </a:r>
            <a:r>
              <a:rPr lang="en-GB" sz="2000">
                <a:latin typeface="Comic Sans MS" pitchFamily="66" charset="0"/>
              </a:rPr>
              <a:t>Shocraigh </a:t>
            </a:r>
            <a:r>
              <a:rPr lang="ga-IE" sz="2000">
                <a:latin typeface="Comic Sans MS" pitchFamily="66" charset="0"/>
              </a:rPr>
              <a:t>sí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en-GB" sz="2000">
                <a:latin typeface="Comic Sans MS" pitchFamily="66" charset="0"/>
              </a:rPr>
              <a:t>go bhfaigheadh sí </a:t>
            </a:r>
            <a:r>
              <a:rPr lang="ga-IE" sz="2000">
                <a:latin typeface="Comic Sans MS" pitchFamily="66" charset="0"/>
              </a:rPr>
              <a:t>tarbh a bhí chomh maith le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Fionnbheannach </a:t>
            </a:r>
            <a:r>
              <a:rPr lang="en-GB" sz="2000">
                <a:latin typeface="Comic Sans MS" pitchFamily="66" charset="0"/>
              </a:rPr>
              <a:t>di féin</a:t>
            </a:r>
            <a:r>
              <a:rPr lang="ga-IE" sz="200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0613"/>
            <a:ext cx="91440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7561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Chuala Méabh go raibh tarbh i gCuailgne, i gCúige Uladh</a:t>
            </a:r>
            <a:r>
              <a:rPr lang="en-GB" sz="2000">
                <a:latin typeface="Comic Sans MS" pitchFamily="66" charset="0"/>
              </a:rPr>
              <a:t>, a bhí </a:t>
            </a:r>
            <a:r>
              <a:rPr lang="ga-IE" sz="2000">
                <a:latin typeface="Comic Sans MS" pitchFamily="66" charset="0"/>
              </a:rPr>
              <a:t>chomh maith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le Fionnbheannach.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Donn Cuailgne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ab ainm don tarbh sin. Ba le taoiseach darbh ainm Dáire é. 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906588" y="1484313"/>
            <a:ext cx="6626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Comic Sans MS" pitchFamily="66" charset="0"/>
              </a:rPr>
              <a:t>Shocraigh Méabh</a:t>
            </a:r>
            <a:r>
              <a:rPr lang="ga-IE" sz="2000">
                <a:latin typeface="Comic Sans MS" pitchFamily="66" charset="0"/>
              </a:rPr>
              <a:t> go gceannódh sí</a:t>
            </a:r>
            <a:r>
              <a:rPr lang="en-IE" sz="2000">
                <a:latin typeface="Comic Sans MS" pitchFamily="66" charset="0"/>
              </a:rPr>
              <a:t> an </a:t>
            </a:r>
            <a:r>
              <a:rPr lang="ga-IE" sz="2000">
                <a:latin typeface="Comic Sans MS" pitchFamily="66" charset="0"/>
              </a:rPr>
              <a:t>tarbh ó Dháire</a:t>
            </a:r>
            <a:r>
              <a:rPr lang="en-IE" sz="2000">
                <a:latin typeface="Comic Sans MS" pitchFamily="66" charset="0"/>
              </a:rPr>
              <a:t>. Chuir sí teachtaire dá cuid, Fearghas Mac Roth, chuig Dáire chun margadh a dhéanamh leis</a:t>
            </a:r>
            <a:r>
              <a:rPr lang="ga-IE" sz="2000">
                <a:latin typeface="Comic Sans MS" pitchFamily="66" charset="0"/>
              </a:rPr>
              <a:t>.</a:t>
            </a:r>
            <a:r>
              <a:rPr lang="en-IE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</a:t>
            </a:r>
            <a:r>
              <a:rPr lang="en-IE" sz="2000">
                <a:latin typeface="Comic Sans MS" pitchFamily="66" charset="0"/>
              </a:rPr>
              <a:t>ch </a:t>
            </a:r>
            <a:r>
              <a:rPr lang="ga-IE" sz="2000">
                <a:latin typeface="Comic Sans MS" pitchFamily="66" charset="0"/>
              </a:rPr>
              <a:t>ní raibh</a:t>
            </a:r>
            <a:r>
              <a:rPr lang="en-IE" sz="2000">
                <a:latin typeface="Comic Sans MS" pitchFamily="66" charset="0"/>
              </a:rPr>
              <a:t> Dáire</a:t>
            </a:r>
            <a:r>
              <a:rPr lang="ga-IE" sz="2000">
                <a:latin typeface="Comic Sans MS" pitchFamily="66" charset="0"/>
              </a:rPr>
              <a:t> sásta</a:t>
            </a:r>
            <a:r>
              <a:rPr lang="en-IE" sz="2000">
                <a:latin typeface="Comic Sans MS" pitchFamily="66" charset="0"/>
              </a:rPr>
              <a:t> an tarbh a dhíol </a:t>
            </a:r>
            <a:r>
              <a:rPr lang="ga-IE" sz="2000">
                <a:latin typeface="Comic Sans MS" pitchFamily="66" charset="0"/>
              </a:rPr>
              <a:t>le Méabh</a:t>
            </a:r>
            <a:r>
              <a:rPr lang="en-IE" sz="2000">
                <a:latin typeface="Comic Sans MS" pitchFamily="66" charset="0"/>
              </a:rPr>
              <a:t>. Nuair nach bhfuair Méabh an rud a bhí uaithi, chruinnigh sí slua mór </a:t>
            </a:r>
            <a:r>
              <a:rPr lang="ga-IE" sz="2000">
                <a:latin typeface="Comic Sans MS" pitchFamily="66" charset="0"/>
              </a:rPr>
              <a:t>chun ionsaí a dhéanamh ar Chúige Uladh agus</a:t>
            </a:r>
          </a:p>
          <a:p>
            <a:r>
              <a:rPr lang="ga-IE" sz="2000">
                <a:latin typeface="Comic Sans MS" pitchFamily="66" charset="0"/>
              </a:rPr>
              <a:t>an Donn Cuailgne a ghoid</a:t>
            </a:r>
            <a:r>
              <a:rPr lang="en-IE" sz="2000">
                <a:latin typeface="Comic Sans MS" pitchFamily="66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381000"/>
            <a:ext cx="9085262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50825" y="115888"/>
            <a:ext cx="54006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Bhí Conchúr Mac Neasa ina rí ar Chúige Uladh</a:t>
            </a:r>
            <a:r>
              <a:rPr lang="en-GB" sz="2000">
                <a:latin typeface="Comic Sans MS" pitchFamily="66" charset="0"/>
              </a:rPr>
              <a:t> ag an am</a:t>
            </a:r>
            <a:r>
              <a:rPr lang="ga-IE" sz="2000">
                <a:latin typeface="Comic Sans MS" pitchFamily="66" charset="0"/>
              </a:rPr>
              <a:t>. Bhí </a:t>
            </a:r>
            <a:r>
              <a:rPr lang="en-IE" sz="2000">
                <a:latin typeface="Comic Sans MS" pitchFamily="66" charset="0"/>
              </a:rPr>
              <a:t>grúpa laochra faoi cheannas </a:t>
            </a:r>
            <a:r>
              <a:rPr lang="ga-IE" sz="2000">
                <a:latin typeface="Comic Sans MS" pitchFamily="66" charset="0"/>
              </a:rPr>
              <a:t>aige</a:t>
            </a:r>
            <a:r>
              <a:rPr lang="en-IE" sz="2000">
                <a:latin typeface="Comic Sans MS" pitchFamily="66" charset="0"/>
              </a:rPr>
              <a:t>.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IE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An C</a:t>
            </a:r>
            <a:r>
              <a:rPr lang="en-IE" sz="2000">
                <a:latin typeface="Comic Sans MS" pitchFamily="66" charset="0"/>
              </a:rPr>
              <a:t>h</a:t>
            </a:r>
            <a:r>
              <a:rPr lang="ga-IE" sz="2000">
                <a:latin typeface="Comic Sans MS" pitchFamily="66" charset="0"/>
              </a:rPr>
              <a:t>raobh Rua</a:t>
            </a:r>
            <a:r>
              <a:rPr lang="en-GB" sz="2000">
                <a:latin typeface="Comic Sans MS" pitchFamily="66" charset="0"/>
              </a:rPr>
              <a:t>’ ab ainm don ghrúpa sin.</a:t>
            </a:r>
            <a:r>
              <a:rPr lang="ga-IE" sz="2000">
                <a:latin typeface="Comic Sans MS" pitchFamily="66" charset="0"/>
              </a:rPr>
              <a:t> Chuir </a:t>
            </a:r>
            <a:r>
              <a:rPr lang="en-IE" sz="2000">
                <a:latin typeface="Comic Sans MS" pitchFamily="66" charset="0"/>
              </a:rPr>
              <a:t>draoi Mhéibhe fir Uladh uile faoi dhraíocht,</a:t>
            </a:r>
            <a:r>
              <a:rPr lang="ga-IE" sz="2000">
                <a:latin typeface="Comic Sans MS" pitchFamily="66" charset="0"/>
              </a:rPr>
              <a:t> Conchúr Mac Neasa agus an Chraobh</a:t>
            </a:r>
            <a:r>
              <a:rPr lang="en-GB" sz="2000">
                <a:latin typeface="Comic Sans MS" pitchFamily="66" charset="0"/>
              </a:rPr>
              <a:t> Rua ina measc</a:t>
            </a:r>
            <a:r>
              <a:rPr lang="ga-IE" sz="2000">
                <a:latin typeface="Comic Sans MS" pitchFamily="66" charset="0"/>
              </a:rPr>
              <a:t>.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Thit siad </a:t>
            </a:r>
            <a:r>
              <a:rPr lang="en-GB" sz="2000">
                <a:latin typeface="Comic Sans MS" pitchFamily="66" charset="0"/>
              </a:rPr>
              <a:t>uile </a:t>
            </a:r>
            <a:r>
              <a:rPr lang="ga-IE" sz="2000">
                <a:latin typeface="Comic Sans MS" pitchFamily="66" charset="0"/>
              </a:rPr>
              <a:t>ina gcodladh. Bhí laoch amháin ann, áfach, a bhí róláidir don draíocht. B’in Cú Chulainn. </a:t>
            </a:r>
            <a:r>
              <a:rPr lang="en-IE" sz="2000">
                <a:latin typeface="Comic Sans MS" pitchFamily="66" charset="0"/>
              </a:rPr>
              <a:t>Bheadh ar Chú Chulainn, mar sin, </a:t>
            </a:r>
            <a:r>
              <a:rPr lang="ga-IE" sz="2000">
                <a:latin typeface="Comic Sans MS" pitchFamily="66" charset="0"/>
              </a:rPr>
              <a:t>Cúige Uladh a chosaint ina aonar.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34925"/>
            <a:ext cx="913447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738" y="260350"/>
            <a:ext cx="4330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Nuair a shroich </a:t>
            </a:r>
            <a:r>
              <a:rPr lang="en-IE" sz="2000">
                <a:latin typeface="Comic Sans MS" pitchFamily="66" charset="0"/>
              </a:rPr>
              <a:t>saighdiúirí Mhéibhe </a:t>
            </a:r>
            <a:r>
              <a:rPr lang="ga-IE" sz="2000">
                <a:latin typeface="Comic Sans MS" pitchFamily="66" charset="0"/>
              </a:rPr>
              <a:t>Cúige Uladh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bhí Cú Chulainn ag fanacht leo. Mharaigh sé gach duine a throid leis. Chuir sin an-imní ar Mhéabh. Shocraigh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sí laoch amháin a chur ag troid le Cú Chulainn gach lá.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9338" y="4437063"/>
            <a:ext cx="38592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Bhí Cú Chulainn mór láidir agus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mar sin, </a:t>
            </a:r>
            <a:r>
              <a:rPr lang="ga-IE" sz="2000">
                <a:latin typeface="Comic Sans MS" pitchFamily="66" charset="0"/>
              </a:rPr>
              <a:t>bhí sé breá sásta comhrac aonair a dhéanamh le laochra Chonnacht. Lean an troid ó lá go lá go dtí go raibh mórán d’ardlaochra Chonnacht marbh.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2822575"/>
            <a:ext cx="9088437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79388" y="144463"/>
            <a:ext cx="86407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Faoi dheireadh, chinn Méabh go raibh sí ag iarraidh deireadh a chur leis an troid uafásach seo. Shocraigh sí laoch amháin eile a chur ag troid le Cú Chulainn. Firdhia ab ainm don laoch sin, agus bhí sé lúfar láidir. Bhí Méabh cinnte de go m</a:t>
            </a:r>
            <a:r>
              <a:rPr lang="en-IE" sz="2000">
                <a:latin typeface="Comic Sans MS" pitchFamily="66" charset="0"/>
              </a:rPr>
              <a:t>a</a:t>
            </a:r>
            <a:r>
              <a:rPr lang="ga-IE" sz="2000">
                <a:latin typeface="Comic Sans MS" pitchFamily="66" charset="0"/>
              </a:rPr>
              <a:t>ródh seisean Cú Chulainn.</a:t>
            </a:r>
            <a:endParaRPr lang="en-IE" sz="2000">
              <a:latin typeface="Comic Sans MS" pitchFamily="66" charset="0"/>
            </a:endParaRPr>
          </a:p>
          <a:p>
            <a:r>
              <a:rPr lang="en-GB" sz="2000">
                <a:latin typeface="Comic Sans MS" pitchFamily="66" charset="0"/>
              </a:rPr>
              <a:t>	‘</a:t>
            </a:r>
            <a:r>
              <a:rPr lang="ga-IE" sz="2000">
                <a:latin typeface="Comic Sans MS" pitchFamily="66" charset="0"/>
              </a:rPr>
              <a:t>Caithfidh tú troid a chur ar Chú Chulainn,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arsa Méabh le Firdhia. </a:t>
            </a:r>
          </a:p>
          <a:p>
            <a:r>
              <a:rPr lang="en-GB" sz="2000">
                <a:latin typeface="Comic Sans MS" pitchFamily="66" charset="0"/>
              </a:rPr>
              <a:t>	</a:t>
            </a:r>
            <a:r>
              <a:rPr lang="ga-IE" sz="2000">
                <a:latin typeface="Comic Sans MS" pitchFamily="66" charset="0"/>
              </a:rPr>
              <a:t>Ach ba chairde iad Firdhia agus Cú Chulainn. Ní raibh siad</a:t>
            </a:r>
          </a:p>
          <a:p>
            <a:r>
              <a:rPr lang="ga-IE" sz="2000">
                <a:latin typeface="Comic Sans MS" pitchFamily="66" charset="0"/>
              </a:rPr>
              <a:t>ag iarraidh troid lena chéile beag ná mór. </a:t>
            </a:r>
          </a:p>
          <a:p>
            <a:r>
              <a:rPr lang="ga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	‘</a:t>
            </a:r>
            <a:r>
              <a:rPr lang="ga-IE" sz="2000">
                <a:latin typeface="Comic Sans MS" pitchFamily="66" charset="0"/>
              </a:rPr>
              <a:t>Níl an dara rogha agat, a Fhirdhia,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arsa Méabh.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Caithfidh tú Cú Chulainn a mharú.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2060575"/>
            <a:ext cx="908843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317500"/>
            <a:ext cx="6911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Chuaigh Firdhia chuig an abhainn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áit</a:t>
            </a:r>
            <a:r>
              <a:rPr lang="ga-IE" sz="2000">
                <a:latin typeface="Comic Sans MS" pitchFamily="66" charset="0"/>
              </a:rPr>
              <a:t> a raibh Cú Chulainn. Thosaigh an troid ag an áth. Lean an comhrac ar feadh </a:t>
            </a:r>
            <a:r>
              <a:rPr lang="en-GB" sz="2000">
                <a:latin typeface="Comic Sans MS" pitchFamily="66" charset="0"/>
              </a:rPr>
              <a:t>ceithre</a:t>
            </a:r>
            <a:r>
              <a:rPr lang="ga-IE" sz="2000">
                <a:latin typeface="Comic Sans MS" pitchFamily="66" charset="0"/>
              </a:rPr>
              <a:t> lá. Sheas na sluaite ar thaobh an átha</a:t>
            </a:r>
          </a:p>
          <a:p>
            <a:r>
              <a:rPr lang="ga-IE" sz="2000">
                <a:latin typeface="Comic Sans MS" pitchFamily="66" charset="0"/>
              </a:rPr>
              <a:t>ag féachaint ar an troid.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11638" y="1601788"/>
            <a:ext cx="46101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Ar an gceathrú lá thóg Cú Chulainn</a:t>
            </a:r>
          </a:p>
          <a:p>
            <a:r>
              <a:rPr lang="ga-IE" sz="2000">
                <a:latin typeface="Comic Sans MS" pitchFamily="66" charset="0"/>
              </a:rPr>
              <a:t>an t-arm ab uafásaí dá raibh aige –</a:t>
            </a:r>
          </a:p>
          <a:p>
            <a:r>
              <a:rPr lang="ga-IE" sz="2000">
                <a:latin typeface="Comic Sans MS" pitchFamily="66" charset="0"/>
              </a:rPr>
              <a:t>an Ga Bolga. Sleá fhada ghéar a bhí</a:t>
            </a:r>
          </a:p>
          <a:p>
            <a:r>
              <a:rPr lang="ga-IE" sz="2000">
                <a:latin typeface="Comic Sans MS" pitchFamily="66" charset="0"/>
              </a:rPr>
              <a:t>ann. Chaith sé lena chara é. </a:t>
            </a:r>
            <a:r>
              <a:rPr lang="en-GB" sz="2000">
                <a:latin typeface="Comic Sans MS" pitchFamily="66" charset="0"/>
              </a:rPr>
              <a:t>Chuaigh</a:t>
            </a:r>
            <a:endParaRPr lang="ga-IE" sz="2000">
              <a:latin typeface="Comic Sans MS" pitchFamily="66" charset="0"/>
            </a:endParaRPr>
          </a:p>
          <a:p>
            <a:r>
              <a:rPr lang="en-GB" sz="2000">
                <a:latin typeface="Comic Sans MS" pitchFamily="66" charset="0"/>
              </a:rPr>
              <a:t>an </a:t>
            </a:r>
            <a:r>
              <a:rPr lang="ga-IE" sz="2000">
                <a:latin typeface="Comic Sans MS" pitchFamily="66" charset="0"/>
              </a:rPr>
              <a:t>g</a:t>
            </a:r>
            <a:r>
              <a:rPr lang="en-GB" sz="2000">
                <a:latin typeface="Comic Sans MS" pitchFamily="66" charset="0"/>
              </a:rPr>
              <a:t>a isteach i mbolg Fhirdhia</a:t>
            </a:r>
            <a:endParaRPr lang="ga-IE" sz="2000">
              <a:latin typeface="Comic Sans MS" pitchFamily="66" charset="0"/>
            </a:endParaRPr>
          </a:p>
          <a:p>
            <a:r>
              <a:rPr lang="en-GB" sz="2000">
                <a:latin typeface="Comic Sans MS" pitchFamily="66" charset="0"/>
              </a:rPr>
              <a:t>agus mharaigh sé é</a:t>
            </a:r>
            <a:r>
              <a:rPr lang="ga-IE" sz="2000">
                <a:latin typeface="Comic Sans MS" pitchFamily="66" charset="0"/>
              </a:rPr>
              <a:t>. </a:t>
            </a:r>
            <a:r>
              <a:rPr lang="en-GB" sz="2000">
                <a:latin typeface="Comic Sans MS" pitchFamily="66" charset="0"/>
              </a:rPr>
              <a:t>Thóg </a:t>
            </a:r>
            <a:r>
              <a:rPr lang="ga-IE" sz="2000">
                <a:latin typeface="Comic Sans MS" pitchFamily="66" charset="0"/>
              </a:rPr>
              <a:t>Cú Chulainn</a:t>
            </a:r>
          </a:p>
          <a:p>
            <a:r>
              <a:rPr lang="ga-IE" sz="2000">
                <a:latin typeface="Comic Sans MS" pitchFamily="66" charset="0"/>
              </a:rPr>
              <a:t>Firdhia ina bhaclainn</a:t>
            </a:r>
            <a:r>
              <a:rPr lang="en-GB" sz="2000">
                <a:latin typeface="Comic Sans MS" pitchFamily="66" charset="0"/>
              </a:rPr>
              <a:t> ansin </a:t>
            </a:r>
            <a:r>
              <a:rPr lang="ga-IE" sz="2000">
                <a:latin typeface="Comic Sans MS" pitchFamily="66" charset="0"/>
              </a:rPr>
              <a:t>agus fuair</a:t>
            </a:r>
          </a:p>
          <a:p>
            <a:r>
              <a:rPr lang="ga-IE" sz="2000">
                <a:latin typeface="Comic Sans MS" pitchFamily="66" charset="0"/>
              </a:rPr>
              <a:t>Firdhia bás. Bhí an-bhrón ar Chú</a:t>
            </a:r>
          </a:p>
          <a:p>
            <a:r>
              <a:rPr lang="ga-IE" sz="2000">
                <a:latin typeface="Comic Sans MS" pitchFamily="66" charset="0"/>
              </a:rPr>
              <a:t>Chulainn go raibh a chara marbh.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755650" y="898525"/>
            <a:ext cx="6985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Faoin am sin, bhí Cú Chulainn tuirseach traochta agus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ní raibh sé ábalta Cúige Uladh a chosaint níos mó. </a:t>
            </a:r>
            <a:r>
              <a:rPr lang="en-IE" sz="2000">
                <a:latin typeface="Comic Sans MS" pitchFamily="66" charset="0"/>
              </a:rPr>
              <a:t/>
            </a:r>
            <a:br>
              <a:rPr lang="en-IE" sz="2000">
                <a:latin typeface="Comic Sans MS" pitchFamily="66" charset="0"/>
              </a:rPr>
            </a:br>
            <a:r>
              <a:rPr lang="en-IE" sz="2000">
                <a:latin typeface="Comic Sans MS" pitchFamily="66" charset="0"/>
              </a:rPr>
              <a:t>Shíl na Connachtaigh gurbh fhearr breith ar an bhfaill</a:t>
            </a:r>
            <a:endParaRPr lang="ga-IE" sz="2000">
              <a:latin typeface="Comic Sans MS" pitchFamily="66" charset="0"/>
            </a:endParaRPr>
          </a:p>
          <a:p>
            <a:r>
              <a:rPr lang="en-IE" sz="2000">
                <a:latin typeface="Comic Sans MS" pitchFamily="66" charset="0"/>
              </a:rPr>
              <a:t>agus</a:t>
            </a:r>
            <a:r>
              <a:rPr lang="ga-IE" sz="2000">
                <a:latin typeface="Comic Sans MS" pitchFamily="66" charset="0"/>
              </a:rPr>
              <a:t> an</a:t>
            </a:r>
            <a:r>
              <a:rPr lang="en-IE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Donn Cuailgne</a:t>
            </a:r>
            <a:r>
              <a:rPr lang="en-IE" sz="2000">
                <a:latin typeface="Comic Sans MS" pitchFamily="66" charset="0"/>
              </a:rPr>
              <a:t> a ghoid</a:t>
            </a:r>
            <a:r>
              <a:rPr lang="ga-IE" sz="2000">
                <a:latin typeface="Comic Sans MS" pitchFamily="66" charset="0"/>
              </a:rPr>
              <a:t>.</a:t>
            </a:r>
            <a:r>
              <a:rPr lang="en-IE" sz="2000">
                <a:latin typeface="Comic Sans MS" pitchFamily="66" charset="0"/>
              </a:rPr>
              <a:t> Rinne siad sin. Bhí Méabh fíorshásta gur éirigh leo greim a fháil ar an tarbh mór</a:t>
            </a:r>
            <a:endParaRPr lang="ga-IE" sz="2000">
              <a:latin typeface="Comic Sans MS" pitchFamily="66" charset="0"/>
            </a:endParaRPr>
          </a:p>
          <a:p>
            <a:r>
              <a:rPr lang="en-IE" sz="2000">
                <a:latin typeface="Comic Sans MS" pitchFamily="66" charset="0"/>
              </a:rPr>
              <a:t>sa deireadh. Anois bhí sí chomh saibhir céanna le hAilill! Thug sí</a:t>
            </a:r>
            <a:r>
              <a:rPr lang="ga-IE" sz="2000">
                <a:latin typeface="Comic Sans MS" pitchFamily="66" charset="0"/>
              </a:rPr>
              <a:t> an</a:t>
            </a:r>
            <a:r>
              <a:rPr lang="en-IE" sz="2000">
                <a:latin typeface="Comic Sans MS" pitchFamily="66" charset="0"/>
              </a:rPr>
              <a:t> Donn Cuailgne</a:t>
            </a:r>
            <a:r>
              <a:rPr lang="ga-IE" sz="2000">
                <a:latin typeface="Comic Sans MS" pitchFamily="66" charset="0"/>
              </a:rPr>
              <a:t> abhaile léi go Cúige Chonnacht</a:t>
            </a:r>
          </a:p>
          <a:p>
            <a:r>
              <a:rPr lang="en-IE" sz="2000">
                <a:latin typeface="Comic Sans MS" pitchFamily="66" charset="0"/>
              </a:rPr>
              <a:t>agus gliondar ar a croí</a:t>
            </a:r>
            <a:r>
              <a:rPr lang="ga-IE" sz="2000">
                <a:latin typeface="Comic Sans MS" pitchFamily="66" charset="0"/>
              </a:rPr>
              <a:t>.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4019550"/>
            <a:ext cx="911066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68313"/>
            <a:ext cx="9109075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611188" y="233363"/>
            <a:ext cx="46815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Comic Sans MS" pitchFamily="66" charset="0"/>
              </a:rPr>
              <a:t>Nuair a shroich siad Cúige Chonnacht, cad é a rinne</a:t>
            </a:r>
            <a:r>
              <a:rPr lang="ga-IE" sz="2000">
                <a:latin typeface="Comic Sans MS" pitchFamily="66" charset="0"/>
              </a:rPr>
              <a:t> an</a:t>
            </a:r>
            <a:r>
              <a:rPr lang="en-IE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Donn Cuailgne</a:t>
            </a:r>
            <a:r>
              <a:rPr lang="en-IE" sz="2000">
                <a:latin typeface="Comic Sans MS" pitchFamily="66" charset="0"/>
              </a:rPr>
              <a:t> ach</a:t>
            </a:r>
            <a:r>
              <a:rPr lang="ga-IE" sz="2000">
                <a:latin typeface="Comic Sans MS" pitchFamily="66" charset="0"/>
              </a:rPr>
              <a:t> Fionnbheannach</a:t>
            </a:r>
            <a:r>
              <a:rPr lang="en-IE" sz="2000">
                <a:latin typeface="Comic Sans MS" pitchFamily="66" charset="0"/>
              </a:rPr>
              <a:t> a ionsaí agus a mharú</a:t>
            </a:r>
            <a:r>
              <a:rPr lang="ga-IE" sz="2000">
                <a:latin typeface="Comic Sans MS" pitchFamily="66" charset="0"/>
              </a:rPr>
              <a:t>. Gortaíodh an Donn Cuailgne go dona sa troid</a:t>
            </a:r>
            <a:r>
              <a:rPr lang="en-GB" sz="2000">
                <a:latin typeface="Comic Sans MS" pitchFamily="66" charset="0"/>
              </a:rPr>
              <a:t>, ach d’éirigh leis éalú agus imeacht </a:t>
            </a:r>
            <a:r>
              <a:rPr lang="ga-IE" sz="2000">
                <a:latin typeface="Comic Sans MS" pitchFamily="66" charset="0"/>
              </a:rPr>
              <a:t>leis i dtreo Chúige Uladh. Chomh luath is a shroich sé Cuailgne thit sé </a:t>
            </a:r>
            <a:r>
              <a:rPr lang="en-GB" sz="2000">
                <a:latin typeface="Comic Sans MS" pitchFamily="66" charset="0"/>
              </a:rPr>
              <a:t>maol marbh </a:t>
            </a:r>
            <a:r>
              <a:rPr lang="ga-IE" sz="2000">
                <a:latin typeface="Comic Sans MS" pitchFamily="66" charset="0"/>
              </a:rPr>
              <a:t>ar an talamh. Ba é sin an deireadh a bhí le Donn Cuailgne.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1158</Words>
  <Application>Microsoft Office PowerPoint</Application>
  <PresentationFormat>On-screen Show (4:3)</PresentationFormat>
  <Paragraphs>104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Andalus</vt:lpstr>
      <vt:lpstr>Berlin Sans FB Demi</vt:lpstr>
      <vt:lpstr>Times New Roman</vt:lpstr>
      <vt:lpstr>Office Theme</vt:lpstr>
      <vt:lpstr>Táin Bó Cuailgne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http://www.stmarys-belfast.ac.uk/aisaonad/PDF_BPF/Tain_Bo_Cuailgne.pdf  táin Bó Cuailgne</dc:title>
  <dc:creator>maire</dc:creator>
  <cp:lastModifiedBy>Méabh Ní Loingsigh</cp:lastModifiedBy>
  <cp:revision>229</cp:revision>
  <cp:lastPrinted>2014-08-01T13:35:55Z</cp:lastPrinted>
  <dcterms:created xsi:type="dcterms:W3CDTF">2013-09-21T11:24:44Z</dcterms:created>
  <dcterms:modified xsi:type="dcterms:W3CDTF">2014-08-27T09:17:36Z</dcterms:modified>
</cp:coreProperties>
</file>