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6" r:id="rId2"/>
    <p:sldId id="264" r:id="rId3"/>
    <p:sldId id="259" r:id="rId4"/>
    <p:sldId id="267" r:id="rId5"/>
    <p:sldId id="274" r:id="rId6"/>
    <p:sldId id="271" r:id="rId7"/>
    <p:sldId id="275" r:id="rId8"/>
    <p:sldId id="272" r:id="rId9"/>
    <p:sldId id="281" r:id="rId10"/>
    <p:sldId id="278" r:id="rId11"/>
    <p:sldId id="279" r:id="rId12"/>
    <p:sldId id="284" r:id="rId13"/>
    <p:sldId id="280" r:id="rId14"/>
    <p:sldId id="282" r:id="rId15"/>
    <p:sldId id="283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D06C"/>
    <a:srgbClr val="467FC2"/>
    <a:srgbClr val="8BEB54"/>
    <a:srgbClr val="FEFF3B"/>
    <a:srgbClr val="96C237"/>
    <a:srgbClr val="EC432E"/>
    <a:srgbClr val="F1CA09"/>
    <a:srgbClr val="B54F7E"/>
    <a:srgbClr val="A3FDC4"/>
    <a:srgbClr val="00D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98" autoAdjust="0"/>
  </p:normalViewPr>
  <p:slideViewPr>
    <p:cSldViewPr snapToGrid="0">
      <p:cViewPr>
        <p:scale>
          <a:sx n="75" d="100"/>
          <a:sy n="75" d="100"/>
        </p:scale>
        <p:origin x="-1872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6E22C-5C37-42BF-9DCC-A2A2E3B5B875}" type="datetimeFigureOut">
              <a:rPr lang="ga-IE" smtClean="0"/>
              <a:t>04/09/2017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23009-7168-4716-8531-47FA5F7E8A47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223039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EF90E-D78F-48FA-90C2-11FFB70D9416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FAD8-02D9-4CB2-ABC5-49FB0047D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9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FAD8-02D9-4CB2-ABC5-49FB0047DF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35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9937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5FAD8-02D9-4CB2-ABC5-49FB0047DF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81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775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7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4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7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928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8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2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97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07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1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6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E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A49E-1EB6-4CB6-A9CB-4E31AFB4FC00}" type="datetimeFigureOut">
              <a:rPr lang="en-GB" smtClean="0"/>
              <a:t>04/09/2017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4B7ED-849F-4487-965E-CE12F31EE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4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eureka-7-5.pdf" TargetMode="External"/><Relationship Id="rId2" Type="http://schemas.openxmlformats.org/officeDocument/2006/relationships/hyperlink" Target="http://www.primaryscience.ie/media/flash/act31/index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9T7tGosXM5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732"/>
            <a:ext cx="12192000" cy="6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873" y="4908570"/>
            <a:ext cx="3493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9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Ulóga</a:t>
            </a:r>
            <a:endParaRPr lang="ga-IE" sz="96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959564" y="216328"/>
            <a:ext cx="9500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Berlin Sans FB" panose="020E0602020502020306" pitchFamily="34" charset="0"/>
              </a:rPr>
              <a:t>Turgnamh: Dear agus déan ulóg chun bratach a ardú </a:t>
            </a:r>
            <a:endParaRPr lang="ga-IE" altLang="en-US" sz="3200" dirty="0"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2203" y="1137861"/>
            <a:ext cx="52634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u="sng" dirty="0" smtClean="0">
                <a:latin typeface="Tw Cen MT" panose="020B0602020104020603" pitchFamily="34" charset="0"/>
              </a:rPr>
              <a:t>Fearas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Bosca</a:t>
            </a:r>
            <a:r>
              <a:rPr lang="en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folamh calóg arbhair nó </a:t>
            </a:r>
            <a:r>
              <a:rPr lang="ga-IE" sz="2400" dirty="0" err="1" smtClean="0">
                <a:latin typeface="Tw Cen MT" panose="020B0602020104020603" pitchFamily="34" charset="0"/>
              </a:rPr>
              <a:t>cartáin</a:t>
            </a:r>
            <a:r>
              <a:rPr lang="ga-IE" sz="2400" dirty="0" smtClean="0">
                <a:latin typeface="Tw Cen MT" panose="020B0602020104020603" pitchFamily="34" charset="0"/>
              </a:rPr>
              <a:t> fholmha bhainne (déanfaidh tú ‘foirgneamh’ astu seo)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Spól folamh snátha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Tairne fada a rachaidh tríd an spól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Téad nó snáithe cadáis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Cúpla leathanach </a:t>
            </a:r>
            <a:r>
              <a:rPr lang="en-IE" sz="2400" dirty="0" smtClean="0">
                <a:latin typeface="Tw Cen MT" panose="020B0602020104020603" pitchFamily="34" charset="0"/>
              </a:rPr>
              <a:t>A4</a:t>
            </a:r>
            <a:endParaRPr lang="ga-IE" sz="2400" dirty="0" smtClean="0">
              <a:latin typeface="Tw Cen MT" panose="020B06020201040206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Gliú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Siosúr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err="1" smtClean="0">
                <a:latin typeface="Tw Cen MT" panose="020B0602020104020603" pitchFamily="34" charset="0"/>
              </a:rPr>
              <a:t>Marcóirí</a:t>
            </a:r>
            <a:r>
              <a:rPr lang="ga-IE" sz="2400" dirty="0" smtClean="0">
                <a:latin typeface="Tw Cen MT" panose="020B0602020104020603" pitchFamily="34" charset="0"/>
              </a:rPr>
              <a:t> nó péint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smtClean="0">
                <a:latin typeface="Tw Cen MT" panose="020B0602020104020603" pitchFamily="34" charset="0"/>
              </a:rPr>
              <a:t>Seilitéip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 err="1" smtClean="0">
                <a:latin typeface="Tw Cen MT" panose="020B0602020104020603" pitchFamily="34" charset="0"/>
              </a:rPr>
              <a:t>Blu-tack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r="25861"/>
          <a:stretch/>
        </p:blipFill>
        <p:spPr>
          <a:xfrm>
            <a:off x="1126654" y="1484784"/>
            <a:ext cx="35635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76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93444"/>
            <a:ext cx="12191999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ga-IE" sz="2400" u="sng" dirty="0" smtClean="0">
                <a:latin typeface="Tw Cen MT" panose="020B0602020104020603" pitchFamily="34" charset="0"/>
              </a:rPr>
              <a:t>Modh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Roghnaigh foirgneamh cáiliúil. Faigh leathanach A4.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an leathanach sin, </a:t>
            </a:r>
            <a:r>
              <a:rPr lang="ga-IE" sz="2400" dirty="0" smtClean="0">
                <a:latin typeface="Tw Cen MT" panose="020B0602020104020603" pitchFamily="34" charset="0"/>
              </a:rPr>
              <a:t>tarraing pictiúr den fhoirgneamh atá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roghnaithe agat.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Úsáid gliú le do phictiúr a ghreamú den bhosca calóg arbhair.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Faigh leathanach eile agus tarraing bratach na tíre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ina bhfuil an foirgneamh air. Dathaigh agus gearr amach í.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Greamaigh an bhratach den téad leis an </a:t>
            </a:r>
            <a:r>
              <a:rPr lang="ga-IE" sz="2400" dirty="0" err="1" smtClean="0">
                <a:latin typeface="Tw Cen MT" panose="020B0602020104020603" pitchFamily="34" charset="0"/>
              </a:rPr>
              <a:t>tseilitéip</a:t>
            </a:r>
            <a:r>
              <a:rPr lang="ga-IE" sz="2400" dirty="0" smtClean="0">
                <a:latin typeface="Tw Cen MT" panose="020B0602020104020603" pitchFamily="34" charset="0"/>
              </a:rPr>
              <a:t>.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Ceangail dhá cheann na </a:t>
            </a:r>
            <a:r>
              <a:rPr lang="ga-IE" sz="2400" dirty="0" err="1" smtClean="0">
                <a:latin typeface="Tw Cen MT" panose="020B0602020104020603" pitchFamily="34" charset="0"/>
              </a:rPr>
              <a:t>téide</a:t>
            </a:r>
            <a:r>
              <a:rPr lang="ga-IE" sz="2400" dirty="0" smtClean="0">
                <a:latin typeface="Tw Cen MT" panose="020B0602020104020603" pitchFamily="34" charset="0"/>
              </a:rPr>
              <a:t> dá chéile.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Cuir an tairne tríd an spól agus iarr ar do mhúinteoir é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bhrú trí aghaidh an fhoirgnimh, áit éigin cóngarach don bharr.</a:t>
            </a:r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Cuir </a:t>
            </a:r>
            <a:r>
              <a:rPr lang="ga-IE" sz="2400" dirty="0" err="1" smtClean="0">
                <a:latin typeface="Tw Cen MT" panose="020B0602020104020603" pitchFamily="34" charset="0"/>
              </a:rPr>
              <a:t>Blu-tack</a:t>
            </a:r>
            <a:r>
              <a:rPr lang="ga-IE" sz="2400" dirty="0" smtClean="0">
                <a:latin typeface="Tw Cen MT" panose="020B0602020104020603" pitchFamily="34" charset="0"/>
              </a:rPr>
              <a:t> taobh istigh den bhosca chun an tairne a choinneáil in áit.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Cuir an téad ar a bhfuil an bhratach timpeall ar an spól. Bíodh an </a:t>
            </a:r>
            <a:r>
              <a:rPr lang="ga-IE" sz="2400" dirty="0" smtClean="0">
                <a:latin typeface="Tw Cen MT" panose="020B0602020104020603" pitchFamily="34" charset="0"/>
              </a:rPr>
              <a:t>bhratach ag bun an fhoirgnimh ar dtús.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Tarraing ar an téad chun an bhratach a ardú ar an ulóg.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Is féidir </a:t>
            </a:r>
            <a:r>
              <a:rPr lang="ga-IE" sz="2400" dirty="0" err="1" smtClean="0">
                <a:latin typeface="Tw Cen MT" panose="020B0602020104020603" pitchFamily="34" charset="0"/>
              </a:rPr>
              <a:t>Blu-tack</a:t>
            </a:r>
            <a:r>
              <a:rPr lang="ga-IE" sz="2400" dirty="0" smtClean="0">
                <a:latin typeface="Tw Cen MT" panose="020B0602020104020603" pitchFamily="34" charset="0"/>
              </a:rPr>
              <a:t> a úsáid leis an téad a ghreamú in áit, más mian leat, i.e. chun go bhfanfadh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bhratach in airde.</a:t>
            </a:r>
            <a:endParaRPr lang="ga-IE" sz="2800" dirty="0" smtClean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r="-738"/>
          <a:stretch/>
        </p:blipFill>
        <p:spPr>
          <a:xfrm>
            <a:off x="8109810" y="260648"/>
            <a:ext cx="4138379" cy="28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1200" y="2126159"/>
            <a:ext cx="5334000" cy="2308324"/>
          </a:xfrm>
          <a:prstGeom prst="rect">
            <a:avLst/>
          </a:prstGeom>
          <a:solidFill>
            <a:srgbClr val="21D06C"/>
          </a:solidFill>
        </p:spPr>
        <p:txBody>
          <a:bodyPr wrap="square" rtlCol="0">
            <a:spAutoFit/>
          </a:bodyPr>
          <a:lstStyle/>
          <a:p>
            <a:r>
              <a:rPr lang="ga-IE" sz="3600" b="1" dirty="0" smtClean="0">
                <a:latin typeface="Tw Cen MT" panose="020B0602020104020603" pitchFamily="34" charset="0"/>
              </a:rPr>
              <a:t>Dúshlán breise: </a:t>
            </a:r>
            <a:r>
              <a:rPr lang="ga-IE" sz="3600" dirty="0" smtClean="0">
                <a:latin typeface="Tw Cen MT" panose="020B0602020104020603" pitchFamily="34" charset="0"/>
              </a:rPr>
              <a:t>An féidir leat ulóg a dhearadh chun nithe a iompar ó bhord amháin go bord eile?</a:t>
            </a:r>
            <a:endParaRPr lang="ga-IE" sz="3600" dirty="0">
              <a:latin typeface="Tw Cen MT" panose="020B06020201040206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35" l="0" r="98834">
                        <a14:foregroundMark x1="62391" y1="59223" x2="99125" y2="60388"/>
                        <a14:foregroundMark x1="65889" y1="77476" x2="69679" y2="98835"/>
                        <a14:foregroundMark x1="62682" y1="42330" x2="61516" y2="38058"/>
                        <a14:foregroundMark x1="52478" y1="27379" x2="54810" y2="35922"/>
                        <a14:foregroundMark x1="30321" y1="28932" x2="34985" y2="194"/>
                        <a14:foregroundMark x1="63557" y1="14563" x2="0" y2="15146"/>
                        <a14:foregroundMark x1="22157" y1="14369" x2="23032" y2="7573"/>
                        <a14:foregroundMark x1="43149" y1="12621" x2="38776" y2="3883"/>
                        <a14:foregroundMark x1="1749" y1="10680" x2="5539" y2="6408"/>
                        <a14:foregroundMark x1="9913" y1="4466" x2="23032" y2="777"/>
                        <a14:foregroundMark x1="22157" y1="971" x2="36443" y2="388"/>
                        <a14:foregroundMark x1="21866" y1="27767" x2="6706" y2="23107"/>
                        <a14:foregroundMark x1="56851" y1="28350" x2="61224" y2="29709"/>
                        <a14:foregroundMark x1="61224" y1="33786" x2="55102" y2="35728"/>
                        <a14:foregroundMark x1="53353" y1="35922" x2="47813" y2="33204"/>
                        <a14:foregroundMark x1="62682" y1="37476" x2="58892" y2="39612"/>
                        <a14:foregroundMark x1="59767" y1="40777" x2="61516" y2="42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0801" y="2394721"/>
            <a:ext cx="2971800" cy="446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74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20308" y="707038"/>
            <a:ext cx="9023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en-GB" altLang="en-US" sz="2800" dirty="0" smtClean="0">
              <a:latin typeface="Comic Sans MS" panose="030F0702030302020204" pitchFamily="66" charset="0"/>
            </a:endParaRPr>
          </a:p>
          <a:p>
            <a:r>
              <a:rPr lang="ga-IE" altLang="en-US" sz="3200" dirty="0" smtClean="0">
                <a:latin typeface="Tw Cen MT" panose="020B0602020104020603" pitchFamily="34" charset="0"/>
              </a:rPr>
              <a:t>Tuilleadh eolais le fáil ar na suíomhanna seo:</a:t>
            </a:r>
          </a:p>
          <a:p>
            <a:r>
              <a:rPr lang="en-GB" sz="3200" u="sng" dirty="0" smtClean="0">
                <a:latin typeface="Tw Cen MT" panose="020B0602020104020603" pitchFamily="34" charset="0"/>
                <a:hlinkClick r:id="rId2"/>
              </a:rPr>
              <a:t>http</a:t>
            </a:r>
            <a:r>
              <a:rPr lang="en-GB" sz="3200" u="sng" dirty="0">
                <a:latin typeface="Tw Cen MT" panose="020B0602020104020603" pitchFamily="34" charset="0"/>
                <a:hlinkClick r:id="rId2"/>
              </a:rPr>
              <a:t>://www.primaryscience.ie/media/flash/act31/index.html</a:t>
            </a:r>
            <a:r>
              <a:rPr lang="en-GB" sz="3200" dirty="0">
                <a:latin typeface="Tw Cen MT" panose="020B0602020104020603" pitchFamily="34" charset="0"/>
              </a:rPr>
              <a:t> </a:t>
            </a:r>
            <a:endParaRPr lang="en-GB" altLang="en-US" sz="3200" dirty="0">
              <a:latin typeface="Tw Cen MT" panose="020B0602020104020603" pitchFamily="34" charset="0"/>
            </a:endParaRPr>
          </a:p>
          <a:p>
            <a:endParaRPr lang="en-GB" altLang="en-US" sz="3200" dirty="0" smtClean="0">
              <a:latin typeface="Tw Cen MT" panose="020B0602020104020603" pitchFamily="34" charset="0"/>
            </a:endParaRPr>
          </a:p>
          <a:p>
            <a:r>
              <a:rPr lang="en-GB" sz="3200" u="sng" dirty="0" smtClean="0">
                <a:latin typeface="Tw Cen MT" panose="020B0602020104020603" pitchFamily="34" charset="0"/>
                <a:hlinkClick r:id="rId3"/>
              </a:rPr>
              <a:t>http</a:t>
            </a:r>
            <a:r>
              <a:rPr lang="en-GB" sz="3200" u="sng" dirty="0">
                <a:latin typeface="Tw Cen MT" panose="020B0602020104020603" pitchFamily="34" charset="0"/>
                <a:hlinkClick r:id="rId3"/>
              </a:rPr>
              <a:t>://</a:t>
            </a:r>
            <a:r>
              <a:rPr lang="en-GB" sz="3200" u="sng" dirty="0" smtClean="0">
                <a:latin typeface="Tw Cen MT" panose="020B0602020104020603" pitchFamily="34" charset="0"/>
                <a:hlinkClick r:id="rId3"/>
              </a:rPr>
              <a:t>www.cogg.ie/wp-content/uploads/eureka-7-5.pdf</a:t>
            </a:r>
            <a:r>
              <a:rPr lang="en-GB" sz="3200" dirty="0" smtClean="0">
                <a:latin typeface="Tw Cen MT" panose="020B0602020104020603" pitchFamily="34" charset="0"/>
              </a:rPr>
              <a:t> </a:t>
            </a:r>
            <a:endParaRPr lang="en-GB" sz="3200" dirty="0">
              <a:latin typeface="Tw Cen MT" panose="020B0602020104020603" pitchFamily="34" charset="0"/>
            </a:endParaRPr>
          </a:p>
          <a:p>
            <a:endParaRPr lang="en-GB" altLang="en-US" sz="2800" dirty="0" smtClean="0">
              <a:latin typeface="Comic Sans MS" panose="030F0702030302020204" pitchFamily="66" charset="0"/>
            </a:endParaRPr>
          </a:p>
          <a:p>
            <a:endParaRPr lang="en-GB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71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110855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  <a:endParaRPr lang="en-GB" sz="2000" b="1" baseline="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IE" sz="2000" baseline="0" dirty="0" smtClean="0">
                <a:latin typeface="Tw Cen MT" panose="020B0602020104020603" pitchFamily="34" charset="0"/>
                <a:cs typeface="Times New Roman" pitchFamily="18" charset="0"/>
              </a:rPr>
              <a:t>Christine Warner</a:t>
            </a:r>
            <a:endParaRPr lang="ga-IE" sz="2000" baseline="0" dirty="0"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Conor Fagan</a:t>
            </a:r>
          </a:p>
          <a:p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bhealach</a:t>
            </a:r>
            <a:r>
              <a:rPr lang="en-GB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</a:t>
            </a:r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thaobh cóipchirt de ba cheart d’úinéir an chóipchirt teagmháil</a:t>
            </a: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2000" baseline="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21214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056" y="27439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6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236" y="420427"/>
            <a:ext cx="4209267" cy="28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751" y="3467085"/>
            <a:ext cx="4286250" cy="285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751" y="408244"/>
            <a:ext cx="4286250" cy="28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r="393"/>
          <a:stretch/>
        </p:blipFill>
        <p:spPr bwMode="auto">
          <a:xfrm>
            <a:off x="3348000" y="3467085"/>
            <a:ext cx="4212000" cy="285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88" b="99814" l="7389" r="93421">
                        <a14:foregroundMark x1="21964" y1="5380" x2="29960" y2="32931"/>
                        <a14:foregroundMark x1="31579" y1="54545" x2="61235" y2="58442"/>
                        <a14:foregroundMark x1="44838" y1="83952" x2="45142" y2="99907"/>
                        <a14:foregroundMark x1="40486" y1="66141" x2="38968" y2="50371"/>
                        <a14:foregroundMark x1="23482" y1="18089" x2="13259" y2="9833"/>
                        <a14:foregroundMark x1="27530" y1="21614" x2="7389" y2="14286"/>
                        <a14:foregroundMark x1="50405" y1="85436" x2="58806" y2="99907"/>
                        <a14:foregroundMark x1="23178" y1="9462" x2="34919" y2="12430"/>
                        <a14:foregroundMark x1="30364" y1="9462" x2="32490" y2="5380"/>
                        <a14:backgroundMark x1="26012" y1="12430" x2="21053" y2="14842"/>
                        <a14:backgroundMark x1="19838" y1="14842" x2="17611" y2="18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924" y="2590283"/>
            <a:ext cx="4105275" cy="42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>
            <a:spLocks noChangeAspect="1"/>
          </p:cNvSpPr>
          <p:nvPr/>
        </p:nvSpPr>
        <p:spPr>
          <a:xfrm>
            <a:off x="3137680" y="3223798"/>
            <a:ext cx="2377441" cy="1277864"/>
          </a:xfrm>
          <a:prstGeom prst="wedgeEllipseCallout">
            <a:avLst>
              <a:gd name="adj1" fmla="val -77524"/>
              <a:gd name="adj2" fmla="val 1342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>
                <a:latin typeface="Tw Cen MT" panose="020B0602020104020603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ulóg in úsáid i ngach ceann acu.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 rot="20919605">
            <a:off x="392601" y="1031499"/>
            <a:ext cx="2560042" cy="523220"/>
          </a:xfrm>
          <a:prstGeom prst="rect">
            <a:avLst/>
          </a:prstGeom>
          <a:solidFill>
            <a:srgbClr val="21D06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8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Cad is ulóg ann?</a:t>
            </a:r>
            <a:endParaRPr lang="ga-IE" sz="32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 rot="20922757">
            <a:off x="366773" y="385168"/>
            <a:ext cx="2611699" cy="1815882"/>
          </a:xfrm>
          <a:prstGeom prst="rect">
            <a:avLst/>
          </a:prstGeom>
          <a:solidFill>
            <a:srgbClr val="21D06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8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Céard atá </a:t>
            </a:r>
            <a:br>
              <a:rPr lang="ga-IE" sz="28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i gcoiteann </a:t>
            </a:r>
            <a:br>
              <a:rPr lang="ga-IE" sz="28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ag na nithe seo go léir?</a:t>
            </a:r>
            <a:endParaRPr lang="ga-IE" sz="32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8" grpId="0" animBg="1"/>
      <p:bldP spid="1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0359" y="1544034"/>
            <a:ext cx="4874456" cy="348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311344" y="207484"/>
            <a:ext cx="4946455" cy="1024292"/>
          </a:xfrm>
          <a:prstGeom prst="roundRect">
            <a:avLst>
              <a:gd name="adj" fmla="val 12963"/>
            </a:avLst>
          </a:prstGeom>
          <a:solidFill>
            <a:srgbClr val="21D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Meaisín simplí is ea ulóg. Is é atá i gceist léi ná roth a bhfuil dhá fhonsa thart ar a imeall.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ight Arrow 10"/>
          <p:cNvSpPr>
            <a:spLocks noChangeAspect="1"/>
          </p:cNvSpPr>
          <p:nvPr/>
        </p:nvSpPr>
        <p:spPr>
          <a:xfrm>
            <a:off x="9169398" y="3388251"/>
            <a:ext cx="1662415" cy="947593"/>
          </a:xfrm>
          <a:prstGeom prst="rightArrow">
            <a:avLst/>
          </a:prstGeom>
          <a:solidFill>
            <a:srgbClr val="21D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Rópa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Right Arrow 18"/>
          <p:cNvSpPr>
            <a:spLocks noChangeAspect="1"/>
          </p:cNvSpPr>
          <p:nvPr/>
        </p:nvSpPr>
        <p:spPr>
          <a:xfrm>
            <a:off x="7564525" y="1728080"/>
            <a:ext cx="1913062" cy="947593"/>
          </a:xfrm>
          <a:prstGeom prst="rightArrow">
            <a:avLst/>
          </a:prstGeom>
          <a:solidFill>
            <a:srgbClr val="21D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Ulóg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7" b="89876" l="1923" r="93935">
                        <a14:foregroundMark x1="14497" y1="15808" x2="14941" y2="81350"/>
                        <a14:foregroundMark x1="46598" y1="66252" x2="51479" y2="71758"/>
                        <a14:foregroundMark x1="51479" y1="73890" x2="62870" y2="76554"/>
                        <a14:foregroundMark x1="59172" y1="45115" x2="65533" y2="42451"/>
                        <a14:foregroundMark x1="71450" y1="42984" x2="64645" y2="37478"/>
                        <a14:foregroundMark x1="65089" y1="55417" x2="68195" y2="51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4628" y="2599885"/>
            <a:ext cx="2813536" cy="234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480114" y="2478213"/>
            <a:ext cx="974751" cy="443651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77798" y="2478213"/>
            <a:ext cx="867784" cy="421228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" y="2108881"/>
            <a:ext cx="833311" cy="400110"/>
          </a:xfrm>
          <a:prstGeom prst="rect">
            <a:avLst/>
          </a:prstGeom>
          <a:solidFill>
            <a:srgbClr val="21D06C"/>
          </a:solidFill>
          <a:ln>
            <a:solidFill>
              <a:srgbClr val="467FC2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Fonsa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6406" y="2076615"/>
            <a:ext cx="833994" cy="400110"/>
          </a:xfrm>
          <a:prstGeom prst="rect">
            <a:avLst/>
          </a:prstGeom>
          <a:solidFill>
            <a:srgbClr val="21D06C"/>
          </a:solidFill>
          <a:ln>
            <a:solidFill>
              <a:srgbClr val="467FC2"/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Fonsa</a:t>
            </a:r>
            <a:endParaRPr lang="ga-IE" dirty="0">
              <a:latin typeface="Tw Cen MT" panose="020B06020201040206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11187" y="328964"/>
            <a:ext cx="4816843" cy="781333"/>
          </a:xfrm>
          <a:prstGeom prst="roundRect">
            <a:avLst/>
          </a:prstGeom>
          <a:solidFill>
            <a:srgbClr val="21D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Úsáidtear ulóga i gcomhar le rópaí nó slabhraí chun rudaí a bhogadh nó a ardú.  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411187" y="207484"/>
            <a:ext cx="5222013" cy="1024292"/>
          </a:xfrm>
          <a:prstGeom prst="roundRect">
            <a:avLst>
              <a:gd name="adj" fmla="val 12963"/>
            </a:avLst>
          </a:prstGeom>
          <a:solidFill>
            <a:srgbClr val="21D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Cuirtear an rópa nó an slabhra idir an dá fhonsa agus coinníonn na fonsaí an rópa </a:t>
            </a:r>
            <a:b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ó bheith ag sleamhnú den roth.</a:t>
            </a:r>
            <a:r>
              <a:rPr lang="ga-IE" sz="20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4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6" grpId="0" animBg="1"/>
      <p:bldP spid="23" grpId="0" animBg="1"/>
      <p:bldP spid="22" grpId="0" animBg="1"/>
      <p:bldP spid="22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r="443"/>
          <a:stretch/>
        </p:blipFill>
        <p:spPr bwMode="auto">
          <a:xfrm>
            <a:off x="7476000" y="0"/>
            <a:ext cx="4716000" cy="620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40449" y="3344278"/>
            <a:ext cx="4661751" cy="3305981"/>
          </a:xfrm>
          <a:prstGeom prst="roundRect">
            <a:avLst/>
          </a:prstGeom>
          <a:solidFill>
            <a:srgbClr val="21D0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Nuair a tharraingíonn an fear an rópa anuas i dtreo na talún, athraíonn an ulóg an fórsa sa dóigh is go mbogann an bosca suas. Is fusa rud a tharraingt anuas, sa treo céanna leis an domhantarraingt, ná </a:t>
            </a:r>
            <a:r>
              <a:rPr lang="en-GB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é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tharraingt aníos. Mar sin laghdaíonn ulóga an dua a bhaineann le hualach a ardú agus déanann siad an obair níos éasca. 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240450" y="187304"/>
            <a:ext cx="4555063" cy="2693048"/>
          </a:xfrm>
          <a:prstGeom prst="roundRect">
            <a:avLst/>
          </a:prstGeom>
          <a:solidFill>
            <a:srgbClr val="21D0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None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fusa don fhear seo</a:t>
            </a:r>
            <a:r>
              <a:rPr lang="en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dheis </a:t>
            </a:r>
            <a:r>
              <a:rPr lang="en-GB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rópa a tharraingt anuas</a:t>
            </a:r>
            <a:r>
              <a:rPr lang="en-GB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chun an bosca a ardú ná an bosca a iompar ar a ghualainn agus dreapadh suas staighre.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Fós féin</a:t>
            </a:r>
            <a:r>
              <a:rPr lang="en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caithfidh sé fuinneamh a úsáid chun an rópa a tharraingt. Is mór an chabhair dó</a:t>
            </a:r>
            <a:r>
              <a:rPr lang="en-GB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é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 áfach, an ulóg a úsáid agus an bosca á ardú aige.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t="22197" r="-531" b="7544"/>
          <a:stretch/>
        </p:blipFill>
        <p:spPr bwMode="auto">
          <a:xfrm>
            <a:off x="4212000" y="0"/>
            <a:ext cx="5602376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45008" y="5740895"/>
            <a:ext cx="5392862" cy="1015663"/>
          </a:xfrm>
          <a:prstGeom prst="rect">
            <a:avLst/>
          </a:prstGeom>
          <a:solidFill>
            <a:srgbClr val="21D06C"/>
          </a:solidFill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Is féidir féachaint ar fhíseán faoi ulóga ar an nasc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seo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thíos</a:t>
            </a:r>
            <a:r>
              <a:rPr lang="en-GB" sz="2000" dirty="0" smtClean="0">
                <a:latin typeface="Tw Cen MT" panose="020B0602020104020603" pitchFamily="34" charset="0"/>
              </a:rPr>
              <a:t>: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  <a:hlinkClick r:id="rId4"/>
              </a:rPr>
              <a:t>https://www.youtube.com/watch?v=9T7tGosXM58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6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858381" y="649153"/>
            <a:ext cx="6523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latin typeface="Berlin Sans FB" panose="020E0602020502020306" pitchFamily="34" charset="0"/>
              </a:rPr>
              <a:t>Turgnamh: Ulóg shimplí a dhéanamh </a:t>
            </a:r>
            <a:endParaRPr lang="ga-IE" altLang="en-US" sz="3200" dirty="0">
              <a:latin typeface="Berlin Sans FB" panose="020E06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3270" y="1727175"/>
            <a:ext cx="48636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u="sng" dirty="0" smtClean="0">
                <a:latin typeface="Tw Cen MT" panose="020B0602020104020603" pitchFamily="34" charset="0"/>
              </a:rPr>
              <a:t>Fearas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800" dirty="0" smtClean="0">
                <a:latin typeface="Tw Cen MT" panose="020B0602020104020603" pitchFamily="34" charset="0"/>
              </a:rPr>
              <a:t>Spól folamh snátha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800" dirty="0" smtClean="0">
                <a:latin typeface="Tw Cen MT" panose="020B0602020104020603" pitchFamily="34" charset="0"/>
              </a:rPr>
              <a:t>Biorán cniotála a rachaidh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tríd an spól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800" dirty="0" smtClean="0">
                <a:latin typeface="Tw Cen MT" panose="020B0602020104020603" pitchFamily="34" charset="0"/>
              </a:rPr>
              <a:t>Téad nó snáithe cadáis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800" dirty="0" smtClean="0">
                <a:latin typeface="Tw Cen MT" panose="020B0602020104020603" pitchFamily="34" charset="0"/>
              </a:rPr>
              <a:t>Buidéal</a:t>
            </a:r>
            <a:r>
              <a:rPr lang="en-IE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latin typeface="Tw Cen MT" panose="020B0602020104020603" pitchFamily="34" charset="0"/>
              </a:rPr>
              <a:t>bainne a bhfuil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cluas air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800" dirty="0" smtClean="0">
                <a:latin typeface="Tw Cen MT" panose="020B0602020104020603" pitchFamily="34" charset="0"/>
              </a:rPr>
              <a:t>Uisce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7" y="1823915"/>
            <a:ext cx="5018927" cy="33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58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 rot="21060000">
            <a:off x="6582948" y="5015869"/>
            <a:ext cx="5361157" cy="1200329"/>
          </a:xfrm>
          <a:prstGeom prst="rect">
            <a:avLst/>
          </a:prstGeom>
          <a:solidFill>
            <a:srgbClr val="21D06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An raibh sé níos éasca duit an buidéal</a:t>
            </a:r>
            <a:b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a ardú nuair a bhí an ulóg in úsáid agat? Cén fáth?</a:t>
            </a:r>
            <a:endParaRPr lang="ga-IE" sz="2400" dirty="0">
              <a:solidFill>
                <a:srgbClr val="FCFCFC"/>
              </a:solidFill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093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u="sng" dirty="0" smtClean="0">
                <a:latin typeface="Tw Cen MT" panose="020B0602020104020603" pitchFamily="34" charset="0"/>
              </a:rPr>
              <a:t>Modh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Cuir uisce sa bhuidéal bainne.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Ba chóir go mbeadh sé </a:t>
            </a:r>
            <a:r>
              <a:rPr lang="en-GB" sz="2400" dirty="0">
                <a:latin typeface="Tw Cen MT" panose="020B0602020104020603" pitchFamily="34" charset="0"/>
              </a:rPr>
              <a:t/>
            </a:r>
            <a:br>
              <a:rPr lang="en-GB" sz="2400" dirty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leathlán.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Ceangail barr an tsnáithe de chluas an bhuidéil. 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Beir greim ar an snáithe le do lámh ansin agus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ardaigh an buidéal</a:t>
            </a:r>
            <a:r>
              <a:rPr lang="en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ón urlár. Tabhair faoi deara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cé chomh trom is a bhraitheann sé. 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Cuir an buidéal síos ar an urlár arís. 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Anois cuir </a:t>
            </a:r>
            <a:r>
              <a:rPr lang="en-IE" sz="2400" dirty="0" smtClean="0">
                <a:latin typeface="Tw Cen MT" panose="020B0602020104020603" pitchFamily="34" charset="0"/>
              </a:rPr>
              <a:t>an </a:t>
            </a:r>
            <a:r>
              <a:rPr lang="ga-IE" sz="2400" dirty="0" smtClean="0">
                <a:latin typeface="Tw Cen MT" panose="020B0602020104020603" pitchFamily="34" charset="0"/>
              </a:rPr>
              <a:t>biorán cniotála tríd an spól agus cuir idir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dhá chathaoir iad mar atá le feiceáil san íomhá ar dheis.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Ansin cuir an snáithe thar an spól. 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400" dirty="0" smtClean="0">
                <a:latin typeface="Tw Cen MT" panose="020B0602020104020603" pitchFamily="34" charset="0"/>
              </a:rPr>
              <a:t>Tarraing an snáithe anuas i dtreo na talún, sa dóigh is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go n-ardófar an buidéal ón urlár. Tabhair faoi deara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cé chomh trom is a bhraitheann sé anois. </a:t>
            </a:r>
            <a:endParaRPr lang="ga-IE" sz="2800" dirty="0" smtClean="0">
              <a:latin typeface="Tw Cen MT" panose="020B0602020104020603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 rot="21061229">
            <a:off x="5885854" y="4831203"/>
            <a:ext cx="6221775" cy="1569660"/>
          </a:xfrm>
          <a:prstGeom prst="rect">
            <a:avLst/>
          </a:prstGeom>
          <a:solidFill>
            <a:srgbClr val="21D06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Bhí sé níos éasca an buidéal a ardú nuair a bhí an ulóg in úsáid agat mar go laghdaíonn ulóg </a:t>
            </a:r>
            <a:b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an dua a bhaineann le hualach a ardú.</a:t>
            </a:r>
            <a:r>
              <a:rPr lang="ga-IE" sz="2400" dirty="0" smtClean="0">
                <a:solidFill>
                  <a:srgbClr val="FCFCFC"/>
                </a:solidFill>
                <a:latin typeface="Tw Cen MT" panose="020B0602020104020603" pitchFamily="34" charset="0"/>
                <a:cs typeface="Clear Sans Light" panose="020B0303030202020304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  <a:cs typeface="Clear Sans Light" panose="020B0303030202020304" pitchFamily="34" charset="0"/>
              </a:rPr>
              <a:t>Déanann an ulóg an obair níos éasca. </a:t>
            </a:r>
            <a:endParaRPr lang="ga-IE" sz="2400" dirty="0">
              <a:latin typeface="Tw Cen MT" panose="020B0602020104020603" pitchFamily="34" charset="0"/>
              <a:cs typeface="Clear Sans Light" panose="020B03030302020203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05" y="95438"/>
            <a:ext cx="4175885" cy="2783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42" y="5377428"/>
            <a:ext cx="2220858" cy="1480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245580"/>
            <a:ext cx="2958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b="1" dirty="0" smtClean="0">
                <a:latin typeface="Tw Cen MT" panose="020B0602020104020603" pitchFamily="34" charset="0"/>
              </a:rPr>
              <a:t>Nóta don mhúinteoir: </a:t>
            </a:r>
            <a:r>
              <a:rPr lang="ga-IE" sz="2000" dirty="0" smtClean="0">
                <a:latin typeface="Tw Cen MT" panose="020B0602020104020603" pitchFamily="34" charset="0"/>
              </a:rPr>
              <a:t/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Is féidir crann fuinte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úsáid mar ulóg mura bhfuil fáil ar spól nó ar bhiorán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cniotála. 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32"/>
            <a:ext cx="12192000" cy="6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" y="-2032"/>
            <a:ext cx="5425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Roth amháin a bhíonn </a:t>
            </a:r>
            <a:r>
              <a:rPr lang="en-GB" sz="2400" dirty="0" smtClean="0">
                <a:latin typeface="Tw Cen MT" panose="020B0602020104020603" pitchFamily="34" charset="0"/>
              </a:rPr>
              <a:t>in </a:t>
            </a:r>
            <a:r>
              <a:rPr lang="ga-IE" sz="2400" dirty="0" smtClean="0">
                <a:latin typeface="Tw Cen MT" panose="020B0602020104020603" pitchFamily="34" charset="0"/>
              </a:rPr>
              <a:t>ulóg aonair</a:t>
            </a:r>
            <a:r>
              <a:rPr lang="en-GB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ach </a:t>
            </a:r>
            <a:r>
              <a:rPr lang="en-GB" sz="2400" dirty="0" smtClean="0">
                <a:latin typeface="Tw Cen MT" panose="020B0602020104020603" pitchFamily="34" charset="0"/>
              </a:rPr>
              <a:t/>
            </a:r>
            <a:br>
              <a:rPr lang="en-GB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tá córais níos casta ann</a:t>
            </a:r>
            <a:r>
              <a:rPr lang="en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freisin </a:t>
            </a:r>
            <a:r>
              <a:rPr lang="en-IE" sz="2400" dirty="0" smtClean="0">
                <a:latin typeface="Tw Cen MT" panose="020B0602020104020603" pitchFamily="34" charset="0"/>
              </a:rPr>
              <a:t/>
            </a:r>
            <a:br>
              <a:rPr lang="en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ina n-úsáidtear dhá roth nó níos mó. Úsáidtear na córais níos casta ar chrainn tógála, mar shampla, chun ualaí troma a bhogadh.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936" y="58731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Dá mhéad ulóg a bhíonn agat, is ea is éasca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bhíonn sé na hualaí is troime a bhogadh.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>
            <a:spLocks noChangeAspect="1"/>
          </p:cNvSpPr>
          <p:nvPr/>
        </p:nvSpPr>
        <p:spPr>
          <a:xfrm>
            <a:off x="8369448" y="1266010"/>
            <a:ext cx="3038400" cy="2556000"/>
          </a:xfrm>
          <a:prstGeom prst="roundRect">
            <a:avLst/>
          </a:prstGeom>
          <a:solidFill>
            <a:srgbClr val="21D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9" name="Rounded Rectangle 18"/>
          <p:cNvSpPr>
            <a:spLocks noChangeAspect="1"/>
          </p:cNvSpPr>
          <p:nvPr/>
        </p:nvSpPr>
        <p:spPr>
          <a:xfrm>
            <a:off x="4621831" y="1295897"/>
            <a:ext cx="3033656" cy="2526112"/>
          </a:xfrm>
          <a:prstGeom prst="roundRect">
            <a:avLst/>
          </a:prstGeom>
          <a:solidFill>
            <a:srgbClr val="21D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806331" y="1266009"/>
            <a:ext cx="3036454" cy="2556000"/>
          </a:xfrm>
          <a:prstGeom prst="roundRect">
            <a:avLst/>
          </a:prstGeom>
          <a:solidFill>
            <a:srgbClr val="21D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2" name="Picture 2" descr="Clothes line pull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93"/>
          <a:stretch/>
        </p:blipFill>
        <p:spPr bwMode="auto">
          <a:xfrm>
            <a:off x="5099260" y="1580158"/>
            <a:ext cx="2109780" cy="1476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885" y="1624900"/>
            <a:ext cx="2075624" cy="13865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4733" y="1608090"/>
            <a:ext cx="2082124" cy="13866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2" name="Rounded Rectangle 11"/>
          <p:cNvSpPr>
            <a:spLocks noChangeAspect="1"/>
          </p:cNvSpPr>
          <p:nvPr/>
        </p:nvSpPr>
        <p:spPr>
          <a:xfrm>
            <a:off x="949210" y="3056158"/>
            <a:ext cx="2692974" cy="7658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… chun dallóga a oscailt agus a dhúnadh.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4637322" y="2946401"/>
            <a:ext cx="3033656" cy="875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… chun éadaí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bhogadh ó thaobh go taobh ar líne éadaigh.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Rounded Rectangle 20"/>
          <p:cNvSpPr>
            <a:spLocks noChangeAspect="1"/>
          </p:cNvSpPr>
          <p:nvPr/>
        </p:nvSpPr>
        <p:spPr>
          <a:xfrm>
            <a:off x="8376618" y="3204206"/>
            <a:ext cx="2958354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… chun bratach a ardú.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93281" y="164887"/>
            <a:ext cx="3036453" cy="839045"/>
            <a:chOff x="666247" y="1603445"/>
            <a:chExt cx="7628967" cy="1371600"/>
          </a:xfrm>
          <a:solidFill>
            <a:srgbClr val="21D06C"/>
          </a:solidFill>
        </p:grpSpPr>
        <p:sp>
          <p:nvSpPr>
            <p:cNvPr id="23" name="Rounded Rectangle 22"/>
            <p:cNvSpPr/>
            <p:nvPr/>
          </p:nvSpPr>
          <p:spPr>
            <a:xfrm>
              <a:off x="666247" y="1603445"/>
              <a:ext cx="7628967" cy="1371600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25" name="Rectangle 5"/>
            <p:cNvSpPr>
              <a:spLocks/>
            </p:cNvSpPr>
            <p:nvPr/>
          </p:nvSpPr>
          <p:spPr bwMode="auto">
            <a:xfrm>
              <a:off x="1170244" y="1758014"/>
              <a:ext cx="6620968" cy="1062459"/>
            </a:xfrm>
            <a:prstGeom prst="round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wrap="square" lIns="108000" tIns="108000" rIns="108000" bIns="108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ga-IE" altLang="en-US" sz="24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Úsáidtear ulóga …</a:t>
              </a:r>
            </a:p>
          </p:txBody>
        </p:sp>
      </p:grp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806331" y="4015116"/>
            <a:ext cx="3036453" cy="2556000"/>
          </a:xfrm>
          <a:prstGeom prst="roundRect">
            <a:avLst/>
          </a:prstGeom>
          <a:solidFill>
            <a:srgbClr val="21D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1184342" y="5862391"/>
            <a:ext cx="2280432" cy="6308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… chun seolta </a:t>
            </a:r>
            <a:r>
              <a:rPr lang="en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ardú ar bhád.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Rounded Rectangle 25"/>
          <p:cNvSpPr>
            <a:spLocks noChangeAspect="1"/>
          </p:cNvSpPr>
          <p:nvPr/>
        </p:nvSpPr>
        <p:spPr>
          <a:xfrm>
            <a:off x="4621832" y="3998024"/>
            <a:ext cx="3033656" cy="2556000"/>
          </a:xfrm>
          <a:prstGeom prst="roundRect">
            <a:avLst/>
          </a:prstGeom>
          <a:solidFill>
            <a:srgbClr val="21D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4621833" y="5981280"/>
            <a:ext cx="3033654" cy="3596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… in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ardaitheoirí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sciála.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8369448" y="3998024"/>
            <a:ext cx="3038400" cy="2556000"/>
          </a:xfrm>
          <a:prstGeom prst="roundRect">
            <a:avLst/>
          </a:prstGeom>
          <a:solidFill>
            <a:srgbClr val="21D0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31" name="Rounded Rectangle 30"/>
          <p:cNvSpPr>
            <a:spLocks noChangeAspect="1"/>
          </p:cNvSpPr>
          <p:nvPr/>
        </p:nvSpPr>
        <p:spPr>
          <a:xfrm>
            <a:off x="8369448" y="5981280"/>
            <a:ext cx="2958353" cy="3596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… in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ardaitheoirí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745" y="4270634"/>
            <a:ext cx="2075624" cy="1386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9566" y="4254000"/>
            <a:ext cx="2069168" cy="1386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4116" y="4244342"/>
            <a:ext cx="1582878" cy="158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8" grpId="0" animBg="1"/>
      <p:bldP spid="12" grpId="0"/>
      <p:bldP spid="20" grpId="0"/>
      <p:bldP spid="21" grpId="0"/>
      <p:bldP spid="15" grpId="0" animBg="1"/>
      <p:bldP spid="17" grpId="0"/>
      <p:bldP spid="26" grpId="0" animBg="1"/>
      <p:bldP spid="28" grpId="0"/>
      <p:bldP spid="29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912" y="137636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8936" y="1891894"/>
            <a:ext cx="4801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Seo ar chlé an ‘</a:t>
            </a:r>
            <a:r>
              <a:rPr lang="ga-IE" sz="2400" dirty="0" err="1" smtClean="0">
                <a:latin typeface="Tw Cen MT" panose="020B0602020104020603" pitchFamily="34" charset="0"/>
              </a:rPr>
              <a:t>Leviathan</a:t>
            </a:r>
            <a:r>
              <a:rPr lang="ga-IE" sz="2400" dirty="0" smtClean="0">
                <a:latin typeface="Tw Cen MT" panose="020B0602020104020603" pitchFamily="34" charset="0"/>
              </a:rPr>
              <a:t>’. Teileascóp </a:t>
            </a:r>
            <a:r>
              <a:rPr lang="en-IE" sz="2400" dirty="0" smtClean="0">
                <a:latin typeface="Tw Cen MT" panose="020B0602020104020603" pitchFamily="34" charset="0"/>
              </a:rPr>
              <a:t>is </a:t>
            </a:r>
            <a:r>
              <a:rPr lang="ga-IE" sz="2400" dirty="0" smtClean="0">
                <a:latin typeface="Tw Cen MT" panose="020B0602020104020603" pitchFamily="34" charset="0"/>
              </a:rPr>
              <a:t>ea</a:t>
            </a:r>
            <a:r>
              <a:rPr lang="en-IE" sz="2400" dirty="0" smtClean="0">
                <a:latin typeface="Tw Cen MT" panose="020B0602020104020603" pitchFamily="34" charset="0"/>
              </a:rPr>
              <a:t> </a:t>
            </a:r>
            <a:r>
              <a:rPr lang="en-IE" sz="2400" dirty="0" smtClean="0">
                <a:latin typeface="Tw Cen MT" panose="020B0602020104020603" pitchFamily="34" charset="0"/>
              </a:rPr>
              <a:t>an </a:t>
            </a:r>
            <a:r>
              <a:rPr lang="ga-IE" sz="2400" dirty="0" err="1" smtClean="0">
                <a:latin typeface="Tw Cen MT" panose="020B0602020104020603" pitchFamily="34" charset="0"/>
              </a:rPr>
              <a:t>Leviathan</a:t>
            </a:r>
            <a:r>
              <a:rPr lang="ga-IE" sz="2400" dirty="0" smtClean="0">
                <a:latin typeface="Tw Cen MT" panose="020B0602020104020603" pitchFamily="34" charset="0"/>
              </a:rPr>
              <a:t> atá lonnaithe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gCaisleán Bhiorra, i gContae Uíbh Fhailí. Tá sé chomh mór agus chomh trom sin go n-úsáidtear ulóga chun é a ardú</a:t>
            </a:r>
            <a:r>
              <a:rPr lang="en-IE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agus a ísliú.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5139</TotalTime>
  <Words>471</Words>
  <Application>Microsoft Office PowerPoint</Application>
  <PresentationFormat>Custom</PresentationFormat>
  <Paragraphs>82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213</cp:revision>
  <cp:lastPrinted>2017-05-05T07:56:52Z</cp:lastPrinted>
  <dcterms:created xsi:type="dcterms:W3CDTF">2017-03-02T10:13:07Z</dcterms:created>
  <dcterms:modified xsi:type="dcterms:W3CDTF">2017-09-04T07:58:18Z</dcterms:modified>
</cp:coreProperties>
</file>