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18" r:id="rId2"/>
    <p:sldId id="312" r:id="rId3"/>
    <p:sldId id="323" r:id="rId4"/>
    <p:sldId id="313" r:id="rId5"/>
    <p:sldId id="315" r:id="rId6"/>
    <p:sldId id="316" r:id="rId7"/>
    <p:sldId id="302" r:id="rId8"/>
    <p:sldId id="304" r:id="rId9"/>
    <p:sldId id="269" r:id="rId10"/>
    <p:sldId id="317" r:id="rId11"/>
    <p:sldId id="310" r:id="rId12"/>
    <p:sldId id="311" r:id="rId13"/>
    <p:sldId id="319" r:id="rId14"/>
    <p:sldId id="320" r:id="rId15"/>
    <p:sldId id="268" r:id="rId16"/>
    <p:sldId id="264" r:id="rId17"/>
    <p:sldId id="321" r:id="rId18"/>
    <p:sldId id="322" r:id="rId19"/>
  </p:sldIdLst>
  <p:sldSz cx="9144000" cy="6858000" type="screen4x3"/>
  <p:notesSz cx="9926638" cy="6797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09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yla Reed" initials="KR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94" autoAdjust="0"/>
    <p:restoredTop sz="93052" autoAdjust="0"/>
  </p:normalViewPr>
  <p:slideViewPr>
    <p:cSldViewPr>
      <p:cViewPr>
        <p:scale>
          <a:sx n="75" d="100"/>
          <a:sy n="75" d="100"/>
        </p:scale>
        <p:origin x="-1140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28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616" y="-78"/>
      </p:cViewPr>
      <p:guideLst>
        <p:guide orient="horz" pos="2142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302253" cy="34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020" y="0"/>
            <a:ext cx="4302252" cy="34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13E92C4-BB5B-49D5-8C15-C96EC57B5EDE}" type="datetimeFigureOut">
              <a:rPr lang="en-GB"/>
              <a:pPr>
                <a:defRPr/>
              </a:pPr>
              <a:t>26/10/2016</a:t>
            </a:fld>
            <a:endParaRPr lang="en-GB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456325"/>
            <a:ext cx="4302253" cy="34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020" y="6456325"/>
            <a:ext cx="4302252" cy="34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5EB182D-6A77-42F2-9C7A-57A39F92C3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491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2253" cy="3402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020" y="0"/>
            <a:ext cx="4302252" cy="3402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151A2D-5080-4C55-BC40-0EB4382CA6A8}" type="datetimeFigureOut">
              <a:rPr lang="en-IE"/>
              <a:pPr>
                <a:defRPr/>
              </a:pPr>
              <a:t>26/10/2016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375" y="3228705"/>
            <a:ext cx="7939891" cy="3059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6325"/>
            <a:ext cx="4302253" cy="340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020" y="6456325"/>
            <a:ext cx="4302252" cy="340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6EDC87A-B641-45E1-9CC8-99460BF99A8F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622019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07662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B4D784-CF6E-4596-96A3-770234523C70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GB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99671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EDC87A-B641-45E1-9CC8-99460BF99A8F}" type="slidenum">
              <a:rPr lang="en-IE" smtClean="0"/>
              <a:pPr>
                <a:defRPr/>
              </a:pPr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23287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363913" y="509588"/>
            <a:ext cx="3398837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FBCA2A-6173-44A5-A818-14AB60400400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55699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dirty="0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D4DDD0-DB65-48A4-B8FC-01D3CC3D5392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62061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EDC87A-B641-45E1-9CC8-99460BF99A8F}" type="slidenum">
              <a:rPr lang="en-IE" smtClean="0"/>
              <a:pPr>
                <a:defRPr/>
              </a:pPr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54397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363913" y="509588"/>
            <a:ext cx="3398837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FBCA2A-6173-44A5-A818-14AB60400400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47875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ga-IE" alt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/>
            <a:fld id="{92D81E69-B5EF-4D97-8BE6-9467165C541B}" type="slidenum">
              <a:rPr lang="en-GB" altLang="en-US" sz="1200"/>
              <a:pPr algn="r" eaLnBrk="1" hangingPunct="1"/>
              <a:t>12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2394309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363913" y="509588"/>
            <a:ext cx="3398837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FBCA2A-6173-44A5-A818-14AB60400400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60279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363913" y="509588"/>
            <a:ext cx="3398837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ga-IE" dirty="0" smtClean="0"/>
              <a:t>Dún</a:t>
            </a:r>
            <a:r>
              <a:rPr lang="ga-IE" baseline="0" dirty="0" smtClean="0"/>
              <a:t> Dealgan ar logainm.ie agus ar shleamhnán 11</a:t>
            </a:r>
            <a:endParaRPr lang="en-IE" dirty="0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FBCA2A-6173-44A5-A818-14AB60400400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82968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1BEF9-D22D-4645-9219-86E0C0FF6C0D}" type="datetimeFigureOut">
              <a:rPr lang="en-IE"/>
              <a:pPr>
                <a:defRPr/>
              </a:pPr>
              <a:t>26/10/2016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2E342-0C5D-415E-B030-C5DA02F73C05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5C747-33B7-48ED-BD8B-DAAC9FDACE21}" type="datetimeFigureOut">
              <a:rPr lang="en-IE"/>
              <a:pPr>
                <a:defRPr/>
              </a:pPr>
              <a:t>26/10/2016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72117-3993-476A-A2A4-1CF0272727D4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67DA3-DAC3-4069-8CF9-85B8A972ADD6}" type="datetimeFigureOut">
              <a:rPr lang="en-IE"/>
              <a:pPr>
                <a:defRPr/>
              </a:pPr>
              <a:t>26/10/2016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4721B-4249-4B81-9DEB-13889F1566A6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3CFFE-B187-455E-A88B-49948478F6F4}" type="datetimeFigureOut">
              <a:rPr lang="en-IE"/>
              <a:pPr>
                <a:defRPr/>
              </a:pPr>
              <a:t>26/10/2016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44C89-53DC-4CDB-AFAD-C057021D2776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ED0AD-5638-4C28-A4FD-278B91725BB5}" type="datetimeFigureOut">
              <a:rPr lang="en-IE"/>
              <a:pPr>
                <a:defRPr/>
              </a:pPr>
              <a:t>26/10/2016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30430-298C-4348-816F-899F2C992B7C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4202F-00D2-4BE1-A40E-6354CC88DFF1}" type="datetimeFigureOut">
              <a:rPr lang="en-IE"/>
              <a:pPr>
                <a:defRPr/>
              </a:pPr>
              <a:t>26/10/2016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BACBC-3156-4287-B47A-2D9DA61EC1EF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468CB-7100-4C50-8C25-772DCCD773AF}" type="datetimeFigureOut">
              <a:rPr lang="en-IE"/>
              <a:pPr>
                <a:defRPr/>
              </a:pPr>
              <a:t>26/10/2016</a:t>
            </a:fld>
            <a:endParaRPr lang="en-I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2AF46-A89C-492D-A00C-F5AEB77ED9DE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EC62C-8B47-42E6-B5F3-DB76D8792A56}" type="datetimeFigureOut">
              <a:rPr lang="en-IE"/>
              <a:pPr>
                <a:defRPr/>
              </a:pPr>
              <a:t>26/10/2016</a:t>
            </a:fld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D6C6E-391A-4A9E-B668-A3EE4E00D8F9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27CBE-C700-4A6F-B380-3F365F61CC6E}" type="datetimeFigureOut">
              <a:rPr lang="en-IE"/>
              <a:pPr>
                <a:defRPr/>
              </a:pPr>
              <a:t>26/10/2016</a:t>
            </a:fld>
            <a:endParaRPr lang="en-I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E68F6-F9FC-4CA0-9025-6E89B832ACA9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72E54-82BF-4032-BA96-0C1923FACBDF}" type="datetimeFigureOut">
              <a:rPr lang="en-IE"/>
              <a:pPr>
                <a:defRPr/>
              </a:pPr>
              <a:t>26/10/2016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1074A-BA39-4449-84A0-5AE63DB702BC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6A12E-E421-485E-95FB-1DFC9E58BECA}" type="datetimeFigureOut">
              <a:rPr lang="en-IE"/>
              <a:pPr>
                <a:defRPr/>
              </a:pPr>
              <a:t>26/10/2016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89DD2-4110-495A-A88D-155AD702A692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CDCC34-957E-404A-84D6-43565D32EB83}" type="datetimeFigureOut">
              <a:rPr lang="en-IE"/>
              <a:pPr>
                <a:defRPr/>
              </a:pPr>
              <a:t>26/10/2016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FFE14B-F9DA-4A2A-82EE-950BF0DB1832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swego.org/ocsd-web/match/term/matchgeneric2.asp?filename=MniGhallbannacinntire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coilnet.magicstudio.ie/interactive/view/5015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30336"/>
            <a:ext cx="9144000" cy="690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4941168"/>
            <a:ext cx="59346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 err="1" smtClean="0">
                <a:solidFill>
                  <a:schemeClr val="bg1"/>
                </a:solidFill>
                <a:latin typeface="AR CENA" panose="02000000000000000000" pitchFamily="2" charset="0"/>
              </a:rPr>
              <a:t>Cósta</a:t>
            </a:r>
            <a:r>
              <a:rPr lang="en-GB" sz="6600" dirty="0" smtClean="0">
                <a:solidFill>
                  <a:schemeClr val="bg1"/>
                </a:solidFill>
                <a:latin typeface="AR CENA" panose="02000000000000000000" pitchFamily="2" charset="0"/>
              </a:rPr>
              <a:t> </a:t>
            </a:r>
            <a:r>
              <a:rPr lang="en-GB" sz="6600" dirty="0" err="1" smtClean="0">
                <a:solidFill>
                  <a:schemeClr val="bg1"/>
                </a:solidFill>
                <a:latin typeface="AR CENA" panose="02000000000000000000" pitchFamily="2" charset="0"/>
              </a:rPr>
              <a:t>na</a:t>
            </a:r>
            <a:r>
              <a:rPr lang="en-GB" sz="6600" dirty="0" smtClean="0">
                <a:solidFill>
                  <a:schemeClr val="bg1"/>
                </a:solidFill>
                <a:latin typeface="AR CENA" panose="02000000000000000000" pitchFamily="2" charset="0"/>
              </a:rPr>
              <a:t> </a:t>
            </a:r>
            <a:r>
              <a:rPr lang="en-GB" sz="6600" dirty="0" err="1" smtClean="0">
                <a:solidFill>
                  <a:schemeClr val="bg1"/>
                </a:solidFill>
                <a:latin typeface="AR CENA" panose="02000000000000000000" pitchFamily="2" charset="0"/>
              </a:rPr>
              <a:t>hÉireann</a:t>
            </a:r>
            <a:endParaRPr lang="en-GB" sz="6600" dirty="0">
              <a:solidFill>
                <a:schemeClr val="bg1"/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58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716016" y="604941"/>
            <a:ext cx="428625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IE" sz="2600" dirty="0" err="1">
                <a:latin typeface="Tw Cen MT" panose="020B0602020104020603" pitchFamily="34" charset="0"/>
              </a:rPr>
              <a:t>S</a:t>
            </a:r>
            <a:r>
              <a:rPr lang="en-IE" sz="2600" dirty="0" err="1" smtClean="0">
                <a:latin typeface="Tw Cen MT" panose="020B0602020104020603" pitchFamily="34" charset="0"/>
              </a:rPr>
              <a:t>eo</a:t>
            </a:r>
            <a:r>
              <a:rPr lang="ga-IE" sz="2600" dirty="0" smtClean="0">
                <a:latin typeface="Tw Cen MT" panose="020B0602020104020603" pitchFamily="34" charset="0"/>
              </a:rPr>
              <a:t> </a:t>
            </a:r>
            <a:r>
              <a:rPr lang="ga-IE" sz="26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cuan</a:t>
            </a:r>
            <a:r>
              <a:rPr lang="ga-IE" sz="2600" dirty="0" smtClean="0">
                <a:latin typeface="Tw Cen MT" panose="020B0602020104020603" pitchFamily="34" charset="0"/>
              </a:rPr>
              <a:t> nó </a:t>
            </a:r>
            <a:r>
              <a:rPr lang="ga-IE" sz="26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bá</a:t>
            </a:r>
            <a:r>
              <a:rPr lang="ga-IE" sz="2600" dirty="0" smtClean="0">
                <a:latin typeface="Tw Cen MT" panose="020B0602020104020603" pitchFamily="34" charset="0"/>
              </a:rPr>
              <a:t>.</a:t>
            </a:r>
            <a:r>
              <a:rPr lang="en-IE" sz="2600" dirty="0" smtClean="0">
                <a:latin typeface="Tw Cen MT" panose="020B0602020104020603" pitchFamily="34" charset="0"/>
              </a:rPr>
              <a:t> </a:t>
            </a:r>
            <a:r>
              <a:rPr lang="en-IE" sz="2600" dirty="0" err="1" smtClean="0">
                <a:latin typeface="Tw Cen MT" panose="020B0602020104020603" pitchFamily="34" charset="0"/>
              </a:rPr>
              <a:t>Tugtar</a:t>
            </a:r>
            <a:r>
              <a:rPr lang="ga-IE" sz="2600" dirty="0" smtClean="0">
                <a:latin typeface="Tw Cen MT" panose="020B0602020104020603" pitchFamily="34" charset="0"/>
              </a:rPr>
              <a:t> cuan</a:t>
            </a:r>
            <a:r>
              <a:rPr lang="en-IE" sz="2600" dirty="0" smtClean="0">
                <a:latin typeface="Tw Cen MT" panose="020B0602020104020603" pitchFamily="34" charset="0"/>
              </a:rPr>
              <a:t> </a:t>
            </a:r>
            <a:r>
              <a:rPr lang="en-IE" sz="2600" dirty="0" err="1" smtClean="0">
                <a:latin typeface="Tw Cen MT" panose="020B0602020104020603" pitchFamily="34" charset="0"/>
              </a:rPr>
              <a:t>ar</a:t>
            </a:r>
            <a:r>
              <a:rPr lang="en-IE" sz="2600" dirty="0" smtClean="0">
                <a:latin typeface="Tw Cen MT" panose="020B0602020104020603" pitchFamily="34" charset="0"/>
              </a:rPr>
              <a:t> </a:t>
            </a:r>
            <a:r>
              <a:rPr lang="en-IE" sz="2600" dirty="0" err="1" smtClean="0">
                <a:latin typeface="Tw Cen MT" panose="020B0602020104020603" pitchFamily="34" charset="0"/>
              </a:rPr>
              <a:t>áit</a:t>
            </a:r>
            <a:r>
              <a:rPr lang="ga-IE" sz="2600" dirty="0" smtClean="0">
                <a:latin typeface="Tw Cen MT" panose="020B0602020104020603" pitchFamily="34" charset="0"/>
              </a:rPr>
              <a:t> ina bhfuil talamh thart timpeall ar an bhfarraige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ar thrí thaobh.</a:t>
            </a:r>
            <a:endParaRPr lang="ga-IE" sz="2600" dirty="0">
              <a:latin typeface="Tw Cen MT" panose="020B0602020104020603" pitchFamily="34" charset="0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40599" y="454002"/>
            <a:ext cx="3801120" cy="28508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92070" y="2060848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bá</a:t>
            </a:r>
            <a:endParaRPr lang="en-GB" sz="24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500561" y="2297712"/>
            <a:ext cx="191509" cy="23083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40599" y="3930686"/>
            <a:ext cx="3671361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Is minic a úsáidtear cuan mar </a:t>
            </a:r>
            <a:r>
              <a:rPr lang="ga-IE" sz="2600" dirty="0" err="1" smtClean="0">
                <a:latin typeface="Tw Cen MT" panose="020B0602020104020603" pitchFamily="34" charset="0"/>
              </a:rPr>
              <a:t>phort</a:t>
            </a:r>
            <a:r>
              <a:rPr lang="ga-IE" sz="2600" dirty="0" smtClean="0">
                <a:latin typeface="Tw Cen MT" panose="020B0602020104020603" pitchFamily="34" charset="0"/>
              </a:rPr>
              <a:t>. Tugtar port ar áit a dtagann báid i dtír. Tugann an talamh thart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ar an gcuan cosaint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ón ngaoth do na báid. </a:t>
            </a:r>
            <a:endParaRPr lang="ga-IE" sz="2600" dirty="0">
              <a:latin typeface="Tw Cen MT" panose="020B0602020104020603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2000" y="3748431"/>
            <a:ext cx="428625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56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0049" y="-655211"/>
            <a:ext cx="5707039" cy="8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 rot="20040202">
            <a:off x="3834008" y="1341838"/>
            <a:ext cx="930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Bá</a:t>
            </a:r>
            <a:r>
              <a:rPr lang="en-GB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Dhún</a:t>
            </a:r>
            <a:r>
              <a:rPr lang="en-GB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na</a:t>
            </a:r>
            <a:r>
              <a:rPr lang="en-GB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nGall</a:t>
            </a:r>
            <a:endParaRPr lang="ga-IE" sz="1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 rot="1660377">
            <a:off x="2154920" y="5030493"/>
            <a:ext cx="15843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Bá</a:t>
            </a:r>
            <a:r>
              <a:rPr lang="en-GB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Thrá</a:t>
            </a:r>
            <a:r>
              <a:rPr lang="en-GB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Lí</a:t>
            </a:r>
            <a:endParaRPr lang="ga-IE" sz="1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 rot="21323980">
            <a:off x="5604176" y="5426104"/>
            <a:ext cx="155390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Cuan</a:t>
            </a:r>
            <a:r>
              <a:rPr lang="en-GB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Phort</a:t>
            </a:r>
            <a:r>
              <a:rPr lang="en-GB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Láirge</a:t>
            </a:r>
            <a:endParaRPr lang="ga-IE" sz="1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 rot="19335039">
            <a:off x="5352551" y="197539"/>
            <a:ext cx="13370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Loch </a:t>
            </a: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Feabhail</a:t>
            </a:r>
            <a:endParaRPr lang="ga-IE" sz="1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6528054" y="3415023"/>
            <a:ext cx="1211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Cuan</a:t>
            </a:r>
            <a:r>
              <a:rPr lang="en-GB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Bhaile</a:t>
            </a:r>
            <a:r>
              <a:rPr lang="en-GB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Átha</a:t>
            </a:r>
            <a:r>
              <a:rPr lang="en-GB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Cliath</a:t>
            </a:r>
            <a:endParaRPr lang="ga-IE" sz="1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6247754" y="2432354"/>
            <a:ext cx="156460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Cuan</a:t>
            </a:r>
            <a:r>
              <a:rPr lang="en-GB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Dhún</a:t>
            </a:r>
            <a:r>
              <a:rPr lang="en-GB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Dealgan</a:t>
            </a:r>
            <a:endParaRPr lang="ga-IE" sz="1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2461875" y="2570853"/>
            <a:ext cx="10819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Cuan</a:t>
            </a:r>
            <a:r>
              <a:rPr lang="en-GB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Mó</a:t>
            </a:r>
            <a:endParaRPr lang="ga-IE" sz="1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 rot="20312648">
            <a:off x="1583530" y="5480939"/>
            <a:ext cx="15843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Bá</a:t>
            </a:r>
            <a:r>
              <a:rPr lang="en-GB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an </a:t>
            </a: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Daingin</a:t>
            </a:r>
            <a:endParaRPr lang="ga-IE" sz="1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2375693" y="3661695"/>
            <a:ext cx="12543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Cuan</a:t>
            </a:r>
            <a:r>
              <a:rPr lang="en-GB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na</a:t>
            </a:r>
            <a:r>
              <a:rPr lang="en-GB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Gaillimhe</a:t>
            </a:r>
            <a:endParaRPr lang="ga-IE" sz="1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 rot="20442747">
            <a:off x="1908990" y="6266753"/>
            <a:ext cx="15843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Bá</a:t>
            </a:r>
            <a:r>
              <a:rPr lang="en-GB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Bheanntraí</a:t>
            </a:r>
            <a:endParaRPr lang="ga-IE" sz="1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0" name="Horizontal Scroll 19"/>
          <p:cNvSpPr/>
          <p:nvPr/>
        </p:nvSpPr>
        <p:spPr>
          <a:xfrm>
            <a:off x="0" y="57664"/>
            <a:ext cx="4424452" cy="556751"/>
          </a:xfrm>
          <a:prstGeom prst="horizontalScroll">
            <a:avLst/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600" dirty="0" err="1" smtClean="0">
                <a:latin typeface="Berlin Sans FB" panose="020E0602020502020306" pitchFamily="34" charset="0"/>
              </a:rPr>
              <a:t>Bánna</a:t>
            </a:r>
            <a:r>
              <a:rPr lang="en-GB" sz="3600" dirty="0" smtClean="0">
                <a:latin typeface="Berlin Sans FB" panose="020E0602020502020306" pitchFamily="34" charset="0"/>
              </a:rPr>
              <a:t> </a:t>
            </a:r>
            <a:r>
              <a:rPr lang="en-GB" sz="3600" dirty="0" err="1" smtClean="0">
                <a:latin typeface="Berlin Sans FB" panose="020E0602020502020306" pitchFamily="34" charset="0"/>
              </a:rPr>
              <a:t>na</a:t>
            </a:r>
            <a:r>
              <a:rPr lang="en-GB" sz="3600" dirty="0" smtClean="0">
                <a:latin typeface="Berlin Sans FB" panose="020E0602020502020306" pitchFamily="34" charset="0"/>
              </a:rPr>
              <a:t> </a:t>
            </a:r>
            <a:r>
              <a:rPr lang="en-GB" sz="3600" dirty="0" err="1" smtClean="0">
                <a:latin typeface="Berlin Sans FB" panose="020E0602020502020306" pitchFamily="34" charset="0"/>
              </a:rPr>
              <a:t>hÉireann</a:t>
            </a:r>
            <a:endParaRPr lang="en-GB" sz="3600" dirty="0">
              <a:latin typeface="Berlin Sans FB" panose="020E0602020502020306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21020885" flipH="1">
            <a:off x="5120331" y="5646025"/>
            <a:ext cx="3894718" cy="8309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err="1" smtClean="0">
                <a:latin typeface="Tw Cen MT" panose="020B0602020104020603" pitchFamily="34" charset="0"/>
              </a:rPr>
              <a:t>Ainmnigh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na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bánna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ga-IE" sz="2400" dirty="0" smtClean="0">
                <a:latin typeface="Tw Cen MT" panose="020B0602020104020603" pitchFamily="34" charset="0"/>
              </a:rPr>
              <a:t/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en-GB" sz="2400" dirty="0" err="1" smtClean="0">
                <a:latin typeface="Tw Cen MT" panose="020B0602020104020603" pitchFamily="34" charset="0"/>
              </a:rPr>
              <a:t>i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ndeisceart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na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hÉireann</a:t>
            </a:r>
            <a:r>
              <a:rPr lang="en-GB" sz="2400" dirty="0" smtClean="0">
                <a:latin typeface="Tw Cen MT" panose="020B0602020104020603" pitchFamily="34" charset="0"/>
              </a:rPr>
              <a:t>. 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21020885" flipH="1">
            <a:off x="5113914" y="5652870"/>
            <a:ext cx="3961513" cy="8309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err="1" smtClean="0">
                <a:latin typeface="Tw Cen MT" panose="020B0602020104020603" pitchFamily="34" charset="0"/>
              </a:rPr>
              <a:t>Ainmnigh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na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bánna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ga-IE" sz="2400" dirty="0" smtClean="0">
                <a:latin typeface="Tw Cen MT" panose="020B0602020104020603" pitchFamily="34" charset="0"/>
              </a:rPr>
              <a:t/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en-GB" sz="2400" dirty="0" err="1" smtClean="0">
                <a:latin typeface="Tw Cen MT" panose="020B0602020104020603" pitchFamily="34" charset="0"/>
              </a:rPr>
              <a:t>i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dtuaisceart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na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hÉireann</a:t>
            </a:r>
            <a:r>
              <a:rPr lang="en-GB" sz="2400" dirty="0" smtClean="0">
                <a:latin typeface="Tw Cen MT" panose="020B0602020104020603" pitchFamily="34" charset="0"/>
              </a:rPr>
              <a:t>. 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21020885" flipH="1">
            <a:off x="5114301" y="5647037"/>
            <a:ext cx="3906777" cy="8309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err="1" smtClean="0">
                <a:latin typeface="Tw Cen MT" panose="020B0602020104020603" pitchFamily="34" charset="0"/>
              </a:rPr>
              <a:t>Ainmnigh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na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bánna</a:t>
            </a:r>
            <a:r>
              <a:rPr lang="en-GB" sz="2400" dirty="0" smtClean="0">
                <a:latin typeface="Tw Cen MT" panose="020B0602020104020603" pitchFamily="34" charset="0"/>
              </a:rPr>
              <a:t> in </a:t>
            </a:r>
            <a:r>
              <a:rPr lang="en-GB" sz="2400" dirty="0" err="1" smtClean="0">
                <a:latin typeface="Tw Cen MT" panose="020B0602020104020603" pitchFamily="34" charset="0"/>
              </a:rPr>
              <a:t>iarthar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na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hÉireann</a:t>
            </a:r>
            <a:r>
              <a:rPr lang="en-GB" sz="2400" dirty="0" smtClean="0">
                <a:latin typeface="Tw Cen MT" panose="020B0602020104020603" pitchFamily="34" charset="0"/>
              </a:rPr>
              <a:t>. 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rot="21020885" flipH="1">
            <a:off x="5120068" y="5649124"/>
            <a:ext cx="3931678" cy="8309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err="1" smtClean="0">
                <a:latin typeface="Tw Cen MT" panose="020B0602020104020603" pitchFamily="34" charset="0"/>
              </a:rPr>
              <a:t>Ainmnigh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na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bánna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i</a:t>
            </a:r>
            <a:r>
              <a:rPr lang="en-GB" sz="2400" dirty="0" smtClean="0">
                <a:latin typeface="Tw Cen MT" panose="020B0602020104020603" pitchFamily="34" charset="0"/>
              </a:rPr>
              <a:t> do </a:t>
            </a:r>
            <a:r>
              <a:rPr lang="en-GB" sz="2400" dirty="0" err="1" smtClean="0">
                <a:latin typeface="Tw Cen MT" panose="020B0602020104020603" pitchFamily="34" charset="0"/>
              </a:rPr>
              <a:t>chúige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féin</a:t>
            </a:r>
            <a:r>
              <a:rPr lang="en-GB" sz="2400" dirty="0" smtClean="0">
                <a:latin typeface="Tw Cen MT" panose="020B0602020104020603" pitchFamily="34" charset="0"/>
              </a:rPr>
              <a:t>.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183440" y="704874"/>
            <a:ext cx="2094434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600" dirty="0" err="1" smtClean="0">
                <a:latin typeface="Tw Cen MT" panose="020B0602020104020603" pitchFamily="34" charset="0"/>
              </a:rPr>
              <a:t>Féach</a:t>
            </a:r>
            <a:r>
              <a:rPr lang="en-GB" sz="2600" dirty="0" smtClean="0">
                <a:latin typeface="Tw Cen MT" panose="020B0602020104020603" pitchFamily="34" charset="0"/>
              </a:rPr>
              <a:t> </a:t>
            </a:r>
            <a:r>
              <a:rPr lang="en-GB" sz="2600" dirty="0" err="1" smtClean="0">
                <a:latin typeface="Tw Cen MT" panose="020B0602020104020603" pitchFamily="34" charset="0"/>
              </a:rPr>
              <a:t>ar</a:t>
            </a:r>
            <a:r>
              <a:rPr lang="en-GB" sz="2600" dirty="0" smtClean="0">
                <a:latin typeface="Tw Cen MT" panose="020B0602020104020603" pitchFamily="34" charset="0"/>
              </a:rPr>
              <a:t> </a:t>
            </a:r>
            <a:r>
              <a:rPr lang="en-GB" sz="2600" dirty="0" err="1" smtClean="0">
                <a:latin typeface="Tw Cen MT" panose="020B0602020104020603" pitchFamily="34" charset="0"/>
              </a:rPr>
              <a:t>na</a:t>
            </a:r>
            <a:r>
              <a:rPr lang="en-GB" sz="2600" dirty="0" smtClean="0">
                <a:latin typeface="Tw Cen MT" panose="020B0602020104020603" pitchFamily="34" charset="0"/>
              </a:rPr>
              <a:t> </a:t>
            </a:r>
            <a:r>
              <a:rPr lang="en-GB" sz="2600" dirty="0" err="1" smtClean="0">
                <a:latin typeface="Tw Cen MT" panose="020B0602020104020603" pitchFamily="34" charset="0"/>
              </a:rPr>
              <a:t>bánna</a:t>
            </a:r>
            <a:r>
              <a:rPr lang="en-GB" sz="2600" dirty="0" smtClean="0">
                <a:latin typeface="Tw Cen MT" panose="020B0602020104020603" pitchFamily="34" charset="0"/>
              </a:rPr>
              <a:t> </a:t>
            </a:r>
            <a:r>
              <a:rPr lang="en-GB" sz="2600" dirty="0" err="1" smtClean="0">
                <a:latin typeface="Tw Cen MT" panose="020B0602020104020603" pitchFamily="34" charset="0"/>
              </a:rPr>
              <a:t>ar</a:t>
            </a:r>
            <a:r>
              <a:rPr lang="en-GB" sz="2600" dirty="0" smtClean="0">
                <a:latin typeface="Tw Cen MT" panose="020B0602020104020603" pitchFamily="34" charset="0"/>
              </a:rPr>
              <a:t> an </a:t>
            </a:r>
            <a:r>
              <a:rPr lang="en-GB" sz="2600" dirty="0" err="1" smtClean="0">
                <a:latin typeface="Tw Cen MT" panose="020B0602020104020603" pitchFamily="34" charset="0"/>
              </a:rPr>
              <a:t>léarscáil</a:t>
            </a:r>
            <a:r>
              <a:rPr lang="en-GB" sz="2600" dirty="0" smtClean="0">
                <a:latin typeface="Tw Cen MT" panose="020B0602020104020603" pitchFamily="34" charset="0"/>
              </a:rPr>
              <a:t> </a:t>
            </a:r>
            <a:r>
              <a:rPr lang="en-GB" sz="2600" dirty="0" err="1" smtClean="0">
                <a:latin typeface="Tw Cen MT" panose="020B0602020104020603" pitchFamily="34" charset="0"/>
              </a:rPr>
              <a:t>seo</a:t>
            </a:r>
            <a:r>
              <a:rPr lang="en-GB" sz="2600" dirty="0" smtClean="0">
                <a:latin typeface="Tw Cen MT" panose="020B0602020104020603" pitchFamily="34" charset="0"/>
              </a:rPr>
              <a:t>. </a:t>
            </a:r>
            <a:r>
              <a:rPr lang="en-GB" sz="2600" dirty="0" err="1" smtClean="0">
                <a:latin typeface="Tw Cen MT" panose="020B0602020104020603" pitchFamily="34" charset="0"/>
              </a:rPr>
              <a:t>Cé</a:t>
            </a:r>
            <a:r>
              <a:rPr lang="en-GB" sz="2600" dirty="0" smtClean="0">
                <a:latin typeface="Tw Cen MT" panose="020B0602020104020603" pitchFamily="34" charset="0"/>
              </a:rPr>
              <a:t> </a:t>
            </a:r>
            <a:r>
              <a:rPr lang="en-GB" sz="2600" dirty="0" err="1" smtClean="0">
                <a:latin typeface="Tw Cen MT" panose="020B0602020104020603" pitchFamily="34" charset="0"/>
              </a:rPr>
              <a:t>acu</a:t>
            </a:r>
            <a:r>
              <a:rPr lang="en-GB" sz="2600" dirty="0" smtClean="0">
                <a:latin typeface="Tw Cen MT" panose="020B0602020104020603" pitchFamily="34" charset="0"/>
              </a:rPr>
              <a:t> is </a:t>
            </a:r>
            <a:r>
              <a:rPr lang="en-GB" sz="2600" dirty="0" err="1" smtClean="0">
                <a:latin typeface="Tw Cen MT" panose="020B0602020104020603" pitchFamily="34" charset="0"/>
              </a:rPr>
              <a:t>gaire</a:t>
            </a:r>
            <a:r>
              <a:rPr lang="en-GB" sz="2600" dirty="0" smtClean="0">
                <a:latin typeface="Tw Cen MT" panose="020B0602020104020603" pitchFamily="34" charset="0"/>
              </a:rPr>
              <a:t> do </a:t>
            </a:r>
            <a:r>
              <a:rPr lang="en-GB" sz="2600" dirty="0" err="1" smtClean="0">
                <a:latin typeface="Tw Cen MT" panose="020B0602020104020603" pitchFamily="34" charset="0"/>
              </a:rPr>
              <a:t>do</a:t>
            </a:r>
            <a:r>
              <a:rPr lang="en-GB" sz="2600" dirty="0" smtClean="0">
                <a:latin typeface="Tw Cen MT" panose="020B0602020104020603" pitchFamily="34" charset="0"/>
              </a:rPr>
              <a:t> </a:t>
            </a:r>
            <a:r>
              <a:rPr lang="en-GB" sz="2600" dirty="0" err="1" smtClean="0">
                <a:latin typeface="Tw Cen MT" panose="020B0602020104020603" pitchFamily="34" charset="0"/>
              </a:rPr>
              <a:t>theach</a:t>
            </a:r>
            <a:r>
              <a:rPr lang="en-GB" sz="2600" dirty="0" smtClean="0">
                <a:latin typeface="Tw Cen MT" panose="020B0602020104020603" pitchFamily="34" charset="0"/>
              </a:rPr>
              <a:t> </a:t>
            </a:r>
            <a:r>
              <a:rPr lang="en-GB" sz="2600" dirty="0" err="1" smtClean="0">
                <a:latin typeface="Tw Cen MT" panose="020B0602020104020603" pitchFamily="34" charset="0"/>
              </a:rPr>
              <a:t>féin</a:t>
            </a:r>
            <a:r>
              <a:rPr lang="en-GB" sz="2600" dirty="0" smtClean="0">
                <a:latin typeface="Tw Cen MT" panose="020B0602020104020603" pitchFamily="34" charset="0"/>
              </a:rPr>
              <a:t>?</a:t>
            </a:r>
            <a:endParaRPr lang="en-GB" sz="2600" dirty="0">
              <a:latin typeface="Tw Cen MT" panose="020B0602020104020603" pitchFamily="34" charset="0"/>
            </a:endParaRP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 rot="3514534">
            <a:off x="2908455" y="1715249"/>
            <a:ext cx="13151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Cuan</a:t>
            </a:r>
            <a:r>
              <a:rPr lang="en-GB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Chill Ala</a:t>
            </a:r>
            <a:endParaRPr lang="ga-IE" sz="1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 rot="3690756">
            <a:off x="6707287" y="1746617"/>
            <a:ext cx="854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Loch </a:t>
            </a: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Cuan</a:t>
            </a:r>
            <a:endParaRPr lang="ga-IE" sz="1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 rot="21020885" flipH="1">
            <a:off x="5113845" y="5652872"/>
            <a:ext cx="3971067" cy="8309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err="1" smtClean="0">
                <a:latin typeface="Tw Cen MT" panose="020B0602020104020603" pitchFamily="34" charset="0"/>
              </a:rPr>
              <a:t>Ainmnigh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na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bánna</a:t>
            </a:r>
            <a:r>
              <a:rPr lang="en-GB" sz="2400" dirty="0" smtClean="0">
                <a:latin typeface="Tw Cen MT" panose="020B0602020104020603" pitchFamily="34" charset="0"/>
              </a:rPr>
              <a:t> in </a:t>
            </a:r>
            <a:r>
              <a:rPr lang="en-GB" sz="2400" dirty="0" err="1" smtClean="0">
                <a:latin typeface="Tw Cen MT" panose="020B0602020104020603" pitchFamily="34" charset="0"/>
              </a:rPr>
              <a:t>oirthear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na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hÉireann</a:t>
            </a:r>
            <a:r>
              <a:rPr lang="en-GB" sz="2400" dirty="0" smtClean="0">
                <a:latin typeface="Tw Cen MT" panose="020B0602020104020603" pitchFamily="34" charset="0"/>
              </a:rPr>
              <a:t>. 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4427469" y="6052486"/>
            <a:ext cx="67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Cuan</a:t>
            </a:r>
            <a:r>
              <a:rPr lang="ga-IE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Chorcaí</a:t>
            </a:r>
            <a:endParaRPr lang="ga-IE" sz="1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22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27" grpId="0"/>
      <p:bldP spid="28" grpId="0"/>
      <p:bldP spid="30" grpId="0"/>
      <p:bldP spid="33" grpId="0"/>
      <p:bldP spid="35" grpId="0"/>
      <p:bldP spid="36" grpId="0"/>
      <p:bldP spid="37" grpId="0"/>
      <p:bldP spid="38" grpId="0"/>
      <p:bldP spid="23" grpId="0" animBg="1"/>
      <p:bldP spid="24" grpId="0" animBg="1"/>
      <p:bldP spid="26" grpId="0" animBg="1"/>
      <p:bldP spid="41" grpId="0" animBg="1"/>
      <p:bldP spid="54" grpId="0"/>
      <p:bldP spid="32" grpId="0"/>
      <p:bldP spid="34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744274" y="129892"/>
            <a:ext cx="4396526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600" dirty="0" smtClean="0">
                <a:latin typeface="Tw Cen MT" panose="020B0602020104020603" pitchFamily="34" charset="0"/>
              </a:rPr>
              <a:t>Seo teach solais Bhinn Éadair </a:t>
            </a:r>
            <a:br>
              <a:rPr lang="ga-IE" altLang="en-US" sz="2600" dirty="0" smtClean="0">
                <a:latin typeface="Tw Cen MT" panose="020B0602020104020603" pitchFamily="34" charset="0"/>
              </a:rPr>
            </a:br>
            <a:r>
              <a:rPr lang="ga-IE" altLang="en-US" sz="2600" dirty="0" smtClean="0">
                <a:latin typeface="Tw Cen MT" panose="020B0602020104020603" pitchFamily="34" charset="0"/>
              </a:rPr>
              <a:t>i</a:t>
            </a:r>
            <a:r>
              <a:rPr lang="en-IE" altLang="en-US" sz="2600" dirty="0" smtClean="0">
                <a:latin typeface="Tw Cen MT" panose="020B0602020104020603" pitchFamily="34" charset="0"/>
              </a:rPr>
              <a:t> </a:t>
            </a:r>
            <a:r>
              <a:rPr lang="en-IE" altLang="en-US" sz="2600" dirty="0" err="1" smtClean="0">
                <a:latin typeface="Tw Cen MT" panose="020B0602020104020603" pitchFamily="34" charset="0"/>
              </a:rPr>
              <a:t>gCo</a:t>
            </a:r>
            <a:r>
              <a:rPr lang="en-IE" altLang="en-US" sz="2600" dirty="0" smtClean="0">
                <a:latin typeface="Tw Cen MT" panose="020B0602020104020603" pitchFamily="34" charset="0"/>
              </a:rPr>
              <a:t>. </a:t>
            </a:r>
            <a:r>
              <a:rPr lang="ga-IE" altLang="en-US" sz="2600" dirty="0" smtClean="0">
                <a:latin typeface="Tw Cen MT" panose="020B0602020104020603" pitchFamily="34" charset="0"/>
              </a:rPr>
              <a:t>B</a:t>
            </a:r>
            <a:r>
              <a:rPr lang="en-IE" altLang="en-US" sz="2600" dirty="0" smtClean="0">
                <a:latin typeface="Tw Cen MT" panose="020B0602020104020603" pitchFamily="34" charset="0"/>
              </a:rPr>
              <a:t>h</a:t>
            </a:r>
            <a:r>
              <a:rPr lang="ga-IE" altLang="en-US" sz="2600" dirty="0" smtClean="0">
                <a:latin typeface="Tw Cen MT" panose="020B0602020104020603" pitchFamily="34" charset="0"/>
              </a:rPr>
              <a:t>aile Átha Cliath. </a:t>
            </a:r>
            <a:r>
              <a:rPr lang="en-IE" altLang="en-US" sz="2600" dirty="0" smtClean="0">
                <a:latin typeface="Tw Cen MT" panose="020B0602020104020603" pitchFamily="34" charset="0"/>
              </a:rPr>
              <a:t/>
            </a:r>
            <a:br>
              <a:rPr lang="en-IE" altLang="en-US" sz="2600" dirty="0" smtClean="0">
                <a:latin typeface="Tw Cen MT" panose="020B0602020104020603" pitchFamily="34" charset="0"/>
              </a:rPr>
            </a:br>
            <a:r>
              <a:rPr lang="ga-IE" altLang="en-US" sz="2600" dirty="0" smtClean="0">
                <a:latin typeface="Tw Cen MT" panose="020B0602020104020603" pitchFamily="34" charset="0"/>
              </a:rPr>
              <a:t>Tá timpeall 80 teach solais </a:t>
            </a:r>
            <a:r>
              <a:rPr lang="en-IE" altLang="en-US" sz="2600" dirty="0" smtClean="0">
                <a:latin typeface="Tw Cen MT" panose="020B0602020104020603" pitchFamily="34" charset="0"/>
              </a:rPr>
              <a:t/>
            </a:r>
            <a:br>
              <a:rPr lang="en-IE" altLang="en-US" sz="2600" dirty="0" smtClean="0">
                <a:latin typeface="Tw Cen MT" panose="020B0602020104020603" pitchFamily="34" charset="0"/>
              </a:rPr>
            </a:br>
            <a:r>
              <a:rPr lang="ga-IE" altLang="en-US" sz="2600" dirty="0" smtClean="0">
                <a:latin typeface="Tw Cen MT" panose="020B0602020104020603" pitchFamily="34" charset="0"/>
              </a:rPr>
              <a:t>in Éirinn.</a:t>
            </a:r>
            <a:r>
              <a:rPr lang="en-IE" altLang="en-US" sz="2600" dirty="0" smtClean="0">
                <a:latin typeface="Tw Cen MT" panose="020B0602020104020603" pitchFamily="34" charset="0"/>
              </a:rPr>
              <a:t> </a:t>
            </a:r>
            <a:r>
              <a:rPr lang="en-IE" altLang="en-US" sz="2600" dirty="0" err="1" smtClean="0">
                <a:latin typeface="Tw Cen MT" panose="020B0602020104020603" pitchFamily="34" charset="0"/>
              </a:rPr>
              <a:t>Tugann</a:t>
            </a:r>
            <a:r>
              <a:rPr lang="en-IE" altLang="en-US" sz="2600" dirty="0" smtClean="0">
                <a:latin typeface="Tw Cen MT" panose="020B0602020104020603" pitchFamily="34" charset="0"/>
              </a:rPr>
              <a:t> </a:t>
            </a:r>
            <a:r>
              <a:rPr lang="en-IE" altLang="en-US" sz="2600" dirty="0" err="1" smtClean="0">
                <a:latin typeface="Tw Cen MT" panose="020B0602020104020603" pitchFamily="34" charset="0"/>
              </a:rPr>
              <a:t>na</a:t>
            </a:r>
            <a:r>
              <a:rPr lang="en-IE" altLang="en-US" sz="2600" dirty="0" smtClean="0">
                <a:latin typeface="Tw Cen MT" panose="020B0602020104020603" pitchFamily="34" charset="0"/>
              </a:rPr>
              <a:t> </a:t>
            </a:r>
            <a:r>
              <a:rPr lang="en-IE" altLang="en-US" sz="2600" dirty="0" err="1" smtClean="0">
                <a:latin typeface="Tw Cen MT" panose="020B0602020104020603" pitchFamily="34" charset="0"/>
              </a:rPr>
              <a:t>soilse</a:t>
            </a:r>
            <a:r>
              <a:rPr lang="en-IE" altLang="en-US" sz="2600" dirty="0" smtClean="0">
                <a:latin typeface="Tw Cen MT" panose="020B0602020104020603" pitchFamily="34" charset="0"/>
              </a:rPr>
              <a:t> </a:t>
            </a:r>
            <a:r>
              <a:rPr lang="en-IE" altLang="en-US" sz="2600" dirty="0" err="1" smtClean="0">
                <a:latin typeface="Tw Cen MT" panose="020B0602020104020603" pitchFamily="34" charset="0"/>
              </a:rPr>
              <a:t>treoir</a:t>
            </a:r>
            <a:r>
              <a:rPr lang="en-IE" altLang="en-US" sz="2600" dirty="0" smtClean="0">
                <a:latin typeface="Tw Cen MT" panose="020B0602020104020603" pitchFamily="34" charset="0"/>
              </a:rPr>
              <a:t> do</a:t>
            </a:r>
            <a:r>
              <a:rPr lang="ga-IE" altLang="en-US" sz="2600" dirty="0" smtClean="0">
                <a:latin typeface="Tw Cen MT" panose="020B0602020104020603" pitchFamily="34" charset="0"/>
              </a:rPr>
              <a:t> m</a:t>
            </a:r>
            <a:r>
              <a:rPr lang="en-IE" altLang="en-US" sz="2600" dirty="0" smtClean="0">
                <a:latin typeface="Tw Cen MT" panose="020B0602020104020603" pitchFamily="34" charset="0"/>
              </a:rPr>
              <a:t>h</a:t>
            </a:r>
            <a:r>
              <a:rPr lang="ga-IE" altLang="en-US" sz="2600" dirty="0" err="1" smtClean="0">
                <a:latin typeface="Tw Cen MT" panose="020B0602020104020603" pitchFamily="34" charset="0"/>
              </a:rPr>
              <a:t>airnéalaigh</a:t>
            </a:r>
            <a:r>
              <a:rPr lang="ga-IE" altLang="en-US" sz="2600" dirty="0" smtClean="0">
                <a:latin typeface="Tw Cen MT" panose="020B0602020104020603" pitchFamily="34" charset="0"/>
              </a:rPr>
              <a:t> chun a</a:t>
            </a:r>
            <a:r>
              <a:rPr lang="en-IE" altLang="en-US" sz="2600" dirty="0" smtClean="0">
                <a:latin typeface="Tw Cen MT" panose="020B0602020104020603" pitchFamily="34" charset="0"/>
              </a:rPr>
              <a:t> </a:t>
            </a:r>
            <a:r>
              <a:rPr lang="en-IE" altLang="en-US" sz="2600" dirty="0" err="1" smtClean="0">
                <a:latin typeface="Tw Cen MT" panose="020B0602020104020603" pitchFamily="34" charset="0"/>
              </a:rPr>
              <a:t>mbáid</a:t>
            </a:r>
            <a:r>
              <a:rPr lang="en-IE" altLang="en-US" sz="2600" dirty="0" smtClean="0">
                <a:latin typeface="Tw Cen MT" panose="020B0602020104020603" pitchFamily="34" charset="0"/>
              </a:rPr>
              <a:t> </a:t>
            </a:r>
            <a:r>
              <a:rPr lang="ga-IE" altLang="en-US" sz="2600" dirty="0" smtClean="0">
                <a:latin typeface="Tw Cen MT" panose="020B0602020104020603" pitchFamily="34" charset="0"/>
              </a:rPr>
              <a:t/>
            </a:r>
            <a:br>
              <a:rPr lang="ga-IE" altLang="en-US" sz="2600" dirty="0" smtClean="0">
                <a:latin typeface="Tw Cen MT" panose="020B0602020104020603" pitchFamily="34" charset="0"/>
              </a:rPr>
            </a:br>
            <a:r>
              <a:rPr lang="en-IE" altLang="en-US" sz="2600" dirty="0" smtClean="0">
                <a:latin typeface="Tw Cen MT" panose="020B0602020104020603" pitchFamily="34" charset="0"/>
              </a:rPr>
              <a:t>a</a:t>
            </a:r>
            <a:r>
              <a:rPr lang="ga-IE" altLang="en-US" sz="2600" dirty="0" smtClean="0">
                <a:latin typeface="Tw Cen MT" panose="020B0602020104020603" pitchFamily="34" charset="0"/>
              </a:rPr>
              <a:t> stiúradh</a:t>
            </a:r>
            <a:r>
              <a:rPr lang="en-IE" altLang="en-US" sz="2600" dirty="0" smtClean="0">
                <a:latin typeface="Tw Cen MT" panose="020B0602020104020603" pitchFamily="34" charset="0"/>
              </a:rPr>
              <a:t> ó </a:t>
            </a:r>
            <a:r>
              <a:rPr lang="en-IE" altLang="en-US" sz="2600" dirty="0" err="1" smtClean="0">
                <a:latin typeface="Tw Cen MT" panose="020B0602020104020603" pitchFamily="34" charset="0"/>
              </a:rPr>
              <a:t>chontúirt</a:t>
            </a:r>
            <a:r>
              <a:rPr lang="en-IE" altLang="en-US" sz="2600" dirty="0" smtClean="0">
                <a:latin typeface="Tw Cen MT" panose="020B0602020104020603" pitchFamily="34" charset="0"/>
              </a:rPr>
              <a:t> </a:t>
            </a:r>
            <a:r>
              <a:rPr lang="en-IE" altLang="en-US" sz="2600" dirty="0" err="1" smtClean="0">
                <a:latin typeface="Tw Cen MT" panose="020B0602020104020603" pitchFamily="34" charset="0"/>
              </a:rPr>
              <a:t>agus</a:t>
            </a:r>
            <a:r>
              <a:rPr lang="en-IE" altLang="en-US" sz="2600" dirty="0" smtClean="0">
                <a:latin typeface="Tw Cen MT" panose="020B0602020104020603" pitchFamily="34" charset="0"/>
              </a:rPr>
              <a:t> </a:t>
            </a:r>
            <a:r>
              <a:rPr lang="en-IE" altLang="en-US" sz="2600" dirty="0" err="1" smtClean="0">
                <a:latin typeface="Tw Cen MT" panose="020B0602020104020603" pitchFamily="34" charset="0"/>
              </a:rPr>
              <a:t>iad</a:t>
            </a:r>
            <a:r>
              <a:rPr lang="ga-IE" altLang="en-US" sz="2600" dirty="0" smtClean="0">
                <a:latin typeface="Tw Cen MT" panose="020B0602020104020603" pitchFamily="34" charset="0"/>
              </a:rPr>
              <a:t> ar an bhfarraige </a:t>
            </a:r>
            <a:r>
              <a:rPr lang="en-IE" altLang="en-US" sz="2600" dirty="0" smtClean="0">
                <a:latin typeface="Tw Cen MT" panose="020B0602020104020603" pitchFamily="34" charset="0"/>
              </a:rPr>
              <a:t>san </a:t>
            </a:r>
            <a:r>
              <a:rPr lang="ga-IE" altLang="en-US" sz="2600" dirty="0" smtClean="0">
                <a:latin typeface="Tw Cen MT" panose="020B0602020104020603" pitchFamily="34" charset="0"/>
              </a:rPr>
              <a:t>oíche.  </a:t>
            </a:r>
            <a:endParaRPr lang="ga-IE" altLang="en-US" sz="2600" dirty="0">
              <a:latin typeface="Tw Cen MT" panose="020B0602020104020603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8454" y="225625"/>
            <a:ext cx="4286250" cy="284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19916" y="3742451"/>
            <a:ext cx="4045242" cy="266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32884" y="3429000"/>
            <a:ext cx="4194796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600" dirty="0" smtClean="0">
                <a:latin typeface="Tw Cen MT" panose="020B0602020104020603" pitchFamily="34" charset="0"/>
              </a:rPr>
              <a:t>Fadó bhíodh coimeádaithe </a:t>
            </a:r>
            <a:br>
              <a:rPr lang="ga-IE" altLang="en-US" sz="2600" dirty="0" smtClean="0">
                <a:latin typeface="Tw Cen MT" panose="020B0602020104020603" pitchFamily="34" charset="0"/>
              </a:rPr>
            </a:br>
            <a:r>
              <a:rPr lang="ga-IE" altLang="en-US" sz="2600" dirty="0" smtClean="0">
                <a:latin typeface="Tw Cen MT" panose="020B0602020104020603" pitchFamily="34" charset="0"/>
              </a:rPr>
              <a:t>ina gcónaí sna tithe solais lena chinntiú go raibh na soilse ag feidhmiú mar ba cheart. Ach ní chónaíonn éinne iontu sa lá atá inniu ann mar tá córais uathoibrithe i bhfeidhm iontu anois.</a:t>
            </a:r>
            <a:endParaRPr lang="ga-IE" altLang="en-US" sz="26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18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7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0049" y="-655211"/>
            <a:ext cx="5707039" cy="8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780049" y="1838430"/>
            <a:ext cx="12227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Ceann</a:t>
            </a:r>
            <a:r>
              <a:rPr lang="en-GB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Iorrais</a:t>
            </a:r>
            <a:endParaRPr lang="ga-IE" sz="1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6452155" y="5254306"/>
            <a:ext cx="15843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Ceann</a:t>
            </a:r>
            <a:r>
              <a:rPr lang="en-GB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an </a:t>
            </a: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Chairn</a:t>
            </a:r>
            <a:endParaRPr lang="ga-IE" sz="1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5600973" y="5591827"/>
            <a:ext cx="9246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Rinn</a:t>
            </a:r>
            <a:r>
              <a:rPr lang="en-GB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Duáin</a:t>
            </a:r>
            <a:endParaRPr lang="ga-IE" sz="1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5576435" y="90317"/>
            <a:ext cx="9246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Cionn</a:t>
            </a:r>
            <a:r>
              <a:rPr lang="en-GB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Mhálanna</a:t>
            </a:r>
            <a:endParaRPr lang="ga-IE" sz="1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6697753" y="3351593"/>
            <a:ext cx="14025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Binn</a:t>
            </a:r>
            <a:r>
              <a:rPr lang="en-GB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Éadair</a:t>
            </a:r>
            <a:endParaRPr lang="ga-IE" sz="1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6925990" y="4033586"/>
            <a:ext cx="9830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Ceann</a:t>
            </a:r>
            <a:r>
              <a:rPr lang="en-GB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Chill </a:t>
            </a: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Mhantáin</a:t>
            </a:r>
            <a:endParaRPr lang="ga-IE" sz="1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1748541" y="3308817"/>
            <a:ext cx="10819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Ceann</a:t>
            </a:r>
            <a:r>
              <a:rPr lang="en-GB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Léime</a:t>
            </a:r>
            <a:endParaRPr lang="ga-IE" sz="1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4279565" y="6321716"/>
            <a:ext cx="15843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Seancheann</a:t>
            </a:r>
            <a:endParaRPr lang="ga-IE" sz="1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1884968" y="4630469"/>
            <a:ext cx="104746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Ceann</a:t>
            </a:r>
            <a:r>
              <a:rPr lang="en-GB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Léime</a:t>
            </a:r>
            <a:endParaRPr lang="ga-IE" sz="1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1976407" y="6454092"/>
            <a:ext cx="15843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Carn</a:t>
            </a:r>
            <a:r>
              <a:rPr lang="en-GB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Uí</a:t>
            </a:r>
            <a:r>
              <a:rPr lang="en-GB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Néid</a:t>
            </a:r>
            <a:endParaRPr lang="ga-IE" sz="1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0" name="Horizontal Scroll 19"/>
          <p:cNvSpPr/>
          <p:nvPr/>
        </p:nvSpPr>
        <p:spPr>
          <a:xfrm>
            <a:off x="0" y="14954"/>
            <a:ext cx="2928924" cy="599461"/>
          </a:xfrm>
          <a:prstGeom prst="horizontalScroll">
            <a:avLst/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600" dirty="0" err="1" smtClean="0">
                <a:latin typeface="Berlin Sans FB" panose="020E0602020502020306" pitchFamily="34" charset="0"/>
              </a:rPr>
              <a:t>Dul</a:t>
            </a:r>
            <a:r>
              <a:rPr lang="en-GB" sz="3600" dirty="0" smtClean="0">
                <a:latin typeface="Berlin Sans FB" panose="020E0602020502020306" pitchFamily="34" charset="0"/>
              </a:rPr>
              <a:t> </a:t>
            </a:r>
            <a:r>
              <a:rPr lang="en-GB" sz="3600" dirty="0" err="1" smtClean="0">
                <a:latin typeface="Berlin Sans FB" panose="020E0602020502020306" pitchFamily="34" charset="0"/>
              </a:rPr>
              <a:t>Siar</a:t>
            </a:r>
            <a:endParaRPr lang="en-GB" sz="3600" dirty="0">
              <a:latin typeface="Berlin Sans FB" panose="020E0602020502020306" pitchFamily="34" charset="0"/>
            </a:endParaRPr>
          </a:p>
        </p:txBody>
      </p:sp>
      <p:sp>
        <p:nvSpPr>
          <p:cNvPr id="43" name="Oval 32"/>
          <p:cNvSpPr>
            <a:spLocks noChangeArrowheads="1"/>
          </p:cNvSpPr>
          <p:nvPr/>
        </p:nvSpPr>
        <p:spPr bwMode="auto">
          <a:xfrm>
            <a:off x="5436096" y="274920"/>
            <a:ext cx="123825" cy="1222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/>
          </a:p>
        </p:txBody>
      </p:sp>
      <p:sp>
        <p:nvSpPr>
          <p:cNvPr id="44" name="Oval 32"/>
          <p:cNvSpPr>
            <a:spLocks noChangeArrowheads="1"/>
          </p:cNvSpPr>
          <p:nvPr/>
        </p:nvSpPr>
        <p:spPr bwMode="auto">
          <a:xfrm>
            <a:off x="6753779" y="4087882"/>
            <a:ext cx="123825" cy="1222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/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6584684" y="3383229"/>
            <a:ext cx="123825" cy="1222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/>
          </a:p>
        </p:txBody>
      </p:sp>
      <p:sp>
        <p:nvSpPr>
          <p:cNvPr id="47" name="Oval 32"/>
          <p:cNvSpPr>
            <a:spLocks noChangeArrowheads="1"/>
          </p:cNvSpPr>
          <p:nvPr/>
        </p:nvSpPr>
        <p:spPr bwMode="auto">
          <a:xfrm>
            <a:off x="6300192" y="5267744"/>
            <a:ext cx="123825" cy="1222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/>
          </a:p>
        </p:txBody>
      </p:sp>
      <p:sp>
        <p:nvSpPr>
          <p:cNvPr id="48" name="Oval 32"/>
          <p:cNvSpPr>
            <a:spLocks noChangeArrowheads="1"/>
          </p:cNvSpPr>
          <p:nvPr/>
        </p:nvSpPr>
        <p:spPr bwMode="auto">
          <a:xfrm>
            <a:off x="4155740" y="6254332"/>
            <a:ext cx="123825" cy="1222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/>
          </a:p>
        </p:txBody>
      </p:sp>
      <p:sp>
        <p:nvSpPr>
          <p:cNvPr id="49" name="Oval 32"/>
          <p:cNvSpPr>
            <a:spLocks noChangeArrowheads="1"/>
          </p:cNvSpPr>
          <p:nvPr/>
        </p:nvSpPr>
        <p:spPr bwMode="auto">
          <a:xfrm>
            <a:off x="2900049" y="6501674"/>
            <a:ext cx="123825" cy="1222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/>
          </a:p>
        </p:txBody>
      </p:sp>
      <p:sp>
        <p:nvSpPr>
          <p:cNvPr id="50" name="Oval 32"/>
          <p:cNvSpPr>
            <a:spLocks noChangeArrowheads="1"/>
          </p:cNvSpPr>
          <p:nvPr/>
        </p:nvSpPr>
        <p:spPr bwMode="auto">
          <a:xfrm>
            <a:off x="2854878" y="4707850"/>
            <a:ext cx="123825" cy="1222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/>
          </a:p>
        </p:txBody>
      </p:sp>
      <p:sp>
        <p:nvSpPr>
          <p:cNvPr id="51" name="Oval 32"/>
          <p:cNvSpPr>
            <a:spLocks noChangeArrowheads="1"/>
          </p:cNvSpPr>
          <p:nvPr/>
        </p:nvSpPr>
        <p:spPr bwMode="auto">
          <a:xfrm>
            <a:off x="2854877" y="1933694"/>
            <a:ext cx="123825" cy="1222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/>
          </a:p>
        </p:txBody>
      </p:sp>
      <p:sp>
        <p:nvSpPr>
          <p:cNvPr id="52" name="Oval 32"/>
          <p:cNvSpPr>
            <a:spLocks noChangeArrowheads="1"/>
          </p:cNvSpPr>
          <p:nvPr/>
        </p:nvSpPr>
        <p:spPr bwMode="auto">
          <a:xfrm>
            <a:off x="2706656" y="3298721"/>
            <a:ext cx="123825" cy="1222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/>
          </a:p>
        </p:txBody>
      </p:sp>
      <p:sp>
        <p:nvSpPr>
          <p:cNvPr id="53" name="Oval 32"/>
          <p:cNvSpPr>
            <a:spLocks noChangeArrowheads="1"/>
          </p:cNvSpPr>
          <p:nvPr/>
        </p:nvSpPr>
        <p:spPr bwMode="auto">
          <a:xfrm>
            <a:off x="5867198" y="5328863"/>
            <a:ext cx="123825" cy="1222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/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7157115" y="296852"/>
            <a:ext cx="2094434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An féidir leat na cinn tíre atá marcáilte ar an léarscáil</a:t>
            </a:r>
            <a:r>
              <a:rPr lang="en-IE" sz="2600" dirty="0" smtClean="0">
                <a:latin typeface="Tw Cen MT" panose="020B0602020104020603" pitchFamily="34" charset="0"/>
              </a:rPr>
              <a:t> </a:t>
            </a:r>
            <a:r>
              <a:rPr lang="en-IE" sz="2600" dirty="0" err="1" smtClean="0">
                <a:latin typeface="Tw Cen MT" panose="020B0602020104020603" pitchFamily="34" charset="0"/>
              </a:rPr>
              <a:t>seo</a:t>
            </a:r>
            <a:r>
              <a:rPr lang="ga-IE" sz="2600" dirty="0" smtClean="0">
                <a:latin typeface="Tw Cen MT" panose="020B0602020104020603" pitchFamily="34" charset="0"/>
              </a:rPr>
              <a:t> a </a:t>
            </a:r>
            <a:r>
              <a:rPr lang="ga-IE" sz="2600" dirty="0" err="1" smtClean="0">
                <a:latin typeface="Tw Cen MT" panose="020B0602020104020603" pitchFamily="34" charset="0"/>
              </a:rPr>
              <a:t>aimniú</a:t>
            </a:r>
            <a:r>
              <a:rPr lang="ga-IE" sz="2600" dirty="0" smtClean="0">
                <a:latin typeface="Tw Cen MT" panose="020B0602020104020603" pitchFamily="34" charset="0"/>
              </a:rPr>
              <a:t>?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31" name="Oval 32"/>
          <p:cNvSpPr>
            <a:spLocks noChangeArrowheads="1"/>
          </p:cNvSpPr>
          <p:nvPr/>
        </p:nvSpPr>
        <p:spPr bwMode="auto">
          <a:xfrm>
            <a:off x="4464108" y="614415"/>
            <a:ext cx="123825" cy="1222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/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3704432" y="520567"/>
            <a:ext cx="10264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Cnoc</a:t>
            </a:r>
            <a:r>
              <a:rPr lang="en-GB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Fola</a:t>
            </a:r>
            <a:endParaRPr lang="ga-IE" sz="1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1758488" y="3079723"/>
            <a:ext cx="914400" cy="804672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8</a:t>
            </a:r>
            <a:endParaRPr lang="en-GB" dirty="0"/>
          </a:p>
        </p:txBody>
      </p:sp>
      <p:sp>
        <p:nvSpPr>
          <p:cNvPr id="34" name="Flowchart: Punched Tape 33"/>
          <p:cNvSpPr/>
          <p:nvPr/>
        </p:nvSpPr>
        <p:spPr>
          <a:xfrm>
            <a:off x="6912826" y="3903178"/>
            <a:ext cx="914400" cy="804672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39" name="Flowchart: Punched Tape 38"/>
          <p:cNvSpPr/>
          <p:nvPr/>
        </p:nvSpPr>
        <p:spPr>
          <a:xfrm>
            <a:off x="6535116" y="4930922"/>
            <a:ext cx="1042157" cy="804672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46" name="Flowchart: Punched Tape 45"/>
          <p:cNvSpPr/>
          <p:nvPr/>
        </p:nvSpPr>
        <p:spPr>
          <a:xfrm>
            <a:off x="5606100" y="5424137"/>
            <a:ext cx="914400" cy="804672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55" name="Flowchart: Punched Tape 54"/>
          <p:cNvSpPr/>
          <p:nvPr/>
        </p:nvSpPr>
        <p:spPr>
          <a:xfrm>
            <a:off x="4355976" y="6033860"/>
            <a:ext cx="1016380" cy="804672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56" name="Flowchart: Punched Tape 55"/>
          <p:cNvSpPr/>
          <p:nvPr/>
        </p:nvSpPr>
        <p:spPr>
          <a:xfrm>
            <a:off x="1985649" y="6051756"/>
            <a:ext cx="914400" cy="804672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6</a:t>
            </a:r>
            <a:endParaRPr lang="en-GB" dirty="0"/>
          </a:p>
        </p:txBody>
      </p:sp>
      <p:sp>
        <p:nvSpPr>
          <p:cNvPr id="57" name="Flowchart: Punched Tape 56"/>
          <p:cNvSpPr/>
          <p:nvPr/>
        </p:nvSpPr>
        <p:spPr>
          <a:xfrm>
            <a:off x="1916081" y="4305514"/>
            <a:ext cx="914400" cy="804672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7</a:t>
            </a:r>
            <a:endParaRPr lang="en-GB" dirty="0"/>
          </a:p>
        </p:txBody>
      </p:sp>
      <p:sp>
        <p:nvSpPr>
          <p:cNvPr id="58" name="Flowchart: Punched Tape 57"/>
          <p:cNvSpPr/>
          <p:nvPr/>
        </p:nvSpPr>
        <p:spPr>
          <a:xfrm>
            <a:off x="6787117" y="3018623"/>
            <a:ext cx="914400" cy="804672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59" name="Flowchart: Punched Tape 58"/>
          <p:cNvSpPr/>
          <p:nvPr/>
        </p:nvSpPr>
        <p:spPr>
          <a:xfrm>
            <a:off x="1832311" y="1574593"/>
            <a:ext cx="914400" cy="804672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9</a:t>
            </a:r>
            <a:endParaRPr lang="en-GB" dirty="0"/>
          </a:p>
        </p:txBody>
      </p:sp>
      <p:sp>
        <p:nvSpPr>
          <p:cNvPr id="60" name="Flowchart: Punched Tape 59"/>
          <p:cNvSpPr/>
          <p:nvPr/>
        </p:nvSpPr>
        <p:spPr>
          <a:xfrm>
            <a:off x="3549708" y="212079"/>
            <a:ext cx="914400" cy="804672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10</a:t>
            </a:r>
            <a:endParaRPr lang="en-GB" dirty="0"/>
          </a:p>
        </p:txBody>
      </p:sp>
      <p:sp>
        <p:nvSpPr>
          <p:cNvPr id="61" name="Flowchart: Punched Tape 60"/>
          <p:cNvSpPr/>
          <p:nvPr/>
        </p:nvSpPr>
        <p:spPr>
          <a:xfrm>
            <a:off x="5606100" y="-14102"/>
            <a:ext cx="914400" cy="804672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97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3" grpId="0" animBg="1"/>
      <p:bldP spid="34" grpId="0" animBg="1"/>
      <p:bldP spid="39" grpId="0" animBg="1"/>
      <p:bldP spid="46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0049" y="-655211"/>
            <a:ext cx="5707039" cy="8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 rot="20040202">
            <a:off x="3771160" y="1446217"/>
            <a:ext cx="930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Bá</a:t>
            </a:r>
            <a:r>
              <a:rPr lang="en-GB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Dhún</a:t>
            </a:r>
            <a:r>
              <a:rPr lang="en-GB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ga-IE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/>
            </a:r>
            <a:br>
              <a:rPr lang="ga-IE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na</a:t>
            </a:r>
            <a:r>
              <a:rPr lang="en-GB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nGall</a:t>
            </a:r>
            <a:endParaRPr lang="ga-IE" sz="1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 rot="1660377">
            <a:off x="2154920" y="5030493"/>
            <a:ext cx="15843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Bá</a:t>
            </a:r>
            <a:r>
              <a:rPr lang="en-GB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Thrá</a:t>
            </a:r>
            <a:r>
              <a:rPr lang="en-GB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Lí</a:t>
            </a:r>
            <a:endParaRPr lang="ga-IE" sz="1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 rot="18121512">
            <a:off x="5203694" y="5547576"/>
            <a:ext cx="9615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Cuan</a:t>
            </a:r>
            <a:r>
              <a:rPr lang="en-GB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Phort</a:t>
            </a:r>
            <a:r>
              <a:rPr lang="en-GB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Láirge</a:t>
            </a:r>
            <a:endParaRPr lang="ga-IE" sz="1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 rot="19335039">
            <a:off x="5352549" y="197541"/>
            <a:ext cx="13370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Loch </a:t>
            </a: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Feabhail</a:t>
            </a:r>
            <a:endParaRPr lang="ga-IE" sz="1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6628885" y="3319612"/>
            <a:ext cx="1211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Cuan</a:t>
            </a:r>
            <a:r>
              <a:rPr lang="en-GB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Bhaile</a:t>
            </a:r>
            <a:r>
              <a:rPr lang="en-GB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Átha</a:t>
            </a:r>
            <a:r>
              <a:rPr lang="en-GB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Cliath</a:t>
            </a:r>
            <a:endParaRPr lang="ga-IE" sz="1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6247754" y="2432354"/>
            <a:ext cx="156460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Cuan</a:t>
            </a:r>
            <a:r>
              <a:rPr lang="en-GB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Dhún</a:t>
            </a:r>
            <a:r>
              <a:rPr lang="en-GB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Dealgan</a:t>
            </a:r>
            <a:endParaRPr lang="ga-IE" sz="1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2369011" y="2626951"/>
            <a:ext cx="8582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Cuan</a:t>
            </a:r>
            <a:r>
              <a:rPr lang="en-GB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Mó</a:t>
            </a:r>
            <a:endParaRPr lang="ga-IE" sz="1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 rot="20312648">
            <a:off x="1611501" y="5495324"/>
            <a:ext cx="15843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Bá</a:t>
            </a:r>
            <a:r>
              <a:rPr lang="en-GB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an </a:t>
            </a: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Daingin</a:t>
            </a:r>
            <a:endParaRPr lang="ga-IE" sz="1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2375693" y="3661695"/>
            <a:ext cx="12543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Cuan</a:t>
            </a:r>
            <a:r>
              <a:rPr lang="en-GB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na</a:t>
            </a:r>
            <a:r>
              <a:rPr lang="en-GB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Gaillimhe</a:t>
            </a:r>
            <a:endParaRPr lang="ga-IE" sz="1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 rot="20442747">
            <a:off x="1962327" y="6267423"/>
            <a:ext cx="158432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Bá</a:t>
            </a:r>
            <a:r>
              <a:rPr lang="en-GB" sz="11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11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Bheanntraí</a:t>
            </a:r>
            <a:endParaRPr lang="ga-IE" sz="11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0" name="Horizontal Scroll 19"/>
          <p:cNvSpPr/>
          <p:nvPr/>
        </p:nvSpPr>
        <p:spPr>
          <a:xfrm>
            <a:off x="0" y="46710"/>
            <a:ext cx="3275856" cy="567706"/>
          </a:xfrm>
          <a:prstGeom prst="horizontalScroll">
            <a:avLst/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600" dirty="0" err="1" smtClean="0">
                <a:latin typeface="Berlin Sans FB" panose="020E0602020502020306" pitchFamily="34" charset="0"/>
              </a:rPr>
              <a:t>Dul</a:t>
            </a:r>
            <a:r>
              <a:rPr lang="en-GB" sz="3600" dirty="0" smtClean="0">
                <a:latin typeface="Berlin Sans FB" panose="020E0602020502020306" pitchFamily="34" charset="0"/>
              </a:rPr>
              <a:t> </a:t>
            </a:r>
            <a:r>
              <a:rPr lang="en-GB" sz="3600" dirty="0" err="1" smtClean="0">
                <a:latin typeface="Berlin Sans FB" panose="020E0602020502020306" pitchFamily="34" charset="0"/>
              </a:rPr>
              <a:t>Siar</a:t>
            </a:r>
            <a:endParaRPr lang="en-GB" sz="3600" dirty="0">
              <a:latin typeface="Berlin Sans FB" panose="020E0602020502020306" pitchFamily="34" charset="0"/>
            </a:endParaRP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 rot="2495242">
            <a:off x="2772014" y="1591115"/>
            <a:ext cx="1303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Cuan</a:t>
            </a:r>
            <a:r>
              <a:rPr lang="en-GB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Chill Ala</a:t>
            </a:r>
            <a:endParaRPr lang="ga-IE" sz="1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 rot="3690756">
            <a:off x="6673656" y="1803130"/>
            <a:ext cx="9830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Loch </a:t>
            </a: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Cuan</a:t>
            </a:r>
            <a:endParaRPr lang="ga-IE" sz="1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" name="Left Arrow 1"/>
          <p:cNvSpPr/>
          <p:nvPr/>
        </p:nvSpPr>
        <p:spPr>
          <a:xfrm>
            <a:off x="6298787" y="2293450"/>
            <a:ext cx="1370120" cy="55480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25" name="Left Arrow 24"/>
          <p:cNvSpPr/>
          <p:nvPr/>
        </p:nvSpPr>
        <p:spPr>
          <a:xfrm>
            <a:off x="6588224" y="3200712"/>
            <a:ext cx="1479031" cy="69946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29" name="Left Arrow 28"/>
          <p:cNvSpPr/>
          <p:nvPr/>
        </p:nvSpPr>
        <p:spPr>
          <a:xfrm rot="19745733">
            <a:off x="5418410" y="156511"/>
            <a:ext cx="1142341" cy="52761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r>
              <a:rPr lang="ga-IE" dirty="0" smtClean="0"/>
              <a:t>2</a:t>
            </a:r>
            <a:endParaRPr lang="en-GB" dirty="0"/>
          </a:p>
        </p:txBody>
      </p:sp>
      <p:sp>
        <p:nvSpPr>
          <p:cNvPr id="3" name="Up Arrow 2"/>
          <p:cNvSpPr/>
          <p:nvPr/>
        </p:nvSpPr>
        <p:spPr>
          <a:xfrm rot="1345501">
            <a:off x="5290159" y="5361423"/>
            <a:ext cx="665702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31" name="Up Arrow 30"/>
          <p:cNvSpPr/>
          <p:nvPr/>
        </p:nvSpPr>
        <p:spPr>
          <a:xfrm rot="4321749">
            <a:off x="2159727" y="6037354"/>
            <a:ext cx="564674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dirty="0"/>
              <a:t>5</a:t>
            </a:r>
            <a:endParaRPr lang="en-GB" dirty="0"/>
          </a:p>
        </p:txBody>
      </p:sp>
      <p:sp>
        <p:nvSpPr>
          <p:cNvPr id="39" name="Up Arrow 38"/>
          <p:cNvSpPr/>
          <p:nvPr/>
        </p:nvSpPr>
        <p:spPr>
          <a:xfrm rot="4491622">
            <a:off x="1864701" y="5220839"/>
            <a:ext cx="564674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dirty="0" smtClean="0"/>
              <a:t>6</a:t>
            </a:r>
            <a:endParaRPr lang="en-GB" dirty="0"/>
          </a:p>
        </p:txBody>
      </p:sp>
      <p:sp>
        <p:nvSpPr>
          <p:cNvPr id="43" name="Up Arrow 42"/>
          <p:cNvSpPr/>
          <p:nvPr/>
        </p:nvSpPr>
        <p:spPr>
          <a:xfrm rot="7235692">
            <a:off x="2240910" y="4439928"/>
            <a:ext cx="564674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dirty="0" smtClean="0"/>
              <a:t>7</a:t>
            </a:r>
            <a:endParaRPr lang="en-GB" dirty="0"/>
          </a:p>
        </p:txBody>
      </p:sp>
      <p:sp>
        <p:nvSpPr>
          <p:cNvPr id="44" name="Up Arrow 43"/>
          <p:cNvSpPr/>
          <p:nvPr/>
        </p:nvSpPr>
        <p:spPr>
          <a:xfrm rot="5566485">
            <a:off x="2350159" y="3279626"/>
            <a:ext cx="594000" cy="12411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dirty="0" smtClean="0"/>
              <a:t>8</a:t>
            </a:r>
            <a:endParaRPr lang="en-GB" dirty="0"/>
          </a:p>
        </p:txBody>
      </p:sp>
      <p:sp>
        <p:nvSpPr>
          <p:cNvPr id="45" name="Up Arrow 44"/>
          <p:cNvSpPr/>
          <p:nvPr/>
        </p:nvSpPr>
        <p:spPr>
          <a:xfrm rot="5630682">
            <a:off x="2364820" y="2242180"/>
            <a:ext cx="564674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dirty="0" smtClean="0"/>
              <a:t>9</a:t>
            </a:r>
            <a:endParaRPr lang="en-GB" dirty="0"/>
          </a:p>
        </p:txBody>
      </p:sp>
      <p:sp>
        <p:nvSpPr>
          <p:cNvPr id="4" name="Down Arrow 3"/>
          <p:cNvSpPr/>
          <p:nvPr/>
        </p:nvSpPr>
        <p:spPr>
          <a:xfrm rot="18788908">
            <a:off x="3013852" y="1065524"/>
            <a:ext cx="594000" cy="11369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ga-IE" dirty="0" smtClean="0"/>
              <a:t>10</a:t>
            </a:r>
            <a:endParaRPr lang="en-GB" dirty="0"/>
          </a:p>
        </p:txBody>
      </p:sp>
      <p:sp>
        <p:nvSpPr>
          <p:cNvPr id="5" name="Right Arrow 4"/>
          <p:cNvSpPr/>
          <p:nvPr/>
        </p:nvSpPr>
        <p:spPr>
          <a:xfrm rot="20089219">
            <a:off x="3785436" y="1410941"/>
            <a:ext cx="828000" cy="594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r>
              <a:rPr lang="ga-IE" dirty="0" smtClean="0"/>
              <a:t>1</a:t>
            </a:r>
            <a:endParaRPr lang="en-GB" dirty="0"/>
          </a:p>
        </p:txBody>
      </p:sp>
      <p:sp>
        <p:nvSpPr>
          <p:cNvPr id="49" name="Left Arrow 48"/>
          <p:cNvSpPr/>
          <p:nvPr/>
        </p:nvSpPr>
        <p:spPr>
          <a:xfrm rot="3641670">
            <a:off x="6697205" y="1571134"/>
            <a:ext cx="879075" cy="65861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r>
              <a:rPr lang="ga-IE" dirty="0" smtClean="0"/>
              <a:t>3</a:t>
            </a:r>
            <a:endParaRPr lang="en-GB" dirty="0"/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286193" y="699133"/>
            <a:ext cx="2094434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600" dirty="0" smtClean="0">
                <a:latin typeface="Tw Cen MT" panose="020B0602020104020603" pitchFamily="34" charset="0"/>
              </a:rPr>
              <a:t>An </a:t>
            </a:r>
            <a:r>
              <a:rPr lang="en-GB" sz="2600" dirty="0" err="1" smtClean="0">
                <a:latin typeface="Tw Cen MT" panose="020B0602020104020603" pitchFamily="34" charset="0"/>
              </a:rPr>
              <a:t>féidir</a:t>
            </a:r>
            <a:r>
              <a:rPr lang="en-GB" sz="2600" dirty="0" smtClean="0">
                <a:latin typeface="Tw Cen MT" panose="020B0602020104020603" pitchFamily="34" charset="0"/>
              </a:rPr>
              <a:t> </a:t>
            </a:r>
            <a:r>
              <a:rPr lang="en-GB" sz="2600" dirty="0" err="1" smtClean="0">
                <a:latin typeface="Tw Cen MT" panose="020B0602020104020603" pitchFamily="34" charset="0"/>
              </a:rPr>
              <a:t>leat</a:t>
            </a:r>
            <a:r>
              <a:rPr lang="en-GB" sz="2600" dirty="0" smtClean="0">
                <a:latin typeface="Tw Cen MT" panose="020B0602020104020603" pitchFamily="34" charset="0"/>
              </a:rPr>
              <a:t> </a:t>
            </a:r>
            <a:r>
              <a:rPr lang="en-GB" sz="2600" dirty="0" err="1" smtClean="0">
                <a:latin typeface="Tw Cen MT" panose="020B0602020104020603" pitchFamily="34" charset="0"/>
              </a:rPr>
              <a:t>na</a:t>
            </a:r>
            <a:r>
              <a:rPr lang="en-GB" sz="2600" dirty="0" smtClean="0">
                <a:latin typeface="Tw Cen MT" panose="020B0602020104020603" pitchFamily="34" charset="0"/>
              </a:rPr>
              <a:t> </a:t>
            </a:r>
            <a:r>
              <a:rPr lang="en-GB" sz="2600" dirty="0" err="1" smtClean="0">
                <a:latin typeface="Tw Cen MT" panose="020B0602020104020603" pitchFamily="34" charset="0"/>
              </a:rPr>
              <a:t>bánna</a:t>
            </a:r>
            <a:r>
              <a:rPr lang="en-GB" sz="2600" dirty="0" smtClean="0">
                <a:latin typeface="Tw Cen MT" panose="020B0602020104020603" pitchFamily="34" charset="0"/>
              </a:rPr>
              <a:t> </a:t>
            </a:r>
            <a:r>
              <a:rPr lang="en-GB" sz="2600" dirty="0" err="1" smtClean="0">
                <a:latin typeface="Tw Cen MT" panose="020B0602020104020603" pitchFamily="34" charset="0"/>
              </a:rPr>
              <a:t>atá</a:t>
            </a:r>
            <a:r>
              <a:rPr lang="en-GB" sz="2600" dirty="0" smtClean="0">
                <a:latin typeface="Tw Cen MT" panose="020B0602020104020603" pitchFamily="34" charset="0"/>
              </a:rPr>
              <a:t> </a:t>
            </a:r>
            <a:r>
              <a:rPr lang="en-GB" sz="2600" dirty="0" err="1" smtClean="0">
                <a:latin typeface="Tw Cen MT" panose="020B0602020104020603" pitchFamily="34" charset="0"/>
              </a:rPr>
              <a:t>marcáilte</a:t>
            </a:r>
            <a:r>
              <a:rPr lang="en-GB" sz="2600" dirty="0" smtClean="0">
                <a:latin typeface="Tw Cen MT" panose="020B0602020104020603" pitchFamily="34" charset="0"/>
              </a:rPr>
              <a:t> </a:t>
            </a:r>
            <a:r>
              <a:rPr lang="en-GB" sz="2600" dirty="0" err="1" smtClean="0">
                <a:latin typeface="Tw Cen MT" panose="020B0602020104020603" pitchFamily="34" charset="0"/>
              </a:rPr>
              <a:t>ar</a:t>
            </a:r>
            <a:r>
              <a:rPr lang="en-GB" sz="2600" dirty="0" smtClean="0">
                <a:latin typeface="Tw Cen MT" panose="020B0602020104020603" pitchFamily="34" charset="0"/>
              </a:rPr>
              <a:t> an </a:t>
            </a:r>
            <a:r>
              <a:rPr lang="en-GB" sz="2600" dirty="0" err="1" smtClean="0">
                <a:latin typeface="Tw Cen MT" panose="020B0602020104020603" pitchFamily="34" charset="0"/>
              </a:rPr>
              <a:t>léarscáil</a:t>
            </a:r>
            <a:r>
              <a:rPr lang="en-GB" sz="2600" dirty="0" smtClean="0">
                <a:latin typeface="Tw Cen MT" panose="020B0602020104020603" pitchFamily="34" charset="0"/>
              </a:rPr>
              <a:t> </a:t>
            </a:r>
            <a:r>
              <a:rPr lang="ga-IE" sz="2600" dirty="0" smtClean="0">
                <a:latin typeface="Tw Cen MT" panose="020B0602020104020603" pitchFamily="34" charset="0"/>
              </a:rPr>
              <a:t/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en-GB" sz="2600" dirty="0" smtClean="0">
                <a:latin typeface="Tw Cen MT" panose="020B0602020104020603" pitchFamily="34" charset="0"/>
              </a:rPr>
              <a:t>a </a:t>
            </a:r>
            <a:r>
              <a:rPr lang="en-GB" sz="2600" dirty="0" err="1" smtClean="0">
                <a:latin typeface="Tw Cen MT" panose="020B0602020104020603" pitchFamily="34" charset="0"/>
              </a:rPr>
              <a:t>aimniú</a:t>
            </a:r>
            <a:r>
              <a:rPr lang="en-GB" sz="2600" dirty="0" smtClean="0">
                <a:latin typeface="Tw Cen MT" panose="020B0602020104020603" pitchFamily="34" charset="0"/>
              </a:rPr>
              <a:t>?</a:t>
            </a:r>
            <a:endParaRPr lang="en-GB" sz="2600" dirty="0">
              <a:latin typeface="Tw Cen MT" panose="020B0602020104020603" pitchFamily="34" charset="0"/>
            </a:endParaRPr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 rot="1913616">
            <a:off x="4348481" y="6097598"/>
            <a:ext cx="10148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Cuan</a:t>
            </a:r>
            <a:r>
              <a:rPr lang="en-GB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ga-IE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Chorcaí</a:t>
            </a:r>
            <a:endParaRPr lang="ga-IE" sz="1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47" name="Left Arrow 24"/>
          <p:cNvSpPr/>
          <p:nvPr/>
        </p:nvSpPr>
        <p:spPr>
          <a:xfrm rot="2796174">
            <a:off x="4298211" y="6006545"/>
            <a:ext cx="992774" cy="69946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dirty="0" smtClean="0"/>
              <a:t>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955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  <p:bldP spid="29" grpId="0" animBg="1"/>
      <p:bldP spid="3" grpId="0" animBg="1"/>
      <p:bldP spid="31" grpId="0" animBg="1"/>
      <p:bldP spid="39" grpId="0" animBg="1"/>
      <p:bldP spid="43" grpId="0" animBg="1"/>
      <p:bldP spid="44" grpId="0" animBg="1"/>
      <p:bldP spid="45" grpId="0" animBg="1"/>
      <p:bldP spid="4" grpId="0" animBg="1"/>
      <p:bldP spid="5" grpId="0" animBg="1"/>
      <p:bldP spid="49" grpId="0" animBg="1"/>
      <p:bldP spid="50" grpId="0"/>
      <p:bldP spid="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2"/>
          <p:cNvSpPr txBox="1">
            <a:spLocks noChangeArrowheads="1"/>
          </p:cNvSpPr>
          <p:nvPr/>
        </p:nvSpPr>
        <p:spPr bwMode="auto">
          <a:xfrm>
            <a:off x="3717925" y="1184275"/>
            <a:ext cx="1768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GB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914400" y="1565275"/>
            <a:ext cx="708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GB">
              <a:latin typeface="Calibri" pitchFamily="34" charset="0"/>
            </a:endParaRPr>
          </a:p>
        </p:txBody>
      </p:sp>
      <p:graphicFrame>
        <p:nvGraphicFramePr>
          <p:cNvPr id="33852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222990"/>
              </p:ext>
            </p:extLst>
          </p:nvPr>
        </p:nvGraphicFramePr>
        <p:xfrm>
          <a:off x="395288" y="549275"/>
          <a:ext cx="8158162" cy="5983564"/>
        </p:xfrm>
        <a:graphic>
          <a:graphicData uri="http://schemas.openxmlformats.org/drawingml/2006/table">
            <a:tbl>
              <a:tblPr/>
              <a:tblGrid>
                <a:gridCol w="4986337"/>
                <a:gridCol w="1435100"/>
                <a:gridCol w="1736725"/>
              </a:tblGrid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Times New Roman" pitchFamily="18" charset="0"/>
                        </a:rPr>
                        <a:t>Ráiteas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Times New Roman" pitchFamily="18" charset="0"/>
                        </a:rPr>
                        <a:t>Fíor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Times New Roman" pitchFamily="18" charset="0"/>
                        </a:rPr>
                        <a:t>Bréagach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93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Tá Aillte an Mhothair i gCo. an Chláir.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2400" noProof="0" dirty="0" smtClean="0">
                          <a:latin typeface="Tw Cen MT" panose="020B0602020104020603" pitchFamily="34" charset="0"/>
                        </a:rPr>
                        <a:t>Is é </a:t>
                      </a:r>
                      <a:r>
                        <a:rPr lang="ga-IE" sz="2400" b="0" noProof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Carn Uí Néid </a:t>
                      </a:r>
                      <a:r>
                        <a:rPr lang="ga-IE" sz="2400" noProof="0" dirty="0" smtClean="0">
                          <a:latin typeface="Tw Cen MT" panose="020B0602020104020603" pitchFamily="34" charset="0"/>
                        </a:rPr>
                        <a:t>an áit is faide </a:t>
                      </a:r>
                      <a:br>
                        <a:rPr lang="ga-IE" sz="2400" noProof="0" dirty="0" smtClean="0">
                          <a:latin typeface="Tw Cen MT" panose="020B0602020104020603" pitchFamily="34" charset="0"/>
                        </a:rPr>
                      </a:br>
                      <a:r>
                        <a:rPr lang="ga-IE" sz="2400" noProof="0" dirty="0" smtClean="0">
                          <a:latin typeface="Tw Cen MT" panose="020B0602020104020603" pitchFamily="34" charset="0"/>
                        </a:rPr>
                        <a:t>ó thuaidh in Éirinn.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ga-IE" altLang="en-US" sz="2400" noProof="0" dirty="0" smtClean="0">
                          <a:latin typeface="Tw Cen MT" panose="020B0602020104020603" pitchFamily="34" charset="0"/>
                        </a:rPr>
                        <a:t>Tugtar</a:t>
                      </a:r>
                      <a:r>
                        <a:rPr lang="ga-IE" altLang="en-US" sz="2400" baseline="0" noProof="0" dirty="0" smtClean="0">
                          <a:latin typeface="Tw Cen MT" panose="020B0602020104020603" pitchFamily="34" charset="0"/>
                        </a:rPr>
                        <a:t> ceann tíre a</a:t>
                      </a:r>
                      <a:r>
                        <a:rPr lang="ga-IE" altLang="en-US" sz="2400" noProof="0" dirty="0" smtClean="0">
                          <a:latin typeface="Tw Cen MT" panose="020B0602020104020603" pitchFamily="34" charset="0"/>
                        </a:rPr>
                        <a:t>r phíosa talaimh </a:t>
                      </a:r>
                      <a:br>
                        <a:rPr lang="ga-IE" altLang="en-US" sz="2400" noProof="0" dirty="0" smtClean="0">
                          <a:latin typeface="Tw Cen MT" panose="020B0602020104020603" pitchFamily="34" charset="0"/>
                        </a:rPr>
                      </a:br>
                      <a:r>
                        <a:rPr lang="ga-IE" altLang="en-US" sz="2400" noProof="0" dirty="0" smtClean="0">
                          <a:latin typeface="Tw Cen MT" panose="020B0602020104020603" pitchFamily="34" charset="0"/>
                        </a:rPr>
                        <a:t>a ghobann amach san fharraige.  </a:t>
                      </a:r>
                      <a:endParaRPr kumimoji="0" lang="ga-IE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05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Tá Rinn Duáin i bPort Láirge.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2400" noProof="0" dirty="0" smtClean="0">
                          <a:latin typeface="Tw Cen MT" panose="020B0602020104020603" pitchFamily="34" charset="0"/>
                        </a:rPr>
                        <a:t>Is é Cionn </a:t>
                      </a:r>
                      <a:r>
                        <a:rPr lang="ga-IE" sz="2400" noProof="0" dirty="0" err="1" smtClean="0">
                          <a:latin typeface="Tw Cen MT" panose="020B0602020104020603" pitchFamily="34" charset="0"/>
                        </a:rPr>
                        <a:t>Málanna</a:t>
                      </a:r>
                      <a:r>
                        <a:rPr lang="ga-IE" sz="2400" noProof="0" dirty="0" smtClean="0">
                          <a:latin typeface="Tw Cen MT" panose="020B0602020104020603" pitchFamily="34" charset="0"/>
                        </a:rPr>
                        <a:t> an áit is faide </a:t>
                      </a:r>
                      <a:br>
                        <a:rPr lang="ga-IE" sz="2400" noProof="0" dirty="0" smtClean="0">
                          <a:latin typeface="Tw Cen MT" panose="020B0602020104020603" pitchFamily="34" charset="0"/>
                        </a:rPr>
                      </a:br>
                      <a:r>
                        <a:rPr lang="ga-IE" sz="2400" noProof="0" dirty="0" smtClean="0">
                          <a:latin typeface="Tw Cen MT" panose="020B0602020104020603" pitchFamily="34" charset="0"/>
                        </a:rPr>
                        <a:t>ó thuaidh in Éirinn.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Tá Ceann Iorrais i gCo. na Gaillimhe.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1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Is ceann tíre é Binn Éadair.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9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Tá Cuan Chill Ala i gCo. Aontroma.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Tá Bá an Daingin i gCo. Chiarraí.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365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6491" y="1077837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" name="Picture 103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3213" y="2492896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8" name="Picture 104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17176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9" name="Picture 105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3213" y="3933056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0" name="Picture 106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6491" y="3212976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1" name="Picture 107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3213" y="4988024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2" name="Picture 108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451721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3" name="Picture 109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596622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4" name="Picture 110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5445224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50" name="Text Box 62"/>
          <p:cNvSpPr txBox="1">
            <a:spLocks noChangeArrowheads="1"/>
          </p:cNvSpPr>
          <p:nvPr/>
        </p:nvSpPr>
        <p:spPr bwMode="auto">
          <a:xfrm>
            <a:off x="2051050" y="0"/>
            <a:ext cx="50419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ga-IE" sz="3200" dirty="0">
                <a:latin typeface="Berlin Sans FB" panose="020E0602020502020306" pitchFamily="34" charset="0"/>
              </a:rPr>
              <a:t>Fíor nó Bréagach?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692696"/>
            <a:ext cx="820891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                          </a:t>
            </a:r>
            <a:r>
              <a:rPr lang="en-GB" sz="3600" dirty="0" err="1" smtClean="0">
                <a:latin typeface="Berlin Sans FB" panose="020E0602020502020306" pitchFamily="34" charset="0"/>
              </a:rPr>
              <a:t>Cluichí</a:t>
            </a:r>
            <a:r>
              <a:rPr lang="en-GB" sz="3600" dirty="0" smtClean="0">
                <a:latin typeface="Berlin Sans FB" panose="020E0602020502020306" pitchFamily="34" charset="0"/>
              </a:rPr>
              <a:t> </a:t>
            </a:r>
            <a:r>
              <a:rPr lang="en-GB" sz="3600" dirty="0" err="1" smtClean="0">
                <a:latin typeface="Berlin Sans FB" panose="020E0602020502020306" pitchFamily="34" charset="0"/>
              </a:rPr>
              <a:t>Meaitseála</a:t>
            </a:r>
            <a:endParaRPr lang="en-GB" sz="3600" dirty="0" smtClean="0">
              <a:latin typeface="Berlin Sans FB" panose="020E0602020502020306" pitchFamily="34" charset="0"/>
            </a:endParaRPr>
          </a:p>
          <a:p>
            <a:endParaRPr lang="en-GB" sz="3600" dirty="0">
              <a:latin typeface="Tw Cen MT" panose="020B0602020104020603" pitchFamily="34" charset="0"/>
            </a:endParaRPr>
          </a:p>
          <a:p>
            <a:r>
              <a:rPr lang="en-GB" sz="3600" dirty="0">
                <a:latin typeface="Tw Cen MT" panose="020B0602020104020603" pitchFamily="34" charset="0"/>
                <a:hlinkClick r:id="rId2"/>
              </a:rPr>
              <a:t>http://</a:t>
            </a:r>
            <a:r>
              <a:rPr lang="en-GB" sz="3600" dirty="0" smtClean="0">
                <a:latin typeface="Tw Cen MT" panose="020B0602020104020603" pitchFamily="34" charset="0"/>
                <a:hlinkClick r:id="rId2"/>
              </a:rPr>
              <a:t>www.oswego.org/ocsd-web/match/term/matchgeneric2.asp?filename=MniGhallbannacinntire</a:t>
            </a:r>
            <a:endParaRPr lang="en-GB" sz="3600" dirty="0" smtClean="0">
              <a:latin typeface="Tw Cen MT" panose="020B0602020104020603" pitchFamily="34" charset="0"/>
            </a:endParaRPr>
          </a:p>
          <a:p>
            <a:endParaRPr lang="en-GB" sz="3200" dirty="0" smtClean="0">
              <a:latin typeface="Comic Sans MS" pitchFamily="66" charset="0"/>
            </a:endParaRP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endParaRPr lang="en-GB" sz="32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/>
          <a:lstStyle/>
          <a:p>
            <a:pPr lvl="0" algn="l" eaLnBrk="1" hangingPunct="1"/>
            <a:r>
              <a:rPr lang="ga-IE" altLang="ga-IE" sz="2200" b="1" dirty="0"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  <a:t>Gabhaimid buíochas leis na daoine agus leis na heagraíochtaí </a:t>
            </a:r>
            <a:r>
              <a:rPr lang="ga-IE" altLang="ga-IE" sz="2200" b="1" dirty="0" smtClean="0"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  <a:t/>
            </a:r>
            <a:br>
              <a:rPr lang="ga-IE" altLang="ga-IE" sz="2200" b="1" dirty="0" smtClean="0"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</a:br>
            <a:r>
              <a:rPr lang="ga-IE" altLang="ga-IE" sz="2200" b="1" dirty="0" smtClean="0"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  <a:t>a </a:t>
            </a:r>
            <a:r>
              <a:rPr lang="ga-IE" altLang="ga-IE" sz="2200" b="1" dirty="0"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  <a:t>leanas a chuir íomhánna ar fáil do na sleamhnáin seo</a:t>
            </a:r>
            <a:r>
              <a:rPr lang="ga-IE" altLang="ga-IE" sz="2200" b="1" dirty="0" smtClean="0"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  <a:t>: </a:t>
            </a:r>
            <a:br>
              <a:rPr lang="ga-IE" altLang="ga-IE" sz="2200" b="1" dirty="0" smtClean="0"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</a:br>
            <a:r>
              <a:rPr lang="ga-IE" altLang="ga-IE" sz="2200" dirty="0" smtClean="0"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  <a:t>Christine </a:t>
            </a:r>
            <a:r>
              <a:rPr lang="ga-IE" altLang="ga-IE" sz="2200" dirty="0" err="1" smtClean="0"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  <a:t>Warner</a:t>
            </a:r>
            <a:r>
              <a:rPr lang="ga-IE" altLang="ga-IE" sz="2200" b="1" dirty="0"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  <a:t/>
            </a:r>
            <a:br>
              <a:rPr lang="ga-IE" altLang="ga-IE" sz="2200" b="1" dirty="0"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</a:br>
            <a:r>
              <a:rPr lang="ga-IE" altLang="ga-IE" sz="2200" dirty="0"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  <a:t/>
            </a:r>
            <a:br>
              <a:rPr lang="ga-IE" altLang="ga-IE" sz="2200" dirty="0"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</a:br>
            <a:r>
              <a:rPr lang="ga-IE" altLang="ga-IE" sz="2200" b="1" dirty="0"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  <a:t>Íomhánna eile</a:t>
            </a:r>
            <a:r>
              <a:rPr lang="ga-IE" altLang="ga-IE" sz="2200" b="1" dirty="0" smtClean="0"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  <a:t>: </a:t>
            </a:r>
            <a:r>
              <a:rPr lang="ga-IE" altLang="ga-IE" sz="2200" dirty="0" err="1" smtClean="0"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  <a:t>Shutterstock</a:t>
            </a:r>
            <a:r>
              <a:rPr lang="ga-IE" altLang="ga-IE" sz="2200" b="1" dirty="0"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  <a:t/>
            </a:r>
            <a:br>
              <a:rPr lang="ga-IE" altLang="ga-IE" sz="2200" b="1" dirty="0"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</a:br>
            <a:r>
              <a:rPr lang="ga-IE" altLang="ga-IE" sz="2200" dirty="0"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  <a:t/>
            </a:r>
            <a:br>
              <a:rPr lang="ga-IE" altLang="ga-IE" sz="2200" dirty="0"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</a:br>
            <a:r>
              <a:rPr lang="ga-IE" altLang="ga-IE" sz="2200" dirty="0"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  <a:t>Rinneadh gach iarracht teacht ar úinéir an chóipchirt i gcás </a:t>
            </a:r>
            <a:r>
              <a:rPr lang="en-GB" altLang="ga-IE" sz="2200" dirty="0"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  <a:t/>
            </a:r>
            <a:br>
              <a:rPr lang="en-GB" altLang="ga-IE" sz="2200" dirty="0"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</a:br>
            <a:r>
              <a:rPr lang="ga-IE" altLang="ga-IE" sz="2200" dirty="0"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  <a:t>na n‑íomhánna atá ar na sleamhnáin seo. Má rinneadh fail</a:t>
            </a:r>
            <a:r>
              <a:rPr lang="en-GB" altLang="ga-IE" sz="2200" dirty="0"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  <a:t>l</a:t>
            </a:r>
            <a:r>
              <a:rPr lang="ga-IE" altLang="ga-IE" sz="2200" dirty="0"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  <a:t>í ar aon bhealach</a:t>
            </a:r>
            <a:r>
              <a:rPr lang="en-GB" altLang="ga-IE" sz="2200" dirty="0"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lang="ga-IE" altLang="ga-IE" sz="2200" dirty="0"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  <a:t>ó thaobh cóipchirt de ba cheart d’úinéir an chóipchirt teagmháil</a:t>
            </a:r>
            <a:r>
              <a:rPr lang="en-GB" altLang="ga-IE" sz="2200" dirty="0"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lang="ga-IE" altLang="ga-IE" sz="2200" dirty="0"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  <a:t>a dhéanamh leis na foilsitheoirí. Beidh na foilsitheoirí lántoilteanach socruithe cuí a dhéanamh leis.</a:t>
            </a:r>
            <a:br>
              <a:rPr lang="ga-IE" altLang="ga-IE" sz="2200" dirty="0"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</a:br>
            <a:r>
              <a:rPr lang="ga-IE" altLang="ga-IE" sz="2200" dirty="0"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  <a:t/>
            </a:r>
            <a:br>
              <a:rPr lang="ga-IE" altLang="ga-IE" sz="2200" dirty="0"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</a:br>
            <a:r>
              <a:rPr lang="ga-IE" altLang="ga-IE" sz="2200" dirty="0"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  <a:t>© Foras na Gaeilge, 201</a:t>
            </a:r>
            <a:r>
              <a:rPr lang="en-GB" altLang="ga-IE" sz="2200" dirty="0"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  <a:t>6</a:t>
            </a:r>
            <a:r>
              <a:rPr lang="ga-IE" altLang="ga-IE" sz="2200" dirty="0"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  <a:t/>
            </a:r>
            <a:br>
              <a:rPr lang="ga-IE" altLang="ga-IE" sz="2200" dirty="0"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</a:br>
            <a:r>
              <a:rPr lang="ga-IE" altLang="ga-IE" sz="2200" dirty="0"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  <a:t>An Gúm, 24-27 Sráid </a:t>
            </a:r>
            <a:r>
              <a:rPr lang="ga-IE" altLang="ga-IE" sz="2200" dirty="0" err="1"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  <a:t>Fhreidric</a:t>
            </a:r>
            <a:r>
              <a:rPr lang="ga-IE" altLang="ga-IE" sz="2200" dirty="0"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  <a:t> Thuaidh, Baile Átha Cliath 1 </a:t>
            </a:r>
            <a:r>
              <a:rPr lang="ga-IE" altLang="ga-IE" sz="2000" dirty="0"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  <a:t/>
            </a:r>
            <a:br>
              <a:rPr lang="ga-IE" altLang="ga-IE" sz="2000" dirty="0"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</a:br>
            <a:endParaRPr lang="ga-IE" dirty="0"/>
          </a:p>
        </p:txBody>
      </p:sp>
    </p:spTree>
    <p:extLst>
      <p:ext uri="{BB962C8B-B14F-4D97-AF65-F5344CB8AC3E}">
        <p14:creationId xmlns:p14="http://schemas.microsoft.com/office/powerpoint/2010/main" val="84100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3713" y="3114675"/>
            <a:ext cx="30765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9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20072" y="3708003"/>
            <a:ext cx="3393861" cy="254539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9375" y="3951632"/>
            <a:ext cx="3847499" cy="2564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2000" y="201994"/>
            <a:ext cx="4286250" cy="28570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63039"/>
            <a:ext cx="4286250" cy="28646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6" name="Text Box 1040"/>
          <p:cNvSpPr txBox="1">
            <a:spLocks noChangeArrowheads="1"/>
          </p:cNvSpPr>
          <p:nvPr/>
        </p:nvSpPr>
        <p:spPr bwMode="auto">
          <a:xfrm>
            <a:off x="3108325" y="3241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5" name="Text Box 1041"/>
          <p:cNvSpPr txBox="1">
            <a:spLocks noChangeArrowheads="1"/>
          </p:cNvSpPr>
          <p:nvPr/>
        </p:nvSpPr>
        <p:spPr bwMode="auto">
          <a:xfrm>
            <a:off x="94706" y="3059081"/>
            <a:ext cx="4621315" cy="8925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600" dirty="0" smtClean="0">
                <a:latin typeface="Tw Cen MT" panose="020B0602020104020603" pitchFamily="34" charset="0"/>
              </a:rPr>
              <a:t>Cén bhaint atá ag na gnéithe sna grianghraif seo lena chéile?</a:t>
            </a:r>
            <a:endParaRPr lang="ga-IE" altLang="en-US" sz="26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2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5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9552" y="715938"/>
            <a:ext cx="4286250" cy="2857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41"/>
          <p:cNvSpPr txBox="1">
            <a:spLocks noChangeArrowheads="1"/>
          </p:cNvSpPr>
          <p:nvPr/>
        </p:nvSpPr>
        <p:spPr bwMode="auto">
          <a:xfrm>
            <a:off x="422804" y="4365104"/>
            <a:ext cx="4519745" cy="169277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600" dirty="0" smtClean="0">
                <a:latin typeface="Tw Cen MT" panose="020B0602020104020603" pitchFamily="34" charset="0"/>
              </a:rPr>
              <a:t>Oileán is ea Éire. Ní bhíonn </a:t>
            </a:r>
            <a:br>
              <a:rPr lang="ga-IE" altLang="en-US" sz="2600" dirty="0" smtClean="0">
                <a:latin typeface="Tw Cen MT" panose="020B0602020104020603" pitchFamily="34" charset="0"/>
              </a:rPr>
            </a:br>
            <a:r>
              <a:rPr lang="ga-IE" altLang="en-US" sz="2600" dirty="0" smtClean="0">
                <a:latin typeface="Tw Cen MT" panose="020B0602020104020603" pitchFamily="34" charset="0"/>
              </a:rPr>
              <a:t>an fharraige i bhfad uait riamh in Éirinn, is cuma cén áit a bhfuil tú i do chónaí.</a:t>
            </a:r>
            <a:endParaRPr lang="ga-IE" altLang="en-US" sz="2600" dirty="0">
              <a:latin typeface="Tw Cen MT" panose="020B0602020104020603" pitchFamily="34" charset="0"/>
            </a:endParaRPr>
          </a:p>
        </p:txBody>
      </p:sp>
      <p:sp>
        <p:nvSpPr>
          <p:cNvPr id="6" name="Text Box 1041"/>
          <p:cNvSpPr txBox="1">
            <a:spLocks noChangeArrowheads="1"/>
          </p:cNvSpPr>
          <p:nvPr/>
        </p:nvSpPr>
        <p:spPr bwMode="auto">
          <a:xfrm>
            <a:off x="5292080" y="1484784"/>
            <a:ext cx="3204734" cy="8925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600" dirty="0" smtClean="0">
                <a:latin typeface="Tw Cen MT" panose="020B0602020104020603" pitchFamily="34" charset="0"/>
              </a:rPr>
              <a:t>Baineann siad ar fad le cósta na hÉireann.</a:t>
            </a:r>
            <a:endParaRPr lang="ga-IE" altLang="en-US" sz="2600" dirty="0">
              <a:latin typeface="Tw Cen MT" panose="020B06020201040206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0504507">
            <a:off x="5059298" y="3613704"/>
            <a:ext cx="3670300" cy="24377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45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69380" y="875708"/>
            <a:ext cx="3441907" cy="169277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ga-IE" sz="2600" dirty="0">
                <a:latin typeface="Tw Cen MT" panose="020B0602020104020603" pitchFamily="34" charset="0"/>
              </a:rPr>
              <a:t>B</a:t>
            </a:r>
            <a:r>
              <a:rPr lang="en-IE" sz="2600" dirty="0" err="1" smtClean="0">
                <a:latin typeface="Tw Cen MT" panose="020B0602020104020603" pitchFamily="34" charset="0"/>
              </a:rPr>
              <a:t>íonn</a:t>
            </a:r>
            <a:r>
              <a:rPr lang="en-IE" sz="2600" dirty="0" smtClean="0">
                <a:latin typeface="Tw Cen MT" panose="020B0602020104020603" pitchFamily="34" charset="0"/>
              </a:rPr>
              <a:t> </a:t>
            </a:r>
            <a:r>
              <a:rPr lang="en-IE" sz="2600" dirty="0" err="1" smtClean="0">
                <a:latin typeface="Tw Cen MT" panose="020B0602020104020603" pitchFamily="34" charset="0"/>
              </a:rPr>
              <a:t>gaineamh</a:t>
            </a:r>
            <a:r>
              <a:rPr lang="en-IE" sz="2600" dirty="0" smtClean="0">
                <a:latin typeface="Tw Cen MT" panose="020B0602020104020603" pitchFamily="34" charset="0"/>
              </a:rPr>
              <a:t> </a:t>
            </a:r>
            <a:r>
              <a:rPr lang="en-IE" sz="2600" dirty="0" err="1" smtClean="0">
                <a:latin typeface="Tw Cen MT" panose="020B0602020104020603" pitchFamily="34" charset="0"/>
              </a:rPr>
              <a:t>ar</a:t>
            </a:r>
            <a:r>
              <a:rPr lang="en-IE" sz="2600" dirty="0" smtClean="0">
                <a:latin typeface="Tw Cen MT" panose="020B0602020104020603" pitchFamily="34" charset="0"/>
              </a:rPr>
              <a:t> </a:t>
            </a:r>
            <a:r>
              <a:rPr lang="ga-IE" sz="2600" dirty="0" smtClean="0">
                <a:latin typeface="Tw Cen MT" panose="020B0602020104020603" pitchFamily="34" charset="0"/>
              </a:rPr>
              <a:t>an </a:t>
            </a:r>
            <a:r>
              <a:rPr lang="en-IE" sz="2600" dirty="0" err="1" smtClean="0">
                <a:latin typeface="Tw Cen MT" panose="020B0602020104020603" pitchFamily="34" charset="0"/>
              </a:rPr>
              <a:t>trá</a:t>
            </a:r>
            <a:r>
              <a:rPr lang="en-IE" sz="2600" dirty="0" smtClean="0">
                <a:latin typeface="Tw Cen MT" panose="020B0602020104020603" pitchFamily="34" charset="0"/>
              </a:rPr>
              <a:t> </a:t>
            </a:r>
            <a:r>
              <a:rPr lang="ga-IE" sz="2600" dirty="0" smtClean="0">
                <a:latin typeface="Tw Cen MT" panose="020B0602020104020603" pitchFamily="34" charset="0"/>
              </a:rPr>
              <a:t>de ghnáth </a:t>
            </a:r>
            <a:r>
              <a:rPr lang="en-IE" sz="2600" dirty="0" err="1" smtClean="0">
                <a:latin typeface="Tw Cen MT" panose="020B0602020104020603" pitchFamily="34" charset="0"/>
              </a:rPr>
              <a:t>agus</a:t>
            </a:r>
            <a:r>
              <a:rPr lang="en-IE" sz="2600" dirty="0" smtClean="0">
                <a:latin typeface="Tw Cen MT" panose="020B0602020104020603" pitchFamily="34" charset="0"/>
              </a:rPr>
              <a:t> </a:t>
            </a:r>
            <a:r>
              <a:rPr lang="en-IE" sz="2600" dirty="0" err="1" smtClean="0">
                <a:latin typeface="Tw Cen MT" panose="020B0602020104020603" pitchFamily="34" charset="0"/>
              </a:rPr>
              <a:t>bíonn</a:t>
            </a:r>
            <a:r>
              <a:rPr lang="en-IE" sz="2600" dirty="0" smtClean="0">
                <a:latin typeface="Tw Cen MT" panose="020B0602020104020603" pitchFamily="34" charset="0"/>
              </a:rPr>
              <a:t> </a:t>
            </a:r>
            <a:r>
              <a:rPr lang="en-IE" sz="2600" dirty="0" err="1" smtClean="0">
                <a:latin typeface="Tw Cen MT" panose="020B0602020104020603" pitchFamily="34" charset="0"/>
              </a:rPr>
              <a:t>níos</a:t>
            </a:r>
            <a:r>
              <a:rPr lang="en-IE" sz="2600" dirty="0" smtClean="0">
                <a:latin typeface="Tw Cen MT" panose="020B0602020104020603" pitchFamily="34" charset="0"/>
              </a:rPr>
              <a:t> </a:t>
            </a:r>
            <a:r>
              <a:rPr lang="en-IE" sz="2600" dirty="0" err="1" smtClean="0">
                <a:latin typeface="Tw Cen MT" panose="020B0602020104020603" pitchFamily="34" charset="0"/>
              </a:rPr>
              <a:t>mó</a:t>
            </a:r>
            <a:r>
              <a:rPr lang="en-IE" sz="2600" dirty="0" smtClean="0">
                <a:latin typeface="Tw Cen MT" panose="020B0602020104020603" pitchFamily="34" charset="0"/>
              </a:rPr>
              <a:t> </a:t>
            </a:r>
            <a:r>
              <a:rPr lang="en-IE" sz="2600" dirty="0" err="1" smtClean="0">
                <a:latin typeface="Tw Cen MT" panose="020B0602020104020603" pitchFamily="34" charset="0"/>
              </a:rPr>
              <a:t>clocha</a:t>
            </a:r>
            <a:r>
              <a:rPr lang="en-IE" sz="2600" dirty="0" smtClean="0">
                <a:latin typeface="Tw Cen MT" panose="020B0602020104020603" pitchFamily="34" charset="0"/>
              </a:rPr>
              <a:t> </a:t>
            </a:r>
            <a:r>
              <a:rPr lang="en-IE" sz="2600" dirty="0" err="1" smtClean="0">
                <a:latin typeface="Tw Cen MT" panose="020B0602020104020603" pitchFamily="34" charset="0"/>
              </a:rPr>
              <a:t>garbha</a:t>
            </a:r>
            <a:r>
              <a:rPr lang="en-IE" sz="2600" dirty="0" smtClean="0">
                <a:latin typeface="Tw Cen MT" panose="020B0602020104020603" pitchFamily="34" charset="0"/>
              </a:rPr>
              <a:t> </a:t>
            </a:r>
            <a:r>
              <a:rPr lang="en-IE" sz="2600" dirty="0" err="1" smtClean="0">
                <a:latin typeface="Tw Cen MT" panose="020B0602020104020603" pitchFamily="34" charset="0"/>
              </a:rPr>
              <a:t>ar</a:t>
            </a:r>
            <a:r>
              <a:rPr lang="en-IE" sz="2600" dirty="0" smtClean="0">
                <a:latin typeface="Tw Cen MT" panose="020B0602020104020603" pitchFamily="34" charset="0"/>
              </a:rPr>
              <a:t> an </a:t>
            </a:r>
            <a:r>
              <a:rPr lang="en-IE" sz="2600" dirty="0" err="1" smtClean="0">
                <a:latin typeface="Tw Cen MT" panose="020B0602020104020603" pitchFamily="34" charset="0"/>
              </a:rPr>
              <a:t>gcladach</a:t>
            </a:r>
            <a:r>
              <a:rPr lang="en-IE" sz="2600" dirty="0" smtClean="0">
                <a:latin typeface="Tw Cen MT" panose="020B0602020104020603" pitchFamily="34" charset="0"/>
              </a:rPr>
              <a:t>.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969380" y="923082"/>
            <a:ext cx="3312368" cy="169277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IE" sz="2600" dirty="0" err="1" smtClean="0">
                <a:latin typeface="Tw Cen MT" panose="020B0602020104020603" pitchFamily="34" charset="0"/>
              </a:rPr>
              <a:t>Tugtar</a:t>
            </a:r>
            <a:r>
              <a:rPr lang="en-IE" sz="2600" dirty="0" smtClean="0">
                <a:latin typeface="Tw Cen MT" panose="020B0602020104020603" pitchFamily="34" charset="0"/>
              </a:rPr>
              <a:t> </a:t>
            </a:r>
            <a:r>
              <a:rPr lang="en-IE" sz="2600" dirty="0" err="1" smtClean="0">
                <a:latin typeface="Tw Cen MT" panose="020B0602020104020603" pitchFamily="34" charset="0"/>
              </a:rPr>
              <a:t>cladach</a:t>
            </a:r>
            <a:r>
              <a:rPr lang="en-IE" sz="2600" dirty="0" smtClean="0">
                <a:latin typeface="Tw Cen MT" panose="020B0602020104020603" pitchFamily="34" charset="0"/>
              </a:rPr>
              <a:t> </a:t>
            </a:r>
            <a:r>
              <a:rPr lang="en-IE" sz="2600" dirty="0" err="1" smtClean="0">
                <a:latin typeface="Tw Cen MT" panose="020B0602020104020603" pitchFamily="34" charset="0"/>
              </a:rPr>
              <a:t>nó</a:t>
            </a:r>
            <a:r>
              <a:rPr lang="en-IE" sz="2600" dirty="0" smtClean="0">
                <a:latin typeface="Tw Cen MT" panose="020B0602020104020603" pitchFamily="34" charset="0"/>
              </a:rPr>
              <a:t> </a:t>
            </a:r>
            <a:r>
              <a:rPr lang="en-IE" sz="2600" dirty="0" err="1" smtClean="0">
                <a:latin typeface="Tw Cen MT" panose="020B0602020104020603" pitchFamily="34" charset="0"/>
              </a:rPr>
              <a:t>trá</a:t>
            </a:r>
            <a:r>
              <a:rPr lang="en-IE" sz="2600" dirty="0" smtClean="0">
                <a:latin typeface="Tw Cen MT" panose="020B0602020104020603" pitchFamily="34" charset="0"/>
              </a:rPr>
              <a:t> </a:t>
            </a:r>
            <a:r>
              <a:rPr lang="en-IE" sz="2600" dirty="0" err="1" smtClean="0">
                <a:latin typeface="Tw Cen MT" panose="020B0602020104020603" pitchFamily="34" charset="0"/>
              </a:rPr>
              <a:t>ar</a:t>
            </a:r>
            <a:r>
              <a:rPr lang="en-IE" sz="2600" dirty="0" smtClean="0">
                <a:latin typeface="Tw Cen MT" panose="020B0602020104020603" pitchFamily="34" charset="0"/>
              </a:rPr>
              <a:t> á</a:t>
            </a:r>
            <a:r>
              <a:rPr lang="ga-IE" sz="2600" dirty="0" err="1" smtClean="0">
                <a:latin typeface="Tw Cen MT" panose="020B0602020104020603" pitchFamily="34" charset="0"/>
              </a:rPr>
              <a:t>it</a:t>
            </a:r>
            <a:r>
              <a:rPr lang="ga-IE" sz="2600" dirty="0" smtClean="0">
                <a:latin typeface="Tw Cen MT" panose="020B0602020104020603" pitchFamily="34" charset="0"/>
              </a:rPr>
              <a:t> a gcastar an fharraige agus an talamh ar a chéile.    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5381" y="3300476"/>
            <a:ext cx="3672408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Tá a lán tránna ar feadh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an chósta in Éirinn. Is minic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a thógtar </a:t>
            </a:r>
            <a:r>
              <a:rPr lang="ga-IE" sz="2600" dirty="0" err="1" smtClean="0">
                <a:latin typeface="Tw Cen MT" panose="020B0602020104020603" pitchFamily="34" charset="0"/>
              </a:rPr>
              <a:t>iona</a:t>
            </a:r>
            <a:r>
              <a:rPr lang="en-IE" sz="2600" dirty="0" err="1" smtClean="0">
                <a:latin typeface="Tw Cen MT" panose="020B0602020104020603" pitchFamily="34" charset="0"/>
              </a:rPr>
              <a:t>i</a:t>
            </a:r>
            <a:r>
              <a:rPr lang="ga-IE" sz="2600" dirty="0" smtClean="0">
                <a:latin typeface="Tw Cen MT" panose="020B0602020104020603" pitchFamily="34" charset="0"/>
              </a:rPr>
              <a:t>d saoire cois trá. </a:t>
            </a:r>
            <a:r>
              <a:rPr lang="ga-IE" sz="2600" dirty="0">
                <a:latin typeface="Tw Cen MT" panose="020B0602020104020603" pitchFamily="34" charset="0"/>
              </a:rPr>
              <a:t>S</a:t>
            </a:r>
            <a:r>
              <a:rPr lang="ga-IE" sz="2600" dirty="0" smtClean="0">
                <a:latin typeface="Tw Cen MT" panose="020B0602020104020603" pitchFamily="34" charset="0"/>
              </a:rPr>
              <a:t>ampla maith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de sin is ea Bun Dobhráin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i gCo. Dhún na nGall.  </a:t>
            </a:r>
            <a:endParaRPr lang="ga-IE" sz="2600" dirty="0">
              <a:latin typeface="Tw Cen MT" panose="020B0602020104020603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27984" y="3395726"/>
            <a:ext cx="4286250" cy="28575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95326">
            <a:off x="7164288" y="2045654"/>
            <a:ext cx="1987271" cy="28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32"/>
          <p:cNvSpPr>
            <a:spLocks noChangeArrowheads="1"/>
          </p:cNvSpPr>
          <p:nvPr/>
        </p:nvSpPr>
        <p:spPr bwMode="auto">
          <a:xfrm>
            <a:off x="8157923" y="2786225"/>
            <a:ext cx="123825" cy="1222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/>
          </a:p>
        </p:txBody>
      </p:sp>
      <p:sp>
        <p:nvSpPr>
          <p:cNvPr id="4" name="TextBox 3"/>
          <p:cNvSpPr txBox="1"/>
          <p:nvPr/>
        </p:nvSpPr>
        <p:spPr>
          <a:xfrm>
            <a:off x="5940152" y="26369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ga-IE" dirty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9113" y="221226"/>
            <a:ext cx="3847499" cy="2564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38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3" grpId="1" animBg="1"/>
      <p:bldP spid="5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823703" y="548680"/>
            <a:ext cx="3274414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Seo </a:t>
            </a:r>
            <a:r>
              <a:rPr lang="ga-IE" sz="26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Aillte an Mhothair </a:t>
            </a:r>
            <a:r>
              <a:rPr lang="ga-IE" sz="2600" dirty="0" smtClean="0">
                <a:latin typeface="Tw Cen MT" panose="020B0602020104020603" pitchFamily="34" charset="0"/>
              </a:rPr>
              <a:t>i gContae an Chláir.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Tá clú agus cáil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ar Aillte an Mhothair ar fud an domhain. </a:t>
            </a:r>
            <a:endParaRPr lang="ga-IE" sz="2600" dirty="0">
              <a:latin typeface="Tw Cen MT" panose="020B0602020104020603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2677" y="416596"/>
            <a:ext cx="5450459" cy="36427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95326">
            <a:off x="6894942" y="2432329"/>
            <a:ext cx="1987271" cy="28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32"/>
          <p:cNvSpPr>
            <a:spLocks noChangeArrowheads="1"/>
          </p:cNvSpPr>
          <p:nvPr/>
        </p:nvSpPr>
        <p:spPr bwMode="auto">
          <a:xfrm>
            <a:off x="7398998" y="3959691"/>
            <a:ext cx="123825" cy="1222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79513" y="5445224"/>
            <a:ext cx="863152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Tugtar aill ar thalamh ar an gcósta atá ag titim le fána ghéar. Tá go leor aillte eile le feiceáil timpeall chósta na hÉireann. </a:t>
            </a:r>
            <a:endParaRPr lang="ga-IE" sz="26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47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940152" y="1568202"/>
            <a:ext cx="2952328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IE" altLang="en-US" sz="2600" dirty="0" err="1" smtClean="0">
                <a:latin typeface="Tw Cen MT" panose="020B0602020104020603" pitchFamily="34" charset="0"/>
              </a:rPr>
              <a:t>Tugtar</a:t>
            </a:r>
            <a:r>
              <a:rPr lang="ga-IE" altLang="en-US" sz="2600" dirty="0" smtClean="0">
                <a:latin typeface="Tw Cen MT" panose="020B0602020104020603" pitchFamily="34" charset="0"/>
              </a:rPr>
              <a:t> </a:t>
            </a:r>
            <a:r>
              <a:rPr lang="ga-IE" altLang="en-US" sz="26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ceann tíre</a:t>
            </a:r>
            <a:r>
              <a:rPr lang="en-IE" altLang="en-US" sz="2600" dirty="0">
                <a:latin typeface="Tw Cen MT" panose="020B0602020104020603" pitchFamily="34" charset="0"/>
              </a:rPr>
              <a:t> </a:t>
            </a:r>
            <a:r>
              <a:rPr lang="ga-IE" altLang="en-US" sz="2600" dirty="0" smtClean="0">
                <a:latin typeface="Tw Cen MT" panose="020B0602020104020603" pitchFamily="34" charset="0"/>
              </a:rPr>
              <a:t/>
            </a:r>
            <a:br>
              <a:rPr lang="ga-IE" altLang="en-US" sz="2600" dirty="0" smtClean="0">
                <a:latin typeface="Tw Cen MT" panose="020B0602020104020603" pitchFamily="34" charset="0"/>
              </a:rPr>
            </a:br>
            <a:r>
              <a:rPr lang="en-IE" altLang="en-US" sz="2600" dirty="0" err="1" smtClean="0">
                <a:latin typeface="Tw Cen MT" panose="020B0602020104020603" pitchFamily="34" charset="0"/>
              </a:rPr>
              <a:t>ar</a:t>
            </a:r>
            <a:r>
              <a:rPr lang="en-IE" altLang="en-US" sz="2600" dirty="0" smtClean="0">
                <a:latin typeface="Tw Cen MT" panose="020B0602020104020603" pitchFamily="34" charset="0"/>
              </a:rPr>
              <a:t> </a:t>
            </a:r>
            <a:r>
              <a:rPr lang="en-IE" altLang="en-US" sz="2600" dirty="0" err="1" smtClean="0">
                <a:latin typeface="Tw Cen MT" panose="020B0602020104020603" pitchFamily="34" charset="0"/>
              </a:rPr>
              <a:t>phíosa</a:t>
            </a:r>
            <a:r>
              <a:rPr lang="en-IE" altLang="en-US" sz="2600" dirty="0" smtClean="0">
                <a:latin typeface="Tw Cen MT" panose="020B0602020104020603" pitchFamily="34" charset="0"/>
              </a:rPr>
              <a:t> </a:t>
            </a:r>
            <a:r>
              <a:rPr lang="en-IE" altLang="en-US" sz="2600" dirty="0" err="1" smtClean="0">
                <a:latin typeface="Tw Cen MT" panose="020B0602020104020603" pitchFamily="34" charset="0"/>
              </a:rPr>
              <a:t>talaimh</a:t>
            </a:r>
            <a:r>
              <a:rPr lang="ga-IE" altLang="en-US" sz="2600" dirty="0" smtClean="0">
                <a:latin typeface="Tw Cen MT" panose="020B0602020104020603" pitchFamily="34" charset="0"/>
              </a:rPr>
              <a:t> </a:t>
            </a:r>
            <a:br>
              <a:rPr lang="ga-IE" altLang="en-US" sz="2600" dirty="0" smtClean="0">
                <a:latin typeface="Tw Cen MT" panose="020B0602020104020603" pitchFamily="34" charset="0"/>
              </a:rPr>
            </a:br>
            <a:r>
              <a:rPr lang="ga-IE" altLang="en-US" sz="2600" dirty="0" smtClean="0">
                <a:latin typeface="Tw Cen MT" panose="020B0602020104020603" pitchFamily="34" charset="0"/>
              </a:rPr>
              <a:t>a ghobann amach </a:t>
            </a:r>
            <a:br>
              <a:rPr lang="ga-IE" altLang="en-US" sz="2600" dirty="0" smtClean="0">
                <a:latin typeface="Tw Cen MT" panose="020B0602020104020603" pitchFamily="34" charset="0"/>
              </a:rPr>
            </a:br>
            <a:r>
              <a:rPr lang="ga-IE" altLang="en-US" sz="2600" dirty="0" smtClean="0">
                <a:latin typeface="Tw Cen MT" panose="020B0602020104020603" pitchFamily="34" charset="0"/>
              </a:rPr>
              <a:t>san fharraige.</a:t>
            </a:r>
            <a:r>
              <a:rPr lang="en-IE" altLang="en-US" sz="2600" dirty="0" smtClean="0">
                <a:latin typeface="Tw Cen MT" panose="020B0602020104020603" pitchFamily="34" charset="0"/>
              </a:rPr>
              <a:t> </a:t>
            </a:r>
            <a:r>
              <a:rPr lang="ga-IE" altLang="en-US" sz="2600" dirty="0" smtClean="0">
                <a:latin typeface="Tw Cen MT" panose="020B0602020104020603" pitchFamily="34" charset="0"/>
              </a:rPr>
              <a:t>Bíonn uisce ar thrí thaobh </a:t>
            </a:r>
            <a:r>
              <a:rPr lang="en-IE" altLang="en-US" sz="2600" dirty="0" smtClean="0">
                <a:latin typeface="Tw Cen MT" panose="020B0602020104020603" pitchFamily="34" charset="0"/>
              </a:rPr>
              <a:t>de</a:t>
            </a:r>
            <a:r>
              <a:rPr lang="ga-IE" altLang="en-US" sz="2600" dirty="0" smtClean="0">
                <a:latin typeface="Tw Cen MT" panose="020B0602020104020603" pitchFamily="34" charset="0"/>
              </a:rPr>
              <a:t>. Tá a lán </a:t>
            </a:r>
            <a:r>
              <a:rPr lang="en-IE" altLang="en-US" sz="2600" dirty="0" err="1" smtClean="0">
                <a:latin typeface="Tw Cen MT" panose="020B0602020104020603" pitchFamily="34" charset="0"/>
              </a:rPr>
              <a:t>acu</a:t>
            </a:r>
            <a:r>
              <a:rPr lang="ga-IE" altLang="en-US" sz="2600" dirty="0" smtClean="0">
                <a:latin typeface="Tw Cen MT" panose="020B0602020104020603" pitchFamily="34" charset="0"/>
              </a:rPr>
              <a:t> timpeall</a:t>
            </a:r>
            <a:r>
              <a:rPr lang="en-IE" altLang="en-US" sz="2600" dirty="0" smtClean="0">
                <a:latin typeface="Tw Cen MT" panose="020B0602020104020603" pitchFamily="34" charset="0"/>
              </a:rPr>
              <a:t> an </a:t>
            </a:r>
            <a:r>
              <a:rPr lang="ga-IE" altLang="en-US" sz="2600" dirty="0" smtClean="0">
                <a:latin typeface="Tw Cen MT" panose="020B0602020104020603" pitchFamily="34" charset="0"/>
              </a:rPr>
              <a:t>chósta.   </a:t>
            </a:r>
            <a:endParaRPr lang="ga-IE" altLang="en-US" sz="2600" dirty="0">
              <a:latin typeface="Tw Cen MT" panose="020B0602020104020603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512" y="1310623"/>
            <a:ext cx="5113124" cy="34082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35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1960" y="-641254"/>
            <a:ext cx="5707039" cy="8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113734" y="1763980"/>
            <a:ext cx="10264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Ceann</a:t>
            </a:r>
            <a:r>
              <a:rPr lang="en-GB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Iorrais</a:t>
            </a:r>
            <a:endParaRPr lang="ga-IE" sz="1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6424016" y="5251482"/>
            <a:ext cx="15843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Ceann</a:t>
            </a:r>
            <a:r>
              <a:rPr lang="en-GB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an </a:t>
            </a: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Chairn</a:t>
            </a:r>
            <a:endParaRPr lang="ga-IE" sz="1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5744467" y="5415379"/>
            <a:ext cx="9246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Rinn</a:t>
            </a:r>
            <a:r>
              <a:rPr lang="en-GB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Duáin</a:t>
            </a:r>
            <a:endParaRPr lang="ga-IE" sz="1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5404869" y="11575"/>
            <a:ext cx="14108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Cionn</a:t>
            </a:r>
            <a:r>
              <a:rPr lang="en-GB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Mhálanna</a:t>
            </a:r>
            <a:endParaRPr lang="ga-IE" sz="1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6697753" y="3351593"/>
            <a:ext cx="14025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Binn</a:t>
            </a:r>
            <a:r>
              <a:rPr lang="en-GB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Éadair</a:t>
            </a:r>
            <a:endParaRPr lang="ga-IE" sz="1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6850117" y="4033586"/>
            <a:ext cx="14624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Ceann</a:t>
            </a:r>
            <a:r>
              <a:rPr lang="en-GB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Chill </a:t>
            </a: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Mhantáin</a:t>
            </a:r>
            <a:endParaRPr lang="ga-IE" sz="1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1663805" y="3228468"/>
            <a:ext cx="10819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Ceann</a:t>
            </a:r>
            <a:r>
              <a:rPr lang="en-GB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Léime</a:t>
            </a:r>
            <a:endParaRPr lang="ga-IE" sz="1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3913683" y="6381722"/>
            <a:ext cx="15843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Seancheann</a:t>
            </a:r>
            <a:endParaRPr lang="ga-IE" sz="1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1850028" y="4599255"/>
            <a:ext cx="11738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Ceann</a:t>
            </a:r>
            <a:r>
              <a:rPr lang="en-GB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Léime</a:t>
            </a:r>
            <a:endParaRPr lang="ga-IE" sz="1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1976407" y="6454092"/>
            <a:ext cx="15843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Carn</a:t>
            </a:r>
            <a:r>
              <a:rPr lang="en-GB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Uí</a:t>
            </a:r>
            <a:r>
              <a:rPr lang="en-GB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Néid</a:t>
            </a:r>
            <a:endParaRPr lang="ga-IE" sz="1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0" name="Horizontal Scroll 19"/>
          <p:cNvSpPr/>
          <p:nvPr/>
        </p:nvSpPr>
        <p:spPr>
          <a:xfrm>
            <a:off x="0" y="57664"/>
            <a:ext cx="4424452" cy="556751"/>
          </a:xfrm>
          <a:prstGeom prst="horizontalScroll">
            <a:avLst/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600" dirty="0" err="1" smtClean="0">
                <a:latin typeface="Berlin Sans FB" panose="020E0602020502020306" pitchFamily="34" charset="0"/>
              </a:rPr>
              <a:t>Cinn</a:t>
            </a:r>
            <a:r>
              <a:rPr lang="en-GB" sz="3600" dirty="0" smtClean="0">
                <a:latin typeface="Berlin Sans FB" panose="020E0602020502020306" pitchFamily="34" charset="0"/>
              </a:rPr>
              <a:t> </a:t>
            </a:r>
            <a:r>
              <a:rPr lang="en-GB" sz="3600" dirty="0" err="1" smtClean="0">
                <a:latin typeface="Berlin Sans FB" panose="020E0602020502020306" pitchFamily="34" charset="0"/>
              </a:rPr>
              <a:t>Tíre</a:t>
            </a:r>
            <a:r>
              <a:rPr lang="en-GB" sz="3600" dirty="0" smtClean="0">
                <a:latin typeface="Berlin Sans FB" panose="020E0602020502020306" pitchFamily="34" charset="0"/>
              </a:rPr>
              <a:t> </a:t>
            </a:r>
            <a:r>
              <a:rPr lang="en-GB" sz="3600" dirty="0" err="1" smtClean="0">
                <a:latin typeface="Berlin Sans FB" panose="020E0602020502020306" pitchFamily="34" charset="0"/>
              </a:rPr>
              <a:t>na</a:t>
            </a:r>
            <a:r>
              <a:rPr lang="en-GB" sz="3600" dirty="0" smtClean="0">
                <a:latin typeface="Berlin Sans FB" panose="020E0602020502020306" pitchFamily="34" charset="0"/>
              </a:rPr>
              <a:t> </a:t>
            </a:r>
            <a:r>
              <a:rPr lang="en-GB" sz="3600" dirty="0" err="1" smtClean="0">
                <a:latin typeface="Berlin Sans FB" panose="020E0602020502020306" pitchFamily="34" charset="0"/>
              </a:rPr>
              <a:t>hÉireann</a:t>
            </a:r>
            <a:endParaRPr lang="en-GB" sz="3600" dirty="0">
              <a:latin typeface="Berlin Sans FB" panose="020E0602020502020306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21020885" flipH="1">
            <a:off x="5147351" y="5620650"/>
            <a:ext cx="3919469" cy="8309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err="1" smtClean="0">
                <a:latin typeface="Tw Cen MT" panose="020B0602020104020603" pitchFamily="34" charset="0"/>
              </a:rPr>
              <a:t>Ainmnigh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na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cinn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tíre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ga-IE" sz="2400" dirty="0" smtClean="0">
                <a:latin typeface="Tw Cen MT" panose="020B0602020104020603" pitchFamily="34" charset="0"/>
              </a:rPr>
              <a:t/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en-GB" sz="2400" dirty="0" err="1" smtClean="0">
                <a:latin typeface="Tw Cen MT" panose="020B0602020104020603" pitchFamily="34" charset="0"/>
              </a:rPr>
              <a:t>i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ndeisceart</a:t>
            </a:r>
            <a:r>
              <a:rPr lang="en-GB" sz="2400" dirty="0" smtClean="0">
                <a:latin typeface="Tw Cen MT" panose="020B0602020104020603" pitchFamily="34" charset="0"/>
              </a:rPr>
              <a:t>  </a:t>
            </a:r>
            <a:r>
              <a:rPr lang="en-GB" sz="2400" dirty="0" err="1" smtClean="0">
                <a:latin typeface="Tw Cen MT" panose="020B0602020104020603" pitchFamily="34" charset="0"/>
              </a:rPr>
              <a:t>na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hÉireann</a:t>
            </a:r>
            <a:r>
              <a:rPr lang="en-GB" sz="2400" dirty="0">
                <a:latin typeface="Tw Cen MT" panose="020B0602020104020603" pitchFamily="34" charset="0"/>
              </a:rPr>
              <a:t>.</a:t>
            </a:r>
            <a:r>
              <a:rPr lang="en-GB" sz="2400" dirty="0" smtClean="0">
                <a:latin typeface="Tw Cen MT" panose="020B0602020104020603" pitchFamily="34" charset="0"/>
              </a:rPr>
              <a:t> 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21020885" flipH="1">
            <a:off x="5148411" y="5620649"/>
            <a:ext cx="3769652" cy="8309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err="1" smtClean="0">
                <a:latin typeface="Tw Cen MT" panose="020B0602020104020603" pitchFamily="34" charset="0"/>
              </a:rPr>
              <a:t>Ainmnigh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na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cinn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tíre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ga-IE" sz="2400" dirty="0" smtClean="0">
                <a:latin typeface="Tw Cen MT" panose="020B0602020104020603" pitchFamily="34" charset="0"/>
              </a:rPr>
              <a:t/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en-GB" sz="2400" dirty="0" err="1" smtClean="0">
                <a:latin typeface="Tw Cen MT" panose="020B0602020104020603" pitchFamily="34" charset="0"/>
              </a:rPr>
              <a:t>i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dtuaisceart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na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hÉireann</a:t>
            </a:r>
            <a:r>
              <a:rPr lang="en-GB" sz="2400" dirty="0" smtClean="0">
                <a:latin typeface="Tw Cen MT" panose="020B0602020104020603" pitchFamily="34" charset="0"/>
              </a:rPr>
              <a:t>. 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 rot="21020885" flipH="1">
            <a:off x="5147385" y="5608528"/>
            <a:ext cx="3914253" cy="8309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err="1" smtClean="0">
                <a:latin typeface="Tw Cen MT" panose="020B0602020104020603" pitchFamily="34" charset="0"/>
              </a:rPr>
              <a:t>Ainmnigh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na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cinn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tíre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ga-IE" sz="2400" dirty="0" smtClean="0">
                <a:latin typeface="Tw Cen MT" panose="020B0602020104020603" pitchFamily="34" charset="0"/>
              </a:rPr>
              <a:t/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en-GB" sz="2400" dirty="0" smtClean="0">
                <a:latin typeface="Tw Cen MT" panose="020B0602020104020603" pitchFamily="34" charset="0"/>
              </a:rPr>
              <a:t>in </a:t>
            </a:r>
            <a:r>
              <a:rPr lang="en-GB" sz="2400" dirty="0" err="1" smtClean="0">
                <a:latin typeface="Tw Cen MT" panose="020B0602020104020603" pitchFamily="34" charset="0"/>
              </a:rPr>
              <a:t>oirthear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na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hÉireann</a:t>
            </a:r>
            <a:r>
              <a:rPr lang="en-GB" sz="2400" dirty="0" smtClean="0">
                <a:latin typeface="Tw Cen MT" panose="020B0602020104020603" pitchFamily="34" charset="0"/>
              </a:rPr>
              <a:t>. 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rot="21020885" flipH="1">
            <a:off x="5147388" y="5608528"/>
            <a:ext cx="3914252" cy="8309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err="1" smtClean="0">
                <a:latin typeface="Tw Cen MT" panose="020B0602020104020603" pitchFamily="34" charset="0"/>
              </a:rPr>
              <a:t>Ainmnigh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na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cinn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tíre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ga-IE" sz="2400" dirty="0" smtClean="0">
                <a:latin typeface="Tw Cen MT" panose="020B0602020104020603" pitchFamily="34" charset="0"/>
              </a:rPr>
              <a:t/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en-GB" sz="2400" dirty="0" err="1" smtClean="0">
                <a:latin typeface="Tw Cen MT" panose="020B0602020104020603" pitchFamily="34" charset="0"/>
              </a:rPr>
              <a:t>i</a:t>
            </a:r>
            <a:r>
              <a:rPr lang="en-GB" sz="2400" dirty="0" smtClean="0">
                <a:latin typeface="Tw Cen MT" panose="020B0602020104020603" pitchFamily="34" charset="0"/>
              </a:rPr>
              <a:t> do </a:t>
            </a:r>
            <a:r>
              <a:rPr lang="en-GB" sz="2400" dirty="0" err="1" smtClean="0">
                <a:latin typeface="Tw Cen MT" panose="020B0602020104020603" pitchFamily="34" charset="0"/>
              </a:rPr>
              <a:t>chúige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féin</a:t>
            </a:r>
            <a:r>
              <a:rPr lang="en-GB" sz="2400" dirty="0" smtClean="0">
                <a:latin typeface="Tw Cen MT" panose="020B0602020104020603" pitchFamily="34" charset="0"/>
              </a:rPr>
              <a:t>.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43" name="Oval 32"/>
          <p:cNvSpPr>
            <a:spLocks noChangeArrowheads="1"/>
          </p:cNvSpPr>
          <p:nvPr/>
        </p:nvSpPr>
        <p:spPr bwMode="auto">
          <a:xfrm>
            <a:off x="5436096" y="274920"/>
            <a:ext cx="123825" cy="1222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/>
          </a:p>
        </p:txBody>
      </p:sp>
      <p:sp>
        <p:nvSpPr>
          <p:cNvPr id="44" name="Oval 32"/>
          <p:cNvSpPr>
            <a:spLocks noChangeArrowheads="1"/>
          </p:cNvSpPr>
          <p:nvPr/>
        </p:nvSpPr>
        <p:spPr bwMode="auto">
          <a:xfrm>
            <a:off x="6753779" y="4087882"/>
            <a:ext cx="123825" cy="1222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/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6584684" y="3383229"/>
            <a:ext cx="123825" cy="1222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/>
          </a:p>
        </p:txBody>
      </p:sp>
      <p:sp>
        <p:nvSpPr>
          <p:cNvPr id="47" name="Oval 32"/>
          <p:cNvSpPr>
            <a:spLocks noChangeArrowheads="1"/>
          </p:cNvSpPr>
          <p:nvPr/>
        </p:nvSpPr>
        <p:spPr bwMode="auto">
          <a:xfrm>
            <a:off x="6300192" y="5267744"/>
            <a:ext cx="123825" cy="1222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/>
          </a:p>
        </p:txBody>
      </p:sp>
      <p:sp>
        <p:nvSpPr>
          <p:cNvPr id="48" name="Oval 32"/>
          <p:cNvSpPr>
            <a:spLocks noChangeArrowheads="1"/>
          </p:cNvSpPr>
          <p:nvPr/>
        </p:nvSpPr>
        <p:spPr bwMode="auto">
          <a:xfrm>
            <a:off x="4155740" y="6254332"/>
            <a:ext cx="123825" cy="1222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/>
          </a:p>
        </p:txBody>
      </p:sp>
      <p:sp>
        <p:nvSpPr>
          <p:cNvPr id="49" name="Oval 32"/>
          <p:cNvSpPr>
            <a:spLocks noChangeArrowheads="1"/>
          </p:cNvSpPr>
          <p:nvPr/>
        </p:nvSpPr>
        <p:spPr bwMode="auto">
          <a:xfrm>
            <a:off x="2900049" y="6501674"/>
            <a:ext cx="123825" cy="1222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/>
          </a:p>
        </p:txBody>
      </p:sp>
      <p:sp>
        <p:nvSpPr>
          <p:cNvPr id="50" name="Oval 32"/>
          <p:cNvSpPr>
            <a:spLocks noChangeArrowheads="1"/>
          </p:cNvSpPr>
          <p:nvPr/>
        </p:nvSpPr>
        <p:spPr bwMode="auto">
          <a:xfrm>
            <a:off x="2854878" y="4707850"/>
            <a:ext cx="123825" cy="1222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/>
          </a:p>
        </p:txBody>
      </p:sp>
      <p:sp>
        <p:nvSpPr>
          <p:cNvPr id="51" name="Oval 32"/>
          <p:cNvSpPr>
            <a:spLocks noChangeArrowheads="1"/>
          </p:cNvSpPr>
          <p:nvPr/>
        </p:nvSpPr>
        <p:spPr bwMode="auto">
          <a:xfrm>
            <a:off x="2854877" y="1933694"/>
            <a:ext cx="123825" cy="1222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/>
          </a:p>
        </p:txBody>
      </p:sp>
      <p:sp>
        <p:nvSpPr>
          <p:cNvPr id="52" name="Oval 32"/>
          <p:cNvSpPr>
            <a:spLocks noChangeArrowheads="1"/>
          </p:cNvSpPr>
          <p:nvPr/>
        </p:nvSpPr>
        <p:spPr bwMode="auto">
          <a:xfrm>
            <a:off x="2706656" y="3298721"/>
            <a:ext cx="123825" cy="1222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/>
          </a:p>
        </p:txBody>
      </p:sp>
      <p:sp>
        <p:nvSpPr>
          <p:cNvPr id="53" name="Oval 32"/>
          <p:cNvSpPr>
            <a:spLocks noChangeArrowheads="1"/>
          </p:cNvSpPr>
          <p:nvPr/>
        </p:nvSpPr>
        <p:spPr bwMode="auto">
          <a:xfrm>
            <a:off x="5867198" y="5328863"/>
            <a:ext cx="123825" cy="1222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/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183440" y="704874"/>
            <a:ext cx="2094434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Féach</a:t>
            </a:r>
            <a:r>
              <a:rPr lang="en-IE" sz="2600" dirty="0" smtClean="0">
                <a:latin typeface="Tw Cen MT" panose="020B0602020104020603" pitchFamily="34" charset="0"/>
              </a:rPr>
              <a:t> </a:t>
            </a:r>
            <a:r>
              <a:rPr lang="en-IE" sz="2600" dirty="0" err="1" smtClean="0">
                <a:latin typeface="Tw Cen MT" panose="020B0602020104020603" pitchFamily="34" charset="0"/>
              </a:rPr>
              <a:t>ar</a:t>
            </a:r>
            <a:r>
              <a:rPr lang="ga-IE" sz="2600" dirty="0" smtClean="0">
                <a:latin typeface="Tw Cen MT" panose="020B0602020104020603" pitchFamily="34" charset="0"/>
              </a:rPr>
              <a:t> na cinn tíre ar an léarscáil seo.  Cé acu is gaire do </a:t>
            </a:r>
            <a:r>
              <a:rPr lang="ga-IE" sz="2600" dirty="0" err="1" smtClean="0">
                <a:latin typeface="Tw Cen MT" panose="020B0602020104020603" pitchFamily="34" charset="0"/>
              </a:rPr>
              <a:t>do</a:t>
            </a:r>
            <a:r>
              <a:rPr lang="ga-IE" sz="2600" dirty="0" smtClean="0">
                <a:latin typeface="Tw Cen MT" panose="020B0602020104020603" pitchFamily="34" charset="0"/>
              </a:rPr>
              <a:t> theach féin?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31" name="Oval 32"/>
          <p:cNvSpPr>
            <a:spLocks noChangeArrowheads="1"/>
          </p:cNvSpPr>
          <p:nvPr/>
        </p:nvSpPr>
        <p:spPr bwMode="auto">
          <a:xfrm>
            <a:off x="4464108" y="614415"/>
            <a:ext cx="123825" cy="1222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/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3642520" y="537034"/>
            <a:ext cx="10264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Cnoc</a:t>
            </a:r>
            <a:r>
              <a:rPr lang="en-GB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Fola</a:t>
            </a:r>
            <a:endParaRPr lang="ga-IE" sz="1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21020885" flipH="1">
            <a:off x="5117446" y="5616447"/>
            <a:ext cx="3969625" cy="8309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err="1" smtClean="0">
                <a:latin typeface="Tw Cen MT" panose="020B0602020104020603" pitchFamily="34" charset="0"/>
              </a:rPr>
              <a:t>Ainmnigh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na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cinn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tíre</a:t>
            </a:r>
            <a:r>
              <a:rPr lang="en-GB" sz="2400" dirty="0" smtClean="0">
                <a:latin typeface="Tw Cen MT" panose="020B0602020104020603" pitchFamily="34" charset="0"/>
              </a:rPr>
              <a:t> in </a:t>
            </a:r>
            <a:r>
              <a:rPr lang="en-GB" sz="2400" dirty="0" err="1" smtClean="0">
                <a:latin typeface="Tw Cen MT" panose="020B0602020104020603" pitchFamily="34" charset="0"/>
              </a:rPr>
              <a:t>iarthar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na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hÉireann</a:t>
            </a:r>
            <a:r>
              <a:rPr lang="en-GB" sz="2400" dirty="0" smtClean="0">
                <a:latin typeface="Tw Cen MT" panose="020B0602020104020603" pitchFamily="34" charset="0"/>
              </a:rPr>
              <a:t>. 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6164" y="1340768"/>
            <a:ext cx="133350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92383" y="1223260"/>
            <a:ext cx="14304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GB" sz="1200" b="1" dirty="0" err="1" smtClean="0">
                <a:solidFill>
                  <a:prstClr val="white"/>
                </a:solidFill>
                <a:latin typeface="Tw Cen MT" panose="020B0602020104020603" pitchFamily="34" charset="0"/>
              </a:rPr>
              <a:t>Ceann</a:t>
            </a:r>
            <a:r>
              <a:rPr lang="en-GB" sz="1200" b="1" dirty="0" smtClean="0">
                <a:solidFill>
                  <a:prstClr val="white"/>
                </a:solidFill>
                <a:latin typeface="Tw Cen MT" panose="020B0602020104020603" pitchFamily="34" charset="0"/>
              </a:rPr>
              <a:t> </a:t>
            </a:r>
            <a:r>
              <a:rPr lang="en-GB" sz="1200" b="1" dirty="0" err="1" smtClean="0">
                <a:solidFill>
                  <a:prstClr val="white"/>
                </a:solidFill>
                <a:latin typeface="Tw Cen MT" panose="020B0602020104020603" pitchFamily="34" charset="0"/>
              </a:rPr>
              <a:t>Ros</a:t>
            </a:r>
            <a:r>
              <a:rPr lang="en-GB" sz="1200" b="1" dirty="0" smtClean="0">
                <a:solidFill>
                  <a:prstClr val="white"/>
                </a:solidFill>
                <a:latin typeface="Tw Cen MT" panose="020B0602020104020603" pitchFamily="34" charset="0"/>
              </a:rPr>
              <a:t> </a:t>
            </a:r>
            <a:r>
              <a:rPr lang="en-GB" sz="1200" b="1" dirty="0" err="1" smtClean="0">
                <a:solidFill>
                  <a:prstClr val="white"/>
                </a:solidFill>
                <a:latin typeface="Tw Cen MT" panose="020B0602020104020603" pitchFamily="34" charset="0"/>
              </a:rPr>
              <a:t>Eoghain</a:t>
            </a:r>
            <a:endParaRPr lang="ga-IE" sz="1200" b="1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39" name="Oval 32"/>
          <p:cNvSpPr>
            <a:spLocks noChangeArrowheads="1"/>
          </p:cNvSpPr>
          <p:nvPr/>
        </p:nvSpPr>
        <p:spPr bwMode="auto">
          <a:xfrm>
            <a:off x="6362104" y="2708920"/>
            <a:ext cx="123825" cy="1222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/>
          </a:p>
        </p:txBody>
      </p:sp>
      <p:sp>
        <p:nvSpPr>
          <p:cNvPr id="3" name="Rectangle 2"/>
          <p:cNvSpPr/>
          <p:nvPr/>
        </p:nvSpPr>
        <p:spPr>
          <a:xfrm>
            <a:off x="6455125" y="2651015"/>
            <a:ext cx="12426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GB" sz="1200" b="1" dirty="0" err="1" smtClean="0">
                <a:solidFill>
                  <a:prstClr val="white"/>
                </a:solidFill>
                <a:latin typeface="Tw Cen MT" panose="020B0602020104020603" pitchFamily="34" charset="0"/>
              </a:rPr>
              <a:t>Ceann</a:t>
            </a:r>
            <a:r>
              <a:rPr lang="en-GB" sz="1200" b="1" dirty="0" smtClean="0">
                <a:solidFill>
                  <a:prstClr val="white"/>
                </a:solidFill>
                <a:latin typeface="Tw Cen MT" panose="020B0602020104020603" pitchFamily="34" charset="0"/>
              </a:rPr>
              <a:t> </a:t>
            </a:r>
            <a:r>
              <a:rPr lang="en-GB" sz="1200" b="1" dirty="0" err="1" smtClean="0">
                <a:solidFill>
                  <a:prstClr val="white"/>
                </a:solidFill>
                <a:latin typeface="Tw Cen MT" panose="020B0602020104020603" pitchFamily="34" charset="0"/>
              </a:rPr>
              <a:t>Chlochair</a:t>
            </a:r>
            <a:endParaRPr lang="ga-IE" sz="1200" b="1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1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27" grpId="0"/>
      <p:bldP spid="28" grpId="0"/>
      <p:bldP spid="30" grpId="0"/>
      <p:bldP spid="33" grpId="0"/>
      <p:bldP spid="35" grpId="0"/>
      <p:bldP spid="36" grpId="0"/>
      <p:bldP spid="37" grpId="0"/>
      <p:bldP spid="38" grpId="0"/>
      <p:bldP spid="23" grpId="0" animBg="1"/>
      <p:bldP spid="24" grpId="0" animBg="1"/>
      <p:bldP spid="41" grpId="0" animBg="1"/>
      <p:bldP spid="54" grpId="0"/>
      <p:bldP spid="32" grpId="0"/>
      <p:bldP spid="26" grpId="0" animBg="1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98919" y="-13580"/>
            <a:ext cx="5248435" cy="74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213709" y="1484784"/>
            <a:ext cx="3807159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Is é </a:t>
            </a:r>
            <a:r>
              <a:rPr lang="ga-IE" sz="26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Cionn Mhálanna </a:t>
            </a:r>
            <a:br>
              <a:rPr lang="ga-IE" sz="26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i </a:t>
            </a:r>
            <a:r>
              <a:rPr lang="en-IE" sz="2600" dirty="0" err="1" smtClean="0">
                <a:latin typeface="Tw Cen MT" panose="020B0602020104020603" pitchFamily="34" charset="0"/>
              </a:rPr>
              <a:t>gCo</a:t>
            </a:r>
            <a:r>
              <a:rPr lang="en-IE" sz="2600" dirty="0" smtClean="0">
                <a:latin typeface="Tw Cen MT" panose="020B0602020104020603" pitchFamily="34" charset="0"/>
              </a:rPr>
              <a:t>. </a:t>
            </a:r>
            <a:r>
              <a:rPr lang="ga-IE" sz="2600" dirty="0" smtClean="0">
                <a:latin typeface="Tw Cen MT" panose="020B0602020104020603" pitchFamily="34" charset="0"/>
              </a:rPr>
              <a:t>D</a:t>
            </a:r>
            <a:r>
              <a:rPr lang="en-IE" sz="2600" dirty="0" smtClean="0">
                <a:latin typeface="Tw Cen MT" panose="020B0602020104020603" pitchFamily="34" charset="0"/>
              </a:rPr>
              <a:t>h</a:t>
            </a:r>
            <a:r>
              <a:rPr lang="ga-IE" sz="2600" dirty="0" err="1" smtClean="0">
                <a:latin typeface="Tw Cen MT" panose="020B0602020104020603" pitchFamily="34" charset="0"/>
              </a:rPr>
              <a:t>ún</a:t>
            </a:r>
            <a:r>
              <a:rPr lang="ga-IE" sz="2600" dirty="0" smtClean="0">
                <a:latin typeface="Tw Cen MT" panose="020B0602020104020603" pitchFamily="34" charset="0"/>
              </a:rPr>
              <a:t> na nGall an áit is faide ó thuaidh in Éirinn.  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599092" y="513164"/>
            <a:ext cx="125386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Cionn</a:t>
            </a:r>
            <a:r>
              <a:rPr lang="en-GB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Mhálanna</a:t>
            </a:r>
            <a:endParaRPr lang="ga-IE" sz="1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 rot="20650842">
            <a:off x="44336" y="6390773"/>
            <a:ext cx="14341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Carn</a:t>
            </a:r>
            <a:r>
              <a:rPr lang="en-GB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Uí</a:t>
            </a:r>
            <a:r>
              <a:rPr lang="en-GB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Néid</a:t>
            </a:r>
            <a:endParaRPr lang="ga-IE" sz="1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Arc 3"/>
          <p:cNvSpPr/>
          <p:nvPr/>
        </p:nvSpPr>
        <p:spPr>
          <a:xfrm>
            <a:off x="1501945" y="5399505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 rot="21020885" flipH="1">
            <a:off x="4667656" y="5206176"/>
            <a:ext cx="4314082" cy="8309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err="1" smtClean="0">
                <a:latin typeface="Tw Cen MT" panose="020B0602020104020603" pitchFamily="34" charset="0"/>
              </a:rPr>
              <a:t>Cá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bhfuil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Cionn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Mhálanna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ar</a:t>
            </a:r>
            <a:r>
              <a:rPr lang="en-GB" sz="2400" dirty="0" smtClean="0">
                <a:latin typeface="Tw Cen MT" panose="020B0602020104020603" pitchFamily="34" charset="0"/>
              </a:rPr>
              <a:t> an </a:t>
            </a:r>
            <a:r>
              <a:rPr lang="en-GB" sz="2400" dirty="0" err="1" smtClean="0">
                <a:latin typeface="Tw Cen MT" panose="020B0602020104020603" pitchFamily="34" charset="0"/>
              </a:rPr>
              <a:t>léarscáil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seo</a:t>
            </a:r>
            <a:r>
              <a:rPr lang="en-GB" sz="2400" dirty="0" smtClean="0">
                <a:latin typeface="Tw Cen MT" panose="020B0602020104020603" pitchFamily="34" charset="0"/>
              </a:rPr>
              <a:t>?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11" name="Horizontal Scroll 10"/>
          <p:cNvSpPr/>
          <p:nvPr/>
        </p:nvSpPr>
        <p:spPr>
          <a:xfrm>
            <a:off x="213672" y="0"/>
            <a:ext cx="4574351" cy="615131"/>
          </a:xfrm>
          <a:prstGeom prst="horizontalScroll">
            <a:avLst/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600" dirty="0" err="1" smtClean="0">
                <a:latin typeface="Berlin Sans FB" panose="020E0602020502020306" pitchFamily="34" charset="0"/>
              </a:rPr>
              <a:t>Cinn</a:t>
            </a:r>
            <a:r>
              <a:rPr lang="en-GB" sz="3600" dirty="0" smtClean="0">
                <a:latin typeface="Berlin Sans FB" panose="020E0602020502020306" pitchFamily="34" charset="0"/>
              </a:rPr>
              <a:t> </a:t>
            </a:r>
            <a:r>
              <a:rPr lang="en-GB" sz="3600" dirty="0" err="1" smtClean="0">
                <a:latin typeface="Berlin Sans FB" panose="020E0602020502020306" pitchFamily="34" charset="0"/>
              </a:rPr>
              <a:t>Tíre</a:t>
            </a:r>
            <a:r>
              <a:rPr lang="en-GB" sz="3600" dirty="0" smtClean="0">
                <a:latin typeface="Berlin Sans FB" panose="020E0602020502020306" pitchFamily="34" charset="0"/>
              </a:rPr>
              <a:t> </a:t>
            </a:r>
            <a:r>
              <a:rPr lang="en-GB" sz="3600" dirty="0" err="1" smtClean="0">
                <a:latin typeface="Berlin Sans FB" panose="020E0602020502020306" pitchFamily="34" charset="0"/>
              </a:rPr>
              <a:t>na</a:t>
            </a:r>
            <a:r>
              <a:rPr lang="en-GB" sz="3600" dirty="0" smtClean="0">
                <a:latin typeface="Berlin Sans FB" panose="020E0602020502020306" pitchFamily="34" charset="0"/>
              </a:rPr>
              <a:t> </a:t>
            </a:r>
            <a:r>
              <a:rPr lang="en-GB" sz="3600" dirty="0" err="1" smtClean="0">
                <a:latin typeface="Berlin Sans FB" panose="020E0602020502020306" pitchFamily="34" charset="0"/>
              </a:rPr>
              <a:t>hÉireann</a:t>
            </a:r>
            <a:endParaRPr lang="en-GB" sz="3600" dirty="0">
              <a:latin typeface="Berlin Sans FB" panose="020E0602020502020306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213709" y="3048089"/>
            <a:ext cx="3462748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Is é </a:t>
            </a:r>
            <a:r>
              <a:rPr lang="ga-IE" sz="26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Carn Uí Néid </a:t>
            </a:r>
            <a:br>
              <a:rPr lang="ga-IE" sz="26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i gCo. Chorcaí an áit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is faide ó dheas in Éirinn.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21020885" flipH="1">
            <a:off x="4668594" y="5206176"/>
            <a:ext cx="4314082" cy="8309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err="1" smtClean="0">
                <a:latin typeface="Tw Cen MT" panose="020B0602020104020603" pitchFamily="34" charset="0"/>
              </a:rPr>
              <a:t>Cá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bhfuil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Carn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Uí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Néid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ar</a:t>
            </a:r>
            <a:r>
              <a:rPr lang="en-GB" sz="2400" dirty="0" smtClean="0">
                <a:latin typeface="Tw Cen MT" panose="020B0602020104020603" pitchFamily="34" charset="0"/>
              </a:rPr>
              <a:t> an </a:t>
            </a:r>
            <a:r>
              <a:rPr lang="en-GB" sz="2400" dirty="0" err="1" smtClean="0">
                <a:latin typeface="Tw Cen MT" panose="020B0602020104020603" pitchFamily="34" charset="0"/>
              </a:rPr>
              <a:t>léarscáil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seo</a:t>
            </a:r>
            <a:r>
              <a:rPr lang="en-GB" sz="2400" dirty="0" smtClean="0">
                <a:latin typeface="Tw Cen MT" panose="020B0602020104020603" pitchFamily="34" charset="0"/>
              </a:rPr>
              <a:t>?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18" name="Oval 32"/>
          <p:cNvSpPr>
            <a:spLocks noChangeArrowheads="1"/>
          </p:cNvSpPr>
          <p:nvPr/>
        </p:nvSpPr>
        <p:spPr bwMode="auto">
          <a:xfrm>
            <a:off x="3181944" y="698266"/>
            <a:ext cx="123825" cy="1222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/>
          </a:p>
        </p:txBody>
      </p:sp>
      <p:sp>
        <p:nvSpPr>
          <p:cNvPr id="19" name="Oval 32"/>
          <p:cNvSpPr>
            <a:spLocks noChangeArrowheads="1"/>
          </p:cNvSpPr>
          <p:nvPr/>
        </p:nvSpPr>
        <p:spPr bwMode="auto">
          <a:xfrm>
            <a:off x="919045" y="6588951"/>
            <a:ext cx="123825" cy="1222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257238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7" grpId="0" animBg="1"/>
      <p:bldP spid="15" grpId="0"/>
      <p:bldP spid="16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ChangeArrowheads="1"/>
          </p:cNvSpPr>
          <p:nvPr/>
        </p:nvSpPr>
        <p:spPr bwMode="auto">
          <a:xfrm>
            <a:off x="263804" y="870337"/>
            <a:ext cx="833760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ga-IE" sz="2600" dirty="0">
                <a:latin typeface="Tw Cen MT" panose="020B0602020104020603" pitchFamily="34" charset="0"/>
              </a:rPr>
              <a:t>Cluiche ‘Tarraing agus </a:t>
            </a:r>
            <a:r>
              <a:rPr lang="en-GB" sz="2600" dirty="0">
                <a:latin typeface="Tw Cen MT" panose="020B0602020104020603" pitchFamily="34" charset="0"/>
              </a:rPr>
              <a:t>S</a:t>
            </a:r>
            <a:r>
              <a:rPr lang="ga-IE" sz="2600" dirty="0">
                <a:latin typeface="Tw Cen MT" panose="020B0602020104020603" pitchFamily="34" charset="0"/>
              </a:rPr>
              <a:t>caoil</a:t>
            </a:r>
            <a:r>
              <a:rPr lang="ga-IE" sz="2600" dirty="0" smtClean="0">
                <a:latin typeface="Tw Cen MT" panose="020B0602020104020603" pitchFamily="34" charset="0"/>
              </a:rPr>
              <a:t>’</a:t>
            </a:r>
            <a:r>
              <a:rPr lang="en-GB" sz="2600" dirty="0" smtClean="0">
                <a:latin typeface="Tw Cen MT" panose="020B0602020104020603" pitchFamily="34" charset="0"/>
              </a:rPr>
              <a:t> </a:t>
            </a:r>
            <a:r>
              <a:rPr lang="en-GB" sz="2600" dirty="0" err="1" smtClean="0">
                <a:latin typeface="Tw Cen MT" panose="020B0602020104020603" pitchFamily="34" charset="0"/>
              </a:rPr>
              <a:t>faoi</a:t>
            </a:r>
            <a:r>
              <a:rPr lang="en-GB" sz="2600" dirty="0" smtClean="0">
                <a:latin typeface="Tw Cen MT" panose="020B0602020104020603" pitchFamily="34" charset="0"/>
              </a:rPr>
              <a:t> </a:t>
            </a:r>
            <a:r>
              <a:rPr lang="en-GB" sz="2600" dirty="0" err="1" smtClean="0">
                <a:latin typeface="Tw Cen MT" panose="020B0602020104020603" pitchFamily="34" charset="0"/>
              </a:rPr>
              <a:t>chinn</a:t>
            </a:r>
            <a:r>
              <a:rPr lang="en-GB" sz="2600" dirty="0" smtClean="0">
                <a:latin typeface="Tw Cen MT" panose="020B0602020104020603" pitchFamily="34" charset="0"/>
              </a:rPr>
              <a:t> </a:t>
            </a:r>
            <a:r>
              <a:rPr lang="en-GB" sz="2600" dirty="0" err="1" smtClean="0">
                <a:latin typeface="Tw Cen MT" panose="020B0602020104020603" pitchFamily="34" charset="0"/>
              </a:rPr>
              <a:t>tíre</a:t>
            </a:r>
            <a:r>
              <a:rPr lang="en-GB" sz="2600" dirty="0" smtClean="0">
                <a:latin typeface="Tw Cen MT" panose="020B0602020104020603" pitchFamily="34" charset="0"/>
              </a:rPr>
              <a:t> </a:t>
            </a:r>
            <a:r>
              <a:rPr lang="en-GB" sz="2600" dirty="0" err="1" smtClean="0">
                <a:latin typeface="Tw Cen MT" panose="020B0602020104020603" pitchFamily="34" charset="0"/>
              </a:rPr>
              <a:t>na</a:t>
            </a:r>
            <a:r>
              <a:rPr lang="en-GB" sz="2600" dirty="0" smtClean="0">
                <a:latin typeface="Tw Cen MT" panose="020B0602020104020603" pitchFamily="34" charset="0"/>
              </a:rPr>
              <a:t> </a:t>
            </a:r>
            <a:r>
              <a:rPr lang="en-GB" sz="2600" dirty="0" err="1" smtClean="0">
                <a:latin typeface="Tw Cen MT" panose="020B0602020104020603" pitchFamily="34" charset="0"/>
              </a:rPr>
              <a:t>hÉireann</a:t>
            </a:r>
            <a:r>
              <a:rPr lang="en-GB" sz="2600" dirty="0" smtClean="0">
                <a:latin typeface="Tw Cen MT" panose="020B0602020104020603" pitchFamily="34" charset="0"/>
              </a:rPr>
              <a:t>. </a:t>
            </a:r>
            <a:endParaRPr lang="en-GB" sz="2600" dirty="0">
              <a:latin typeface="Tw Cen MT" panose="020B0602020104020603" pitchFamily="34" charset="0"/>
            </a:endParaRPr>
          </a:p>
          <a:p>
            <a:pPr algn="ctr"/>
            <a:r>
              <a:rPr lang="en-IE" sz="2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  <a:hlinkClick r:id="rId3"/>
              </a:rPr>
              <a:t>http://</a:t>
            </a:r>
            <a:r>
              <a:rPr lang="en-IE" sz="2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  <a:hlinkClick r:id="rId3"/>
              </a:rPr>
              <a:t>scoilnet.magicstudio.ie/interactive/view/50158</a:t>
            </a:r>
            <a:r>
              <a:rPr lang="en-IE" sz="2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endParaRPr lang="en-IE" sz="26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3203847" y="3861048"/>
            <a:ext cx="5907505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Déan na gníomhaíochtaí faoi chinn tíre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na hÉireann ar leathanach 18 i do leabhar oibre. </a:t>
            </a:r>
            <a:endParaRPr lang="ga-IE" sz="2600" dirty="0">
              <a:latin typeface="Tw Cen MT" panose="020B0602020104020603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906572">
            <a:off x="116723" y="2309424"/>
            <a:ext cx="2781553" cy="394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6555</TotalTime>
  <Words>611</Words>
  <Application>Microsoft Office PowerPoint</Application>
  <PresentationFormat>Taispeántas ar scáileán</PresentationFormat>
  <Paragraphs>145</Paragraphs>
  <Slides>18</Slides>
  <Notes>10</Notes>
  <HiddenSlides>0</HiddenSlides>
  <MMClips>0</MMClips>
  <ScaleCrop>false</ScaleCrop>
  <HeadingPairs>
    <vt:vector size="4" baseType="variant">
      <vt:variant>
        <vt:lpstr>Téama</vt:lpstr>
      </vt:variant>
      <vt:variant>
        <vt:i4>1</vt:i4>
      </vt:variant>
      <vt:variant>
        <vt:lpstr>Teidil sleamhnáin</vt:lpstr>
      </vt:variant>
      <vt:variant>
        <vt:i4>18</vt:i4>
      </vt:variant>
    </vt:vector>
  </HeadingPairs>
  <TitlesOfParts>
    <vt:vector size="19" baseType="lpstr">
      <vt:lpstr>Office Theme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Gabhaimid buíochas leis na daoine agus leis na heagraíochtaí  a leanas a chuir íomhánna ar fáil do na sleamhnáin seo:  Christine Warner  Íomhánna eile: Shutterstock  Rinneadh gach iarracht teacht ar úinéir an chóipchirt i gcás  na n‑íomhánna atá ar na sleamhnáin seo. Má rinneadh faillí ar aon bhealach ó thaobh cóipchirt de ba cheart d’úinéir an chóipchirt teagmháil a dhéanamh leis na foilsitheoirí. Beidh na foilsitheoirí lántoilteanach socruithe cuí a dhéanamh leis.  © Foras na Gaeilge, 2016 An Gúm, 24-27 Sráid Fhreidric Thuaidh, Baile Átha Cliath 1  </vt:lpstr>
      <vt:lpstr>Láithreoireacht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Sléibhte na hÉireann</dc:title>
  <dc:creator>maire</dc:creator>
  <cp:lastModifiedBy>Kayla Reed</cp:lastModifiedBy>
  <cp:revision>384</cp:revision>
  <cp:lastPrinted>2016-06-01T10:01:07Z</cp:lastPrinted>
  <dcterms:created xsi:type="dcterms:W3CDTF">2012-12-08T16:20:54Z</dcterms:created>
  <dcterms:modified xsi:type="dcterms:W3CDTF">2016-10-26T15:02:27Z</dcterms:modified>
</cp:coreProperties>
</file>