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1" r:id="rId2"/>
    <p:sldId id="258" r:id="rId3"/>
    <p:sldId id="260" r:id="rId4"/>
    <p:sldId id="270" r:id="rId5"/>
    <p:sldId id="271" r:id="rId6"/>
    <p:sldId id="272" r:id="rId7"/>
    <p:sldId id="269" r:id="rId8"/>
    <p:sldId id="276" r:id="rId9"/>
    <p:sldId id="275" r:id="rId10"/>
    <p:sldId id="277" r:id="rId11"/>
    <p:sldId id="278" r:id="rId12"/>
    <p:sldId id="287" r:id="rId13"/>
    <p:sldId id="288" r:id="rId14"/>
    <p:sldId id="289" r:id="rId15"/>
    <p:sldId id="282" r:id="rId16"/>
    <p:sldId id="283" r:id="rId17"/>
    <p:sldId id="285" r:id="rId18"/>
    <p:sldId id="286"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959" autoAdjust="0"/>
  </p:normalViewPr>
  <p:slideViewPr>
    <p:cSldViewPr snapToGrid="0">
      <p:cViewPr>
        <p:scale>
          <a:sx n="75" d="100"/>
          <a:sy n="75" d="100"/>
        </p:scale>
        <p:origin x="-2184"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CB0BE30-E083-485D-9749-373A83243918}" type="datetimeFigureOut">
              <a:rPr lang="ga-IE" smtClean="0"/>
              <a:t>04/09/2017</a:t>
            </a:fld>
            <a:endParaRPr lang="ga-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701976E-583B-4DE3-B5F5-E815D6023611}" type="slidenum">
              <a:rPr lang="ga-IE" smtClean="0"/>
              <a:t>‹#›</a:t>
            </a:fld>
            <a:endParaRPr lang="ga-IE"/>
          </a:p>
        </p:txBody>
      </p:sp>
    </p:spTree>
    <p:extLst>
      <p:ext uri="{BB962C8B-B14F-4D97-AF65-F5344CB8AC3E}">
        <p14:creationId xmlns:p14="http://schemas.microsoft.com/office/powerpoint/2010/main" val="159456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20BE0E-F38D-4796-9E5E-143E43BD78FD}" type="datetimeFigureOut">
              <a:rPr lang="en-GB" smtClean="0"/>
              <a:t>04/09/2017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59A8D1-EA76-462F-867A-3D8D1FDAA8F4}" type="slidenum">
              <a:rPr lang="en-GB" smtClean="0"/>
              <a:t>‹#›</a:t>
            </a:fld>
            <a:endParaRPr lang="en-GB"/>
          </a:p>
        </p:txBody>
      </p:sp>
    </p:spTree>
    <p:extLst>
      <p:ext uri="{BB962C8B-B14F-4D97-AF65-F5344CB8AC3E}">
        <p14:creationId xmlns:p14="http://schemas.microsoft.com/office/powerpoint/2010/main" val="30022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59A8D1-EA76-462F-867A-3D8D1FDAA8F4}" type="slidenum">
              <a:rPr lang="en-GB" smtClean="0"/>
              <a:t>2</a:t>
            </a:fld>
            <a:endParaRPr lang="en-GB"/>
          </a:p>
        </p:txBody>
      </p:sp>
    </p:spTree>
    <p:extLst>
      <p:ext uri="{BB962C8B-B14F-4D97-AF65-F5344CB8AC3E}">
        <p14:creationId xmlns:p14="http://schemas.microsoft.com/office/powerpoint/2010/main" val="274571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28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28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2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2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pPr eaLnBrk="1" hangingPunct="1"/>
            <a:fld id="{5A15BD55-D6F1-4C59-BBC1-1C4DC91D9DBB}" type="slidenum">
              <a:rPr lang="en-GB" altLang="en-US" sz="1200">
                <a:solidFill>
                  <a:prstClr val="black"/>
                </a:solidFill>
                <a:latin typeface="Times New Roman" panose="02020603050405020304" pitchFamily="18" charset="0"/>
              </a:rPr>
              <a:pPr eaLnBrk="1" hangingPunct="1"/>
              <a:t>12</a:t>
            </a:fld>
            <a:endParaRPr lang="en-GB" altLang="en-US" sz="1200">
              <a:solidFill>
                <a:prstClr val="black"/>
              </a:solidFill>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90488" y="744538"/>
            <a:ext cx="6616700" cy="372268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4935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28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28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2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2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pPr eaLnBrk="1" hangingPunct="1"/>
            <a:fld id="{888AF29E-0F1C-4198-996A-4CDD1D23F2B3}" type="slidenum">
              <a:rPr lang="en-GB" altLang="en-US" sz="1200">
                <a:solidFill>
                  <a:prstClr val="black"/>
                </a:solidFill>
                <a:latin typeface="Times New Roman" panose="02020603050405020304" pitchFamily="18" charset="0"/>
              </a:rPr>
              <a:pPr eaLnBrk="1" hangingPunct="1"/>
              <a:t>13</a:t>
            </a:fld>
            <a:endParaRPr lang="en-GB" altLang="en-US" sz="1200">
              <a:solidFill>
                <a:prstClr val="black"/>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90488" y="744538"/>
            <a:ext cx="6616700"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3561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28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28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2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2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pPr eaLnBrk="1" hangingPunct="1"/>
            <a:fld id="{888AF29E-0F1C-4198-996A-4CDD1D23F2B3}" type="slidenum">
              <a:rPr lang="en-GB" altLang="en-US" sz="1200">
                <a:solidFill>
                  <a:prstClr val="black"/>
                </a:solidFill>
                <a:latin typeface="Times New Roman" panose="02020603050405020304" pitchFamily="18" charset="0"/>
              </a:rPr>
              <a:pPr eaLnBrk="1" hangingPunct="1"/>
              <a:t>14</a:t>
            </a:fld>
            <a:endParaRPr lang="en-GB" altLang="en-US" sz="1200">
              <a:solidFill>
                <a:prstClr val="black"/>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90488" y="744538"/>
            <a:ext cx="6616700"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5034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9011E0-1069-4C7D-B398-1F37F113733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65527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011E0-1069-4C7D-B398-1F37F113733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65530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011E0-1069-4C7D-B398-1F37F113733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178618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ABEDBAA-9C6C-454B-90FC-264DE58F3474}" type="slidenum">
              <a:rPr lang="en-GB" altLang="en-US"/>
              <a:pPr>
                <a:defRPr/>
              </a:pPr>
              <a:t>‹#›</a:t>
            </a:fld>
            <a:endParaRPr lang="en-GB" altLang="en-US"/>
          </a:p>
        </p:txBody>
      </p:sp>
    </p:spTree>
    <p:extLst>
      <p:ext uri="{BB962C8B-B14F-4D97-AF65-F5344CB8AC3E}">
        <p14:creationId xmlns:p14="http://schemas.microsoft.com/office/powerpoint/2010/main" val="1128445318"/>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011E0-1069-4C7D-B398-1F37F113733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132182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011E0-1069-4C7D-B398-1F37F113733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36473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9011E0-1069-4C7D-B398-1F37F113733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190503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9011E0-1069-4C7D-B398-1F37F1137335}" type="datetimeFigureOut">
              <a:rPr lang="en-GB" smtClean="0"/>
              <a:t>04/09/2017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189192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9011E0-1069-4C7D-B398-1F37F1137335}"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39628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011E0-1069-4C7D-B398-1F37F1137335}" type="datetimeFigureOut">
              <a:rPr lang="en-GB" smtClean="0"/>
              <a:t>04/09/2017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240442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011E0-1069-4C7D-B398-1F37F113733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427530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011E0-1069-4C7D-B398-1F37F113733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D1572-584D-400A-9C59-AD6356A1F8B9}" type="slidenum">
              <a:rPr lang="en-GB" smtClean="0"/>
              <a:t>‹#›</a:t>
            </a:fld>
            <a:endParaRPr lang="en-GB"/>
          </a:p>
        </p:txBody>
      </p:sp>
    </p:spTree>
    <p:extLst>
      <p:ext uri="{BB962C8B-B14F-4D97-AF65-F5344CB8AC3E}">
        <p14:creationId xmlns:p14="http://schemas.microsoft.com/office/powerpoint/2010/main" val="295257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011E0-1069-4C7D-B398-1F37F1137335}" type="datetimeFigureOut">
              <a:rPr lang="en-GB" smtClean="0"/>
              <a:t>04/09/2017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D1572-584D-400A-9C59-AD6356A1F8B9}" type="slidenum">
              <a:rPr lang="en-GB" smtClean="0"/>
              <a:t>‹#›</a:t>
            </a:fld>
            <a:endParaRPr lang="en-GB"/>
          </a:p>
        </p:txBody>
      </p:sp>
    </p:spTree>
    <p:extLst>
      <p:ext uri="{BB962C8B-B14F-4D97-AF65-F5344CB8AC3E}">
        <p14:creationId xmlns:p14="http://schemas.microsoft.com/office/powerpoint/2010/main" val="189750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38.png"/><Relationship Id="rId3" Type="http://schemas.openxmlformats.org/officeDocument/2006/relationships/image" Target="../media/image32.jpeg"/><Relationship Id="rId7" Type="http://schemas.openxmlformats.org/officeDocument/2006/relationships/image" Target="../media/image35.png"/><Relationship Id="rId12" Type="http://schemas.microsoft.com/office/2007/relationships/hdphoto" Target="../media/hdphoto17.wdp"/><Relationship Id="rId17" Type="http://schemas.microsoft.com/office/2007/relationships/hdphoto" Target="../media/hdphoto19.wdp"/><Relationship Id="rId2" Type="http://schemas.openxmlformats.org/officeDocument/2006/relationships/notesSlide" Target="../notesSlides/notesSlide2.xm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7.png"/><Relationship Id="rId5" Type="http://schemas.microsoft.com/office/2007/relationships/hdphoto" Target="../media/hdphoto14.wdp"/><Relationship Id="rId15" Type="http://schemas.openxmlformats.org/officeDocument/2006/relationships/image" Target="../media/image39.jpg"/><Relationship Id="rId10" Type="http://schemas.microsoft.com/office/2007/relationships/hdphoto" Target="../media/hdphoto16.wdp"/><Relationship Id="rId4" Type="http://schemas.openxmlformats.org/officeDocument/2006/relationships/image" Target="../media/image33.png"/><Relationship Id="rId9" Type="http://schemas.openxmlformats.org/officeDocument/2006/relationships/image" Target="../media/image36.png"/><Relationship Id="rId14" Type="http://schemas.microsoft.com/office/2007/relationships/hdphoto" Target="../media/hdphoto18.wdp"/></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0.wdp"/></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j2MlZ4xoZg" TargetMode="External"/><Relationship Id="rId2" Type="http://schemas.openxmlformats.org/officeDocument/2006/relationships/hyperlink" Target="https://www.youtube.com/watch?v=xY4JFOSuqvY" TargetMode="External"/><Relationship Id="rId1" Type="http://schemas.openxmlformats.org/officeDocument/2006/relationships/slideLayout" Target="../slideLayouts/slideLayout1.xml"/><Relationship Id="rId4" Type="http://schemas.openxmlformats.org/officeDocument/2006/relationships/hyperlink" Target="http://www.treeday.ie/Module-PDFs/Module3_Irish.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jpg"/><Relationship Id="rId15" Type="http://schemas.microsoft.com/office/2007/relationships/hdphoto" Target="../media/hdphoto5.wdp"/><Relationship Id="rId10" Type="http://schemas.openxmlformats.org/officeDocument/2006/relationships/image" Target="../media/image7.png"/><Relationship Id="rId4" Type="http://schemas.openxmlformats.org/officeDocument/2006/relationships/image" Target="../media/image3.jpg"/><Relationship Id="rId9" Type="http://schemas.microsoft.com/office/2007/relationships/hdphoto" Target="../media/hdphoto2.wdp"/><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8.wdp"/><Relationship Id="rId4" Type="http://schemas.openxmlformats.org/officeDocument/2006/relationships/image" Target="../media/image15.png"/><Relationship Id="rId9" Type="http://schemas.microsoft.com/office/2007/relationships/hdphoto" Target="../media/hdphoto10.wdp"/></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6" Type="http://schemas.microsoft.com/office/2007/relationships/hdphoto" Target="../media/hdphoto11.wdp"/><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microsoft.com/office/2007/relationships/hdphoto" Target="../media/hdphoto13.wdp"/><Relationship Id="rId3" Type="http://schemas.microsoft.com/office/2007/relationships/hdphoto" Target="../media/hdphoto11.wdp"/><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jpg"/><Relationship Id="rId5" Type="http://schemas.microsoft.com/office/2007/relationships/hdphoto" Target="../media/hdphoto12.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868" y="0"/>
            <a:ext cx="12184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26917" y="165098"/>
            <a:ext cx="6457217" cy="1938992"/>
          </a:xfrm>
          <a:prstGeom prst="rect">
            <a:avLst/>
          </a:prstGeom>
          <a:noFill/>
        </p:spPr>
        <p:txBody>
          <a:bodyPr wrap="none" rtlCol="0">
            <a:spAutoFit/>
          </a:bodyPr>
          <a:lstStyle/>
          <a:p>
            <a:pPr algn="r"/>
            <a:r>
              <a:rPr lang="ga-IE" sz="6000" dirty="0" smtClean="0">
                <a:latin typeface="AR BLANCA" panose="02000000000000000000" pitchFamily="2" charset="0"/>
              </a:rPr>
              <a:t>Crainn Dhuillsilteacha</a:t>
            </a:r>
            <a:r>
              <a:rPr lang="en-IE" sz="6000" dirty="0" smtClean="0">
                <a:latin typeface="AR BLANCA" panose="02000000000000000000" pitchFamily="2" charset="0"/>
              </a:rPr>
              <a:t/>
            </a:r>
            <a:br>
              <a:rPr lang="en-IE" sz="6000" dirty="0" smtClean="0">
                <a:latin typeface="AR BLANCA" panose="02000000000000000000" pitchFamily="2" charset="0"/>
              </a:rPr>
            </a:br>
            <a:r>
              <a:rPr lang="ga-IE" sz="6000" dirty="0" smtClean="0">
                <a:latin typeface="AR BLANCA" panose="02000000000000000000" pitchFamily="2" charset="0"/>
              </a:rPr>
              <a:t>san Fhómhar</a:t>
            </a:r>
            <a:endParaRPr lang="ga-IE" sz="6000" dirty="0">
              <a:latin typeface="AR BLANCA" panose="02000000000000000000" pitchFamily="2" charset="0"/>
            </a:endParaRPr>
          </a:p>
        </p:txBody>
      </p:sp>
    </p:spTree>
    <p:extLst>
      <p:ext uri="{BB962C8B-B14F-4D97-AF65-F5344CB8AC3E}">
        <p14:creationId xmlns:p14="http://schemas.microsoft.com/office/powerpoint/2010/main" val="19272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0"/>
            <a:ext cx="4580415" cy="68878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56568" y="5965448"/>
            <a:ext cx="7713070" cy="892552"/>
          </a:xfrm>
          <a:prstGeom prst="rect">
            <a:avLst/>
          </a:prstGeom>
          <a:noFill/>
        </p:spPr>
        <p:txBody>
          <a:bodyPr wrap="square" rtlCol="0">
            <a:spAutoFit/>
          </a:bodyPr>
          <a:lstStyle/>
          <a:p>
            <a:r>
              <a:rPr lang="ga-IE" sz="2600" dirty="0" smtClean="0">
                <a:latin typeface="Tw Cen MT" panose="020B0602020104020603" pitchFamily="34" charset="0"/>
              </a:rPr>
              <a:t>Líon</a:t>
            </a:r>
            <a:r>
              <a:rPr lang="en-GB" sz="2600" dirty="0" smtClean="0">
                <a:latin typeface="Tw Cen MT" panose="020B0602020104020603" pitchFamily="34" charset="0"/>
              </a:rPr>
              <a:t> </a:t>
            </a:r>
            <a:r>
              <a:rPr lang="ga-IE" sz="2600" dirty="0" smtClean="0">
                <a:latin typeface="Tw Cen MT" panose="020B0602020104020603" pitchFamily="34" charset="0"/>
              </a:rPr>
              <a:t>isteach an t-eolas ar leathanach </a:t>
            </a:r>
            <a:r>
              <a:rPr lang="en-IE" sz="2600" dirty="0" smtClean="0">
                <a:latin typeface="Tw Cen MT" panose="020B0602020104020603" pitchFamily="34" charset="0"/>
              </a:rPr>
              <a:t>18 </a:t>
            </a:r>
            <a:r>
              <a:rPr lang="ga-IE" sz="2600" dirty="0" smtClean="0">
                <a:latin typeface="Tw Cen MT" panose="020B0602020104020603" pitchFamily="34" charset="0"/>
              </a:rPr>
              <a:t>den leabhar oibre. </a:t>
            </a:r>
            <a:endParaRPr lang="ga-IE" sz="2600" dirty="0">
              <a:latin typeface="Tw Cen MT" panose="020B0602020104020603" pitchFamily="34" charset="0"/>
            </a:endParaRPr>
          </a:p>
        </p:txBody>
      </p:sp>
      <p:sp>
        <p:nvSpPr>
          <p:cNvPr id="14" name="Rectangle 3"/>
          <p:cNvSpPr txBox="1">
            <a:spLocks noChangeArrowheads="1"/>
          </p:cNvSpPr>
          <p:nvPr/>
        </p:nvSpPr>
        <p:spPr>
          <a:xfrm>
            <a:off x="4856568" y="1350349"/>
            <a:ext cx="7265205" cy="1888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ga-IE" altLang="en-US" sz="2600" dirty="0" smtClean="0">
                <a:latin typeface="Tw Cen MT" panose="020B0602020104020603" pitchFamily="34" charset="0"/>
              </a:rPr>
              <a:t>Roghnaigh crann duillsilteach atá cóngarach don scoil le bheith mar ábhar staidéir agat i rith na bliana. Téigh ag féachaint air agus cuardaigh na síolta</a:t>
            </a:r>
            <a:r>
              <a:rPr lang="en-IE" altLang="en-US" sz="2600" dirty="0" smtClean="0">
                <a:latin typeface="Tw Cen MT" panose="020B0602020104020603" pitchFamily="34" charset="0"/>
              </a:rPr>
              <a:t> </a:t>
            </a:r>
            <a:r>
              <a:rPr lang="ga-IE" altLang="en-US" sz="2600" dirty="0" smtClean="0">
                <a:latin typeface="Tw Cen MT" panose="020B0602020104020603" pitchFamily="34" charset="0"/>
              </a:rPr>
              <a:t>air. Tabhair faoi deara a méid agus a gcruth. Déan cur síos orthu. Cabhróidh na focail seo a leanas leat:</a:t>
            </a:r>
            <a:endParaRPr lang="ga-IE" altLang="en-US" sz="2600" dirty="0">
              <a:latin typeface="Tw Cen MT" panose="020B0602020104020603" pitchFamily="34" charset="0"/>
            </a:endParaRPr>
          </a:p>
        </p:txBody>
      </p:sp>
      <p:sp>
        <p:nvSpPr>
          <p:cNvPr id="4" name="Cloud 3"/>
          <p:cNvSpPr/>
          <p:nvPr/>
        </p:nvSpPr>
        <p:spPr>
          <a:xfrm>
            <a:off x="6838505" y="3131757"/>
            <a:ext cx="1487606" cy="914400"/>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garbh</a:t>
            </a:r>
            <a:endParaRPr lang="ga-IE" sz="2000" dirty="0">
              <a:latin typeface="Tw Cen MT" panose="020B0602020104020603" pitchFamily="34" charset="0"/>
            </a:endParaRPr>
          </a:p>
        </p:txBody>
      </p:sp>
      <p:sp>
        <p:nvSpPr>
          <p:cNvPr id="16" name="Cloud 15"/>
          <p:cNvSpPr/>
          <p:nvPr/>
        </p:nvSpPr>
        <p:spPr>
          <a:xfrm>
            <a:off x="8649674" y="3298999"/>
            <a:ext cx="1487606" cy="914400"/>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cruinn</a:t>
            </a:r>
            <a:endParaRPr lang="ga-IE" sz="2000" dirty="0">
              <a:latin typeface="Tw Cen MT" panose="020B0602020104020603" pitchFamily="34" charset="0"/>
            </a:endParaRPr>
          </a:p>
        </p:txBody>
      </p:sp>
      <p:sp>
        <p:nvSpPr>
          <p:cNvPr id="17" name="Cloud 16"/>
          <p:cNvSpPr/>
          <p:nvPr/>
        </p:nvSpPr>
        <p:spPr>
          <a:xfrm>
            <a:off x="4856568" y="3680055"/>
            <a:ext cx="1487606" cy="914400"/>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bog</a:t>
            </a:r>
            <a:endParaRPr lang="ga-IE" sz="2000" dirty="0">
              <a:latin typeface="Tw Cen MT" panose="020B0602020104020603" pitchFamily="34" charset="0"/>
            </a:endParaRPr>
          </a:p>
        </p:txBody>
      </p:sp>
      <p:sp>
        <p:nvSpPr>
          <p:cNvPr id="18" name="Cloud 17"/>
          <p:cNvSpPr/>
          <p:nvPr/>
        </p:nvSpPr>
        <p:spPr>
          <a:xfrm>
            <a:off x="9004391" y="4238966"/>
            <a:ext cx="1487606" cy="914400"/>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crua</a:t>
            </a:r>
            <a:endParaRPr lang="ga-IE" sz="2000" dirty="0">
              <a:latin typeface="Tw Cen MT" panose="020B0602020104020603" pitchFamily="34" charset="0"/>
            </a:endParaRPr>
          </a:p>
        </p:txBody>
      </p:sp>
      <p:sp>
        <p:nvSpPr>
          <p:cNvPr id="19" name="Cloud 18"/>
          <p:cNvSpPr/>
          <p:nvPr/>
        </p:nvSpPr>
        <p:spPr>
          <a:xfrm>
            <a:off x="9667877" y="5059454"/>
            <a:ext cx="2361063" cy="914400"/>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ubhchruthach</a:t>
            </a:r>
            <a:endParaRPr lang="ga-IE" sz="2000" dirty="0">
              <a:latin typeface="Tw Cen MT" panose="020B0602020104020603" pitchFamily="34" charset="0"/>
            </a:endParaRPr>
          </a:p>
        </p:txBody>
      </p:sp>
      <p:sp>
        <p:nvSpPr>
          <p:cNvPr id="20" name="Cloud 19"/>
          <p:cNvSpPr/>
          <p:nvPr/>
        </p:nvSpPr>
        <p:spPr>
          <a:xfrm>
            <a:off x="10357978" y="3361651"/>
            <a:ext cx="1487606" cy="914400"/>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mín</a:t>
            </a:r>
            <a:endParaRPr lang="ga-IE" sz="2000" dirty="0">
              <a:latin typeface="Tw Cen MT" panose="020B0602020104020603" pitchFamily="34" charset="0"/>
            </a:endParaRPr>
          </a:p>
        </p:txBody>
      </p:sp>
      <p:sp>
        <p:nvSpPr>
          <p:cNvPr id="21" name="Cloud 20"/>
          <p:cNvSpPr/>
          <p:nvPr/>
        </p:nvSpPr>
        <p:spPr>
          <a:xfrm>
            <a:off x="4674835" y="4810578"/>
            <a:ext cx="1518248" cy="913382"/>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súmhar</a:t>
            </a:r>
            <a:endParaRPr lang="ga-IE" sz="2000" dirty="0">
              <a:latin typeface="Tw Cen MT" panose="020B0602020104020603" pitchFamily="34" charset="0"/>
            </a:endParaRPr>
          </a:p>
        </p:txBody>
      </p:sp>
      <p:sp>
        <p:nvSpPr>
          <p:cNvPr id="22" name="Cloud 21"/>
          <p:cNvSpPr/>
          <p:nvPr/>
        </p:nvSpPr>
        <p:spPr>
          <a:xfrm>
            <a:off x="7862889" y="5123795"/>
            <a:ext cx="1487606" cy="914400"/>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eiteach</a:t>
            </a:r>
            <a:endParaRPr lang="ga-IE" sz="2000" dirty="0">
              <a:latin typeface="Tw Cen MT" panose="020B0602020104020603" pitchFamily="34" charset="0"/>
            </a:endParaRPr>
          </a:p>
        </p:txBody>
      </p:sp>
      <p:sp>
        <p:nvSpPr>
          <p:cNvPr id="23" name="Horizontal Scroll 22"/>
          <p:cNvSpPr/>
          <p:nvPr/>
        </p:nvSpPr>
        <p:spPr>
          <a:xfrm>
            <a:off x="4694830" y="37422"/>
            <a:ext cx="7313814" cy="1149122"/>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5" name="TextBox 4"/>
          <p:cNvSpPr txBox="1"/>
          <p:nvPr/>
        </p:nvSpPr>
        <p:spPr>
          <a:xfrm>
            <a:off x="5330191" y="0"/>
            <a:ext cx="5991840" cy="1200329"/>
          </a:xfrm>
          <a:prstGeom prst="rect">
            <a:avLst/>
          </a:prstGeom>
          <a:noFill/>
        </p:spPr>
        <p:txBody>
          <a:bodyPr wrap="square" rtlCol="0">
            <a:spAutoFit/>
          </a:bodyPr>
          <a:lstStyle/>
          <a:p>
            <a:r>
              <a:rPr lang="ga-IE" sz="7200" b="1" dirty="0" smtClean="0">
                <a:latin typeface="AR BLANCA"/>
              </a:rPr>
              <a:t>Siúlóid Dúlra</a:t>
            </a:r>
            <a:endParaRPr lang="ga-IE" sz="7200" b="1" dirty="0">
              <a:latin typeface="AR BLANCA"/>
            </a:endParaRPr>
          </a:p>
        </p:txBody>
      </p:sp>
      <p:sp>
        <p:nvSpPr>
          <p:cNvPr id="24" name="Cloud 23"/>
          <p:cNvSpPr/>
          <p:nvPr/>
        </p:nvSpPr>
        <p:spPr>
          <a:xfrm>
            <a:off x="6523914" y="4273461"/>
            <a:ext cx="2082778" cy="913382"/>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deilgneach</a:t>
            </a:r>
            <a:endParaRPr lang="ga-IE" sz="2000" dirty="0">
              <a:latin typeface="Tw Cen MT" panose="020B0602020104020603" pitchFamily="34" charset="0"/>
            </a:endParaRPr>
          </a:p>
        </p:txBody>
      </p:sp>
    </p:spTree>
    <p:extLst>
      <p:ext uri="{BB962C8B-B14F-4D97-AF65-F5344CB8AC3E}">
        <p14:creationId xmlns:p14="http://schemas.microsoft.com/office/powerpoint/2010/main" val="10639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par>
                          <p:cTn id="31" fill="hold">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500"/>
                                        <p:tgtEl>
                                          <p:spTgt spid="22"/>
                                        </p:tgtEl>
                                      </p:cBhvr>
                                    </p:animEffect>
                                  </p:childTnLst>
                                </p:cTn>
                              </p:par>
                            </p:childTnLst>
                          </p:cTn>
                        </p:par>
                        <p:par>
                          <p:cTn id="35" fill="hold">
                            <p:stCondLst>
                              <p:cond delay="1000"/>
                            </p:stCondLst>
                            <p:childTnLst>
                              <p:par>
                                <p:cTn id="36" presetID="26"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290">
                                          <p:stCondLst>
                                            <p:cond delay="0"/>
                                          </p:stCondLst>
                                        </p:cTn>
                                        <p:tgtEl>
                                          <p:spTgt spid="21"/>
                                        </p:tgtEl>
                                      </p:cBhvr>
                                    </p:animEffect>
                                    <p:anim calcmode="lin" valueType="num">
                                      <p:cBhvr>
                                        <p:cTn id="39"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44" dur="13">
                                          <p:stCondLst>
                                            <p:cond delay="325"/>
                                          </p:stCondLst>
                                        </p:cTn>
                                        <p:tgtEl>
                                          <p:spTgt spid="21"/>
                                        </p:tgtEl>
                                      </p:cBhvr>
                                      <p:to x="100000" y="60000"/>
                                    </p:animScale>
                                    <p:animScale>
                                      <p:cBhvr>
                                        <p:cTn id="45" dur="83" decel="50000">
                                          <p:stCondLst>
                                            <p:cond delay="338"/>
                                          </p:stCondLst>
                                        </p:cTn>
                                        <p:tgtEl>
                                          <p:spTgt spid="21"/>
                                        </p:tgtEl>
                                      </p:cBhvr>
                                      <p:to x="100000" y="100000"/>
                                    </p:animScale>
                                    <p:animScale>
                                      <p:cBhvr>
                                        <p:cTn id="46" dur="13">
                                          <p:stCondLst>
                                            <p:cond delay="656"/>
                                          </p:stCondLst>
                                        </p:cTn>
                                        <p:tgtEl>
                                          <p:spTgt spid="21"/>
                                        </p:tgtEl>
                                      </p:cBhvr>
                                      <p:to x="100000" y="80000"/>
                                    </p:animScale>
                                    <p:animScale>
                                      <p:cBhvr>
                                        <p:cTn id="47" dur="83" decel="50000">
                                          <p:stCondLst>
                                            <p:cond delay="669"/>
                                          </p:stCondLst>
                                        </p:cTn>
                                        <p:tgtEl>
                                          <p:spTgt spid="21"/>
                                        </p:tgtEl>
                                      </p:cBhvr>
                                      <p:to x="100000" y="100000"/>
                                    </p:animScale>
                                    <p:animScale>
                                      <p:cBhvr>
                                        <p:cTn id="48" dur="13">
                                          <p:stCondLst>
                                            <p:cond delay="821"/>
                                          </p:stCondLst>
                                        </p:cTn>
                                        <p:tgtEl>
                                          <p:spTgt spid="21"/>
                                        </p:tgtEl>
                                      </p:cBhvr>
                                      <p:to x="100000" y="90000"/>
                                    </p:animScale>
                                    <p:animScale>
                                      <p:cBhvr>
                                        <p:cTn id="49" dur="83" decel="50000">
                                          <p:stCondLst>
                                            <p:cond delay="834"/>
                                          </p:stCondLst>
                                        </p:cTn>
                                        <p:tgtEl>
                                          <p:spTgt spid="21"/>
                                        </p:tgtEl>
                                      </p:cBhvr>
                                      <p:to x="100000" y="100000"/>
                                    </p:animScale>
                                    <p:animScale>
                                      <p:cBhvr>
                                        <p:cTn id="50" dur="13">
                                          <p:stCondLst>
                                            <p:cond delay="904"/>
                                          </p:stCondLst>
                                        </p:cTn>
                                        <p:tgtEl>
                                          <p:spTgt spid="21"/>
                                        </p:tgtEl>
                                      </p:cBhvr>
                                      <p:to x="100000" y="95000"/>
                                    </p:animScale>
                                    <p:animScale>
                                      <p:cBhvr>
                                        <p:cTn id="51" dur="83" decel="50000">
                                          <p:stCondLst>
                                            <p:cond delay="917"/>
                                          </p:stCondLst>
                                        </p:cTn>
                                        <p:tgtEl>
                                          <p:spTgt spid="21"/>
                                        </p:tgtEl>
                                      </p:cBhvr>
                                      <p:to x="100000" y="100000"/>
                                    </p:animScale>
                                  </p:childTnLst>
                                </p:cTn>
                              </p:par>
                            </p:childTnLst>
                          </p:cTn>
                        </p:par>
                        <p:par>
                          <p:cTn id="52" fill="hold">
                            <p:stCondLst>
                              <p:cond delay="2000"/>
                            </p:stCondLst>
                            <p:childTnLst>
                              <p:par>
                                <p:cTn id="53" presetID="16" presetClass="entr" presetSubtype="21"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par>
                          <p:cTn id="69" fill="hold">
                            <p:stCondLst>
                              <p:cond delay="4000"/>
                            </p:stCondLst>
                            <p:childTnLst>
                              <p:par>
                                <p:cTn id="70" presetID="2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par>
                          <p:cTn id="79" fill="hold">
                            <p:stCondLst>
                              <p:cond delay="5000"/>
                            </p:stCondLst>
                            <p:childTnLst>
                              <p:par>
                                <p:cTn id="80" presetID="26"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290">
                                          <p:stCondLst>
                                            <p:cond delay="0"/>
                                          </p:stCondLst>
                                        </p:cTn>
                                        <p:tgtEl>
                                          <p:spTgt spid="24"/>
                                        </p:tgtEl>
                                      </p:cBhvr>
                                    </p:animEffect>
                                    <p:anim calcmode="lin" valueType="num">
                                      <p:cBhvr>
                                        <p:cTn id="83"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88" dur="13">
                                          <p:stCondLst>
                                            <p:cond delay="325"/>
                                          </p:stCondLst>
                                        </p:cTn>
                                        <p:tgtEl>
                                          <p:spTgt spid="24"/>
                                        </p:tgtEl>
                                      </p:cBhvr>
                                      <p:to x="100000" y="60000"/>
                                    </p:animScale>
                                    <p:animScale>
                                      <p:cBhvr>
                                        <p:cTn id="89" dur="83" decel="50000">
                                          <p:stCondLst>
                                            <p:cond delay="338"/>
                                          </p:stCondLst>
                                        </p:cTn>
                                        <p:tgtEl>
                                          <p:spTgt spid="24"/>
                                        </p:tgtEl>
                                      </p:cBhvr>
                                      <p:to x="100000" y="100000"/>
                                    </p:animScale>
                                    <p:animScale>
                                      <p:cBhvr>
                                        <p:cTn id="90" dur="13">
                                          <p:stCondLst>
                                            <p:cond delay="656"/>
                                          </p:stCondLst>
                                        </p:cTn>
                                        <p:tgtEl>
                                          <p:spTgt spid="24"/>
                                        </p:tgtEl>
                                      </p:cBhvr>
                                      <p:to x="100000" y="80000"/>
                                    </p:animScale>
                                    <p:animScale>
                                      <p:cBhvr>
                                        <p:cTn id="91" dur="83" decel="50000">
                                          <p:stCondLst>
                                            <p:cond delay="669"/>
                                          </p:stCondLst>
                                        </p:cTn>
                                        <p:tgtEl>
                                          <p:spTgt spid="24"/>
                                        </p:tgtEl>
                                      </p:cBhvr>
                                      <p:to x="100000" y="100000"/>
                                    </p:animScale>
                                    <p:animScale>
                                      <p:cBhvr>
                                        <p:cTn id="92" dur="13">
                                          <p:stCondLst>
                                            <p:cond delay="821"/>
                                          </p:stCondLst>
                                        </p:cTn>
                                        <p:tgtEl>
                                          <p:spTgt spid="24"/>
                                        </p:tgtEl>
                                      </p:cBhvr>
                                      <p:to x="100000" y="90000"/>
                                    </p:animScale>
                                    <p:animScale>
                                      <p:cBhvr>
                                        <p:cTn id="93" dur="83" decel="50000">
                                          <p:stCondLst>
                                            <p:cond delay="834"/>
                                          </p:stCondLst>
                                        </p:cTn>
                                        <p:tgtEl>
                                          <p:spTgt spid="24"/>
                                        </p:tgtEl>
                                      </p:cBhvr>
                                      <p:to x="100000" y="100000"/>
                                    </p:animScale>
                                    <p:animScale>
                                      <p:cBhvr>
                                        <p:cTn id="94" dur="13">
                                          <p:stCondLst>
                                            <p:cond delay="904"/>
                                          </p:stCondLst>
                                        </p:cTn>
                                        <p:tgtEl>
                                          <p:spTgt spid="24"/>
                                        </p:tgtEl>
                                      </p:cBhvr>
                                      <p:to x="100000" y="95000"/>
                                    </p:animScale>
                                    <p:animScale>
                                      <p:cBhvr>
                                        <p:cTn id="95" dur="83" decel="50000">
                                          <p:stCondLst>
                                            <p:cond delay="917"/>
                                          </p:stCondLst>
                                        </p:cTn>
                                        <p:tgtEl>
                                          <p:spTgt spid="24"/>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barn(inVertical)">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animBg="1"/>
      <p:bldP spid="16" grpId="0" animBg="1"/>
      <p:bldP spid="17" grpId="0" animBg="1"/>
      <p:bldP spid="18" grpId="0" animBg="1"/>
      <p:bldP spid="19" grpId="0" animBg="1"/>
      <p:bldP spid="20" grpId="0" animBg="1"/>
      <p:bldP spid="21" grpId="0" animBg="1"/>
      <p:bldP spid="22" grpId="0" animBg="1"/>
      <p:bldP spid="23" grpId="0" animBg="1"/>
      <p:bldP spid="5"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1992314" y="495301"/>
            <a:ext cx="7920037" cy="1033463"/>
          </a:xfrm>
          <a:prstGeom prst="horizontalScroll">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11" name="Rectangle 10"/>
          <p:cNvSpPr>
            <a:spLocks noChangeArrowheads="1"/>
          </p:cNvSpPr>
          <p:nvPr/>
        </p:nvSpPr>
        <p:spPr bwMode="auto">
          <a:xfrm>
            <a:off x="1920082" y="1497337"/>
            <a:ext cx="8064500" cy="3539430"/>
          </a:xfrm>
          <a:prstGeom prst="rect">
            <a:avLst/>
          </a:prstGeom>
          <a:noFill/>
          <a:ln w="9525">
            <a:noFill/>
            <a:miter lim="800000"/>
            <a:headEnd/>
            <a:tailEnd/>
          </a:ln>
        </p:spPr>
        <p:txBody>
          <a:bodyPr>
            <a:spAutoFit/>
          </a:bodyPr>
          <a:lstStyle/>
          <a:p>
            <a:pPr marL="363538" indent="-363538">
              <a:buFont typeface="Arial" charset="0"/>
              <a:buChar char="•"/>
            </a:pPr>
            <a:r>
              <a:rPr lang="ga-IE" sz="2800" dirty="0" smtClean="0">
                <a:latin typeface="Tw Cen MT" panose="020B0602020104020603" pitchFamily="34" charset="0"/>
              </a:rPr>
              <a:t>Ní mór éisteacht leis an múinteoir i gcónaí agus </a:t>
            </a:r>
            <a:br>
              <a:rPr lang="ga-IE" sz="2800" dirty="0" smtClean="0">
                <a:latin typeface="Tw Cen MT" panose="020B0602020104020603" pitchFamily="34" charset="0"/>
              </a:rPr>
            </a:br>
            <a:r>
              <a:rPr lang="ga-IE" sz="2800" dirty="0" smtClean="0">
                <a:latin typeface="Tw Cen MT" panose="020B0602020104020603" pitchFamily="34" charset="0"/>
              </a:rPr>
              <a:t>a c(h)</a:t>
            </a:r>
            <a:r>
              <a:rPr lang="ga-IE" sz="2800" dirty="0" err="1" smtClean="0">
                <a:latin typeface="Tw Cen MT" panose="020B0602020104020603" pitchFamily="34" charset="0"/>
              </a:rPr>
              <a:t>uid</a:t>
            </a:r>
            <a:r>
              <a:rPr lang="ga-IE" sz="2800" dirty="0" smtClean="0">
                <a:latin typeface="Tw Cen MT" panose="020B0602020104020603" pitchFamily="34" charset="0"/>
              </a:rPr>
              <a:t> treoracha a leanúint. </a:t>
            </a:r>
          </a:p>
          <a:p>
            <a:pPr marL="355600" lvl="0" indent="-355600">
              <a:buFont typeface="Arial" panose="020B0604020202020204" pitchFamily="34" charset="0"/>
              <a:buChar char="•"/>
            </a:pPr>
            <a:r>
              <a:rPr lang="ga-IE" sz="2800" dirty="0" smtClean="0">
                <a:latin typeface="Tw Cen MT" panose="020B0602020104020603" pitchFamily="34" charset="0"/>
              </a:rPr>
              <a:t>Má tá cosán ann ní mór siúl air i gcónaí, seachas nuair is gá dul chomh fada le crann chun eolas </a:t>
            </a:r>
            <a:r>
              <a:rPr lang="en-IE" sz="2800" dirty="0" smtClean="0">
                <a:latin typeface="Tw Cen MT" panose="020B0602020104020603" pitchFamily="34" charset="0"/>
              </a:rPr>
              <a:t/>
            </a:r>
            <a:br>
              <a:rPr lang="en-IE" sz="2800" dirty="0" smtClean="0">
                <a:latin typeface="Tw Cen MT" panose="020B0602020104020603" pitchFamily="34" charset="0"/>
              </a:rPr>
            </a:br>
            <a:r>
              <a:rPr lang="ga-IE" sz="2800" dirty="0" smtClean="0">
                <a:latin typeface="Tw Cen MT" panose="020B0602020104020603" pitchFamily="34" charset="0"/>
              </a:rPr>
              <a:t>a fháil.</a:t>
            </a:r>
          </a:p>
          <a:p>
            <a:pPr marL="355600" lvl="0" indent="-355600">
              <a:buFont typeface="Arial" panose="020B0604020202020204" pitchFamily="34" charset="0"/>
              <a:buChar char="•"/>
            </a:pPr>
            <a:r>
              <a:rPr lang="ga-IE" sz="2800" dirty="0" smtClean="0">
                <a:latin typeface="Tw Cen MT" panose="020B0602020104020603" pitchFamily="34" charset="0"/>
              </a:rPr>
              <a:t>Má tá daoine eile amuigh ag siúl ba cheart spás </a:t>
            </a:r>
            <a:r>
              <a:rPr lang="en-IE" sz="2800" dirty="0" smtClean="0">
                <a:latin typeface="Tw Cen MT" panose="020B0602020104020603" pitchFamily="34" charset="0"/>
              </a:rPr>
              <a:t/>
            </a:r>
            <a:br>
              <a:rPr lang="en-IE" sz="2800" dirty="0" smtClean="0">
                <a:latin typeface="Tw Cen MT" panose="020B0602020104020603" pitchFamily="34" charset="0"/>
              </a:rPr>
            </a:br>
            <a:r>
              <a:rPr lang="ga-IE" sz="2800" dirty="0" smtClean="0">
                <a:latin typeface="Tw Cen MT" panose="020B0602020104020603" pitchFamily="34" charset="0"/>
              </a:rPr>
              <a:t>a fhágáil le go mbeidh siad in ann dul tharat.</a:t>
            </a:r>
          </a:p>
          <a:p>
            <a:pPr marL="363538" indent="-363538">
              <a:buFont typeface="Arial" charset="0"/>
              <a:buChar char="•"/>
            </a:pPr>
            <a:r>
              <a:rPr lang="ga-IE" sz="2800" dirty="0" smtClean="0">
                <a:latin typeface="Tw Cen MT" panose="020B0602020104020603" pitchFamily="34" charset="0"/>
              </a:rPr>
              <a:t>Ná caith bruscar.</a:t>
            </a:r>
            <a:endParaRPr lang="ga-IE" sz="2800" dirty="0">
              <a:latin typeface="Tw Cen MT" panose="020B0602020104020603" pitchFamily="34" charset="0"/>
            </a:endParaRPr>
          </a:p>
        </p:txBody>
      </p:sp>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52946" y="5036767"/>
            <a:ext cx="7604999" cy="1620000"/>
          </a:xfrm>
          <a:prstGeom prst="rect">
            <a:avLst/>
          </a:prstGeom>
          <a:noFill/>
          <a:ln w="9525">
            <a:noFill/>
            <a:miter lim="800000"/>
            <a:headEnd/>
            <a:tailEnd/>
          </a:ln>
        </p:spPr>
      </p:pic>
      <p:sp>
        <p:nvSpPr>
          <p:cNvPr id="8" name="TextBox 7"/>
          <p:cNvSpPr txBox="1"/>
          <p:nvPr/>
        </p:nvSpPr>
        <p:spPr>
          <a:xfrm>
            <a:off x="2184401" y="495301"/>
            <a:ext cx="7727950" cy="1015663"/>
          </a:xfrm>
          <a:prstGeom prst="rect">
            <a:avLst/>
          </a:prstGeom>
          <a:noFill/>
        </p:spPr>
        <p:txBody>
          <a:bodyPr wrap="square" rtlCol="0">
            <a:spAutoFit/>
          </a:bodyPr>
          <a:lstStyle/>
          <a:p>
            <a:pPr algn="ctr"/>
            <a:r>
              <a:rPr lang="ga-IE" sz="6000" dirty="0" smtClean="0">
                <a:latin typeface="AR BLANCA" panose="02000000000000000000" pitchFamily="2" charset="0"/>
              </a:rPr>
              <a:t>Rialacha na Siúlóide</a:t>
            </a:r>
            <a:endParaRPr lang="ga-IE" sz="6000" dirty="0">
              <a:latin typeface="AR BLANCA" panose="02000000000000000000" pitchFamily="2" charset="0"/>
            </a:endParaRPr>
          </a:p>
        </p:txBody>
      </p:sp>
    </p:spTree>
    <p:extLst>
      <p:ext uri="{BB962C8B-B14F-4D97-AF65-F5344CB8AC3E}">
        <p14:creationId xmlns:p14="http://schemas.microsoft.com/office/powerpoint/2010/main" val="16200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14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14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146"/>
                                        </p:tgtEl>
                                        <p:attrNameLst>
                                          <p:attrName>ppt_y</p:attrName>
                                        </p:attrNameLst>
                                      </p:cBhvr>
                                      <p:tavLst>
                                        <p:tav tm="0">
                                          <p:val>
                                            <p:strVal val="#ppt_y"/>
                                          </p:val>
                                        </p:tav>
                                        <p:tav tm="100000">
                                          <p:val>
                                            <p:strVal val="#ppt_y"/>
                                          </p:val>
                                        </p:tav>
                                      </p:tavLst>
                                    </p:anim>
                                  </p:childTnLst>
                                </p:cTn>
                              </p:par>
                              <p:par>
                                <p:cTn id="11" presetID="5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7400727"/>
              </p:ext>
            </p:extLst>
          </p:nvPr>
        </p:nvGraphicFramePr>
        <p:xfrm>
          <a:off x="6466138" y="1272371"/>
          <a:ext cx="5564188" cy="3474720"/>
        </p:xfrm>
        <a:graphic>
          <a:graphicData uri="http://schemas.openxmlformats.org/drawingml/2006/table">
            <a:tbl>
              <a:tblPr firstRow="1" bandRow="1">
                <a:tableStyleId>{5C22544A-7EE6-4342-B048-85BDC9FD1C3A}</a:tableStyleId>
              </a:tblPr>
              <a:tblGrid>
                <a:gridCol w="1391047"/>
                <a:gridCol w="1391047"/>
                <a:gridCol w="1391047"/>
                <a:gridCol w="1391047"/>
              </a:tblGrid>
              <a:tr h="1686629">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r>
              <a:tr h="1686629">
                <a:tc>
                  <a:txBody>
                    <a:bodyPr/>
                    <a:lstStyle/>
                    <a:p>
                      <a:endParaRPr lang="en-GB" dirty="0" smtClean="0"/>
                    </a:p>
                    <a:p>
                      <a:endParaRPr lang="en-GB" dirty="0" smtClean="0"/>
                    </a:p>
                    <a:p>
                      <a:endParaRPr lang="en-GB" dirty="0" smtClean="0"/>
                    </a:p>
                    <a:p>
                      <a:endParaRPr lang="en-GB" dirty="0" smtClean="0"/>
                    </a:p>
                    <a:p>
                      <a:endParaRPr lang="en-GB" dirty="0"/>
                    </a:p>
                  </a:txBody>
                  <a:tcPr>
                    <a:noFill/>
                  </a:tcPr>
                </a:tc>
                <a:tc>
                  <a:txBody>
                    <a:bodyPr/>
                    <a:lstStyle/>
                    <a:p>
                      <a:endParaRPr lang="en-GB" dirty="0"/>
                    </a:p>
                  </a:txBody>
                  <a:tcPr>
                    <a:no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noFill/>
                  </a:tcPr>
                </a:tc>
                <a:tc>
                  <a:txBody>
                    <a:bodyPr/>
                    <a:lstStyle/>
                    <a:p>
                      <a:endParaRPr lang="en-GB" dirty="0"/>
                    </a:p>
                  </a:txBody>
                  <a:tcPr>
                    <a:noFill/>
                  </a:tcPr>
                </a:tc>
              </a:tr>
            </a:tbl>
          </a:graphicData>
        </a:graphic>
      </p:graphicFrame>
      <p:pic>
        <p:nvPicPr>
          <p:cNvPr id="13317"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93587" y="1043999"/>
            <a:ext cx="2918413" cy="287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 Box 2"/>
          <p:cNvSpPr txBox="1">
            <a:spLocks noChangeArrowheads="1"/>
          </p:cNvSpPr>
          <p:nvPr/>
        </p:nvSpPr>
        <p:spPr bwMode="auto">
          <a:xfrm>
            <a:off x="229393" y="186797"/>
            <a:ext cx="5728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28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28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2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2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3600" dirty="0" smtClean="0">
                <a:solidFill>
                  <a:prstClr val="black"/>
                </a:solidFill>
                <a:latin typeface="Berlin Sans FB" panose="020E0602020502020306" pitchFamily="34" charset="0"/>
              </a:rPr>
              <a:t>Turgnamh: Crann a chur</a:t>
            </a:r>
            <a:endParaRPr lang="ga-IE" altLang="en-US" dirty="0">
              <a:solidFill>
                <a:prstClr val="black"/>
              </a:solidFill>
              <a:latin typeface="Berlin Sans FB" panose="020E0602020502020306" pitchFamily="34" charset="0"/>
            </a:endParaRPr>
          </a:p>
        </p:txBody>
      </p:sp>
      <p:sp>
        <p:nvSpPr>
          <p:cNvPr id="13315" name="Text Box 3"/>
          <p:cNvSpPr txBox="1">
            <a:spLocks noChangeArrowheads="1"/>
          </p:cNvSpPr>
          <p:nvPr/>
        </p:nvSpPr>
        <p:spPr bwMode="auto">
          <a:xfrm>
            <a:off x="313637" y="2736876"/>
            <a:ext cx="751078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sz="28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28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28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2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2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u="sng" dirty="0" smtClean="0">
                <a:solidFill>
                  <a:prstClr val="black"/>
                </a:solidFill>
                <a:latin typeface="Tw Cen MT" panose="020B0602020104020603" pitchFamily="34" charset="0"/>
              </a:rPr>
              <a:t>Fearas</a:t>
            </a:r>
          </a:p>
          <a:p>
            <a:pPr eaLnBrk="1" hangingPunct="1">
              <a:buFontTx/>
              <a:buChar char="•"/>
            </a:pPr>
            <a:r>
              <a:rPr lang="ga-IE" altLang="en-US" dirty="0" smtClean="0">
                <a:solidFill>
                  <a:prstClr val="black"/>
                </a:solidFill>
                <a:latin typeface="Tw Cen MT" panose="020B0602020104020603" pitchFamily="34" charset="0"/>
              </a:rPr>
              <a:t>Pota bláthanna</a:t>
            </a:r>
          </a:p>
          <a:p>
            <a:pPr eaLnBrk="1" hangingPunct="1">
              <a:buFontTx/>
              <a:buChar char="•"/>
            </a:pPr>
            <a:r>
              <a:rPr lang="ga-IE" dirty="0" smtClean="0">
                <a:solidFill>
                  <a:prstClr val="black"/>
                </a:solidFill>
                <a:latin typeface="Tw Cen MT" panose="020B0602020104020603" pitchFamily="34" charset="0"/>
              </a:rPr>
              <a:t>Lián</a:t>
            </a:r>
          </a:p>
          <a:p>
            <a:pPr eaLnBrk="1" hangingPunct="1">
              <a:buFontTx/>
              <a:buChar char="•"/>
            </a:pPr>
            <a:r>
              <a:rPr lang="ga-IE" dirty="0" smtClean="0">
                <a:solidFill>
                  <a:prstClr val="black"/>
                </a:solidFill>
                <a:latin typeface="Tw Cen MT" panose="020B0602020104020603" pitchFamily="34" charset="0"/>
              </a:rPr>
              <a:t>Gaineamh gairneoireachta</a:t>
            </a:r>
          </a:p>
          <a:p>
            <a:pPr eaLnBrk="1" hangingPunct="1">
              <a:buFontTx/>
              <a:buChar char="•"/>
            </a:pPr>
            <a:r>
              <a:rPr lang="ga-IE" dirty="0" smtClean="0">
                <a:solidFill>
                  <a:prstClr val="black"/>
                </a:solidFill>
                <a:latin typeface="Tw Cen MT" panose="020B0602020104020603" pitchFamily="34" charset="0"/>
              </a:rPr>
              <a:t>Múirín potaithe </a:t>
            </a:r>
          </a:p>
          <a:p>
            <a:pPr eaLnBrk="1" hangingPunct="1">
              <a:buFontTx/>
              <a:buChar char="•"/>
            </a:pPr>
            <a:r>
              <a:rPr lang="ga-IE" altLang="en-US" dirty="0" smtClean="0">
                <a:solidFill>
                  <a:prstClr val="black"/>
                </a:solidFill>
                <a:latin typeface="Tw Cen MT" panose="020B0602020104020603" pitchFamily="34" charset="0"/>
              </a:rPr>
              <a:t>Síolta</a:t>
            </a:r>
            <a:r>
              <a:rPr lang="en-GB" altLang="en-US" dirty="0" smtClean="0">
                <a:solidFill>
                  <a:prstClr val="black"/>
                </a:solidFill>
                <a:latin typeface="Tw Cen MT" panose="020B0602020104020603" pitchFamily="34" charset="0"/>
              </a:rPr>
              <a:t> (</a:t>
            </a:r>
            <a:r>
              <a:rPr lang="ga-IE" altLang="en-US" dirty="0" smtClean="0">
                <a:solidFill>
                  <a:prstClr val="black"/>
                </a:solidFill>
                <a:latin typeface="Tw Cen MT" panose="020B0602020104020603" pitchFamily="34" charset="0"/>
              </a:rPr>
              <a:t>Cnónna capaill, dearcáin nó síolta úill</a:t>
            </a:r>
            <a:r>
              <a:rPr lang="en-GB" altLang="en-US" dirty="0" smtClean="0">
                <a:solidFill>
                  <a:prstClr val="black"/>
                </a:solidFill>
                <a:latin typeface="Tw Cen MT" panose="020B0602020104020603" pitchFamily="34" charset="0"/>
              </a:rPr>
              <a:t>)</a:t>
            </a:r>
            <a:endParaRPr lang="ga-IE" altLang="en-US" dirty="0">
              <a:solidFill>
                <a:prstClr val="black"/>
              </a:solidFill>
              <a:latin typeface="Tw Cen MT" panose="020B0602020104020603" pitchFamily="34" charset="0"/>
            </a:endParaRPr>
          </a:p>
          <a:p>
            <a:pPr eaLnBrk="1" hangingPunct="1">
              <a:buFontTx/>
              <a:buChar char="•"/>
            </a:pPr>
            <a:r>
              <a:rPr lang="ga-IE" dirty="0" smtClean="0">
                <a:solidFill>
                  <a:prstClr val="black"/>
                </a:solidFill>
                <a:latin typeface="Tw Cen MT" panose="020B0602020104020603" pitchFamily="34" charset="0"/>
              </a:rPr>
              <a:t>Lipéad</a:t>
            </a:r>
          </a:p>
          <a:p>
            <a:pPr eaLnBrk="1" hangingPunct="1">
              <a:buFontTx/>
              <a:buChar char="•"/>
            </a:pPr>
            <a:r>
              <a:rPr lang="ga-IE" dirty="0" smtClean="0">
                <a:solidFill>
                  <a:prstClr val="black"/>
                </a:solidFill>
                <a:latin typeface="Tw Cen MT" panose="020B0602020104020603" pitchFamily="34" charset="0"/>
              </a:rPr>
              <a:t>Uisce</a:t>
            </a:r>
          </a:p>
          <a:p>
            <a:pPr eaLnBrk="1" hangingPunct="1">
              <a:buFontTx/>
              <a:buChar char="•"/>
            </a:pPr>
            <a:r>
              <a:rPr lang="ga-IE" dirty="0" smtClean="0">
                <a:solidFill>
                  <a:prstClr val="black"/>
                </a:solidFill>
                <a:latin typeface="Tw Cen MT" panose="020B0602020104020603" pitchFamily="34" charset="0"/>
              </a:rPr>
              <a:t>Plaisteach trédhearcach</a:t>
            </a:r>
            <a:endParaRPr lang="en-GB" dirty="0" smtClean="0">
              <a:solidFill>
                <a:prstClr val="black"/>
              </a:solidFill>
              <a:latin typeface="Tw Cen MT" panose="020B0602020104020603" pitchFamily="34" charset="0"/>
            </a:endParaRPr>
          </a:p>
          <a:p>
            <a:pPr eaLnBrk="1" hangingPunct="1">
              <a:buFontTx/>
              <a:buChar char="•"/>
            </a:pPr>
            <a:endParaRPr lang="ga-IE" altLang="en-US" sz="3200" u="sng" dirty="0">
              <a:solidFill>
                <a:prstClr val="black"/>
              </a:solidFill>
              <a:latin typeface="Tw Cen MT" panose="020B0602020104020603" pitchFamily="34" charset="0"/>
            </a:endParaRPr>
          </a:p>
        </p:txBody>
      </p:sp>
      <p:pic>
        <p:nvPicPr>
          <p:cNvPr id="5122" name="Picture 2"/>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5674" b="99645" l="9220" r="89362">
                        <a14:foregroundMark x1="36170" y1="26596" x2="26596" y2="5674"/>
                        <a14:foregroundMark x1="59929" y1="81206" x2="59220" y2="94681"/>
                      </a14:backgroundRemoval>
                    </a14:imgEffect>
                  </a14:imgLayer>
                </a14:imgProps>
              </a:ext>
              <a:ext uri="{28A0092B-C50C-407E-A947-70E740481C1C}">
                <a14:useLocalDpi xmlns:a14="http://schemas.microsoft.com/office/drawing/2010/main"/>
              </a:ext>
            </a:extLst>
          </a:blip>
          <a:stretch>
            <a:fillRect/>
          </a:stretch>
        </p:blipFill>
        <p:spPr bwMode="auto">
          <a:xfrm>
            <a:off x="6300820" y="1298148"/>
            <a:ext cx="1716611" cy="17166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708679" y="1776637"/>
            <a:ext cx="1296000" cy="10992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bwMode="auto">
          <a:xfrm>
            <a:off x="8137059" y="1608529"/>
            <a:ext cx="883055" cy="110381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091" b="89474" l="4392" r="95270"/>
                    </a14:imgEffect>
                  </a14:imgLayer>
                </a14:imgProps>
              </a:ext>
              <a:ext uri="{28A0092B-C50C-407E-A947-70E740481C1C}">
                <a14:useLocalDpi xmlns:a14="http://schemas.microsoft.com/office/drawing/2010/main"/>
              </a:ext>
            </a:extLst>
          </a:blip>
          <a:stretch>
            <a:fillRect/>
          </a:stretch>
        </p:blipFill>
        <p:spPr bwMode="auto">
          <a:xfrm>
            <a:off x="9325214" y="3483438"/>
            <a:ext cx="1228551" cy="8133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10000" b="90400" l="6897" r="92365">
                        <a14:foregroundMark x1="50739" y1="50600" x2="40640" y2="16400"/>
                      </a14:backgroundRemoval>
                    </a14:imgEffect>
                  </a14:imgLayer>
                </a14:imgProps>
              </a:ext>
              <a:ext uri="{28A0092B-C50C-407E-A947-70E740481C1C}">
                <a14:useLocalDpi xmlns:a14="http://schemas.microsoft.com/office/drawing/2010/main"/>
              </a:ext>
            </a:extLst>
          </a:blip>
          <a:stretch>
            <a:fillRect/>
          </a:stretch>
        </p:blipFill>
        <p:spPr bwMode="auto">
          <a:xfrm>
            <a:off x="9334865" y="1446860"/>
            <a:ext cx="1273134" cy="156789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13" cstate="screen">
            <a:extLst>
              <a:ext uri="{BEBA8EAE-BF5A-486C-A8C5-ECC9F3942E4B}">
                <a14:imgProps xmlns:a14="http://schemas.microsoft.com/office/drawing/2010/main">
                  <a14:imgLayer r:embed="rId14">
                    <a14:imgEffect>
                      <a14:backgroundRemoval t="9855" b="92464" l="9955" r="89593">
                        <a14:foregroundMark x1="59276" y1="85217" x2="58371" y2="92464"/>
                        <a14:backgroundMark x1="18552" y1="60290" x2="40271" y2="60580"/>
                      </a14:backgroundRemoval>
                    </a14:imgEffect>
                  </a14:imgLayer>
                </a14:imgProps>
              </a:ext>
              <a:ext uri="{28A0092B-C50C-407E-A947-70E740481C1C}">
                <a14:useLocalDpi xmlns:a14="http://schemas.microsoft.com/office/drawing/2010/main"/>
              </a:ext>
            </a:extLst>
          </a:blip>
          <a:stretch>
            <a:fillRect/>
          </a:stretch>
        </p:blipFill>
        <p:spPr bwMode="auto">
          <a:xfrm>
            <a:off x="6524976" y="2875936"/>
            <a:ext cx="1314171" cy="196144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a:off x="8003854" y="3119375"/>
            <a:ext cx="1149464" cy="15326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6" cstate="screen">
            <a:extLst>
              <a:ext uri="{BEBA8EAE-BF5A-486C-A8C5-ECC9F3942E4B}">
                <a14:imgProps xmlns:a14="http://schemas.microsoft.com/office/drawing/2010/main">
                  <a14:imgLayer r:embed="rId17">
                    <a14:imgEffect>
                      <a14:backgroundRemoval t="9538" b="93846" l="8308" r="94769"/>
                    </a14:imgEffect>
                  </a14:imgLayer>
                </a14:imgProps>
              </a:ext>
              <a:ext uri="{28A0092B-C50C-407E-A947-70E740481C1C}">
                <a14:useLocalDpi xmlns:a14="http://schemas.microsoft.com/office/drawing/2010/main"/>
              </a:ext>
            </a:extLst>
          </a:blip>
          <a:stretch>
            <a:fillRect/>
          </a:stretch>
        </p:blipFill>
        <p:spPr bwMode="auto">
          <a:xfrm flipH="1">
            <a:off x="10600127" y="3288142"/>
            <a:ext cx="1513103" cy="125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5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par>
                                <p:cTn id="8" presetID="9" presetClass="entr" presetSubtype="0" fill="hold"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dissolve">
                                      <p:cBhvr>
                                        <p:cTn id="10" dur="500"/>
                                        <p:tgtEl>
                                          <p:spTgt spid="133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315"/>
                                        </p:tgtEl>
                                        <p:attrNameLst>
                                          <p:attrName>style.visibility</p:attrName>
                                        </p:attrNameLst>
                                      </p:cBhvr>
                                      <p:to>
                                        <p:strVal val="visible"/>
                                      </p:to>
                                    </p:set>
                                    <p:anim calcmode="lin" valueType="num">
                                      <p:cBhvr additive="base">
                                        <p:cTn id="15" dur="500" fill="hold"/>
                                        <p:tgtEl>
                                          <p:spTgt spid="13315"/>
                                        </p:tgtEl>
                                        <p:attrNameLst>
                                          <p:attrName>ppt_x</p:attrName>
                                        </p:attrNameLst>
                                      </p:cBhvr>
                                      <p:tavLst>
                                        <p:tav tm="0">
                                          <p:val>
                                            <p:strVal val="0-#ppt_w/2"/>
                                          </p:val>
                                        </p:tav>
                                        <p:tav tm="100000">
                                          <p:val>
                                            <p:strVal val="#ppt_x"/>
                                          </p:val>
                                        </p:tav>
                                      </p:tavLst>
                                    </p:anim>
                                    <p:anim calcmode="lin" valueType="num">
                                      <p:cBhvr additive="base">
                                        <p:cTn id="16" dur="500" fill="hold"/>
                                        <p:tgtEl>
                                          <p:spTgt spid="133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4" presetClass="entr" presetSubtype="10" fill="hold" nodeType="after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randombar(horizontal)">
                                      <p:cBhvr>
                                        <p:cTn id="24" dur="500"/>
                                        <p:tgtEl>
                                          <p:spTgt spid="5122"/>
                                        </p:tgtEl>
                                      </p:cBhvr>
                                    </p:animEffect>
                                  </p:childTnLst>
                                </p:cTn>
                              </p:par>
                              <p:par>
                                <p:cTn id="25" presetID="14" presetClass="entr" presetSubtype="10" fill="hold" nodeType="with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randombar(horizontal)">
                                      <p:cBhvr>
                                        <p:cTn id="27" dur="500"/>
                                        <p:tgtEl>
                                          <p:spTgt spid="5126"/>
                                        </p:tgtEl>
                                      </p:cBhvr>
                                    </p:animEffect>
                                  </p:childTnLst>
                                </p:cTn>
                              </p:par>
                              <p:par>
                                <p:cTn id="28" presetID="14" presetClass="entr" presetSubtype="10" fill="hold" nodeType="with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randombar(horizontal)">
                                      <p:cBhvr>
                                        <p:cTn id="30" dur="500"/>
                                        <p:tgtEl>
                                          <p:spTgt spid="5124"/>
                                        </p:tgtEl>
                                      </p:cBhvr>
                                    </p:animEffect>
                                  </p:childTnLst>
                                </p:cTn>
                              </p:par>
                              <p:par>
                                <p:cTn id="31" presetID="14" presetClass="entr" presetSubtype="10" fill="hold" nodeType="withEffect">
                                  <p:stCondLst>
                                    <p:cond delay="0"/>
                                  </p:stCondLst>
                                  <p:childTnLst>
                                    <p:set>
                                      <p:cBhvr>
                                        <p:cTn id="32" dur="1" fill="hold">
                                          <p:stCondLst>
                                            <p:cond delay="0"/>
                                          </p:stCondLst>
                                        </p:cTn>
                                        <p:tgtEl>
                                          <p:spTgt spid="5128"/>
                                        </p:tgtEl>
                                        <p:attrNameLst>
                                          <p:attrName>style.visibility</p:attrName>
                                        </p:attrNameLst>
                                      </p:cBhvr>
                                      <p:to>
                                        <p:strVal val="visible"/>
                                      </p:to>
                                    </p:set>
                                    <p:animEffect transition="in" filter="randombar(horizontal)">
                                      <p:cBhvr>
                                        <p:cTn id="33" dur="500"/>
                                        <p:tgtEl>
                                          <p:spTgt spid="5128"/>
                                        </p:tgtEl>
                                      </p:cBhvr>
                                    </p:animEffect>
                                  </p:childTnLst>
                                </p:cTn>
                              </p:par>
                              <p:par>
                                <p:cTn id="34" presetID="16" presetClass="entr" presetSubtype="21" fill="hold" nodeType="withEffect">
                                  <p:stCondLst>
                                    <p:cond delay="0"/>
                                  </p:stCondLst>
                                  <p:childTnLst>
                                    <p:set>
                                      <p:cBhvr>
                                        <p:cTn id="35" dur="1" fill="hold">
                                          <p:stCondLst>
                                            <p:cond delay="0"/>
                                          </p:stCondLst>
                                        </p:cTn>
                                        <p:tgtEl>
                                          <p:spTgt spid="5134"/>
                                        </p:tgtEl>
                                        <p:attrNameLst>
                                          <p:attrName>style.visibility</p:attrName>
                                        </p:attrNameLst>
                                      </p:cBhvr>
                                      <p:to>
                                        <p:strVal val="visible"/>
                                      </p:to>
                                    </p:set>
                                    <p:animEffect transition="in" filter="barn(inVertical)">
                                      <p:cBhvr>
                                        <p:cTn id="36" dur="500"/>
                                        <p:tgtEl>
                                          <p:spTgt spid="5134"/>
                                        </p:tgtEl>
                                      </p:cBhvr>
                                    </p:animEffect>
                                  </p:childTnLst>
                                </p:cTn>
                              </p:par>
                              <p:par>
                                <p:cTn id="37" presetID="22" presetClass="entr" presetSubtype="4" fill="hold" nodeType="withEffect">
                                  <p:stCondLst>
                                    <p:cond delay="0"/>
                                  </p:stCondLst>
                                  <p:childTnLst>
                                    <p:set>
                                      <p:cBhvr>
                                        <p:cTn id="38" dur="1" fill="hold">
                                          <p:stCondLst>
                                            <p:cond delay="0"/>
                                          </p:stCondLst>
                                        </p:cTn>
                                        <p:tgtEl>
                                          <p:spTgt spid="5132"/>
                                        </p:tgtEl>
                                        <p:attrNameLst>
                                          <p:attrName>style.visibility</p:attrName>
                                        </p:attrNameLst>
                                      </p:cBhvr>
                                      <p:to>
                                        <p:strVal val="visible"/>
                                      </p:to>
                                    </p:set>
                                    <p:animEffect transition="in" filter="wipe(down)">
                                      <p:cBhvr>
                                        <p:cTn id="39" dur="500"/>
                                        <p:tgtEl>
                                          <p:spTgt spid="5132"/>
                                        </p:tgtEl>
                                      </p:cBhvr>
                                    </p:animEffect>
                                  </p:childTnLst>
                                </p:cTn>
                              </p:par>
                              <p:par>
                                <p:cTn id="40" presetID="16" presetClass="entr" presetSubtype="21" fill="hold" nodeType="withEffect">
                                  <p:stCondLst>
                                    <p:cond delay="0"/>
                                  </p:stCondLst>
                                  <p:childTnLst>
                                    <p:set>
                                      <p:cBhvr>
                                        <p:cTn id="41" dur="1" fill="hold">
                                          <p:stCondLst>
                                            <p:cond delay="0"/>
                                          </p:stCondLst>
                                        </p:cTn>
                                        <p:tgtEl>
                                          <p:spTgt spid="5130"/>
                                        </p:tgtEl>
                                        <p:attrNameLst>
                                          <p:attrName>style.visibility</p:attrName>
                                        </p:attrNameLst>
                                      </p:cBhvr>
                                      <p:to>
                                        <p:strVal val="visible"/>
                                      </p:to>
                                    </p:set>
                                    <p:animEffect transition="in" filter="barn(inVertical)">
                                      <p:cBhvr>
                                        <p:cTn id="42" dur="500"/>
                                        <p:tgtEl>
                                          <p:spTgt spid="5130"/>
                                        </p:tgtEl>
                                      </p:cBhvr>
                                    </p:animEffect>
                                  </p:childTnLst>
                                </p:cTn>
                              </p:par>
                              <p:par>
                                <p:cTn id="43" presetID="14" presetClass="entr" presetSubtype="10"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randombar(horizontal)">
                                      <p:cBhvr>
                                        <p:cTn id="4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0575" y="396761"/>
            <a:ext cx="804046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eaLnBrk="0" hangingPunct="0">
              <a:defRPr sz="2800">
                <a:solidFill>
                  <a:schemeClr val="tx1"/>
                </a:solidFill>
                <a:latin typeface="Comic Sans MS" panose="030F0702030302020204" pitchFamily="66" charset="0"/>
                <a:cs typeface="Times New Roman" panose="02020603050405020304" pitchFamily="18" charset="0"/>
              </a:defRPr>
            </a:lvl1pPr>
            <a:lvl2pPr marL="990600" indent="-533400" eaLnBrk="0" hangingPunct="0">
              <a:defRPr sz="2800">
                <a:solidFill>
                  <a:schemeClr val="tx1"/>
                </a:solidFill>
                <a:latin typeface="Comic Sans MS" panose="030F0702030302020204" pitchFamily="66" charset="0"/>
                <a:cs typeface="Times New Roman" panose="02020603050405020304" pitchFamily="18" charset="0"/>
              </a:defRPr>
            </a:lvl2pPr>
            <a:lvl3pPr marL="1447800" indent="-533400" eaLnBrk="0" hangingPunct="0">
              <a:defRPr sz="2800">
                <a:solidFill>
                  <a:schemeClr val="tx1"/>
                </a:solidFill>
                <a:latin typeface="Comic Sans MS" panose="030F0702030302020204" pitchFamily="66" charset="0"/>
                <a:cs typeface="Times New Roman" panose="02020603050405020304" pitchFamily="18" charset="0"/>
              </a:defRPr>
            </a:lvl3pPr>
            <a:lvl4pPr marL="1905000" indent="-533400" eaLnBrk="0" hangingPunct="0">
              <a:defRPr sz="2800">
                <a:solidFill>
                  <a:schemeClr val="tx1"/>
                </a:solidFill>
                <a:latin typeface="Comic Sans MS" panose="030F0702030302020204" pitchFamily="66" charset="0"/>
                <a:cs typeface="Times New Roman" panose="02020603050405020304" pitchFamily="18" charset="0"/>
              </a:defRPr>
            </a:lvl4pPr>
            <a:lvl5pPr marL="2362200" indent="-533400" eaLnBrk="0" hangingPunct="0">
              <a:defRPr sz="2800">
                <a:solidFill>
                  <a:schemeClr val="tx1"/>
                </a:solidFill>
                <a:latin typeface="Comic Sans MS" panose="030F0702030302020204" pitchFamily="66" charset="0"/>
                <a:cs typeface="Times New Roman" panose="02020603050405020304" pitchFamily="18" charset="0"/>
              </a:defRPr>
            </a:lvl5pPr>
            <a:lvl6pPr marL="28194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32766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7338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41910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u="sng" dirty="0" smtClean="0">
                <a:solidFill>
                  <a:prstClr val="black"/>
                </a:solidFill>
                <a:latin typeface="Tw Cen MT" panose="020B0602020104020603" pitchFamily="34" charset="0"/>
              </a:rPr>
              <a:t>Modh</a:t>
            </a:r>
          </a:p>
          <a:p>
            <a:pPr eaLnBrk="1" hangingPunct="1">
              <a:buFontTx/>
              <a:buAutoNum type="arabicPeriod"/>
            </a:pPr>
            <a:r>
              <a:rPr lang="ga-IE" dirty="0" smtClean="0">
                <a:solidFill>
                  <a:prstClr val="black"/>
                </a:solidFill>
                <a:latin typeface="Tw Cen MT" panose="020B0602020104020603" pitchFamily="34" charset="0"/>
              </a:rPr>
              <a:t>Cuir </a:t>
            </a:r>
            <a:r>
              <a:rPr lang="en-IE" dirty="0" smtClean="0">
                <a:solidFill>
                  <a:prstClr val="black"/>
                </a:solidFill>
                <a:latin typeface="Tw Cen MT" panose="020B0602020104020603" pitchFamily="34" charset="0"/>
              </a:rPr>
              <a:t>3 cm </a:t>
            </a:r>
            <a:r>
              <a:rPr lang="ga-IE" dirty="0" smtClean="0">
                <a:solidFill>
                  <a:prstClr val="black"/>
                </a:solidFill>
                <a:latin typeface="Tw Cen MT" panose="020B0602020104020603" pitchFamily="34" charset="0"/>
              </a:rPr>
              <a:t>den ghaineamh gairneoireachta </a:t>
            </a:r>
            <a:r>
              <a:rPr lang="en-IE" dirty="0" smtClean="0">
                <a:solidFill>
                  <a:prstClr val="black"/>
                </a:solidFill>
                <a:latin typeface="Tw Cen MT" panose="020B0602020104020603" pitchFamily="34" charset="0"/>
              </a:rPr>
              <a:t/>
            </a:r>
            <a:br>
              <a:rPr lang="en-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isteach sa </a:t>
            </a:r>
            <a:r>
              <a:rPr lang="ga-IE" dirty="0" err="1" smtClean="0">
                <a:solidFill>
                  <a:prstClr val="black"/>
                </a:solidFill>
                <a:latin typeface="Tw Cen MT" panose="020B0602020104020603" pitchFamily="34" charset="0"/>
              </a:rPr>
              <a:t>phota</a:t>
            </a:r>
            <a:r>
              <a:rPr lang="ga-IE" dirty="0" smtClean="0">
                <a:solidFill>
                  <a:prstClr val="black"/>
                </a:solidFill>
                <a:latin typeface="Tw Cen MT" panose="020B0602020104020603" pitchFamily="34" charset="0"/>
              </a:rPr>
              <a:t> ag baint úsáid as an lián. </a:t>
            </a:r>
          </a:p>
          <a:p>
            <a:pPr eaLnBrk="1" hangingPunct="1">
              <a:buFontTx/>
              <a:buAutoNum type="arabicPeriod"/>
            </a:pPr>
            <a:r>
              <a:rPr lang="ga-IE" dirty="0" smtClean="0">
                <a:solidFill>
                  <a:prstClr val="black"/>
                </a:solidFill>
                <a:latin typeface="Tw Cen MT" panose="020B0602020104020603" pitchFamily="34" charset="0"/>
              </a:rPr>
              <a:t>Ansin líon an pota le múirín potaithe. Fág spás</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2 </a:t>
            </a:r>
            <a:r>
              <a:rPr lang="ga-IE" dirty="0" err="1" smtClean="0">
                <a:solidFill>
                  <a:prstClr val="black"/>
                </a:solidFill>
                <a:latin typeface="Tw Cen MT" panose="020B0602020104020603" pitchFamily="34" charset="0"/>
              </a:rPr>
              <a:t>cm</a:t>
            </a:r>
            <a:r>
              <a:rPr lang="ga-IE" dirty="0" smtClean="0">
                <a:solidFill>
                  <a:prstClr val="black"/>
                </a:solidFill>
                <a:latin typeface="Tw Cen MT" panose="020B0602020104020603" pitchFamily="34" charset="0"/>
              </a:rPr>
              <a:t> ag barr an </a:t>
            </a:r>
            <a:r>
              <a:rPr lang="ga-IE" dirty="0" err="1" smtClean="0">
                <a:solidFill>
                  <a:prstClr val="black"/>
                </a:solidFill>
                <a:latin typeface="Tw Cen MT" panose="020B0602020104020603" pitchFamily="34" charset="0"/>
              </a:rPr>
              <a:t>phota</a:t>
            </a:r>
            <a:r>
              <a:rPr lang="ga-IE" dirty="0" smtClean="0">
                <a:solidFill>
                  <a:prstClr val="black"/>
                </a:solidFill>
                <a:latin typeface="Tw Cen MT" panose="020B0602020104020603" pitchFamily="34" charset="0"/>
              </a:rPr>
              <a:t>, le go mbeidh tú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ábalta uisce a chur ar an síol.</a:t>
            </a:r>
          </a:p>
          <a:p>
            <a:pPr eaLnBrk="1" hangingPunct="1">
              <a:buFontTx/>
              <a:buAutoNum type="arabicPeriod"/>
            </a:pPr>
            <a:r>
              <a:rPr lang="ga-IE" dirty="0" smtClean="0">
                <a:solidFill>
                  <a:prstClr val="black"/>
                </a:solidFill>
                <a:latin typeface="Tw Cen MT" panose="020B0602020104020603" pitchFamily="34" charset="0"/>
              </a:rPr>
              <a:t>Déan an gaineamh agus an múirín a mheascadh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go maith</a:t>
            </a:r>
            <a:r>
              <a:rPr lang="ga-IE" altLang="en-US" dirty="0" smtClean="0">
                <a:solidFill>
                  <a:prstClr val="black"/>
                </a:solidFill>
                <a:latin typeface="Tw Cen MT" panose="020B0602020104020603" pitchFamily="34" charset="0"/>
              </a:rPr>
              <a:t>.</a:t>
            </a:r>
          </a:p>
          <a:p>
            <a:pPr eaLnBrk="1" hangingPunct="1">
              <a:buFontTx/>
              <a:buAutoNum type="arabicPeriod"/>
            </a:pPr>
            <a:r>
              <a:rPr lang="ga-IE" altLang="en-US" dirty="0" smtClean="0">
                <a:solidFill>
                  <a:prstClr val="black"/>
                </a:solidFill>
                <a:latin typeface="Tw Cen MT" panose="020B0602020104020603" pitchFamily="34" charset="0"/>
              </a:rPr>
              <a:t>Déan poll beag sa </a:t>
            </a:r>
            <a:r>
              <a:rPr lang="ga-IE" altLang="en-US" dirty="0" err="1" smtClean="0">
                <a:solidFill>
                  <a:prstClr val="black"/>
                </a:solidFill>
                <a:latin typeface="Tw Cen MT" panose="020B0602020104020603" pitchFamily="34" charset="0"/>
              </a:rPr>
              <a:t>mhúirín</a:t>
            </a:r>
            <a:r>
              <a:rPr lang="ga-IE" altLang="en-US" dirty="0" smtClean="0">
                <a:solidFill>
                  <a:prstClr val="black"/>
                </a:solidFill>
                <a:latin typeface="Tw Cen MT" panose="020B0602020104020603" pitchFamily="34" charset="0"/>
              </a:rPr>
              <a:t> leis an lián agus cuir an síol isteach ann. Clúdaigh leis an múirín ansin é.</a:t>
            </a:r>
          </a:p>
          <a:p>
            <a:pPr eaLnBrk="1" hangingPunct="1">
              <a:buFontTx/>
              <a:buAutoNum type="arabicPeriod"/>
            </a:pPr>
            <a:r>
              <a:rPr lang="ga-IE" dirty="0" smtClean="0">
                <a:solidFill>
                  <a:prstClr val="black"/>
                </a:solidFill>
                <a:latin typeface="Tw Cen MT" panose="020B0602020104020603" pitchFamily="34" charset="0"/>
              </a:rPr>
              <a:t>Cuir roinnt bheag uisce ar an múirín.</a:t>
            </a:r>
            <a:endParaRPr lang="ga-IE" altLang="en-US" dirty="0" smtClean="0">
              <a:solidFill>
                <a:prstClr val="black"/>
              </a:solidFill>
              <a:latin typeface="Tw Cen MT" panose="020B0602020104020603" pitchFamily="34" charset="0"/>
            </a:endParaRPr>
          </a:p>
          <a:p>
            <a:pPr eaLnBrk="1" hangingPunct="1">
              <a:buFontTx/>
              <a:buAutoNum type="arabicPeriod"/>
            </a:pPr>
            <a:r>
              <a:rPr lang="ga-IE" dirty="0" smtClean="0">
                <a:solidFill>
                  <a:prstClr val="black"/>
                </a:solidFill>
                <a:latin typeface="Tw Cen MT" panose="020B0602020104020603" pitchFamily="34" charset="0"/>
              </a:rPr>
              <a:t>Cuir lipéad ar an bpota agus scríobh d’ainm,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ainm an </a:t>
            </a:r>
            <a:r>
              <a:rPr lang="ga-IE" dirty="0" err="1" smtClean="0">
                <a:solidFill>
                  <a:prstClr val="black"/>
                </a:solidFill>
                <a:latin typeface="Tw Cen MT" panose="020B0602020104020603" pitchFamily="34" charset="0"/>
              </a:rPr>
              <a:t>tsíl</a:t>
            </a:r>
            <a:r>
              <a:rPr lang="ga-IE" dirty="0" smtClean="0">
                <a:solidFill>
                  <a:prstClr val="black"/>
                </a:solidFill>
                <a:latin typeface="Tw Cen MT" panose="020B0602020104020603" pitchFamily="34" charset="0"/>
              </a:rPr>
              <a:t> agus an dáta air.</a:t>
            </a:r>
            <a:endParaRPr lang="ga-IE" altLang="en-US" dirty="0">
              <a:solidFill>
                <a:prstClr val="black"/>
              </a:solidFill>
              <a:latin typeface="Tw Cen MT" panose="020B0602020104020603" pitchFamily="34" charset="0"/>
            </a:endParaRPr>
          </a:p>
        </p:txBody>
      </p:sp>
      <p:pic>
        <p:nvPicPr>
          <p:cNvPr id="205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bwMode="auto">
          <a:xfrm>
            <a:off x="7392312" y="1299025"/>
            <a:ext cx="4586227" cy="432022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8879225" y="3055444"/>
            <a:ext cx="1653768" cy="13237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dirty="0" smtClean="0">
                <a:solidFill>
                  <a:schemeClr val="tx1"/>
                </a:solidFill>
                <a:latin typeface="Tw Cen MT" panose="020B0602020104020603" pitchFamily="34" charset="0"/>
              </a:rPr>
              <a:t>Áine Rang 5</a:t>
            </a:r>
          </a:p>
          <a:p>
            <a:r>
              <a:rPr lang="ga-IE" dirty="0" smtClean="0">
                <a:solidFill>
                  <a:schemeClr val="tx1"/>
                </a:solidFill>
                <a:latin typeface="Tw Cen MT" panose="020B0602020104020603" pitchFamily="34" charset="0"/>
              </a:rPr>
              <a:t>Dearcán</a:t>
            </a:r>
          </a:p>
          <a:p>
            <a:r>
              <a:rPr lang="ga-IE" dirty="0" smtClean="0">
                <a:solidFill>
                  <a:schemeClr val="tx1"/>
                </a:solidFill>
                <a:latin typeface="Tw Cen MT" panose="020B0602020104020603" pitchFamily="34" charset="0"/>
              </a:rPr>
              <a:t>13/10/16</a:t>
            </a:r>
            <a:endParaRPr lang="ga-IE"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22952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6571" y="302360"/>
            <a:ext cx="10167589"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eaLnBrk="0" hangingPunct="0">
              <a:defRPr sz="2800">
                <a:solidFill>
                  <a:schemeClr val="tx1"/>
                </a:solidFill>
                <a:latin typeface="Comic Sans MS" panose="030F0702030302020204" pitchFamily="66" charset="0"/>
                <a:cs typeface="Times New Roman" panose="02020603050405020304" pitchFamily="18" charset="0"/>
              </a:defRPr>
            </a:lvl1pPr>
            <a:lvl2pPr marL="990600" indent="-533400" eaLnBrk="0" hangingPunct="0">
              <a:defRPr sz="2800">
                <a:solidFill>
                  <a:schemeClr val="tx1"/>
                </a:solidFill>
                <a:latin typeface="Comic Sans MS" panose="030F0702030302020204" pitchFamily="66" charset="0"/>
                <a:cs typeface="Times New Roman" panose="02020603050405020304" pitchFamily="18" charset="0"/>
              </a:defRPr>
            </a:lvl2pPr>
            <a:lvl3pPr marL="1447800" indent="-533400" eaLnBrk="0" hangingPunct="0">
              <a:defRPr sz="2800">
                <a:solidFill>
                  <a:schemeClr val="tx1"/>
                </a:solidFill>
                <a:latin typeface="Comic Sans MS" panose="030F0702030302020204" pitchFamily="66" charset="0"/>
                <a:cs typeface="Times New Roman" panose="02020603050405020304" pitchFamily="18" charset="0"/>
              </a:defRPr>
            </a:lvl3pPr>
            <a:lvl4pPr marL="1905000" indent="-533400" eaLnBrk="0" hangingPunct="0">
              <a:defRPr sz="2800">
                <a:solidFill>
                  <a:schemeClr val="tx1"/>
                </a:solidFill>
                <a:latin typeface="Comic Sans MS" panose="030F0702030302020204" pitchFamily="66" charset="0"/>
                <a:cs typeface="Times New Roman" panose="02020603050405020304" pitchFamily="18" charset="0"/>
              </a:defRPr>
            </a:lvl4pPr>
            <a:lvl5pPr marL="2362200" indent="-533400" eaLnBrk="0" hangingPunct="0">
              <a:defRPr sz="2800">
                <a:solidFill>
                  <a:schemeClr val="tx1"/>
                </a:solidFill>
                <a:latin typeface="Comic Sans MS" panose="030F0702030302020204" pitchFamily="66" charset="0"/>
                <a:cs typeface="Times New Roman" panose="02020603050405020304" pitchFamily="18" charset="0"/>
              </a:defRPr>
            </a:lvl5pPr>
            <a:lvl6pPr marL="28194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32766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7338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4191000" indent="-5334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pPr eaLnBrk="1" hangingPunct="1">
              <a:buFont typeface="+mj-lt"/>
              <a:buAutoNum type="arabicPeriod" startAt="7"/>
            </a:pPr>
            <a:r>
              <a:rPr lang="ga-IE" dirty="0" smtClean="0">
                <a:solidFill>
                  <a:prstClr val="black"/>
                </a:solidFill>
                <a:latin typeface="Tw Cen MT" panose="020B0602020104020603" pitchFamily="34" charset="0"/>
              </a:rPr>
              <a:t>Fág an pota ar leac fuinneoige a bhfuil a haghaidh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ó thuaidh – bíonn sé níos fuaire ansin ná ag na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fuinneoga eile – nó fág lasmuigh in áit fhothainiúil é.</a:t>
            </a:r>
          </a:p>
          <a:p>
            <a:pPr eaLnBrk="1" hangingPunct="1">
              <a:buFontTx/>
              <a:buAutoNum type="arabicPeriod" startAt="7"/>
            </a:pPr>
            <a:r>
              <a:rPr lang="ga-IE" dirty="0" smtClean="0">
                <a:solidFill>
                  <a:prstClr val="black"/>
                </a:solidFill>
                <a:latin typeface="Tw Cen MT" panose="020B0602020104020603" pitchFamily="34" charset="0"/>
              </a:rPr>
              <a:t>Clúdaigh an pota leis an bplaisteach trédhearcach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má fhágann tú lasmuigh é. Coimeádfaidh sé sin an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múirín tais agus coinneoidh sé lucha amach ón síol.</a:t>
            </a:r>
          </a:p>
          <a:p>
            <a:pPr eaLnBrk="1" hangingPunct="1">
              <a:buFontTx/>
              <a:buAutoNum type="arabicPeriod" startAt="7"/>
            </a:pPr>
            <a:r>
              <a:rPr lang="ga-IE" dirty="0" smtClean="0">
                <a:solidFill>
                  <a:prstClr val="black"/>
                </a:solidFill>
                <a:latin typeface="Tw Cen MT" panose="020B0602020104020603" pitchFamily="34" charset="0"/>
              </a:rPr>
              <a:t>Tabhair an pota isteach sa seomra ranga san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earrach nuair a thosóidh an síol ag fás. Fág an pota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ar leac fuinneoige a bhfuil a haghaidh ó dheas, </a:t>
            </a:r>
            <a:br>
              <a:rPr lang="ga-IE" dirty="0" smtClean="0">
                <a:solidFill>
                  <a:prstClr val="black"/>
                </a:solidFill>
                <a:latin typeface="Tw Cen MT" panose="020B0602020104020603" pitchFamily="34" charset="0"/>
              </a:rPr>
            </a:br>
            <a:r>
              <a:rPr lang="ga-IE" dirty="0" smtClean="0">
                <a:solidFill>
                  <a:prstClr val="black"/>
                </a:solidFill>
                <a:latin typeface="Tw Cen MT" panose="020B0602020104020603" pitchFamily="34" charset="0"/>
              </a:rPr>
              <a:t>áit a bhfaighidh sé solas na gréine.</a:t>
            </a:r>
          </a:p>
          <a:p>
            <a:pPr eaLnBrk="1" hangingPunct="1">
              <a:buFontTx/>
              <a:buAutoNum type="arabicPeriod" startAt="7"/>
            </a:pPr>
            <a:r>
              <a:rPr lang="ga-IE" altLang="en-US" dirty="0" smtClean="0">
                <a:solidFill>
                  <a:prstClr val="black"/>
                </a:solidFill>
                <a:latin typeface="Tw Cen MT" panose="020B0602020104020603" pitchFamily="34" charset="0"/>
              </a:rPr>
              <a:t>Tóg an pota abhaile ag deireadh na bliana agus </a:t>
            </a:r>
            <a:br>
              <a:rPr lang="ga-IE" altLang="en-US" dirty="0" smtClean="0">
                <a:solidFill>
                  <a:prstClr val="black"/>
                </a:solidFill>
                <a:latin typeface="Tw Cen MT" panose="020B0602020104020603" pitchFamily="34" charset="0"/>
              </a:rPr>
            </a:br>
            <a:r>
              <a:rPr lang="ga-IE" altLang="en-US" dirty="0" smtClean="0">
                <a:solidFill>
                  <a:prstClr val="black"/>
                </a:solidFill>
                <a:latin typeface="Tw Cen MT" panose="020B0602020104020603" pitchFamily="34" charset="0"/>
              </a:rPr>
              <a:t>cuir ar leac fuinneoige a bhfuil a haghaidh ó dheas</a:t>
            </a:r>
            <a:r>
              <a:rPr lang="en-GB" altLang="en-US" dirty="0" smtClean="0">
                <a:solidFill>
                  <a:prstClr val="black"/>
                </a:solidFill>
                <a:latin typeface="Tw Cen MT" panose="020B0602020104020603" pitchFamily="34" charset="0"/>
              </a:rPr>
              <a:t> é </a:t>
            </a:r>
            <a:r>
              <a:rPr lang="ga-IE" altLang="en-US" dirty="0" smtClean="0">
                <a:solidFill>
                  <a:prstClr val="black"/>
                </a:solidFill>
                <a:latin typeface="Tw Cen MT" panose="020B0602020104020603" pitchFamily="34" charset="0"/>
              </a:rPr>
              <a:t>arís eile. </a:t>
            </a:r>
            <a:br>
              <a:rPr lang="ga-IE" altLang="en-US" dirty="0" smtClean="0">
                <a:solidFill>
                  <a:prstClr val="black"/>
                </a:solidFill>
                <a:latin typeface="Tw Cen MT" panose="020B0602020104020603" pitchFamily="34" charset="0"/>
              </a:rPr>
            </a:br>
            <a:r>
              <a:rPr lang="ga-IE" altLang="en-US" dirty="0" smtClean="0">
                <a:solidFill>
                  <a:prstClr val="black"/>
                </a:solidFill>
                <a:latin typeface="Tw Cen MT" panose="020B0602020104020603" pitchFamily="34" charset="0"/>
              </a:rPr>
              <a:t>Fág ansin é ar feadh dhá bhliain. Cuir uisce air ó am go ham.</a:t>
            </a:r>
          </a:p>
          <a:p>
            <a:pPr eaLnBrk="1" hangingPunct="1">
              <a:buFontTx/>
              <a:buAutoNum type="arabicPeriod" startAt="7"/>
            </a:pPr>
            <a:r>
              <a:rPr lang="ga-IE" altLang="en-US" dirty="0" smtClean="0">
                <a:solidFill>
                  <a:prstClr val="black"/>
                </a:solidFill>
                <a:latin typeface="Tw Cen MT" panose="020B0602020104020603" pitchFamily="34" charset="0"/>
              </a:rPr>
              <a:t>Cuir sa talamh taobh amuigh é i mí an Mhárta nó i mí Aibreáin.</a:t>
            </a:r>
            <a:endParaRPr lang="ga-IE" altLang="en-US" dirty="0">
              <a:solidFill>
                <a:prstClr val="black"/>
              </a:solidFill>
              <a:latin typeface="Tw Cen MT" panose="020B0602020104020603" pitchFamily="34" charset="0"/>
            </a:endParaRPr>
          </a:p>
        </p:txBody>
      </p:sp>
      <p:pic>
        <p:nvPicPr>
          <p:cNvPr id="14347" name="Picture 1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91288" y="302360"/>
            <a:ext cx="3564000" cy="43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71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0-#ppt_h/2"/>
                                          </p:val>
                                        </p:tav>
                                        <p:tav tm="100000">
                                          <p:val>
                                            <p:strVal val="#ppt_y"/>
                                          </p:val>
                                        </p:tav>
                                      </p:tavLst>
                                    </p:anim>
                                  </p:childTnLst>
                                </p:cTn>
                              </p:par>
                            </p:childTnLst>
                          </p:cTn>
                        </p:par>
                        <p:par>
                          <p:cTn id="9" fill="hold" nodeType="with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14347"/>
                                        </p:tgtEl>
                                        <p:attrNameLst>
                                          <p:attrName>style.visibility</p:attrName>
                                        </p:attrNameLst>
                                      </p:cBhvr>
                                      <p:to>
                                        <p:strVal val="visible"/>
                                      </p:to>
                                    </p:set>
                                    <p:animEffect transition="in" filter="checkerboard(across)">
                                      <p:cBhvr>
                                        <p:cTn id="12"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241926" y="1184275"/>
            <a:ext cx="1768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28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28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2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2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endParaRPr lang="en-US" altLang="en-US">
              <a:solidFill>
                <a:schemeClr val="bg1"/>
              </a:solidFill>
            </a:endParaRPr>
          </a:p>
        </p:txBody>
      </p:sp>
      <p:sp>
        <p:nvSpPr>
          <p:cNvPr id="15363" name="Text Box 3"/>
          <p:cNvSpPr txBox="1">
            <a:spLocks noChangeArrowheads="1"/>
          </p:cNvSpPr>
          <p:nvPr/>
        </p:nvSpPr>
        <p:spPr bwMode="auto">
          <a:xfrm>
            <a:off x="2438400" y="1565275"/>
            <a:ext cx="708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28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28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28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28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Comic Sans MS" panose="030F0702030302020204" pitchFamily="66" charset="0"/>
                <a:cs typeface="Times New Roman" panose="02020603050405020304" pitchFamily="18" charset="0"/>
              </a:defRPr>
            </a:lvl9pPr>
          </a:lstStyle>
          <a:p>
            <a:endParaRPr lang="en-US" altLang="en-US"/>
          </a:p>
        </p:txBody>
      </p:sp>
      <p:graphicFrame>
        <p:nvGraphicFramePr>
          <p:cNvPr id="15421" name="Group 61"/>
          <p:cNvGraphicFramePr>
            <a:graphicFrameLocks noGrp="1"/>
          </p:cNvGraphicFramePr>
          <p:nvPr>
            <p:extLst>
              <p:ext uri="{D42A27DB-BD31-4B8C-83A1-F6EECF244321}">
                <p14:modId xmlns:p14="http://schemas.microsoft.com/office/powerpoint/2010/main" val="3887611911"/>
              </p:ext>
            </p:extLst>
          </p:nvPr>
        </p:nvGraphicFramePr>
        <p:xfrm>
          <a:off x="1079499" y="856041"/>
          <a:ext cx="10261601" cy="5873117"/>
        </p:xfrm>
        <a:graphic>
          <a:graphicData uri="http://schemas.openxmlformats.org/drawingml/2006/table">
            <a:tbl>
              <a:tblPr/>
              <a:tblGrid>
                <a:gridCol w="7188201"/>
                <a:gridCol w="1206500"/>
                <a:gridCol w="1866900"/>
              </a:tblGrid>
              <a:tr h="63658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400" noProof="0" dirty="0" smtClean="0">
                          <a:latin typeface="Tw Cen MT" panose="020B0602020104020603" pitchFamily="34" charset="0"/>
                        </a:rPr>
                        <a:t>Bíonn mórán torthaí agus síolta ar na crainn dhuillsilteacha san earrach.</a:t>
                      </a:r>
                      <a:endPar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400" noProof="0" dirty="0" smtClean="0">
                          <a:latin typeface="Tw Cen MT" panose="020B0602020104020603" pitchFamily="34" charset="0"/>
                        </a:rPr>
                        <a:t>Is </a:t>
                      </a:r>
                      <a:r>
                        <a:rPr lang="en-IE" sz="2400" noProof="0" dirty="0" smtClean="0">
                          <a:latin typeface="Tw Cen MT" panose="020B0602020104020603" pitchFamily="34" charset="0"/>
                        </a:rPr>
                        <a:t>as</a:t>
                      </a:r>
                      <a:r>
                        <a:rPr lang="ga-IE" sz="2400" noProof="0" dirty="0" smtClean="0">
                          <a:latin typeface="Tw Cen MT" panose="020B0602020104020603" pitchFamily="34" charset="0"/>
                        </a:rPr>
                        <a:t> síolta a fhásann crainn nua. </a:t>
                      </a:r>
                      <a:endPar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Fásann dearcáin ar an gcrann cnó capaill.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altLang="en-US" sz="2400" noProof="0" dirty="0" smtClean="0">
                          <a:latin typeface="Tw Cen MT" panose="020B0602020104020603" pitchFamily="34" charset="0"/>
                        </a:rPr>
                        <a:t>Itheann éin agus ainmhithe na torthaí ar na crainn san fhómhar.</a:t>
                      </a:r>
                      <a:endPar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Is crann duillsilteach é an crann cnó capaill.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Is féidir le torthaí</a:t>
                      </a:r>
                      <a:r>
                        <a:rPr kumimoji="0" lang="en-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agus síolta gluaiseacht uathu féin.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400" noProof="0" dirty="0" smtClean="0">
                          <a:latin typeface="Tw Cen MT" panose="020B0602020104020603" pitchFamily="34" charset="0"/>
                        </a:rPr>
                        <a:t>Bíonn solas ag teastáil ó shíolta chun go bhfásfaidh siad ina gcrainn nua. </a:t>
                      </a:r>
                      <a:endPar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Cabhraíonn an ghaoth chun síolta a scaipeadh. </a:t>
                      </a: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2800" b="0" i="0" u="none" strike="noStrike" cap="none" normalizeH="0" baseline="0" noProof="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16000" y="169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 name="Picture 103"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16000" y="291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 name="Picture 104"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04000" y="234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 name="Picture 105"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04000" y="428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0" name="Picture 106"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04000" y="360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1" name="Picture 107"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04000" y="550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2" name="Picture 108"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16000" y="482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4" name="Picture 110"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04000" y="622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6" name="Text Box 56"/>
          <p:cNvSpPr txBox="1">
            <a:spLocks noChangeArrowheads="1"/>
          </p:cNvSpPr>
          <p:nvPr/>
        </p:nvSpPr>
        <p:spPr bwMode="auto">
          <a:xfrm>
            <a:off x="3460750" y="103516"/>
            <a:ext cx="5041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ga-IE" altLang="en-US" sz="3200" dirty="0">
                <a:latin typeface="Berlin Sans FB" panose="020E0602020502020306" pitchFamily="34" charset="0"/>
              </a:rPr>
              <a:t>Fíor nó Bréagach?</a:t>
            </a:r>
          </a:p>
        </p:txBody>
      </p:sp>
    </p:spTree>
    <p:extLst>
      <p:ext uri="{BB962C8B-B14F-4D97-AF65-F5344CB8AC3E}">
        <p14:creationId xmlns:p14="http://schemas.microsoft.com/office/powerpoint/2010/main" val="263024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416"/>
                                        </p:tgtEl>
                                        <p:attrNameLst>
                                          <p:attrName>style.visibility</p:attrName>
                                        </p:attrNameLst>
                                      </p:cBhvr>
                                      <p:to>
                                        <p:strVal val="visible"/>
                                      </p:to>
                                    </p:set>
                                    <p:anim calcmode="lin" valueType="num">
                                      <p:cBhvr>
                                        <p:cTn id="7" dur="1000" fill="hold"/>
                                        <p:tgtEl>
                                          <p:spTgt spid="15416"/>
                                        </p:tgtEl>
                                        <p:attrNameLst>
                                          <p:attrName>ppt_w</p:attrName>
                                        </p:attrNameLst>
                                      </p:cBhvr>
                                      <p:tavLst>
                                        <p:tav tm="0">
                                          <p:val>
                                            <p:strVal val="#ppt_w*0.70"/>
                                          </p:val>
                                        </p:tav>
                                        <p:tav tm="100000">
                                          <p:val>
                                            <p:strVal val="#ppt_w"/>
                                          </p:val>
                                        </p:tav>
                                      </p:tavLst>
                                    </p:anim>
                                    <p:anim calcmode="lin" valueType="num">
                                      <p:cBhvr>
                                        <p:cTn id="8" dur="1000" fill="hold"/>
                                        <p:tgtEl>
                                          <p:spTgt spid="15416"/>
                                        </p:tgtEl>
                                        <p:attrNameLst>
                                          <p:attrName>ppt_h</p:attrName>
                                        </p:attrNameLst>
                                      </p:cBhvr>
                                      <p:tavLst>
                                        <p:tav tm="0">
                                          <p:val>
                                            <p:strVal val="#ppt_h"/>
                                          </p:val>
                                        </p:tav>
                                        <p:tav tm="100000">
                                          <p:val>
                                            <p:strVal val="#ppt_h"/>
                                          </p:val>
                                        </p:tav>
                                      </p:tavLst>
                                    </p:anim>
                                    <p:animEffect transition="in" filter="fade">
                                      <p:cBhvr>
                                        <p:cTn id="9" dur="1000"/>
                                        <p:tgtEl>
                                          <p:spTgt spid="15416"/>
                                        </p:tgtEl>
                                      </p:cBhvr>
                                    </p:animEffect>
                                  </p:childTnLst>
                                </p:cTn>
                              </p:par>
                              <p:par>
                                <p:cTn id="10" presetID="3" presetClass="entr" presetSubtype="10" fill="hold" nodeType="withEffect">
                                  <p:stCondLst>
                                    <p:cond delay="0"/>
                                  </p:stCondLst>
                                  <p:childTnLst>
                                    <p:set>
                                      <p:cBhvr>
                                        <p:cTn id="11" dur="1" fill="hold">
                                          <p:stCondLst>
                                            <p:cond delay="0"/>
                                          </p:stCondLst>
                                        </p:cTn>
                                        <p:tgtEl>
                                          <p:spTgt spid="15421"/>
                                        </p:tgtEl>
                                        <p:attrNameLst>
                                          <p:attrName>style.visibility</p:attrName>
                                        </p:attrNameLst>
                                      </p:cBhvr>
                                      <p:to>
                                        <p:strVal val="visible"/>
                                      </p:to>
                                    </p:set>
                                    <p:animEffect transition="in" filter="blinds(horizontal)">
                                      <p:cBhvr>
                                        <p:cTn id="12" dur="500"/>
                                        <p:tgtEl>
                                          <p:spTgt spid="15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365"/>
                                        </p:tgtEl>
                                        <p:attrNameLst>
                                          <p:attrName>style.visibility</p:attrName>
                                        </p:attrNameLst>
                                      </p:cBhvr>
                                      <p:to>
                                        <p:strVal val="visible"/>
                                      </p:to>
                                    </p:set>
                                    <p:animEffect transition="in" filter="dissolve">
                                      <p:cBhvr>
                                        <p:cTn id="17" dur="500"/>
                                        <p:tgtEl>
                                          <p:spTgt spid="113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368"/>
                                        </p:tgtEl>
                                        <p:attrNameLst>
                                          <p:attrName>style.visibility</p:attrName>
                                        </p:attrNameLst>
                                      </p:cBhvr>
                                      <p:to>
                                        <p:strVal val="visible"/>
                                      </p:to>
                                    </p:set>
                                    <p:animEffect transition="in" filter="dissolve">
                                      <p:cBhvr>
                                        <p:cTn id="22" dur="500"/>
                                        <p:tgtEl>
                                          <p:spTgt spid="113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367"/>
                                        </p:tgtEl>
                                        <p:attrNameLst>
                                          <p:attrName>style.visibility</p:attrName>
                                        </p:attrNameLst>
                                      </p:cBhvr>
                                      <p:to>
                                        <p:strVal val="visible"/>
                                      </p:to>
                                    </p:set>
                                    <p:animEffect transition="in" filter="dissolve">
                                      <p:cBhvr>
                                        <p:cTn id="27" dur="500"/>
                                        <p:tgtEl>
                                          <p:spTgt spid="113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370"/>
                                        </p:tgtEl>
                                        <p:attrNameLst>
                                          <p:attrName>style.visibility</p:attrName>
                                        </p:attrNameLst>
                                      </p:cBhvr>
                                      <p:to>
                                        <p:strVal val="visible"/>
                                      </p:to>
                                    </p:set>
                                    <p:animEffect transition="in" filter="dissolve">
                                      <p:cBhvr>
                                        <p:cTn id="32" dur="500"/>
                                        <p:tgtEl>
                                          <p:spTgt spid="113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369"/>
                                        </p:tgtEl>
                                        <p:attrNameLst>
                                          <p:attrName>style.visibility</p:attrName>
                                        </p:attrNameLst>
                                      </p:cBhvr>
                                      <p:to>
                                        <p:strVal val="visible"/>
                                      </p:to>
                                    </p:set>
                                    <p:animEffect transition="in" filter="dissolve">
                                      <p:cBhvr>
                                        <p:cTn id="37" dur="500"/>
                                        <p:tgtEl>
                                          <p:spTgt spid="113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1372"/>
                                        </p:tgtEl>
                                        <p:attrNameLst>
                                          <p:attrName>style.visibility</p:attrName>
                                        </p:attrNameLst>
                                      </p:cBhvr>
                                      <p:to>
                                        <p:strVal val="visible"/>
                                      </p:to>
                                    </p:set>
                                    <p:animEffect transition="in" filter="dissolve">
                                      <p:cBhvr>
                                        <p:cTn id="42" dur="500"/>
                                        <p:tgtEl>
                                          <p:spTgt spid="113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1371"/>
                                        </p:tgtEl>
                                        <p:attrNameLst>
                                          <p:attrName>style.visibility</p:attrName>
                                        </p:attrNameLst>
                                      </p:cBhvr>
                                      <p:to>
                                        <p:strVal val="visible"/>
                                      </p:to>
                                    </p:set>
                                    <p:animEffect transition="in" filter="dissolve">
                                      <p:cBhvr>
                                        <p:cTn id="47" dur="500"/>
                                        <p:tgtEl>
                                          <p:spTgt spid="1137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1374"/>
                                        </p:tgtEl>
                                        <p:attrNameLst>
                                          <p:attrName>style.visibility</p:attrName>
                                        </p:attrNameLst>
                                      </p:cBhvr>
                                      <p:to>
                                        <p:strVal val="visible"/>
                                      </p:to>
                                    </p:set>
                                    <p:animEffect transition="in" filter="dissolve">
                                      <p:cBhvr>
                                        <p:cTn id="52" dur="500"/>
                                        <p:tgtEl>
                                          <p:spTgt spid="1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14400" y="779272"/>
            <a:ext cx="11010900" cy="481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ga-IE" altLang="en-US" sz="3200" dirty="0" smtClean="0">
                <a:solidFill>
                  <a:srgbClr val="000000"/>
                </a:solidFill>
                <a:latin typeface="Tw Cen MT" panose="020B0602020104020603" pitchFamily="34" charset="0"/>
              </a:rPr>
              <a:t>Cliceáil ar</a:t>
            </a:r>
            <a:r>
              <a:rPr lang="en-IE" altLang="en-US" sz="3200" dirty="0" smtClean="0">
                <a:solidFill>
                  <a:srgbClr val="000000"/>
                </a:solidFill>
                <a:latin typeface="Tw Cen MT" panose="020B0602020104020603" pitchFamily="34" charset="0"/>
              </a:rPr>
              <a:t> </a:t>
            </a:r>
            <a:r>
              <a:rPr lang="ga-IE" altLang="en-US" sz="3200" dirty="0" smtClean="0">
                <a:solidFill>
                  <a:srgbClr val="000000"/>
                </a:solidFill>
                <a:latin typeface="Tw Cen MT" panose="020B0602020104020603" pitchFamily="34" charset="0"/>
              </a:rPr>
              <a:t>an nasc thíos chun féachaint ar fhíseán faoi scaipeadh síolta:</a:t>
            </a:r>
          </a:p>
          <a:p>
            <a:pPr>
              <a:spcBef>
                <a:spcPct val="20000"/>
              </a:spcBef>
            </a:pPr>
            <a:r>
              <a:rPr lang="ga-IE" sz="3200" dirty="0" smtClean="0">
                <a:latin typeface="Tw Cen MT" panose="020B0602020104020603" pitchFamily="34" charset="0"/>
                <a:hlinkClick r:id="rId2"/>
              </a:rPr>
              <a:t>https://www.youtube.com/watch?v=xY4JFOSuqvY</a:t>
            </a:r>
            <a:endParaRPr lang="ga-IE" sz="3200" dirty="0" smtClean="0">
              <a:latin typeface="Tw Cen MT" panose="020B0602020104020603" pitchFamily="34" charset="0"/>
            </a:endParaRPr>
          </a:p>
          <a:p>
            <a:endParaRPr lang="ga-IE" altLang="en-US" sz="3200" dirty="0" smtClean="0">
              <a:solidFill>
                <a:srgbClr val="000000"/>
              </a:solidFill>
              <a:latin typeface="Tw Cen MT" panose="020B0602020104020603" pitchFamily="34" charset="0"/>
            </a:endParaRPr>
          </a:p>
          <a:p>
            <a:pPr>
              <a:spcBef>
                <a:spcPct val="20000"/>
              </a:spcBef>
            </a:pPr>
            <a:r>
              <a:rPr lang="ga-IE" altLang="en-US" sz="3200" dirty="0" smtClean="0">
                <a:solidFill>
                  <a:srgbClr val="000000"/>
                </a:solidFill>
                <a:latin typeface="Tw Cen MT" panose="020B0602020104020603" pitchFamily="34" charset="0"/>
              </a:rPr>
              <a:t>Físeán</a:t>
            </a:r>
            <a:r>
              <a:rPr lang="en-GB" altLang="en-US" sz="3200" dirty="0" smtClean="0">
                <a:solidFill>
                  <a:srgbClr val="000000"/>
                </a:solidFill>
                <a:latin typeface="Tw Cen MT" panose="020B0602020104020603" pitchFamily="34" charset="0"/>
              </a:rPr>
              <a:t> </a:t>
            </a:r>
            <a:r>
              <a:rPr lang="ga-IE" altLang="en-US" sz="3200" dirty="0" smtClean="0">
                <a:solidFill>
                  <a:srgbClr val="000000"/>
                </a:solidFill>
                <a:latin typeface="Tw Cen MT" panose="020B0602020104020603" pitchFamily="34" charset="0"/>
              </a:rPr>
              <a:t>as Gaeilge:</a:t>
            </a:r>
          </a:p>
          <a:p>
            <a:r>
              <a:rPr lang="ga-IE" sz="3200" u="sng" dirty="0" smtClean="0">
                <a:latin typeface="Tw Cen MT" panose="020B0602020104020603" pitchFamily="34" charset="0"/>
                <a:hlinkClick r:id="rId3"/>
              </a:rPr>
              <a:t>https://www.youtube.com/watch?v=Rj2MlZ4xoZg</a:t>
            </a:r>
            <a:endParaRPr lang="ga-IE" sz="3200" u="sng" dirty="0" smtClean="0">
              <a:latin typeface="Tw Cen MT" panose="020B0602020104020603" pitchFamily="34" charset="0"/>
            </a:endParaRPr>
          </a:p>
          <a:p>
            <a:endParaRPr lang="ga-IE" altLang="en-US" sz="3200" u="sng" dirty="0" smtClean="0">
              <a:solidFill>
                <a:srgbClr val="000000"/>
              </a:solidFill>
              <a:latin typeface="Tw Cen MT" panose="020B0602020104020603" pitchFamily="34" charset="0"/>
            </a:endParaRPr>
          </a:p>
          <a:p>
            <a:r>
              <a:rPr lang="ga-IE" altLang="en-US" sz="3200" dirty="0" smtClean="0">
                <a:solidFill>
                  <a:srgbClr val="000000"/>
                </a:solidFill>
                <a:latin typeface="Tw Cen MT" panose="020B0602020104020603" pitchFamily="34" charset="0"/>
              </a:rPr>
              <a:t>Tuilleadh eolais le fáil ar </a:t>
            </a:r>
            <a:r>
              <a:rPr lang="en-IE" altLang="en-US" sz="3200" dirty="0" smtClean="0">
                <a:solidFill>
                  <a:srgbClr val="000000"/>
                </a:solidFill>
                <a:latin typeface="Tw Cen MT" panose="020B0602020104020603" pitchFamily="34" charset="0"/>
              </a:rPr>
              <a:t>an </a:t>
            </a:r>
            <a:r>
              <a:rPr lang="ga-IE" altLang="en-US" sz="3200" dirty="0" smtClean="0">
                <a:solidFill>
                  <a:srgbClr val="000000"/>
                </a:solidFill>
                <a:latin typeface="Tw Cen MT" panose="020B0602020104020603" pitchFamily="34" charset="0"/>
              </a:rPr>
              <a:t>suíomh seo:</a:t>
            </a:r>
          </a:p>
          <a:p>
            <a:r>
              <a:rPr lang="ga-IE" altLang="en-US" sz="3200" u="sng" dirty="0" smtClean="0">
                <a:latin typeface="Tw Cen MT" panose="020B0602020104020603" pitchFamily="34" charset="0"/>
                <a:hlinkClick r:id="rId4"/>
              </a:rPr>
              <a:t>http://www.treeday.ie/Module-PDFs/Module3_Irish.pdf</a:t>
            </a:r>
            <a:r>
              <a:rPr lang="ga-IE" altLang="en-US" sz="3200" u="sng" dirty="0" smtClean="0">
                <a:latin typeface="Tw Cen MT" panose="020B0602020104020603" pitchFamily="34" charset="0"/>
              </a:rPr>
              <a:t> </a:t>
            </a:r>
          </a:p>
        </p:txBody>
      </p:sp>
    </p:spTree>
    <p:extLst>
      <p:ext uri="{BB962C8B-B14F-4D97-AF65-F5344CB8AC3E}">
        <p14:creationId xmlns:p14="http://schemas.microsoft.com/office/powerpoint/2010/main" val="408742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671513"/>
            <a:ext cx="10679112" cy="3170099"/>
          </a:xfrm>
          <a:prstGeom prst="rect">
            <a:avLst/>
          </a:prstGeom>
          <a:noFill/>
          <a:ln w="9525">
            <a:noFill/>
            <a:miter lim="800000"/>
            <a:headEnd/>
            <a:tailEnd/>
          </a:ln>
        </p:spPr>
        <p:txBody>
          <a:bodyPr wrap="square">
            <a:spAutoFit/>
          </a:bodyPr>
          <a:lstStyle/>
          <a:p>
            <a:r>
              <a:rPr lang="ga-IE" sz="2000" b="1" baseline="0" dirty="0" smtClean="0">
                <a:solidFill>
                  <a:srgbClr val="000000"/>
                </a:solidFill>
                <a:latin typeface="Tw Cen MT" panose="020B0602020104020603" pitchFamily="34" charset="0"/>
                <a:cs typeface="Times New Roman" pitchFamily="18" charset="0"/>
              </a:rPr>
              <a:t>Íomhánna:</a:t>
            </a:r>
            <a:endParaRPr lang="en-GB" sz="2000" b="1" baseline="0" dirty="0" smtClean="0">
              <a:solidFill>
                <a:srgbClr val="000000"/>
              </a:solidFill>
              <a:latin typeface="Tw Cen MT" panose="020B0602020104020603" pitchFamily="34" charset="0"/>
              <a:cs typeface="Times New Roman" pitchFamily="18" charset="0"/>
            </a:endParaRPr>
          </a:p>
          <a:p>
            <a:r>
              <a:rPr lang="en-GB" sz="2000" baseline="0" dirty="0" smtClean="0">
                <a:solidFill>
                  <a:srgbClr val="000000"/>
                </a:solidFill>
                <a:latin typeface="Tw Cen MT" panose="020B0602020104020603" pitchFamily="34" charset="0"/>
                <a:cs typeface="Times New Roman" pitchFamily="18" charset="0"/>
              </a:rPr>
              <a:t>Shutterstock</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Má rinneadh fail</a:t>
            </a:r>
            <a:r>
              <a:rPr lang="en-GB" sz="2000" baseline="0" dirty="0">
                <a:solidFill>
                  <a:srgbClr val="000000"/>
                </a:solidFill>
                <a:latin typeface="Tw Cen MT" panose="020B0602020104020603" pitchFamily="34" charset="0"/>
                <a:cs typeface="Times New Roman" pitchFamily="18" charset="0"/>
              </a:rPr>
              <a:t>l</a:t>
            </a:r>
            <a:r>
              <a:rPr lang="ga-IE" sz="2000" baseline="0" dirty="0">
                <a:solidFill>
                  <a:srgbClr val="000000"/>
                </a:solidFill>
                <a:latin typeface="Tw Cen MT" panose="020B0602020104020603" pitchFamily="34" charset="0"/>
                <a:cs typeface="Times New Roman" pitchFamily="18" charset="0"/>
              </a:rPr>
              <a:t>í ar aon </a:t>
            </a:r>
            <a:r>
              <a:rPr lang="ga-IE" sz="2000" baseline="0" dirty="0" smtClean="0">
                <a:solidFill>
                  <a:srgbClr val="000000"/>
                </a:solidFill>
                <a:latin typeface="Tw Cen MT" panose="020B0602020104020603" pitchFamily="34" charset="0"/>
                <a:cs typeface="Times New Roman" pitchFamily="18" charset="0"/>
              </a:rPr>
              <a:t>bhealach</a:t>
            </a:r>
            <a:r>
              <a:rPr lang="en-GB" sz="2000" baseline="0" dirty="0" smtClean="0">
                <a:solidFill>
                  <a:srgbClr val="000000"/>
                </a:solidFill>
                <a:latin typeface="Tw Cen MT" panose="020B0602020104020603" pitchFamily="34" charset="0"/>
                <a:cs typeface="Times New Roman" pitchFamily="18" charset="0"/>
              </a:rPr>
              <a:t> </a:t>
            </a:r>
            <a:r>
              <a:rPr lang="ga-IE" sz="2000" baseline="0" dirty="0" smtClean="0">
                <a:solidFill>
                  <a:srgbClr val="000000"/>
                </a:solidFill>
                <a:latin typeface="Tw Cen MT" panose="020B0602020104020603" pitchFamily="34" charset="0"/>
                <a:cs typeface="Times New Roman" pitchFamily="18" charset="0"/>
              </a:rPr>
              <a:t>ó </a:t>
            </a:r>
            <a:r>
              <a:rPr lang="ga-IE" sz="2000" baseline="0" dirty="0">
                <a:solidFill>
                  <a:srgbClr val="000000"/>
                </a:solidFill>
                <a:latin typeface="Tw Cen MT" panose="020B0602020104020603" pitchFamily="34" charset="0"/>
                <a:cs typeface="Times New Roman" pitchFamily="18" charset="0"/>
              </a:rPr>
              <a:t>thaobh cóipchirt de ba cheart d’úinéir an chóipchirt teagmháil</a:t>
            </a:r>
          </a:p>
          <a:p>
            <a:r>
              <a:rPr lang="ga-IE" sz="2000" baseline="0" dirty="0">
                <a:solidFill>
                  <a:srgbClr val="000000"/>
                </a:solidFill>
                <a:latin typeface="Tw Cen MT" panose="020B0602020104020603" pitchFamily="34" charset="0"/>
                <a:cs typeface="Times New Roman" pitchFamily="18" charset="0"/>
              </a:rPr>
              <a:t>a dhéanamh leis na foilsitheoirí. Beidh na foilsitheoirí lántoilteanach socruithe cuí a dhéanamh leis.</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 Foras na Gaeilge, </a:t>
            </a:r>
            <a:r>
              <a:rPr lang="ga-IE" sz="2000" baseline="0" dirty="0" smtClean="0">
                <a:solidFill>
                  <a:srgbClr val="000000"/>
                </a:solidFill>
                <a:latin typeface="Tw Cen MT" panose="020B0602020104020603" pitchFamily="34" charset="0"/>
                <a:cs typeface="Times New Roman" pitchFamily="18" charset="0"/>
              </a:rPr>
              <a:t>201</a:t>
            </a:r>
            <a:r>
              <a:rPr lang="en-GB" sz="2000" dirty="0">
                <a:solidFill>
                  <a:srgbClr val="000000"/>
                </a:solidFill>
                <a:latin typeface="Tw Cen MT" panose="020B0602020104020603" pitchFamily="34" charset="0"/>
                <a:cs typeface="Times New Roman" pitchFamily="18" charset="0"/>
              </a:rPr>
              <a:t>7</a:t>
            </a:r>
            <a:endParaRPr lang="ga-IE" sz="2000" baseline="0" dirty="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dirty="0">
                <a:solidFill>
                  <a:srgbClr val="000000"/>
                </a:solidFill>
                <a:latin typeface="Tw Cen MT" panose="020B0602020104020603" pitchFamily="34" charset="0"/>
                <a:cs typeface="Times New Roman" pitchFamily="18" charset="0"/>
              </a:rPr>
              <a:t>An Gúm, Foras na Gaeilge, 7 Cearnóg Mhuirfean, Baile Átha Cliath 2</a:t>
            </a:r>
          </a:p>
        </p:txBody>
      </p:sp>
    </p:spTree>
    <p:extLst>
      <p:ext uri="{BB962C8B-B14F-4D97-AF65-F5344CB8AC3E}">
        <p14:creationId xmlns:p14="http://schemas.microsoft.com/office/powerpoint/2010/main" val="3148894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257056" y="2743965"/>
            <a:ext cx="3076575" cy="628650"/>
          </a:xfrm>
          <a:prstGeom prst="rect">
            <a:avLst/>
          </a:prstGeom>
          <a:noFill/>
          <a:ln w="9525">
            <a:noFill/>
            <a:miter lim="800000"/>
            <a:headEnd/>
            <a:tailEnd/>
          </a:ln>
        </p:spPr>
      </p:pic>
    </p:spTree>
    <p:extLst>
      <p:ext uri="{BB962C8B-B14F-4D97-AF65-F5344CB8AC3E}">
        <p14:creationId xmlns:p14="http://schemas.microsoft.com/office/powerpoint/2010/main" val="3177613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68485" y="4812217"/>
            <a:ext cx="3483603" cy="1200329"/>
          </a:xfrm>
          <a:prstGeom prst="rect">
            <a:avLst/>
          </a:prstGeom>
          <a:solidFill>
            <a:schemeClr val="bg1"/>
          </a:solidFill>
          <a:ln w="25400">
            <a:solidFill>
              <a:schemeClr val="tx2"/>
            </a:solidFill>
          </a:ln>
        </p:spPr>
        <p:txBody>
          <a:bodyPr wrap="square" rtlCol="0">
            <a:spAutoFit/>
          </a:bodyPr>
          <a:lstStyle>
            <a:defPPr>
              <a:defRPr lang="en-US"/>
            </a:defPPr>
            <a:lvl1pPr>
              <a:defRPr sz="2200">
                <a:latin typeface="Tw Cen MT" panose="020B0602020104020603" pitchFamily="34" charset="0"/>
              </a:defRPr>
            </a:lvl1pPr>
          </a:lstStyle>
          <a:p>
            <a:r>
              <a:rPr lang="ga-IE" sz="2400" dirty="0" smtClean="0"/>
              <a:t>An féidir leat na torthaí agus na síolta sna pictiúir seo a ainmniú?</a:t>
            </a:r>
            <a:endParaRPr lang="ga-IE" sz="24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11261" y="224430"/>
            <a:ext cx="3484191" cy="2316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39800" y="3326760"/>
            <a:ext cx="3960602" cy="2629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000770" y="197685"/>
            <a:ext cx="2365301" cy="3572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6105" b="89971" l="9939" r="89939">
                        <a14:foregroundMark x1="57669" y1="12645" x2="58037" y2="6105"/>
                      </a14:backgroundRemoval>
                    </a14:imgEffect>
                  </a14:imgLayer>
                </a14:imgProps>
              </a:ext>
              <a:ext uri="{28A0092B-C50C-407E-A947-70E740481C1C}">
                <a14:useLocalDpi xmlns:a14="http://schemas.microsoft.com/office/drawing/2010/main"/>
              </a:ext>
            </a:extLst>
          </a:blip>
          <a:stretch>
            <a:fillRect/>
          </a:stretch>
        </p:blipFill>
        <p:spPr bwMode="auto">
          <a:xfrm>
            <a:off x="5632493" y="37832"/>
            <a:ext cx="3381251" cy="2705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467" b="92368" l="9978" r="89800">
                        <a14:foregroundMark x1="56541" y1="82866" x2="54213" y2="92523"/>
                        <a14:foregroundMark x1="67738" y1="24299" x2="54545" y2="467"/>
                      </a14:backgroundRemoval>
                    </a14:imgEffect>
                  </a14:imgLayer>
                </a14:imgProps>
              </a:ext>
              <a:ext uri="{28A0092B-C50C-407E-A947-70E740481C1C}">
                <a14:useLocalDpi xmlns:a14="http://schemas.microsoft.com/office/drawing/2010/main"/>
              </a:ext>
            </a:extLst>
          </a:blip>
          <a:stretch>
            <a:fillRect/>
          </a:stretch>
        </p:blipFill>
        <p:spPr bwMode="auto">
          <a:xfrm>
            <a:off x="4659723" y="3164845"/>
            <a:ext cx="3750425" cy="2495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48133" y="4634042"/>
            <a:ext cx="3503955" cy="1938992"/>
          </a:xfrm>
          <a:prstGeom prst="rect">
            <a:avLst/>
          </a:prstGeom>
          <a:solidFill>
            <a:schemeClr val="bg1"/>
          </a:solidFill>
          <a:ln w="25400">
            <a:solidFill>
              <a:schemeClr val="tx2"/>
            </a:solidFill>
          </a:ln>
        </p:spPr>
        <p:txBody>
          <a:bodyPr wrap="square" rtlCol="0">
            <a:spAutoFit/>
          </a:bodyPr>
          <a:lstStyle/>
          <a:p>
            <a:r>
              <a:rPr lang="ga-IE" sz="2400" dirty="0" smtClean="0">
                <a:latin typeface="Tw Cen MT" panose="020B0602020104020603" pitchFamily="34" charset="0"/>
              </a:rPr>
              <a:t>Bíonn torthaí aibí</a:t>
            </a:r>
            <a:r>
              <a:rPr lang="en-IE" sz="2400" dirty="0" smtClean="0">
                <a:latin typeface="Tw Cen MT" panose="020B0602020104020603" pitchFamily="34" charset="0"/>
              </a:rPr>
              <a:t> </a:t>
            </a:r>
            <a:r>
              <a:rPr lang="ga-IE" sz="2400" dirty="0" smtClean="0">
                <a:latin typeface="Tw Cen MT" panose="020B0602020104020603" pitchFamily="34" charset="0"/>
              </a:rPr>
              <a:t>agus</a:t>
            </a:r>
            <a:r>
              <a:rPr lang="en-IE" sz="2400" dirty="0" smtClean="0">
                <a:latin typeface="Tw Cen MT" panose="020B0602020104020603" pitchFamily="34" charset="0"/>
              </a:rPr>
              <a:t> </a:t>
            </a:r>
            <a:r>
              <a:rPr lang="ga-IE" sz="2400" dirty="0" smtClean="0">
                <a:latin typeface="Tw Cen MT" panose="020B0602020104020603" pitchFamily="34" charset="0"/>
              </a:rPr>
              <a:t>síolta ar chrainn dhuillsilteacha san fhómhar. Bíonn a lán cruthanna éagsúla orthu. </a:t>
            </a:r>
            <a:endParaRPr lang="ga-IE" sz="2400" dirty="0">
              <a:latin typeface="Tw Cen MT" panose="020B0602020104020603" pitchFamily="34" charset="0"/>
            </a:endParaRPr>
          </a:p>
        </p:txBody>
      </p:sp>
      <p:sp>
        <p:nvSpPr>
          <p:cNvPr id="9" name="TextBox 8"/>
          <p:cNvSpPr txBox="1"/>
          <p:nvPr/>
        </p:nvSpPr>
        <p:spPr>
          <a:xfrm>
            <a:off x="303044" y="2649227"/>
            <a:ext cx="4392000" cy="430887"/>
          </a:xfrm>
          <a:prstGeom prst="rect">
            <a:avLst/>
          </a:prstGeom>
          <a:solidFill>
            <a:schemeClr val="accent2"/>
          </a:solidFill>
        </p:spPr>
        <p:txBody>
          <a:bodyPr wrap="square" rtlCol="0">
            <a:spAutoFit/>
          </a:bodyPr>
          <a:lstStyle/>
          <a:p>
            <a:r>
              <a:rPr lang="ga-IE" sz="2200" dirty="0" smtClean="0">
                <a:latin typeface="Tw Cen MT" panose="020B0602020104020603" pitchFamily="34" charset="0"/>
              </a:rPr>
              <a:t>Cnónna capaill ón gcrann cnó capaill. </a:t>
            </a:r>
            <a:endParaRPr lang="ga-IE" sz="2200" dirty="0">
              <a:latin typeface="Tw Cen MT" panose="020B0602020104020603" pitchFamily="34" charset="0"/>
            </a:endParaRPr>
          </a:p>
        </p:txBody>
      </p:sp>
      <p:sp>
        <p:nvSpPr>
          <p:cNvPr id="10" name="TextBox 9"/>
          <p:cNvSpPr txBox="1"/>
          <p:nvPr/>
        </p:nvSpPr>
        <p:spPr>
          <a:xfrm>
            <a:off x="303043" y="6152007"/>
            <a:ext cx="4032000" cy="430887"/>
          </a:xfrm>
          <a:prstGeom prst="rect">
            <a:avLst/>
          </a:prstGeom>
          <a:solidFill>
            <a:schemeClr val="accent2"/>
          </a:solidFill>
        </p:spPr>
        <p:txBody>
          <a:bodyPr wrap="square" rtlCol="0">
            <a:spAutoFit/>
          </a:bodyPr>
          <a:lstStyle>
            <a:defPPr>
              <a:defRPr lang="en-US"/>
            </a:defPPr>
            <a:lvl1pPr>
              <a:defRPr sz="2200">
                <a:latin typeface="Tw Cen MT" panose="020B0602020104020603" pitchFamily="34" charset="0"/>
              </a:defRPr>
            </a:lvl1pPr>
          </a:lstStyle>
          <a:p>
            <a:r>
              <a:rPr lang="ga-IE" dirty="0" smtClean="0"/>
              <a:t>Síolta sciathánacha ón bhfuinseog. </a:t>
            </a:r>
            <a:endParaRPr lang="ga-IE" dirty="0"/>
          </a:p>
        </p:txBody>
      </p:sp>
      <p:sp>
        <p:nvSpPr>
          <p:cNvPr id="11" name="TextBox 10"/>
          <p:cNvSpPr txBox="1"/>
          <p:nvPr/>
        </p:nvSpPr>
        <p:spPr>
          <a:xfrm>
            <a:off x="8772677" y="3581989"/>
            <a:ext cx="3343903" cy="430887"/>
          </a:xfrm>
          <a:prstGeom prst="rect">
            <a:avLst/>
          </a:prstGeom>
          <a:solidFill>
            <a:schemeClr val="accent2"/>
          </a:solidFill>
        </p:spPr>
        <p:txBody>
          <a:bodyPr wrap="square" rtlCol="0">
            <a:spAutoFit/>
          </a:bodyPr>
          <a:lstStyle>
            <a:defPPr>
              <a:defRPr lang="en-US"/>
            </a:defPPr>
            <a:lvl1pPr>
              <a:defRPr sz="2200">
                <a:latin typeface="Tw Cen MT" panose="020B0602020104020603" pitchFamily="34" charset="0"/>
              </a:defRPr>
            </a:lvl1pPr>
          </a:lstStyle>
          <a:p>
            <a:r>
              <a:rPr lang="ga-IE" dirty="0" smtClean="0"/>
              <a:t>Sceachóirí ón sceach gheal. </a:t>
            </a:r>
            <a:endParaRPr lang="ga-IE" dirty="0"/>
          </a:p>
        </p:txBody>
      </p:sp>
      <p:sp>
        <p:nvSpPr>
          <p:cNvPr id="12" name="TextBox 11"/>
          <p:cNvSpPr txBox="1"/>
          <p:nvPr/>
        </p:nvSpPr>
        <p:spPr>
          <a:xfrm>
            <a:off x="5375713" y="5774265"/>
            <a:ext cx="2778464" cy="769441"/>
          </a:xfrm>
          <a:prstGeom prst="rect">
            <a:avLst/>
          </a:prstGeom>
          <a:solidFill>
            <a:schemeClr val="accent2"/>
          </a:solidFill>
        </p:spPr>
        <p:txBody>
          <a:bodyPr wrap="square" rtlCol="0">
            <a:spAutoFit/>
          </a:bodyPr>
          <a:lstStyle>
            <a:defPPr>
              <a:defRPr lang="en-US"/>
            </a:defPPr>
            <a:lvl1pPr>
              <a:defRPr sz="2200">
                <a:latin typeface="Tw Cen MT" panose="020B0602020104020603" pitchFamily="34" charset="0"/>
              </a:defRPr>
            </a:lvl1pPr>
          </a:lstStyle>
          <a:p>
            <a:r>
              <a:rPr lang="ga-IE" dirty="0" smtClean="0"/>
              <a:t>Síolta héileacaptair ón seiceamar. </a:t>
            </a:r>
            <a:endParaRPr lang="ga-IE" dirty="0"/>
          </a:p>
        </p:txBody>
      </p:sp>
      <p:sp>
        <p:nvSpPr>
          <p:cNvPr id="13" name="TextBox 12"/>
          <p:cNvSpPr txBox="1"/>
          <p:nvPr/>
        </p:nvSpPr>
        <p:spPr>
          <a:xfrm>
            <a:off x="5178078" y="2425888"/>
            <a:ext cx="3312000" cy="432000"/>
          </a:xfrm>
          <a:prstGeom prst="rect">
            <a:avLst/>
          </a:prstGeom>
          <a:solidFill>
            <a:schemeClr val="accent2"/>
          </a:solidFill>
        </p:spPr>
        <p:txBody>
          <a:bodyPr wrap="square" rtlCol="0">
            <a:spAutoFit/>
          </a:bodyPr>
          <a:lstStyle>
            <a:defPPr>
              <a:defRPr lang="en-US"/>
            </a:defPPr>
            <a:lvl1pPr>
              <a:defRPr sz="2200">
                <a:latin typeface="Tw Cen MT" panose="020B0602020104020603" pitchFamily="34" charset="0"/>
              </a:defRPr>
            </a:lvl1pPr>
          </a:lstStyle>
          <a:p>
            <a:r>
              <a:rPr lang="ga-IE" dirty="0" smtClean="0"/>
              <a:t>Dearcáin ón gcrann darach. </a:t>
            </a:r>
            <a:endParaRPr lang="ga-IE" dirty="0"/>
          </a:p>
        </p:txBody>
      </p:sp>
      <p:pic>
        <p:nvPicPr>
          <p:cNvPr id="14" name="Picture 13"/>
          <p:cNvPicPr>
            <a:picLocks noChangeAspect="1"/>
          </p:cNvPicPr>
          <p:nvPr/>
        </p:nvPicPr>
        <p:blipFill>
          <a:blip r:embed="rId10" cstate="screen">
            <a:extLst>
              <a:ext uri="{BEBA8EAE-BF5A-486C-A8C5-ECC9F3942E4B}">
                <a14:imgProps xmlns:a14="http://schemas.microsoft.com/office/drawing/2010/main">
                  <a14:imgLayer r:embed="rId11">
                    <a14:imgEffect>
                      <a14:backgroundRemoval t="10000" b="90000" l="10000" r="90000">
                        <a14:foregroundMark x1="19118" y1="26446" x2="34926" y2="34711"/>
                        <a14:foregroundMark x1="20221" y1="28099" x2="31618" y2="33884"/>
                        <a14:foregroundMark x1="35294" y1="34435" x2="44485" y2="27548"/>
                        <a14:foregroundMark x1="75000" y1="17906" x2="82353" y2="25069"/>
                        <a14:foregroundMark x1="50000" y1="68871" x2="50000" y2="88430"/>
                      </a14:backgroundRemoval>
                    </a14:imgEffect>
                  </a14:imgLayer>
                </a14:imgProps>
              </a:ext>
              <a:ext uri="{28A0092B-C50C-407E-A947-70E740481C1C}">
                <a14:useLocalDpi xmlns:a14="http://schemas.microsoft.com/office/drawing/2010/main"/>
              </a:ext>
            </a:extLst>
          </a:blip>
          <a:stretch>
            <a:fillRect/>
          </a:stretch>
        </p:blipFill>
        <p:spPr bwMode="auto">
          <a:xfrm>
            <a:off x="3150530" y="1085519"/>
            <a:ext cx="1184514" cy="1579352"/>
          </a:xfrm>
          <a:prstGeom prst="rect">
            <a:avLst/>
          </a:prstGeom>
          <a:noFill/>
          <a:ln w="9525">
            <a:noFill/>
            <a:miter lim="800000"/>
            <a:headEnd/>
            <a:tailEnd/>
          </a:ln>
        </p:spPr>
      </p:pic>
      <p:pic>
        <p:nvPicPr>
          <p:cNvPr id="15" name="Picture 14"/>
          <p:cNvPicPr>
            <a:picLocks noChangeAspect="1"/>
          </p:cNvPicPr>
          <p:nvPr/>
        </p:nvPicPr>
        <p:blipFill>
          <a:blip r:embed="rId12" cstate="screen">
            <a:extLst>
              <a:ext uri="{BEBA8EAE-BF5A-486C-A8C5-ECC9F3942E4B}">
                <a14:imgProps xmlns:a14="http://schemas.microsoft.com/office/drawing/2010/main">
                  <a14:imgLayer r:embed="rId13">
                    <a14:imgEffect>
                      <a14:backgroundRemoval t="10000" b="90000" l="10000" r="90000">
                        <a14:foregroundMark x1="74411" y1="17424" x2="82828" y2="26768"/>
                        <a14:foregroundMark x1="51852" y1="69192" x2="50842" y2="84596"/>
                      </a14:backgroundRemoval>
                    </a14:imgEffect>
                  </a14:imgLayer>
                </a14:imgProps>
              </a:ext>
              <a:ext uri="{28A0092B-C50C-407E-A947-70E740481C1C}">
                <a14:useLocalDpi xmlns:a14="http://schemas.microsoft.com/office/drawing/2010/main"/>
              </a:ext>
            </a:extLst>
          </a:blip>
          <a:stretch>
            <a:fillRect/>
          </a:stretch>
        </p:blipFill>
        <p:spPr bwMode="auto">
          <a:xfrm>
            <a:off x="3462450" y="4043420"/>
            <a:ext cx="1232594" cy="1643458"/>
          </a:xfrm>
          <a:prstGeom prst="rect">
            <a:avLst/>
          </a:prstGeom>
          <a:noFill/>
          <a:ln w="9525">
            <a:noFill/>
            <a:miter lim="800000"/>
            <a:headEnd/>
            <a:tailEnd/>
          </a:ln>
        </p:spPr>
      </p:pic>
      <p:pic>
        <p:nvPicPr>
          <p:cNvPr id="16" name="Picture 15"/>
          <p:cNvPicPr>
            <a:picLocks noChangeAspect="1"/>
          </p:cNvPicPr>
          <p:nvPr/>
        </p:nvPicPr>
        <p:blipFill>
          <a:blip r:embed="rId14" cstate="screen">
            <a:extLst>
              <a:ext uri="{BEBA8EAE-BF5A-486C-A8C5-ECC9F3942E4B}">
                <a14:imgProps xmlns:a14="http://schemas.microsoft.com/office/drawing/2010/main">
                  <a14:imgLayer r:embed="rId15">
                    <a14:imgEffect>
                      <a14:backgroundRemoval t="10000" b="90000" l="10000" r="90000">
                        <a14:foregroundMark x1="68382" y1="14050" x2="80515" y2="23416"/>
                        <a14:foregroundMark x1="51471" y1="67769" x2="49265" y2="85399"/>
                      </a14:backgroundRemoval>
                    </a14:imgEffect>
                  </a14:imgLayer>
                </a14:imgProps>
              </a:ext>
              <a:ext uri="{28A0092B-C50C-407E-A947-70E740481C1C}">
                <a14:useLocalDpi xmlns:a14="http://schemas.microsoft.com/office/drawing/2010/main"/>
              </a:ext>
            </a:extLst>
          </a:blip>
          <a:stretch>
            <a:fillRect/>
          </a:stretch>
        </p:blipFill>
        <p:spPr bwMode="auto">
          <a:xfrm>
            <a:off x="5640407" y="409966"/>
            <a:ext cx="1133475" cy="1511300"/>
          </a:xfrm>
          <a:prstGeom prst="rect">
            <a:avLst/>
          </a:prstGeom>
          <a:noFill/>
          <a:ln w="9525">
            <a:noFill/>
            <a:miter lim="800000"/>
            <a:headEnd/>
            <a:tailEnd/>
          </a:ln>
        </p:spPr>
      </p:pic>
      <p:pic>
        <p:nvPicPr>
          <p:cNvPr id="17" name="Picture 16"/>
          <p:cNvPicPr>
            <a:picLocks noChangeAspect="1"/>
          </p:cNvPicPr>
          <p:nvPr/>
        </p:nvPicPr>
        <p:blipFill>
          <a:blip r:embed="rId16" cstate="screen">
            <a:extLst>
              <a:ext uri="{BEBA8EAE-BF5A-486C-A8C5-ECC9F3942E4B}">
                <a14:imgProps xmlns:a14="http://schemas.microsoft.com/office/drawing/2010/main">
                  <a14:imgLayer r:embed="rId15">
                    <a14:imgEffect>
                      <a14:backgroundRemoval t="10000" b="90000" l="10000" r="90000">
                        <a14:foregroundMark x1="71324" y1="16253" x2="82353" y2="25344"/>
                        <a14:foregroundMark x1="48897" y1="69972" x2="48897" y2="86777"/>
                      </a14:backgroundRemoval>
                    </a14:imgEffect>
                  </a14:imgLayer>
                </a14:imgProps>
              </a:ext>
              <a:ext uri="{28A0092B-C50C-407E-A947-70E740481C1C}">
                <a14:useLocalDpi xmlns:a14="http://schemas.microsoft.com/office/drawing/2010/main"/>
              </a:ext>
            </a:extLst>
          </a:blip>
          <a:stretch>
            <a:fillRect/>
          </a:stretch>
        </p:blipFill>
        <p:spPr bwMode="auto">
          <a:xfrm>
            <a:off x="5465924" y="5052124"/>
            <a:ext cx="1133475" cy="1511300"/>
          </a:xfrm>
          <a:prstGeom prst="rect">
            <a:avLst/>
          </a:prstGeom>
          <a:noFill/>
          <a:ln w="9525">
            <a:noFill/>
            <a:miter lim="800000"/>
            <a:headEnd/>
            <a:tailEnd/>
          </a:ln>
        </p:spPr>
      </p:pic>
      <p:pic>
        <p:nvPicPr>
          <p:cNvPr id="18" name="Picture 17"/>
          <p:cNvPicPr>
            <a:picLocks noChangeAspect="1"/>
          </p:cNvPicPr>
          <p:nvPr/>
        </p:nvPicPr>
        <p:blipFill>
          <a:blip r:embed="rId17" cstate="screen">
            <a:extLst>
              <a:ext uri="{BEBA8EAE-BF5A-486C-A8C5-ECC9F3942E4B}">
                <a14:imgProps xmlns:a14="http://schemas.microsoft.com/office/drawing/2010/main">
                  <a14:imgLayer r:embed="rId15">
                    <a14:imgEffect>
                      <a14:backgroundRemoval t="10000" b="90000" l="10000" r="90000">
                        <a14:foregroundMark x1="49632" y1="70248" x2="48529" y2="88705"/>
                        <a14:foregroundMark x1="72059" y1="16253" x2="85294" y2="28099"/>
                      </a14:backgroundRemoval>
                    </a14:imgEffect>
                  </a14:imgLayer>
                </a14:imgProps>
              </a:ext>
              <a:ext uri="{28A0092B-C50C-407E-A947-70E740481C1C}">
                <a14:useLocalDpi xmlns:a14="http://schemas.microsoft.com/office/drawing/2010/main"/>
              </a:ext>
            </a:extLst>
          </a:blip>
          <a:stretch>
            <a:fillRect/>
          </a:stretch>
        </p:blipFill>
        <p:spPr bwMode="auto">
          <a:xfrm>
            <a:off x="8772678" y="438295"/>
            <a:ext cx="1133475" cy="1511300"/>
          </a:xfrm>
          <a:prstGeom prst="rect">
            <a:avLst/>
          </a:prstGeom>
          <a:noFill/>
          <a:ln w="9525">
            <a:noFill/>
            <a:miter lim="800000"/>
            <a:headEnd/>
            <a:tailEnd/>
          </a:ln>
        </p:spPr>
      </p:pic>
    </p:spTree>
    <p:extLst>
      <p:ext uri="{BB962C8B-B14F-4D97-AF65-F5344CB8AC3E}">
        <p14:creationId xmlns:p14="http://schemas.microsoft.com/office/powerpoint/2010/main" val="3891467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5"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par>
                          <p:cTn id="29" fill="hold">
                            <p:stCondLst>
                              <p:cond delay="0"/>
                            </p:stCondLst>
                            <p:childTnLst>
                              <p:par>
                                <p:cTn id="30" presetID="16" presetClass="entr" presetSubtype="2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8"/>
                                        </p:tgtEl>
                                        <p:attrNameLst>
                                          <p:attrName>style.visibility</p:attrName>
                                        </p:attrNameLst>
                                      </p:cBhvr>
                                      <p:to>
                                        <p:strVal val="hidden"/>
                                      </p:to>
                                    </p:set>
                                  </p:childTnLst>
                                </p:cTn>
                              </p:par>
                              <p:par>
                                <p:cTn id="60" presetID="16" presetClass="entr" presetSubtype="21"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par>
                                <p:cTn id="75" presetID="16" presetClass="entr" presetSubtype="21"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arn(inVertic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ppt_w</p:attrName>
                                        </p:attrNameLst>
                                      </p:cBhvr>
                                      <p:tavLst>
                                        <p:tav tm="0">
                                          <p:val>
                                            <p:fltVal val="0"/>
                                          </p:val>
                                        </p:tav>
                                        <p:tav tm="100000">
                                          <p:val>
                                            <p:strVal val="#ppt_w"/>
                                          </p:val>
                                        </p:tav>
                                      </p:tavLst>
                                    </p:anim>
                                    <p:anim calcmode="lin" valueType="num">
                                      <p:cBhvr>
                                        <p:cTn id="83" dur="1000" fill="hold"/>
                                        <p:tgtEl>
                                          <p:spTgt spid="16"/>
                                        </p:tgtEl>
                                        <p:attrNameLst>
                                          <p:attrName>ppt_h</p:attrName>
                                        </p:attrNameLst>
                                      </p:cBhvr>
                                      <p:tavLst>
                                        <p:tav tm="0">
                                          <p:val>
                                            <p:fltVal val="0"/>
                                          </p:val>
                                        </p:tav>
                                        <p:tav tm="100000">
                                          <p:val>
                                            <p:strVal val="#ppt_h"/>
                                          </p:val>
                                        </p:tav>
                                      </p:tavLst>
                                    </p:anim>
                                    <p:anim calcmode="lin" valueType="num">
                                      <p:cBhvr>
                                        <p:cTn id="8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6"/>
                                        </p:tgtEl>
                                        <p:attrNameLst>
                                          <p:attrName>style.visibility</p:attrName>
                                        </p:attrNameLst>
                                      </p:cBhvr>
                                      <p:to>
                                        <p:strVal val="hidden"/>
                                      </p:to>
                                    </p:set>
                                  </p:childTnLst>
                                </p:cTn>
                              </p:par>
                              <p:par>
                                <p:cTn id="90" presetID="16" presetClass="entr" presetSubtype="21"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barn(inVertical)">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P spid="2" grpId="1"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bwMode="auto">
          <a:xfrm>
            <a:off x="-67609" y="266937"/>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23978" y="519621"/>
            <a:ext cx="6232062" cy="1292662"/>
          </a:xfrm>
          <a:prstGeom prst="rect">
            <a:avLst/>
          </a:prstGeom>
          <a:noFill/>
        </p:spPr>
        <p:txBody>
          <a:bodyPr wrap="square" rtlCol="0">
            <a:spAutoFit/>
          </a:bodyPr>
          <a:lstStyle/>
          <a:p>
            <a:r>
              <a:rPr lang="ga-IE" sz="2600" dirty="0" smtClean="0">
                <a:latin typeface="Tw Cen MT" panose="020B0602020104020603" pitchFamily="34" charset="0"/>
              </a:rPr>
              <a:t>Is istigh i dtorthaí a fhásann síolta den </a:t>
            </a:r>
            <a:r>
              <a:rPr lang="en-IE" sz="2600" dirty="0" smtClean="0">
                <a:latin typeface="Tw Cen MT" panose="020B0602020104020603" pitchFamily="34" charset="0"/>
              </a:rPr>
              <a:t/>
            </a:r>
            <a:br>
              <a:rPr lang="en-IE" sz="2600" dirty="0" smtClean="0">
                <a:latin typeface="Tw Cen MT" panose="020B0602020104020603" pitchFamily="34" charset="0"/>
              </a:rPr>
            </a:br>
            <a:r>
              <a:rPr lang="ga-IE" sz="2600" dirty="0" smtClean="0">
                <a:latin typeface="Tw Cen MT" panose="020B0602020104020603" pitchFamily="34" charset="0"/>
              </a:rPr>
              <a:t>chuid is mó. Tugann na torthaí cosaint dóibh. Is as na síolta a fhásann crainn nua.</a:t>
            </a:r>
            <a:endParaRPr lang="ga-IE" sz="2600" dirty="0">
              <a:latin typeface="Tw Cen MT" panose="020B0602020104020603" pitchFamily="34" charset="0"/>
            </a:endParaRPr>
          </a:p>
        </p:txBody>
      </p:sp>
      <p:sp>
        <p:nvSpPr>
          <p:cNvPr id="2" name="Rectangle 1"/>
          <p:cNvSpPr/>
          <p:nvPr/>
        </p:nvSpPr>
        <p:spPr>
          <a:xfrm>
            <a:off x="3842250" y="2195533"/>
            <a:ext cx="689499" cy="430887"/>
          </a:xfrm>
          <a:prstGeom prst="rect">
            <a:avLst/>
          </a:prstGeom>
        </p:spPr>
        <p:txBody>
          <a:bodyPr wrap="square">
            <a:spAutoFit/>
          </a:bodyPr>
          <a:lstStyle/>
          <a:p>
            <a:r>
              <a:rPr lang="ga-IE" sz="2200" dirty="0" smtClean="0">
                <a:latin typeface="Tw Cen MT" panose="020B0602020104020603" pitchFamily="34" charset="0"/>
              </a:rPr>
              <a:t>Síol </a:t>
            </a:r>
            <a:endParaRPr lang="ga-IE" sz="2200" dirty="0">
              <a:latin typeface="Tw Cen MT" panose="020B0602020104020603" pitchFamily="34" charset="0"/>
            </a:endParaRPr>
          </a:p>
        </p:txBody>
      </p:sp>
      <p:sp>
        <p:nvSpPr>
          <p:cNvPr id="6" name="Rectangle 5"/>
          <p:cNvSpPr/>
          <p:nvPr/>
        </p:nvSpPr>
        <p:spPr>
          <a:xfrm>
            <a:off x="3727950" y="902877"/>
            <a:ext cx="1094519" cy="430887"/>
          </a:xfrm>
          <a:prstGeom prst="rect">
            <a:avLst/>
          </a:prstGeom>
        </p:spPr>
        <p:txBody>
          <a:bodyPr wrap="square">
            <a:spAutoFit/>
          </a:bodyPr>
          <a:lstStyle/>
          <a:p>
            <a:r>
              <a:rPr lang="ga-IE" sz="2200" dirty="0" smtClean="0">
                <a:latin typeface="Tw Cen MT" panose="020B0602020104020603" pitchFamily="34" charset="0"/>
              </a:rPr>
              <a:t>Toradh</a:t>
            </a:r>
            <a:endParaRPr lang="ga-IE" sz="2200" dirty="0">
              <a:latin typeface="Tw Cen MT" panose="020B0602020104020603" pitchFamily="34" charset="0"/>
            </a:endParaRPr>
          </a:p>
        </p:txBody>
      </p:sp>
      <p:cxnSp>
        <p:nvCxnSpPr>
          <p:cNvPr id="8" name="Straight Arrow Connector 7"/>
          <p:cNvCxnSpPr/>
          <p:nvPr/>
        </p:nvCxnSpPr>
        <p:spPr>
          <a:xfrm flipH="1">
            <a:off x="2875722" y="1087543"/>
            <a:ext cx="852228" cy="1846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292627" y="1733871"/>
            <a:ext cx="1549623" cy="6771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81593" y="3407656"/>
            <a:ext cx="4653373" cy="311776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23978" y="5320492"/>
            <a:ext cx="6507634" cy="1292662"/>
          </a:xfrm>
          <a:prstGeom prst="rect">
            <a:avLst/>
          </a:prstGeom>
          <a:noFill/>
        </p:spPr>
        <p:txBody>
          <a:bodyPr wrap="square" rtlCol="0">
            <a:spAutoFit/>
          </a:bodyPr>
          <a:lstStyle/>
          <a:p>
            <a:r>
              <a:rPr lang="ga-IE" sz="2600" dirty="0" smtClean="0">
                <a:latin typeface="Tw Cen MT" panose="020B0602020104020603" pitchFamily="34" charset="0"/>
              </a:rPr>
              <a:t>Ní féidir le torthaí ná le síolta gluaiseacht uathu féin. Conas a scaip</a:t>
            </a:r>
            <a:r>
              <a:rPr lang="en-IE" sz="2600" dirty="0" smtClean="0">
                <a:latin typeface="Tw Cen MT" panose="020B0602020104020603" pitchFamily="34" charset="0"/>
              </a:rPr>
              <a:t>tear</a:t>
            </a:r>
            <a:r>
              <a:rPr lang="ga-IE" sz="2600" dirty="0" smtClean="0">
                <a:latin typeface="Tw Cen MT" panose="020B0602020104020603" pitchFamily="34" charset="0"/>
              </a:rPr>
              <a:t> amach ón gcrann</a:t>
            </a:r>
            <a:r>
              <a:rPr lang="en-IE" sz="2600" dirty="0" smtClean="0">
                <a:latin typeface="Tw Cen MT" panose="020B0602020104020603" pitchFamily="34" charset="0"/>
              </a:rPr>
              <a:t> </a:t>
            </a:r>
            <a:r>
              <a:rPr lang="ga-IE" sz="2600" dirty="0" smtClean="0">
                <a:latin typeface="Tw Cen MT" panose="020B0602020104020603" pitchFamily="34" charset="0"/>
              </a:rPr>
              <a:t>iad, meas tú?</a:t>
            </a:r>
            <a:endParaRPr lang="ga-IE" sz="2600" dirty="0">
              <a:latin typeface="Tw Cen MT" panose="020B0602020104020603" pitchFamily="34" charset="0"/>
            </a:endParaRPr>
          </a:p>
        </p:txBody>
      </p:sp>
      <p:sp>
        <p:nvSpPr>
          <p:cNvPr id="15" name="Rectangle 14"/>
          <p:cNvSpPr/>
          <p:nvPr/>
        </p:nvSpPr>
        <p:spPr>
          <a:xfrm>
            <a:off x="5523978" y="2005748"/>
            <a:ext cx="6232062" cy="3293209"/>
          </a:xfrm>
          <a:prstGeom prst="rect">
            <a:avLst/>
          </a:prstGeom>
          <a:noFill/>
        </p:spPr>
        <p:txBody>
          <a:bodyPr wrap="square" rtlCol="0">
            <a:spAutoFit/>
          </a:bodyPr>
          <a:lstStyle/>
          <a:p>
            <a:r>
              <a:rPr lang="ga-IE" sz="2600" dirty="0" smtClean="0">
                <a:latin typeface="Tw Cen MT" panose="020B0602020104020603" pitchFamily="34" charset="0"/>
              </a:rPr>
              <a:t>Bíonn solas agus spás ag teastáil ón síol chun go bhfásfaidh sé ina chrann nua. Níor leor, mar sin, go dtitfeadh sé ar an talamh go díreach thíos faoin gcrann. Ní bheadh go leor solais ná spáis ansin chun go bhfásfadh sé ina chrann nua. Is mó an seans go bhfásfaidh síol ina chrann nua, má scaiptear amach ón gcrann é.</a:t>
            </a:r>
            <a:endParaRPr lang="ga-IE" sz="2600" dirty="0">
              <a:latin typeface="Tw Cen MT" panose="020B0602020104020603" pitchFamily="34" charset="0"/>
            </a:endParaRPr>
          </a:p>
        </p:txBody>
      </p:sp>
    </p:spTree>
    <p:extLst>
      <p:ext uri="{BB962C8B-B14F-4D97-AF65-F5344CB8AC3E}">
        <p14:creationId xmlns:p14="http://schemas.microsoft.com/office/powerpoint/2010/main" val="4192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arn(inHorizontal)">
                                      <p:cBhvr>
                                        <p:cTn id="31" dur="500"/>
                                        <p:tgtEl>
                                          <p:spTgt spid="1028"/>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iterate type="wd">
                                    <p:tmPct val="10000"/>
                                  </p:iterate>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792" b="98415" l="83" r="99340">
                        <a14:foregroundMark x1="44967" y1="1320" x2="50990" y2="10915"/>
                        <a14:foregroundMark x1="88036" y1="54930" x2="95132" y2="35739"/>
                        <a14:foregroundMark x1="92079" y1="45951" x2="99422" y2="40581"/>
                        <a14:foregroundMark x1="46947" y1="82570" x2="45957" y2="97271"/>
                        <a14:foregroundMark x1="60066" y1="94454" x2="61304" y2="98151"/>
                        <a14:foregroundMark x1="12211" y1="58011" x2="83" y2="74736"/>
                        <a14:foregroundMark x1="35149" y1="95335" x2="37129" y2="98415"/>
                      </a14:backgroundRemoval>
                    </a14:imgEffect>
                  </a14:imgLayer>
                </a14:imgProps>
              </a:ext>
              <a:ext uri="{28A0092B-C50C-407E-A947-70E740481C1C}">
                <a14:useLocalDpi xmlns:a14="http://schemas.microsoft.com/office/drawing/2010/main"/>
              </a:ext>
            </a:extLst>
          </a:blip>
          <a:stretch>
            <a:fillRect/>
          </a:stretch>
        </p:blipFill>
        <p:spPr bwMode="auto">
          <a:xfrm>
            <a:off x="518225" y="1553612"/>
            <a:ext cx="5039224" cy="4500027"/>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12"/>
          <p:cNvSpPr>
            <a:spLocks noChangeAspect="1"/>
          </p:cNvSpPr>
          <p:nvPr/>
        </p:nvSpPr>
        <p:spPr>
          <a:xfrm>
            <a:off x="5542700" y="1606526"/>
            <a:ext cx="4225728" cy="1797074"/>
          </a:xfrm>
          <a:prstGeom prst="wedgeEllipseCallout">
            <a:avLst>
              <a:gd name="adj1" fmla="val -90809"/>
              <a:gd name="adj2" fmla="val 4688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800" dirty="0" smtClean="0">
                <a:latin typeface="Tw Cen MT" panose="020B0602020104020603" pitchFamily="34" charset="0"/>
              </a:rPr>
              <a:t>Beidh cabhair uainn le scaipeadh amach ón gcrann. </a:t>
            </a:r>
            <a:endParaRPr lang="ga-IE" sz="2800" dirty="0">
              <a:latin typeface="Tw Cen MT" panose="020B0602020104020603" pitchFamily="34" charset="0"/>
            </a:endParaRPr>
          </a:p>
        </p:txBody>
      </p:sp>
      <p:pic>
        <p:nvPicPr>
          <p:cNvPr id="1028" name="Picture 4"/>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485" b="98869" l="0" r="99386">
                        <a14:foregroundMark x1="45776" y1="646" x2="50845" y2="12763"/>
                        <a14:foregroundMark x1="87865" y1="57027" x2="99386" y2="75606"/>
                        <a14:foregroundMark x1="11521" y1="58320" x2="0" y2="75121"/>
                        <a14:foregroundMark x1="52074" y1="82229" x2="55146" y2="98384"/>
                        <a14:foregroundMark x1="43779" y1="93215" x2="44240" y2="98869"/>
                        <a14:foregroundMark x1="38336" y1="25163" x2="63596" y2="26961"/>
                        <a14:foregroundMark x1="63596" y1="26961" x2="63596" y2="26961"/>
                      </a14:backgroundRemoval>
                    </a14:imgEffect>
                  </a14:imgLayer>
                </a14:imgProps>
              </a:ext>
              <a:ext uri="{28A0092B-C50C-407E-A947-70E740481C1C}">
                <a14:useLocalDpi xmlns:a14="http://schemas.microsoft.com/office/drawing/2010/main"/>
              </a:ext>
            </a:extLst>
          </a:blip>
          <a:stretch>
            <a:fillRect/>
          </a:stretch>
        </p:blipFill>
        <p:spPr bwMode="auto">
          <a:xfrm>
            <a:off x="4191583" y="4269318"/>
            <a:ext cx="2799742" cy="25449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336" b="98322" l="0" r="99530">
                        <a14:foregroundMark x1="49060" y1="11745" x2="48903" y2="9396"/>
                        <a14:foregroundMark x1="48903" y1="7886" x2="44984" y2="671"/>
                        <a14:foregroundMark x1="87774" y1="54027" x2="94671" y2="32718"/>
                        <a14:foregroundMark x1="93887" y1="41611" x2="99530" y2="36913"/>
                        <a14:foregroundMark x1="12069" y1="58557" x2="0" y2="75168"/>
                        <a14:foregroundMark x1="50627" y1="78523" x2="52351" y2="97987"/>
                        <a14:foregroundMark x1="34796" y1="95302" x2="36050" y2="98322"/>
                      </a14:backgroundRemoval>
                    </a14:imgEffect>
                  </a14:imgLayer>
                </a14:imgProps>
              </a:ext>
              <a:ext uri="{28A0092B-C50C-407E-A947-70E740481C1C}">
                <a14:useLocalDpi xmlns:a14="http://schemas.microsoft.com/office/drawing/2010/main"/>
              </a:ext>
            </a:extLst>
          </a:blip>
          <a:stretch>
            <a:fillRect/>
          </a:stretch>
        </p:blipFill>
        <p:spPr bwMode="auto">
          <a:xfrm>
            <a:off x="9096606" y="4269318"/>
            <a:ext cx="2915183" cy="2588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0" b="98663" l="142" r="99433">
                        <a14:foregroundMark x1="37021" y1="30312" x2="67234" y2="27192"/>
                        <a14:foregroundMark x1="59716" y1="33135" x2="42128" y2="16196"/>
                        <a14:foregroundMark x1="50071" y1="11590" x2="45532" y2="0"/>
                        <a14:foregroundMark x1="87801" y1="57355" x2="99574" y2="74443"/>
                        <a14:foregroundMark x1="11773" y1="60475" x2="142" y2="74443"/>
                        <a14:foregroundMark x1="47092" y1="87519" x2="46950" y2="98217"/>
                        <a14:foregroundMark x1="59716" y1="95394" x2="60709" y2="98663"/>
                      </a14:backgroundRemoval>
                    </a14:imgEffect>
                  </a14:imgLayer>
                </a14:imgProps>
              </a:ext>
              <a:ext uri="{28A0092B-C50C-407E-A947-70E740481C1C}">
                <a14:useLocalDpi xmlns:a14="http://schemas.microsoft.com/office/drawing/2010/main"/>
              </a:ext>
            </a:extLst>
          </a:blip>
          <a:stretch>
            <a:fillRect/>
          </a:stretch>
        </p:blipFill>
        <p:spPr bwMode="auto">
          <a:xfrm>
            <a:off x="6658183" y="4247529"/>
            <a:ext cx="2854117" cy="259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28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500" fill="hold"/>
                                        <p:tgtEl>
                                          <p:spTgt spid="1030"/>
                                        </p:tgtEl>
                                        <p:attrNameLst>
                                          <p:attrName>ppt_w</p:attrName>
                                        </p:attrNameLst>
                                      </p:cBhvr>
                                      <p:tavLst>
                                        <p:tav tm="0">
                                          <p:val>
                                            <p:fltVal val="0"/>
                                          </p:val>
                                        </p:tav>
                                        <p:tav tm="100000">
                                          <p:val>
                                            <p:strVal val="#ppt_w"/>
                                          </p:val>
                                        </p:tav>
                                      </p:tavLst>
                                    </p:anim>
                                    <p:anim calcmode="lin" valueType="num">
                                      <p:cBhvr>
                                        <p:cTn id="18" dur="500" fill="hold"/>
                                        <p:tgtEl>
                                          <p:spTgt spid="1030"/>
                                        </p:tgtEl>
                                        <p:attrNameLst>
                                          <p:attrName>ppt_h</p:attrName>
                                        </p:attrNameLst>
                                      </p:cBhvr>
                                      <p:tavLst>
                                        <p:tav tm="0">
                                          <p:val>
                                            <p:fltVal val="0"/>
                                          </p:val>
                                        </p:tav>
                                        <p:tav tm="100000">
                                          <p:val>
                                            <p:strVal val="#ppt_h"/>
                                          </p:val>
                                        </p:tav>
                                      </p:tavLst>
                                    </p:anim>
                                    <p:animEffect transition="in" filter="fade">
                                      <p:cBhvr>
                                        <p:cTn id="19" dur="500"/>
                                        <p:tgtEl>
                                          <p:spTgt spid="103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p:cTn id="23" dur="500" fill="hold"/>
                                        <p:tgtEl>
                                          <p:spTgt spid="1032"/>
                                        </p:tgtEl>
                                        <p:attrNameLst>
                                          <p:attrName>ppt_w</p:attrName>
                                        </p:attrNameLst>
                                      </p:cBhvr>
                                      <p:tavLst>
                                        <p:tav tm="0">
                                          <p:val>
                                            <p:fltVal val="0"/>
                                          </p:val>
                                        </p:tav>
                                        <p:tav tm="100000">
                                          <p:val>
                                            <p:strVal val="#ppt_w"/>
                                          </p:val>
                                        </p:tav>
                                      </p:tavLst>
                                    </p:anim>
                                    <p:anim calcmode="lin" valueType="num">
                                      <p:cBhvr>
                                        <p:cTn id="24" dur="500" fill="hold"/>
                                        <p:tgtEl>
                                          <p:spTgt spid="1032"/>
                                        </p:tgtEl>
                                        <p:attrNameLst>
                                          <p:attrName>ppt_h</p:attrName>
                                        </p:attrNameLst>
                                      </p:cBhvr>
                                      <p:tavLst>
                                        <p:tav tm="0">
                                          <p:val>
                                            <p:fltVal val="0"/>
                                          </p:val>
                                        </p:tav>
                                        <p:tav tm="100000">
                                          <p:val>
                                            <p:strVal val="#ppt_h"/>
                                          </p:val>
                                        </p:tav>
                                      </p:tavLst>
                                    </p:anim>
                                    <p:animEffect transition="in" filter="fade">
                                      <p:cBhvr>
                                        <p:cTn id="2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287382" y="337172"/>
            <a:ext cx="7586617" cy="1145325"/>
          </a:xfrm>
        </p:spPr>
        <p:txBody>
          <a:bodyPr>
            <a:noAutofit/>
          </a:bodyPr>
          <a:lstStyle/>
          <a:p>
            <a:pPr marL="0" indent="0">
              <a:buNone/>
            </a:pPr>
            <a:r>
              <a:rPr lang="ga-IE" altLang="en-US" dirty="0" smtClean="0">
                <a:latin typeface="Tw Cen MT" panose="020B0602020104020603" pitchFamily="34" charset="0"/>
              </a:rPr>
              <a:t>Bíonn torthaí daite blasta ar chrainn áirithe. </a:t>
            </a:r>
            <a:br>
              <a:rPr lang="ga-IE" altLang="en-US" dirty="0" smtClean="0">
                <a:latin typeface="Tw Cen MT" panose="020B0602020104020603" pitchFamily="34" charset="0"/>
              </a:rPr>
            </a:br>
            <a:r>
              <a:rPr lang="ga-IE" altLang="en-US" dirty="0" smtClean="0">
                <a:latin typeface="Tw Cen MT" panose="020B0602020104020603" pitchFamily="34" charset="0"/>
              </a:rPr>
              <a:t>Tagann éin agus ainmhithe chun na torthaí sin a ithe. </a:t>
            </a:r>
            <a:endParaRPr lang="ga-IE" altLang="en-US" dirty="0">
              <a:latin typeface="Tw Cen MT" panose="020B0602020104020603" pitchFamily="34" charset="0"/>
            </a:endParaRPr>
          </a:p>
        </p:txBody>
      </p:sp>
      <p:sp>
        <p:nvSpPr>
          <p:cNvPr id="8" name="Rectangle 3"/>
          <p:cNvSpPr txBox="1">
            <a:spLocks noChangeArrowheads="1"/>
          </p:cNvSpPr>
          <p:nvPr/>
        </p:nvSpPr>
        <p:spPr>
          <a:xfrm>
            <a:off x="287382" y="1467526"/>
            <a:ext cx="7078618" cy="1550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altLang="en-US" dirty="0" smtClean="0">
                <a:latin typeface="Tw Cen MT" panose="020B0602020104020603" pitchFamily="34" charset="0"/>
              </a:rPr>
              <a:t>Tagann na síolta amach i gcac na n-éan agus </a:t>
            </a:r>
            <a:br>
              <a:rPr lang="ga-IE" altLang="en-US" dirty="0" smtClean="0">
                <a:latin typeface="Tw Cen MT" panose="020B0602020104020603" pitchFamily="34" charset="0"/>
              </a:rPr>
            </a:br>
            <a:r>
              <a:rPr lang="ga-IE" altLang="en-US" dirty="0" smtClean="0">
                <a:latin typeface="Tw Cen MT" panose="020B0602020104020603" pitchFamily="34" charset="0"/>
              </a:rPr>
              <a:t>na n-ainmhithe. Fásann roinnt de na síolta sin </a:t>
            </a:r>
            <a:br>
              <a:rPr lang="ga-IE" altLang="en-US" dirty="0" smtClean="0">
                <a:latin typeface="Tw Cen MT" panose="020B0602020104020603" pitchFamily="34" charset="0"/>
              </a:rPr>
            </a:br>
            <a:r>
              <a:rPr lang="ga-IE" altLang="en-US" dirty="0" smtClean="0">
                <a:latin typeface="Tw Cen MT" panose="020B0602020104020603" pitchFamily="34" charset="0"/>
              </a:rPr>
              <a:t>ina gcrainn nua.</a:t>
            </a:r>
            <a:endParaRPr lang="ga-IE" altLang="en-US" dirty="0">
              <a:latin typeface="Tw Cen MT" panose="020B0602020104020603"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8779126" y="92657"/>
            <a:ext cx="3312000" cy="2209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779126" y="2301761"/>
            <a:ext cx="3312000" cy="2199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779126" y="4500929"/>
            <a:ext cx="3312000" cy="22091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txBox="1">
            <a:spLocks noChangeArrowheads="1"/>
          </p:cNvSpPr>
          <p:nvPr/>
        </p:nvSpPr>
        <p:spPr>
          <a:xfrm>
            <a:off x="287383" y="3017827"/>
            <a:ext cx="7419704" cy="1631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altLang="en-US" dirty="0" smtClean="0">
                <a:latin typeface="Tw Cen MT" panose="020B0602020104020603" pitchFamily="34" charset="0"/>
              </a:rPr>
              <a:t>Uaireanta tógann ainmhithe torthaí leo le hithe ach cailleann siad cuid acu sula n-itheann siad iad. Scaiptear síolta ar an mbealach sin freisin.</a:t>
            </a:r>
            <a:endParaRPr lang="ga-IE" altLang="en-US" dirty="0">
              <a:latin typeface="Tw Cen MT" panose="020B0602020104020603" pitchFamily="34" charset="0"/>
            </a:endParaRPr>
          </a:p>
        </p:txBody>
      </p:sp>
      <p:pic>
        <p:nvPicPr>
          <p:cNvPr id="14" name="Picture 4"/>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231" b="100000" l="247" r="99136">
                        <a14:foregroundMark x1="49383" y1="19861" x2="45432" y2="462"/>
                        <a14:foregroundMark x1="88395" y1="90993" x2="99136" y2="68591"/>
                        <a14:foregroundMark x1="11481" y1="99307" x2="11358" y2="99769"/>
                      </a14:backgroundRemoval>
                    </a14:imgEffect>
                  </a14:imgLayer>
                </a14:imgProps>
              </a:ext>
              <a:ext uri="{28A0092B-C50C-407E-A947-70E740481C1C}">
                <a14:useLocalDpi xmlns:a14="http://schemas.microsoft.com/office/drawing/2010/main"/>
              </a:ext>
            </a:extLst>
          </a:blip>
          <a:srcRect t="-2"/>
          <a:stretch/>
        </p:blipFill>
        <p:spPr bwMode="auto">
          <a:xfrm>
            <a:off x="-230801" y="5075027"/>
            <a:ext cx="3367702" cy="18000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Callout 14"/>
          <p:cNvSpPr>
            <a:spLocks noChangeAspect="1"/>
          </p:cNvSpPr>
          <p:nvPr/>
        </p:nvSpPr>
        <p:spPr>
          <a:xfrm>
            <a:off x="3430601" y="4851399"/>
            <a:ext cx="5032043" cy="1537200"/>
          </a:xfrm>
          <a:prstGeom prst="wedgeEllipseCallout">
            <a:avLst>
              <a:gd name="adj1" fmla="val -88438"/>
              <a:gd name="adj2" fmla="val 56168"/>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ga-IE" sz="2800" dirty="0" smtClean="0">
                <a:latin typeface="Tw Cen MT" panose="020B0602020104020603" pitchFamily="34" charset="0"/>
              </a:rPr>
              <a:t>Cabhraíonn ainmhithe agus éin chun síolta</a:t>
            </a:r>
          </a:p>
          <a:p>
            <a:pPr algn="ctr"/>
            <a:r>
              <a:rPr lang="ga-IE" sz="2800" dirty="0" smtClean="0">
                <a:latin typeface="Tw Cen MT" panose="020B0602020104020603" pitchFamily="34" charset="0"/>
              </a:rPr>
              <a:t>a scaipeadh. </a:t>
            </a:r>
            <a:endParaRPr lang="ga-IE" sz="2800" dirty="0">
              <a:latin typeface="Tw Cen MT" panose="020B0602020104020603" pitchFamily="34" charset="0"/>
            </a:endParaRPr>
          </a:p>
        </p:txBody>
      </p:sp>
    </p:spTree>
    <p:extLst>
      <p:ext uri="{BB962C8B-B14F-4D97-AF65-F5344CB8AC3E}">
        <p14:creationId xmlns:p14="http://schemas.microsoft.com/office/powerpoint/2010/main" val="1778228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randombar(horizontal)">
                                      <p:cBhvr>
                                        <p:cTn id="10" dur="500"/>
                                        <p:tgtEl>
                                          <p:spTgt spid="2052"/>
                                        </p:tgtEl>
                                      </p:cBhvr>
                                    </p:animEffect>
                                  </p:childTnLst>
                                </p:cTn>
                              </p:par>
                              <p:par>
                                <p:cTn id="11" presetID="14" presetClass="entr" presetSubtype="1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randombar(horizontal)">
                                      <p:cBhvr>
                                        <p:cTn id="13" dur="500"/>
                                        <p:tgtEl>
                                          <p:spTgt spid="205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wipe(down)">
                                      <p:cBhvr>
                                        <p:cTn id="16" dur="500"/>
                                        <p:tgtEl>
                                          <p:spTgt spid="102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31" b="100000" l="247" r="99136">
                        <a14:foregroundMark x1="49383" y1="19861" x2="45432" y2="462"/>
                        <a14:foregroundMark x1="88395" y1="90993" x2="99136" y2="68591"/>
                        <a14:foregroundMark x1="11481" y1="99307" x2="11358" y2="99769"/>
                      </a14:backgroundRemoval>
                    </a14:imgEffect>
                  </a14:imgLayer>
                </a14:imgProps>
              </a:ext>
              <a:ext uri="{28A0092B-C50C-407E-A947-70E740481C1C}">
                <a14:useLocalDpi xmlns:a14="http://schemas.microsoft.com/office/drawing/2010/main"/>
              </a:ext>
            </a:extLst>
          </a:blip>
          <a:srcRect t="-2"/>
          <a:stretch/>
        </p:blipFill>
        <p:spPr bwMode="auto">
          <a:xfrm>
            <a:off x="-230801" y="5075027"/>
            <a:ext cx="3367702" cy="18000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sz="half" idx="1"/>
          </p:nvPr>
        </p:nvSpPr>
        <p:spPr>
          <a:xfrm>
            <a:off x="471600" y="348491"/>
            <a:ext cx="6692900" cy="1175509"/>
          </a:xfrm>
        </p:spPr>
        <p:txBody>
          <a:bodyPr>
            <a:noAutofit/>
          </a:bodyPr>
          <a:lstStyle/>
          <a:p>
            <a:pPr marL="0" indent="0">
              <a:buNone/>
            </a:pPr>
            <a:r>
              <a:rPr lang="ga-IE" altLang="en-US" dirty="0" smtClean="0">
                <a:latin typeface="Tw Cen MT" panose="020B0602020104020603" pitchFamily="34" charset="0"/>
              </a:rPr>
              <a:t>Cabhraíonn </a:t>
            </a:r>
            <a:r>
              <a:rPr lang="ga-IE" altLang="en-US" dirty="0" err="1" smtClean="0">
                <a:latin typeface="Tw Cen MT" panose="020B0602020104020603" pitchFamily="34" charset="0"/>
              </a:rPr>
              <a:t>ioraí</a:t>
            </a:r>
            <a:r>
              <a:rPr lang="ga-IE" altLang="en-US" dirty="0" smtClean="0">
                <a:latin typeface="Tw Cen MT" panose="020B0602020104020603" pitchFamily="34" charset="0"/>
              </a:rPr>
              <a:t>, lucha agus ainmhithe eile chun cnónna a scaipeadh in áiteanna éagsúla. Síolta is ea cnónna.</a:t>
            </a:r>
            <a:endParaRPr lang="ga-IE" altLang="en-US" dirty="0">
              <a:latin typeface="Tw Cen MT" panose="020B0602020104020603" pitchFamily="34" charset="0"/>
            </a:endParaRPr>
          </a:p>
        </p:txBody>
      </p:sp>
      <p:sp>
        <p:nvSpPr>
          <p:cNvPr id="8" name="Rectangle 3"/>
          <p:cNvSpPr txBox="1">
            <a:spLocks noChangeArrowheads="1"/>
          </p:cNvSpPr>
          <p:nvPr/>
        </p:nvSpPr>
        <p:spPr>
          <a:xfrm>
            <a:off x="473300" y="1739900"/>
            <a:ext cx="6325452" cy="2946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altLang="en-US" dirty="0" smtClean="0">
                <a:latin typeface="Tw Cen MT" panose="020B0602020104020603" pitchFamily="34" charset="0"/>
              </a:rPr>
              <a:t>Bailíonn siad cnónna le hithe – dearcáin agus cnónna capaill, mar shampla – ach cailleann siad cuid acu sula n-itheann siad iad. Cuireann </a:t>
            </a:r>
            <a:r>
              <a:rPr lang="ga-IE" altLang="en-US" dirty="0" err="1" smtClean="0">
                <a:latin typeface="Tw Cen MT" panose="020B0602020104020603" pitchFamily="34" charset="0"/>
              </a:rPr>
              <a:t>ioraí</a:t>
            </a:r>
            <a:r>
              <a:rPr lang="ga-IE" altLang="en-US" dirty="0" smtClean="0">
                <a:latin typeface="Tw Cen MT" panose="020B0602020104020603" pitchFamily="34" charset="0"/>
              </a:rPr>
              <a:t> cnónna i dtaisce don gheimhreadh freisin agus uaireanta déanann siad dearmad orthu. Fásann roinnt de na cnónna sin ina gcrainn nua.</a:t>
            </a:r>
            <a:endParaRPr lang="ga-IE" altLang="en-US" dirty="0">
              <a:latin typeface="Tw Cen MT" panose="020B0602020104020603"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365946" y="201846"/>
            <a:ext cx="4637047" cy="30975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362470" y="3454979"/>
            <a:ext cx="4644000" cy="3297240"/>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a:spLocks noChangeAspect="1"/>
          </p:cNvSpPr>
          <p:nvPr/>
        </p:nvSpPr>
        <p:spPr>
          <a:xfrm>
            <a:off x="3430601" y="4851399"/>
            <a:ext cx="5032043" cy="1537200"/>
          </a:xfrm>
          <a:prstGeom prst="wedgeEllipseCallout">
            <a:avLst>
              <a:gd name="adj1" fmla="val -88438"/>
              <a:gd name="adj2" fmla="val 56168"/>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ga-IE" sz="2800" dirty="0" smtClean="0">
                <a:latin typeface="Tw Cen MT" panose="020B0602020104020603" pitchFamily="34" charset="0"/>
              </a:rPr>
              <a:t>Cabhraíonn ainmhithe agus éin chun síolta</a:t>
            </a:r>
          </a:p>
          <a:p>
            <a:pPr algn="ctr"/>
            <a:r>
              <a:rPr lang="ga-IE" sz="2800" dirty="0" smtClean="0">
                <a:latin typeface="Tw Cen MT" panose="020B0602020104020603" pitchFamily="34" charset="0"/>
              </a:rPr>
              <a:t>a scaipeadh. </a:t>
            </a:r>
            <a:endParaRPr lang="ga-IE" sz="2800" dirty="0">
              <a:latin typeface="Tw Cen MT" panose="020B0602020104020603" pitchFamily="34" charset="0"/>
            </a:endParaRPr>
          </a:p>
        </p:txBody>
      </p:sp>
    </p:spTree>
    <p:extLst>
      <p:ext uri="{BB962C8B-B14F-4D97-AF65-F5344CB8AC3E}">
        <p14:creationId xmlns:p14="http://schemas.microsoft.com/office/powerpoint/2010/main" val="274160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500"/>
                                        <p:tgtEl>
                                          <p:spTgt spid="3076"/>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wipe(down)">
                                      <p:cBhvr>
                                        <p:cTn id="14" dur="500"/>
                                        <p:tgtEl>
                                          <p:spTgt spid="102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31" b="100000" l="247" r="99136">
                        <a14:foregroundMark x1="49383" y1="19861" x2="45432" y2="462"/>
                        <a14:foregroundMark x1="88395" y1="90993" x2="99136" y2="68591"/>
                        <a14:foregroundMark x1="11481" y1="99307" x2="11358" y2="99769"/>
                      </a14:backgroundRemoval>
                    </a14:imgEffect>
                  </a14:imgLayer>
                </a14:imgProps>
              </a:ext>
              <a:ext uri="{28A0092B-C50C-407E-A947-70E740481C1C}">
                <a14:useLocalDpi xmlns:a14="http://schemas.microsoft.com/office/drawing/2010/main"/>
              </a:ext>
            </a:extLst>
          </a:blip>
          <a:srcRect t="-2"/>
          <a:stretch/>
        </p:blipFill>
        <p:spPr bwMode="auto">
          <a:xfrm>
            <a:off x="-230801" y="5075027"/>
            <a:ext cx="3367702" cy="18000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sz="half" idx="1"/>
          </p:nvPr>
        </p:nvSpPr>
        <p:spPr>
          <a:xfrm>
            <a:off x="736194" y="1991536"/>
            <a:ext cx="7188606" cy="2161364"/>
          </a:xfrm>
        </p:spPr>
        <p:txBody>
          <a:bodyPr>
            <a:noAutofit/>
          </a:bodyPr>
          <a:lstStyle/>
          <a:p>
            <a:pPr marL="0" indent="0">
              <a:buNone/>
            </a:pPr>
            <a:r>
              <a:rPr lang="ga-IE" altLang="en-US" dirty="0" smtClean="0">
                <a:latin typeface="Tw Cen MT" panose="020B0602020104020603" pitchFamily="34" charset="0"/>
              </a:rPr>
              <a:t>Nuair a shéideann an ghaoth, iompraíonn sí </a:t>
            </a:r>
            <a:r>
              <a:rPr lang="en-GB" altLang="en-US" dirty="0" smtClean="0">
                <a:latin typeface="Tw Cen MT" panose="020B0602020104020603" pitchFamily="34" charset="0"/>
              </a:rPr>
              <a:t/>
            </a:r>
            <a:br>
              <a:rPr lang="en-GB" altLang="en-US" dirty="0" smtClean="0">
                <a:latin typeface="Tw Cen MT" panose="020B0602020104020603" pitchFamily="34" charset="0"/>
              </a:rPr>
            </a:br>
            <a:r>
              <a:rPr lang="ga-IE" altLang="en-US" dirty="0" smtClean="0">
                <a:latin typeface="Tw Cen MT" panose="020B0602020104020603" pitchFamily="34" charset="0"/>
              </a:rPr>
              <a:t>go leor torthaí agus síolta léi. Síolta beaga éadroma is fusa </a:t>
            </a:r>
            <a:r>
              <a:rPr lang="en-IE" altLang="en-US" dirty="0" smtClean="0">
                <a:latin typeface="Tw Cen MT" panose="020B0602020104020603" pitchFamily="34" charset="0"/>
              </a:rPr>
              <a:t>di </a:t>
            </a:r>
            <a:r>
              <a:rPr lang="ga-IE" altLang="en-US" dirty="0" smtClean="0">
                <a:latin typeface="Tw Cen MT" panose="020B0602020104020603" pitchFamily="34" charset="0"/>
              </a:rPr>
              <a:t>a iompar. Bíonn cruth eiteoige ar chuid acu agus cabhraíonn sé sin leo eitilt </a:t>
            </a:r>
            <a:r>
              <a:rPr lang="en-GB" altLang="en-US" dirty="0" smtClean="0">
                <a:latin typeface="Tw Cen MT" panose="020B0602020104020603" pitchFamily="34" charset="0"/>
              </a:rPr>
              <a:t/>
            </a:r>
            <a:br>
              <a:rPr lang="en-GB" altLang="en-US" dirty="0" smtClean="0">
                <a:latin typeface="Tw Cen MT" panose="020B0602020104020603" pitchFamily="34" charset="0"/>
              </a:rPr>
            </a:br>
            <a:r>
              <a:rPr lang="ga-IE" altLang="en-US" dirty="0" smtClean="0">
                <a:latin typeface="Tw Cen MT" panose="020B0602020104020603" pitchFamily="34" charset="0"/>
              </a:rPr>
              <a:t>ar an ngaoth. </a:t>
            </a:r>
            <a:endParaRPr lang="ga-IE" altLang="en-US" dirty="0">
              <a:latin typeface="Tw Cen MT" panose="020B0602020104020603" pitchFamily="34" charset="0"/>
            </a:endParaRPr>
          </a:p>
        </p:txBody>
      </p:sp>
      <p:sp>
        <p:nvSpPr>
          <p:cNvPr id="10" name="Oval Callout 9"/>
          <p:cNvSpPr>
            <a:spLocks noChangeAspect="1"/>
          </p:cNvSpPr>
          <p:nvPr/>
        </p:nvSpPr>
        <p:spPr>
          <a:xfrm>
            <a:off x="3430601" y="5073748"/>
            <a:ext cx="5091099" cy="1265563"/>
          </a:xfrm>
          <a:prstGeom prst="wedgeEllipseCallout">
            <a:avLst>
              <a:gd name="adj1" fmla="val -88438"/>
              <a:gd name="adj2" fmla="val 56168"/>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800" dirty="0" smtClean="0">
                <a:latin typeface="Tw Cen MT" panose="020B0602020104020603" pitchFamily="34" charset="0"/>
              </a:rPr>
              <a:t>Cabhraíonn an ghaoth chun síolta a scaipeadh. </a:t>
            </a:r>
            <a:endParaRPr lang="ga-IE" sz="2800" dirty="0">
              <a:latin typeface="Tw Cen MT" panose="020B0602020104020603" pitchFamily="34" charset="0"/>
            </a:endParaRPr>
          </a:p>
        </p:txBody>
      </p:sp>
      <p:pic>
        <p:nvPicPr>
          <p:cNvPr id="4110" name="Picture 1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740" b="93333" l="2700" r="97100">
                        <a14:foregroundMark x1="2900" y1="43577" x2="66100" y2="26016"/>
                        <a14:foregroundMark x1="39100" y1="75610" x2="37200" y2="3902"/>
                        <a14:foregroundMark x1="38100" y1="52358" x2="61700" y2="54959"/>
                        <a14:foregroundMark x1="46000" y1="34634" x2="53400" y2="11057"/>
                        <a14:foregroundMark x1="35600" y1="32358" x2="26400" y2="12520"/>
                        <a14:foregroundMark x1="21800" y1="32520" x2="13600" y2="10732"/>
                        <a14:foregroundMark x1="22700" y1="34959" x2="11800" y2="64228"/>
                        <a14:foregroundMark x1="53900" y1="58862" x2="93900" y2="68943"/>
                        <a14:foregroundMark x1="58700" y1="57724" x2="97100" y2="60000"/>
                        <a14:foregroundMark x1="54700" y1="60650" x2="93500" y2="87480"/>
                        <a14:foregroundMark x1="62700" y1="62602" x2="92800" y2="78699"/>
                        <a14:foregroundMark x1="89000" y1="86667" x2="90800" y2="93333"/>
                      </a14:backgroundRemoval>
                    </a14:imgEffect>
                  </a14:imgLayer>
                </a14:imgProps>
              </a:ext>
              <a:ext uri="{28A0092B-C50C-407E-A947-70E740481C1C}">
                <a14:useLocalDpi xmlns:a14="http://schemas.microsoft.com/office/drawing/2010/main"/>
              </a:ext>
            </a:extLst>
          </a:blip>
          <a:stretch>
            <a:fillRect/>
          </a:stretch>
        </p:blipFill>
        <p:spPr bwMode="auto">
          <a:xfrm>
            <a:off x="382777" y="1202112"/>
            <a:ext cx="6297423" cy="3872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779053" y="136744"/>
            <a:ext cx="3057524" cy="42822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10000" b="90000" l="3100" r="93400">
                        <a14:foregroundMark x1="87700" y1="71733" x2="93400" y2="72533"/>
                        <a14:foregroundMark x1="33100" y1="67200" x2="24700" y2="13200"/>
                        <a14:foregroundMark x1="24400" y1="68933" x2="3100" y2="62267"/>
                        <a14:foregroundMark x1="27000" y1="67067" x2="18100" y2="64533"/>
                        <a14:foregroundMark x1="40300" y1="74667" x2="43300" y2="78533"/>
                        <a14:foregroundMark x1="16200" y1="69467" x2="18600" y2="71733"/>
                      </a14:backgroundRemoval>
                    </a14:imgEffect>
                  </a14:imgLayer>
                </a14:imgProps>
              </a:ext>
              <a:ext uri="{28A0092B-C50C-407E-A947-70E740481C1C}">
                <a14:useLocalDpi xmlns:a14="http://schemas.microsoft.com/office/drawing/2010/main"/>
              </a:ext>
            </a:extLst>
          </a:blip>
          <a:stretch>
            <a:fillRect/>
          </a:stretch>
        </p:blipFill>
        <p:spPr bwMode="auto">
          <a:xfrm rot="1673737">
            <a:off x="6905328" y="3180071"/>
            <a:ext cx="4286250" cy="32146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26633" y="231683"/>
            <a:ext cx="2626967" cy="461665"/>
          </a:xfrm>
          <a:prstGeom prst="rect">
            <a:avLst/>
          </a:prstGeom>
          <a:solidFill>
            <a:schemeClr val="accent2"/>
          </a:solidFill>
        </p:spPr>
        <p:txBody>
          <a:bodyPr wrap="square" rtlCol="0">
            <a:spAutoFit/>
          </a:bodyPr>
          <a:lstStyle/>
          <a:p>
            <a:r>
              <a:rPr lang="ga-IE" sz="2400" dirty="0" smtClean="0">
                <a:latin typeface="Tw Cen MT" panose="020B0602020104020603" pitchFamily="34" charset="0"/>
              </a:rPr>
              <a:t>Síolta na fuinseoige </a:t>
            </a:r>
            <a:endParaRPr lang="ga-IE" sz="2400" dirty="0">
              <a:latin typeface="Tw Cen MT" panose="020B0602020104020603" pitchFamily="34" charset="0"/>
            </a:endParaRPr>
          </a:p>
        </p:txBody>
      </p:sp>
      <p:sp>
        <p:nvSpPr>
          <p:cNvPr id="13" name="TextBox 12"/>
          <p:cNvSpPr txBox="1"/>
          <p:nvPr/>
        </p:nvSpPr>
        <p:spPr>
          <a:xfrm>
            <a:off x="9117723" y="5635693"/>
            <a:ext cx="2744078" cy="461665"/>
          </a:xfrm>
          <a:prstGeom prst="rect">
            <a:avLst/>
          </a:prstGeom>
          <a:solidFill>
            <a:schemeClr val="accent2"/>
          </a:solidFill>
        </p:spPr>
        <p:txBody>
          <a:bodyPr wrap="square" rtlCol="0">
            <a:spAutoFit/>
          </a:bodyPr>
          <a:lstStyle/>
          <a:p>
            <a:r>
              <a:rPr lang="ga-IE" sz="2400" dirty="0" smtClean="0">
                <a:latin typeface="Tw Cen MT" panose="020B0602020104020603" pitchFamily="34" charset="0"/>
              </a:rPr>
              <a:t>Síolta an tseiceamair </a:t>
            </a:r>
            <a:endParaRPr lang="ga-IE" sz="2400" dirty="0">
              <a:latin typeface="Tw Cen MT" panose="020B0602020104020603" pitchFamily="34" charset="0"/>
            </a:endParaRPr>
          </a:p>
        </p:txBody>
      </p:sp>
    </p:spTree>
    <p:extLst>
      <p:ext uri="{BB962C8B-B14F-4D97-AF65-F5344CB8AC3E}">
        <p14:creationId xmlns:p14="http://schemas.microsoft.com/office/powerpoint/2010/main" val="3728873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8" fill="hold" nodeType="afterEffect" p14:presetBounceEnd="12000">
                                      <p:stCondLst>
                                        <p:cond delay="0"/>
                                      </p:stCondLst>
                                      <p:childTnLst>
                                        <p:set>
                                          <p:cBhvr>
                                            <p:cTn id="10" dur="1" fill="hold">
                                              <p:stCondLst>
                                                <p:cond delay="0"/>
                                              </p:stCondLst>
                                            </p:cTn>
                                            <p:tgtEl>
                                              <p:spTgt spid="4110"/>
                                            </p:tgtEl>
                                            <p:attrNameLst>
                                              <p:attrName>style.visibility</p:attrName>
                                            </p:attrNameLst>
                                          </p:cBhvr>
                                          <p:to>
                                            <p:strVal val="visible"/>
                                          </p:to>
                                        </p:set>
                                        <p:anim calcmode="lin" valueType="num" p14:bounceEnd="12000">
                                          <p:cBhvr additive="base">
                                            <p:cTn id="11" dur="2000" fill="hold"/>
                                            <p:tgtEl>
                                              <p:spTgt spid="4110"/>
                                            </p:tgtEl>
                                            <p:attrNameLst>
                                              <p:attrName>ppt_x</p:attrName>
                                            </p:attrNameLst>
                                          </p:cBhvr>
                                          <p:tavLst>
                                            <p:tav tm="0">
                                              <p:val>
                                                <p:strVal val="0-#ppt_w/2"/>
                                              </p:val>
                                            </p:tav>
                                            <p:tav tm="100000">
                                              <p:val>
                                                <p:strVal val="#ppt_x"/>
                                              </p:val>
                                            </p:tav>
                                          </p:tavLst>
                                        </p:anim>
                                        <p:anim calcmode="lin" valueType="num" p14:bounceEnd="12000">
                                          <p:cBhvr additive="base">
                                            <p:cTn id="12" dur="2000" fill="hold"/>
                                            <p:tgtEl>
                                              <p:spTgt spid="41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110"/>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Effect transition="in" filter="wipe(down)">
                                          <p:cBhvr>
                                            <p:cTn id="19" dur="500"/>
                                            <p:tgtEl>
                                              <p:spTgt spid="10243">
                                                <p:txEl>
                                                  <p:pRg st="0" end="0"/>
                                                </p:txEl>
                                              </p:spTgt>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10"/>
                                            </p:tgtEl>
                                            <p:attrNameLst>
                                              <p:attrName>style.visibility</p:attrName>
                                            </p:attrNameLst>
                                          </p:cBhvr>
                                          <p:to>
                                            <p:strVal val="visible"/>
                                          </p:to>
                                        </p:set>
                                        <p:anim calcmode="lin" valueType="num">
                                          <p:cBhvr additive="base">
                                            <p:cTn id="11" dur="2000" fill="hold"/>
                                            <p:tgtEl>
                                              <p:spTgt spid="4110"/>
                                            </p:tgtEl>
                                            <p:attrNameLst>
                                              <p:attrName>ppt_x</p:attrName>
                                            </p:attrNameLst>
                                          </p:cBhvr>
                                          <p:tavLst>
                                            <p:tav tm="0">
                                              <p:val>
                                                <p:strVal val="0-#ppt_w/2"/>
                                              </p:val>
                                            </p:tav>
                                            <p:tav tm="100000">
                                              <p:val>
                                                <p:strVal val="#ppt_x"/>
                                              </p:val>
                                            </p:tav>
                                          </p:tavLst>
                                        </p:anim>
                                        <p:anim calcmode="lin" valueType="num">
                                          <p:cBhvr additive="base">
                                            <p:cTn id="12" dur="2000" fill="hold"/>
                                            <p:tgtEl>
                                              <p:spTgt spid="41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110"/>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Effect transition="in" filter="wipe(down)">
                                          <p:cBhvr>
                                            <p:cTn id="19" dur="500"/>
                                            <p:tgtEl>
                                              <p:spTgt spid="10243">
                                                <p:txEl>
                                                  <p:pRg st="0" end="0"/>
                                                </p:txEl>
                                              </p:spTgt>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 grpId="0" animBg="1"/>
          <p:bldP spid="12" grpId="0" animBg="1"/>
          <p:bldP spid="1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31" b="100000" l="247" r="99136">
                        <a14:foregroundMark x1="49383" y1="19861" x2="45432" y2="462"/>
                        <a14:foregroundMark x1="88395" y1="90993" x2="99136" y2="68591"/>
                        <a14:foregroundMark x1="11481" y1="99307" x2="11358" y2="99769"/>
                      </a14:backgroundRemoval>
                    </a14:imgEffect>
                  </a14:imgLayer>
                </a14:imgProps>
              </a:ext>
              <a:ext uri="{28A0092B-C50C-407E-A947-70E740481C1C}">
                <a14:useLocalDpi xmlns:a14="http://schemas.microsoft.com/office/drawing/2010/main"/>
              </a:ext>
            </a:extLst>
          </a:blip>
          <a:srcRect t="-2"/>
          <a:stretch/>
        </p:blipFill>
        <p:spPr bwMode="auto">
          <a:xfrm>
            <a:off x="-230801" y="5075027"/>
            <a:ext cx="33677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286663" y="429716"/>
            <a:ext cx="4758484" cy="60386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581194" y="2133588"/>
            <a:ext cx="6325452" cy="1578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ga-IE" dirty="0" smtClean="0">
                <a:latin typeface="Tw Cen MT" panose="020B0602020104020603" pitchFamily="34" charset="0"/>
              </a:rPr>
              <a:t>Má tá crann suite cois abhann titeann roinnt de na</a:t>
            </a:r>
            <a:r>
              <a:rPr lang="en-IE" dirty="0" smtClean="0">
                <a:latin typeface="Tw Cen MT" panose="020B0602020104020603" pitchFamily="34" charset="0"/>
              </a:rPr>
              <a:t> </a:t>
            </a:r>
            <a:r>
              <a:rPr lang="ga-IE" dirty="0" smtClean="0">
                <a:latin typeface="Tw Cen MT" panose="020B0602020104020603" pitchFamily="34" charset="0"/>
              </a:rPr>
              <a:t>torthaí agus na síolta isteach san uisce agus beireann an t-uisce </a:t>
            </a:r>
            <a:r>
              <a:rPr lang="en-IE" dirty="0" smtClean="0">
                <a:latin typeface="Tw Cen MT" panose="020B0602020104020603" pitchFamily="34" charset="0"/>
              </a:rPr>
              <a:t/>
            </a:r>
            <a:br>
              <a:rPr lang="en-IE" dirty="0" smtClean="0">
                <a:latin typeface="Tw Cen MT" panose="020B0602020104020603" pitchFamily="34" charset="0"/>
              </a:rPr>
            </a:br>
            <a:r>
              <a:rPr lang="ga-IE" dirty="0" smtClean="0">
                <a:latin typeface="Tw Cen MT" panose="020B0602020104020603" pitchFamily="34" charset="0"/>
              </a:rPr>
              <a:t>na torthaí agus na síolta sin leis.</a:t>
            </a:r>
            <a:endParaRPr lang="ga-IE" dirty="0">
              <a:latin typeface="Tw Cen MT" panose="020B0602020104020603" pitchFamily="34" charset="0"/>
            </a:endParaRPr>
          </a:p>
        </p:txBody>
      </p:sp>
      <p:sp>
        <p:nvSpPr>
          <p:cNvPr id="16" name="Oval Callout 15"/>
          <p:cNvSpPr>
            <a:spLocks noChangeAspect="1"/>
          </p:cNvSpPr>
          <p:nvPr/>
        </p:nvSpPr>
        <p:spPr>
          <a:xfrm>
            <a:off x="3430601" y="5073748"/>
            <a:ext cx="4870695" cy="1265563"/>
          </a:xfrm>
          <a:prstGeom prst="wedgeEllipseCallout">
            <a:avLst>
              <a:gd name="adj1" fmla="val -88438"/>
              <a:gd name="adj2" fmla="val 56168"/>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800" dirty="0" smtClean="0">
                <a:latin typeface="Tw Cen MT" panose="020B0602020104020603" pitchFamily="34" charset="0"/>
              </a:rPr>
              <a:t>Cabhraíonn uisce chun síolta a scaipeadh. </a:t>
            </a:r>
            <a:endParaRPr lang="ga-IE" sz="2800" dirty="0">
              <a:latin typeface="Tw Cen MT" panose="020B0602020104020603" pitchFamily="34" charset="0"/>
            </a:endParaRPr>
          </a:p>
        </p:txBody>
      </p:sp>
    </p:spTree>
    <p:extLst>
      <p:ext uri="{BB962C8B-B14F-4D97-AF65-F5344CB8AC3E}">
        <p14:creationId xmlns:p14="http://schemas.microsoft.com/office/powerpoint/2010/main" val="2542758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31" b="100000" l="247" r="99136">
                        <a14:foregroundMark x1="49383" y1="19861" x2="45432" y2="462"/>
                        <a14:foregroundMark x1="88395" y1="90993" x2="99136" y2="68591"/>
                        <a14:foregroundMark x1="11481" y1="99307" x2="11358" y2="99769"/>
                      </a14:backgroundRemoval>
                    </a14:imgEffect>
                  </a14:imgLayer>
                </a14:imgProps>
              </a:ext>
              <a:ext uri="{28A0092B-C50C-407E-A947-70E740481C1C}">
                <a14:useLocalDpi xmlns:a14="http://schemas.microsoft.com/office/drawing/2010/main"/>
              </a:ext>
            </a:extLst>
          </a:blip>
          <a:srcRect t="-2"/>
          <a:stretch/>
        </p:blipFill>
        <p:spPr bwMode="auto">
          <a:xfrm>
            <a:off x="-230801" y="5075027"/>
            <a:ext cx="33677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241683" y="3554687"/>
            <a:ext cx="4850238" cy="34533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444500" y="1884981"/>
            <a:ext cx="6045200" cy="1734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ga-IE" altLang="en-US" dirty="0" smtClean="0">
                <a:latin typeface="Tw Cen MT" panose="020B0602020104020603" pitchFamily="34" charset="0"/>
              </a:rPr>
              <a:t>Cabhraíonn daoine le síolta a scaipeadh nuair a bhailíonn siad cnónna ó chrainn. Ar imir tusa cluiche le cnónna capaill riamh?</a:t>
            </a:r>
            <a:endParaRPr lang="ga-IE" altLang="en-US" dirty="0">
              <a:latin typeface="Tw Cen MT" panose="020B0602020104020603" pitchFamily="34" charset="0"/>
            </a:endParaRPr>
          </a:p>
        </p:txBody>
      </p:sp>
      <p:sp>
        <p:nvSpPr>
          <p:cNvPr id="16" name="Oval Callout 15"/>
          <p:cNvSpPr>
            <a:spLocks noChangeAspect="1"/>
          </p:cNvSpPr>
          <p:nvPr/>
        </p:nvSpPr>
        <p:spPr>
          <a:xfrm>
            <a:off x="3430601" y="4902200"/>
            <a:ext cx="4870695" cy="1437111"/>
          </a:xfrm>
          <a:prstGeom prst="wedgeEllipseCallout">
            <a:avLst>
              <a:gd name="adj1" fmla="val -88438"/>
              <a:gd name="adj2" fmla="val 56168"/>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800" dirty="0" smtClean="0">
                <a:latin typeface="Tw Cen MT" panose="020B0602020104020603" pitchFamily="34" charset="0"/>
              </a:rPr>
              <a:t>Cabhraíonn </a:t>
            </a:r>
            <a:r>
              <a:rPr lang="ga-IE" sz="2800" dirty="0" err="1" smtClean="0">
                <a:latin typeface="Tw Cen MT" panose="020B0602020104020603" pitchFamily="34" charset="0"/>
              </a:rPr>
              <a:t>sibhse</a:t>
            </a:r>
            <a:r>
              <a:rPr lang="ga-IE" sz="2800" dirty="0" smtClean="0">
                <a:latin typeface="Tw Cen MT" panose="020B0602020104020603" pitchFamily="34" charset="0"/>
              </a:rPr>
              <a:t> chun síolta a scaipeadh freisin! </a:t>
            </a:r>
            <a:endParaRPr lang="ga-IE" sz="2800" dirty="0">
              <a:latin typeface="Tw Cen MT" panose="020B0602020104020603" pitchFamily="34" charset="0"/>
            </a:endParaRPr>
          </a:p>
        </p:txBody>
      </p:sp>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241683" y="106975"/>
            <a:ext cx="4850238" cy="323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124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par>
                                <p:cTn id="18" presetID="14" presetClass="entr" presetSubtype="1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randombar(horizontal)">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TotalTime>
  <Words>718</Words>
  <Application>Microsoft Office PowerPoint</Application>
  <PresentationFormat>Custom</PresentationFormat>
  <Paragraphs>117</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247</cp:revision>
  <cp:lastPrinted>2017-08-08T09:45:02Z</cp:lastPrinted>
  <dcterms:created xsi:type="dcterms:W3CDTF">2016-09-15T15:34:16Z</dcterms:created>
  <dcterms:modified xsi:type="dcterms:W3CDTF">2017-09-04T08:07:06Z</dcterms:modified>
</cp:coreProperties>
</file>