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6" r:id="rId2"/>
    <p:sldId id="260" r:id="rId3"/>
    <p:sldId id="269" r:id="rId4"/>
    <p:sldId id="271" r:id="rId5"/>
    <p:sldId id="272" r:id="rId6"/>
    <p:sldId id="287" r:id="rId7"/>
    <p:sldId id="282" r:id="rId8"/>
    <p:sldId id="279" r:id="rId9"/>
    <p:sldId id="268" r:id="rId10"/>
    <p:sldId id="278" r:id="rId11"/>
    <p:sldId id="267" r:id="rId12"/>
    <p:sldId id="280" r:id="rId13"/>
    <p:sldId id="274" r:id="rId14"/>
    <p:sldId id="275" r:id="rId15"/>
    <p:sldId id="283" r:id="rId16"/>
    <p:sldId id="281" r:id="rId17"/>
    <p:sldId id="264" r:id="rId18"/>
    <p:sldId id="284" r:id="rId19"/>
    <p:sldId id="285" r:id="rId2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nichonchui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24" autoAdjust="0"/>
  </p:normalViewPr>
  <p:slideViewPr>
    <p:cSldViewPr>
      <p:cViewPr>
        <p:scale>
          <a:sx n="58" d="100"/>
          <a:sy n="58" d="100"/>
        </p:scale>
        <p:origin x="-858" y="-49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FCDA604-2E91-4616-B72D-0D179CBE4C26}" type="datetimeFigureOut">
              <a:rPr lang="en-IE"/>
              <a:pPr>
                <a:defRPr/>
              </a:pPr>
              <a:t>27/08/2014</a:t>
            </a:fld>
            <a:endParaRPr lang="en-I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A8CE199-A209-4EED-995C-957F28571F0D}" type="slidenum">
              <a:rPr lang="en-IE"/>
              <a:pPr>
                <a:defRPr/>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54DE7A4-661F-400D-A14A-39FEF47F71C6}" type="datetimeFigureOut">
              <a:rPr lang="en-IE"/>
              <a:pPr>
                <a:defRPr/>
              </a:pPr>
              <a:t>27/08/2014</a:t>
            </a:fld>
            <a:endParaRPr lang="en-IE"/>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1038" y="4714875"/>
            <a:ext cx="5435600"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0E7D0AC-35D3-46F8-9B71-EAFC9D4EC200}" type="slidenum">
              <a:rPr lang="en-IE"/>
              <a:pPr>
                <a:defRPr/>
              </a:pPr>
              <a:t>‹#›</a:t>
            </a:fld>
            <a:endParaRPr lang="en-I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B30D8E5E-93DB-462F-A83D-97BEA1583B25}" type="slidenum">
              <a:rPr lang="en-IE" smtClean="0"/>
              <a:pPr>
                <a:defRPr/>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00101C-1665-45AB-8286-78EB1D3D514D}" type="slidenum">
              <a:rPr lang="en-GB"/>
              <a:pPr fontAlgn="base">
                <a:spcBef>
                  <a:spcPct val="0"/>
                </a:spcBef>
                <a:spcAft>
                  <a:spcPct val="0"/>
                </a:spcAft>
                <a:defRPr/>
              </a:pPr>
              <a:t>16</a:t>
            </a:fld>
            <a:endParaRPr lang="en-GB"/>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ga-I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C04A60-F204-44AC-8F2F-F05FF2C8CF43}" type="slidenum">
              <a:rPr lang="en-IE"/>
              <a:pPr fontAlgn="base">
                <a:spcBef>
                  <a:spcPct val="0"/>
                </a:spcBef>
                <a:spcAft>
                  <a:spcPct val="0"/>
                </a:spcAft>
                <a:defRPr/>
              </a:pPr>
              <a:t>3</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052C33-A4F0-4F15-BA3A-9CCDDDFD110A}" type="slidenum">
              <a:rPr lang="en-IE"/>
              <a:pPr fontAlgn="base">
                <a:spcBef>
                  <a:spcPct val="0"/>
                </a:spcBef>
                <a:spcAft>
                  <a:spcPct val="0"/>
                </a:spcAft>
                <a:defRPr/>
              </a:pPr>
              <a:t>5</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C250D0-E770-4057-A706-0CE076742A1B}" type="slidenum">
              <a:rPr lang="en-IE"/>
              <a:pPr fontAlgn="base">
                <a:spcBef>
                  <a:spcPct val="0"/>
                </a:spcBef>
                <a:spcAft>
                  <a:spcPct val="0"/>
                </a:spcAft>
                <a:defRPr/>
              </a:pPr>
              <a:t>7</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1331D6-32D4-43E6-B382-25B1A7092BE7}" type="slidenum">
              <a:rPr lang="en-IE"/>
              <a:pPr fontAlgn="base">
                <a:spcBef>
                  <a:spcPct val="0"/>
                </a:spcBef>
                <a:spcAft>
                  <a:spcPct val="0"/>
                </a:spcAft>
                <a:defRPr/>
              </a:pPr>
              <a:t>8</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21B919-2878-4E6E-81C9-E092EF9AC89F}" type="slidenum">
              <a:rPr lang="en-IE"/>
              <a:pPr fontAlgn="base">
                <a:spcBef>
                  <a:spcPct val="0"/>
                </a:spcBef>
                <a:spcAft>
                  <a:spcPct val="0"/>
                </a:spcAft>
                <a:defRPr/>
              </a:pPr>
              <a:t>10</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A02E2A-F989-4E75-BC3B-9298CCFB0190}" type="slidenum">
              <a:rPr lang="en-US"/>
              <a:pPr fontAlgn="base">
                <a:spcBef>
                  <a:spcPct val="0"/>
                </a:spcBef>
                <a:spcAft>
                  <a:spcPct val="0"/>
                </a:spcAft>
                <a:defRPr/>
              </a:pPr>
              <a:t>12</a:t>
            </a:fld>
            <a:endParaRPr lang="en-US"/>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D5A012-928D-4CF4-B3D5-74D6DB0834F0}" type="slidenum">
              <a:rPr lang="en-IE"/>
              <a:pPr fontAlgn="base">
                <a:spcBef>
                  <a:spcPct val="0"/>
                </a:spcBef>
                <a:spcAft>
                  <a:spcPct val="0"/>
                </a:spcAft>
                <a:defRPr/>
              </a:pPr>
              <a:t>13</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69AC2D05-8B1D-4901-A96F-84E8C2756D1B}" type="datetimeFigureOut">
              <a:rPr lang="en-IE"/>
              <a:pPr>
                <a:defRPr/>
              </a:pPr>
              <a:t>27/08/2014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18BDB99D-6D37-4E5B-B2D2-8E23FF39431C}"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32E68FEF-C5AB-4E60-8A16-321003BABE7C}" type="datetimeFigureOut">
              <a:rPr lang="en-IE"/>
              <a:pPr>
                <a:defRPr/>
              </a:pPr>
              <a:t>27/08/2014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1889B9AC-6777-4400-B75E-B93DCF4E6D5B}"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3AB78A61-C68F-4C21-8093-F53B02F18982}" type="datetimeFigureOut">
              <a:rPr lang="en-IE"/>
              <a:pPr>
                <a:defRPr/>
              </a:pPr>
              <a:t>27/08/2014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1F2E0DEE-667E-489F-9F6A-7E1F0FA5C439}"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1748970C-ECC9-4179-8D9C-9CCBCD5F86A3}" type="datetimeFigureOut">
              <a:rPr lang="en-IE"/>
              <a:pPr>
                <a:defRPr/>
              </a:pPr>
              <a:t>27/08/2014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E627828A-3269-46A1-ABF3-80AAD2682878}" type="slidenum">
              <a:rPr lang="en-IE"/>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7146D4-8723-46DB-B109-68F3CE6E9A1D}" type="datetimeFigureOut">
              <a:rPr lang="en-IE"/>
              <a:pPr>
                <a:defRPr/>
              </a:pPr>
              <a:t>27/08/2014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06A4C664-26FC-44E7-A85B-C1A06866F07A}" type="slidenum">
              <a:rPr lang="en-IE"/>
              <a:pPr>
                <a:defRPr/>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627C8557-D45B-4D03-895F-2C1DC4F64510}" type="datetimeFigureOut">
              <a:rPr lang="en-IE"/>
              <a:pPr>
                <a:defRPr/>
              </a:pPr>
              <a:t>27/08/2014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61FE65DD-F085-4E1F-BEFE-21A1F55622C3}" type="slidenum">
              <a:rPr lang="en-IE"/>
              <a:pPr>
                <a:defRPr/>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621D88E2-21D5-4D5D-BA63-3E9EC43670FA}" type="datetimeFigureOut">
              <a:rPr lang="en-IE"/>
              <a:pPr>
                <a:defRPr/>
              </a:pPr>
              <a:t>27/08/2014</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0C10BD9D-F66B-4C16-BF99-004C7FED3DB5}" type="slidenum">
              <a:rPr lang="en-IE"/>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DB6FF72C-F8AA-42F0-BAC5-24F9F8A28DE1}" type="datetimeFigureOut">
              <a:rPr lang="en-IE"/>
              <a:pPr>
                <a:defRPr/>
              </a:pPr>
              <a:t>27/08/2014</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14F20F6D-9005-4FFF-A524-E5C9355164CA}"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DAA38-5F7B-4B49-B73F-9F4070501B98}" type="datetimeFigureOut">
              <a:rPr lang="en-IE"/>
              <a:pPr>
                <a:defRPr/>
              </a:pPr>
              <a:t>27/08/2014</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0CA183E9-A064-44F0-BBEA-AAC4D958B230}"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DE5822-A1E4-4555-BD06-280885961143}" type="datetimeFigureOut">
              <a:rPr lang="en-IE"/>
              <a:pPr>
                <a:defRPr/>
              </a:pPr>
              <a:t>27/08/2014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50BF285A-07B6-4CC1-9D19-4BBFD8324215}"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9FAF84-71DE-4C6A-8E50-E5E8024480B2}" type="datetimeFigureOut">
              <a:rPr lang="en-IE"/>
              <a:pPr>
                <a:defRPr/>
              </a:pPr>
              <a:t>27/08/2014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251B0170-DD7A-4145-AF24-28AC32C4D030}"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6485C43-7847-4AD4-B196-F996759F13B1}" type="datetimeFigureOut">
              <a:rPr lang="en-IE"/>
              <a:pPr>
                <a:defRPr/>
              </a:pPr>
              <a:t>27/08/2014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0FB1206-F1A7-471B-ADE9-D113FE54F679}"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history.com/topics/halloween/video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a:srcRect/>
          <a:stretch>
            <a:fillRect/>
          </a:stretch>
        </p:blipFill>
        <p:spPr bwMode="auto">
          <a:xfrm>
            <a:off x="-36513" y="-112713"/>
            <a:ext cx="9180513" cy="7051676"/>
          </a:xfrm>
          <a:prstGeom prst="rect">
            <a:avLst/>
          </a:prstGeom>
          <a:noFill/>
          <a:ln w="9525">
            <a:noFill/>
            <a:miter lim="800000"/>
            <a:headEnd/>
            <a:tailEnd/>
          </a:ln>
        </p:spPr>
      </p:pic>
      <p:sp>
        <p:nvSpPr>
          <p:cNvPr id="15362" name="TextBox 2"/>
          <p:cNvSpPr txBox="1">
            <a:spLocks noChangeArrowheads="1"/>
          </p:cNvSpPr>
          <p:nvPr/>
        </p:nvSpPr>
        <p:spPr bwMode="auto">
          <a:xfrm>
            <a:off x="3649663" y="5445125"/>
            <a:ext cx="5441950" cy="1555750"/>
          </a:xfrm>
          <a:prstGeom prst="rect">
            <a:avLst/>
          </a:prstGeom>
          <a:noFill/>
          <a:ln w="9525">
            <a:noFill/>
            <a:miter lim="800000"/>
            <a:headEnd/>
            <a:tailEnd/>
          </a:ln>
        </p:spPr>
        <p:txBody>
          <a:bodyPr>
            <a:spAutoFit/>
          </a:bodyPr>
          <a:lstStyle/>
          <a:p>
            <a:r>
              <a:rPr lang="ga-IE" sz="9600">
                <a:solidFill>
                  <a:schemeClr val="bg1"/>
                </a:solidFill>
                <a:latin typeface="Chiller" pitchFamily="82" charset="0"/>
              </a:rPr>
              <a:t>Oíche Shamhna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437063" y="260350"/>
            <a:ext cx="4464050" cy="2647950"/>
          </a:xfrm>
          <a:prstGeom prst="rect">
            <a:avLst/>
          </a:prstGeom>
          <a:noFill/>
          <a:ln w="9525">
            <a:noFill/>
            <a:miter lim="800000"/>
            <a:headEnd/>
            <a:tailEnd/>
          </a:ln>
        </p:spPr>
        <p:txBody>
          <a:bodyPr>
            <a:spAutoFit/>
          </a:bodyPr>
          <a:lstStyle/>
          <a:p>
            <a:r>
              <a:rPr lang="ga-IE" sz="2400">
                <a:latin typeface="Comic Sans MS" pitchFamily="66" charset="0"/>
              </a:rPr>
              <a:t>Bhí a lán déithe</a:t>
            </a:r>
            <a:r>
              <a:rPr lang="en-IE" sz="2400">
                <a:latin typeface="Comic Sans MS" pitchFamily="66" charset="0"/>
              </a:rPr>
              <a:t> éagsúla</a:t>
            </a:r>
            <a:r>
              <a:rPr lang="ga-IE" sz="2400">
                <a:latin typeface="Comic Sans MS" pitchFamily="66" charset="0"/>
              </a:rPr>
              <a:t> ag na Ceiltigh</a:t>
            </a:r>
            <a:r>
              <a:rPr lang="en-IE" sz="2400">
                <a:latin typeface="Comic Sans MS" pitchFamily="66" charset="0"/>
              </a:rPr>
              <a:t> ach ba </a:t>
            </a:r>
            <a:r>
              <a:rPr lang="ga-IE" sz="2400">
                <a:latin typeface="Comic Sans MS" pitchFamily="66" charset="0"/>
              </a:rPr>
              <a:t>é Daghdha an príomhdhia a bhí acu. </a:t>
            </a:r>
          </a:p>
          <a:p>
            <a:r>
              <a:rPr lang="ga-IE" sz="2400">
                <a:latin typeface="Comic Sans MS" pitchFamily="66" charset="0"/>
              </a:rPr>
              <a:t>Chreid na Ceiltigh gur thug Daghd</a:t>
            </a:r>
            <a:r>
              <a:rPr lang="en-IE" sz="2400">
                <a:latin typeface="Comic Sans MS" pitchFamily="66" charset="0"/>
              </a:rPr>
              <a:t>h</a:t>
            </a:r>
            <a:r>
              <a:rPr lang="ga-IE" sz="2400">
                <a:latin typeface="Comic Sans MS" pitchFamily="66" charset="0"/>
              </a:rPr>
              <a:t>a cosaint </a:t>
            </a:r>
            <a:r>
              <a:rPr lang="en-IE" sz="2400">
                <a:latin typeface="Comic Sans MS" pitchFamily="66" charset="0"/>
              </a:rPr>
              <a:t>do na </a:t>
            </a:r>
            <a:r>
              <a:rPr lang="ga-IE" sz="2400">
                <a:latin typeface="Comic Sans MS" pitchFamily="66" charset="0"/>
              </a:rPr>
              <a:t>barr</a:t>
            </a:r>
            <a:r>
              <a:rPr lang="en-IE" sz="2400">
                <a:latin typeface="Comic Sans MS" pitchFamily="66" charset="0"/>
              </a:rPr>
              <a:t>a</a:t>
            </a:r>
            <a:r>
              <a:rPr lang="ga-IE" sz="2400">
                <a:latin typeface="Comic Sans MS" pitchFamily="66" charset="0"/>
              </a:rPr>
              <a:t>. Ciallaíonn an focal</a:t>
            </a:r>
            <a:r>
              <a:rPr lang="en-IE" sz="2400">
                <a:latin typeface="Comic Sans MS" pitchFamily="66" charset="0"/>
              </a:rPr>
              <a:t> </a:t>
            </a:r>
            <a:r>
              <a:rPr lang="ga-IE" sz="2400">
                <a:latin typeface="Comic Sans MS" pitchFamily="66" charset="0"/>
              </a:rPr>
              <a:t>Daghd</a:t>
            </a:r>
            <a:r>
              <a:rPr lang="en-IE" sz="2400">
                <a:latin typeface="Comic Sans MS" pitchFamily="66" charset="0"/>
              </a:rPr>
              <a:t>h</a:t>
            </a:r>
            <a:r>
              <a:rPr lang="ga-IE" sz="2400">
                <a:latin typeface="Comic Sans MS" pitchFamily="66" charset="0"/>
              </a:rPr>
              <a:t>a </a:t>
            </a:r>
            <a:r>
              <a:rPr lang="en-IE" sz="2400">
                <a:latin typeface="Comic Sans MS" pitchFamily="66" charset="0"/>
              </a:rPr>
              <a:t>‘</a:t>
            </a:r>
            <a:r>
              <a:rPr lang="ga-IE" sz="2400">
                <a:latin typeface="Comic Sans MS" pitchFamily="66" charset="0"/>
              </a:rPr>
              <a:t>dea-dhia</a:t>
            </a:r>
            <a:r>
              <a:rPr lang="en-IE" sz="2400">
                <a:latin typeface="Comic Sans MS" pitchFamily="66" charset="0"/>
              </a:rPr>
              <a:t>’ nó ‘dia maith’</a:t>
            </a:r>
            <a:r>
              <a:rPr lang="ga-IE" sz="2400">
                <a:latin typeface="Comic Sans MS" pitchFamily="66" charset="0"/>
              </a:rPr>
              <a:t>.</a:t>
            </a:r>
          </a:p>
        </p:txBody>
      </p:sp>
      <p:pic>
        <p:nvPicPr>
          <p:cNvPr id="30724" name="Picture 4"/>
          <p:cNvPicPr>
            <a:picLocks noChangeAspect="1" noChangeArrowheads="1"/>
          </p:cNvPicPr>
          <p:nvPr/>
        </p:nvPicPr>
        <p:blipFill>
          <a:blip r:embed="rId3">
            <a:clrChange>
              <a:clrFrom>
                <a:srgbClr val="FFFFFF"/>
              </a:clrFrom>
              <a:clrTo>
                <a:srgbClr val="FFFFFF">
                  <a:alpha val="0"/>
                </a:srgbClr>
              </a:clrTo>
            </a:clrChange>
          </a:blip>
          <a:srcRect l="4999" r="10783"/>
          <a:stretch>
            <a:fillRect/>
          </a:stretch>
        </p:blipFill>
        <p:spPr bwMode="auto">
          <a:xfrm>
            <a:off x="107950" y="2492375"/>
            <a:ext cx="5616575" cy="4352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30724"/>
                                        </p:tgtEl>
                                        <p:attrNameLst>
                                          <p:attrName>style.visibility</p:attrName>
                                        </p:attrNameLst>
                                      </p:cBhvr>
                                      <p:to>
                                        <p:strVal val="visible"/>
                                      </p:to>
                                    </p:set>
                                    <p:anim calcmode="lin" valueType="num">
                                      <p:cBhvr>
                                        <p:cTn id="12" dur="1000" fill="hold"/>
                                        <p:tgtEl>
                                          <p:spTgt spid="30724"/>
                                        </p:tgtEl>
                                        <p:attrNameLst>
                                          <p:attrName>ppt_w</p:attrName>
                                        </p:attrNameLst>
                                      </p:cBhvr>
                                      <p:tavLst>
                                        <p:tav tm="0">
                                          <p:val>
                                            <p:strVal val="#ppt_w*0.70"/>
                                          </p:val>
                                        </p:tav>
                                        <p:tav tm="100000">
                                          <p:val>
                                            <p:strVal val="#ppt_w"/>
                                          </p:val>
                                        </p:tav>
                                      </p:tavLst>
                                    </p:anim>
                                    <p:anim calcmode="lin" valueType="num">
                                      <p:cBhvr>
                                        <p:cTn id="13" dur="1000" fill="hold"/>
                                        <p:tgtEl>
                                          <p:spTgt spid="30724"/>
                                        </p:tgtEl>
                                        <p:attrNameLst>
                                          <p:attrName>ppt_h</p:attrName>
                                        </p:attrNameLst>
                                      </p:cBhvr>
                                      <p:tavLst>
                                        <p:tav tm="0">
                                          <p:val>
                                            <p:strVal val="#ppt_h"/>
                                          </p:val>
                                        </p:tav>
                                        <p:tav tm="100000">
                                          <p:val>
                                            <p:strVal val="#ppt_h"/>
                                          </p:val>
                                        </p:tav>
                                      </p:tavLst>
                                    </p:anim>
                                    <p:animEffect transition="in" filter="fade">
                                      <p:cBhvr>
                                        <p:cTn id="14"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2"/>
          <a:srcRect/>
          <a:stretch>
            <a:fillRect/>
          </a:stretch>
        </p:blipFill>
        <p:spPr bwMode="auto">
          <a:xfrm>
            <a:off x="0" y="-53975"/>
            <a:ext cx="9180513" cy="6911975"/>
          </a:xfrm>
          <a:prstGeom prst="rect">
            <a:avLst/>
          </a:prstGeom>
          <a:noFill/>
          <a:ln w="9525">
            <a:noFill/>
            <a:miter lim="800000"/>
            <a:headEnd/>
            <a:tailEnd/>
          </a:ln>
        </p:spPr>
      </p:pic>
      <p:pic>
        <p:nvPicPr>
          <p:cNvPr id="26628" name="Picture 4"/>
          <p:cNvPicPr>
            <a:picLocks noChangeAspect="1" noChangeArrowheads="1"/>
          </p:cNvPicPr>
          <p:nvPr/>
        </p:nvPicPr>
        <p:blipFill>
          <a:blip r:embed="rId3"/>
          <a:srcRect/>
          <a:stretch>
            <a:fillRect/>
          </a:stretch>
        </p:blipFill>
        <p:spPr bwMode="auto">
          <a:xfrm>
            <a:off x="1751013" y="0"/>
            <a:ext cx="2814637" cy="3959225"/>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6646863" y="333375"/>
            <a:ext cx="2814637" cy="3959225"/>
          </a:xfrm>
          <a:prstGeom prst="rect">
            <a:avLst/>
          </a:prstGeom>
          <a:noFill/>
          <a:ln w="9525">
            <a:noFill/>
            <a:miter lim="800000"/>
            <a:headEnd/>
            <a:tailEnd/>
          </a:ln>
        </p:spPr>
      </p:pic>
      <p:pic>
        <p:nvPicPr>
          <p:cNvPr id="5" name="Picture 4"/>
          <p:cNvPicPr>
            <a:picLocks noChangeAspect="1" noChangeArrowheads="1"/>
          </p:cNvPicPr>
          <p:nvPr/>
        </p:nvPicPr>
        <p:blipFill>
          <a:blip r:embed="rId5"/>
          <a:srcRect/>
          <a:stretch>
            <a:fillRect/>
          </a:stretch>
        </p:blipFill>
        <p:spPr bwMode="auto">
          <a:xfrm>
            <a:off x="58738" y="765175"/>
            <a:ext cx="2814637" cy="3959225"/>
          </a:xfrm>
          <a:prstGeom prst="rect">
            <a:avLst/>
          </a:prstGeom>
          <a:noFill/>
          <a:ln w="9525">
            <a:noFill/>
            <a:miter lim="800000"/>
            <a:headEnd/>
            <a:tailEnd/>
          </a:ln>
        </p:spPr>
      </p:pic>
      <p:pic>
        <p:nvPicPr>
          <p:cNvPr id="6" name="Picture 4"/>
          <p:cNvPicPr>
            <a:picLocks noChangeAspect="1" noChangeArrowheads="1"/>
          </p:cNvPicPr>
          <p:nvPr/>
        </p:nvPicPr>
        <p:blipFill>
          <a:blip r:embed="rId6"/>
          <a:srcRect/>
          <a:stretch>
            <a:fillRect/>
          </a:stretch>
        </p:blipFill>
        <p:spPr bwMode="auto">
          <a:xfrm>
            <a:off x="7737475" y="2898775"/>
            <a:ext cx="2813050" cy="3959225"/>
          </a:xfrm>
          <a:prstGeom prst="rect">
            <a:avLst/>
          </a:prstGeom>
          <a:noFill/>
          <a:ln w="9525">
            <a:noFill/>
            <a:miter lim="800000"/>
            <a:headEnd/>
            <a:tailEnd/>
          </a:ln>
        </p:spPr>
      </p:pic>
      <p:sp>
        <p:nvSpPr>
          <p:cNvPr id="8" name="TextBox 7"/>
          <p:cNvSpPr txBox="1">
            <a:spLocks noChangeArrowheads="1"/>
          </p:cNvSpPr>
          <p:nvPr/>
        </p:nvSpPr>
        <p:spPr bwMode="auto">
          <a:xfrm>
            <a:off x="415925" y="4724400"/>
            <a:ext cx="8404225" cy="1917700"/>
          </a:xfrm>
          <a:prstGeom prst="rect">
            <a:avLst/>
          </a:prstGeom>
          <a:noFill/>
          <a:ln w="9525">
            <a:noFill/>
            <a:miter lim="800000"/>
            <a:headEnd/>
            <a:tailEnd/>
          </a:ln>
        </p:spPr>
        <p:txBody>
          <a:bodyPr>
            <a:spAutoFit/>
          </a:bodyPr>
          <a:lstStyle/>
          <a:p>
            <a:r>
              <a:rPr lang="ga-IE" sz="2400">
                <a:solidFill>
                  <a:schemeClr val="bg1"/>
                </a:solidFill>
                <a:latin typeface="Comic Sans MS" pitchFamily="66" charset="0"/>
              </a:rPr>
              <a:t>Chreid na Ceiltigh go mbíodh</a:t>
            </a:r>
            <a:r>
              <a:rPr lang="en-IE" sz="2400">
                <a:solidFill>
                  <a:schemeClr val="bg1"/>
                </a:solidFill>
                <a:latin typeface="Comic Sans MS" pitchFamily="66" charset="0"/>
              </a:rPr>
              <a:t> </a:t>
            </a:r>
            <a:r>
              <a:rPr lang="ga-IE" sz="2400">
                <a:solidFill>
                  <a:schemeClr val="bg1"/>
                </a:solidFill>
                <a:latin typeface="Comic Sans MS" pitchFamily="66" charset="0"/>
              </a:rPr>
              <a:t>taibhsí ag dul thart Oíche Shamhna. Mar gheall </a:t>
            </a:r>
            <a:r>
              <a:rPr lang="en-IE" sz="2400">
                <a:solidFill>
                  <a:schemeClr val="bg1"/>
                </a:solidFill>
                <a:latin typeface="Comic Sans MS" pitchFamily="66" charset="0"/>
              </a:rPr>
              <a:t>air </a:t>
            </a:r>
            <a:r>
              <a:rPr lang="ga-IE" sz="2400">
                <a:solidFill>
                  <a:schemeClr val="bg1"/>
                </a:solidFill>
                <a:latin typeface="Comic Sans MS" pitchFamily="66" charset="0"/>
              </a:rPr>
              <a:t>sin</a:t>
            </a:r>
            <a:r>
              <a:rPr lang="en-IE" sz="2400">
                <a:solidFill>
                  <a:schemeClr val="bg1"/>
                </a:solidFill>
                <a:latin typeface="Comic Sans MS" pitchFamily="66" charset="0"/>
              </a:rPr>
              <a:t>,</a:t>
            </a:r>
            <a:r>
              <a:rPr lang="ga-IE" sz="2400">
                <a:solidFill>
                  <a:schemeClr val="bg1"/>
                </a:solidFill>
                <a:latin typeface="Comic Sans MS" pitchFamily="66" charset="0"/>
              </a:rPr>
              <a:t> dá </a:t>
            </a:r>
            <a:r>
              <a:rPr lang="en-IE" sz="2400">
                <a:solidFill>
                  <a:schemeClr val="bg1"/>
                </a:solidFill>
                <a:latin typeface="Comic Sans MS" pitchFamily="66" charset="0"/>
              </a:rPr>
              <a:t>mb</a:t>
            </a:r>
            <a:r>
              <a:rPr lang="ga-IE" sz="2400">
                <a:solidFill>
                  <a:schemeClr val="bg1"/>
                </a:solidFill>
                <a:latin typeface="Comic Sans MS" pitchFamily="66" charset="0"/>
              </a:rPr>
              <a:t>í</a:t>
            </a:r>
            <a:r>
              <a:rPr lang="en-IE" sz="2400">
                <a:solidFill>
                  <a:schemeClr val="bg1"/>
                </a:solidFill>
                <a:latin typeface="Comic Sans MS" pitchFamily="66" charset="0"/>
              </a:rPr>
              <a:t>dís ag </a:t>
            </a:r>
            <a:r>
              <a:rPr lang="ga-IE" sz="2400">
                <a:solidFill>
                  <a:schemeClr val="bg1"/>
                </a:solidFill>
                <a:latin typeface="Comic Sans MS" pitchFamily="66" charset="0"/>
              </a:rPr>
              <a:t>dul amach</a:t>
            </a:r>
            <a:r>
              <a:rPr lang="en-IE" sz="2400">
                <a:solidFill>
                  <a:schemeClr val="bg1"/>
                </a:solidFill>
                <a:latin typeface="Comic Sans MS" pitchFamily="66" charset="0"/>
              </a:rPr>
              <a:t>,</a:t>
            </a:r>
            <a:r>
              <a:rPr lang="ga-IE" sz="2400">
                <a:solidFill>
                  <a:schemeClr val="bg1"/>
                </a:solidFill>
                <a:latin typeface="Comic Sans MS" pitchFamily="66" charset="0"/>
              </a:rPr>
              <a:t> chlúdaídís</a:t>
            </a:r>
            <a:r>
              <a:rPr lang="en-IE" sz="2400">
                <a:solidFill>
                  <a:schemeClr val="bg1"/>
                </a:solidFill>
                <a:latin typeface="Comic Sans MS" pitchFamily="66" charset="0"/>
              </a:rPr>
              <a:t> </a:t>
            </a:r>
            <a:r>
              <a:rPr lang="ga-IE" sz="2400">
                <a:solidFill>
                  <a:schemeClr val="bg1"/>
                </a:solidFill>
                <a:latin typeface="Comic Sans MS" pitchFamily="66" charset="0"/>
              </a:rPr>
              <a:t>a n-aghaidh sa chaoi is nach n-aithneodh na taibhsí iad.</a:t>
            </a:r>
            <a:r>
              <a:rPr lang="en-IE" sz="2400">
                <a:solidFill>
                  <a:schemeClr val="bg1"/>
                </a:solidFill>
                <a:latin typeface="Comic Sans MS" pitchFamily="66" charset="0"/>
              </a:rPr>
              <a:t> </a:t>
            </a:r>
            <a:r>
              <a:rPr lang="ga-IE" sz="2400">
                <a:solidFill>
                  <a:schemeClr val="bg1"/>
                </a:solidFill>
                <a:latin typeface="Comic Sans MS" pitchFamily="66" charset="0"/>
              </a:rPr>
              <a:t>An ndéanann </a:t>
            </a:r>
            <a:r>
              <a:rPr lang="en-IE" sz="2400">
                <a:solidFill>
                  <a:schemeClr val="bg1"/>
                </a:solidFill>
                <a:latin typeface="Comic Sans MS" pitchFamily="66" charset="0"/>
              </a:rPr>
              <a:t>tusa </a:t>
            </a:r>
            <a:r>
              <a:rPr lang="ga-IE" sz="2400">
                <a:solidFill>
                  <a:schemeClr val="bg1"/>
                </a:solidFill>
                <a:latin typeface="Comic Sans MS" pitchFamily="66" charset="0"/>
              </a:rPr>
              <a:t>aon rud cosúil leis sin</a:t>
            </a:r>
          </a:p>
          <a:p>
            <a:r>
              <a:rPr lang="ga-IE" sz="2400">
                <a:solidFill>
                  <a:schemeClr val="bg1"/>
                </a:solidFill>
                <a:latin typeface="Comic Sans MS" pitchFamily="66" charset="0"/>
              </a:rPr>
              <a:t>Oíche Shamhna</a:t>
            </a:r>
            <a:r>
              <a:rPr lang="en-IE" sz="2400">
                <a:solidFill>
                  <a:schemeClr val="bg1"/>
                </a:solidFill>
                <a:latin typeface="Comic Sans MS" pitchFamily="66" charset="0"/>
              </a:rPr>
              <a:t>?</a:t>
            </a:r>
            <a:endParaRPr lang="ga-IE" sz="240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0" presetClass="path" presetSubtype="0" accel="50000" decel="50000" fill="hold" nodeType="withEffect">
                                  <p:stCondLst>
                                    <p:cond delay="0"/>
                                  </p:stCondLst>
                                  <p:childTnLst>
                                    <p:animMotion origin="layout" path="M 1.11111E-6 2.19653E-6 L -1.05521 2.19653E-6 " pathEditMode="relative" ptsTypes="AA">
                                      <p:cBhvr>
                                        <p:cTn id="9" dur="5000" fill="hold"/>
                                        <p:tgtEl>
                                          <p:spTgt spid="6"/>
                                        </p:tgtEl>
                                        <p:attrNameLst>
                                          <p:attrName>ppt_x</p:attrName>
                                          <p:attrName>ppt_y</p:attrName>
                                        </p:attrNameLst>
                                      </p:cBhvr>
                                    </p:animMotion>
                                  </p:childTnLst>
                                </p:cTn>
                              </p:par>
                            </p:childTnLst>
                          </p:cTn>
                        </p:par>
                        <p:par>
                          <p:cTn id="10" fill="hold">
                            <p:stCondLst>
                              <p:cond delay="5000"/>
                            </p:stCondLst>
                            <p:childTnLst>
                              <p:par>
                                <p:cTn id="11" presetID="1" presetClass="exit" presetSubtype="0" fill="hold" nodeType="after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9" presetClass="exit" presetSubtype="0" fill="hold" nodeType="withEffect">
                                  <p:stCondLst>
                                    <p:cond delay="0"/>
                                  </p:stCondLst>
                                  <p:childTnLst>
                                    <p:animEffect transition="out" filter="dissolve">
                                      <p:cBhvr>
                                        <p:cTn id="17" dur="5000"/>
                                        <p:tgtEl>
                                          <p:spTgt spid="5"/>
                                        </p:tgtEl>
                                      </p:cBhvr>
                                    </p:animEffect>
                                    <p:set>
                                      <p:cBhvr>
                                        <p:cTn id="18" dur="1" fill="hold">
                                          <p:stCondLst>
                                            <p:cond delay="4999"/>
                                          </p:stCondLst>
                                        </p:cTn>
                                        <p:tgtEl>
                                          <p:spTgt spid="5"/>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2000"/>
                                        <p:tgtEl>
                                          <p:spTgt spid="4"/>
                                        </p:tgtEl>
                                      </p:cBhvr>
                                    </p:animEffect>
                                  </p:childTnLst>
                                </p:cTn>
                              </p:par>
                              <p:par>
                                <p:cTn id="22" presetID="9" presetClass="exit" presetSubtype="0" fill="hold" nodeType="withEffect">
                                  <p:stCondLst>
                                    <p:cond delay="0"/>
                                  </p:stCondLst>
                                  <p:childTnLst>
                                    <p:animEffect transition="out" filter="dissolve">
                                      <p:cBhvr>
                                        <p:cTn id="23" dur="5000"/>
                                        <p:tgtEl>
                                          <p:spTgt spid="4"/>
                                        </p:tgtEl>
                                      </p:cBhvr>
                                    </p:animEffect>
                                    <p:set>
                                      <p:cBhvr>
                                        <p:cTn id="24" dur="1" fill="hold">
                                          <p:stCondLst>
                                            <p:cond delay="4999"/>
                                          </p:stCondLst>
                                        </p:cTn>
                                        <p:tgtEl>
                                          <p:spTgt spid="4"/>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26628"/>
                                        </p:tgtEl>
                                        <p:attrNameLst>
                                          <p:attrName>style.visibility</p:attrName>
                                        </p:attrNameLst>
                                      </p:cBhvr>
                                      <p:to>
                                        <p:strVal val="visible"/>
                                      </p:to>
                                    </p:set>
                                    <p:animEffect transition="in" filter="dissolve">
                                      <p:cBhvr>
                                        <p:cTn id="27" dur="2000"/>
                                        <p:tgtEl>
                                          <p:spTgt spid="26628"/>
                                        </p:tgtEl>
                                      </p:cBhvr>
                                    </p:animEffect>
                                  </p:childTnLst>
                                </p:cTn>
                              </p:par>
                              <p:par>
                                <p:cTn id="28" presetID="36" presetClass="path" presetSubtype="0" accel="50000" decel="50000" fill="hold" nodeType="withEffect">
                                  <p:stCondLst>
                                    <p:cond delay="0"/>
                                  </p:stCondLst>
                                  <p:childTnLst>
                                    <p:animMotion origin="layout" path="M 1.66667E-6 -9.82659E-7 L 1.66667E-6 0.16763 C 1.66667E-6 0.24278 0.25173 0.33549 0.45677 0.33549 L 0.91354 0.33549 " pathEditMode="relative" rAng="0" ptsTypes="FfFF">
                                      <p:cBhvr>
                                        <p:cTn id="29" dur="5000" fill="hold"/>
                                        <p:tgtEl>
                                          <p:spTgt spid="26628"/>
                                        </p:tgtEl>
                                        <p:attrNameLst>
                                          <p:attrName>ppt_x</p:attrName>
                                          <p:attrName>ppt_y</p:attrName>
                                        </p:attrNameLst>
                                      </p:cBhvr>
                                      <p:rCtr x="45700" y="16800"/>
                                    </p:animMotion>
                                  </p:childTnLst>
                                </p:cTn>
                              </p:par>
                            </p:childTnLst>
                          </p:cTn>
                        </p:par>
                        <p:par>
                          <p:cTn id="30" fill="hold">
                            <p:stCondLst>
                              <p:cond delay="10000"/>
                            </p:stCondLst>
                            <p:childTnLst>
                              <p:par>
                                <p:cTn id="31" presetID="9"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childTnLst>
                          </p:cTn>
                        </p:par>
                        <p:par>
                          <p:cTn id="34" fill="hold">
                            <p:stCondLst>
                              <p:cond delay="10500"/>
                            </p:stCondLst>
                            <p:childTnLst>
                              <p:par>
                                <p:cTn id="35" presetID="9"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Line 4"/>
          <p:cNvSpPr>
            <a:spLocks noChangeShapeType="1"/>
          </p:cNvSpPr>
          <p:nvPr/>
        </p:nvSpPr>
        <p:spPr bwMode="auto">
          <a:xfrm>
            <a:off x="0" y="2349500"/>
            <a:ext cx="9144000" cy="0"/>
          </a:xfrm>
          <a:prstGeom prst="line">
            <a:avLst/>
          </a:prstGeom>
          <a:noFill/>
          <a:ln w="22225">
            <a:solidFill>
              <a:srgbClr val="800080"/>
            </a:solidFill>
            <a:round/>
            <a:headEnd/>
            <a:tailEnd/>
          </a:ln>
        </p:spPr>
        <p:txBody>
          <a:bodyPr lIns="90000" tIns="46800" rIns="90000" bIns="46800"/>
          <a:lstStyle/>
          <a:p>
            <a:endParaRPr lang="ga-IE"/>
          </a:p>
        </p:txBody>
      </p:sp>
      <p:sp>
        <p:nvSpPr>
          <p:cNvPr id="33794" name="Line 5"/>
          <p:cNvSpPr>
            <a:spLocks noChangeShapeType="1"/>
          </p:cNvSpPr>
          <p:nvPr/>
        </p:nvSpPr>
        <p:spPr bwMode="auto">
          <a:xfrm>
            <a:off x="1187450"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795" name="Line 6"/>
          <p:cNvSpPr>
            <a:spLocks noChangeShapeType="1"/>
          </p:cNvSpPr>
          <p:nvPr/>
        </p:nvSpPr>
        <p:spPr bwMode="auto">
          <a:xfrm>
            <a:off x="1763713"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796" name="Line 7"/>
          <p:cNvSpPr>
            <a:spLocks noChangeShapeType="1"/>
          </p:cNvSpPr>
          <p:nvPr/>
        </p:nvSpPr>
        <p:spPr bwMode="auto">
          <a:xfrm>
            <a:off x="2484438"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797" name="Line 8"/>
          <p:cNvSpPr>
            <a:spLocks noChangeShapeType="1"/>
          </p:cNvSpPr>
          <p:nvPr/>
        </p:nvSpPr>
        <p:spPr bwMode="auto">
          <a:xfrm>
            <a:off x="3203575"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798" name="Line 9"/>
          <p:cNvSpPr>
            <a:spLocks noChangeShapeType="1"/>
          </p:cNvSpPr>
          <p:nvPr/>
        </p:nvSpPr>
        <p:spPr bwMode="auto">
          <a:xfrm>
            <a:off x="5076825"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799" name="Line 10"/>
          <p:cNvSpPr>
            <a:spLocks noChangeShapeType="1"/>
          </p:cNvSpPr>
          <p:nvPr/>
        </p:nvSpPr>
        <p:spPr bwMode="auto">
          <a:xfrm>
            <a:off x="3851275"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800" name="Line 11"/>
          <p:cNvSpPr>
            <a:spLocks noChangeShapeType="1"/>
          </p:cNvSpPr>
          <p:nvPr/>
        </p:nvSpPr>
        <p:spPr bwMode="auto">
          <a:xfrm>
            <a:off x="4500563"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801" name="Line 12"/>
          <p:cNvSpPr>
            <a:spLocks noChangeShapeType="1"/>
          </p:cNvSpPr>
          <p:nvPr/>
        </p:nvSpPr>
        <p:spPr bwMode="auto">
          <a:xfrm>
            <a:off x="5724525"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802" name="Line 13"/>
          <p:cNvSpPr>
            <a:spLocks noChangeShapeType="1"/>
          </p:cNvSpPr>
          <p:nvPr/>
        </p:nvSpPr>
        <p:spPr bwMode="auto">
          <a:xfrm>
            <a:off x="6372225"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803" name="Line 14"/>
          <p:cNvSpPr>
            <a:spLocks noChangeShapeType="1"/>
          </p:cNvSpPr>
          <p:nvPr/>
        </p:nvSpPr>
        <p:spPr bwMode="auto">
          <a:xfrm>
            <a:off x="8172450"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804" name="Line 15"/>
          <p:cNvSpPr>
            <a:spLocks noChangeShapeType="1"/>
          </p:cNvSpPr>
          <p:nvPr/>
        </p:nvSpPr>
        <p:spPr bwMode="auto">
          <a:xfrm>
            <a:off x="7019925"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805" name="Line 16"/>
          <p:cNvSpPr>
            <a:spLocks noChangeShapeType="1"/>
          </p:cNvSpPr>
          <p:nvPr/>
        </p:nvSpPr>
        <p:spPr bwMode="auto">
          <a:xfrm>
            <a:off x="7596188"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806" name="Line 17"/>
          <p:cNvSpPr>
            <a:spLocks noChangeShapeType="1"/>
          </p:cNvSpPr>
          <p:nvPr/>
        </p:nvSpPr>
        <p:spPr bwMode="auto">
          <a:xfrm>
            <a:off x="8675688"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807" name="Text Box 18"/>
          <p:cNvSpPr txBox="1">
            <a:spLocks noChangeArrowheads="1"/>
          </p:cNvSpPr>
          <p:nvPr/>
        </p:nvSpPr>
        <p:spPr bwMode="auto">
          <a:xfrm rot="-4145389">
            <a:off x="8470106" y="1785145"/>
            <a:ext cx="739775" cy="366712"/>
          </a:xfrm>
          <a:prstGeom prst="rect">
            <a:avLst/>
          </a:prstGeom>
          <a:noFill/>
          <a:ln w="22225" algn="ctr">
            <a:noFill/>
            <a:miter lim="800000"/>
            <a:headEnd/>
            <a:tailEnd/>
          </a:ln>
        </p:spPr>
        <p:txBody>
          <a:bodyPr wrap="none" lIns="90000" tIns="46800" rIns="90000" bIns="46800">
            <a:spAutoFit/>
          </a:bodyPr>
          <a:lstStyle/>
          <a:p>
            <a:r>
              <a:rPr lang="en-GB">
                <a:latin typeface="Calibri" pitchFamily="34" charset="0"/>
              </a:rPr>
              <a:t>2000</a:t>
            </a:r>
            <a:endParaRPr lang="en-US">
              <a:latin typeface="Calibri" pitchFamily="34" charset="0"/>
            </a:endParaRPr>
          </a:p>
        </p:txBody>
      </p:sp>
      <p:sp>
        <p:nvSpPr>
          <p:cNvPr id="33808" name="Text Box 19"/>
          <p:cNvSpPr txBox="1">
            <a:spLocks noChangeArrowheads="1"/>
          </p:cNvSpPr>
          <p:nvPr/>
        </p:nvSpPr>
        <p:spPr bwMode="auto">
          <a:xfrm rot="-4145389">
            <a:off x="7417594" y="1885156"/>
            <a:ext cx="649288" cy="371475"/>
          </a:xfrm>
          <a:prstGeom prst="rect">
            <a:avLst/>
          </a:prstGeom>
          <a:noFill/>
          <a:ln w="22225" algn="ctr">
            <a:noFill/>
            <a:miter lim="800000"/>
            <a:headEnd/>
            <a:tailEnd/>
          </a:ln>
        </p:spPr>
        <p:txBody>
          <a:bodyPr wrap="none" lIns="90000" tIns="46800" rIns="90000" bIns="46800">
            <a:spAutoFit/>
          </a:bodyPr>
          <a:lstStyle/>
          <a:p>
            <a:r>
              <a:rPr lang="en-GB">
                <a:latin typeface="Calibri" pitchFamily="34" charset="0"/>
              </a:rPr>
              <a:t>1600</a:t>
            </a:r>
            <a:endParaRPr lang="en-US">
              <a:latin typeface="Calibri" pitchFamily="34" charset="0"/>
            </a:endParaRPr>
          </a:p>
        </p:txBody>
      </p:sp>
      <p:sp>
        <p:nvSpPr>
          <p:cNvPr id="33809" name="Text Box 20"/>
          <p:cNvSpPr txBox="1">
            <a:spLocks noChangeArrowheads="1"/>
          </p:cNvSpPr>
          <p:nvPr/>
        </p:nvSpPr>
        <p:spPr bwMode="auto">
          <a:xfrm rot="-4145389">
            <a:off x="6841332" y="1885156"/>
            <a:ext cx="649288" cy="371475"/>
          </a:xfrm>
          <a:prstGeom prst="rect">
            <a:avLst/>
          </a:prstGeom>
          <a:noFill/>
          <a:ln w="22225" algn="ctr">
            <a:noFill/>
            <a:miter lim="800000"/>
            <a:headEnd/>
            <a:tailEnd/>
          </a:ln>
        </p:spPr>
        <p:txBody>
          <a:bodyPr wrap="none" lIns="90000" tIns="46800" rIns="90000" bIns="46800">
            <a:spAutoFit/>
          </a:bodyPr>
          <a:lstStyle/>
          <a:p>
            <a:r>
              <a:rPr lang="en-GB">
                <a:latin typeface="Calibri" pitchFamily="34" charset="0"/>
              </a:rPr>
              <a:t>1400</a:t>
            </a:r>
            <a:endParaRPr lang="en-US">
              <a:latin typeface="Calibri" pitchFamily="34" charset="0"/>
            </a:endParaRPr>
          </a:p>
        </p:txBody>
      </p:sp>
      <p:sp>
        <p:nvSpPr>
          <p:cNvPr id="33810" name="Text Box 21"/>
          <p:cNvSpPr txBox="1">
            <a:spLocks noChangeArrowheads="1"/>
          </p:cNvSpPr>
          <p:nvPr/>
        </p:nvSpPr>
        <p:spPr bwMode="auto">
          <a:xfrm rot="-4145389">
            <a:off x="6120607" y="1885156"/>
            <a:ext cx="649288" cy="371475"/>
          </a:xfrm>
          <a:prstGeom prst="rect">
            <a:avLst/>
          </a:prstGeom>
          <a:noFill/>
          <a:ln w="22225" algn="ctr">
            <a:noFill/>
            <a:miter lim="800000"/>
            <a:headEnd/>
            <a:tailEnd/>
          </a:ln>
        </p:spPr>
        <p:txBody>
          <a:bodyPr wrap="none" lIns="90000" tIns="46800" rIns="90000" bIns="46800">
            <a:spAutoFit/>
          </a:bodyPr>
          <a:lstStyle/>
          <a:p>
            <a:r>
              <a:rPr lang="en-GB">
                <a:latin typeface="Calibri" pitchFamily="34" charset="0"/>
              </a:rPr>
              <a:t>1200</a:t>
            </a:r>
            <a:endParaRPr lang="en-US">
              <a:latin typeface="Calibri" pitchFamily="34" charset="0"/>
            </a:endParaRPr>
          </a:p>
        </p:txBody>
      </p:sp>
      <p:sp>
        <p:nvSpPr>
          <p:cNvPr id="33811" name="Text Box 22"/>
          <p:cNvSpPr txBox="1">
            <a:spLocks noChangeArrowheads="1"/>
          </p:cNvSpPr>
          <p:nvPr/>
        </p:nvSpPr>
        <p:spPr bwMode="auto">
          <a:xfrm rot="-4145389">
            <a:off x="5472907" y="1885156"/>
            <a:ext cx="649288" cy="371475"/>
          </a:xfrm>
          <a:prstGeom prst="rect">
            <a:avLst/>
          </a:prstGeom>
          <a:noFill/>
          <a:ln w="22225" algn="ctr">
            <a:noFill/>
            <a:miter lim="800000"/>
            <a:headEnd/>
            <a:tailEnd/>
          </a:ln>
        </p:spPr>
        <p:txBody>
          <a:bodyPr wrap="none" lIns="90000" tIns="46800" rIns="90000" bIns="46800">
            <a:spAutoFit/>
          </a:bodyPr>
          <a:lstStyle/>
          <a:p>
            <a:r>
              <a:rPr lang="en-GB">
                <a:latin typeface="Calibri" pitchFamily="34" charset="0"/>
              </a:rPr>
              <a:t>1000</a:t>
            </a:r>
            <a:endParaRPr lang="en-US">
              <a:latin typeface="Calibri" pitchFamily="34" charset="0"/>
            </a:endParaRPr>
          </a:p>
        </p:txBody>
      </p:sp>
      <p:sp>
        <p:nvSpPr>
          <p:cNvPr id="33812" name="Text Box 23"/>
          <p:cNvSpPr txBox="1">
            <a:spLocks noChangeArrowheads="1"/>
          </p:cNvSpPr>
          <p:nvPr/>
        </p:nvSpPr>
        <p:spPr bwMode="auto">
          <a:xfrm rot="-4145389">
            <a:off x="4933951" y="1901825"/>
            <a:ext cx="533400" cy="371475"/>
          </a:xfrm>
          <a:prstGeom prst="rect">
            <a:avLst/>
          </a:prstGeom>
          <a:noFill/>
          <a:ln w="22225" algn="ctr">
            <a:noFill/>
            <a:miter lim="800000"/>
            <a:headEnd/>
            <a:tailEnd/>
          </a:ln>
        </p:spPr>
        <p:txBody>
          <a:bodyPr wrap="none" lIns="90000" tIns="46800" rIns="90000" bIns="46800">
            <a:spAutoFit/>
          </a:bodyPr>
          <a:lstStyle/>
          <a:p>
            <a:r>
              <a:rPr lang="en-GB">
                <a:latin typeface="Calibri" pitchFamily="34" charset="0"/>
              </a:rPr>
              <a:t>800</a:t>
            </a:r>
            <a:endParaRPr lang="en-US">
              <a:latin typeface="Calibri" pitchFamily="34" charset="0"/>
            </a:endParaRPr>
          </a:p>
        </p:txBody>
      </p:sp>
      <p:sp>
        <p:nvSpPr>
          <p:cNvPr id="33813" name="Text Box 24"/>
          <p:cNvSpPr txBox="1">
            <a:spLocks noChangeArrowheads="1"/>
          </p:cNvSpPr>
          <p:nvPr/>
        </p:nvSpPr>
        <p:spPr bwMode="auto">
          <a:xfrm rot="-4145389">
            <a:off x="4286251" y="1901825"/>
            <a:ext cx="533400" cy="371475"/>
          </a:xfrm>
          <a:prstGeom prst="rect">
            <a:avLst/>
          </a:prstGeom>
          <a:noFill/>
          <a:ln w="22225" algn="ctr">
            <a:noFill/>
            <a:miter lim="800000"/>
            <a:headEnd/>
            <a:tailEnd/>
          </a:ln>
        </p:spPr>
        <p:txBody>
          <a:bodyPr wrap="none" lIns="90000" tIns="46800" rIns="90000" bIns="46800">
            <a:spAutoFit/>
          </a:bodyPr>
          <a:lstStyle/>
          <a:p>
            <a:r>
              <a:rPr lang="en-GB">
                <a:latin typeface="Calibri" pitchFamily="34" charset="0"/>
              </a:rPr>
              <a:t>600</a:t>
            </a:r>
            <a:endParaRPr lang="en-US">
              <a:latin typeface="Calibri" pitchFamily="34" charset="0"/>
            </a:endParaRPr>
          </a:p>
        </p:txBody>
      </p:sp>
      <p:sp>
        <p:nvSpPr>
          <p:cNvPr id="33814" name="Text Box 25"/>
          <p:cNvSpPr txBox="1">
            <a:spLocks noChangeArrowheads="1"/>
          </p:cNvSpPr>
          <p:nvPr/>
        </p:nvSpPr>
        <p:spPr bwMode="auto">
          <a:xfrm rot="-4145389">
            <a:off x="3638551" y="1901825"/>
            <a:ext cx="533400" cy="371475"/>
          </a:xfrm>
          <a:prstGeom prst="rect">
            <a:avLst/>
          </a:prstGeom>
          <a:noFill/>
          <a:ln w="22225" algn="ctr">
            <a:noFill/>
            <a:miter lim="800000"/>
            <a:headEnd/>
            <a:tailEnd/>
          </a:ln>
        </p:spPr>
        <p:txBody>
          <a:bodyPr wrap="none" lIns="90000" tIns="46800" rIns="90000" bIns="46800">
            <a:spAutoFit/>
          </a:bodyPr>
          <a:lstStyle/>
          <a:p>
            <a:r>
              <a:rPr lang="en-GB">
                <a:latin typeface="Calibri" pitchFamily="34" charset="0"/>
              </a:rPr>
              <a:t>400</a:t>
            </a:r>
            <a:endParaRPr lang="en-US">
              <a:latin typeface="Calibri" pitchFamily="34" charset="0"/>
            </a:endParaRPr>
          </a:p>
        </p:txBody>
      </p:sp>
      <p:sp>
        <p:nvSpPr>
          <p:cNvPr id="33815" name="Text Box 26"/>
          <p:cNvSpPr txBox="1">
            <a:spLocks noChangeArrowheads="1"/>
          </p:cNvSpPr>
          <p:nvPr/>
        </p:nvSpPr>
        <p:spPr bwMode="auto">
          <a:xfrm rot="-4145389">
            <a:off x="2917826" y="1901825"/>
            <a:ext cx="533400" cy="371475"/>
          </a:xfrm>
          <a:prstGeom prst="rect">
            <a:avLst/>
          </a:prstGeom>
          <a:noFill/>
          <a:ln w="22225" algn="ctr">
            <a:noFill/>
            <a:miter lim="800000"/>
            <a:headEnd/>
            <a:tailEnd/>
          </a:ln>
        </p:spPr>
        <p:txBody>
          <a:bodyPr wrap="none" lIns="90000" tIns="46800" rIns="90000" bIns="46800">
            <a:spAutoFit/>
          </a:bodyPr>
          <a:lstStyle/>
          <a:p>
            <a:r>
              <a:rPr lang="en-GB">
                <a:latin typeface="Calibri" pitchFamily="34" charset="0"/>
              </a:rPr>
              <a:t>200</a:t>
            </a:r>
            <a:endParaRPr lang="en-US">
              <a:latin typeface="Calibri" pitchFamily="34" charset="0"/>
            </a:endParaRPr>
          </a:p>
        </p:txBody>
      </p:sp>
      <p:sp>
        <p:nvSpPr>
          <p:cNvPr id="33816" name="Text Box 28"/>
          <p:cNvSpPr txBox="1">
            <a:spLocks noChangeArrowheads="1"/>
          </p:cNvSpPr>
          <p:nvPr/>
        </p:nvSpPr>
        <p:spPr bwMode="auto">
          <a:xfrm>
            <a:off x="2339975" y="1916113"/>
            <a:ext cx="438150" cy="457200"/>
          </a:xfrm>
          <a:prstGeom prst="rect">
            <a:avLst/>
          </a:prstGeom>
          <a:noFill/>
          <a:ln w="22225" algn="ctr">
            <a:noFill/>
            <a:miter lim="800000"/>
            <a:headEnd/>
            <a:tailEnd/>
          </a:ln>
        </p:spPr>
        <p:txBody>
          <a:bodyPr lIns="90000" tIns="46800" rIns="90000" bIns="46800">
            <a:spAutoFit/>
          </a:bodyPr>
          <a:lstStyle/>
          <a:p>
            <a:r>
              <a:rPr lang="en-GB" sz="2400">
                <a:latin typeface="Calibri" pitchFamily="34" charset="0"/>
              </a:rPr>
              <a:t>0</a:t>
            </a:r>
            <a:endParaRPr lang="en-US" sz="2400">
              <a:latin typeface="Calibri" pitchFamily="34" charset="0"/>
            </a:endParaRPr>
          </a:p>
        </p:txBody>
      </p:sp>
      <p:sp>
        <p:nvSpPr>
          <p:cNvPr id="33817" name="Text Box 29"/>
          <p:cNvSpPr txBox="1">
            <a:spLocks noChangeArrowheads="1"/>
          </p:cNvSpPr>
          <p:nvPr/>
        </p:nvSpPr>
        <p:spPr bwMode="auto">
          <a:xfrm rot="-4145389">
            <a:off x="911226" y="1860550"/>
            <a:ext cx="533400" cy="371475"/>
          </a:xfrm>
          <a:prstGeom prst="rect">
            <a:avLst/>
          </a:prstGeom>
          <a:noFill/>
          <a:ln w="22225" algn="ctr">
            <a:noFill/>
            <a:miter lim="800000"/>
            <a:headEnd/>
            <a:tailEnd/>
          </a:ln>
        </p:spPr>
        <p:txBody>
          <a:bodyPr wrap="none" lIns="90000" tIns="46800" rIns="90000" bIns="46800">
            <a:spAutoFit/>
          </a:bodyPr>
          <a:lstStyle/>
          <a:p>
            <a:r>
              <a:rPr lang="en-GB">
                <a:latin typeface="Calibri" pitchFamily="34" charset="0"/>
              </a:rPr>
              <a:t>400</a:t>
            </a:r>
            <a:endParaRPr lang="en-US">
              <a:latin typeface="Calibri" pitchFamily="34" charset="0"/>
            </a:endParaRPr>
          </a:p>
        </p:txBody>
      </p:sp>
      <p:sp>
        <p:nvSpPr>
          <p:cNvPr id="33818" name="Line 30"/>
          <p:cNvSpPr>
            <a:spLocks noChangeShapeType="1"/>
          </p:cNvSpPr>
          <p:nvPr/>
        </p:nvSpPr>
        <p:spPr bwMode="auto">
          <a:xfrm>
            <a:off x="2484438" y="692150"/>
            <a:ext cx="0" cy="1187450"/>
          </a:xfrm>
          <a:prstGeom prst="line">
            <a:avLst/>
          </a:prstGeom>
          <a:noFill/>
          <a:ln w="22225">
            <a:solidFill>
              <a:srgbClr val="800080"/>
            </a:solidFill>
            <a:round/>
            <a:headEnd/>
            <a:tailEnd/>
          </a:ln>
        </p:spPr>
        <p:txBody>
          <a:bodyPr lIns="90000" tIns="46800" rIns="90000" bIns="46800"/>
          <a:lstStyle/>
          <a:p>
            <a:endParaRPr lang="ga-IE"/>
          </a:p>
        </p:txBody>
      </p:sp>
      <p:sp>
        <p:nvSpPr>
          <p:cNvPr id="33819" name="Text Box 31"/>
          <p:cNvSpPr txBox="1">
            <a:spLocks noChangeArrowheads="1"/>
          </p:cNvSpPr>
          <p:nvPr/>
        </p:nvSpPr>
        <p:spPr bwMode="auto">
          <a:xfrm>
            <a:off x="1619250" y="1125538"/>
            <a:ext cx="763588" cy="525462"/>
          </a:xfrm>
          <a:prstGeom prst="rect">
            <a:avLst/>
          </a:prstGeom>
          <a:noFill/>
          <a:ln w="22225" algn="ctr">
            <a:noFill/>
            <a:miter lim="800000"/>
            <a:headEnd/>
            <a:tailEnd/>
          </a:ln>
        </p:spPr>
        <p:txBody>
          <a:bodyPr wrap="none" lIns="90000" tIns="46800" rIns="90000" bIns="46800">
            <a:spAutoFit/>
          </a:bodyPr>
          <a:lstStyle/>
          <a:p>
            <a:r>
              <a:rPr lang="en-GB" sz="2800" b="1">
                <a:solidFill>
                  <a:srgbClr val="800080"/>
                </a:solidFill>
                <a:latin typeface="Calibri" pitchFamily="34" charset="0"/>
              </a:rPr>
              <a:t>RCh</a:t>
            </a:r>
            <a:endParaRPr lang="en-US" sz="2800" b="1">
              <a:solidFill>
                <a:srgbClr val="800080"/>
              </a:solidFill>
              <a:latin typeface="Calibri" pitchFamily="34" charset="0"/>
            </a:endParaRPr>
          </a:p>
        </p:txBody>
      </p:sp>
      <p:sp>
        <p:nvSpPr>
          <p:cNvPr id="33820" name="Text Box 32"/>
          <p:cNvSpPr txBox="1">
            <a:spLocks noChangeArrowheads="1"/>
          </p:cNvSpPr>
          <p:nvPr/>
        </p:nvSpPr>
        <p:spPr bwMode="auto">
          <a:xfrm>
            <a:off x="2771775" y="1125538"/>
            <a:ext cx="698500" cy="519112"/>
          </a:xfrm>
          <a:prstGeom prst="rect">
            <a:avLst/>
          </a:prstGeom>
          <a:noFill/>
          <a:ln w="22225" algn="ctr">
            <a:noFill/>
            <a:miter lim="800000"/>
            <a:headEnd/>
            <a:tailEnd/>
          </a:ln>
        </p:spPr>
        <p:txBody>
          <a:bodyPr wrap="none" lIns="90000" tIns="46800" rIns="90000" bIns="46800">
            <a:spAutoFit/>
          </a:bodyPr>
          <a:lstStyle/>
          <a:p>
            <a:r>
              <a:rPr lang="en-GB" sz="2800" b="1">
                <a:solidFill>
                  <a:srgbClr val="800080"/>
                </a:solidFill>
                <a:latin typeface="Calibri" pitchFamily="34" charset="0"/>
              </a:rPr>
              <a:t>AD</a:t>
            </a:r>
            <a:endParaRPr lang="en-US" sz="2800" b="1">
              <a:solidFill>
                <a:srgbClr val="800080"/>
              </a:solidFill>
              <a:latin typeface="Calibri" pitchFamily="34" charset="0"/>
            </a:endParaRPr>
          </a:p>
        </p:txBody>
      </p:sp>
      <p:sp>
        <p:nvSpPr>
          <p:cNvPr id="33821" name="Line 33"/>
          <p:cNvSpPr>
            <a:spLocks noChangeShapeType="1"/>
          </p:cNvSpPr>
          <p:nvPr/>
        </p:nvSpPr>
        <p:spPr bwMode="auto">
          <a:xfrm flipV="1">
            <a:off x="3635375" y="1341438"/>
            <a:ext cx="4392613" cy="34925"/>
          </a:xfrm>
          <a:prstGeom prst="line">
            <a:avLst/>
          </a:prstGeom>
          <a:noFill/>
          <a:ln w="22225">
            <a:solidFill>
              <a:srgbClr val="800080"/>
            </a:solidFill>
            <a:round/>
            <a:headEnd/>
            <a:tailEnd type="triangle" w="med" len="med"/>
          </a:ln>
        </p:spPr>
        <p:txBody>
          <a:bodyPr lIns="90000" tIns="46800" rIns="90000" bIns="46800"/>
          <a:lstStyle/>
          <a:p>
            <a:endParaRPr lang="ga-IE"/>
          </a:p>
        </p:txBody>
      </p:sp>
      <p:sp>
        <p:nvSpPr>
          <p:cNvPr id="33822" name="Line 34"/>
          <p:cNvSpPr>
            <a:spLocks noChangeShapeType="1"/>
          </p:cNvSpPr>
          <p:nvPr/>
        </p:nvSpPr>
        <p:spPr bwMode="auto">
          <a:xfrm flipH="1">
            <a:off x="755650" y="1412875"/>
            <a:ext cx="792163" cy="0"/>
          </a:xfrm>
          <a:prstGeom prst="line">
            <a:avLst/>
          </a:prstGeom>
          <a:noFill/>
          <a:ln w="22225">
            <a:solidFill>
              <a:srgbClr val="800080"/>
            </a:solidFill>
            <a:round/>
            <a:headEnd/>
            <a:tailEnd type="triangle" w="med" len="med"/>
          </a:ln>
        </p:spPr>
        <p:txBody>
          <a:bodyPr lIns="90000" tIns="46800" rIns="90000" bIns="46800"/>
          <a:lstStyle/>
          <a:p>
            <a:endParaRPr lang="ga-IE"/>
          </a:p>
        </p:txBody>
      </p:sp>
      <p:grpSp>
        <p:nvGrpSpPr>
          <p:cNvPr id="33823" name="Group 45"/>
          <p:cNvGrpSpPr>
            <a:grpSpLocks/>
          </p:cNvGrpSpPr>
          <p:nvPr/>
        </p:nvGrpSpPr>
        <p:grpSpPr bwMode="auto">
          <a:xfrm>
            <a:off x="7667625" y="2349500"/>
            <a:ext cx="1296988" cy="1584325"/>
            <a:chOff x="4830" y="1503"/>
            <a:chExt cx="817" cy="998"/>
          </a:xfrm>
        </p:grpSpPr>
        <p:sp>
          <p:nvSpPr>
            <p:cNvPr id="33838" name="Text Box 35"/>
            <p:cNvSpPr txBox="1">
              <a:spLocks noChangeArrowheads="1"/>
            </p:cNvSpPr>
            <p:nvPr/>
          </p:nvSpPr>
          <p:spPr bwMode="auto">
            <a:xfrm>
              <a:off x="4830" y="2092"/>
              <a:ext cx="817" cy="409"/>
            </a:xfrm>
            <a:prstGeom prst="rect">
              <a:avLst/>
            </a:prstGeom>
            <a:noFill/>
            <a:ln w="22225" algn="ctr">
              <a:solidFill>
                <a:srgbClr val="800080"/>
              </a:solidFill>
              <a:miter lim="800000"/>
              <a:headEnd/>
              <a:tailEnd/>
            </a:ln>
          </p:spPr>
          <p:txBody>
            <a:bodyPr lIns="90000" tIns="46800" rIns="90000" bIns="46800">
              <a:spAutoFit/>
            </a:bodyPr>
            <a:lstStyle/>
            <a:p>
              <a:r>
                <a:rPr lang="ga-IE">
                  <a:latin typeface="Comic Sans MS" pitchFamily="66" charset="0"/>
                  <a:ea typeface="Andalus"/>
                  <a:cs typeface="Andalus"/>
                </a:rPr>
                <a:t>An lá atá inniu ann. </a:t>
              </a:r>
            </a:p>
          </p:txBody>
        </p:sp>
        <p:sp>
          <p:nvSpPr>
            <p:cNvPr id="33839" name="Line 38"/>
            <p:cNvSpPr>
              <a:spLocks noChangeShapeType="1"/>
            </p:cNvSpPr>
            <p:nvPr/>
          </p:nvSpPr>
          <p:spPr bwMode="auto">
            <a:xfrm flipV="1">
              <a:off x="5602" y="1503"/>
              <a:ext cx="0" cy="590"/>
            </a:xfrm>
            <a:prstGeom prst="line">
              <a:avLst/>
            </a:prstGeom>
            <a:noFill/>
            <a:ln w="22225">
              <a:solidFill>
                <a:srgbClr val="800080"/>
              </a:solidFill>
              <a:round/>
              <a:headEnd/>
              <a:tailEnd type="triangle" w="med" len="med"/>
            </a:ln>
          </p:spPr>
          <p:txBody>
            <a:bodyPr lIns="90000" tIns="46800" rIns="90000" bIns="46800"/>
            <a:lstStyle/>
            <a:p>
              <a:endParaRPr lang="ga-IE"/>
            </a:p>
          </p:txBody>
        </p:sp>
      </p:grpSp>
      <p:grpSp>
        <p:nvGrpSpPr>
          <p:cNvPr id="3" name="Group 53"/>
          <p:cNvGrpSpPr>
            <a:grpSpLocks/>
          </p:cNvGrpSpPr>
          <p:nvPr/>
        </p:nvGrpSpPr>
        <p:grpSpPr bwMode="auto">
          <a:xfrm>
            <a:off x="3687763" y="2357438"/>
            <a:ext cx="2592387" cy="2114550"/>
            <a:chOff x="2490" y="1435"/>
            <a:chExt cx="1633" cy="1332"/>
          </a:xfrm>
        </p:grpSpPr>
        <p:sp>
          <p:nvSpPr>
            <p:cNvPr id="33836" name="Text Box 50"/>
            <p:cNvSpPr txBox="1">
              <a:spLocks noChangeArrowheads="1"/>
            </p:cNvSpPr>
            <p:nvPr/>
          </p:nvSpPr>
          <p:spPr bwMode="auto">
            <a:xfrm>
              <a:off x="2490" y="2184"/>
              <a:ext cx="1633" cy="583"/>
            </a:xfrm>
            <a:prstGeom prst="rect">
              <a:avLst/>
            </a:prstGeom>
            <a:noFill/>
            <a:ln w="22225" algn="ctr">
              <a:solidFill>
                <a:srgbClr val="800080"/>
              </a:solidFill>
              <a:miter lim="800000"/>
              <a:headEnd/>
              <a:tailEnd/>
            </a:ln>
          </p:spPr>
          <p:txBody>
            <a:bodyPr lIns="90000" tIns="46800" rIns="90000" bIns="46800">
              <a:spAutoFit/>
            </a:bodyPr>
            <a:lstStyle/>
            <a:p>
              <a:r>
                <a:rPr lang="ga-IE">
                  <a:latin typeface="Comic Sans MS" pitchFamily="66" charset="0"/>
                </a:rPr>
                <a:t>Tháinig </a:t>
              </a:r>
              <a:r>
                <a:rPr lang="en-IE">
                  <a:latin typeface="Comic Sans MS" pitchFamily="66" charset="0"/>
                </a:rPr>
                <a:t>an </a:t>
              </a:r>
              <a:r>
                <a:rPr lang="ga-IE">
                  <a:latin typeface="Comic Sans MS" pitchFamily="66" charset="0"/>
                </a:rPr>
                <a:t>Chríostaíocht go hÉirinn (AD</a:t>
              </a:r>
              <a:r>
                <a:rPr lang="en-IE">
                  <a:latin typeface="Comic Sans MS" pitchFamily="66" charset="0"/>
                </a:rPr>
                <a:t> </a:t>
              </a:r>
              <a:r>
                <a:rPr lang="ga-IE">
                  <a:latin typeface="Comic Sans MS" pitchFamily="66" charset="0"/>
                </a:rPr>
                <a:t>500</a:t>
              </a:r>
              <a:r>
                <a:rPr lang="en-GB">
                  <a:latin typeface="Comic Sans MS" pitchFamily="66" charset="0"/>
                </a:rPr>
                <a:t>).</a:t>
              </a:r>
              <a:endParaRPr lang="en-US">
                <a:latin typeface="Comic Sans MS" pitchFamily="66" charset="0"/>
              </a:endParaRPr>
            </a:p>
          </p:txBody>
        </p:sp>
        <p:sp>
          <p:nvSpPr>
            <p:cNvPr id="33837" name="Line 51"/>
            <p:cNvSpPr>
              <a:spLocks noChangeShapeType="1"/>
            </p:cNvSpPr>
            <p:nvPr/>
          </p:nvSpPr>
          <p:spPr bwMode="auto">
            <a:xfrm flipV="1">
              <a:off x="2789" y="1435"/>
              <a:ext cx="0" cy="749"/>
            </a:xfrm>
            <a:prstGeom prst="line">
              <a:avLst/>
            </a:prstGeom>
            <a:noFill/>
            <a:ln w="22225">
              <a:solidFill>
                <a:srgbClr val="800080"/>
              </a:solidFill>
              <a:round/>
              <a:headEnd/>
              <a:tailEnd type="triangle" w="med" len="med"/>
            </a:ln>
          </p:spPr>
          <p:txBody>
            <a:bodyPr lIns="90000" tIns="46800" rIns="90000" bIns="46800"/>
            <a:lstStyle/>
            <a:p>
              <a:endParaRPr lang="ga-IE"/>
            </a:p>
          </p:txBody>
        </p:sp>
      </p:grpSp>
      <p:sp>
        <p:nvSpPr>
          <p:cNvPr id="33825" name="Text Box 18"/>
          <p:cNvSpPr txBox="1">
            <a:spLocks noChangeArrowheads="1"/>
          </p:cNvSpPr>
          <p:nvPr/>
        </p:nvSpPr>
        <p:spPr bwMode="auto">
          <a:xfrm rot="-4145389">
            <a:off x="7920832" y="1885156"/>
            <a:ext cx="649288" cy="371475"/>
          </a:xfrm>
          <a:prstGeom prst="rect">
            <a:avLst/>
          </a:prstGeom>
          <a:noFill/>
          <a:ln w="22225" algn="ctr">
            <a:noFill/>
            <a:miter lim="800000"/>
            <a:headEnd/>
            <a:tailEnd/>
          </a:ln>
        </p:spPr>
        <p:txBody>
          <a:bodyPr wrap="none" lIns="90000" tIns="46800" rIns="90000" bIns="46800">
            <a:spAutoFit/>
          </a:bodyPr>
          <a:lstStyle/>
          <a:p>
            <a:r>
              <a:rPr lang="en-GB">
                <a:latin typeface="Calibri" pitchFamily="34" charset="0"/>
              </a:rPr>
              <a:t>1800</a:t>
            </a:r>
            <a:endParaRPr lang="en-US">
              <a:latin typeface="Calibri" pitchFamily="34" charset="0"/>
            </a:endParaRPr>
          </a:p>
        </p:txBody>
      </p:sp>
      <p:sp>
        <p:nvSpPr>
          <p:cNvPr id="33826" name="Text Box 27"/>
          <p:cNvSpPr txBox="1">
            <a:spLocks noChangeArrowheads="1"/>
          </p:cNvSpPr>
          <p:nvPr/>
        </p:nvSpPr>
        <p:spPr bwMode="auto">
          <a:xfrm rot="-4145389">
            <a:off x="1526381" y="1862932"/>
            <a:ext cx="600075" cy="366712"/>
          </a:xfrm>
          <a:prstGeom prst="rect">
            <a:avLst/>
          </a:prstGeom>
          <a:noFill/>
          <a:ln w="22225" algn="ctr">
            <a:noFill/>
            <a:miter lim="800000"/>
            <a:headEnd/>
            <a:tailEnd/>
          </a:ln>
        </p:spPr>
        <p:txBody>
          <a:bodyPr wrap="none" lIns="90000" tIns="46800" rIns="90000" bIns="46800">
            <a:spAutoFit/>
          </a:bodyPr>
          <a:lstStyle/>
          <a:p>
            <a:r>
              <a:rPr lang="en-GB">
                <a:latin typeface="Calibri" pitchFamily="34" charset="0"/>
              </a:rPr>
              <a:t>200</a:t>
            </a:r>
            <a:endParaRPr lang="en-US">
              <a:latin typeface="Calibri" pitchFamily="34" charset="0"/>
            </a:endParaRPr>
          </a:p>
        </p:txBody>
      </p:sp>
      <p:sp>
        <p:nvSpPr>
          <p:cNvPr id="33827" name="Line 5"/>
          <p:cNvSpPr>
            <a:spLocks noChangeShapeType="1"/>
          </p:cNvSpPr>
          <p:nvPr/>
        </p:nvSpPr>
        <p:spPr bwMode="auto">
          <a:xfrm>
            <a:off x="539750" y="2349500"/>
            <a:ext cx="0" cy="215900"/>
          </a:xfrm>
          <a:prstGeom prst="line">
            <a:avLst/>
          </a:prstGeom>
          <a:noFill/>
          <a:ln w="22225">
            <a:solidFill>
              <a:srgbClr val="800080"/>
            </a:solidFill>
            <a:round/>
            <a:headEnd/>
            <a:tailEnd/>
          </a:ln>
        </p:spPr>
        <p:txBody>
          <a:bodyPr lIns="90000" tIns="46800" rIns="90000" bIns="46800"/>
          <a:lstStyle/>
          <a:p>
            <a:endParaRPr lang="ga-IE"/>
          </a:p>
        </p:txBody>
      </p:sp>
      <p:sp>
        <p:nvSpPr>
          <p:cNvPr id="33828" name="Text Box 29"/>
          <p:cNvSpPr txBox="1">
            <a:spLocks noChangeArrowheads="1"/>
          </p:cNvSpPr>
          <p:nvPr/>
        </p:nvSpPr>
        <p:spPr bwMode="auto">
          <a:xfrm rot="-4145389">
            <a:off x="325438" y="1901825"/>
            <a:ext cx="533400" cy="371475"/>
          </a:xfrm>
          <a:prstGeom prst="rect">
            <a:avLst/>
          </a:prstGeom>
          <a:noFill/>
          <a:ln w="22225" algn="ctr">
            <a:noFill/>
            <a:miter lim="800000"/>
            <a:headEnd/>
            <a:tailEnd/>
          </a:ln>
        </p:spPr>
        <p:txBody>
          <a:bodyPr wrap="none" lIns="90000" tIns="46800" rIns="90000" bIns="46800">
            <a:spAutoFit/>
          </a:bodyPr>
          <a:lstStyle/>
          <a:p>
            <a:r>
              <a:rPr lang="en-GB">
                <a:latin typeface="Calibri" pitchFamily="34" charset="0"/>
              </a:rPr>
              <a:t>600</a:t>
            </a:r>
            <a:endParaRPr lang="en-US">
              <a:latin typeface="Calibri" pitchFamily="34" charset="0"/>
            </a:endParaRPr>
          </a:p>
        </p:txBody>
      </p:sp>
      <p:sp>
        <p:nvSpPr>
          <p:cNvPr id="53" name="TextBox 52"/>
          <p:cNvSpPr txBox="1"/>
          <p:nvPr/>
        </p:nvSpPr>
        <p:spPr>
          <a:xfrm>
            <a:off x="2843213" y="115888"/>
            <a:ext cx="2141537" cy="831850"/>
          </a:xfrm>
          <a:prstGeom prst="rect">
            <a:avLst/>
          </a:prstGeom>
          <a:solidFill>
            <a:schemeClr val="accent2">
              <a:lumMod val="20000"/>
              <a:lumOff val="80000"/>
            </a:schemeClr>
          </a:solidFill>
        </p:spPr>
        <p:txBody>
          <a:bodyPr wrap="none">
            <a:spAutoFit/>
          </a:bodyPr>
          <a:lstStyle/>
          <a:p>
            <a:pPr fontAlgn="auto">
              <a:spcBef>
                <a:spcPts val="0"/>
              </a:spcBef>
              <a:spcAft>
                <a:spcPts val="0"/>
              </a:spcAft>
              <a:defRPr/>
            </a:pPr>
            <a:r>
              <a:rPr lang="ga-IE" sz="4800" dirty="0">
                <a:latin typeface="Berlin Sans FB Demi" pitchFamily="34" charset="0"/>
              </a:rPr>
              <a:t>Amlíne</a:t>
            </a:r>
          </a:p>
        </p:txBody>
      </p:sp>
      <p:pic>
        <p:nvPicPr>
          <p:cNvPr id="33830" name="Picture 2"/>
          <p:cNvPicPr>
            <a:picLocks noChangeAspect="1" noChangeArrowheads="1"/>
          </p:cNvPicPr>
          <p:nvPr/>
        </p:nvPicPr>
        <p:blipFill>
          <a:blip r:embed="rId3"/>
          <a:srcRect/>
          <a:stretch>
            <a:fillRect/>
          </a:stretch>
        </p:blipFill>
        <p:spPr bwMode="auto">
          <a:xfrm>
            <a:off x="-180975" y="188913"/>
            <a:ext cx="1458913" cy="1457325"/>
          </a:xfrm>
          <a:prstGeom prst="rect">
            <a:avLst/>
          </a:prstGeom>
          <a:noFill/>
          <a:ln w="9525">
            <a:noFill/>
            <a:miter lim="800000"/>
            <a:headEnd/>
            <a:tailEnd/>
          </a:ln>
        </p:spPr>
      </p:pic>
      <p:sp>
        <p:nvSpPr>
          <p:cNvPr id="45" name="Rectangle 44"/>
          <p:cNvSpPr>
            <a:spLocks noChangeArrowheads="1"/>
          </p:cNvSpPr>
          <p:nvPr/>
        </p:nvSpPr>
        <p:spPr bwMode="auto">
          <a:xfrm>
            <a:off x="107950" y="4751388"/>
            <a:ext cx="9144000" cy="1917700"/>
          </a:xfrm>
          <a:prstGeom prst="rect">
            <a:avLst/>
          </a:prstGeom>
          <a:noFill/>
          <a:ln w="9525">
            <a:noFill/>
            <a:miter lim="800000"/>
            <a:headEnd/>
            <a:tailEnd/>
          </a:ln>
        </p:spPr>
        <p:txBody>
          <a:bodyPr>
            <a:spAutoFit/>
          </a:bodyPr>
          <a:lstStyle/>
          <a:p>
            <a:r>
              <a:rPr lang="en-IE" sz="2400">
                <a:latin typeface="Comic Sans MS" pitchFamily="66" charset="0"/>
              </a:rPr>
              <a:t>I ndiaidh theacht na gCríostaithe </a:t>
            </a:r>
            <a:r>
              <a:rPr lang="ga-IE" sz="2400">
                <a:latin typeface="Comic Sans MS" pitchFamily="66" charset="0"/>
              </a:rPr>
              <a:t>go hÉirinn tuairim is 1500 bliain ó shin</a:t>
            </a:r>
            <a:r>
              <a:rPr lang="en-IE" sz="2400">
                <a:latin typeface="Comic Sans MS" pitchFamily="66" charset="0"/>
              </a:rPr>
              <a:t>,</a:t>
            </a:r>
            <a:r>
              <a:rPr lang="ga-IE" sz="2400">
                <a:latin typeface="Comic Sans MS" pitchFamily="66" charset="0"/>
              </a:rPr>
              <a:t> rinne </a:t>
            </a:r>
            <a:r>
              <a:rPr lang="en-IE" sz="2400">
                <a:latin typeface="Comic Sans MS" pitchFamily="66" charset="0"/>
              </a:rPr>
              <a:t>na Críostaithe </a:t>
            </a:r>
            <a:r>
              <a:rPr lang="ga-IE" sz="2400">
                <a:latin typeface="Comic Sans MS" pitchFamily="66" charset="0"/>
              </a:rPr>
              <a:t>a bhféilte féin a cheiliúradh ag an am céanna le féilte na gCeilteach. Dar leo, bheadh seans níos mó ann go nglacfadh na Ceiltigh leis an gCríostaíocht dá mbeadh an dá dhream ag ceiliúradh ag an am céanna.</a:t>
            </a:r>
          </a:p>
        </p:txBody>
      </p:sp>
      <p:grpSp>
        <p:nvGrpSpPr>
          <p:cNvPr id="33832" name="Group 53"/>
          <p:cNvGrpSpPr>
            <a:grpSpLocks/>
          </p:cNvGrpSpPr>
          <p:nvPr/>
        </p:nvGrpSpPr>
        <p:grpSpPr bwMode="auto">
          <a:xfrm>
            <a:off x="252413" y="2335213"/>
            <a:ext cx="2592387" cy="1844675"/>
            <a:chOff x="2608" y="1435"/>
            <a:chExt cx="1633" cy="1162"/>
          </a:xfrm>
        </p:grpSpPr>
        <p:sp>
          <p:nvSpPr>
            <p:cNvPr id="33834" name="Text Box 50"/>
            <p:cNvSpPr txBox="1">
              <a:spLocks noChangeArrowheads="1"/>
            </p:cNvSpPr>
            <p:nvPr/>
          </p:nvSpPr>
          <p:spPr bwMode="auto">
            <a:xfrm>
              <a:off x="2608" y="2179"/>
              <a:ext cx="1633" cy="418"/>
            </a:xfrm>
            <a:prstGeom prst="rect">
              <a:avLst/>
            </a:prstGeom>
            <a:noFill/>
            <a:ln w="22225" algn="ctr">
              <a:solidFill>
                <a:srgbClr val="800080"/>
              </a:solidFill>
              <a:miter lim="800000"/>
              <a:headEnd/>
              <a:tailEnd/>
            </a:ln>
          </p:spPr>
          <p:txBody>
            <a:bodyPr lIns="90000" tIns="46800" rIns="90000" bIns="46800">
              <a:spAutoFit/>
            </a:bodyPr>
            <a:lstStyle/>
            <a:p>
              <a:r>
                <a:rPr lang="ga-IE">
                  <a:latin typeface="Comic Sans MS" pitchFamily="66" charset="0"/>
                </a:rPr>
                <a:t>Tháinig na Ceiltigh go hÉirinn</a:t>
              </a:r>
              <a:r>
                <a:rPr lang="en-IE">
                  <a:latin typeface="Comic Sans MS" pitchFamily="66" charset="0"/>
                </a:rPr>
                <a:t> </a:t>
              </a:r>
              <a:r>
                <a:rPr lang="ga-IE">
                  <a:latin typeface="Comic Sans MS" pitchFamily="66" charset="0"/>
                </a:rPr>
                <a:t>(600 RC</a:t>
              </a:r>
              <a:r>
                <a:rPr lang="en-IE">
                  <a:latin typeface="Comic Sans MS" pitchFamily="66" charset="0"/>
                </a:rPr>
                <a:t>h</a:t>
              </a:r>
              <a:r>
                <a:rPr lang="ga-IE">
                  <a:latin typeface="Comic Sans MS" pitchFamily="66" charset="0"/>
                </a:rPr>
                <a:t>)</a:t>
              </a:r>
              <a:r>
                <a:rPr lang="en-IE">
                  <a:latin typeface="Comic Sans MS" pitchFamily="66" charset="0"/>
                </a:rPr>
                <a:t>.</a:t>
              </a:r>
              <a:endParaRPr lang="ga-IE">
                <a:latin typeface="Comic Sans MS" pitchFamily="66" charset="0"/>
              </a:endParaRPr>
            </a:p>
          </p:txBody>
        </p:sp>
        <p:sp>
          <p:nvSpPr>
            <p:cNvPr id="33835" name="Line 51"/>
            <p:cNvSpPr>
              <a:spLocks noChangeShapeType="1"/>
            </p:cNvSpPr>
            <p:nvPr/>
          </p:nvSpPr>
          <p:spPr bwMode="auto">
            <a:xfrm flipV="1">
              <a:off x="2789" y="1435"/>
              <a:ext cx="0" cy="749"/>
            </a:xfrm>
            <a:prstGeom prst="line">
              <a:avLst/>
            </a:prstGeom>
            <a:noFill/>
            <a:ln w="22225">
              <a:solidFill>
                <a:srgbClr val="800080"/>
              </a:solidFill>
              <a:round/>
              <a:headEnd/>
              <a:tailEnd type="triangle" w="med" len="med"/>
            </a:ln>
          </p:spPr>
          <p:txBody>
            <a:bodyPr lIns="90000" tIns="46800" rIns="90000" bIns="46800"/>
            <a:lstStyle/>
            <a:p>
              <a:endParaRPr lang="ga-IE"/>
            </a:p>
          </p:txBody>
        </p:sp>
      </p:grpSp>
      <p:pic>
        <p:nvPicPr>
          <p:cNvPr id="33833" name="Picture 1"/>
          <p:cNvPicPr>
            <a:picLocks noChangeAspect="1"/>
          </p:cNvPicPr>
          <p:nvPr/>
        </p:nvPicPr>
        <p:blipFill>
          <a:blip r:embed="rId4"/>
          <a:srcRect/>
          <a:stretch>
            <a:fillRect/>
          </a:stretch>
        </p:blipFill>
        <p:spPr bwMode="auto">
          <a:xfrm>
            <a:off x="3913188" y="947738"/>
            <a:ext cx="677862" cy="1276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830"/>
                                        </p:tgtEl>
                                        <p:attrNameLst>
                                          <p:attrName>style.visibility</p:attrName>
                                        </p:attrNameLst>
                                      </p:cBhvr>
                                      <p:to>
                                        <p:strVal val="visible"/>
                                      </p:to>
                                    </p:set>
                                    <p:anim calcmode="lin" valueType="num">
                                      <p:cBhvr additive="base">
                                        <p:cTn id="7" dur="500" fill="hold"/>
                                        <p:tgtEl>
                                          <p:spTgt spid="33830"/>
                                        </p:tgtEl>
                                        <p:attrNameLst>
                                          <p:attrName>ppt_x</p:attrName>
                                        </p:attrNameLst>
                                      </p:cBhvr>
                                      <p:tavLst>
                                        <p:tav tm="0">
                                          <p:val>
                                            <p:strVal val="0-#ppt_w/2"/>
                                          </p:val>
                                        </p:tav>
                                        <p:tav tm="100000">
                                          <p:val>
                                            <p:strVal val="#ppt_x"/>
                                          </p:val>
                                        </p:tav>
                                      </p:tavLst>
                                    </p:anim>
                                    <p:anim calcmode="lin" valueType="num">
                                      <p:cBhvr additive="base">
                                        <p:cTn id="8" dur="500" fill="hold"/>
                                        <p:tgtEl>
                                          <p:spTgt spid="338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3832"/>
                                        </p:tgtEl>
                                        <p:attrNameLst>
                                          <p:attrName>style.visibility</p:attrName>
                                        </p:attrNameLst>
                                      </p:cBhvr>
                                      <p:to>
                                        <p:strVal val="visible"/>
                                      </p:to>
                                    </p:set>
                                    <p:anim calcmode="lin" valueType="num">
                                      <p:cBhvr additive="base">
                                        <p:cTn id="11" dur="500" fill="hold"/>
                                        <p:tgtEl>
                                          <p:spTgt spid="33832"/>
                                        </p:tgtEl>
                                        <p:attrNameLst>
                                          <p:attrName>ppt_x</p:attrName>
                                        </p:attrNameLst>
                                      </p:cBhvr>
                                      <p:tavLst>
                                        <p:tav tm="0">
                                          <p:val>
                                            <p:strVal val="0-#ppt_w/2"/>
                                          </p:val>
                                        </p:tav>
                                        <p:tav tm="100000">
                                          <p:val>
                                            <p:strVal val="#ppt_x"/>
                                          </p:val>
                                        </p:tav>
                                      </p:tavLst>
                                    </p:anim>
                                    <p:anim calcmode="lin" valueType="num">
                                      <p:cBhvr additive="base">
                                        <p:cTn id="12" dur="500" fill="hold"/>
                                        <p:tgtEl>
                                          <p:spTgt spid="3383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3833"/>
                                        </p:tgtEl>
                                        <p:attrNameLst>
                                          <p:attrName>style.visibility</p:attrName>
                                        </p:attrNameLst>
                                      </p:cBhvr>
                                      <p:to>
                                        <p:strVal val="visible"/>
                                      </p:to>
                                    </p:set>
                                    <p:anim calcmode="lin" valueType="num">
                                      <p:cBhvr additive="base">
                                        <p:cTn id="17" dur="500" fill="hold"/>
                                        <p:tgtEl>
                                          <p:spTgt spid="33833"/>
                                        </p:tgtEl>
                                        <p:attrNameLst>
                                          <p:attrName>ppt_x</p:attrName>
                                        </p:attrNameLst>
                                      </p:cBhvr>
                                      <p:tavLst>
                                        <p:tav tm="0">
                                          <p:val>
                                            <p:strVal val="0-#ppt_w/2"/>
                                          </p:val>
                                        </p:tav>
                                        <p:tav tm="100000">
                                          <p:val>
                                            <p:strVal val="#ppt_x"/>
                                          </p:val>
                                        </p:tav>
                                      </p:tavLst>
                                    </p:anim>
                                    <p:anim calcmode="lin" valueType="num">
                                      <p:cBhvr additive="base">
                                        <p:cTn id="18" dur="500" fill="hold"/>
                                        <p:tgtEl>
                                          <p:spTgt spid="3383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dissolve">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1187450" y="574675"/>
            <a:ext cx="6264275" cy="1917700"/>
          </a:xfrm>
          <a:prstGeom prst="rect">
            <a:avLst/>
          </a:prstGeom>
          <a:noFill/>
          <a:ln w="9525">
            <a:noFill/>
            <a:miter lim="800000"/>
            <a:headEnd/>
            <a:tailEnd/>
          </a:ln>
        </p:spPr>
        <p:txBody>
          <a:bodyPr>
            <a:spAutoFit/>
          </a:bodyPr>
          <a:lstStyle/>
          <a:p>
            <a:r>
              <a:rPr lang="ga-IE" sz="2400">
                <a:latin typeface="Comic Sans MS" pitchFamily="66" charset="0"/>
              </a:rPr>
              <a:t>Sin an fáth a dtiteann Lá na Naomh Uile ar an 1 Samhain agus Lá na Marbh ar an 2 Samhain. Ach níor tháinig deireadh ar fad le féilte na gCeilteach. Nach ndéantar ceiliúradh fós ar Oíche Shamhna</a:t>
            </a:r>
            <a:r>
              <a:rPr lang="en-IE" sz="2400">
                <a:latin typeface="Comic Sans MS" pitchFamily="66" charset="0"/>
              </a:rPr>
              <a:t>!</a:t>
            </a:r>
            <a:endParaRPr lang="ga-IE" sz="2400" b="1">
              <a:latin typeface="Comic Sans MS" pitchFamily="66" charset="0"/>
            </a:endParaRPr>
          </a:p>
        </p:txBody>
      </p:sp>
      <p:pic>
        <p:nvPicPr>
          <p:cNvPr id="6" name="Picture 5"/>
          <p:cNvPicPr>
            <a:picLocks noChangeAspect="1"/>
          </p:cNvPicPr>
          <p:nvPr/>
        </p:nvPicPr>
        <p:blipFill>
          <a:blip r:embed="rId3"/>
          <a:srcRect/>
          <a:stretch>
            <a:fillRect/>
          </a:stretch>
        </p:blipFill>
        <p:spPr bwMode="auto">
          <a:xfrm>
            <a:off x="1355725" y="2997200"/>
            <a:ext cx="2208213" cy="3311525"/>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148263" y="2924175"/>
            <a:ext cx="2232025" cy="3348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5841"/>
                                        </p:tgtEl>
                                        <p:attrNameLst>
                                          <p:attrName>style.visibility</p:attrName>
                                        </p:attrNameLst>
                                      </p:cBhvr>
                                      <p:to>
                                        <p:strVal val="visible"/>
                                      </p:to>
                                    </p:set>
                                    <p:anim calcmode="lin" valueType="num">
                                      <p:cBhvr>
                                        <p:cTn id="7" dur="1000" fill="hold"/>
                                        <p:tgtEl>
                                          <p:spTgt spid="35841"/>
                                        </p:tgtEl>
                                        <p:attrNameLst>
                                          <p:attrName>ppt_w</p:attrName>
                                        </p:attrNameLst>
                                      </p:cBhvr>
                                      <p:tavLst>
                                        <p:tav tm="0">
                                          <p:val>
                                            <p:strVal val="#ppt_w*0.70"/>
                                          </p:val>
                                        </p:tav>
                                        <p:tav tm="100000">
                                          <p:val>
                                            <p:strVal val="#ppt_w"/>
                                          </p:val>
                                        </p:tav>
                                      </p:tavLst>
                                    </p:anim>
                                    <p:anim calcmode="lin" valueType="num">
                                      <p:cBhvr>
                                        <p:cTn id="8" dur="1000" fill="hold"/>
                                        <p:tgtEl>
                                          <p:spTgt spid="35841"/>
                                        </p:tgtEl>
                                        <p:attrNameLst>
                                          <p:attrName>ppt_h</p:attrName>
                                        </p:attrNameLst>
                                      </p:cBhvr>
                                      <p:tavLst>
                                        <p:tav tm="0">
                                          <p:val>
                                            <p:strVal val="#ppt_h"/>
                                          </p:val>
                                        </p:tav>
                                        <p:tav tm="100000">
                                          <p:val>
                                            <p:strVal val="#ppt_h"/>
                                          </p:val>
                                        </p:tav>
                                      </p:tavLst>
                                    </p:anim>
                                    <p:animEffect transition="in" filter="fade">
                                      <p:cBhvr>
                                        <p:cTn id="9" dur="1000"/>
                                        <p:tgtEl>
                                          <p:spTgt spid="35841"/>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55"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0.70"/>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6725" y="0"/>
            <a:ext cx="8353425" cy="822325"/>
          </a:xfrm>
          <a:prstGeom prst="rect">
            <a:avLst/>
          </a:prstGeom>
          <a:noFill/>
          <a:ln w="9525">
            <a:noFill/>
            <a:miter lim="800000"/>
            <a:headEnd/>
            <a:tailEnd/>
          </a:ln>
        </p:spPr>
        <p:txBody>
          <a:bodyPr>
            <a:spAutoFit/>
          </a:bodyPr>
          <a:lstStyle/>
          <a:p>
            <a:r>
              <a:rPr lang="ga-IE" sz="2400">
                <a:latin typeface="Comic Sans MS" pitchFamily="66" charset="0"/>
              </a:rPr>
              <a:t>Cad a dhéanaimid</a:t>
            </a:r>
            <a:r>
              <a:rPr lang="en-IE" sz="2400">
                <a:latin typeface="Comic Sans MS" pitchFamily="66" charset="0"/>
              </a:rPr>
              <a:t> </a:t>
            </a:r>
            <a:r>
              <a:rPr lang="ga-IE" sz="2400">
                <a:latin typeface="Comic Sans MS" pitchFamily="66" charset="0"/>
              </a:rPr>
              <a:t>sa lá atá inniu ann chun Oíche Shamhna</a:t>
            </a:r>
            <a:r>
              <a:rPr lang="en-IE" sz="2400">
                <a:latin typeface="Comic Sans MS" pitchFamily="66" charset="0"/>
              </a:rPr>
              <a:t/>
            </a:r>
            <a:br>
              <a:rPr lang="en-IE" sz="2400">
                <a:latin typeface="Comic Sans MS" pitchFamily="66" charset="0"/>
              </a:rPr>
            </a:br>
            <a:r>
              <a:rPr lang="ga-IE" sz="2400">
                <a:latin typeface="Comic Sans MS" pitchFamily="66" charset="0"/>
              </a:rPr>
              <a:t>a cheiliúradh? </a:t>
            </a:r>
            <a:endParaRPr lang="ga-IE" sz="2400" b="1">
              <a:latin typeface="Comic Sans MS" pitchFamily="66" charset="0"/>
            </a:endParaRPr>
          </a:p>
        </p:txBody>
      </p:sp>
      <p:sp>
        <p:nvSpPr>
          <p:cNvPr id="6" name="TextBox 5"/>
          <p:cNvSpPr txBox="1">
            <a:spLocks noChangeArrowheads="1"/>
          </p:cNvSpPr>
          <p:nvPr/>
        </p:nvSpPr>
        <p:spPr bwMode="auto">
          <a:xfrm>
            <a:off x="1908175" y="1735138"/>
            <a:ext cx="7519988" cy="461962"/>
          </a:xfrm>
          <a:prstGeom prst="rect">
            <a:avLst/>
          </a:prstGeom>
          <a:noFill/>
          <a:ln w="9525">
            <a:noFill/>
            <a:miter lim="800000"/>
            <a:headEnd/>
            <a:tailEnd/>
          </a:ln>
        </p:spPr>
        <p:txBody>
          <a:bodyPr>
            <a:spAutoFit/>
          </a:bodyPr>
          <a:lstStyle/>
          <a:p>
            <a:r>
              <a:rPr lang="ga-IE" sz="2400">
                <a:latin typeface="Comic Sans MS" pitchFamily="66" charset="0"/>
              </a:rPr>
              <a:t>Gléasaimid suas agus caithimid aghaidheanna fidil.</a:t>
            </a:r>
            <a:endParaRPr lang="ga-IE" sz="2400">
              <a:latin typeface="Calibri" pitchFamily="34" charset="0"/>
            </a:endParaRPr>
          </a:p>
        </p:txBody>
      </p:sp>
      <p:sp>
        <p:nvSpPr>
          <p:cNvPr id="7" name="TextBox 6"/>
          <p:cNvSpPr txBox="1">
            <a:spLocks noChangeArrowheads="1"/>
          </p:cNvSpPr>
          <p:nvPr/>
        </p:nvSpPr>
        <p:spPr bwMode="auto">
          <a:xfrm>
            <a:off x="1187450" y="1254125"/>
            <a:ext cx="3251200" cy="461963"/>
          </a:xfrm>
          <a:prstGeom prst="rect">
            <a:avLst/>
          </a:prstGeom>
          <a:noFill/>
          <a:ln w="9525">
            <a:noFill/>
            <a:miter lim="800000"/>
            <a:headEnd/>
            <a:tailEnd/>
          </a:ln>
        </p:spPr>
        <p:txBody>
          <a:bodyPr wrap="none">
            <a:spAutoFit/>
          </a:bodyPr>
          <a:lstStyle/>
          <a:p>
            <a:r>
              <a:rPr lang="ga-IE" sz="2400">
                <a:latin typeface="Comic Sans MS" pitchFamily="66" charset="0"/>
              </a:rPr>
              <a:t>Lasaimid tin</a:t>
            </a:r>
            <a:r>
              <a:rPr lang="en-IE" sz="2400">
                <a:latin typeface="Comic Sans MS" pitchFamily="66" charset="0"/>
              </a:rPr>
              <a:t>t</a:t>
            </a:r>
            <a:r>
              <a:rPr lang="ga-IE" sz="2400">
                <a:latin typeface="Comic Sans MS" pitchFamily="66" charset="0"/>
              </a:rPr>
              <a:t>e cnámh</a:t>
            </a:r>
            <a:r>
              <a:rPr lang="ga-IE">
                <a:latin typeface="Comic Sans MS" pitchFamily="66" charset="0"/>
              </a:rPr>
              <a:t>.</a:t>
            </a:r>
            <a:endParaRPr lang="ga-IE">
              <a:latin typeface="Calibri" pitchFamily="34" charset="0"/>
            </a:endParaRPr>
          </a:p>
        </p:txBody>
      </p:sp>
      <p:sp>
        <p:nvSpPr>
          <p:cNvPr id="8" name="TextBox 7"/>
          <p:cNvSpPr txBox="1">
            <a:spLocks noChangeArrowheads="1"/>
          </p:cNvSpPr>
          <p:nvPr/>
        </p:nvSpPr>
        <p:spPr bwMode="auto">
          <a:xfrm>
            <a:off x="0" y="833438"/>
            <a:ext cx="3032125" cy="461962"/>
          </a:xfrm>
          <a:prstGeom prst="rect">
            <a:avLst/>
          </a:prstGeom>
          <a:noFill/>
          <a:ln w="9525">
            <a:noFill/>
            <a:miter lim="800000"/>
            <a:headEnd/>
            <a:tailEnd/>
          </a:ln>
        </p:spPr>
        <p:txBody>
          <a:bodyPr wrap="none">
            <a:spAutoFit/>
          </a:bodyPr>
          <a:lstStyle/>
          <a:p>
            <a:r>
              <a:rPr lang="ga-IE" sz="2400">
                <a:latin typeface="Comic Sans MS" pitchFamily="66" charset="0"/>
              </a:rPr>
              <a:t>Bíonn féasta againn.</a:t>
            </a:r>
            <a:endParaRPr lang="ga-IE" sz="2400">
              <a:latin typeface="Calibri" pitchFamily="34" charset="0"/>
            </a:endParaRPr>
          </a:p>
        </p:txBody>
      </p:sp>
      <p:sp>
        <p:nvSpPr>
          <p:cNvPr id="10" name="TextBox 9"/>
          <p:cNvSpPr txBox="1">
            <a:spLocks noChangeArrowheads="1"/>
          </p:cNvSpPr>
          <p:nvPr/>
        </p:nvSpPr>
        <p:spPr bwMode="auto">
          <a:xfrm>
            <a:off x="179388" y="5805488"/>
            <a:ext cx="8964612" cy="830262"/>
          </a:xfrm>
          <a:prstGeom prst="rect">
            <a:avLst/>
          </a:prstGeom>
          <a:noFill/>
          <a:ln w="9525">
            <a:noFill/>
            <a:miter lim="800000"/>
            <a:headEnd/>
            <a:tailEnd/>
          </a:ln>
        </p:spPr>
        <p:txBody>
          <a:bodyPr>
            <a:spAutoFit/>
          </a:bodyPr>
          <a:lstStyle/>
          <a:p>
            <a:pPr algn="ctr"/>
            <a:r>
              <a:rPr lang="en-IE" sz="2400">
                <a:latin typeface="Comic Sans MS" pitchFamily="66" charset="0"/>
              </a:rPr>
              <a:t>An </a:t>
            </a:r>
            <a:r>
              <a:rPr lang="ga-IE" sz="2400">
                <a:latin typeface="Comic Sans MS" pitchFamily="66" charset="0"/>
              </a:rPr>
              <a:t>dtagann ceann ar bith </a:t>
            </a:r>
            <a:r>
              <a:rPr lang="en-IE" sz="2400">
                <a:latin typeface="Comic Sans MS" pitchFamily="66" charset="0"/>
              </a:rPr>
              <a:t>de </a:t>
            </a:r>
            <a:r>
              <a:rPr lang="ga-IE" sz="2400">
                <a:latin typeface="Comic Sans MS" pitchFamily="66" charset="0"/>
              </a:rPr>
              <a:t>na nósanna s</a:t>
            </a:r>
            <a:r>
              <a:rPr lang="en-IE" sz="2400">
                <a:latin typeface="Comic Sans MS" pitchFamily="66" charset="0"/>
              </a:rPr>
              <a:t>in ó</a:t>
            </a:r>
            <a:r>
              <a:rPr lang="ga-IE" sz="2400">
                <a:latin typeface="Comic Sans MS" pitchFamily="66" charset="0"/>
              </a:rPr>
              <a:t> s</a:t>
            </a:r>
            <a:r>
              <a:rPr lang="en-IE" sz="2400">
                <a:latin typeface="Comic Sans MS" pitchFamily="66" charset="0"/>
              </a:rPr>
              <a:t>h</a:t>
            </a:r>
            <a:r>
              <a:rPr lang="ga-IE" sz="2400">
                <a:latin typeface="Comic Sans MS" pitchFamily="66" charset="0"/>
              </a:rPr>
              <a:t>ean-nósanna </a:t>
            </a:r>
            <a:r>
              <a:rPr lang="en-IE" sz="2400">
                <a:latin typeface="Comic Sans MS" pitchFamily="66" charset="0"/>
              </a:rPr>
              <a:t/>
            </a:r>
            <a:br>
              <a:rPr lang="en-IE" sz="2400">
                <a:latin typeface="Comic Sans MS" pitchFamily="66" charset="0"/>
              </a:rPr>
            </a:br>
            <a:r>
              <a:rPr lang="ga-IE" sz="2400">
                <a:latin typeface="Comic Sans MS" pitchFamily="66" charset="0"/>
              </a:rPr>
              <a:t>na gCeilteach</a:t>
            </a:r>
            <a:r>
              <a:rPr lang="en-IE" sz="2400">
                <a:latin typeface="Comic Sans MS" pitchFamily="66" charset="0"/>
              </a:rPr>
              <a:t>, </a:t>
            </a:r>
            <a:r>
              <a:rPr lang="ga-IE" sz="2400">
                <a:latin typeface="Comic Sans MS" pitchFamily="66" charset="0"/>
              </a:rPr>
              <a:t>meas tú?</a:t>
            </a:r>
            <a:endParaRPr lang="ga-IE" sz="2400">
              <a:latin typeface="Calibri" pitchFamily="34" charset="0"/>
            </a:endParaRPr>
          </a:p>
        </p:txBody>
      </p:sp>
      <p:pic>
        <p:nvPicPr>
          <p:cNvPr id="11" name="Picture 10"/>
          <p:cNvPicPr>
            <a:picLocks noChangeAspect="1"/>
          </p:cNvPicPr>
          <p:nvPr/>
        </p:nvPicPr>
        <p:blipFill>
          <a:blip r:embed="rId2"/>
          <a:srcRect/>
          <a:stretch>
            <a:fillRect/>
          </a:stretch>
        </p:blipFill>
        <p:spPr bwMode="auto">
          <a:xfrm>
            <a:off x="6507163" y="2230438"/>
            <a:ext cx="2208212" cy="3313112"/>
          </a:xfrm>
          <a:prstGeom prst="rect">
            <a:avLst/>
          </a:prstGeom>
          <a:noFill/>
          <a:ln w="9525">
            <a:noFill/>
            <a:miter lim="800000"/>
            <a:headEnd/>
            <a:tailEnd/>
          </a:ln>
        </p:spPr>
      </p:pic>
      <p:pic>
        <p:nvPicPr>
          <p:cNvPr id="4" name="Picture 3"/>
          <p:cNvPicPr>
            <a:picLocks noChangeAspect="1"/>
          </p:cNvPicPr>
          <p:nvPr/>
        </p:nvPicPr>
        <p:blipFill>
          <a:blip r:embed="rId3"/>
          <a:srcRect/>
          <a:stretch>
            <a:fillRect/>
          </a:stretch>
        </p:blipFill>
        <p:spPr bwMode="auto">
          <a:xfrm>
            <a:off x="-60325" y="2516188"/>
            <a:ext cx="4343400" cy="2895600"/>
          </a:xfrm>
          <a:prstGeom prst="rect">
            <a:avLst/>
          </a:prstGeom>
          <a:noFill/>
          <a:ln w="9525">
            <a:noFill/>
            <a:miter lim="800000"/>
            <a:headEnd/>
            <a:tailEnd/>
          </a:ln>
        </p:spPr>
      </p:pic>
      <p:pic>
        <p:nvPicPr>
          <p:cNvPr id="3" name="Picture 2"/>
          <p:cNvPicPr>
            <a:picLocks noChangeAspect="1"/>
          </p:cNvPicPr>
          <p:nvPr/>
        </p:nvPicPr>
        <p:blipFill>
          <a:blip r:embed="rId4"/>
          <a:srcRect/>
          <a:stretch>
            <a:fillRect/>
          </a:stretch>
        </p:blipFill>
        <p:spPr bwMode="auto">
          <a:xfrm>
            <a:off x="3851275" y="1490663"/>
            <a:ext cx="2986088" cy="4478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0.70"/>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par>
                                <p:cTn id="28" presetID="55"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strVal val="#ppt_w*0.70"/>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Effect transition="in" filter="fad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par>
                                <p:cTn id="40" presetID="55"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strVal val="#ppt_w*0.70"/>
                                          </p:val>
                                        </p:tav>
                                        <p:tav tm="100000">
                                          <p:val>
                                            <p:strVal val="#ppt_w"/>
                                          </p:val>
                                        </p:tav>
                                      </p:tavLst>
                                    </p:anim>
                                    <p:anim calcmode="lin" valueType="num">
                                      <p:cBhvr>
                                        <p:cTn id="43" dur="1000" fill="hold"/>
                                        <p:tgtEl>
                                          <p:spTgt spid="3"/>
                                        </p:tgtEl>
                                        <p:attrNameLst>
                                          <p:attrName>ppt_h</p:attrName>
                                        </p:attrNameLst>
                                      </p:cBhvr>
                                      <p:tavLst>
                                        <p:tav tm="0">
                                          <p:val>
                                            <p:strVal val="#ppt_h"/>
                                          </p:val>
                                        </p:tav>
                                        <p:tav tm="100000">
                                          <p:val>
                                            <p:strVal val="#ppt_h"/>
                                          </p:val>
                                        </p:tav>
                                      </p:tavLst>
                                    </p:anim>
                                    <p:animEffect transition="in" filter="fade">
                                      <p:cBhvr>
                                        <p:cTn id="44" dur="1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0"/>
                                        </p:tgtEl>
                                        <p:attrNameLst>
                                          <p:attrName>style.visibility</p:attrName>
                                        </p:attrNameLst>
                                      </p:cBhvr>
                                      <p:to>
                                        <p:strVal val="visible"/>
                                      </p:to>
                                    </p:set>
                                    <p:anim calcmode="discrete" valueType="clr">
                                      <p:cBhvr override="childStyle">
                                        <p:cTn id="4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
                                        </p:tgtEl>
                                        <p:attrNameLst>
                                          <p:attrName>fillcolor</p:attrName>
                                        </p:attrNameLst>
                                      </p:cBhvr>
                                      <p:tavLst>
                                        <p:tav tm="0">
                                          <p:val>
                                            <p:clrVal>
                                              <a:schemeClr val="accent2"/>
                                            </p:clrVal>
                                          </p:val>
                                        </p:tav>
                                        <p:tav tm="50000">
                                          <p:val>
                                            <p:clrVal>
                                              <a:schemeClr val="hlink"/>
                                            </p:clrVal>
                                          </p:val>
                                        </p:tav>
                                      </p:tavLst>
                                    </p:anim>
                                    <p:set>
                                      <p:cBhvr>
                                        <p:cTn id="5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a:stretch>
            <a:fillRect/>
          </a:stretch>
        </p:blipFill>
        <p:spPr bwMode="auto">
          <a:xfrm>
            <a:off x="0" y="0"/>
            <a:ext cx="9144000" cy="6875463"/>
          </a:xfrm>
          <a:prstGeom prst="rect">
            <a:avLst/>
          </a:prstGeom>
          <a:noFill/>
          <a:ln w="9525">
            <a:noFill/>
            <a:miter lim="800000"/>
            <a:headEnd/>
            <a:tailEnd/>
          </a:ln>
        </p:spPr>
      </p:pic>
      <p:sp>
        <p:nvSpPr>
          <p:cNvPr id="3" name="TextBox 2"/>
          <p:cNvSpPr txBox="1">
            <a:spLocks noChangeArrowheads="1"/>
          </p:cNvSpPr>
          <p:nvPr/>
        </p:nvSpPr>
        <p:spPr bwMode="auto">
          <a:xfrm>
            <a:off x="1403350" y="2374900"/>
            <a:ext cx="6053138" cy="1568450"/>
          </a:xfrm>
          <a:prstGeom prst="rect">
            <a:avLst/>
          </a:prstGeom>
          <a:noFill/>
          <a:ln w="9525">
            <a:noFill/>
            <a:miter lim="800000"/>
            <a:headEnd/>
            <a:tailEnd/>
          </a:ln>
        </p:spPr>
        <p:txBody>
          <a:bodyPr>
            <a:spAutoFit/>
          </a:bodyPr>
          <a:lstStyle/>
          <a:p>
            <a:r>
              <a:rPr lang="ga-IE" sz="9600">
                <a:solidFill>
                  <a:srgbClr val="FF0000"/>
                </a:solidFill>
                <a:latin typeface="Stencil" pitchFamily="82" charset="0"/>
              </a:rPr>
              <a:t>RABHADH</a:t>
            </a:r>
          </a:p>
        </p:txBody>
      </p:sp>
      <p:sp>
        <p:nvSpPr>
          <p:cNvPr id="4" name="TextBox 3"/>
          <p:cNvSpPr txBox="1">
            <a:spLocks noChangeArrowheads="1"/>
          </p:cNvSpPr>
          <p:nvPr/>
        </p:nvSpPr>
        <p:spPr bwMode="auto">
          <a:xfrm>
            <a:off x="323850" y="11113"/>
            <a:ext cx="8496300" cy="2627312"/>
          </a:xfrm>
          <a:prstGeom prst="rect">
            <a:avLst/>
          </a:prstGeom>
          <a:noFill/>
          <a:ln w="9525">
            <a:noFill/>
            <a:miter lim="800000"/>
            <a:headEnd/>
            <a:tailEnd/>
          </a:ln>
        </p:spPr>
        <p:txBody>
          <a:bodyPr>
            <a:spAutoFit/>
          </a:bodyPr>
          <a:lstStyle/>
          <a:p>
            <a:r>
              <a:rPr lang="ga-IE" sz="8000">
                <a:solidFill>
                  <a:srgbClr val="FF0000"/>
                </a:solidFill>
                <a:latin typeface="Stencil" pitchFamily="82" charset="0"/>
              </a:rPr>
              <a:t>Bí Aireach um Shamhain!</a:t>
            </a:r>
          </a:p>
        </p:txBody>
      </p:sp>
      <p:sp>
        <p:nvSpPr>
          <p:cNvPr id="5" name="TextBox 4"/>
          <p:cNvSpPr txBox="1">
            <a:spLocks noChangeArrowheads="1"/>
          </p:cNvSpPr>
          <p:nvPr/>
        </p:nvSpPr>
        <p:spPr bwMode="auto">
          <a:xfrm>
            <a:off x="0" y="3933825"/>
            <a:ext cx="8675688" cy="1200150"/>
          </a:xfrm>
          <a:prstGeom prst="rect">
            <a:avLst/>
          </a:prstGeom>
          <a:noFill/>
          <a:ln w="9525">
            <a:noFill/>
            <a:miter lim="800000"/>
            <a:headEnd/>
            <a:tailEnd/>
          </a:ln>
        </p:spPr>
        <p:txBody>
          <a:bodyPr>
            <a:spAutoFit/>
          </a:bodyPr>
          <a:lstStyle/>
          <a:p>
            <a:r>
              <a:rPr lang="ga-IE" sz="3600">
                <a:solidFill>
                  <a:srgbClr val="FF0000"/>
                </a:solidFill>
                <a:latin typeface="Stencil" pitchFamily="82" charset="0"/>
              </a:rPr>
              <a:t>Má tá tú amuigh sa dorchadas</a:t>
            </a:r>
            <a:r>
              <a:rPr lang="en-IE" sz="3600">
                <a:solidFill>
                  <a:srgbClr val="FF0000"/>
                </a:solidFill>
                <a:latin typeface="Stencil" pitchFamily="82" charset="0"/>
              </a:rPr>
              <a:t>,</a:t>
            </a:r>
            <a:r>
              <a:rPr lang="ga-IE" sz="3600">
                <a:solidFill>
                  <a:srgbClr val="FF0000"/>
                </a:solidFill>
                <a:latin typeface="Stencil" pitchFamily="82" charset="0"/>
              </a:rPr>
              <a:t> </a:t>
            </a:r>
            <a:r>
              <a:rPr lang="en-IE" sz="3600">
                <a:solidFill>
                  <a:srgbClr val="FF0000"/>
                </a:solidFill>
                <a:latin typeface="Stencil" pitchFamily="82" charset="0"/>
              </a:rPr>
              <a:t/>
            </a:r>
            <a:br>
              <a:rPr lang="en-IE" sz="3600">
                <a:solidFill>
                  <a:srgbClr val="FF0000"/>
                </a:solidFill>
                <a:latin typeface="Stencil" pitchFamily="82" charset="0"/>
              </a:rPr>
            </a:br>
            <a:r>
              <a:rPr lang="ga-IE" sz="3600">
                <a:solidFill>
                  <a:srgbClr val="FF0000"/>
                </a:solidFill>
                <a:latin typeface="Stencil" pitchFamily="82" charset="0"/>
              </a:rPr>
              <a:t>Bí cinnte go bhfuil solas leat.</a:t>
            </a:r>
          </a:p>
        </p:txBody>
      </p:sp>
      <p:sp>
        <p:nvSpPr>
          <p:cNvPr id="7" name="TextBox 6"/>
          <p:cNvSpPr txBox="1">
            <a:spLocks noChangeArrowheads="1"/>
          </p:cNvSpPr>
          <p:nvPr/>
        </p:nvSpPr>
        <p:spPr bwMode="auto">
          <a:xfrm>
            <a:off x="0" y="5103813"/>
            <a:ext cx="8496300" cy="1200150"/>
          </a:xfrm>
          <a:prstGeom prst="rect">
            <a:avLst/>
          </a:prstGeom>
          <a:noFill/>
          <a:ln w="9525">
            <a:noFill/>
            <a:miter lim="800000"/>
            <a:headEnd/>
            <a:tailEnd/>
          </a:ln>
        </p:spPr>
        <p:txBody>
          <a:bodyPr>
            <a:spAutoFit/>
          </a:bodyPr>
          <a:lstStyle/>
          <a:p>
            <a:r>
              <a:rPr lang="ga-IE" sz="3600">
                <a:solidFill>
                  <a:srgbClr val="FF0000"/>
                </a:solidFill>
                <a:latin typeface="Stencil" pitchFamily="82" charset="0"/>
              </a:rPr>
              <a:t>Tá tin</a:t>
            </a:r>
            <a:r>
              <a:rPr lang="en-IE" sz="3600">
                <a:solidFill>
                  <a:srgbClr val="FF0000"/>
                </a:solidFill>
                <a:latin typeface="Stencil" pitchFamily="82" charset="0"/>
              </a:rPr>
              <a:t>t</a:t>
            </a:r>
            <a:r>
              <a:rPr lang="ga-IE" sz="3600">
                <a:solidFill>
                  <a:srgbClr val="FF0000"/>
                </a:solidFill>
                <a:latin typeface="Stencil" pitchFamily="82" charset="0"/>
              </a:rPr>
              <a:t>e cnámh agus tinte ealaíne Dainséarach</a:t>
            </a:r>
            <a:r>
              <a:rPr lang="en-IE" sz="3600">
                <a:solidFill>
                  <a:srgbClr val="FF0000"/>
                </a:solidFill>
                <a:latin typeface="Stencil" pitchFamily="82" charset="0"/>
              </a:rPr>
              <a:t> </a:t>
            </a:r>
            <a:r>
              <a:rPr lang="ga-IE" sz="3600">
                <a:solidFill>
                  <a:srgbClr val="FF0000"/>
                </a:solidFill>
                <a:latin typeface="Stencil" pitchFamily="82" charset="0"/>
              </a:rPr>
              <a:t>– bí </a:t>
            </a:r>
            <a:r>
              <a:rPr lang="en-IE" sz="3600">
                <a:solidFill>
                  <a:srgbClr val="FF0000"/>
                </a:solidFill>
                <a:latin typeface="Stencil" pitchFamily="82" charset="0"/>
              </a:rPr>
              <a:t>Cúramach</a:t>
            </a:r>
            <a:r>
              <a:rPr lang="ga-IE" sz="3600">
                <a:solidFill>
                  <a:srgbClr val="FF0000"/>
                </a:solidFill>
                <a:latin typeface="Stencil" pitchFamily="8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afterEffect">
                                  <p:stCondLst>
                                    <p:cond delay="0"/>
                                  </p:stCondLst>
                                  <p:childTnLst>
                                    <p:anim calcmode="discrete" valueType="str">
                                      <p:cBhvr>
                                        <p:cTn id="6" dur="1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hidden"/>
                                      </p:to>
                                    </p:set>
                                  </p:childTnLst>
                                </p:cTn>
                              </p:par>
                            </p:childTnLst>
                          </p:cTn>
                        </p:par>
                        <p:par>
                          <p:cTn id="10" fill="hold">
                            <p:stCondLst>
                              <p:cond delay="1000"/>
                            </p:stCondLst>
                            <p:childTnLst>
                              <p:par>
                                <p:cTn id="11" presetID="35" presetClass="emph" presetSubtype="0" fill="hold" grpId="1" nodeType="afterEffect">
                                  <p:stCondLst>
                                    <p:cond delay="0"/>
                                  </p:stCondLst>
                                  <p:childTnLst>
                                    <p:anim calcmode="discrete" valueType="str">
                                      <p:cBhvr>
                                        <p:cTn id="12" dur="1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par>
                          <p:cTn id="13" fill="hold">
                            <p:stCondLst>
                              <p:cond delay="2000"/>
                            </p:stCondLst>
                            <p:childTnLst>
                              <p:par>
                                <p:cTn id="14" presetID="1" presetClass="exit" presetSubtype="0" fill="hold" grpId="2"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hidden"/>
                                      </p:to>
                                    </p:set>
                                  </p:childTnLst>
                                </p:cTn>
                              </p:par>
                            </p:childTnLst>
                          </p:cTn>
                        </p:par>
                        <p:par>
                          <p:cTn id="16" fill="hold">
                            <p:stCondLst>
                              <p:cond delay="2000"/>
                            </p:stCondLst>
                            <p:childTnLst>
                              <p:par>
                                <p:cTn id="17" presetID="35" presetClass="emph" presetSubtype="0" fill="hold" grpId="3" nodeType="afterEffect">
                                  <p:stCondLst>
                                    <p:cond delay="0"/>
                                  </p:stCondLst>
                                  <p:childTnLst>
                                    <p:anim calcmode="discrete" valueType="str">
                                      <p:cBhvr>
                                        <p:cTn id="18" dur="1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par>
                          <p:cTn id="19" fill="hold">
                            <p:stCondLst>
                              <p:cond delay="3000"/>
                            </p:stCondLst>
                            <p:childTnLst>
                              <p:par>
                                <p:cTn id="20" presetID="1" presetClass="exit" presetSubtype="0" fill="hold" grpId="4"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hidden"/>
                                      </p:to>
                                    </p:set>
                                  </p:childTnLst>
                                </p:cTn>
                              </p:par>
                            </p:childTnLst>
                          </p:cTn>
                        </p:par>
                        <p:par>
                          <p:cTn id="22" fill="hold">
                            <p:stCondLst>
                              <p:cond delay="3000"/>
                            </p:stCondLst>
                            <p:childTnLst>
                              <p:par>
                                <p:cTn id="23" presetID="35" presetClass="emph" presetSubtype="0" fill="hold" grpId="5" nodeType="afterEffect">
                                  <p:stCondLst>
                                    <p:cond delay="0"/>
                                  </p:stCondLst>
                                  <p:childTnLst>
                                    <p:anim calcmode="discrete" valueType="str">
                                      <p:cBhvr>
                                        <p:cTn id="24" dur="1000" fill="hold"/>
                                        <p:tgtEl>
                                          <p:spTgt spid="3">
                                            <p:txEl>
                                              <p:pRg st="0" end="0"/>
                                            </p:txEl>
                                          </p:spTgt>
                                        </p:tgtEl>
                                        <p:attrNameLst>
                                          <p:attrName>style.visibility</p:attrName>
                                        </p:attrNameLst>
                                      </p:cBhvr>
                                      <p:tavLst>
                                        <p:tav tm="0">
                                          <p:val>
                                            <p:strVal val="hidden"/>
                                          </p:val>
                                        </p:tav>
                                        <p:tav tm="50000">
                                          <p:val>
                                            <p:strVal val="visible"/>
                                          </p:val>
                                        </p:tav>
                                      </p:tavLst>
                                    </p:anim>
                                  </p:childTnLst>
                                </p:cTn>
                              </p:par>
                              <p:par>
                                <p:cTn id="25" presetID="1" presetClass="exit" presetSubtype="0" fill="hold" grpId="6"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hidden"/>
                                      </p:to>
                                    </p:set>
                                  </p:childTnLst>
                                </p:cTn>
                              </p:par>
                            </p:childTnLst>
                          </p:cTn>
                        </p:par>
                        <p:par>
                          <p:cTn id="27" fill="hold">
                            <p:stCondLst>
                              <p:cond delay="400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30"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4">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grpId="0" nodeType="clickEffect">
                                  <p:stCondLst>
                                    <p:cond delay="0"/>
                                  </p:stCondLst>
                                  <p:iterate type="lt">
                                    <p:tmPct val="0"/>
                                  </p:iterate>
                                  <p:childTnLst>
                                    <p:animEffect transition="out" filter="slide(fromBottom)">
                                      <p:cBhvr>
                                        <p:cTn id="36" dur="500"/>
                                        <p:tgtEl>
                                          <p:spTgt spid="4">
                                            <p:txEl>
                                              <p:pRg st="0" end="0"/>
                                            </p:txEl>
                                          </p:spTgt>
                                        </p:tgtEl>
                                      </p:cBhvr>
                                    </p:animEffect>
                                    <p:set>
                                      <p:cBhvr>
                                        <p:cTn id="37" dur="1" fill="hold">
                                          <p:stCondLst>
                                            <p:cond delay="499"/>
                                          </p:stCondLst>
                                        </p:cTn>
                                        <p:tgtEl>
                                          <p:spTgt spid="4">
                                            <p:txEl>
                                              <p:pRg st="0" end="0"/>
                                            </p:txEl>
                                          </p:spTgt>
                                        </p:tgtEl>
                                        <p:attrNameLst>
                                          <p:attrName>style.visibility</p:attrName>
                                        </p:attrNameLst>
                                      </p:cBhvr>
                                      <p:to>
                                        <p:strVal val="hidden"/>
                                      </p:to>
                                    </p:set>
                                  </p:childTnLst>
                                </p:cTn>
                              </p:par>
                            </p:childTnLst>
                          </p:cTn>
                        </p:par>
                        <p:par>
                          <p:cTn id="38" fill="hold">
                            <p:stCondLst>
                              <p:cond delay="500"/>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41"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5">
                                            <p:txEl>
                                              <p:pRg st="0" end="0"/>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iterate type="lt">
                                    <p:tmPct val="0"/>
                                  </p:iterate>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allAtOnce"/>
      <p:bldP spid="3" grpId="2" build="allAtOnce"/>
      <p:bldP spid="3" grpId="3" build="allAtOnce"/>
      <p:bldP spid="3" grpId="4" build="allAtOnce"/>
      <p:bldP spid="3" grpId="5" build="allAtOnce"/>
      <p:bldP spid="3" grpId="6" build="allAtOnce"/>
      <p:bldP spid="4" grpId="0" build="allAtOnce"/>
      <p:bldP spid="7"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3717925" y="1184275"/>
            <a:ext cx="1768475" cy="457200"/>
          </a:xfrm>
          <a:prstGeom prst="rect">
            <a:avLst/>
          </a:prstGeom>
          <a:noFill/>
          <a:ln w="9525">
            <a:noFill/>
            <a:miter lim="800000"/>
            <a:headEnd/>
            <a:tailEnd/>
          </a:ln>
        </p:spPr>
        <p:txBody>
          <a:bodyPr>
            <a:spAutoFit/>
          </a:bodyPr>
          <a:lstStyle/>
          <a:p>
            <a:pPr eaLnBrk="0" hangingPunct="0"/>
            <a:endParaRPr lang="ga-IE">
              <a:solidFill>
                <a:schemeClr val="bg1"/>
              </a:solidFill>
              <a:latin typeface="Calibri" pitchFamily="34" charset="0"/>
            </a:endParaRPr>
          </a:p>
        </p:txBody>
      </p:sp>
      <p:sp>
        <p:nvSpPr>
          <p:cNvPr id="39938" name="Text Box 3"/>
          <p:cNvSpPr txBox="1">
            <a:spLocks noChangeArrowheads="1"/>
          </p:cNvSpPr>
          <p:nvPr/>
        </p:nvSpPr>
        <p:spPr bwMode="auto">
          <a:xfrm>
            <a:off x="914400" y="1565275"/>
            <a:ext cx="7086600" cy="457200"/>
          </a:xfrm>
          <a:prstGeom prst="rect">
            <a:avLst/>
          </a:prstGeom>
          <a:noFill/>
          <a:ln w="9525">
            <a:noFill/>
            <a:miter lim="800000"/>
            <a:headEnd/>
            <a:tailEnd/>
          </a:ln>
        </p:spPr>
        <p:txBody>
          <a:bodyPr>
            <a:spAutoFit/>
          </a:bodyPr>
          <a:lstStyle/>
          <a:p>
            <a:pPr eaLnBrk="0" hangingPunct="0"/>
            <a:endParaRPr lang="ga-IE">
              <a:latin typeface="Calibri" pitchFamily="34" charset="0"/>
            </a:endParaRPr>
          </a:p>
        </p:txBody>
      </p:sp>
      <p:graphicFrame>
        <p:nvGraphicFramePr>
          <p:cNvPr id="39991" name="Group 55"/>
          <p:cNvGraphicFramePr>
            <a:graphicFrameLocks noGrp="1"/>
          </p:cNvGraphicFramePr>
          <p:nvPr/>
        </p:nvGraphicFramePr>
        <p:xfrm>
          <a:off x="179388" y="549275"/>
          <a:ext cx="8712200" cy="6296025"/>
        </p:xfrm>
        <a:graphic>
          <a:graphicData uri="http://schemas.openxmlformats.org/drawingml/2006/table">
            <a:tbl>
              <a:tblPr/>
              <a:tblGrid>
                <a:gridCol w="5641975"/>
                <a:gridCol w="1216025"/>
                <a:gridCol w="18542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smtClean="0">
                          <a:ln>
                            <a:noFill/>
                          </a:ln>
                          <a:solidFill>
                            <a:schemeClr val="tx1"/>
                          </a:solidFill>
                          <a:effectLst/>
                          <a:latin typeface="Comic Sans MS" pitchFamily="66" charset="0"/>
                          <a:cs typeface="Times New Roman" pitchFamily="18" charset="0"/>
                        </a:rPr>
                        <a:t>Ráiteas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smtClean="0">
                          <a:ln>
                            <a:noFill/>
                          </a:ln>
                          <a:solidFill>
                            <a:schemeClr val="tx1"/>
                          </a:solidFill>
                          <a:effectLst/>
                          <a:latin typeface="Comic Sans MS" pitchFamily="66" charset="0"/>
                          <a:cs typeface="Times New Roman" pitchFamily="18" charset="0"/>
                        </a:rPr>
                        <a:t>Fíor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smtClean="0">
                          <a:ln>
                            <a:noFill/>
                          </a:ln>
                          <a:solidFill>
                            <a:schemeClr val="tx1"/>
                          </a:solidFill>
                          <a:effectLst/>
                          <a:latin typeface="Comic Sans MS" pitchFamily="66" charset="0"/>
                          <a:cs typeface="Times New Roman" pitchFamily="18" charset="0"/>
                        </a:rPr>
                        <a:t>Bréagach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Tháinig an Chríostaíocht go hÉirinn </a:t>
                      </a:r>
                      <a:r>
                        <a:rPr kumimoji="0" lang="en-IE" sz="1900" b="0" i="0" u="none" strike="noStrike" cap="none" normalizeH="0" baseline="0" smtClean="0">
                          <a:ln>
                            <a:noFill/>
                          </a:ln>
                          <a:solidFill>
                            <a:schemeClr val="tx1"/>
                          </a:solidFill>
                          <a:effectLst/>
                          <a:latin typeface="Comic Sans MS" pitchFamily="66" charset="0"/>
                          <a:cs typeface="Times New Roman" pitchFamily="18" charset="0"/>
                        </a:rPr>
                        <a:t/>
                      </a:r>
                      <a:br>
                        <a:rPr kumimoji="0" lang="en-IE" sz="1900" b="0" i="0" u="none" strike="noStrike" cap="none" normalizeH="0" baseline="0" smtClean="0">
                          <a:ln>
                            <a:noFill/>
                          </a:ln>
                          <a:solidFill>
                            <a:schemeClr val="tx1"/>
                          </a:solidFill>
                          <a:effectLst/>
                          <a:latin typeface="Comic Sans MS" pitchFamily="66" charset="0"/>
                          <a:cs typeface="Times New Roman" pitchFamily="18" charset="0"/>
                        </a:rPr>
                      </a:b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sa bhliain 100</a:t>
                      </a:r>
                      <a:r>
                        <a:rPr kumimoji="0" lang="en-IE" sz="1900" b="0" i="0" u="none" strike="noStrike" cap="none" normalizeH="0" baseline="0" smtClean="0">
                          <a:ln>
                            <a:noFill/>
                          </a:ln>
                          <a:solidFill>
                            <a:schemeClr val="tx1"/>
                          </a:solidFill>
                          <a:effectLst/>
                          <a:latin typeface="Comic Sans MS" pitchFamily="66" charset="0"/>
                          <a:cs typeface="Times New Roman" pitchFamily="18" charset="0"/>
                        </a:rPr>
                        <a:t> </a:t>
                      </a: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RC</a:t>
                      </a:r>
                      <a:r>
                        <a:rPr kumimoji="0" lang="en-IE" sz="1900" b="0" i="0" u="none" strike="noStrike" cap="none" normalizeH="0" baseline="0" smtClean="0">
                          <a:ln>
                            <a:noFill/>
                          </a:ln>
                          <a:solidFill>
                            <a:schemeClr val="tx1"/>
                          </a:solidFill>
                          <a:effectLst/>
                          <a:latin typeface="Comic Sans MS" pitchFamily="66" charset="0"/>
                          <a:cs typeface="Times New Roman" pitchFamily="18" charset="0"/>
                        </a:rPr>
                        <a:t>h</a:t>
                      </a: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Sagart págánta ba ea an draoi.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Féile </a:t>
                      </a:r>
                      <a:r>
                        <a:rPr kumimoji="0" lang="en-IE" sz="1900" b="0" i="0" u="none" strike="noStrike" cap="none" normalizeH="0" baseline="0" smtClean="0">
                          <a:ln>
                            <a:noFill/>
                          </a:ln>
                          <a:solidFill>
                            <a:schemeClr val="tx1"/>
                          </a:solidFill>
                          <a:effectLst/>
                          <a:latin typeface="Comic Sans MS" pitchFamily="66" charset="0"/>
                          <a:cs typeface="Times New Roman" pitchFamily="18" charset="0"/>
                        </a:rPr>
                        <a:t>C</a:t>
                      </a: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heilteach a bhí i bh</a:t>
                      </a:r>
                      <a:r>
                        <a:rPr kumimoji="0" lang="en-IE" sz="1900" b="0" i="0" u="none" strike="noStrike" cap="none" normalizeH="0" baseline="0" smtClean="0">
                          <a:ln>
                            <a:noFill/>
                          </a:ln>
                          <a:solidFill>
                            <a:schemeClr val="tx1"/>
                          </a:solidFill>
                          <a:effectLst/>
                          <a:latin typeface="Comic Sans MS" pitchFamily="66" charset="0"/>
                          <a:cs typeface="Times New Roman" pitchFamily="18" charset="0"/>
                        </a:rPr>
                        <a:t>f</a:t>
                      </a: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éile na Samhna.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Is é is brí le </a:t>
                      </a:r>
                      <a:r>
                        <a:rPr kumimoji="0" lang="en-IE" sz="1900" b="0" i="0" u="none" strike="noStrike" cap="none" normalizeH="0" baseline="0" smtClean="0">
                          <a:ln>
                            <a:noFill/>
                          </a:ln>
                          <a:solidFill>
                            <a:schemeClr val="tx1"/>
                          </a:solidFill>
                          <a:effectLst/>
                          <a:latin typeface="Comic Sans MS" pitchFamily="66" charset="0"/>
                          <a:cs typeface="Times New Roman" pitchFamily="18" charset="0"/>
                        </a:rPr>
                        <a:t>‘</a:t>
                      </a: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Samhain</a:t>
                      </a:r>
                      <a:r>
                        <a:rPr kumimoji="0" lang="en-IE" sz="1900" b="0" i="0" u="none" strike="noStrike" cap="none" normalizeH="0" baseline="0" smtClean="0">
                          <a:ln>
                            <a:noFill/>
                          </a:ln>
                          <a:solidFill>
                            <a:schemeClr val="tx1"/>
                          </a:solidFill>
                          <a:effectLst/>
                          <a:latin typeface="Comic Sans MS" pitchFamily="66" charset="0"/>
                          <a:cs typeface="Times New Roman" pitchFamily="18" charset="0"/>
                        </a:rPr>
                        <a:t>’</a:t>
                      </a: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 ná </a:t>
                      </a:r>
                      <a:r>
                        <a:rPr kumimoji="0" lang="en-IE" sz="1900" b="0" i="0" u="none" strike="noStrike" cap="none" normalizeH="0" baseline="0" smtClean="0">
                          <a:ln>
                            <a:noFill/>
                          </a:ln>
                          <a:solidFill>
                            <a:schemeClr val="tx1"/>
                          </a:solidFill>
                          <a:effectLst/>
                          <a:latin typeface="Comic Sans MS" pitchFamily="66" charset="0"/>
                          <a:cs typeface="Times New Roman" pitchFamily="18" charset="0"/>
                        </a:rPr>
                        <a:t>‘</a:t>
                      </a: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tús an tsamhraidh</a:t>
                      </a:r>
                      <a:r>
                        <a:rPr kumimoji="0" lang="en-IE" sz="1900" b="0" i="0" u="none" strike="noStrike" cap="none" normalizeH="0" baseline="0" smtClean="0">
                          <a:ln>
                            <a:noFill/>
                          </a:ln>
                          <a:solidFill>
                            <a:schemeClr val="tx1"/>
                          </a:solidFill>
                          <a:effectLst/>
                          <a:latin typeface="Comic Sans MS" pitchFamily="66" charset="0"/>
                          <a:cs typeface="Times New Roman" pitchFamily="18" charset="0"/>
                        </a:rPr>
                        <a:t>’</a:t>
                      </a: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Chreid na Ceiltigh go mbíodh</a:t>
                      </a:r>
                      <a:r>
                        <a:rPr kumimoji="0" lang="en-IE" sz="1900" b="0" i="0" u="none" strike="noStrike" cap="none" normalizeH="0" baseline="0" smtClean="0">
                          <a:ln>
                            <a:noFill/>
                          </a:ln>
                          <a:solidFill>
                            <a:schemeClr val="tx1"/>
                          </a:solidFill>
                          <a:effectLst/>
                          <a:latin typeface="Comic Sans MS" pitchFamily="66" charset="0"/>
                          <a:cs typeface="Times New Roman" pitchFamily="18" charset="0"/>
                        </a:rPr>
                        <a:t> </a:t>
                      </a: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taibhsí ag dul thart Oíche Shamhna.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0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ga-IE" sz="1900" b="0" i="0" u="none" strike="noStrike" cap="none" normalizeH="0" baseline="0" smtClean="0">
                          <a:ln>
                            <a:noFill/>
                          </a:ln>
                          <a:solidFill>
                            <a:schemeClr val="tx1"/>
                          </a:solidFill>
                          <a:effectLst/>
                          <a:latin typeface="Comic Sans MS" pitchFamily="66" charset="0"/>
                        </a:rPr>
                        <a:t>Bhí</a:t>
                      </a:r>
                      <a:r>
                        <a:rPr kumimoji="0" lang="en-GB" sz="1900" b="0" i="0" u="none" strike="noStrike" cap="none" normalizeH="0" baseline="0" smtClean="0">
                          <a:ln>
                            <a:noFill/>
                          </a:ln>
                          <a:solidFill>
                            <a:schemeClr val="tx1"/>
                          </a:solidFill>
                          <a:effectLst/>
                          <a:latin typeface="Comic Sans MS" pitchFamily="66" charset="0"/>
                        </a:rPr>
                        <a:t>odh</a:t>
                      </a:r>
                      <a:r>
                        <a:rPr kumimoji="0" lang="ga-IE" sz="1900" b="0" i="0" u="none" strike="noStrike" cap="none" normalizeH="0" baseline="0" smtClean="0">
                          <a:ln>
                            <a:noFill/>
                          </a:ln>
                          <a:solidFill>
                            <a:schemeClr val="tx1"/>
                          </a:solidFill>
                          <a:effectLst/>
                          <a:latin typeface="Comic Sans MS" pitchFamily="66" charset="0"/>
                        </a:rPr>
                        <a:t> ceithre fhéile mhóra ag na Ceiltigh. Ceiliúradh a bhí i ngach ceann acu ar chuid ar leith den obair fheirmeoireachta agus ar an athrú ó shéasúr amháin go séasúr eile.</a:t>
                      </a:r>
                      <a:endParaRPr kumimoji="0" lang="en-IE" sz="19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Bhí a lán déithe éagsúla</a:t>
                      </a:r>
                      <a:r>
                        <a:rPr kumimoji="0" lang="en-IE" sz="1900" b="0" i="0" u="none" strike="noStrike" cap="none" normalizeH="0" baseline="0" smtClean="0">
                          <a:ln>
                            <a:noFill/>
                          </a:ln>
                          <a:solidFill>
                            <a:schemeClr val="tx1"/>
                          </a:solidFill>
                          <a:effectLst/>
                          <a:latin typeface="Comic Sans MS" pitchFamily="66" charset="0"/>
                          <a:cs typeface="Times New Roman" pitchFamily="18" charset="0"/>
                        </a:rPr>
                        <a:t> </a:t>
                      </a: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ag na Ceiltigh.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1900" b="0" i="0" u="none" strike="noStrike" cap="none" normalizeH="0" baseline="0" smtClean="0">
                          <a:ln>
                            <a:noFill/>
                          </a:ln>
                          <a:solidFill>
                            <a:schemeClr val="tx1"/>
                          </a:solidFill>
                          <a:effectLst/>
                          <a:latin typeface="Comic Sans MS" pitchFamily="66" charset="0"/>
                          <a:cs typeface="Times New Roman" pitchFamily="18" charset="0"/>
                        </a:rPr>
                        <a:t>Ba í </a:t>
                      </a:r>
                      <a:r>
                        <a:rPr kumimoji="0" lang="ga-IE" sz="1900" b="0" i="0" u="none" strike="noStrike" cap="none" normalizeH="0" baseline="0" smtClean="0">
                          <a:ln>
                            <a:noFill/>
                          </a:ln>
                          <a:solidFill>
                            <a:schemeClr val="tx1"/>
                          </a:solidFill>
                          <a:effectLst/>
                          <a:latin typeface="Comic Sans MS" pitchFamily="66" charset="0"/>
                          <a:cs typeface="Times New Roman" pitchFamily="18" charset="0"/>
                        </a:rPr>
                        <a:t>Oíche Shamhna deireadh na bliana ag na Ceiltigh.</a:t>
                      </a:r>
                      <a:endParaRPr kumimoji="0" lang="ga-IE" sz="19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65" name="Picture 101" descr="C:\Users\maire\Downloads\maighnéid\40px-Red_check.svg.png"/>
          <p:cNvPicPr>
            <a:picLocks noChangeAspect="1" noChangeArrowheads="1"/>
          </p:cNvPicPr>
          <p:nvPr/>
        </p:nvPicPr>
        <p:blipFill>
          <a:blip r:embed="rId3"/>
          <a:srcRect/>
          <a:stretch>
            <a:fillRect/>
          </a:stretch>
        </p:blipFill>
        <p:spPr bwMode="auto">
          <a:xfrm>
            <a:off x="7740650" y="1268413"/>
            <a:ext cx="457200" cy="457200"/>
          </a:xfrm>
          <a:prstGeom prst="rect">
            <a:avLst/>
          </a:prstGeom>
          <a:noFill/>
          <a:ln w="9525">
            <a:noFill/>
            <a:miter lim="800000"/>
            <a:headEnd/>
            <a:tailEnd/>
          </a:ln>
        </p:spPr>
      </p:pic>
      <p:pic>
        <p:nvPicPr>
          <p:cNvPr id="11367" name="Picture 103" descr="C:\Users\maire\Downloads\maighnéid\40px-Red_check.svg.png"/>
          <p:cNvPicPr>
            <a:picLocks noChangeAspect="1" noChangeArrowheads="1"/>
          </p:cNvPicPr>
          <p:nvPr/>
        </p:nvPicPr>
        <p:blipFill>
          <a:blip r:embed="rId3"/>
          <a:srcRect/>
          <a:stretch>
            <a:fillRect/>
          </a:stretch>
        </p:blipFill>
        <p:spPr bwMode="auto">
          <a:xfrm>
            <a:off x="6191250" y="2519363"/>
            <a:ext cx="457200" cy="457200"/>
          </a:xfrm>
          <a:prstGeom prst="rect">
            <a:avLst/>
          </a:prstGeom>
          <a:noFill/>
          <a:ln w="9525">
            <a:noFill/>
            <a:miter lim="800000"/>
            <a:headEnd/>
            <a:tailEnd/>
          </a:ln>
        </p:spPr>
      </p:pic>
      <p:pic>
        <p:nvPicPr>
          <p:cNvPr id="11368" name="Picture 104" descr="C:\Users\maire\Downloads\maighnéid\40px-Red_check.svg.png"/>
          <p:cNvPicPr>
            <a:picLocks noChangeAspect="1" noChangeArrowheads="1"/>
          </p:cNvPicPr>
          <p:nvPr/>
        </p:nvPicPr>
        <p:blipFill>
          <a:blip r:embed="rId3"/>
          <a:srcRect/>
          <a:stretch>
            <a:fillRect/>
          </a:stretch>
        </p:blipFill>
        <p:spPr bwMode="auto">
          <a:xfrm>
            <a:off x="6191250" y="1916113"/>
            <a:ext cx="457200" cy="457200"/>
          </a:xfrm>
          <a:prstGeom prst="rect">
            <a:avLst/>
          </a:prstGeom>
          <a:noFill/>
          <a:ln w="9525">
            <a:noFill/>
            <a:miter lim="800000"/>
            <a:headEnd/>
            <a:tailEnd/>
          </a:ln>
        </p:spPr>
      </p:pic>
      <p:pic>
        <p:nvPicPr>
          <p:cNvPr id="11369" name="Picture 105" descr="C:\Users\maire\Downloads\maighnéid\40px-Red_check.svg.png"/>
          <p:cNvPicPr>
            <a:picLocks noChangeAspect="1" noChangeArrowheads="1"/>
          </p:cNvPicPr>
          <p:nvPr/>
        </p:nvPicPr>
        <p:blipFill>
          <a:blip r:embed="rId3"/>
          <a:srcRect/>
          <a:stretch>
            <a:fillRect/>
          </a:stretch>
        </p:blipFill>
        <p:spPr bwMode="auto">
          <a:xfrm>
            <a:off x="6191250" y="3789363"/>
            <a:ext cx="457200" cy="457200"/>
          </a:xfrm>
          <a:prstGeom prst="rect">
            <a:avLst/>
          </a:prstGeom>
          <a:noFill/>
          <a:ln w="9525">
            <a:noFill/>
            <a:miter lim="800000"/>
            <a:headEnd/>
            <a:tailEnd/>
          </a:ln>
        </p:spPr>
      </p:pic>
      <p:pic>
        <p:nvPicPr>
          <p:cNvPr id="11370" name="Picture 106" descr="C:\Users\maire\Downloads\maighnéid\40px-Red_check.svg.png"/>
          <p:cNvPicPr>
            <a:picLocks noChangeAspect="1" noChangeArrowheads="1"/>
          </p:cNvPicPr>
          <p:nvPr/>
        </p:nvPicPr>
        <p:blipFill>
          <a:blip r:embed="rId3"/>
          <a:srcRect/>
          <a:stretch>
            <a:fillRect/>
          </a:stretch>
        </p:blipFill>
        <p:spPr bwMode="auto">
          <a:xfrm>
            <a:off x="7740650" y="3141663"/>
            <a:ext cx="457200" cy="457200"/>
          </a:xfrm>
          <a:prstGeom prst="rect">
            <a:avLst/>
          </a:prstGeom>
          <a:noFill/>
          <a:ln w="9525">
            <a:noFill/>
            <a:miter lim="800000"/>
            <a:headEnd/>
            <a:tailEnd/>
          </a:ln>
        </p:spPr>
      </p:pic>
      <p:pic>
        <p:nvPicPr>
          <p:cNvPr id="11371" name="Picture 107" descr="C:\Users\maire\Downloads\maighnéid\40px-Red_check.svg.png"/>
          <p:cNvPicPr>
            <a:picLocks noChangeAspect="1" noChangeArrowheads="1"/>
          </p:cNvPicPr>
          <p:nvPr/>
        </p:nvPicPr>
        <p:blipFill>
          <a:blip r:embed="rId3"/>
          <a:srcRect/>
          <a:stretch>
            <a:fillRect/>
          </a:stretch>
        </p:blipFill>
        <p:spPr bwMode="auto">
          <a:xfrm>
            <a:off x="6191250" y="5661025"/>
            <a:ext cx="457200" cy="457200"/>
          </a:xfrm>
          <a:prstGeom prst="rect">
            <a:avLst/>
          </a:prstGeom>
          <a:noFill/>
          <a:ln w="9525">
            <a:noFill/>
            <a:miter lim="800000"/>
            <a:headEnd/>
            <a:tailEnd/>
          </a:ln>
        </p:spPr>
      </p:pic>
      <p:pic>
        <p:nvPicPr>
          <p:cNvPr id="11372" name="Picture 108" descr="C:\Users\maire\Downloads\maighnéid\40px-Red_check.svg.png"/>
          <p:cNvPicPr>
            <a:picLocks noChangeAspect="1" noChangeArrowheads="1"/>
          </p:cNvPicPr>
          <p:nvPr/>
        </p:nvPicPr>
        <p:blipFill>
          <a:blip r:embed="rId3"/>
          <a:srcRect/>
          <a:stretch>
            <a:fillRect/>
          </a:stretch>
        </p:blipFill>
        <p:spPr bwMode="auto">
          <a:xfrm>
            <a:off x="6191250" y="4716463"/>
            <a:ext cx="457200" cy="457200"/>
          </a:xfrm>
          <a:prstGeom prst="rect">
            <a:avLst/>
          </a:prstGeom>
          <a:noFill/>
          <a:ln w="9525">
            <a:noFill/>
            <a:miter lim="800000"/>
            <a:headEnd/>
            <a:tailEnd/>
          </a:ln>
        </p:spPr>
      </p:pic>
      <p:pic>
        <p:nvPicPr>
          <p:cNvPr id="11374" name="Picture 110" descr="C:\Users\maire\Downloads\maighnéid\40px-Red_check.svg.png"/>
          <p:cNvPicPr>
            <a:picLocks noChangeAspect="1" noChangeArrowheads="1"/>
          </p:cNvPicPr>
          <p:nvPr/>
        </p:nvPicPr>
        <p:blipFill>
          <a:blip r:embed="rId3"/>
          <a:srcRect/>
          <a:stretch>
            <a:fillRect/>
          </a:stretch>
        </p:blipFill>
        <p:spPr bwMode="auto">
          <a:xfrm>
            <a:off x="6191250" y="6308725"/>
            <a:ext cx="457200" cy="457200"/>
          </a:xfrm>
          <a:prstGeom prst="rect">
            <a:avLst/>
          </a:prstGeom>
          <a:noFill/>
          <a:ln w="9525">
            <a:noFill/>
            <a:miter lim="800000"/>
            <a:headEnd/>
            <a:tailEnd/>
          </a:ln>
        </p:spPr>
      </p:pic>
      <p:sp>
        <p:nvSpPr>
          <p:cNvPr id="39989" name="Title 13"/>
          <p:cNvSpPr>
            <a:spLocks/>
          </p:cNvSpPr>
          <p:nvPr/>
        </p:nvSpPr>
        <p:spPr bwMode="auto">
          <a:xfrm>
            <a:off x="1619250" y="34925"/>
            <a:ext cx="5832475" cy="503238"/>
          </a:xfrm>
          <a:prstGeom prst="rect">
            <a:avLst/>
          </a:prstGeom>
          <a:noFill/>
          <a:ln w="9525">
            <a:noFill/>
            <a:miter lim="800000"/>
            <a:headEnd/>
            <a:tailEnd/>
          </a:ln>
        </p:spPr>
        <p:txBody>
          <a:bodyPr anchor="ctr"/>
          <a:lstStyle/>
          <a:p>
            <a:pPr algn="ctr"/>
            <a:r>
              <a:rPr lang="ga-IE" sz="2800">
                <a:latin typeface="Comic Sans MS" pitchFamily="66" charset="0"/>
              </a:rPr>
              <a:t>Fíor nó Bréagach?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991"/>
                                        </p:tgtEl>
                                        <p:attrNameLst>
                                          <p:attrName>style.visibility</p:attrName>
                                        </p:attrNameLst>
                                      </p:cBhvr>
                                      <p:to>
                                        <p:strVal val="visible"/>
                                      </p:to>
                                    </p:set>
                                    <p:animEffect transition="in" filter="randombar(horizontal)">
                                      <p:cBhvr>
                                        <p:cTn id="7" dur="500"/>
                                        <p:tgtEl>
                                          <p:spTgt spid="399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65"/>
                                        </p:tgtEl>
                                        <p:attrNameLst>
                                          <p:attrName>style.visibility</p:attrName>
                                        </p:attrNameLst>
                                      </p:cBhvr>
                                      <p:to>
                                        <p:strVal val="visible"/>
                                      </p:to>
                                    </p:set>
                                    <p:animEffect transition="in" filter="dissolve">
                                      <p:cBhvr>
                                        <p:cTn id="12" dur="500"/>
                                        <p:tgtEl>
                                          <p:spTgt spid="11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368"/>
                                        </p:tgtEl>
                                        <p:attrNameLst>
                                          <p:attrName>style.visibility</p:attrName>
                                        </p:attrNameLst>
                                      </p:cBhvr>
                                      <p:to>
                                        <p:strVal val="visible"/>
                                      </p:to>
                                    </p:set>
                                    <p:animEffect transition="in" filter="dissolve">
                                      <p:cBhvr>
                                        <p:cTn id="17" dur="500"/>
                                        <p:tgtEl>
                                          <p:spTgt spid="1136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367"/>
                                        </p:tgtEl>
                                        <p:attrNameLst>
                                          <p:attrName>style.visibility</p:attrName>
                                        </p:attrNameLst>
                                      </p:cBhvr>
                                      <p:to>
                                        <p:strVal val="visible"/>
                                      </p:to>
                                    </p:set>
                                    <p:animEffect transition="in" filter="dissolve">
                                      <p:cBhvr>
                                        <p:cTn id="22" dur="500"/>
                                        <p:tgtEl>
                                          <p:spTgt spid="1136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370"/>
                                        </p:tgtEl>
                                        <p:attrNameLst>
                                          <p:attrName>style.visibility</p:attrName>
                                        </p:attrNameLst>
                                      </p:cBhvr>
                                      <p:to>
                                        <p:strVal val="visible"/>
                                      </p:to>
                                    </p:set>
                                    <p:animEffect transition="in" filter="dissolve">
                                      <p:cBhvr>
                                        <p:cTn id="27" dur="500"/>
                                        <p:tgtEl>
                                          <p:spTgt spid="1137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369"/>
                                        </p:tgtEl>
                                        <p:attrNameLst>
                                          <p:attrName>style.visibility</p:attrName>
                                        </p:attrNameLst>
                                      </p:cBhvr>
                                      <p:to>
                                        <p:strVal val="visible"/>
                                      </p:to>
                                    </p:set>
                                    <p:animEffect transition="in" filter="dissolve">
                                      <p:cBhvr>
                                        <p:cTn id="32" dur="500"/>
                                        <p:tgtEl>
                                          <p:spTgt spid="1136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372"/>
                                        </p:tgtEl>
                                        <p:attrNameLst>
                                          <p:attrName>style.visibility</p:attrName>
                                        </p:attrNameLst>
                                      </p:cBhvr>
                                      <p:to>
                                        <p:strVal val="visible"/>
                                      </p:to>
                                    </p:set>
                                    <p:animEffect transition="in" filter="dissolve">
                                      <p:cBhvr>
                                        <p:cTn id="37" dur="500"/>
                                        <p:tgtEl>
                                          <p:spTgt spid="1137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371"/>
                                        </p:tgtEl>
                                        <p:attrNameLst>
                                          <p:attrName>style.visibility</p:attrName>
                                        </p:attrNameLst>
                                      </p:cBhvr>
                                      <p:to>
                                        <p:strVal val="visible"/>
                                      </p:to>
                                    </p:set>
                                    <p:animEffect transition="in" filter="dissolve">
                                      <p:cBhvr>
                                        <p:cTn id="42" dur="500"/>
                                        <p:tgtEl>
                                          <p:spTgt spid="1137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374"/>
                                        </p:tgtEl>
                                        <p:attrNameLst>
                                          <p:attrName>style.visibility</p:attrName>
                                        </p:attrNameLst>
                                      </p:cBhvr>
                                      <p:to>
                                        <p:strVal val="visible"/>
                                      </p:to>
                                    </p:set>
                                    <p:animEffect transition="in" filter="dissolve">
                                      <p:cBhvr>
                                        <p:cTn id="47" dur="500"/>
                                        <p:tgtEl>
                                          <p:spTgt spid="1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684213" y="692150"/>
            <a:ext cx="7920037" cy="1385888"/>
          </a:xfrm>
          <a:prstGeom prst="rect">
            <a:avLst/>
          </a:prstGeom>
          <a:noFill/>
          <a:ln w="9525">
            <a:noFill/>
            <a:miter lim="800000"/>
            <a:headEnd/>
            <a:tailEnd/>
          </a:ln>
        </p:spPr>
        <p:txBody>
          <a:bodyPr>
            <a:spAutoFit/>
          </a:bodyPr>
          <a:lstStyle/>
          <a:p>
            <a:r>
              <a:rPr lang="ga-IE" sz="2800">
                <a:latin typeface="Comic Sans MS" pitchFamily="66" charset="0"/>
              </a:rPr>
              <a:t>Tá </a:t>
            </a:r>
            <a:r>
              <a:rPr lang="en-GB" sz="2800">
                <a:latin typeface="Comic Sans MS" pitchFamily="66" charset="0"/>
              </a:rPr>
              <a:t>físeán </a:t>
            </a:r>
            <a:r>
              <a:rPr lang="ga-IE" sz="2800">
                <a:latin typeface="Comic Sans MS" pitchFamily="66" charset="0"/>
              </a:rPr>
              <a:t>faoi </a:t>
            </a:r>
            <a:r>
              <a:rPr lang="en-IE" sz="2800">
                <a:latin typeface="Comic Sans MS" pitchFamily="66" charset="0"/>
              </a:rPr>
              <a:t>f</a:t>
            </a:r>
            <a:r>
              <a:rPr lang="ga-IE" sz="2800">
                <a:latin typeface="Comic Sans MS" pitchFamily="66" charset="0"/>
              </a:rPr>
              <a:t>héile na Samhna le feiceáil ar</a:t>
            </a:r>
            <a:r>
              <a:rPr lang="en-IE" sz="2800">
                <a:latin typeface="Comic Sans MS" pitchFamily="66" charset="0"/>
              </a:rPr>
              <a:t>: </a:t>
            </a:r>
            <a:endParaRPr lang="en-IE" sz="2800" u="sng">
              <a:latin typeface="Comic Sans MS" pitchFamily="66" charset="0"/>
            </a:endParaRPr>
          </a:p>
          <a:p>
            <a:r>
              <a:rPr lang="en-IE" sz="2800">
                <a:latin typeface="Comic Sans MS" pitchFamily="66" charset="0"/>
                <a:hlinkClick r:id="rId2"/>
              </a:rPr>
              <a:t>http://www.history.com/topics/halloween/videos#haunted-history-of-halloween</a:t>
            </a:r>
            <a:endParaRPr lang="en-IE" sz="280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a:spLocks noChangeArrowheads="1"/>
          </p:cNvSpPr>
          <p:nvPr/>
        </p:nvSpPr>
        <p:spPr bwMode="auto">
          <a:xfrm>
            <a:off x="611188" y="873125"/>
            <a:ext cx="7921625" cy="4211638"/>
          </a:xfrm>
          <a:prstGeom prst="rect">
            <a:avLst/>
          </a:prstGeom>
          <a:noFill/>
          <a:ln w="9525">
            <a:noFill/>
            <a:miter lim="800000"/>
            <a:headEnd/>
            <a:tailEnd/>
          </a:ln>
        </p:spPr>
        <p:txBody>
          <a:bodyPr>
            <a:spAutoFit/>
          </a:bodyPr>
          <a:lstStyle/>
          <a:p>
            <a:r>
              <a:rPr lang="ga-IE" b="1">
                <a:latin typeface="Comic Sans MS" pitchFamily="66" charset="0"/>
                <a:cs typeface="Times New Roman" pitchFamily="18" charset="0"/>
              </a:rPr>
              <a:t>Íomhánna:</a:t>
            </a:r>
          </a:p>
          <a:p>
            <a:r>
              <a:rPr lang="ga-IE">
                <a:latin typeface="Comic Sans MS" pitchFamily="66" charset="0"/>
                <a:cs typeface="Times New Roman" pitchFamily="18" charset="0"/>
              </a:rPr>
              <a:t>Shutterstock</a:t>
            </a:r>
          </a:p>
          <a:p>
            <a:r>
              <a:rPr lang="ga-IE">
                <a:latin typeface="Comic Sans MS" pitchFamily="66" charset="0"/>
                <a:cs typeface="Times New Roman" pitchFamily="18" charset="0"/>
              </a:rPr>
              <a:t>Peter Donnelly</a:t>
            </a:r>
          </a:p>
          <a:p>
            <a:r>
              <a:rPr lang="ga-IE">
                <a:latin typeface="Comic Sans MS" pitchFamily="66" charset="0"/>
                <a:cs typeface="Times New Roman" pitchFamily="18" charset="0"/>
              </a:rPr>
              <a:t>Ard-Mhúsaem na hÉireann</a:t>
            </a:r>
          </a:p>
          <a:p>
            <a:r>
              <a:rPr lang="ga-IE">
                <a:latin typeface="Comic Sans MS" pitchFamily="66" charset="0"/>
                <a:cs typeface="Times New Roman" pitchFamily="18" charset="0"/>
              </a:rPr>
              <a:t>Jennifer Farley</a:t>
            </a:r>
          </a:p>
          <a:p>
            <a:endParaRPr lang="ga-IE">
              <a:latin typeface="Comic Sans MS" pitchFamily="66" charset="0"/>
              <a:cs typeface="Times New Roman" pitchFamily="18" charset="0"/>
            </a:endParaRPr>
          </a:p>
          <a:p>
            <a:r>
              <a:rPr lang="ga-IE">
                <a:latin typeface="Comic Sans MS" pitchFamily="66" charset="0"/>
                <a:cs typeface="Times New Roman" pitchFamily="18" charset="0"/>
              </a:rPr>
              <a:t>Rinneadh gach iarracht teacht ar úinéir an chóipchirt i gcás na n‑íomhánna atá ar na sleamhnáin seo. Má rinneadh fail</a:t>
            </a:r>
            <a:r>
              <a:rPr lang="en-GB">
                <a:latin typeface="Comic Sans MS" pitchFamily="66" charset="0"/>
                <a:cs typeface="Times New Roman" pitchFamily="18" charset="0"/>
              </a:rPr>
              <a:t>l</a:t>
            </a:r>
            <a:r>
              <a:rPr lang="ga-IE">
                <a:latin typeface="Comic Sans MS" pitchFamily="66" charset="0"/>
                <a:cs typeface="Times New Roman" pitchFamily="18" charset="0"/>
              </a:rPr>
              <a:t>í ar aon bhealach</a:t>
            </a:r>
          </a:p>
          <a:p>
            <a:r>
              <a:rPr lang="ga-IE">
                <a:latin typeface="Comic Sans MS" pitchFamily="66" charset="0"/>
                <a:cs typeface="Times New Roman" pitchFamily="18" charset="0"/>
              </a:rPr>
              <a:t>ó thaobh cóipchirt de ba cheart d’úinéir an chóipchirt teagmháil</a:t>
            </a:r>
          </a:p>
          <a:p>
            <a:r>
              <a:rPr lang="ga-IE">
                <a:latin typeface="Comic Sans MS" pitchFamily="66" charset="0"/>
                <a:cs typeface="Times New Roman" pitchFamily="18" charset="0"/>
              </a:rPr>
              <a:t>a dhéanamh leis na foilsitheoirí. Beidh na foilsitheoirí lántoilteanach socruithe cuí a dhéanamh leis.</a:t>
            </a:r>
          </a:p>
          <a:p>
            <a:endParaRPr lang="ga-IE">
              <a:latin typeface="Comic Sans MS" pitchFamily="66" charset="0"/>
              <a:cs typeface="Times New Roman" pitchFamily="18" charset="0"/>
            </a:endParaRPr>
          </a:p>
          <a:p>
            <a:r>
              <a:rPr lang="ga-IE">
                <a:latin typeface="Comic Sans MS" pitchFamily="66" charset="0"/>
                <a:cs typeface="Times New Roman" pitchFamily="18" charset="0"/>
              </a:rPr>
              <a:t>© Foras na Gaeilge, 201</a:t>
            </a:r>
            <a:r>
              <a:rPr lang="en-GB">
                <a:latin typeface="Comic Sans MS" pitchFamily="66" charset="0"/>
                <a:cs typeface="Times New Roman" pitchFamily="18" charset="0"/>
              </a:rPr>
              <a:t>4</a:t>
            </a:r>
            <a:endParaRPr lang="ga-IE">
              <a:latin typeface="Comic Sans MS" pitchFamily="66" charset="0"/>
              <a:cs typeface="Times New Roman" pitchFamily="18" charset="0"/>
            </a:endParaRPr>
          </a:p>
          <a:p>
            <a:endParaRPr lang="ga-IE">
              <a:latin typeface="Comic Sans MS" pitchFamily="66" charset="0"/>
              <a:cs typeface="Times New Roman" pitchFamily="18" charset="0"/>
            </a:endParaRPr>
          </a:p>
          <a:p>
            <a:r>
              <a:rPr lang="ga-IE">
                <a:latin typeface="Comic Sans MS" pitchFamily="66" charset="0"/>
                <a:cs typeface="Times New Roman" pitchFamily="18" charset="0"/>
              </a:rPr>
              <a:t>An Gúm, 24-27 Sráid Fhreidric Thuaidh, Baile Átha Cliath 1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p:cNvPicPr>
            <a:picLocks noChangeAspect="1" noChangeArrowheads="1"/>
          </p:cNvPicPr>
          <p:nvPr/>
        </p:nvPicPr>
        <p:blipFill>
          <a:blip r:embed="rId2"/>
          <a:srcRect/>
          <a:stretch>
            <a:fillRect/>
          </a:stretch>
        </p:blipFill>
        <p:spPr bwMode="auto">
          <a:xfrm>
            <a:off x="3033713" y="3114675"/>
            <a:ext cx="3076575" cy="62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p:cNvPicPr>
          <p:nvPr/>
        </p:nvPicPr>
        <p:blipFill>
          <a:blip r:embed="rId2"/>
          <a:srcRect t="-204" b="23827"/>
          <a:stretch>
            <a:fillRect/>
          </a:stretch>
        </p:blipFill>
        <p:spPr bwMode="auto">
          <a:xfrm>
            <a:off x="0" y="-90488"/>
            <a:ext cx="9191625" cy="7019926"/>
          </a:xfrm>
          <a:prstGeom prst="rect">
            <a:avLst/>
          </a:prstGeom>
          <a:noFill/>
          <a:ln w="9525">
            <a:noFill/>
            <a:miter lim="800000"/>
            <a:headEnd/>
            <a:tailEnd/>
          </a:ln>
        </p:spPr>
      </p:pic>
      <p:sp>
        <p:nvSpPr>
          <p:cNvPr id="9" name="TextBox 8"/>
          <p:cNvSpPr txBox="1">
            <a:spLocks noChangeArrowheads="1"/>
          </p:cNvSpPr>
          <p:nvPr/>
        </p:nvSpPr>
        <p:spPr bwMode="auto">
          <a:xfrm>
            <a:off x="3059113" y="711200"/>
            <a:ext cx="3489325" cy="1373188"/>
          </a:xfrm>
          <a:prstGeom prst="rect">
            <a:avLst/>
          </a:prstGeom>
          <a:solidFill>
            <a:srgbClr val="000000"/>
          </a:solidFill>
          <a:ln w="9525">
            <a:noFill/>
            <a:miter lim="800000"/>
            <a:headEnd/>
            <a:tailEnd/>
          </a:ln>
        </p:spPr>
        <p:txBody>
          <a:bodyPr>
            <a:spAutoFit/>
          </a:bodyPr>
          <a:lstStyle/>
          <a:p>
            <a:r>
              <a:rPr lang="ga-IE" sz="2800" b="1">
                <a:solidFill>
                  <a:schemeClr val="bg1"/>
                </a:solidFill>
                <a:latin typeface="Comic Sans MS" pitchFamily="66" charset="0"/>
              </a:rPr>
              <a:t>Ar an 31 Deireadh Fómhair a thiteann Oíche Shamhna.</a:t>
            </a:r>
          </a:p>
        </p:txBody>
      </p:sp>
      <p:sp>
        <p:nvSpPr>
          <p:cNvPr id="10" name="TextBox 9"/>
          <p:cNvSpPr txBox="1">
            <a:spLocks noChangeArrowheads="1"/>
          </p:cNvSpPr>
          <p:nvPr/>
        </p:nvSpPr>
        <p:spPr bwMode="auto">
          <a:xfrm>
            <a:off x="2565400" y="3033713"/>
            <a:ext cx="4310063" cy="1373187"/>
          </a:xfrm>
          <a:prstGeom prst="rect">
            <a:avLst/>
          </a:prstGeom>
          <a:solidFill>
            <a:srgbClr val="000000"/>
          </a:solidFill>
          <a:ln w="9525">
            <a:noFill/>
            <a:miter lim="800000"/>
            <a:headEnd/>
            <a:tailEnd/>
          </a:ln>
        </p:spPr>
        <p:txBody>
          <a:bodyPr>
            <a:spAutoFit/>
          </a:bodyPr>
          <a:lstStyle/>
          <a:p>
            <a:r>
              <a:rPr lang="ga-IE" sz="2800" b="1">
                <a:solidFill>
                  <a:schemeClr val="bg1"/>
                </a:solidFill>
                <a:latin typeface="Comic Sans MS" pitchFamily="66" charset="0"/>
              </a:rPr>
              <a:t>Cad a </a:t>
            </a:r>
            <a:r>
              <a:rPr lang="en-IE" sz="2800" b="1">
                <a:solidFill>
                  <a:schemeClr val="bg1"/>
                </a:solidFill>
                <a:latin typeface="Comic Sans MS" pitchFamily="66" charset="0"/>
              </a:rPr>
              <a:t>dhéanann tusa </a:t>
            </a:r>
            <a:br>
              <a:rPr lang="en-IE" sz="2800" b="1">
                <a:solidFill>
                  <a:schemeClr val="bg1"/>
                </a:solidFill>
                <a:latin typeface="Comic Sans MS" pitchFamily="66" charset="0"/>
              </a:rPr>
            </a:br>
            <a:r>
              <a:rPr lang="en-IE" sz="2800" b="1">
                <a:solidFill>
                  <a:schemeClr val="bg1"/>
                </a:solidFill>
                <a:latin typeface="Comic Sans MS" pitchFamily="66" charset="0"/>
              </a:rPr>
              <a:t>de ghnáth chun Oíche Shamhna a </a:t>
            </a:r>
            <a:r>
              <a:rPr lang="ga-IE" sz="2800" b="1">
                <a:solidFill>
                  <a:schemeClr val="bg1"/>
                </a:solidFill>
                <a:latin typeface="Comic Sans MS" pitchFamily="66" charset="0"/>
              </a:rPr>
              <a:t>cheiliúradh?</a:t>
            </a:r>
          </a:p>
        </p:txBody>
      </p:sp>
      <p:pic>
        <p:nvPicPr>
          <p:cNvPr id="3" name="Picture 2"/>
          <p:cNvPicPr>
            <a:picLocks noChangeAspect="1"/>
          </p:cNvPicPr>
          <p:nvPr/>
        </p:nvPicPr>
        <p:blipFill>
          <a:blip r:embed="rId3"/>
          <a:srcRect/>
          <a:stretch>
            <a:fillRect/>
          </a:stretch>
        </p:blipFill>
        <p:spPr bwMode="auto">
          <a:xfrm>
            <a:off x="660400" y="4433888"/>
            <a:ext cx="3810000" cy="2540000"/>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179388" y="195263"/>
            <a:ext cx="2208212" cy="3311525"/>
          </a:xfrm>
          <a:prstGeom prst="rect">
            <a:avLst/>
          </a:prstGeom>
          <a:noFill/>
          <a:ln w="9525">
            <a:noFill/>
            <a:miter lim="800000"/>
            <a:headEnd/>
            <a:tailEnd/>
          </a:ln>
        </p:spPr>
      </p:pic>
      <p:pic>
        <p:nvPicPr>
          <p:cNvPr id="5" name="Picture 4"/>
          <p:cNvPicPr>
            <a:picLocks noChangeAspect="1"/>
          </p:cNvPicPr>
          <p:nvPr/>
        </p:nvPicPr>
        <p:blipFill>
          <a:blip r:embed="rId5"/>
          <a:srcRect/>
          <a:stretch>
            <a:fillRect/>
          </a:stretch>
        </p:blipFill>
        <p:spPr bwMode="auto">
          <a:xfrm>
            <a:off x="6686550" y="195263"/>
            <a:ext cx="2232025" cy="3348037"/>
          </a:xfrm>
          <a:prstGeom prst="rect">
            <a:avLst/>
          </a:prstGeom>
          <a:noFill/>
          <a:ln w="9525">
            <a:noFill/>
            <a:miter lim="800000"/>
            <a:headEnd/>
            <a:tailEnd/>
          </a:ln>
        </p:spPr>
      </p:pic>
      <p:pic>
        <p:nvPicPr>
          <p:cNvPr id="6" name="Picture 5"/>
          <p:cNvPicPr>
            <a:picLocks noChangeAspect="1"/>
          </p:cNvPicPr>
          <p:nvPr/>
        </p:nvPicPr>
        <p:blipFill>
          <a:blip r:embed="rId6"/>
          <a:srcRect/>
          <a:stretch>
            <a:fillRect/>
          </a:stretch>
        </p:blipFill>
        <p:spPr bwMode="auto">
          <a:xfrm>
            <a:off x="5364163" y="4454525"/>
            <a:ext cx="3263900" cy="2519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nodeType="withEffect">
                                  <p:stCondLst>
                                    <p:cond delay="0"/>
                                  </p:stCondLst>
                                  <p:childTnLst>
                                    <p:set>
                                      <p:cBhvr>
                                        <p:cTn id="11" dur="1" fill="hold">
                                          <p:stCondLst>
                                            <p:cond delay="0"/>
                                          </p:stCondLst>
                                        </p:cTn>
                                        <p:tgtEl>
                                          <p:spTgt spid="17409"/>
                                        </p:tgtEl>
                                        <p:attrNameLst>
                                          <p:attrName>style.visibility</p:attrName>
                                        </p:attrNameLst>
                                      </p:cBhvr>
                                      <p:to>
                                        <p:strVal val="visible"/>
                                      </p:to>
                                    </p:set>
                                    <p:anim calcmode="lin" valueType="num">
                                      <p:cBhvr>
                                        <p:cTn id="12" dur="1000" fill="hold"/>
                                        <p:tgtEl>
                                          <p:spTgt spid="17409"/>
                                        </p:tgtEl>
                                        <p:attrNameLst>
                                          <p:attrName>ppt_w</p:attrName>
                                        </p:attrNameLst>
                                      </p:cBhvr>
                                      <p:tavLst>
                                        <p:tav tm="0">
                                          <p:val>
                                            <p:strVal val="#ppt_w*0.70"/>
                                          </p:val>
                                        </p:tav>
                                        <p:tav tm="100000">
                                          <p:val>
                                            <p:strVal val="#ppt_w"/>
                                          </p:val>
                                        </p:tav>
                                      </p:tavLst>
                                    </p:anim>
                                    <p:anim calcmode="lin" valueType="num">
                                      <p:cBhvr>
                                        <p:cTn id="13" dur="1000" fill="hold"/>
                                        <p:tgtEl>
                                          <p:spTgt spid="17409"/>
                                        </p:tgtEl>
                                        <p:attrNameLst>
                                          <p:attrName>ppt_h</p:attrName>
                                        </p:attrNameLst>
                                      </p:cBhvr>
                                      <p:tavLst>
                                        <p:tav tm="0">
                                          <p:val>
                                            <p:strVal val="#ppt_h"/>
                                          </p:val>
                                        </p:tav>
                                        <p:tav tm="100000">
                                          <p:val>
                                            <p:strVal val="#ppt_h"/>
                                          </p:val>
                                        </p:tav>
                                      </p:tavLst>
                                    </p:anim>
                                    <p:animEffect transition="in" filter="fade">
                                      <p:cBhvr>
                                        <p:cTn id="14" dur="1000"/>
                                        <p:tgtEl>
                                          <p:spTgt spid="1740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par>
                                <p:cTn id="37" presetID="23"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179388" y="665163"/>
            <a:ext cx="2435225" cy="2898775"/>
          </a:xfrm>
          <a:prstGeom prst="rect">
            <a:avLst/>
          </a:prstGeom>
          <a:noFill/>
          <a:ln w="9525">
            <a:noFill/>
            <a:miter lim="800000"/>
            <a:headEnd/>
            <a:tailEnd/>
          </a:ln>
        </p:spPr>
      </p:pic>
      <p:sp>
        <p:nvSpPr>
          <p:cNvPr id="5" name="TextBox 4"/>
          <p:cNvSpPr txBox="1">
            <a:spLocks noChangeArrowheads="1"/>
          </p:cNvSpPr>
          <p:nvPr/>
        </p:nvSpPr>
        <p:spPr bwMode="auto">
          <a:xfrm>
            <a:off x="352425" y="4891088"/>
            <a:ext cx="8509000" cy="1570037"/>
          </a:xfrm>
          <a:prstGeom prst="rect">
            <a:avLst/>
          </a:prstGeom>
          <a:noFill/>
          <a:ln w="9525">
            <a:noFill/>
            <a:miter lim="800000"/>
            <a:headEnd/>
            <a:tailEnd/>
          </a:ln>
        </p:spPr>
        <p:txBody>
          <a:bodyPr>
            <a:spAutoFit/>
          </a:bodyPr>
          <a:lstStyle/>
          <a:p>
            <a:r>
              <a:rPr lang="ga-IE" sz="3200">
                <a:latin typeface="Comic Sans MS" pitchFamily="66" charset="0"/>
              </a:rPr>
              <a:t>Bhíodh féile mhór ag na Ceiltigh gach bliain timpeall Oíche Shamhna. ‘Samhain’ a thug siad ar an bhféile sin.</a:t>
            </a:r>
          </a:p>
        </p:txBody>
      </p:sp>
      <p:sp>
        <p:nvSpPr>
          <p:cNvPr id="6" name="TextBox 5"/>
          <p:cNvSpPr txBox="1">
            <a:spLocks noChangeArrowheads="1"/>
          </p:cNvSpPr>
          <p:nvPr/>
        </p:nvSpPr>
        <p:spPr bwMode="auto">
          <a:xfrm>
            <a:off x="2811463" y="3284538"/>
            <a:ext cx="6049962" cy="1077912"/>
          </a:xfrm>
          <a:prstGeom prst="rect">
            <a:avLst/>
          </a:prstGeom>
          <a:noFill/>
          <a:ln w="9525">
            <a:noFill/>
            <a:miter lim="800000"/>
            <a:headEnd/>
            <a:tailEnd/>
          </a:ln>
        </p:spPr>
        <p:txBody>
          <a:bodyPr>
            <a:spAutoFit/>
          </a:bodyPr>
          <a:lstStyle/>
          <a:p>
            <a:r>
              <a:rPr lang="ga-IE" sz="3200">
                <a:latin typeface="Comic Sans MS" pitchFamily="66" charset="0"/>
              </a:rPr>
              <a:t>Breis is dhá mhíle bliain, </a:t>
            </a:r>
            <a:r>
              <a:rPr lang="en-IE" sz="3200">
                <a:latin typeface="Comic Sans MS" pitchFamily="66" charset="0"/>
              </a:rPr>
              <a:t/>
            </a:r>
            <a:br>
              <a:rPr lang="en-IE" sz="3200">
                <a:latin typeface="Comic Sans MS" pitchFamily="66" charset="0"/>
              </a:rPr>
            </a:br>
            <a:r>
              <a:rPr lang="ga-IE" sz="3200">
                <a:latin typeface="Comic Sans MS" pitchFamily="66" charset="0"/>
              </a:rPr>
              <a:t>creid é nó ná creid!</a:t>
            </a:r>
            <a:endParaRPr lang="en-IE" sz="3200">
              <a:latin typeface="Comic Sans MS" pitchFamily="66" charset="0"/>
            </a:endParaRPr>
          </a:p>
        </p:txBody>
      </p:sp>
      <p:sp>
        <p:nvSpPr>
          <p:cNvPr id="18436" name="TextBox 1"/>
          <p:cNvSpPr txBox="1">
            <a:spLocks noChangeArrowheads="1"/>
          </p:cNvSpPr>
          <p:nvPr/>
        </p:nvSpPr>
        <p:spPr bwMode="auto">
          <a:xfrm>
            <a:off x="2811463" y="373063"/>
            <a:ext cx="5407025" cy="2554287"/>
          </a:xfrm>
          <a:prstGeom prst="rect">
            <a:avLst/>
          </a:prstGeom>
          <a:noFill/>
          <a:ln w="9525">
            <a:noFill/>
            <a:miter lim="800000"/>
            <a:headEnd/>
            <a:tailEnd/>
          </a:ln>
        </p:spPr>
        <p:txBody>
          <a:bodyPr>
            <a:spAutoFit/>
          </a:bodyPr>
          <a:lstStyle/>
          <a:p>
            <a:r>
              <a:rPr lang="ga-IE" sz="3200">
                <a:latin typeface="Comic Sans MS" pitchFamily="66" charset="0"/>
              </a:rPr>
              <a:t>An bhfuil a fhios agat </a:t>
            </a:r>
            <a:r>
              <a:rPr lang="en-GB" sz="3200">
                <a:latin typeface="Comic Sans MS" pitchFamily="66" charset="0"/>
              </a:rPr>
              <a:t/>
            </a:r>
            <a:br>
              <a:rPr lang="en-GB" sz="3200">
                <a:latin typeface="Comic Sans MS" pitchFamily="66" charset="0"/>
              </a:rPr>
            </a:br>
            <a:r>
              <a:rPr lang="ga-IE" sz="3200">
                <a:latin typeface="Comic Sans MS" pitchFamily="66" charset="0"/>
              </a:rPr>
              <a:t>cé mhéad bliain atá ann ó rinneadh Oíche Shamhna</a:t>
            </a:r>
          </a:p>
          <a:p>
            <a:r>
              <a:rPr lang="ga-IE" sz="3200">
                <a:latin typeface="Comic Sans MS" pitchFamily="66" charset="0"/>
              </a:rPr>
              <a:t>a cheiliúradh in Éirinn</a:t>
            </a:r>
          </a:p>
          <a:p>
            <a:r>
              <a:rPr lang="ga-IE" sz="3200">
                <a:latin typeface="Comic Sans MS" pitchFamily="66" charset="0"/>
              </a:rPr>
              <a:t>den chéad uair?</a:t>
            </a:r>
            <a:endParaRPr lang="ga-IE" sz="3200" b="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from="(-#ppt_w/2)" to="(#ppt_x)" calcmode="lin" valueType="num">
                                      <p:cBhvr>
                                        <p:cTn id="7" dur="600" fill="hold">
                                          <p:stCondLst>
                                            <p:cond delay="0"/>
                                          </p:stCondLst>
                                        </p:cTn>
                                        <p:tgtEl>
                                          <p:spTgt spid="28674"/>
                                        </p:tgtEl>
                                        <p:attrNameLst>
                                          <p:attrName>ppt_x</p:attrName>
                                        </p:attrNameLst>
                                      </p:cBhvr>
                                    </p:anim>
                                    <p:anim from="0" to="-1.0" calcmode="lin" valueType="num">
                                      <p:cBhvr>
                                        <p:cTn id="8" dur="200" decel="50000" autoRev="1" fill="hold">
                                          <p:stCondLst>
                                            <p:cond delay="600"/>
                                          </p:stCondLst>
                                        </p:cTn>
                                        <p:tgtEl>
                                          <p:spTgt spid="28674"/>
                                        </p:tgtEl>
                                        <p:attrNameLst>
                                          <p:attrName>xshear</p:attrName>
                                        </p:attrNameLst>
                                      </p:cBhvr>
                                    </p:anim>
                                    <p:animScale>
                                      <p:cBhvr>
                                        <p:cTn id="9" dur="200" decel="100000" autoRev="1" fill="hold">
                                          <p:stCondLst>
                                            <p:cond delay="600"/>
                                          </p:stCondLst>
                                        </p:cTn>
                                        <p:tgtEl>
                                          <p:spTgt spid="28674"/>
                                        </p:tgtEl>
                                      </p:cBhvr>
                                      <p:from x="100000" y="100000"/>
                                      <p:to x="80000" y="100000"/>
                                    </p:animScale>
                                    <p:anim by="(#ppt_h/3+#ppt_w*0.1)" calcmode="lin" valueType="num">
                                      <p:cBhvr additive="sum">
                                        <p:cTn id="10" dur="200" decel="100000" autoRev="1" fill="hold">
                                          <p:stCondLst>
                                            <p:cond delay="600"/>
                                          </p:stCondLst>
                                        </p:cTn>
                                        <p:tgtEl>
                                          <p:spTgt spid="28674"/>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8436"/>
                                        </p:tgtEl>
                                        <p:attrNameLst>
                                          <p:attrName>style.visibility</p:attrName>
                                        </p:attrNameLst>
                                      </p:cBhvr>
                                      <p:to>
                                        <p:strVal val="visible"/>
                                      </p:to>
                                    </p:set>
                                    <p:anim from="(-#ppt_w/2)" to="(#ppt_x)" calcmode="lin" valueType="num">
                                      <p:cBhvr>
                                        <p:cTn id="13" dur="600" fill="hold">
                                          <p:stCondLst>
                                            <p:cond delay="0"/>
                                          </p:stCondLst>
                                        </p:cTn>
                                        <p:tgtEl>
                                          <p:spTgt spid="18436"/>
                                        </p:tgtEl>
                                        <p:attrNameLst>
                                          <p:attrName>ppt_x</p:attrName>
                                        </p:attrNameLst>
                                      </p:cBhvr>
                                    </p:anim>
                                    <p:anim from="0" to="-1.0" calcmode="lin" valueType="num">
                                      <p:cBhvr>
                                        <p:cTn id="14" dur="200" decel="50000" autoRev="1" fill="hold">
                                          <p:stCondLst>
                                            <p:cond delay="600"/>
                                          </p:stCondLst>
                                        </p:cTn>
                                        <p:tgtEl>
                                          <p:spTgt spid="18436"/>
                                        </p:tgtEl>
                                        <p:attrNameLst>
                                          <p:attrName>xshear</p:attrName>
                                        </p:attrNameLst>
                                      </p:cBhvr>
                                    </p:anim>
                                    <p:animScale>
                                      <p:cBhvr>
                                        <p:cTn id="15" dur="200" decel="100000" autoRev="1" fill="hold">
                                          <p:stCondLst>
                                            <p:cond delay="600"/>
                                          </p:stCondLst>
                                        </p:cTn>
                                        <p:tgtEl>
                                          <p:spTgt spid="18436"/>
                                        </p:tgtEl>
                                      </p:cBhvr>
                                      <p:from x="100000" y="100000"/>
                                      <p:to x="80000" y="100000"/>
                                    </p:animScale>
                                    <p:anim by="(#ppt_h/3+#ppt_w*0.1)" calcmode="lin" valueType="num">
                                      <p:cBhvr additive="sum">
                                        <p:cTn id="16" dur="200" decel="100000" autoRev="1" fill="hold">
                                          <p:stCondLst>
                                            <p:cond delay="600"/>
                                          </p:stCondLst>
                                        </p:cTn>
                                        <p:tgtEl>
                                          <p:spTgt spid="18436"/>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from="(-#ppt_w/2)" to="(#ppt_x)" calcmode="lin" valueType="num">
                                      <p:cBhvr>
                                        <p:cTn id="27" dur="600" fill="hold">
                                          <p:stCondLst>
                                            <p:cond delay="0"/>
                                          </p:stCondLst>
                                        </p:cTn>
                                        <p:tgtEl>
                                          <p:spTgt spid="5"/>
                                        </p:tgtEl>
                                        <p:attrNameLst>
                                          <p:attrName>ppt_x</p:attrName>
                                        </p:attrNameLst>
                                      </p:cBhvr>
                                    </p:anim>
                                    <p:anim from="0" to="-1.0" calcmode="lin" valueType="num">
                                      <p:cBhvr>
                                        <p:cTn id="28" dur="200" decel="50000" autoRev="1" fill="hold">
                                          <p:stCondLst>
                                            <p:cond delay="600"/>
                                          </p:stCondLst>
                                        </p:cTn>
                                        <p:tgtEl>
                                          <p:spTgt spid="5"/>
                                        </p:tgtEl>
                                        <p:attrNameLst>
                                          <p:attrName>xshear</p:attrName>
                                        </p:attrNameLst>
                                      </p:cBhvr>
                                    </p:anim>
                                    <p:animScale>
                                      <p:cBhvr>
                                        <p:cTn id="29" dur="200" decel="100000" autoRev="1" fill="hold">
                                          <p:stCondLst>
                                            <p:cond delay="600"/>
                                          </p:stCondLst>
                                        </p:cTn>
                                        <p:tgtEl>
                                          <p:spTgt spid="5"/>
                                        </p:tgtEl>
                                      </p:cBhvr>
                                      <p:from x="100000" y="100000"/>
                                      <p:to x="80000" y="100000"/>
                                    </p:animScale>
                                    <p:anim by="(#ppt_h/3+#ppt_w*0.1)" calcmode="lin" valueType="num">
                                      <p:cBhvr additive="sum">
                                        <p:cTn id="3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4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bwMode="auto">
          <a:xfrm>
            <a:off x="-36513" y="0"/>
            <a:ext cx="9180513" cy="6840538"/>
          </a:xfrm>
          <a:prstGeom prst="rect">
            <a:avLst/>
          </a:prstGeom>
          <a:noFill/>
          <a:ln w="9525">
            <a:noFill/>
            <a:miter lim="800000"/>
            <a:headEnd/>
            <a:tailEnd/>
          </a:ln>
        </p:spPr>
      </p:pic>
      <p:sp>
        <p:nvSpPr>
          <p:cNvPr id="3" name="Rectangle 2"/>
          <p:cNvSpPr>
            <a:spLocks noChangeArrowheads="1"/>
          </p:cNvSpPr>
          <p:nvPr/>
        </p:nvSpPr>
        <p:spPr bwMode="auto">
          <a:xfrm>
            <a:off x="2087563" y="1762125"/>
            <a:ext cx="4645025" cy="1463675"/>
          </a:xfrm>
          <a:prstGeom prst="rect">
            <a:avLst/>
          </a:prstGeom>
          <a:noFill/>
          <a:ln w="9525">
            <a:noFill/>
            <a:miter lim="800000"/>
            <a:headEnd/>
            <a:tailEnd/>
          </a:ln>
        </p:spPr>
        <p:txBody>
          <a:bodyPr>
            <a:spAutoFit/>
          </a:bodyPr>
          <a:lstStyle/>
          <a:p>
            <a:pPr algn="ctr"/>
            <a:r>
              <a:rPr lang="ga-IE" sz="3000" b="1">
                <a:solidFill>
                  <a:schemeClr val="bg1"/>
                </a:solidFill>
                <a:latin typeface="Comic Sans MS" pitchFamily="66" charset="0"/>
              </a:rPr>
              <a:t>Cén fáth a mbíodh na Ceiltigh ag ceiliúradh ag an am sin den bhliain?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44575" y="188913"/>
            <a:ext cx="7127875" cy="1917700"/>
          </a:xfrm>
          <a:prstGeom prst="rect">
            <a:avLst/>
          </a:prstGeom>
          <a:noFill/>
          <a:ln w="9525">
            <a:noFill/>
            <a:miter lim="800000"/>
            <a:headEnd/>
            <a:tailEnd/>
          </a:ln>
        </p:spPr>
        <p:txBody>
          <a:bodyPr>
            <a:spAutoFit/>
          </a:bodyPr>
          <a:lstStyle/>
          <a:p>
            <a:r>
              <a:rPr lang="en-IE" sz="2400">
                <a:latin typeface="Comic Sans MS" pitchFamily="66" charset="0"/>
              </a:rPr>
              <a:t>F</a:t>
            </a:r>
            <a:r>
              <a:rPr lang="ga-IE" sz="2400">
                <a:latin typeface="Comic Sans MS" pitchFamily="66" charset="0"/>
              </a:rPr>
              <a:t>eirmeoirí </a:t>
            </a:r>
            <a:r>
              <a:rPr lang="en-IE" sz="2400">
                <a:latin typeface="Comic Sans MS" pitchFamily="66" charset="0"/>
              </a:rPr>
              <a:t>ba ea</a:t>
            </a:r>
            <a:r>
              <a:rPr lang="ga-IE" sz="2400">
                <a:latin typeface="Comic Sans MS" pitchFamily="66" charset="0"/>
              </a:rPr>
              <a:t> na Ceiltigh.</a:t>
            </a:r>
            <a:r>
              <a:rPr lang="en-IE" sz="2400">
                <a:latin typeface="Comic Sans MS" pitchFamily="66" charset="0"/>
              </a:rPr>
              <a:t> </a:t>
            </a:r>
            <a:r>
              <a:rPr lang="ga-IE" sz="2400">
                <a:latin typeface="Comic Sans MS" pitchFamily="66" charset="0"/>
              </a:rPr>
              <a:t>Tráth na Samhna</a:t>
            </a:r>
          </a:p>
          <a:p>
            <a:r>
              <a:rPr lang="ga-IE" sz="2400">
                <a:latin typeface="Comic Sans MS" pitchFamily="66" charset="0"/>
              </a:rPr>
              <a:t>bhíodh na barra uile bainte acu agus dóthain bia bailithe acu don gheimhreadh fada fuar. Bhíodh féasta acu, mar sin, le ceiliúradh a dhéanamh</a:t>
            </a:r>
          </a:p>
          <a:p>
            <a:r>
              <a:rPr lang="ga-IE" sz="2400">
                <a:latin typeface="Comic Sans MS" pitchFamily="66" charset="0"/>
              </a:rPr>
              <a:t>tar éis na hoibre ar fad.</a:t>
            </a:r>
          </a:p>
        </p:txBody>
      </p:sp>
      <p:pic>
        <p:nvPicPr>
          <p:cNvPr id="2253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2420938"/>
            <a:ext cx="9144000" cy="4232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p:cTn id="12" dur="1000" fill="hold"/>
                                        <p:tgtEl>
                                          <p:spTgt spid="22532"/>
                                        </p:tgtEl>
                                        <p:attrNameLst>
                                          <p:attrName>ppt_w</p:attrName>
                                        </p:attrNameLst>
                                      </p:cBhvr>
                                      <p:tavLst>
                                        <p:tav tm="0">
                                          <p:val>
                                            <p:strVal val="#ppt_w*0.70"/>
                                          </p:val>
                                        </p:tav>
                                        <p:tav tm="100000">
                                          <p:val>
                                            <p:strVal val="#ppt_w"/>
                                          </p:val>
                                        </p:tav>
                                      </p:tavLst>
                                    </p:anim>
                                    <p:anim calcmode="lin" valueType="num">
                                      <p:cBhvr>
                                        <p:cTn id="13" dur="1000" fill="hold"/>
                                        <p:tgtEl>
                                          <p:spTgt spid="22532"/>
                                        </p:tgtEl>
                                        <p:attrNameLst>
                                          <p:attrName>ppt_h</p:attrName>
                                        </p:attrNameLst>
                                      </p:cBhvr>
                                      <p:tavLst>
                                        <p:tav tm="0">
                                          <p:val>
                                            <p:strVal val="#ppt_h"/>
                                          </p:val>
                                        </p:tav>
                                        <p:tav tm="100000">
                                          <p:val>
                                            <p:strVal val="#ppt_h"/>
                                          </p:val>
                                        </p:tav>
                                      </p:tavLst>
                                    </p:anim>
                                    <p:animEffect transition="in" filter="fade">
                                      <p:cBhvr>
                                        <p:cTn id="14"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25700" y="1166813"/>
            <a:ext cx="4292600" cy="4254500"/>
          </a:xfrm>
          <a:prstGeom prst="rect">
            <a:avLst/>
          </a:prstGeom>
          <a:noFill/>
          <a:ln w="9525">
            <a:noFill/>
            <a:miter lim="800000"/>
            <a:headEnd/>
            <a:tailEnd/>
          </a:ln>
        </p:spPr>
      </p:pic>
      <p:sp>
        <p:nvSpPr>
          <p:cNvPr id="5" name="TextBox 4"/>
          <p:cNvSpPr txBox="1">
            <a:spLocks noChangeArrowheads="1"/>
          </p:cNvSpPr>
          <p:nvPr/>
        </p:nvSpPr>
        <p:spPr bwMode="auto">
          <a:xfrm>
            <a:off x="4932363" y="2314575"/>
            <a:ext cx="1587500" cy="400050"/>
          </a:xfrm>
          <a:prstGeom prst="rect">
            <a:avLst/>
          </a:prstGeom>
          <a:noFill/>
          <a:ln w="9525">
            <a:noFill/>
            <a:miter lim="800000"/>
            <a:headEnd/>
            <a:tailEnd/>
          </a:ln>
        </p:spPr>
        <p:txBody>
          <a:bodyPr>
            <a:spAutoFit/>
          </a:bodyPr>
          <a:lstStyle/>
          <a:p>
            <a:r>
              <a:rPr lang="ga-IE" sz="2000">
                <a:latin typeface="Comic Sans MS" pitchFamily="66" charset="0"/>
              </a:rPr>
              <a:t>Imbolg</a:t>
            </a:r>
          </a:p>
        </p:txBody>
      </p:sp>
      <p:sp>
        <p:nvSpPr>
          <p:cNvPr id="6" name="TextBox 5"/>
          <p:cNvSpPr txBox="1">
            <a:spLocks noChangeArrowheads="1"/>
          </p:cNvSpPr>
          <p:nvPr/>
        </p:nvSpPr>
        <p:spPr bwMode="auto">
          <a:xfrm>
            <a:off x="3135313" y="2314575"/>
            <a:ext cx="1587500" cy="400050"/>
          </a:xfrm>
          <a:prstGeom prst="rect">
            <a:avLst/>
          </a:prstGeom>
          <a:noFill/>
          <a:ln w="9525">
            <a:noFill/>
            <a:miter lim="800000"/>
            <a:headEnd/>
            <a:tailEnd/>
          </a:ln>
        </p:spPr>
        <p:txBody>
          <a:bodyPr>
            <a:spAutoFit/>
          </a:bodyPr>
          <a:lstStyle/>
          <a:p>
            <a:r>
              <a:rPr lang="ga-IE" sz="2000">
                <a:latin typeface="Comic Sans MS" pitchFamily="66" charset="0"/>
              </a:rPr>
              <a:t>Samhain</a:t>
            </a:r>
          </a:p>
        </p:txBody>
      </p:sp>
      <p:sp>
        <p:nvSpPr>
          <p:cNvPr id="7" name="TextBox 6"/>
          <p:cNvSpPr txBox="1">
            <a:spLocks noChangeArrowheads="1"/>
          </p:cNvSpPr>
          <p:nvPr/>
        </p:nvSpPr>
        <p:spPr bwMode="auto">
          <a:xfrm>
            <a:off x="3243263" y="3851275"/>
            <a:ext cx="1328737" cy="400050"/>
          </a:xfrm>
          <a:prstGeom prst="rect">
            <a:avLst/>
          </a:prstGeom>
          <a:noFill/>
          <a:ln w="9525">
            <a:noFill/>
            <a:miter lim="800000"/>
            <a:headEnd/>
            <a:tailEnd/>
          </a:ln>
        </p:spPr>
        <p:txBody>
          <a:bodyPr>
            <a:spAutoFit/>
          </a:bodyPr>
          <a:lstStyle/>
          <a:p>
            <a:r>
              <a:rPr lang="ga-IE" sz="2000">
                <a:latin typeface="Comic Sans MS" pitchFamily="66" charset="0"/>
              </a:rPr>
              <a:t>Lúnasa</a:t>
            </a:r>
          </a:p>
        </p:txBody>
      </p:sp>
      <p:sp>
        <p:nvSpPr>
          <p:cNvPr id="8" name="TextBox 7"/>
          <p:cNvSpPr txBox="1">
            <a:spLocks noChangeArrowheads="1"/>
          </p:cNvSpPr>
          <p:nvPr/>
        </p:nvSpPr>
        <p:spPr bwMode="auto">
          <a:xfrm>
            <a:off x="4767263" y="3851275"/>
            <a:ext cx="1514475" cy="400050"/>
          </a:xfrm>
          <a:prstGeom prst="rect">
            <a:avLst/>
          </a:prstGeom>
          <a:noFill/>
          <a:ln w="9525">
            <a:noFill/>
            <a:miter lim="800000"/>
            <a:headEnd/>
            <a:tailEnd/>
          </a:ln>
        </p:spPr>
        <p:txBody>
          <a:bodyPr>
            <a:spAutoFit/>
          </a:bodyPr>
          <a:lstStyle/>
          <a:p>
            <a:r>
              <a:rPr lang="ga-IE" sz="2000">
                <a:latin typeface="Comic Sans MS" pitchFamily="66" charset="0"/>
              </a:rPr>
              <a:t>Bealtaine</a:t>
            </a:r>
          </a:p>
        </p:txBody>
      </p:sp>
      <p:sp>
        <p:nvSpPr>
          <p:cNvPr id="9" name="TextBox 8"/>
          <p:cNvSpPr txBox="1">
            <a:spLocks noChangeArrowheads="1"/>
          </p:cNvSpPr>
          <p:nvPr/>
        </p:nvSpPr>
        <p:spPr bwMode="auto">
          <a:xfrm>
            <a:off x="0" y="44450"/>
            <a:ext cx="9144000" cy="1200150"/>
          </a:xfrm>
          <a:prstGeom prst="rect">
            <a:avLst/>
          </a:prstGeom>
          <a:noFill/>
          <a:ln w="9525">
            <a:noFill/>
            <a:miter lim="800000"/>
            <a:headEnd/>
            <a:tailEnd/>
          </a:ln>
        </p:spPr>
        <p:txBody>
          <a:bodyPr>
            <a:spAutoFit/>
          </a:bodyPr>
          <a:lstStyle/>
          <a:p>
            <a:pPr algn="ctr"/>
            <a:r>
              <a:rPr lang="ga-IE" sz="2400">
                <a:latin typeface="Comic Sans MS" pitchFamily="66" charset="0"/>
              </a:rPr>
              <a:t>Bhí</a:t>
            </a:r>
            <a:r>
              <a:rPr lang="en-GB" sz="2400">
                <a:latin typeface="Comic Sans MS" pitchFamily="66" charset="0"/>
              </a:rPr>
              <a:t>odh</a:t>
            </a:r>
            <a:r>
              <a:rPr lang="ga-IE" sz="2400">
                <a:latin typeface="Comic Sans MS" pitchFamily="66" charset="0"/>
              </a:rPr>
              <a:t> ceithre fhéile mhóra ag na Ceiltigh. Ceiliúradh a bhí </a:t>
            </a:r>
            <a:r>
              <a:rPr lang="en-GB" sz="2400">
                <a:latin typeface="Comic Sans MS" pitchFamily="66" charset="0"/>
              </a:rPr>
              <a:t/>
            </a:r>
            <a:br>
              <a:rPr lang="en-GB" sz="2400">
                <a:latin typeface="Comic Sans MS" pitchFamily="66" charset="0"/>
              </a:rPr>
            </a:br>
            <a:r>
              <a:rPr lang="ga-IE" sz="2400">
                <a:latin typeface="Comic Sans MS" pitchFamily="66" charset="0"/>
              </a:rPr>
              <a:t>i ngach ceann acu ar chuid ar leith den obair fheirmeoireachta agus</a:t>
            </a:r>
            <a:r>
              <a:rPr lang="en-GB" sz="2400">
                <a:latin typeface="Comic Sans MS" pitchFamily="66" charset="0"/>
              </a:rPr>
              <a:t> </a:t>
            </a:r>
            <a:r>
              <a:rPr lang="ga-IE" sz="2400">
                <a:latin typeface="Comic Sans MS" pitchFamily="66" charset="0"/>
              </a:rPr>
              <a:t>ar an athrú ó shéasúr amháin go séasúr eile.</a:t>
            </a:r>
            <a:endParaRPr lang="en-IE" sz="2400">
              <a:latin typeface="Comic Sans MS" pitchFamily="66" charset="0"/>
            </a:endParaRPr>
          </a:p>
        </p:txBody>
      </p:sp>
      <p:sp>
        <p:nvSpPr>
          <p:cNvPr id="10" name="TextBox 9"/>
          <p:cNvSpPr txBox="1">
            <a:spLocks noChangeArrowheads="1"/>
          </p:cNvSpPr>
          <p:nvPr/>
        </p:nvSpPr>
        <p:spPr bwMode="auto">
          <a:xfrm>
            <a:off x="611188" y="5516563"/>
            <a:ext cx="7921625" cy="1200150"/>
          </a:xfrm>
          <a:prstGeom prst="rect">
            <a:avLst/>
          </a:prstGeom>
          <a:noFill/>
          <a:ln w="9525">
            <a:noFill/>
            <a:miter lim="800000"/>
            <a:headEnd/>
            <a:tailEnd/>
          </a:ln>
        </p:spPr>
        <p:txBody>
          <a:bodyPr>
            <a:spAutoFit/>
          </a:bodyPr>
          <a:lstStyle/>
          <a:p>
            <a:r>
              <a:rPr lang="ga-IE" sz="2400">
                <a:latin typeface="Comic Sans MS" pitchFamily="66" charset="0"/>
              </a:rPr>
              <a:t>Is é is brí leis an bhfocal </a:t>
            </a:r>
            <a:r>
              <a:rPr lang="en-IE" sz="2400">
                <a:latin typeface="Comic Sans MS" pitchFamily="66" charset="0"/>
              </a:rPr>
              <a:t>‘</a:t>
            </a:r>
            <a:r>
              <a:rPr lang="ga-IE" sz="2400">
                <a:latin typeface="Comic Sans MS" pitchFamily="66" charset="0"/>
              </a:rPr>
              <a:t>Samhain</a:t>
            </a:r>
            <a:r>
              <a:rPr lang="en-IE" sz="2400" b="1">
                <a:latin typeface="Comic Sans MS" pitchFamily="66" charset="0"/>
              </a:rPr>
              <a:t>’</a:t>
            </a:r>
            <a:r>
              <a:rPr lang="ga-IE" sz="2400">
                <a:latin typeface="Comic Sans MS" pitchFamily="66" charset="0"/>
              </a:rPr>
              <a:t> ná </a:t>
            </a:r>
            <a:r>
              <a:rPr lang="en-IE" sz="2400">
                <a:latin typeface="Comic Sans MS" pitchFamily="66" charset="0"/>
              </a:rPr>
              <a:t>‘</a:t>
            </a:r>
            <a:r>
              <a:rPr lang="ga-IE" sz="2400">
                <a:latin typeface="Comic Sans MS" pitchFamily="66" charset="0"/>
              </a:rPr>
              <a:t>deireadh an tsamhraidh</a:t>
            </a:r>
            <a:r>
              <a:rPr lang="en-IE" sz="2400">
                <a:latin typeface="Comic Sans MS" pitchFamily="66" charset="0"/>
              </a:rPr>
              <a:t>’</a:t>
            </a:r>
            <a:r>
              <a:rPr lang="ga-IE" sz="2400">
                <a:latin typeface="Comic Sans MS" pitchFamily="66" charset="0"/>
              </a:rPr>
              <a:t>. Ba í Oíche Shamhna deireadh na bliana </a:t>
            </a:r>
            <a:r>
              <a:rPr lang="en-IE" sz="2400">
                <a:latin typeface="Comic Sans MS" pitchFamily="66" charset="0"/>
              </a:rPr>
              <a:t/>
            </a:r>
            <a:br>
              <a:rPr lang="en-IE" sz="2400">
                <a:latin typeface="Comic Sans MS" pitchFamily="66" charset="0"/>
              </a:rPr>
            </a:br>
            <a:r>
              <a:rPr lang="ga-IE" sz="2400">
                <a:latin typeface="Comic Sans MS" pitchFamily="66" charset="0"/>
              </a:rPr>
              <a:t>ag na Ceiltigh agus ba é Lá Samhna tús na bliana nua.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7650"/>
                                        </p:tgtEl>
                                        <p:attrNameLst>
                                          <p:attrName>style.visibility</p:attrName>
                                        </p:attrNameLst>
                                      </p:cBhvr>
                                      <p:to>
                                        <p:strVal val="visible"/>
                                      </p:to>
                                    </p:set>
                                    <p:animEffect transition="in" filter="dissolve">
                                      <p:cBhvr>
                                        <p:cTn id="14" dur="500"/>
                                        <p:tgtEl>
                                          <p:spTgt spid="2765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par>
                          <p:cTn id="35" fill="hold">
                            <p:stCondLst>
                              <p:cond delay="500"/>
                            </p:stCondLst>
                            <p:childTnLst>
                              <p:par>
                                <p:cTn id="36" presetID="17" presetClass="entr" presetSubtype="10" fill="hold" grpId="0" nodeType="afterEffect">
                                  <p:stCondLst>
                                    <p:cond delay="10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79388" y="292100"/>
            <a:ext cx="5040312" cy="1552575"/>
          </a:xfrm>
          <a:prstGeom prst="rect">
            <a:avLst/>
          </a:prstGeom>
          <a:noFill/>
          <a:ln w="9525">
            <a:noFill/>
            <a:miter lim="800000"/>
            <a:headEnd/>
            <a:tailEnd/>
          </a:ln>
        </p:spPr>
        <p:txBody>
          <a:bodyPr>
            <a:spAutoFit/>
          </a:bodyPr>
          <a:lstStyle/>
          <a:p>
            <a:r>
              <a:rPr lang="en-IE" sz="2400">
                <a:latin typeface="Comic Sans MS" pitchFamily="66" charset="0"/>
              </a:rPr>
              <a:t>F</a:t>
            </a:r>
            <a:r>
              <a:rPr lang="ga-IE" sz="2400">
                <a:latin typeface="Comic Sans MS" pitchFamily="66" charset="0"/>
              </a:rPr>
              <a:t>éile phágánta </a:t>
            </a:r>
            <a:r>
              <a:rPr lang="en-IE" sz="2400">
                <a:latin typeface="Comic Sans MS" pitchFamily="66" charset="0"/>
              </a:rPr>
              <a:t>ba </a:t>
            </a:r>
            <a:r>
              <a:rPr lang="ga-IE" sz="2400">
                <a:latin typeface="Comic Sans MS" pitchFamily="66" charset="0"/>
              </a:rPr>
              <a:t>ea an tSamhain. </a:t>
            </a:r>
            <a:r>
              <a:rPr lang="en-IE" sz="2400">
                <a:latin typeface="Comic Sans MS" pitchFamily="66" charset="0"/>
              </a:rPr>
              <a:t>Is iad na </a:t>
            </a:r>
            <a:r>
              <a:rPr lang="en-IE" sz="2400" b="1">
                <a:solidFill>
                  <a:srgbClr val="FF0000"/>
                </a:solidFill>
                <a:latin typeface="Comic Sans MS" pitchFamily="66" charset="0"/>
              </a:rPr>
              <a:t>draoithe </a:t>
            </a:r>
            <a:r>
              <a:rPr lang="en-IE" sz="2400" b="1">
                <a:latin typeface="Comic Sans MS" pitchFamily="66" charset="0"/>
              </a:rPr>
              <a:t>–</a:t>
            </a:r>
            <a:r>
              <a:rPr lang="en-IE" sz="2400" b="1">
                <a:solidFill>
                  <a:srgbClr val="FF0000"/>
                </a:solidFill>
                <a:latin typeface="Comic Sans MS" pitchFamily="66" charset="0"/>
              </a:rPr>
              <a:t> </a:t>
            </a:r>
            <a:r>
              <a:rPr lang="en-IE" sz="2400">
                <a:latin typeface="Comic Sans MS" pitchFamily="66" charset="0"/>
              </a:rPr>
              <a:t>is é sin na sagairt phágánta – a bhí i gceannas ar na féilte Ceilteacha.</a:t>
            </a:r>
            <a:endParaRPr lang="ga-IE" sz="2400">
              <a:latin typeface="Comic Sans MS" pitchFamily="66" charset="0"/>
            </a:endParaRPr>
          </a:p>
        </p:txBody>
      </p:sp>
      <p:sp>
        <p:nvSpPr>
          <p:cNvPr id="8" name="TextBox 7"/>
          <p:cNvSpPr txBox="1">
            <a:spLocks noChangeArrowheads="1"/>
          </p:cNvSpPr>
          <p:nvPr/>
        </p:nvSpPr>
        <p:spPr bwMode="auto">
          <a:xfrm>
            <a:off x="5291138" y="4025900"/>
            <a:ext cx="3744912" cy="2282825"/>
          </a:xfrm>
          <a:prstGeom prst="rect">
            <a:avLst/>
          </a:prstGeom>
          <a:noFill/>
          <a:ln w="9525">
            <a:noFill/>
            <a:miter lim="800000"/>
            <a:headEnd/>
            <a:tailEnd/>
          </a:ln>
        </p:spPr>
        <p:txBody>
          <a:bodyPr>
            <a:spAutoFit/>
          </a:bodyPr>
          <a:lstStyle/>
          <a:p>
            <a:r>
              <a:rPr lang="en-IE" sz="2400">
                <a:latin typeface="Comic Sans MS" pitchFamily="66" charset="0"/>
              </a:rPr>
              <a:t>Ó</a:t>
            </a:r>
            <a:r>
              <a:rPr lang="ga-IE" sz="2400">
                <a:latin typeface="Comic Sans MS" pitchFamily="66" charset="0"/>
              </a:rPr>
              <a:t>cáidí móra </a:t>
            </a:r>
            <a:r>
              <a:rPr lang="en-IE" sz="2400">
                <a:latin typeface="Comic Sans MS" pitchFamily="66" charset="0"/>
              </a:rPr>
              <a:t>ba ea</a:t>
            </a:r>
            <a:endParaRPr lang="ga-IE" sz="2400">
              <a:latin typeface="Comic Sans MS" pitchFamily="66" charset="0"/>
            </a:endParaRPr>
          </a:p>
          <a:p>
            <a:r>
              <a:rPr lang="ga-IE" sz="2400">
                <a:latin typeface="Comic Sans MS" pitchFamily="66" charset="0"/>
              </a:rPr>
              <a:t>na féilte. Chaitheadh</a:t>
            </a:r>
          </a:p>
          <a:p>
            <a:r>
              <a:rPr lang="ga-IE" sz="2400">
                <a:latin typeface="Comic Sans MS" pitchFamily="66" charset="0"/>
              </a:rPr>
              <a:t>na </a:t>
            </a:r>
            <a:r>
              <a:rPr lang="en-IE" sz="2400">
                <a:latin typeface="Comic Sans MS" pitchFamily="66" charset="0"/>
              </a:rPr>
              <a:t>Ceiltigh </a:t>
            </a:r>
            <a:r>
              <a:rPr lang="ga-IE" sz="2400">
                <a:latin typeface="Comic Sans MS" pitchFamily="66" charset="0"/>
              </a:rPr>
              <a:t>éadaí breátha agus seodra. Bhíodh</a:t>
            </a:r>
          </a:p>
          <a:p>
            <a:r>
              <a:rPr lang="ga-IE" sz="2400">
                <a:latin typeface="Comic Sans MS" pitchFamily="66" charset="0"/>
              </a:rPr>
              <a:t>neart le hithe</a:t>
            </a:r>
            <a:r>
              <a:rPr lang="en-IE" sz="2400">
                <a:latin typeface="Comic Sans MS" pitchFamily="66" charset="0"/>
              </a:rPr>
              <a:t> </a:t>
            </a:r>
            <a:r>
              <a:rPr lang="ga-IE" sz="2400">
                <a:latin typeface="Comic Sans MS" pitchFamily="66" charset="0"/>
              </a:rPr>
              <a:t>agus</a:t>
            </a:r>
          </a:p>
          <a:p>
            <a:r>
              <a:rPr lang="ga-IE" sz="2400">
                <a:latin typeface="Comic Sans MS" pitchFamily="66" charset="0"/>
              </a:rPr>
              <a:t>le </a:t>
            </a:r>
            <a:r>
              <a:rPr lang="en-IE" sz="2400">
                <a:latin typeface="Comic Sans MS" pitchFamily="66" charset="0"/>
              </a:rPr>
              <a:t>h</a:t>
            </a:r>
            <a:r>
              <a:rPr lang="ga-IE" sz="2400">
                <a:latin typeface="Comic Sans MS" pitchFamily="66" charset="0"/>
              </a:rPr>
              <a:t>ól acu</a:t>
            </a:r>
            <a:r>
              <a:rPr lang="en-IE" sz="2400">
                <a:latin typeface="Comic Sans MS" pitchFamily="66" charset="0"/>
              </a:rPr>
              <a:t>.</a:t>
            </a:r>
            <a:endParaRPr lang="ga-IE" sz="2400">
              <a:latin typeface="Comic Sans MS" pitchFamily="66" charset="0"/>
            </a:endParaRPr>
          </a:p>
        </p:txBody>
      </p:sp>
      <p:pic>
        <p:nvPicPr>
          <p:cNvPr id="25604" name="Picture 4"/>
          <p:cNvPicPr>
            <a:picLocks noChangeAspect="1" noChangeArrowheads="1"/>
          </p:cNvPicPr>
          <p:nvPr/>
        </p:nvPicPr>
        <p:blipFill>
          <a:blip r:embed="rId3">
            <a:clrChange>
              <a:clrFrom>
                <a:srgbClr val="FFFFFF"/>
              </a:clrFrom>
              <a:clrTo>
                <a:srgbClr val="FFFFFF">
                  <a:alpha val="0"/>
                </a:srgbClr>
              </a:clrTo>
            </a:clrChange>
          </a:blip>
          <a:srcRect t="33203" r="43898"/>
          <a:stretch>
            <a:fillRect/>
          </a:stretch>
        </p:blipFill>
        <p:spPr bwMode="auto">
          <a:xfrm>
            <a:off x="-38100" y="2198688"/>
            <a:ext cx="5257800" cy="4543425"/>
          </a:xfrm>
          <a:prstGeom prst="rect">
            <a:avLst/>
          </a:prstGeom>
          <a:noFill/>
          <a:ln w="9525">
            <a:noFill/>
            <a:miter lim="800000"/>
            <a:headEnd/>
            <a:tailEnd/>
          </a:ln>
        </p:spPr>
      </p:pic>
      <p:pic>
        <p:nvPicPr>
          <p:cNvPr id="25605" name="Picture 5"/>
          <p:cNvPicPr>
            <a:picLocks noChangeAspect="1" noChangeArrowheads="1"/>
          </p:cNvPicPr>
          <p:nvPr/>
        </p:nvPicPr>
        <p:blipFill>
          <a:blip r:embed="rId4">
            <a:clrChange>
              <a:clrFrom>
                <a:srgbClr val="FFFFFF"/>
              </a:clrFrom>
              <a:clrTo>
                <a:srgbClr val="FFFFFF">
                  <a:alpha val="0"/>
                </a:srgbClr>
              </a:clrTo>
            </a:clrChange>
          </a:blip>
          <a:srcRect l="53052" b="48315"/>
          <a:stretch>
            <a:fillRect/>
          </a:stretch>
        </p:blipFill>
        <p:spPr bwMode="auto">
          <a:xfrm>
            <a:off x="4932363" y="-138113"/>
            <a:ext cx="4321175" cy="3452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25604"/>
                                        </p:tgtEl>
                                        <p:attrNameLst>
                                          <p:attrName>style.visibility</p:attrName>
                                        </p:attrNameLst>
                                      </p:cBhvr>
                                      <p:to>
                                        <p:strVal val="visible"/>
                                      </p:to>
                                    </p:set>
                                    <p:anim calcmode="lin" valueType="num">
                                      <p:cBhvr>
                                        <p:cTn id="12" dur="1000" fill="hold"/>
                                        <p:tgtEl>
                                          <p:spTgt spid="25604"/>
                                        </p:tgtEl>
                                        <p:attrNameLst>
                                          <p:attrName>ppt_w</p:attrName>
                                        </p:attrNameLst>
                                      </p:cBhvr>
                                      <p:tavLst>
                                        <p:tav tm="0">
                                          <p:val>
                                            <p:strVal val="#ppt_w*0.70"/>
                                          </p:val>
                                        </p:tav>
                                        <p:tav tm="100000">
                                          <p:val>
                                            <p:strVal val="#ppt_w"/>
                                          </p:val>
                                        </p:tav>
                                      </p:tavLst>
                                    </p:anim>
                                    <p:anim calcmode="lin" valueType="num">
                                      <p:cBhvr>
                                        <p:cTn id="13" dur="1000" fill="hold"/>
                                        <p:tgtEl>
                                          <p:spTgt spid="25604"/>
                                        </p:tgtEl>
                                        <p:attrNameLst>
                                          <p:attrName>ppt_h</p:attrName>
                                        </p:attrNameLst>
                                      </p:cBhvr>
                                      <p:tavLst>
                                        <p:tav tm="0">
                                          <p:val>
                                            <p:strVal val="#ppt_h"/>
                                          </p:val>
                                        </p:tav>
                                        <p:tav tm="100000">
                                          <p:val>
                                            <p:strVal val="#ppt_h"/>
                                          </p:val>
                                        </p:tav>
                                      </p:tavLst>
                                    </p:anim>
                                    <p:animEffect transition="in" filter="fade">
                                      <p:cBhvr>
                                        <p:cTn id="14" dur="1000"/>
                                        <p:tgtEl>
                                          <p:spTgt spid="2560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nodeType="withEffect">
                                  <p:stCondLst>
                                    <p:cond delay="0"/>
                                  </p:stCondLst>
                                  <p:childTnLst>
                                    <p:set>
                                      <p:cBhvr>
                                        <p:cTn id="23" dur="1" fill="hold">
                                          <p:stCondLst>
                                            <p:cond delay="0"/>
                                          </p:stCondLst>
                                        </p:cTn>
                                        <p:tgtEl>
                                          <p:spTgt spid="25605"/>
                                        </p:tgtEl>
                                        <p:attrNameLst>
                                          <p:attrName>style.visibility</p:attrName>
                                        </p:attrNameLst>
                                      </p:cBhvr>
                                      <p:to>
                                        <p:strVal val="visible"/>
                                      </p:to>
                                    </p:set>
                                    <p:anim calcmode="lin" valueType="num">
                                      <p:cBhvr>
                                        <p:cTn id="24" dur="1000" fill="hold"/>
                                        <p:tgtEl>
                                          <p:spTgt spid="25605"/>
                                        </p:tgtEl>
                                        <p:attrNameLst>
                                          <p:attrName>ppt_w</p:attrName>
                                        </p:attrNameLst>
                                      </p:cBhvr>
                                      <p:tavLst>
                                        <p:tav tm="0">
                                          <p:val>
                                            <p:strVal val="#ppt_w*0.70"/>
                                          </p:val>
                                        </p:tav>
                                        <p:tav tm="100000">
                                          <p:val>
                                            <p:strVal val="#ppt_w"/>
                                          </p:val>
                                        </p:tav>
                                      </p:tavLst>
                                    </p:anim>
                                    <p:anim calcmode="lin" valueType="num">
                                      <p:cBhvr>
                                        <p:cTn id="25" dur="1000" fill="hold"/>
                                        <p:tgtEl>
                                          <p:spTgt spid="25605"/>
                                        </p:tgtEl>
                                        <p:attrNameLst>
                                          <p:attrName>ppt_h</p:attrName>
                                        </p:attrNameLst>
                                      </p:cBhvr>
                                      <p:tavLst>
                                        <p:tav tm="0">
                                          <p:val>
                                            <p:strVal val="#ppt_h"/>
                                          </p:val>
                                        </p:tav>
                                        <p:tav tm="100000">
                                          <p:val>
                                            <p:strVal val="#ppt_h"/>
                                          </p:val>
                                        </p:tav>
                                      </p:tavLst>
                                    </p:anim>
                                    <p:animEffect transition="in" filter="fade">
                                      <p:cBhvr>
                                        <p:cTn id="26" dur="1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16013" y="260350"/>
            <a:ext cx="7056437" cy="1187450"/>
          </a:xfrm>
          <a:prstGeom prst="rect">
            <a:avLst/>
          </a:prstGeom>
          <a:noFill/>
          <a:ln w="9525">
            <a:noFill/>
            <a:miter lim="800000"/>
            <a:headEnd/>
            <a:tailEnd/>
          </a:ln>
        </p:spPr>
        <p:txBody>
          <a:bodyPr>
            <a:spAutoFit/>
          </a:bodyPr>
          <a:lstStyle/>
          <a:p>
            <a:r>
              <a:rPr lang="ga-IE" sz="2400">
                <a:latin typeface="Comic Sans MS" pitchFamily="66" charset="0"/>
              </a:rPr>
              <a:t>Tháinig se</a:t>
            </a:r>
            <a:r>
              <a:rPr lang="en-IE" sz="2400">
                <a:latin typeface="Comic Sans MS" pitchFamily="66" charset="0"/>
              </a:rPr>
              <a:t>a</a:t>
            </a:r>
            <a:r>
              <a:rPr lang="ga-IE" sz="2400">
                <a:latin typeface="Comic Sans MS" pitchFamily="66" charset="0"/>
              </a:rPr>
              <a:t>ndálaithe ar an rud atá sa phictiúr seo in Éirinn. Is rud é a bhí ag na Ceiltigh</a:t>
            </a:r>
          </a:p>
          <a:p>
            <a:r>
              <a:rPr lang="ga-IE" sz="2400">
                <a:latin typeface="Comic Sans MS" pitchFamily="66" charset="0"/>
              </a:rPr>
              <a:t>i bhfad siar</a:t>
            </a:r>
            <a:r>
              <a:rPr lang="en-IE" sz="2400">
                <a:latin typeface="Comic Sans MS" pitchFamily="66" charset="0"/>
              </a:rPr>
              <a:t>.</a:t>
            </a:r>
            <a:r>
              <a:rPr lang="ga-IE" sz="2400">
                <a:latin typeface="Comic Sans MS" pitchFamily="66" charset="0"/>
              </a:rPr>
              <a:t> Céard é, meas tú? </a:t>
            </a:r>
          </a:p>
        </p:txBody>
      </p:sp>
      <p:sp>
        <p:nvSpPr>
          <p:cNvPr id="4" name="TextBox 3"/>
          <p:cNvSpPr txBox="1">
            <a:spLocks noChangeArrowheads="1"/>
          </p:cNvSpPr>
          <p:nvPr/>
        </p:nvSpPr>
        <p:spPr bwMode="auto">
          <a:xfrm>
            <a:off x="900113" y="5199063"/>
            <a:ext cx="7200900" cy="822325"/>
          </a:xfrm>
          <a:prstGeom prst="rect">
            <a:avLst/>
          </a:prstGeom>
          <a:noFill/>
          <a:ln w="9525">
            <a:noFill/>
            <a:miter lim="800000"/>
            <a:headEnd/>
            <a:tailEnd/>
          </a:ln>
        </p:spPr>
        <p:txBody>
          <a:bodyPr>
            <a:spAutoFit/>
          </a:bodyPr>
          <a:lstStyle/>
          <a:p>
            <a:r>
              <a:rPr lang="ga-IE" sz="2400">
                <a:latin typeface="Comic Sans MS" pitchFamily="66" charset="0"/>
              </a:rPr>
              <a:t>Stoc </a:t>
            </a:r>
            <a:r>
              <a:rPr lang="en-IE" sz="2400">
                <a:latin typeface="Comic Sans MS" pitchFamily="66" charset="0"/>
              </a:rPr>
              <a:t>C</a:t>
            </a:r>
            <a:r>
              <a:rPr lang="ga-IE" sz="2400">
                <a:latin typeface="Comic Sans MS" pitchFamily="66" charset="0"/>
              </a:rPr>
              <a:t>eilteach atá ann. D’úsáid na Ceiltigh stoc</a:t>
            </a:r>
            <a:r>
              <a:rPr lang="en-IE" sz="2400">
                <a:latin typeface="Comic Sans MS" pitchFamily="66" charset="0"/>
              </a:rPr>
              <a:t/>
            </a:r>
            <a:br>
              <a:rPr lang="en-IE" sz="2400">
                <a:latin typeface="Comic Sans MS" pitchFamily="66" charset="0"/>
              </a:rPr>
            </a:br>
            <a:r>
              <a:rPr lang="ga-IE" sz="2400">
                <a:latin typeface="Comic Sans MS" pitchFamily="66" charset="0"/>
              </a:rPr>
              <a:t>le</a:t>
            </a:r>
            <a:r>
              <a:rPr lang="en-IE" sz="2400">
                <a:latin typeface="Comic Sans MS" pitchFamily="66" charset="0"/>
              </a:rPr>
              <a:t>na</a:t>
            </a:r>
            <a:r>
              <a:rPr lang="ga-IE" sz="2400">
                <a:latin typeface="Comic Sans MS" pitchFamily="66" charset="0"/>
              </a:rPr>
              <a:t> f</a:t>
            </a:r>
            <a:r>
              <a:rPr lang="en-IE" sz="2400">
                <a:latin typeface="Comic Sans MS" pitchFamily="66" charset="0"/>
              </a:rPr>
              <a:t>h</a:t>
            </a:r>
            <a:r>
              <a:rPr lang="ga-IE" sz="2400">
                <a:latin typeface="Comic Sans MS" pitchFamily="66" charset="0"/>
              </a:rPr>
              <a:t>ógairt go raibh féile ar tí tosú. </a:t>
            </a:r>
          </a:p>
        </p:txBody>
      </p:sp>
      <p:pic>
        <p:nvPicPr>
          <p:cNvPr id="27653" name="Picture 5"/>
          <p:cNvPicPr>
            <a:picLocks noChangeAspect="1" noChangeArrowheads="1"/>
          </p:cNvPicPr>
          <p:nvPr/>
        </p:nvPicPr>
        <p:blipFill>
          <a:blip r:embed="rId3"/>
          <a:srcRect/>
          <a:stretch>
            <a:fillRect/>
          </a:stretch>
        </p:blipFill>
        <p:spPr bwMode="auto">
          <a:xfrm>
            <a:off x="936625" y="1989138"/>
            <a:ext cx="7164388" cy="2651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7653"/>
                                        </p:tgtEl>
                                        <p:attrNameLst>
                                          <p:attrName>style.visibility</p:attrName>
                                        </p:attrNameLst>
                                      </p:cBhvr>
                                      <p:to>
                                        <p:strVal val="visible"/>
                                      </p:to>
                                    </p:set>
                                    <p:anim calcmode="lin" valueType="num">
                                      <p:cBhvr>
                                        <p:cTn id="11" dur="500" fill="hold"/>
                                        <p:tgtEl>
                                          <p:spTgt spid="27653"/>
                                        </p:tgtEl>
                                        <p:attrNameLst>
                                          <p:attrName>ppt_w</p:attrName>
                                        </p:attrNameLst>
                                      </p:cBhvr>
                                      <p:tavLst>
                                        <p:tav tm="0">
                                          <p:val>
                                            <p:fltVal val="0"/>
                                          </p:val>
                                        </p:tav>
                                        <p:tav tm="100000">
                                          <p:val>
                                            <p:strVal val="#ppt_w"/>
                                          </p:val>
                                        </p:tav>
                                      </p:tavLst>
                                    </p:anim>
                                    <p:anim calcmode="lin" valueType="num">
                                      <p:cBhvr>
                                        <p:cTn id="12" dur="500" fill="hold"/>
                                        <p:tgtEl>
                                          <p:spTgt spid="2765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bwMode="auto">
          <a:xfrm>
            <a:off x="-36513" y="-55563"/>
            <a:ext cx="9180513" cy="6919913"/>
          </a:xfrm>
          <a:prstGeom prst="rect">
            <a:avLst/>
          </a:prstGeom>
          <a:noFill/>
          <a:ln w="9525">
            <a:noFill/>
            <a:miter lim="800000"/>
            <a:headEnd/>
            <a:tailEnd/>
          </a:ln>
        </p:spPr>
      </p:pic>
      <p:sp>
        <p:nvSpPr>
          <p:cNvPr id="3" name="TextBox 2"/>
          <p:cNvSpPr txBox="1">
            <a:spLocks noChangeArrowheads="1"/>
          </p:cNvSpPr>
          <p:nvPr/>
        </p:nvSpPr>
        <p:spPr bwMode="auto">
          <a:xfrm>
            <a:off x="539750" y="5013325"/>
            <a:ext cx="8496300" cy="1187450"/>
          </a:xfrm>
          <a:prstGeom prst="rect">
            <a:avLst/>
          </a:prstGeom>
          <a:noFill/>
          <a:ln w="9525">
            <a:noFill/>
            <a:miter lim="800000"/>
            <a:headEnd/>
            <a:tailEnd/>
          </a:ln>
        </p:spPr>
        <p:txBody>
          <a:bodyPr>
            <a:spAutoFit/>
          </a:bodyPr>
          <a:lstStyle/>
          <a:p>
            <a:r>
              <a:rPr lang="ga-IE" sz="2400">
                <a:solidFill>
                  <a:schemeClr val="bg1"/>
                </a:solidFill>
                <a:latin typeface="Comic Sans MS" pitchFamily="66" charset="0"/>
              </a:rPr>
              <a:t>I rith fhéile na Samhna</a:t>
            </a:r>
            <a:r>
              <a:rPr lang="en-IE" sz="2400">
                <a:solidFill>
                  <a:schemeClr val="bg1"/>
                </a:solidFill>
                <a:latin typeface="Comic Sans MS" pitchFamily="66" charset="0"/>
              </a:rPr>
              <a:t>,</a:t>
            </a:r>
            <a:r>
              <a:rPr lang="ga-IE" sz="2400">
                <a:solidFill>
                  <a:schemeClr val="bg1"/>
                </a:solidFill>
                <a:latin typeface="Comic Sans MS" pitchFamily="66" charset="0"/>
              </a:rPr>
              <a:t> dhéanadh na draoithe tinte ollmhóra agus dhóidís</a:t>
            </a:r>
            <a:r>
              <a:rPr lang="en-IE" sz="2400">
                <a:solidFill>
                  <a:schemeClr val="bg1"/>
                </a:solidFill>
                <a:latin typeface="Comic Sans MS" pitchFamily="66" charset="0"/>
              </a:rPr>
              <a:t> </a:t>
            </a:r>
            <a:r>
              <a:rPr lang="ga-IE" sz="2400">
                <a:solidFill>
                  <a:schemeClr val="bg1"/>
                </a:solidFill>
                <a:latin typeface="Comic Sans MS" pitchFamily="66" charset="0"/>
              </a:rPr>
              <a:t>barra agus ainmhithe mar íobairtí don dia Daghd</a:t>
            </a:r>
            <a:r>
              <a:rPr lang="en-IE" sz="2400">
                <a:solidFill>
                  <a:schemeClr val="bg1"/>
                </a:solidFill>
                <a:latin typeface="Comic Sans MS" pitchFamily="66" charset="0"/>
              </a:rPr>
              <a:t>h</a:t>
            </a:r>
            <a:r>
              <a:rPr lang="ga-IE" sz="2400">
                <a:solidFill>
                  <a:schemeClr val="bg1"/>
                </a:solidFill>
                <a:latin typeface="Comic Sans MS" pitchFamily="66" charset="0"/>
              </a:rPr>
              <a:t>a agus do na déithe eile. </a:t>
            </a:r>
            <a:endParaRPr lang="ga-IE" sz="24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6728</TotalTime>
  <Words>798</Words>
  <Application>Microsoft Office PowerPoint</Application>
  <PresentationFormat>On-screen Show (4:3)</PresentationFormat>
  <Paragraphs>99</Paragraphs>
  <Slides>19</Slides>
  <Notes>10</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19</vt:i4>
      </vt:variant>
    </vt:vector>
  </HeadingPairs>
  <TitlesOfParts>
    <vt:vector size="28" baseType="lpstr">
      <vt:lpstr>Arial</vt:lpstr>
      <vt:lpstr>Calibri</vt:lpstr>
      <vt:lpstr>Chiller</vt:lpstr>
      <vt:lpstr>Comic Sans MS</vt:lpstr>
      <vt:lpstr>Andalus</vt:lpstr>
      <vt:lpstr>Berlin Sans FB Demi</vt:lpstr>
      <vt:lpstr>Stencil</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maire</dc:creator>
  <cp:lastModifiedBy>Méabh Ní Loingsigh</cp:lastModifiedBy>
  <cp:revision>201</cp:revision>
  <cp:lastPrinted>2014-07-31T11:42:14Z</cp:lastPrinted>
  <dcterms:created xsi:type="dcterms:W3CDTF">2013-09-11T11:56:31Z</dcterms:created>
  <dcterms:modified xsi:type="dcterms:W3CDTF">2014-08-27T09:28:21Z</dcterms:modified>
</cp:coreProperties>
</file>