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84" r:id="rId3"/>
    <p:sldId id="266" r:id="rId4"/>
    <p:sldId id="267" r:id="rId5"/>
    <p:sldId id="268" r:id="rId6"/>
    <p:sldId id="271" r:id="rId7"/>
    <p:sldId id="272" r:id="rId8"/>
    <p:sldId id="273" r:id="rId9"/>
    <p:sldId id="275" r:id="rId10"/>
    <p:sldId id="278" r:id="rId11"/>
    <p:sldId id="280" r:id="rId12"/>
    <p:sldId id="281" r:id="rId13"/>
    <p:sldId id="276" r:id="rId14"/>
    <p:sldId id="282" r:id="rId15"/>
    <p:sldId id="286" r:id="rId16"/>
    <p:sldId id="285" r:id="rId17"/>
    <p:sldId id="287" r:id="rId18"/>
    <p:sldId id="288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94B341-8DE3-4F90-85B6-2769CF911015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3DAAC1-F53E-49AC-A64E-21FBA449E4B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434A88-0F95-45F3-B772-5E5E2BDC2C69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82001-2B43-452C-9299-80C6924F38C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02868-4523-4725-94A2-E297559039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BC7D-0C2E-46AF-99A7-0FA814A76D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6FAD5-AAAB-44F7-A37E-4A1A4B9AE1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B6E0F-BB52-4C88-B440-3E19375EE6E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996E7-392C-42D0-AA69-FB2E06130E0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5AB2-B021-4B77-A6F2-8378D64EBAA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6B17D-434D-4CE6-9A64-2F2970DBE15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0E1D-1449-41D5-AEFF-F65BF45665E5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269E-5FBB-4AED-A035-7F780368959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4A1E-D1B4-4300-BF59-6E47CC98E6BD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9B42-28E1-4EF1-8521-9543E824567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B5A6-E818-49CD-85AC-CEF3020CE0CC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98BD-989C-4046-9B62-88B89BACB65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F2DE-A4BB-4581-BC56-19ED66FF98DC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708B-BE71-47E9-9635-A5DF8576F79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74D2-E49A-4666-AD5C-BE8E8EBF663D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F827-C204-434D-BECE-F5E9ADB93D3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C32C-1A6E-4E66-9FA2-7169CABF4F5D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2C7A-168D-4D00-9CD1-93F6BC07DCB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1C87-5431-4212-82ED-F6BE211AC1EF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F367-95C8-468B-8A20-3924F14D0E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C651-AFAD-4D7F-B61F-8566F9E67A13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51AB-9D43-4DC7-8B11-4701E174D2A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3FB7-B341-4AEE-974A-E896C31D92F4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3DDF-E04F-4211-8662-504AB1659F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9CAA-3562-446C-BD9E-D95E05EF8AF2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DA8D-54A9-4294-A362-E7203B7712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AD34-098D-489B-B6F1-0A57295A6244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871F-7965-4D64-BDA8-9B52F3338D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8DD17E-E06B-402E-8E4D-22702A976527}" type="datetimeFigureOut">
              <a:rPr lang="en-IE"/>
              <a:pPr>
                <a:defRPr/>
              </a:pPr>
              <a:t>25/08/2015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923A3-39C9-4AE7-A2BA-894C9B35A43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naheigiptigh/howard-cart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owtheromans.co.uk/Games/JigsawGame/index.php?difficulty=2&amp;timer=on&amp;guide=off&amp;image=8067a7e75ff47c8061869dab33aeaf1b.jpg" TargetMode="External"/><Relationship Id="rId2" Type="http://schemas.openxmlformats.org/officeDocument/2006/relationships/hyperlink" Target="http://www.oswego.org/ocsd-web/quiz/mquiz.asp?filename=MniGhalltutanchaman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gm.nationalgeographic.com/2005/06/king-tut/mysteries/forensic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c.co.uk/history/interactive/games/mummy_maker/index_embed.shtml" TargetMode="External"/><Relationship Id="rId5" Type="http://schemas.openxmlformats.org/officeDocument/2006/relationships/hyperlink" Target="http://www.nms.ac.uk/explore/play/discover-ancient-egypt/egyptian-tomb-adventure/" TargetMode="External"/><Relationship Id="rId4" Type="http://schemas.openxmlformats.org/officeDocument/2006/relationships/hyperlink" Target="http://resources.woodlands-junior.kent.sch.uk/homework/news/end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tomb-discovery?source=relatedvide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0" y="0"/>
            <a:ext cx="10479088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36838" y="5335588"/>
            <a:ext cx="650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9600">
                <a:solidFill>
                  <a:schemeClr val="bg1"/>
                </a:solidFill>
                <a:latin typeface="Colonna MT" pitchFamily="82" charset="0"/>
              </a:rPr>
              <a:t>Tútancáman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333375"/>
            <a:ext cx="7848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Bhí Howard Carter den tuairim go raibh tuama Thútancámain i bhfolach áit éigin i nGleann na Ríthe. Chuir Sasanach eile darbh ainm an Tiarna Carna</a:t>
            </a:r>
            <a:r>
              <a:rPr lang="en-GB" sz="2400">
                <a:latin typeface="Comic Sans MS" pitchFamily="66" charset="0"/>
              </a:rPr>
              <a:t>r</a:t>
            </a:r>
            <a:r>
              <a:rPr lang="ga-IE" sz="2400">
                <a:latin typeface="Comic Sans MS" pitchFamily="66" charset="0"/>
              </a:rPr>
              <a:t>von an t-airgead ar fáil chun an tuama a lorg.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59338" y="2109788"/>
            <a:ext cx="4105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Chaith Carter 6 bliana ar an gcuardach. Ar an </a:t>
            </a:r>
            <a:r>
              <a:rPr lang="en-GB" sz="2400">
                <a:latin typeface="Comic Sans MS" pitchFamily="66" charset="0"/>
              </a:rPr>
              <a:t>4 </a:t>
            </a:r>
            <a:r>
              <a:rPr lang="ga-IE" sz="2400">
                <a:latin typeface="Comic Sans MS" pitchFamily="66" charset="0"/>
              </a:rPr>
              <a:t>Samhain sa bhliain 1922 tháinig oibrí ar </a:t>
            </a:r>
            <a:r>
              <a:rPr lang="en-GB" sz="2400">
                <a:latin typeface="Comic Sans MS" pitchFamily="66" charset="0"/>
              </a:rPr>
              <a:t>chéimeanna </a:t>
            </a:r>
            <a:r>
              <a:rPr lang="ga-IE" sz="2400">
                <a:latin typeface="Comic Sans MS" pitchFamily="66" charset="0"/>
              </a:rPr>
              <a:t>faoin talamh. Thosaigh siad ag tochailt </a:t>
            </a:r>
            <a:r>
              <a:rPr lang="en-GB" sz="2400">
                <a:latin typeface="Comic Sans MS" pitchFamily="66" charset="0"/>
              </a:rPr>
              <a:t>ina dhiaidh sin </a:t>
            </a:r>
            <a:r>
              <a:rPr lang="ga-IE" sz="2400">
                <a:latin typeface="Comic Sans MS" pitchFamily="66" charset="0"/>
              </a:rPr>
              <a:t>agus tháinig siad ar </a:t>
            </a:r>
            <a:r>
              <a:rPr lang="en-GB" sz="2400">
                <a:latin typeface="Comic Sans MS" pitchFamily="66" charset="0"/>
              </a:rPr>
              <a:t>15</a:t>
            </a:r>
            <a:r>
              <a:rPr lang="ga-IE" sz="2400">
                <a:latin typeface="Comic Sans MS" pitchFamily="66" charset="0"/>
              </a:rPr>
              <a:t> chéim eile a thug chuig doras iad. Bhí an tuama aimsithe acu ar deireadh!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 t="20482" b="14873"/>
          <a:stretch/>
        </p:blipFill>
        <p:spPr bwMode="auto">
          <a:xfrm>
            <a:off x="827584" y="2116661"/>
            <a:ext cx="3516256" cy="37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08400" y="260350"/>
            <a:ext cx="5111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Baineadh siar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as Carter nuair a chonaic sé na nithe a bhí istigh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tuama. Cnuasach lonrach de sheodra, ornáidí agus vásaí, troscán agus airm a bhí istigh ann.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59568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-220663"/>
            <a:ext cx="2857500" cy="42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155825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538" y="2060575"/>
            <a:ext cx="4537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Tháinig Carter ar chónra Thútancámain i seomra eile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tuama. Nuair a d’oscail sé an chónra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chonaic sé go raibh masc álainn </a:t>
            </a:r>
            <a:r>
              <a:rPr lang="en-GB" sz="2400">
                <a:latin typeface="Comic Sans MS" pitchFamily="66" charset="0"/>
              </a:rPr>
              <a:t>óir </a:t>
            </a:r>
            <a:r>
              <a:rPr lang="ga-IE" sz="2400">
                <a:latin typeface="Comic Sans MS" pitchFamily="66" charset="0"/>
              </a:rPr>
              <a:t>ar an bhfaró óg.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41592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5661025"/>
            <a:ext cx="7096125" cy="1016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Cliceáil ar </a:t>
            </a:r>
            <a:r>
              <a:rPr lang="en-GB" sz="2000" dirty="0">
                <a:latin typeface="Comic Sans MS" pitchFamily="66" charset="0"/>
              </a:rPr>
              <a:t>an </a:t>
            </a:r>
            <a:r>
              <a:rPr lang="ga-IE" sz="2000" dirty="0">
                <a:latin typeface="Comic Sans MS" pitchFamily="66" charset="0"/>
              </a:rPr>
              <a:t>nasc thíos chun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físeán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faoi</a:t>
            </a:r>
            <a:r>
              <a:rPr lang="en-IE" sz="2000" dirty="0">
                <a:latin typeface="Comic Sans MS" pitchFamily="66" charset="0"/>
              </a:rPr>
              <a:t> Howard Carter </a:t>
            </a:r>
            <a:br>
              <a:rPr lang="en-IE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agus</a:t>
            </a:r>
            <a:r>
              <a:rPr lang="en-IE" sz="2000" dirty="0">
                <a:latin typeface="Comic Sans MS" pitchFamily="66" charset="0"/>
              </a:rPr>
              <a:t> an </a:t>
            </a:r>
            <a:r>
              <a:rPr lang="ga-IE" sz="2000" dirty="0" err="1">
                <a:latin typeface="Comic Sans MS" pitchFamily="66" charset="0"/>
              </a:rPr>
              <a:t>tuama</a:t>
            </a:r>
            <a:r>
              <a:rPr lang="ga-IE" sz="2000" dirty="0">
                <a:latin typeface="Comic Sans MS" pitchFamily="66" charset="0"/>
              </a:rPr>
              <a:t> a fheiceáil</a:t>
            </a:r>
            <a:r>
              <a:rPr lang="en-IE" sz="2000" dirty="0">
                <a:latin typeface="Comic Sans MS" pitchFamily="66" charset="0"/>
              </a:rPr>
              <a:t>: </a:t>
            </a:r>
            <a:br>
              <a:rPr lang="en-IE" sz="2000" dirty="0">
                <a:latin typeface="Comic Sans MS" pitchFamily="66" charset="0"/>
              </a:rPr>
            </a:br>
            <a:r>
              <a:rPr lang="en-IE" sz="2000" dirty="0">
                <a:latin typeface="Comic Sans MS" pitchFamily="66" charset="0"/>
                <a:hlinkClick r:id="rId4"/>
              </a:rPr>
              <a:t>https://sites.google.com/site/naheigiptigh/howard-carter</a:t>
            </a:r>
            <a:r>
              <a:rPr lang="en-IE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3050"/>
            <a:ext cx="46212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441700"/>
            <a:ext cx="85693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clú agus cáil ar Thútancáman ar fud an domhain. Tugann na milliúin turasóir cuairt ar a thuama gach bliain. Déanann sé </a:t>
            </a:r>
            <a:r>
              <a:rPr lang="en-GB" sz="2400">
                <a:latin typeface="Comic Sans MS" pitchFamily="66" charset="0"/>
              </a:rPr>
              <a:t>sin </a:t>
            </a:r>
            <a:r>
              <a:rPr lang="ga-IE" sz="2400">
                <a:latin typeface="Comic Sans MS" pitchFamily="66" charset="0"/>
              </a:rPr>
              <a:t>damáiste don tuama, áfach. Déanann análú na dturasóirí dochar do na pictiúir ar bhallaí an tuama.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Dá bharr sin, dúnfar an tuama amach anseo chun é a chaomhnú. Tá macasamhail déanta den tuama san Éigipt gar don áit a bhfuil an fíorthuama. Tabharfaidh turasóirí cuairt ar an tuama sin chun nach ndéanfar níos mó dochair don fhíorthuama.</a:t>
            </a:r>
            <a:endParaRPr lang="en-IE" sz="2400">
              <a:latin typeface="Comic Sans MS" pitchFamily="66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763" y="274638"/>
            <a:ext cx="20669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49203" name="Group 51"/>
          <p:cNvGraphicFramePr>
            <a:graphicFrameLocks noGrp="1"/>
          </p:cNvGraphicFramePr>
          <p:nvPr/>
        </p:nvGraphicFramePr>
        <p:xfrm>
          <a:off x="323850" y="692150"/>
          <a:ext cx="8229600" cy="5602288"/>
        </p:xfrm>
        <a:graphic>
          <a:graphicData uri="http://schemas.openxmlformats.org/drawingml/2006/table">
            <a:tbl>
              <a:tblPr/>
              <a:tblGrid>
                <a:gridCol w="5113338"/>
                <a:gridCol w="1363662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Rugadh</a:t>
                      </a:r>
                      <a:r>
                        <a:rPr lang="en-GB" sz="20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Tútancáman timpeall</a:t>
                      </a:r>
                      <a:r>
                        <a:rPr lang="en-GB" sz="2000" noProof="0" dirty="0" smtClean="0">
                          <a:latin typeface="Comic Sans MS" pitchFamily="66" charset="0"/>
                        </a:rPr>
                        <a:t> AD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IE" sz="2000" dirty="0" smtClean="0">
                          <a:latin typeface="Comic Sans MS" pitchFamily="66" charset="0"/>
                        </a:rPr>
                        <a:t>1346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Cuireadh Tútancáman i</a:t>
                      </a:r>
                      <a:r>
                        <a:rPr lang="ga-IE" sz="2000" baseline="0" noProof="0" dirty="0" smtClean="0">
                          <a:latin typeface="Comic Sans MS" pitchFamily="66" charset="0"/>
                        </a:rPr>
                        <a:t> bpirimid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Chreid na hÉigiptigh go raibh saol eile </a:t>
                      </a:r>
                      <a:br>
                        <a:rPr lang="ga-IE" sz="2000" noProof="0" dirty="0" smtClean="0">
                          <a:latin typeface="Comic Sans MS" pitchFamily="66" charset="0"/>
                        </a:rPr>
                      </a:br>
                      <a:r>
                        <a:rPr lang="ga-IE" sz="2000" noProof="0" dirty="0" smtClean="0">
                          <a:latin typeface="Comic Sans MS" pitchFamily="66" charset="0"/>
                        </a:rPr>
                        <a:t>i ndán </a:t>
                      </a:r>
                      <a:r>
                        <a:rPr lang="en-GB" sz="2000" noProof="0" dirty="0" smtClean="0">
                          <a:latin typeface="Comic Sans MS" pitchFamily="66" charset="0"/>
                        </a:rPr>
                        <a:t>don </a:t>
                      </a:r>
                      <a:r>
                        <a:rPr lang="en-GB" sz="2000" noProof="0" dirty="0" err="1" smtClean="0">
                          <a:latin typeface="Comic Sans MS" pitchFamily="66" charset="0"/>
                        </a:rPr>
                        <a:t>fharó</a:t>
                      </a:r>
                      <a:r>
                        <a:rPr lang="en-GB" sz="20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nuair a fuair </a:t>
                      </a:r>
                      <a:r>
                        <a:rPr lang="en-GB" sz="2000" noProof="0" dirty="0" err="1" smtClean="0">
                          <a:latin typeface="Comic Sans MS" pitchFamily="66" charset="0"/>
                        </a:rPr>
                        <a:t>sé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 bás.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Rinneadh </a:t>
                      </a:r>
                      <a:r>
                        <a:rPr lang="en-GB" sz="2000" noProof="0" dirty="0" err="1" smtClean="0">
                          <a:latin typeface="Comic Sans MS" pitchFamily="66" charset="0"/>
                        </a:rPr>
                        <a:t>seargán</a:t>
                      </a:r>
                      <a:r>
                        <a:rPr lang="en-GB" sz="20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de chorp Thútancámain nuair a fuair sé bás.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Comic Sans MS" pitchFamily="66" charset="0"/>
                        </a:rPr>
                        <a:t>Níor cuireadh isteach ar thuama</a:t>
                      </a:r>
                      <a:r>
                        <a:rPr lang="ga-IE" sz="2000" baseline="0" noProof="0" dirty="0" smtClean="0">
                          <a:latin typeface="Comic Sans MS" pitchFamily="66" charset="0"/>
                        </a:rPr>
                        <a:t> Thútancámain</a:t>
                      </a:r>
                      <a:r>
                        <a:rPr lang="en-GB" sz="2000" baseline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ar feadh timpeall 3300 bliain.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noProof="0" dirty="0" smtClean="0">
                          <a:latin typeface="Comic Sans MS" pitchFamily="66" charset="0"/>
                        </a:rPr>
                        <a:t>S</a:t>
                      </a:r>
                      <a:r>
                        <a:rPr lang="ga-IE" sz="2000" noProof="0" dirty="0" err="1" smtClean="0">
                          <a:latin typeface="Comic Sans MS" pitchFamily="66" charset="0"/>
                        </a:rPr>
                        <a:t>eandálaí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 Éireannach</a:t>
                      </a:r>
                      <a:r>
                        <a:rPr lang="ga-IE" sz="2000" baseline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000" baseline="0" noProof="0" dirty="0" err="1" smtClean="0">
                          <a:latin typeface="Comic Sans MS" pitchFamily="66" charset="0"/>
                        </a:rPr>
                        <a:t>ba</a:t>
                      </a:r>
                      <a:r>
                        <a:rPr lang="en-GB" sz="2000" baseline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000" baseline="0" noProof="0" dirty="0" err="1" smtClean="0">
                          <a:latin typeface="Comic Sans MS" pitchFamily="66" charset="0"/>
                        </a:rPr>
                        <a:t>ea</a:t>
                      </a:r>
                      <a:r>
                        <a:rPr lang="en-GB" sz="2000" baseline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err="1" smtClean="0">
                          <a:latin typeface="Comic Sans MS" pitchFamily="66" charset="0"/>
                        </a:rPr>
                        <a:t>Howard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2000" noProof="0" dirty="0" err="1" smtClean="0">
                          <a:latin typeface="Comic Sans MS" pitchFamily="66" charset="0"/>
                        </a:rPr>
                        <a:t>Carter</a:t>
                      </a:r>
                      <a:r>
                        <a:rPr lang="ga-IE" sz="2000" noProof="0" dirty="0" smtClean="0">
                          <a:latin typeface="Comic Sans MS" pitchFamily="66" charset="0"/>
                        </a:rPr>
                        <a:t>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Tháinig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Howard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Carter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ar thuama Thútancámain sa bhliain 1922.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9796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368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11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923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00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767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724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0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 bwMode="auto">
          <a:xfrm>
            <a:off x="1979613" y="404813"/>
            <a:ext cx="5041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sz="4000">
                <a:latin typeface="Comic Sans MS" pitchFamily="66" charset="0"/>
              </a:rPr>
              <a:t>Tráth na gCeist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4488" y="1327150"/>
            <a:ext cx="8604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60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charset="0"/>
                <a:hlinkClick r:id="rId2"/>
              </a:rPr>
              <a:t>http://www.oswego.org/ocsd-web/quiz/mquiz.asp?filename=MniGhalltutanchaman</a:t>
            </a:r>
            <a:r>
              <a:rPr lang="en-GB" sz="360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endParaRPr lang="en-IE" sz="360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4488" y="3500438"/>
            <a:ext cx="79200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féidir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míreanna mearaí </a:t>
            </a:r>
            <a:r>
              <a:rPr lang="en-IE" sz="2800">
                <a:latin typeface="Comic Sans MS" pitchFamily="66" charset="0"/>
              </a:rPr>
              <a:t>de </a:t>
            </a:r>
            <a:r>
              <a:rPr lang="ga-IE" sz="2800">
                <a:latin typeface="Comic Sans MS" pitchFamily="66" charset="0"/>
              </a:rPr>
              <a:t>mhasc</a:t>
            </a:r>
            <a:r>
              <a:rPr lang="en-IE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báis</a:t>
            </a:r>
            <a:r>
              <a:rPr lang="en-IE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Thútancámain</a:t>
            </a:r>
            <a:r>
              <a:rPr lang="en-IE" sz="2800">
                <a:latin typeface="Comic Sans MS" pitchFamily="66" charset="0"/>
              </a:rPr>
              <a:t> a </a:t>
            </a:r>
            <a:r>
              <a:rPr lang="ga-IE" sz="2800">
                <a:latin typeface="Comic Sans MS" pitchFamily="66" charset="0"/>
              </a:rPr>
              <a:t>dhéanamh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</a:t>
            </a:r>
            <a:r>
              <a:rPr lang="en-GB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suíomh seo</a:t>
            </a:r>
            <a:r>
              <a:rPr lang="en-GB" sz="2800">
                <a:latin typeface="Comic Sans MS" pitchFamily="66" charset="0"/>
              </a:rPr>
              <a:t>:</a:t>
            </a:r>
            <a:r>
              <a:rPr lang="en-IE" sz="2800">
                <a:latin typeface="Comic Sans MS" pitchFamily="66" charset="0"/>
              </a:rPr>
              <a:t> </a:t>
            </a:r>
            <a:r>
              <a:rPr lang="en-IE" sz="2800">
                <a:latin typeface="Comic Sans MS" pitchFamily="66" charset="0"/>
                <a:hlinkClick r:id="rId3"/>
              </a:rPr>
              <a:t>http://knowtheromans.co.uk/Games/JigsawGame/index.php?difficulty=2&amp;timer=on&amp;guide=off&amp;image=8067a7e75ff47c8061869dab33aeaf1b.jpg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4248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tuilleadh eolais le fáil ar na suíomhanna seo:</a:t>
            </a:r>
            <a:endParaRPr lang="en-IE" sz="28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  <a:hlinkClick r:id="rId3"/>
              </a:rPr>
              <a:t>http://ngm.nationalgeographic.com/2005/06/king-tut/mysteries/forensics.html</a:t>
            </a:r>
            <a:r>
              <a:rPr lang="en-IE" sz="2800">
                <a:latin typeface="Comic Sans MS" pitchFamily="66" charset="0"/>
              </a:rPr>
              <a:t> </a:t>
            </a:r>
          </a:p>
          <a:p>
            <a:endParaRPr lang="en-IE" sz="2800">
              <a:latin typeface="Comic Sans MS" pitchFamily="66" charset="0"/>
              <a:hlinkClick r:id="rId4"/>
            </a:endParaRPr>
          </a:p>
          <a:p>
            <a:r>
              <a:rPr lang="en-IE" sz="2800">
                <a:latin typeface="Comic Sans MS" pitchFamily="66" charset="0"/>
                <a:hlinkClick r:id="rId4"/>
              </a:rPr>
              <a:t>http://resources.woodlands-junior.kent.sch.uk/homework/news/end.htm</a:t>
            </a:r>
            <a:r>
              <a:rPr lang="en-IE" sz="2800">
                <a:latin typeface="Comic Sans MS" pitchFamily="66" charset="0"/>
              </a:rPr>
              <a:t> </a:t>
            </a:r>
            <a:endParaRPr lang="ga-IE" sz="2800">
              <a:latin typeface="Comic Sans MS" pitchFamily="66" charset="0"/>
            </a:endParaRPr>
          </a:p>
        </p:txBody>
      </p:sp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76250" y="3284538"/>
            <a:ext cx="84248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féidir cluichí </a:t>
            </a:r>
            <a:r>
              <a:rPr lang="en-GB" sz="2800">
                <a:latin typeface="Comic Sans MS" pitchFamily="66" charset="0"/>
              </a:rPr>
              <a:t>a </a:t>
            </a:r>
            <a:r>
              <a:rPr lang="ga-IE" sz="2800">
                <a:latin typeface="Comic Sans MS" pitchFamily="66" charset="0"/>
              </a:rPr>
              <a:t>bhaineann</a:t>
            </a:r>
            <a:r>
              <a:rPr lang="en-GB" sz="2800">
                <a:latin typeface="Comic Sans MS" pitchFamily="66" charset="0"/>
              </a:rPr>
              <a:t> le </a:t>
            </a:r>
            <a:r>
              <a:rPr lang="ga-IE" sz="2800">
                <a:latin typeface="Comic Sans MS" pitchFamily="66" charset="0"/>
              </a:rPr>
              <a:t>tuamaí agus </a:t>
            </a:r>
            <a:r>
              <a:rPr lang="en-GB" sz="2800">
                <a:latin typeface="Comic Sans MS" pitchFamily="66" charset="0"/>
              </a:rPr>
              <a:t/>
            </a:r>
            <a:br>
              <a:rPr lang="en-GB" sz="2800">
                <a:latin typeface="Comic Sans MS" pitchFamily="66" charset="0"/>
              </a:rPr>
            </a:br>
            <a:r>
              <a:rPr lang="en-GB" sz="2800">
                <a:latin typeface="Comic Sans MS" pitchFamily="66" charset="0"/>
              </a:rPr>
              <a:t>le</a:t>
            </a:r>
            <a:r>
              <a:rPr lang="ga-IE" sz="2800">
                <a:latin typeface="Comic Sans MS" pitchFamily="66" charset="0"/>
              </a:rPr>
              <a:t> seargáin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 imirt ar na suíomhanna seo:</a:t>
            </a:r>
          </a:p>
          <a:p>
            <a:r>
              <a:rPr lang="en-IE" sz="2800">
                <a:latin typeface="Comic Sans MS" pitchFamily="66" charset="0"/>
                <a:hlinkClick r:id="rId5"/>
              </a:rPr>
              <a:t>http://www.nms.ac.uk/explore/play/discover-ancient-egypt/egyptian-tomb-adventure/</a:t>
            </a:r>
            <a:endParaRPr lang="en-IE" sz="28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</a:rPr>
              <a:t> </a:t>
            </a:r>
          </a:p>
          <a:p>
            <a:r>
              <a:rPr lang="en-IE" sz="2800">
                <a:latin typeface="Comic Sans MS" pitchFamily="66" charset="0"/>
                <a:hlinkClick r:id="rId6"/>
              </a:rPr>
              <a:t>http://www.bbc.co.uk/history/interactive/games/mummy_maker/index_embed.shtml</a:t>
            </a:r>
            <a:endParaRPr lang="ga-IE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Alamy</a:t>
            </a: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ga-IE" sz="4000" dirty="0" err="1" smtClean="0">
                <a:latin typeface="Comic Sans MS" pitchFamily="66" charset="0"/>
              </a:rPr>
              <a:t>Cérbh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IE" sz="4000" dirty="0" smtClean="0">
                <a:latin typeface="Comic Sans MS" pitchFamily="66" charset="0"/>
              </a:rPr>
              <a:t>é </a:t>
            </a:r>
            <a:r>
              <a:rPr lang="ga-IE" sz="4000" dirty="0" smtClean="0">
                <a:latin typeface="Comic Sans MS" pitchFamily="66" charset="0"/>
              </a:rPr>
              <a:t>Tútancáman</a:t>
            </a:r>
            <a:r>
              <a:rPr lang="en-IE" sz="4000" dirty="0" smtClean="0">
                <a:latin typeface="Comic Sans MS" pitchFamily="66" charset="0"/>
              </a:rPr>
              <a:t>?</a:t>
            </a:r>
            <a:endParaRPr lang="en-IE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60350"/>
            <a:ext cx="1620837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8038" y="3141663"/>
            <a:ext cx="3311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Faró sa tSean-Éigipt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ba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ea Tútancáman.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 rot="-4145389">
            <a:off x="8314531" y="1826420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 rot="-4145389">
            <a:off x="729535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 rot="-4145389">
            <a:off x="6727032" y="1920081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 rot="-4145389">
            <a:off x="2173288" y="1890713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3000</a:t>
            </a:r>
            <a:endParaRPr lang="en-US">
              <a:latin typeface="Calibri" pitchFamily="34" charset="0"/>
            </a:endParaRP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 rot="-4145389">
            <a:off x="5493545" y="1907381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 rot="-4145389">
            <a:off x="48371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 rot="-4145389">
            <a:off x="42275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 rot="-4145389">
            <a:off x="35798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 rot="-4145389">
            <a:off x="2903538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2500</a:t>
            </a:r>
            <a:endParaRPr lang="en-US">
              <a:latin typeface="Calibri" pitchFamily="34" charset="0"/>
            </a:endParaRPr>
          </a:p>
        </p:txBody>
      </p:sp>
      <p:sp>
        <p:nvSpPr>
          <p:cNvPr id="18456" name="Text Box 28"/>
          <p:cNvSpPr txBox="1">
            <a:spLocks noChangeArrowheads="1"/>
          </p:cNvSpPr>
          <p:nvPr/>
        </p:nvSpPr>
        <p:spPr bwMode="auto">
          <a:xfrm>
            <a:off x="6156325" y="1844675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 rot="-4145389">
            <a:off x="890588" y="1887538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4000</a:t>
            </a:r>
            <a:endParaRPr lang="en-US">
              <a:latin typeface="Calibri" pitchFamily="34" charset="0"/>
            </a:endParaRPr>
          </a:p>
        </p:txBody>
      </p:sp>
      <p:sp>
        <p:nvSpPr>
          <p:cNvPr id="18458" name="Line 30"/>
          <p:cNvSpPr>
            <a:spLocks noChangeShapeType="1"/>
          </p:cNvSpPr>
          <p:nvPr/>
        </p:nvSpPr>
        <p:spPr bwMode="auto">
          <a:xfrm>
            <a:off x="630078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5219700" y="1052513"/>
            <a:ext cx="763588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6372225" y="1052513"/>
            <a:ext cx="620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8461" name="Line 33"/>
          <p:cNvSpPr>
            <a:spLocks noChangeShapeType="1"/>
          </p:cNvSpPr>
          <p:nvPr/>
        </p:nvSpPr>
        <p:spPr bwMode="auto">
          <a:xfrm flipV="1">
            <a:off x="7092950" y="1341438"/>
            <a:ext cx="18716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2" name="Line 34"/>
          <p:cNvSpPr>
            <a:spLocks noChangeShapeType="1"/>
          </p:cNvSpPr>
          <p:nvPr/>
        </p:nvSpPr>
        <p:spPr bwMode="auto">
          <a:xfrm flipH="1">
            <a:off x="1908175" y="1412875"/>
            <a:ext cx="327501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8463" name="Group 45"/>
          <p:cNvGrpSpPr>
            <a:grpSpLocks/>
          </p:cNvGrpSpPr>
          <p:nvPr/>
        </p:nvGrpSpPr>
        <p:grpSpPr bwMode="auto">
          <a:xfrm>
            <a:off x="7596188" y="2349500"/>
            <a:ext cx="1169987" cy="1712913"/>
            <a:chOff x="4978" y="1546"/>
            <a:chExt cx="603" cy="950"/>
          </a:xfrm>
        </p:grpSpPr>
        <p:sp>
          <p:nvSpPr>
            <p:cNvPr id="18474" name="Text Box 35"/>
            <p:cNvSpPr txBox="1">
              <a:spLocks noChangeArrowheads="1"/>
            </p:cNvSpPr>
            <p:nvPr/>
          </p:nvSpPr>
          <p:spPr bwMode="auto">
            <a:xfrm>
              <a:off x="4978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8475" name="Line 38"/>
            <p:cNvSpPr>
              <a:spLocks noChangeShapeType="1"/>
            </p:cNvSpPr>
            <p:nvPr/>
          </p:nvSpPr>
          <p:spPr bwMode="auto">
            <a:xfrm flipV="1">
              <a:off x="5553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914650" y="2349500"/>
            <a:ext cx="3767138" cy="1560513"/>
            <a:chOff x="1933" y="1390"/>
            <a:chExt cx="2162" cy="983"/>
          </a:xfrm>
        </p:grpSpPr>
        <p:sp>
          <p:nvSpPr>
            <p:cNvPr id="18472" name="Text Box 50"/>
            <p:cNvSpPr txBox="1">
              <a:spLocks noChangeArrowheads="1"/>
            </p:cNvSpPr>
            <p:nvPr/>
          </p:nvSpPr>
          <p:spPr bwMode="auto">
            <a:xfrm>
              <a:off x="1933" y="2139"/>
              <a:ext cx="2162" cy="23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Breith Thútancámain </a:t>
              </a:r>
              <a:r>
                <a:rPr lang="en-IE">
                  <a:latin typeface="Comic Sans MS" pitchFamily="66" charset="0"/>
                </a:rPr>
                <a:t>(1346 RCh).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18473" name="Line 51"/>
            <p:cNvSpPr>
              <a:spLocks noChangeShapeType="1"/>
            </p:cNvSpPr>
            <p:nvPr/>
          </p:nvSpPr>
          <p:spPr bwMode="auto">
            <a:xfrm flipV="1">
              <a:off x="2967" y="1390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8465" name="Text Box 18"/>
          <p:cNvSpPr txBox="1">
            <a:spLocks noChangeArrowheads="1"/>
          </p:cNvSpPr>
          <p:nvPr/>
        </p:nvSpPr>
        <p:spPr bwMode="auto">
          <a:xfrm rot="-4145389">
            <a:off x="7854157" y="1901031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18466" name="Text Box 27"/>
          <p:cNvSpPr txBox="1">
            <a:spLocks noChangeArrowheads="1"/>
          </p:cNvSpPr>
          <p:nvPr/>
        </p:nvSpPr>
        <p:spPr bwMode="auto">
          <a:xfrm rot="-4145389">
            <a:off x="1500981" y="1886745"/>
            <a:ext cx="650875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3500</a:t>
            </a:r>
            <a:endParaRPr lang="en-US">
              <a:latin typeface="Calibri" pitchFamily="34" charset="0"/>
            </a:endParaRPr>
          </a:p>
        </p:txBody>
      </p:sp>
      <p:sp>
        <p:nvSpPr>
          <p:cNvPr id="18467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8" name="Text Box 29"/>
          <p:cNvSpPr txBox="1">
            <a:spLocks noChangeArrowheads="1"/>
          </p:cNvSpPr>
          <p:nvPr/>
        </p:nvSpPr>
        <p:spPr bwMode="auto">
          <a:xfrm rot="-4145389">
            <a:off x="311150" y="1900238"/>
            <a:ext cx="649288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4500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763713" y="4724400"/>
            <a:ext cx="6913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Rugadh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Tútancáman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timpeall</a:t>
            </a:r>
            <a:r>
              <a:rPr lang="en-IE" sz="2400">
                <a:latin typeface="Comic Sans MS" pitchFamily="66" charset="0"/>
              </a:rPr>
              <a:t> 1346 RCh. </a:t>
            </a:r>
            <a:r>
              <a:rPr lang="ga-IE" sz="2400">
                <a:latin typeface="Comic Sans MS" pitchFamily="66" charset="0"/>
              </a:rPr>
              <a:t>Rinneadh </a:t>
            </a:r>
            <a:r>
              <a:rPr lang="en-GB" sz="2400">
                <a:latin typeface="Comic Sans MS" pitchFamily="66" charset="0"/>
              </a:rPr>
              <a:t>faró </a:t>
            </a:r>
            <a:r>
              <a:rPr lang="ga-IE" sz="2400">
                <a:latin typeface="Comic Sans MS" pitchFamily="66" charset="0"/>
              </a:rPr>
              <a:t>de nuair a bhí sé ina bhuachaill óg. Fuair sé bás nuair a bhí sé timpeall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19</a:t>
            </a:r>
            <a:r>
              <a:rPr lang="ga-IE" sz="2400">
                <a:latin typeface="Comic Sans MS" pitchFamily="66" charset="0"/>
              </a:rPr>
              <a:t> mbliana d’aois</a:t>
            </a:r>
            <a:r>
              <a:rPr lang="en-IE" sz="2400">
                <a:latin typeface="Comic Sans MS" pitchFamily="66" charset="0"/>
              </a:rPr>
              <a:t>. </a:t>
            </a:r>
          </a:p>
        </p:txBody>
      </p:sp>
      <p:pic>
        <p:nvPicPr>
          <p:cNvPr id="184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327275"/>
            <a:ext cx="1171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019175"/>
            <a:ext cx="49085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3050" y="4868863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Rinneadh </a:t>
            </a:r>
            <a:r>
              <a:rPr lang="en-GB" sz="2400">
                <a:latin typeface="Comic Sans MS" pitchFamily="66" charset="0"/>
              </a:rPr>
              <a:t>seargán </a:t>
            </a:r>
            <a:r>
              <a:rPr lang="ga-IE" sz="2400">
                <a:latin typeface="Comic Sans MS" pitchFamily="66" charset="0"/>
              </a:rPr>
              <a:t>de chorp Thútancámain nuair a fuair sé bás. </a:t>
            </a:r>
          </a:p>
        </p:txBody>
      </p:sp>
      <p:sp>
        <p:nvSpPr>
          <p:cNvPr id="5" name="TextBox 4"/>
          <p:cNvSpPr txBox="1"/>
          <p:nvPr/>
        </p:nvSpPr>
        <p:spPr>
          <a:xfrm rot="21020885" flipH="1">
            <a:off x="5640193" y="5675391"/>
            <a:ext cx="2957399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fáth, meas tú?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46688" y="690563"/>
            <a:ext cx="37449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Chreid na hÉigiptigh go raibh saol eile i ndán </a:t>
            </a:r>
            <a:r>
              <a:rPr lang="en-GB" sz="2400">
                <a:latin typeface="Comic Sans MS" pitchFamily="66" charset="0"/>
              </a:rPr>
              <a:t>don </a:t>
            </a:r>
            <a:r>
              <a:rPr lang="ga-IE" sz="2400">
                <a:latin typeface="Comic Sans MS" pitchFamily="66" charset="0"/>
              </a:rPr>
              <a:t>fharó nuair a fuair sé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bás. Dar leo go mbeadh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chorp ag teastáil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uaidh </a:t>
            </a:r>
            <a:r>
              <a:rPr lang="en-GB" sz="2400">
                <a:latin typeface="Comic Sans MS" pitchFamily="66" charset="0"/>
              </a:rPr>
              <a:t>le go </a:t>
            </a:r>
            <a:r>
              <a:rPr lang="ga-IE" sz="2400">
                <a:latin typeface="Comic Sans MS" pitchFamily="66" charset="0"/>
              </a:rPr>
              <a:t>mbeadh sé beo sa saol eile. Rinneadh</a:t>
            </a:r>
            <a:r>
              <a:rPr lang="en-GB" sz="2400">
                <a:latin typeface="Comic Sans MS" pitchFamily="66" charset="0"/>
              </a:rPr>
              <a:t> seargán </a:t>
            </a:r>
            <a:r>
              <a:rPr lang="ga-IE" sz="2400">
                <a:latin typeface="Comic Sans MS" pitchFamily="66" charset="0"/>
              </a:rPr>
              <a:t>de chorp Thútancámain, mar sin, lena chaomhnú </a:t>
            </a:r>
            <a:r>
              <a:rPr lang="en-GB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haghaidh an tsaoil eile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235075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9838" y="677863"/>
            <a:ext cx="3924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Mar a dhéantaí </a:t>
            </a:r>
            <a:r>
              <a:rPr lang="en-GB" sz="2400" b="1">
                <a:latin typeface="Comic Sans MS" pitchFamily="66" charset="0"/>
              </a:rPr>
              <a:t>seargán</a:t>
            </a:r>
            <a:r>
              <a:rPr lang="ga-IE" sz="2400" b="1">
                <a:latin typeface="Comic Sans MS" pitchFamily="66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05188" y="1133475"/>
            <a:ext cx="54006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Bhaintí an inchinn agus baill inmheánacha an choirp amach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as an gcorp.</a:t>
            </a:r>
          </a:p>
          <a:p>
            <a:pPr marL="355600" indent="-3556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Líontaí an corp le taos salainn agus d’fhágtaí ann é ar feadh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40 lá chun an corp a thriomú. </a:t>
            </a:r>
          </a:p>
          <a:p>
            <a:pPr marL="355600" indent="-3556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Chuimlítí an corp le hola agus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le spíosraí.</a:t>
            </a:r>
          </a:p>
          <a:p>
            <a:pPr marL="355600" indent="-3556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Chuirtí an croí ar ais sa chorp.</a:t>
            </a:r>
          </a:p>
          <a:p>
            <a:pPr marL="355600" indent="-3556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Chuirtí spíosraí agus línéadach isteach sa chorp in áit na mball inmheánach eile.</a:t>
            </a:r>
          </a:p>
          <a:p>
            <a:pPr marL="355600" indent="-355600">
              <a:buFont typeface="Arial" charset="0"/>
              <a:buChar char="•"/>
            </a:pPr>
            <a:r>
              <a:rPr lang="ga-IE" sz="2400">
                <a:latin typeface="Comic Sans MS" pitchFamily="66" charset="0"/>
              </a:rPr>
              <a:t>D’fhilltí línéadach thart ar an gcorp.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9950" y="168275"/>
            <a:ext cx="43275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Gleann na Ríthe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san Éigipt. Rinneadh cuid mhór tuamaí do na farónna sa ghleann seo. </a:t>
            </a:r>
            <a:r>
              <a:rPr lang="en-GB" sz="2400">
                <a:latin typeface="Comic Sans MS" pitchFamily="66" charset="0"/>
              </a:rPr>
              <a:t>Ghearrtaí </a:t>
            </a:r>
            <a:r>
              <a:rPr lang="ga-IE" sz="2400">
                <a:latin typeface="Comic Sans MS" pitchFamily="66" charset="0"/>
              </a:rPr>
              <a:t>isteach i dtaobh</a:t>
            </a:r>
            <a:r>
              <a:rPr lang="en-GB" sz="2400">
                <a:latin typeface="Comic Sans MS" pitchFamily="66" charset="0"/>
              </a:rPr>
              <a:t> an </a:t>
            </a:r>
            <a:r>
              <a:rPr lang="ga-IE" sz="2400">
                <a:latin typeface="Comic Sans MS" pitchFamily="66" charset="0"/>
              </a:rPr>
              <a:t>ghleanna iad agus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chuirtí na farónna iontu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nuair a fuair siad bás. Cuireadh Tútancáman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 dtuama sa ghleann seo.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1975" y="3716338"/>
            <a:ext cx="8096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Chreid na hÉigiptigh go mbeadh nithe an tsaoil seo ag teastáil ó na farónna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 saol eile. Dá réir sin</a:t>
            </a:r>
            <a:r>
              <a:rPr lang="en-GB" sz="2400">
                <a:latin typeface="Comic Sans MS" pitchFamily="66" charset="0"/>
              </a:rPr>
              <a:t>, </a:t>
            </a:r>
            <a:r>
              <a:rPr lang="ga-IE" sz="2400">
                <a:latin typeface="Comic Sans MS" pitchFamily="66" charset="0"/>
              </a:rPr>
              <a:t>nuair a fuair Tútancáman bás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cuireadh troscán, ornáidí, airm, bia agus go leor eile isteach sa tuama </a:t>
            </a:r>
            <a:r>
              <a:rPr lang="en-GB" sz="2400">
                <a:latin typeface="Comic Sans MS" pitchFamily="66" charset="0"/>
              </a:rPr>
              <a:t>in </a:t>
            </a:r>
            <a:r>
              <a:rPr lang="ga-IE" sz="2400">
                <a:latin typeface="Comic Sans MS" pitchFamily="66" charset="0"/>
              </a:rPr>
              <a:t>éineacht</a:t>
            </a:r>
            <a:r>
              <a:rPr lang="en-GB" sz="2400">
                <a:latin typeface="Comic Sans MS" pitchFamily="66" charset="0"/>
              </a:rPr>
              <a:t> leis.</a:t>
            </a:r>
            <a:r>
              <a:rPr lang="ga-IE" sz="2400">
                <a:latin typeface="Comic Sans MS" pitchFamily="66" charset="0"/>
              </a:rPr>
              <a:t>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8625"/>
            <a:ext cx="42862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1825" y="5416550"/>
            <a:ext cx="7867650" cy="13239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Cliceáil ar </a:t>
            </a:r>
            <a:r>
              <a:rPr lang="en-GB" sz="2000" dirty="0">
                <a:latin typeface="Comic Sans MS" pitchFamily="66" charset="0"/>
              </a:rPr>
              <a:t>an </a:t>
            </a:r>
            <a:r>
              <a:rPr lang="ga-IE" sz="2000" dirty="0">
                <a:latin typeface="Comic Sans MS" pitchFamily="66" charset="0"/>
              </a:rPr>
              <a:t>nasc thíos chun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físeán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faoi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thuamaí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na Sean-Éigipte</a:t>
            </a:r>
            <a:r>
              <a:rPr lang="en-IE" sz="2000" dirty="0">
                <a:latin typeface="Comic Sans MS" pitchFamily="66" charset="0"/>
              </a:rPr>
              <a:t> </a:t>
            </a:r>
            <a:br>
              <a:rPr lang="en-IE" sz="2000" dirty="0">
                <a:latin typeface="Comic Sans MS" pitchFamily="66" charset="0"/>
              </a:rPr>
            </a:br>
            <a:r>
              <a:rPr lang="en-IE" sz="2000" dirty="0">
                <a:latin typeface="Comic Sans MS" pitchFamily="66" charset="0"/>
              </a:rPr>
              <a:t>a </a:t>
            </a:r>
            <a:r>
              <a:rPr lang="ga-IE" sz="2000" dirty="0">
                <a:latin typeface="Comic Sans MS" pitchFamily="66" charset="0"/>
              </a:rPr>
              <a:t>fheiceáil</a:t>
            </a:r>
            <a:r>
              <a:rPr lang="en-IE" sz="2000" dirty="0">
                <a:latin typeface="Comic Sans MS" pitchFamily="66" charset="0"/>
              </a:rPr>
              <a:t>: </a:t>
            </a:r>
            <a:br>
              <a:rPr lang="en-IE" sz="2000" dirty="0">
                <a:latin typeface="Comic Sans MS" pitchFamily="66" charset="0"/>
              </a:rPr>
            </a:br>
            <a:r>
              <a:rPr lang="en-IE" sz="2000" dirty="0">
                <a:latin typeface="Comic Sans MS" pitchFamily="66" charset="0"/>
                <a:hlinkClick r:id="rId3"/>
              </a:rPr>
              <a:t>http://video.nationalgeographic.com/video/tomb-discovery?source=relatedvideo</a:t>
            </a:r>
            <a:r>
              <a:rPr lang="en-IE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208338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 rot="-4145389">
            <a:off x="8393906" y="182959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 rot="-4145389">
            <a:off x="73413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 rot="-4145389">
            <a:off x="6784182" y="1910556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 rot="-4145389">
            <a:off x="2159000" y="18986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3000</a:t>
            </a:r>
            <a:endParaRPr lang="en-US">
              <a:latin typeface="Calibri" pitchFamily="34" charset="0"/>
            </a:endParaRPr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 rot="-4145389">
            <a:off x="5531645" y="1885156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23573" name="Text Box 23"/>
          <p:cNvSpPr txBox="1">
            <a:spLocks noChangeArrowheads="1"/>
          </p:cNvSpPr>
          <p:nvPr/>
        </p:nvSpPr>
        <p:spPr bwMode="auto">
          <a:xfrm rot="-4145389">
            <a:off x="4806950" y="1884363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3574" name="Text Box 24"/>
          <p:cNvSpPr txBox="1">
            <a:spLocks noChangeArrowheads="1"/>
          </p:cNvSpPr>
          <p:nvPr/>
        </p:nvSpPr>
        <p:spPr bwMode="auto">
          <a:xfrm rot="-4145389">
            <a:off x="42275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23575" name="Text Box 25"/>
          <p:cNvSpPr txBox="1">
            <a:spLocks noChangeArrowheads="1"/>
          </p:cNvSpPr>
          <p:nvPr/>
        </p:nvSpPr>
        <p:spPr bwMode="auto">
          <a:xfrm rot="-4145389">
            <a:off x="35798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3576" name="Text Box 26"/>
          <p:cNvSpPr txBox="1">
            <a:spLocks noChangeArrowheads="1"/>
          </p:cNvSpPr>
          <p:nvPr/>
        </p:nvSpPr>
        <p:spPr bwMode="auto">
          <a:xfrm rot="-4145389">
            <a:off x="2859088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2500</a:t>
            </a:r>
            <a:endParaRPr lang="en-US">
              <a:latin typeface="Calibri" pitchFamily="34" charset="0"/>
            </a:endParaRPr>
          </a:p>
        </p:txBody>
      </p:sp>
      <p:sp>
        <p:nvSpPr>
          <p:cNvPr id="23577" name="Text Box 28"/>
          <p:cNvSpPr txBox="1">
            <a:spLocks noChangeArrowheads="1"/>
          </p:cNvSpPr>
          <p:nvPr/>
        </p:nvSpPr>
        <p:spPr bwMode="auto">
          <a:xfrm>
            <a:off x="6156325" y="1844675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3578" name="Text Box 29"/>
          <p:cNvSpPr txBox="1">
            <a:spLocks noChangeArrowheads="1"/>
          </p:cNvSpPr>
          <p:nvPr/>
        </p:nvSpPr>
        <p:spPr bwMode="auto">
          <a:xfrm rot="-4145389">
            <a:off x="8620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4000</a:t>
            </a:r>
            <a:endParaRPr lang="en-US">
              <a:latin typeface="Calibri" pitchFamily="34" charset="0"/>
            </a:endParaRPr>
          </a:p>
        </p:txBody>
      </p:sp>
      <p:sp>
        <p:nvSpPr>
          <p:cNvPr id="23579" name="Line 30"/>
          <p:cNvSpPr>
            <a:spLocks noChangeShapeType="1"/>
          </p:cNvSpPr>
          <p:nvPr/>
        </p:nvSpPr>
        <p:spPr bwMode="auto">
          <a:xfrm>
            <a:off x="630078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80" name="Text Box 31"/>
          <p:cNvSpPr txBox="1">
            <a:spLocks noChangeArrowheads="1"/>
          </p:cNvSpPr>
          <p:nvPr/>
        </p:nvSpPr>
        <p:spPr bwMode="auto">
          <a:xfrm>
            <a:off x="5416550" y="1052513"/>
            <a:ext cx="763588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23581" name="Text Box 32"/>
          <p:cNvSpPr txBox="1">
            <a:spLocks noChangeArrowheads="1"/>
          </p:cNvSpPr>
          <p:nvPr/>
        </p:nvSpPr>
        <p:spPr bwMode="auto">
          <a:xfrm>
            <a:off x="6372225" y="1052513"/>
            <a:ext cx="620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3582" name="Line 33"/>
          <p:cNvSpPr>
            <a:spLocks noChangeShapeType="1"/>
          </p:cNvSpPr>
          <p:nvPr/>
        </p:nvSpPr>
        <p:spPr bwMode="auto">
          <a:xfrm flipV="1">
            <a:off x="7164388" y="1331913"/>
            <a:ext cx="1800225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83" name="Line 34"/>
          <p:cNvSpPr>
            <a:spLocks noChangeShapeType="1"/>
          </p:cNvSpPr>
          <p:nvPr/>
        </p:nvSpPr>
        <p:spPr bwMode="auto">
          <a:xfrm flipH="1">
            <a:off x="1841500" y="1331913"/>
            <a:ext cx="3513138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84" name="Text Box 18"/>
          <p:cNvSpPr txBox="1">
            <a:spLocks noChangeArrowheads="1"/>
          </p:cNvSpPr>
          <p:nvPr/>
        </p:nvSpPr>
        <p:spPr bwMode="auto">
          <a:xfrm rot="-4145389">
            <a:off x="7897019" y="18978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23585" name="Text Box 27"/>
          <p:cNvSpPr txBox="1">
            <a:spLocks noChangeArrowheads="1"/>
          </p:cNvSpPr>
          <p:nvPr/>
        </p:nvSpPr>
        <p:spPr bwMode="auto">
          <a:xfrm rot="-4145389">
            <a:off x="1480344" y="1897856"/>
            <a:ext cx="650875" cy="37306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3500</a:t>
            </a:r>
            <a:endParaRPr lang="en-US">
              <a:latin typeface="Calibri" pitchFamily="34" charset="0"/>
            </a:endParaRPr>
          </a:p>
        </p:txBody>
      </p:sp>
      <p:sp>
        <p:nvSpPr>
          <p:cNvPr id="23586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87" name="Text Box 29"/>
          <p:cNvSpPr txBox="1">
            <a:spLocks noChangeArrowheads="1"/>
          </p:cNvSpPr>
          <p:nvPr/>
        </p:nvSpPr>
        <p:spPr bwMode="auto">
          <a:xfrm rot="-4145389">
            <a:off x="311150" y="1900238"/>
            <a:ext cx="649288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4500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3995738" y="3213100"/>
            <a:ext cx="4968875" cy="1333500"/>
          </a:xfrm>
          <a:prstGeom prst="rect">
            <a:avLst/>
          </a:prstGeom>
          <a:solidFill>
            <a:srgbClr val="F7F5F9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Níor chuir aon duine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isteach ar thuama Thútancámain ar feadh timpeall 3300 bliain go dtí gur aimsigh seandálaí darbh ainm Howard Carter é sa bhliain 1922.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716463" y="2781300"/>
            <a:ext cx="3743325" cy="0"/>
          </a:xfrm>
          <a:prstGeom prst="straightConnector1">
            <a:avLst/>
          </a:prstGeom>
          <a:ln w="22225">
            <a:solidFill>
              <a:srgbClr val="800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16463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32813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671513"/>
            <a:ext cx="45434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6825" y="836613"/>
            <a:ext cx="3743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Seandálaí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Sasanach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ba ea Howard Carter. Chuaigh sé go dtí an Éigipt </a:t>
            </a:r>
            <a:r>
              <a:rPr lang="en-GB" sz="2400">
                <a:latin typeface="Comic Sans MS" pitchFamily="66" charset="0"/>
              </a:rPr>
              <a:t>den </a:t>
            </a:r>
            <a:r>
              <a:rPr lang="ga-IE" sz="2400">
                <a:latin typeface="Comic Sans MS" pitchFamily="66" charset="0"/>
              </a:rPr>
              <a:t>chéad uair nuair a bhí sé </a:t>
            </a:r>
            <a:r>
              <a:rPr lang="en-GB" sz="2400">
                <a:latin typeface="Comic Sans MS" pitchFamily="66" charset="0"/>
              </a:rPr>
              <a:t>17 </a:t>
            </a:r>
            <a:r>
              <a:rPr lang="ga-IE" sz="2400">
                <a:latin typeface="Comic Sans MS" pitchFamily="66" charset="0"/>
              </a:rPr>
              <a:t>mbliana d’aois.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825" y="3500438"/>
            <a:ext cx="3743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Chaith Carter na blianta fada ag obair ar na tuamaí i nGleann na Ríthe.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797</Words>
  <Application>Microsoft Office PowerPoint</Application>
  <PresentationFormat>On-screen Show (4:3)</PresentationFormat>
  <Paragraphs>102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Colonna MT</vt:lpstr>
      <vt:lpstr>Comic Sans MS</vt:lpstr>
      <vt:lpstr>Andalus</vt:lpstr>
      <vt:lpstr>Berlin Sans FB Demi</vt:lpstr>
      <vt:lpstr>Times New Roman</vt:lpstr>
      <vt:lpstr>Wingdings 2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151</cp:revision>
  <cp:lastPrinted>2015-07-06T15:20:23Z</cp:lastPrinted>
  <dcterms:created xsi:type="dcterms:W3CDTF">2014-10-06T23:28:28Z</dcterms:created>
  <dcterms:modified xsi:type="dcterms:W3CDTF">2015-08-25T15:22:06Z</dcterms:modified>
</cp:coreProperties>
</file>